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9" r:id="rId3"/>
    <p:sldId id="306" r:id="rId4"/>
    <p:sldId id="302" r:id="rId5"/>
    <p:sldId id="303" r:id="rId6"/>
    <p:sldId id="304" r:id="rId7"/>
    <p:sldId id="305" r:id="rId8"/>
    <p:sldId id="386" r:id="rId9"/>
    <p:sldId id="494" r:id="rId10"/>
    <p:sldId id="775" r:id="rId11"/>
    <p:sldId id="776" r:id="rId12"/>
    <p:sldId id="777" r:id="rId13"/>
    <p:sldId id="778" r:id="rId14"/>
    <p:sldId id="285" r:id="rId15"/>
    <p:sldId id="374" r:id="rId16"/>
    <p:sldId id="375" r:id="rId17"/>
    <p:sldId id="286" r:id="rId18"/>
    <p:sldId id="394" r:id="rId19"/>
    <p:sldId id="393" r:id="rId20"/>
    <p:sldId id="392" r:id="rId21"/>
    <p:sldId id="378" r:id="rId22"/>
    <p:sldId id="287" r:id="rId23"/>
    <p:sldId id="379" r:id="rId24"/>
    <p:sldId id="380" r:id="rId25"/>
    <p:sldId id="288" r:id="rId26"/>
    <p:sldId id="381" r:id="rId27"/>
    <p:sldId id="382" r:id="rId28"/>
    <p:sldId id="289" r:id="rId29"/>
    <p:sldId id="290" r:id="rId30"/>
    <p:sldId id="385" r:id="rId31"/>
    <p:sldId id="292" r:id="rId32"/>
    <p:sldId id="307" r:id="rId33"/>
    <p:sldId id="293" r:id="rId34"/>
    <p:sldId id="295" r:id="rId35"/>
    <p:sldId id="296" r:id="rId36"/>
    <p:sldId id="298" r:id="rId37"/>
    <p:sldId id="297" r:id="rId38"/>
    <p:sldId id="299" r:id="rId39"/>
    <p:sldId id="387" r:id="rId40"/>
    <p:sldId id="300" r:id="rId41"/>
    <p:sldId id="301" r:id="rId42"/>
    <p:sldId id="390" r:id="rId43"/>
    <p:sldId id="388" r:id="rId44"/>
    <p:sldId id="308" r:id="rId45"/>
    <p:sldId id="309" r:id="rId46"/>
    <p:sldId id="310" r:id="rId47"/>
    <p:sldId id="311" r:id="rId48"/>
    <p:sldId id="312" r:id="rId49"/>
    <p:sldId id="313" r:id="rId50"/>
    <p:sldId id="395" r:id="rId51"/>
    <p:sldId id="391"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83" r:id="rId66"/>
    <p:sldId id="328" r:id="rId67"/>
    <p:sldId id="329" r:id="rId68"/>
    <p:sldId id="330" r:id="rId69"/>
    <p:sldId id="331" r:id="rId70"/>
    <p:sldId id="332" r:id="rId71"/>
    <p:sldId id="333" r:id="rId72"/>
    <p:sldId id="34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77" y="744"/>
      </p:cViewPr>
      <p:guideLst>
        <p:guide orient="horz" pos="2160"/>
        <p:guide pos="3840"/>
      </p:guideLst>
    </p:cSldViewPr>
  </p:slideViewPr>
  <p:notesTextViewPr>
    <p:cViewPr>
      <p:scale>
        <a:sx n="1" d="1"/>
        <a:sy n="1" d="1"/>
      </p:scale>
      <p:origin x="0" y="0"/>
    </p:cViewPr>
  </p:notesTextViewPr>
  <p:sorterViewPr>
    <p:cViewPr varScale="1">
      <p:scale>
        <a:sx n="1" d="1"/>
        <a:sy n="1" d="1"/>
      </p:scale>
      <p:origin x="0" y="-966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9/25/2023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9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0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eecs.wsu.edu/~cook/ai/lectures/applets/hanoi/Hanoi1.htm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601119"/>
            <a:ext cx="9144000" cy="2232138"/>
          </a:xfrm>
        </p:spPr>
        <p:txBody>
          <a:bodyPr>
            <a:normAutofit/>
          </a:bodyPr>
          <a:lstStyle/>
          <a:p>
            <a:r>
              <a:rPr lang="en-US" sz="4400" dirty="0"/>
              <a:t>Chapter 1</a:t>
            </a:r>
          </a:p>
          <a:p>
            <a:r>
              <a:rPr lang="en-US" sz="4000" dirty="0"/>
              <a:t>Fundamentals of </a:t>
            </a:r>
          </a:p>
          <a:p>
            <a:r>
              <a:rPr lang="en-US" sz="4000" dirty="0"/>
              <a:t>Algorithm Efficiency Analysis</a:t>
            </a: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363" y="111399"/>
            <a:ext cx="7310284" cy="1143000"/>
          </a:xfrm>
        </p:spPr>
        <p:txBody>
          <a:bodyPr>
            <a:normAutofit/>
          </a:bodyPr>
          <a:lstStyle/>
          <a:p>
            <a:r>
              <a:rPr lang="en-US" sz="3200" dirty="0">
                <a:latin typeface="+mn-lt"/>
              </a:rPr>
              <a:t>Example Problems – Towers of Hanoi</a:t>
            </a:r>
          </a:p>
        </p:txBody>
      </p:sp>
      <p:pic>
        <p:nvPicPr>
          <p:cNvPr id="1026" name="Picture 2">
            <a:extLst>
              <a:ext uri="{FF2B5EF4-FFF2-40B4-BE49-F238E27FC236}">
                <a16:creationId xmlns:a16="http://schemas.microsoft.com/office/drawing/2014/main" id="{F4D3EDAD-0546-4BFB-B661-4C1E98FC2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38234D-874D-F981-CCA9-EA4C1BF69966}"/>
                  </a:ext>
                </a:extLst>
              </p:cNvPr>
              <p:cNvSpPr txBox="1"/>
              <p:nvPr/>
            </p:nvSpPr>
            <p:spPr>
              <a:xfrm>
                <a:off x="8041945" y="5879883"/>
                <a:ext cx="3981733" cy="784830"/>
              </a:xfrm>
              <a:prstGeom prst="rect">
                <a:avLst/>
              </a:prstGeom>
              <a:noFill/>
            </p:spPr>
            <p:txBody>
              <a:bodyPr wrap="square">
                <a:spAutoFit/>
              </a:bodyPr>
              <a:lstStyle/>
              <a:p>
                <a:pPr>
                  <a:spcAft>
                    <a:spcPts val="600"/>
                  </a:spcAft>
                </a:pPr>
                <a:r>
                  <a:rPr lang="en-US" sz="20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00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2</m:t>
                        </m:r>
                      </m:e>
                      <m:sup>
                        <m:r>
                          <a:rPr lang="en-US" sz="2000" b="0" i="1" smtClean="0">
                            <a:latin typeface="Cambria Math" panose="02040503050406030204" pitchFamily="18" charset="0"/>
                            <a:cs typeface="Times New Roman" panose="02020603050405020304" pitchFamily="18" charset="0"/>
                          </a:rPr>
                          <m:t>𝑛</m:t>
                        </m:r>
                      </m:sup>
                    </m:sSup>
                    <m:r>
                      <a:rPr lang="en-US" sz="2000" b="0" i="1" smtClean="0">
                        <a:latin typeface="Cambria Math" panose="02040503050406030204" pitchFamily="18" charset="0"/>
                        <a:cs typeface="Times New Roman" panose="02020603050405020304" pitchFamily="18" charset="0"/>
                      </a:rPr>
                      <m:t> −1</m:t>
                    </m:r>
                    <m:r>
                      <a:rPr lang="en-US" sz="2000" b="0" i="0" smtClean="0">
                        <a:latin typeface="Cambria Math" panose="02040503050406030204" pitchFamily="18" charset="0"/>
                        <a:cs typeface="Times New Roman" panose="02020603050405020304" pitchFamily="18" charset="0"/>
                      </a:rPr>
                      <m:t>      </m:t>
                    </m:r>
                  </m:oMath>
                </a14:m>
                <a:r>
                  <a:rPr lang="en-US" sz="2000" dirty="0">
                    <a:latin typeface="Calibri" panose="020F0502020204030204" pitchFamily="34" charset="0"/>
                    <a:ea typeface="Calibri" panose="020F0502020204030204" pitchFamily="34" charset="0"/>
                    <a:cs typeface="Times New Roman" panose="02020603050405020304" pitchFamily="18" charset="0"/>
                  </a:rPr>
                  <a:t>………(closed form)</a:t>
                </a:r>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ε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14:m>
                  <m:oMath xmlns:m="http://schemas.openxmlformats.org/officeDocument/2006/math">
                    <m:sSup>
                      <m:sSupPr>
                        <m:ctrlPr>
                          <a:rPr lang="en-US" sz="200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2</m:t>
                        </m:r>
                      </m:e>
                      <m:sup>
                        <m:r>
                          <a:rPr lang="en-US" sz="2000" b="0" i="1" smtClean="0">
                            <a:latin typeface="Cambria Math" panose="02040503050406030204" pitchFamily="18" charset="0"/>
                            <a:cs typeface="Times New Roman" panose="02020603050405020304" pitchFamily="18" charset="0"/>
                          </a:rPr>
                          <m:t>𝑛</m:t>
                        </m:r>
                      </m:sup>
                    </m:sSup>
                    <m:r>
                      <a:rPr lang="en-US" sz="2000" b="0" i="1" smtClean="0">
                        <a:latin typeface="Cambria Math" panose="02040503050406030204" pitchFamily="18" charset="0"/>
                        <a:cs typeface="Times New Roman" panose="02020603050405020304" pitchFamily="18" charset="0"/>
                      </a:rPr>
                      <m:t> </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..….(order of growth)</a:t>
                </a:r>
                <a:endParaRPr lang="en-US" sz="2000" dirty="0"/>
              </a:p>
            </p:txBody>
          </p:sp>
        </mc:Choice>
        <mc:Fallback xmlns="">
          <p:sp>
            <p:nvSpPr>
              <p:cNvPr id="4" name="TextBox 3">
                <a:extLst>
                  <a:ext uri="{FF2B5EF4-FFF2-40B4-BE49-F238E27FC236}">
                    <a16:creationId xmlns:a16="http://schemas.microsoft.com/office/drawing/2014/main" id="{8B38234D-874D-F981-CCA9-EA4C1BF69966}"/>
                  </a:ext>
                </a:extLst>
              </p:cNvPr>
              <p:cNvSpPr txBox="1">
                <a:spLocks noRot="1" noChangeAspect="1" noMove="1" noResize="1" noEditPoints="1" noAdjustHandles="1" noChangeArrowheads="1" noChangeShapeType="1" noTextEdit="1"/>
              </p:cNvSpPr>
              <p:nvPr/>
            </p:nvSpPr>
            <p:spPr>
              <a:xfrm>
                <a:off x="8041945" y="5879883"/>
                <a:ext cx="3981733" cy="784830"/>
              </a:xfrm>
              <a:prstGeom prst="rect">
                <a:avLst/>
              </a:prstGeom>
              <a:blipFill>
                <a:blip r:embed="rId3"/>
                <a:stretch>
                  <a:fillRect l="-153" t="-4688" b="-13281"/>
                </a:stretch>
              </a:blipFill>
            </p:spPr>
            <p:txBody>
              <a:bodyPr/>
              <a:lstStyle/>
              <a:p>
                <a:r>
                  <a:rPr lang="en-US">
                    <a:noFill/>
                  </a:rPr>
                  <a:t> </a:t>
                </a:r>
              </a:p>
            </p:txBody>
          </p:sp>
        </mc:Fallback>
      </mc:AlternateContent>
    </p:spTree>
    <p:extLst>
      <p:ext uri="{BB962C8B-B14F-4D97-AF65-F5344CB8AC3E}">
        <p14:creationId xmlns:p14="http://schemas.microsoft.com/office/powerpoint/2010/main" val="409984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th Forum: Ask Dr. Math FAQ: Tower of Hanoi">
            <a:extLst>
              <a:ext uri="{FF2B5EF4-FFF2-40B4-BE49-F238E27FC236}">
                <a16:creationId xmlns:a16="http://schemas.microsoft.com/office/drawing/2014/main" id="{66960446-AFB1-4A77-8D95-58B18ADE5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011" y="3291254"/>
            <a:ext cx="44577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ate Space for the Three-Disk Tower of Hanoi Puzzle | Download Scientific  Diagram">
            <a:extLst>
              <a:ext uri="{FF2B5EF4-FFF2-40B4-BE49-F238E27FC236}">
                <a16:creationId xmlns:a16="http://schemas.microsoft.com/office/drawing/2014/main" id="{1DE61707-18ED-46BF-8B42-85AA07958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34" y="541093"/>
            <a:ext cx="6459047"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782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ower of Hanoi -- from Wolfram MathWorld">
            <a:extLst>
              <a:ext uri="{FF2B5EF4-FFF2-40B4-BE49-F238E27FC236}">
                <a16:creationId xmlns:a16="http://schemas.microsoft.com/office/drawing/2014/main" id="{C3B59AEA-8504-40E0-AA7F-C4BC284A4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52" y="943707"/>
            <a:ext cx="6400801" cy="51926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4512FD90-2018-43BE-AB32-CDD965426251}"/>
              </a:ext>
            </a:extLst>
          </p:cNvPr>
          <p:cNvGraphicFramePr>
            <a:graphicFrameLocks noGrp="1"/>
          </p:cNvGraphicFramePr>
          <p:nvPr>
            <p:extLst/>
          </p:nvPr>
        </p:nvGraphicFramePr>
        <p:xfrm>
          <a:off x="7537937" y="1881748"/>
          <a:ext cx="3798278" cy="4079240"/>
        </p:xfrm>
        <a:graphic>
          <a:graphicData uri="http://schemas.openxmlformats.org/drawingml/2006/table">
            <a:tbl>
              <a:tblPr firstRow="1" bandRow="1">
                <a:tableStyleId>{5C22544A-7EE6-4342-B048-85BDC9FD1C3A}</a:tableStyleId>
              </a:tblPr>
              <a:tblGrid>
                <a:gridCol w="1899139">
                  <a:extLst>
                    <a:ext uri="{9D8B030D-6E8A-4147-A177-3AD203B41FA5}">
                      <a16:colId xmlns:a16="http://schemas.microsoft.com/office/drawing/2014/main" val="227047912"/>
                    </a:ext>
                  </a:extLst>
                </a:gridCol>
                <a:gridCol w="1899139">
                  <a:extLst>
                    <a:ext uri="{9D8B030D-6E8A-4147-A177-3AD203B41FA5}">
                      <a16:colId xmlns:a16="http://schemas.microsoft.com/office/drawing/2014/main" val="1491992287"/>
                    </a:ext>
                  </a:extLst>
                </a:gridCol>
              </a:tblGrid>
              <a:tr h="370840">
                <a:tc>
                  <a:txBody>
                    <a:bodyPr/>
                    <a:lstStyle/>
                    <a:p>
                      <a:pPr algn="ctr"/>
                      <a:r>
                        <a:rPr lang="en-US" b="0" dirty="0">
                          <a:solidFill>
                            <a:schemeClr val="tx1"/>
                          </a:solidFill>
                        </a:rPr>
                        <a:t>Disks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Move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2629426"/>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8904350"/>
                  </a:ext>
                </a:extLst>
              </a:tr>
              <a:tr h="370840">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7843381"/>
                  </a:ext>
                </a:extLst>
              </a:tr>
              <a:tr h="370840">
                <a:tc>
                  <a:txBody>
                    <a:bodyPr/>
                    <a:lstStyle/>
                    <a:p>
                      <a:pPr algn="ctr"/>
                      <a:r>
                        <a:rPr lang="en-US"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6050484"/>
                  </a:ext>
                </a:extLst>
              </a:tr>
              <a:tr h="370840">
                <a:tc>
                  <a:txBody>
                    <a:bodyPr/>
                    <a:lstStyle/>
                    <a:p>
                      <a:pPr algn="ctr"/>
                      <a:r>
                        <a:rPr lang="en-US"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3456301"/>
                  </a:ext>
                </a:extLst>
              </a:tr>
              <a:tr h="370840">
                <a:tc>
                  <a:txBody>
                    <a:bodyPr/>
                    <a:lstStyle/>
                    <a:p>
                      <a:pPr algn="ctr"/>
                      <a:r>
                        <a:rPr lang="en-US"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1826969"/>
                  </a:ext>
                </a:extLst>
              </a:tr>
              <a:tr h="370840">
                <a:tc>
                  <a:txBody>
                    <a:bodyPr/>
                    <a:lstStyle/>
                    <a:p>
                      <a:pPr algn="ctr"/>
                      <a:r>
                        <a:rPr lang="en-US"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6094468"/>
                  </a:ext>
                </a:extLst>
              </a:tr>
              <a:tr h="370840">
                <a:tc>
                  <a:txBody>
                    <a:bodyPr/>
                    <a:lstStyle/>
                    <a:p>
                      <a:pPr algn="ctr"/>
                      <a:r>
                        <a:rPr lang="en-US"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3628967"/>
                  </a:ext>
                </a:extLst>
              </a:tr>
              <a:tr h="370840">
                <a:tc>
                  <a:txBody>
                    <a:bodyPr/>
                    <a:lstStyle/>
                    <a:p>
                      <a:pPr algn="ctr"/>
                      <a:r>
                        <a:rPr lang="en-US"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300411"/>
                  </a:ext>
                </a:extLst>
              </a:tr>
              <a:tr h="370840">
                <a:tc>
                  <a:txBody>
                    <a:bodyPr/>
                    <a:lstStyle/>
                    <a:p>
                      <a:pPr algn="ctr"/>
                      <a:r>
                        <a:rPr lang="en-US"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5111023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5666818"/>
                  </a:ext>
                </a:extLst>
              </a:tr>
              <a:tr h="370840">
                <a:tc>
                  <a:txBody>
                    <a:bodyPr/>
                    <a:lstStyle/>
                    <a:p>
                      <a:pPr algn="ctr"/>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2630788"/>
                  </a:ext>
                </a:extLst>
              </a:tr>
            </a:tbl>
          </a:graphicData>
        </a:graphic>
      </p:graphicFrame>
    </p:spTree>
    <p:extLst>
      <p:ext uri="{BB962C8B-B14F-4D97-AF65-F5344CB8AC3E}">
        <p14:creationId xmlns:p14="http://schemas.microsoft.com/office/powerpoint/2010/main" val="203742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861C4BC-8F51-46C9-9524-9755E5E280E4}"/>
              </a:ext>
            </a:extLst>
          </p:cNvPr>
          <p:cNvGraphicFramePr>
            <a:graphicFrameLocks noGrp="1"/>
          </p:cNvGraphicFramePr>
          <p:nvPr>
            <p:extLst/>
          </p:nvPr>
        </p:nvGraphicFramePr>
        <p:xfrm>
          <a:off x="2672863" y="684496"/>
          <a:ext cx="6752490" cy="6101080"/>
        </p:xfrm>
        <a:graphic>
          <a:graphicData uri="http://schemas.openxmlformats.org/drawingml/2006/table">
            <a:tbl>
              <a:tblPr firstRow="1" bandRow="1">
                <a:tableStyleId>{5C22544A-7EE6-4342-B048-85BDC9FD1C3A}</a:tableStyleId>
              </a:tblPr>
              <a:tblGrid>
                <a:gridCol w="786153">
                  <a:extLst>
                    <a:ext uri="{9D8B030D-6E8A-4147-A177-3AD203B41FA5}">
                      <a16:colId xmlns:a16="http://schemas.microsoft.com/office/drawing/2014/main" val="78403151"/>
                    </a:ext>
                  </a:extLst>
                </a:gridCol>
                <a:gridCol w="3411009">
                  <a:extLst>
                    <a:ext uri="{9D8B030D-6E8A-4147-A177-3AD203B41FA5}">
                      <a16:colId xmlns:a16="http://schemas.microsoft.com/office/drawing/2014/main" val="1028758451"/>
                    </a:ext>
                  </a:extLst>
                </a:gridCol>
                <a:gridCol w="2555328">
                  <a:extLst>
                    <a:ext uri="{9D8B030D-6E8A-4147-A177-3AD203B41FA5}">
                      <a16:colId xmlns:a16="http://schemas.microsoft.com/office/drawing/2014/main" val="2200516314"/>
                    </a:ext>
                  </a:extLst>
                </a:gridCol>
              </a:tblGrid>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Number of moves using the 3-peg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Number of moves using the 4-peg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8136903"/>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9164045"/>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6468748"/>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6660176"/>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6637228"/>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4620878"/>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6450489"/>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8151754"/>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6858195"/>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5277329"/>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94966"/>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65535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1344891"/>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4294967295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1281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8892526"/>
                  </a:ext>
                </a:extLst>
              </a:tr>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18446744073709551615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18433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8228914"/>
                  </a:ext>
                </a:extLst>
              </a:tr>
              <a:tr h="370840">
                <a:tc>
                  <a:txBody>
                    <a:bodyPr/>
                    <a:lstStyle/>
                    <a:p>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T(n) = 2 T(n-1) + 1   T(n) = n</a:t>
                      </a:r>
                      <a:r>
                        <a:rPr lang="en-US" b="0" baseline="30000" dirty="0">
                          <a:solidFill>
                            <a:schemeClr val="tx1"/>
                          </a:solidFill>
                          <a:latin typeface="Times New Roman" panose="02020603050405020304" pitchFamily="18" charset="0"/>
                          <a:cs typeface="Times New Roman" panose="02020603050405020304" pitchFamily="18" charset="0"/>
                        </a:rPr>
                        <a:t>2</a:t>
                      </a:r>
                      <a:r>
                        <a:rPr lang="en-US" b="0" dirty="0">
                          <a:solidFill>
                            <a:schemeClr val="tx1"/>
                          </a:solidFill>
                          <a:latin typeface="Times New Roman" panose="02020603050405020304" pitchFamily="18" charset="0"/>
                          <a:cs typeface="Times New Roman" panose="02020603050405020304" pitchFamily="18" charset="0"/>
                        </a:rPr>
                        <a:t> – 1</a:t>
                      </a:r>
                    </a:p>
                    <a:p>
                      <a:r>
                        <a:rPr lang="en-US" b="0" dirty="0">
                          <a:solidFill>
                            <a:schemeClr val="tx1"/>
                          </a:solidFill>
                          <a:latin typeface="Times New Roman" panose="02020603050405020304" pitchFamily="18" charset="0"/>
                          <a:cs typeface="Times New Roman" panose="02020603050405020304" pitchFamily="18" charset="0"/>
                        </a:rPr>
                        <a:t>T(1)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9135201"/>
                  </a:ext>
                </a:extLst>
              </a:tr>
            </a:tbl>
          </a:graphicData>
        </a:graphic>
      </p:graphicFrame>
    </p:spTree>
    <p:extLst>
      <p:ext uri="{BB962C8B-B14F-4D97-AF65-F5344CB8AC3E}">
        <p14:creationId xmlns:p14="http://schemas.microsoft.com/office/powerpoint/2010/main" val="102355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5">
            <a:extLst>
              <a:ext uri="{FF2B5EF4-FFF2-40B4-BE49-F238E27FC236}">
                <a16:creationId xmlns:a16="http://schemas.microsoft.com/office/drawing/2014/main" id="{2F88D91E-E0B7-418E-9340-EE4B8B147862}"/>
              </a:ext>
            </a:extLst>
          </p:cNvPr>
          <p:cNvSpPr txBox="1"/>
          <p:nvPr/>
        </p:nvSpPr>
        <p:spPr>
          <a:xfrm>
            <a:off x="746040" y="1166949"/>
            <a:ext cx="7304380" cy="44413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49789" y="447046"/>
            <a:ext cx="8683959" cy="6439520"/>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Methods for Solving Recurrence Relations </a:t>
            </a:r>
          </a:p>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Method of forward substitutions: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recurrence equation</a:t>
            </a:r>
            <a:r>
              <a:rPr lang="en-US" sz="2200" dirty="0">
                <a:latin typeface="Times New Roman" panose="02020603050405020304" pitchFamily="18" charset="0"/>
                <a:ea typeface="Calibri" panose="020F0502020204030204" pitchFamily="34" charset="0"/>
                <a:cs typeface="Times New Roman" panose="02020603050405020304" pitchFamily="18" charset="0"/>
              </a:rPr>
              <a:t> (or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recurrence relation</a:t>
            </a:r>
            <a:r>
              <a:rPr lang="en-US" sz="2200" dirty="0">
                <a:latin typeface="Times New Roman" panose="02020603050405020304" pitchFamily="18" charset="0"/>
                <a:ea typeface="Calibri" panose="020F0502020204030204" pitchFamily="34" charset="0"/>
                <a:cs typeface="Times New Roman" panose="02020603050405020304" pitchFamily="18" charset="0"/>
              </a:rPr>
              <a:t> or simply a recurrence) with the   initial condition: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T(n) = 2T(n-1) + 1,  for n &gt; </a:t>
            </a:r>
            <a:r>
              <a:rPr lang="en-US" sz="220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                 Example: Hanoi’s Tower.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Applying this given recurrence relation, the first few terms are as follows: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T(2) = 2T(1) + 1 = 2*1 + 1 = 3</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T(3) = 2T(2) + 1 = 2*3 + 1 = 7</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T(4) = 2T(3) + 1 = 2*7 + 1 = 15</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T(5) = 2T(4) + 1 = 2*15 + 1 = 31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 1 for n = 1, 2, 3,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38D0FCD4-D2CC-4F2A-9B43-7C399E01627F}"/>
              </a:ext>
            </a:extLst>
          </p:cNvPr>
          <p:cNvSpPr/>
          <p:nvPr/>
        </p:nvSpPr>
        <p:spPr>
          <a:xfrm>
            <a:off x="673851" y="268022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7EE06CE-B207-4BBD-8B8C-58AD2BC2A445}"/>
                  </a:ext>
                </a:extLst>
              </p:cNvPr>
              <p:cNvSpPr txBox="1"/>
              <p:nvPr/>
            </p:nvSpPr>
            <p:spPr>
              <a:xfrm>
                <a:off x="8050420" y="146774"/>
                <a:ext cx="3975325" cy="1464312"/>
              </a:xfrm>
              <a:prstGeom prst="rect">
                <a:avLst/>
              </a:prstGeom>
              <a:noFill/>
              <a:ln>
                <a:solidFill>
                  <a:schemeClr val="accent1"/>
                </a:solidFill>
              </a:ln>
            </p:spPr>
            <p:txBody>
              <a:bodyPr wrap="square" rtlCol="0">
                <a:spAutoFit/>
              </a:bodyPr>
              <a:lstStyle/>
              <a:p>
                <a:r>
                  <a:rPr lang="en-US" sz="1600" dirty="0"/>
                  <a:t>Algorithm F(n)  //an example</a:t>
                </a:r>
              </a:p>
              <a:p>
                <a:r>
                  <a:rPr lang="en-US" sz="1600" dirty="0"/>
                  <a:t>{ If n </a:t>
                </a:r>
                <a14:m>
                  <m:oMath xmlns:m="http://schemas.openxmlformats.org/officeDocument/2006/math">
                    <m:r>
                      <a:rPr lang="en-US" sz="1600" i="1" dirty="0" smtClean="0">
                        <a:latin typeface="Cambria Math" panose="02040503050406030204" pitchFamily="18" charset="0"/>
                        <a:ea typeface="Cambria Math" panose="02040503050406030204" pitchFamily="18" charset="0"/>
                      </a:rPr>
                      <m:t>≤</m:t>
                    </m:r>
                  </m:oMath>
                </a14:m>
                <a:r>
                  <a:rPr lang="en-US" sz="1600" dirty="0"/>
                  <a:t> 1 return c;</a:t>
                </a:r>
              </a:p>
              <a:p>
                <a:pPr>
                  <a:spcAft>
                    <a:spcPts val="600"/>
                  </a:spcAft>
                </a:pPr>
                <a:r>
                  <a:rPr lang="en-US" sz="1600" dirty="0">
                    <a:solidFill>
                      <a:srgbClr val="0000FF"/>
                    </a:solidFill>
                  </a:rPr>
                  <a:t>else F(n -1) </a:t>
                </a:r>
                <a14:m>
                  <m:oMath xmlns:m="http://schemas.openxmlformats.org/officeDocument/2006/math">
                    <m:r>
                      <a:rPr lang="en-US" sz="1600" i="1" smtClean="0">
                        <a:solidFill>
                          <a:srgbClr val="0000FF"/>
                        </a:solidFill>
                        <a:latin typeface="Cambria Math" panose="02040503050406030204" pitchFamily="18" charset="0"/>
                        <a:ea typeface="Cambria Math" panose="02040503050406030204" pitchFamily="18" charset="0"/>
                      </a:rPr>
                      <m:t>∎</m:t>
                    </m:r>
                  </m:oMath>
                </a14:m>
                <a:r>
                  <a:rPr lang="en-US" sz="1600" dirty="0">
                    <a:solidFill>
                      <a:srgbClr val="0000FF"/>
                    </a:solidFill>
                  </a:rPr>
                  <a:t> F(n – 1)</a:t>
                </a:r>
                <a14:m>
                  <m:oMath xmlns:m="http://schemas.openxmlformats.org/officeDocument/2006/math">
                    <m:r>
                      <a:rPr lang="en-US" sz="1600" i="1">
                        <a:solidFill>
                          <a:srgbClr val="0000FF"/>
                        </a:solidFill>
                        <a:latin typeface="Cambria Math" panose="02040503050406030204" pitchFamily="18" charset="0"/>
                        <a:ea typeface="Cambria Math" panose="02040503050406030204" pitchFamily="18" charset="0"/>
                      </a:rPr>
                      <m:t>∎</m:t>
                    </m:r>
                  </m:oMath>
                </a14:m>
                <a:r>
                  <a:rPr lang="en-US" sz="1600" dirty="0">
                    <a:solidFill>
                      <a:srgbClr val="0000FF"/>
                    </a:solidFill>
                  </a:rPr>
                  <a:t>c;} where</a:t>
                </a:r>
                <a14:m>
                  <m:oMath xmlns:m="http://schemas.openxmlformats.org/officeDocument/2006/math">
                    <m:r>
                      <a:rPr lang="en-US" sz="1600" i="1" smtClean="0">
                        <a:solidFill>
                          <a:srgbClr val="0000FF"/>
                        </a:solidFill>
                        <a:latin typeface="Cambria Math" panose="02040503050406030204" pitchFamily="18" charset="0"/>
                        <a:ea typeface="Cambria Math" panose="02040503050406030204" pitchFamily="18" charset="0"/>
                      </a:rPr>
                      <m:t>∎∈</m:t>
                    </m:r>
                  </m:oMath>
                </a14:m>
                <a:r>
                  <a:rPr lang="en-US" sz="1600" dirty="0">
                    <a:solidFill>
                      <a:srgbClr val="0000FF"/>
                    </a:solidFill>
                  </a:rPr>
                  <a:t> { *, +}.</a:t>
                </a:r>
              </a:p>
              <a:p>
                <a:r>
                  <a:rPr lang="en-US" sz="1600" dirty="0">
                    <a:solidFill>
                      <a:srgbClr val="FF0000"/>
                    </a:solidFill>
                  </a:rPr>
                  <a:t>F(n) = F(n -1) * F(n – 1) * c ; yields (</a:t>
                </a:r>
                <a14:m>
                  <m:oMath xmlns:m="http://schemas.openxmlformats.org/officeDocument/2006/math">
                    <m:sSup>
                      <m:sSupPr>
                        <m:ctrlPr>
                          <a:rPr lang="en-US" sz="1600" i="1" dirty="0" smtClean="0">
                            <a:solidFill>
                              <a:srgbClr val="FF0000"/>
                            </a:solidFill>
                            <a:latin typeface="Cambria Math" panose="02040503050406030204" pitchFamily="18" charset="0"/>
                          </a:rPr>
                        </m:ctrlPr>
                      </m:sSupPr>
                      <m:e>
                        <m:r>
                          <a:rPr lang="en-US" sz="1600" b="0" i="1" dirty="0" smtClean="0">
                            <a:solidFill>
                              <a:srgbClr val="FF0000"/>
                            </a:solidFill>
                            <a:latin typeface="Cambria Math" panose="02040503050406030204" pitchFamily="18" charset="0"/>
                          </a:rPr>
                          <m:t>𝑐</m:t>
                        </m:r>
                      </m:e>
                      <m:sup>
                        <m:sSup>
                          <m:sSupPr>
                            <m:ctrlPr>
                              <a:rPr lang="en-US" sz="1600" i="1" dirty="0" smtClean="0">
                                <a:solidFill>
                                  <a:srgbClr val="FF0000"/>
                                </a:solidFill>
                                <a:latin typeface="Cambria Math" panose="02040503050406030204" pitchFamily="18" charset="0"/>
                              </a:rPr>
                            </m:ctrlPr>
                          </m:sSupPr>
                          <m:e>
                            <m:r>
                              <a:rPr lang="en-US" sz="1600" b="0" i="1" dirty="0" smtClean="0">
                                <a:solidFill>
                                  <a:srgbClr val="FF0000"/>
                                </a:solidFill>
                                <a:latin typeface="Cambria Math" panose="02040503050406030204" pitchFamily="18" charset="0"/>
                              </a:rPr>
                              <m:t>2</m:t>
                            </m:r>
                          </m:e>
                          <m:sup>
                            <m:r>
                              <a:rPr lang="en-US" sz="1600" b="0" i="1" dirty="0" smtClean="0">
                                <a:solidFill>
                                  <a:srgbClr val="FF0000"/>
                                </a:solidFill>
                                <a:latin typeface="Cambria Math" panose="02040503050406030204" pitchFamily="18" charset="0"/>
                              </a:rPr>
                              <m:t>𝑛</m:t>
                            </m:r>
                          </m:sup>
                        </m:sSup>
                        <m:r>
                          <a:rPr lang="en-US" sz="1600" b="0" i="1" dirty="0" smtClean="0">
                            <a:solidFill>
                              <a:srgbClr val="FF0000"/>
                            </a:solidFill>
                            <a:latin typeface="Cambria Math" panose="02040503050406030204" pitchFamily="18" charset="0"/>
                          </a:rPr>
                          <m:t>−1</m:t>
                        </m:r>
                      </m:sup>
                    </m:sSup>
                  </m:oMath>
                </a14:m>
                <a:r>
                  <a:rPr lang="en-US" sz="1600" dirty="0">
                    <a:solidFill>
                      <a:srgbClr val="FF0000"/>
                    </a:solidFill>
                  </a:rPr>
                  <a:t>).</a:t>
                </a:r>
              </a:p>
              <a:p>
                <a:r>
                  <a:rPr lang="en-US" sz="1600" dirty="0">
                    <a:solidFill>
                      <a:srgbClr val="FF0000"/>
                    </a:solidFill>
                  </a:rPr>
                  <a:t>F(n) = F(n -1) + F(n – 1) + c </a:t>
                </a:r>
                <a:r>
                  <a:rPr lang="en-US" dirty="0"/>
                  <a:t>;</a:t>
                </a:r>
                <a:r>
                  <a:rPr lang="en-US" sz="1600" dirty="0">
                    <a:solidFill>
                      <a:srgbClr val="FF0000"/>
                    </a:solidFill>
                  </a:rPr>
                  <a:t> yields (2</a:t>
                </a:r>
                <a:r>
                  <a:rPr lang="en-US" sz="16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1600" dirty="0">
                    <a:solidFill>
                      <a:srgbClr val="FF0000"/>
                    </a:solidFill>
                  </a:rPr>
                  <a:t>-1)c.</a:t>
                </a:r>
              </a:p>
            </p:txBody>
          </p:sp>
        </mc:Choice>
        <mc:Fallback xmlns="">
          <p:sp>
            <p:nvSpPr>
              <p:cNvPr id="3" name="TextBox 2">
                <a:extLst>
                  <a:ext uri="{FF2B5EF4-FFF2-40B4-BE49-F238E27FC236}">
                    <a16:creationId xmlns:a16="http://schemas.microsoft.com/office/drawing/2014/main" id="{D7EE06CE-B207-4BBD-8B8C-58AD2BC2A445}"/>
                  </a:ext>
                </a:extLst>
              </p:cNvPr>
              <p:cNvSpPr txBox="1">
                <a:spLocks noRot="1" noChangeAspect="1" noMove="1" noResize="1" noEditPoints="1" noAdjustHandles="1" noChangeArrowheads="1" noChangeShapeType="1" noTextEdit="1"/>
              </p:cNvSpPr>
              <p:nvPr/>
            </p:nvSpPr>
            <p:spPr>
              <a:xfrm>
                <a:off x="8050420" y="146774"/>
                <a:ext cx="3975325" cy="1464312"/>
              </a:xfrm>
              <a:prstGeom prst="rect">
                <a:avLst/>
              </a:prstGeom>
              <a:blipFill>
                <a:blip r:embed="rId2"/>
                <a:stretch>
                  <a:fillRect l="-765" t="-826" b="-4545"/>
                </a:stretch>
              </a:blipFill>
              <a:ln>
                <a:solidFill>
                  <a:schemeClr val="accent1"/>
                </a:solidFill>
              </a:ln>
            </p:spPr>
            <p:txBody>
              <a:bodyPr/>
              <a:lstStyle/>
              <a:p>
                <a:r>
                  <a:rPr lang="en-US">
                    <a:noFill/>
                  </a:rPr>
                  <a:t> </a:t>
                </a:r>
              </a:p>
            </p:txBody>
          </p:sp>
        </mc:Fallback>
      </mc:AlternateContent>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80929">
            <a:off x="663619" y="2693019"/>
            <a:ext cx="674787" cy="4261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E8EFE8-6868-494C-B3F3-EE222AD8DFC8}"/>
              </a:ext>
            </a:extLst>
          </p:cNvPr>
          <p:cNvSpPr txBox="1"/>
          <p:nvPr/>
        </p:nvSpPr>
        <p:spPr>
          <a:xfrm>
            <a:off x="6162261" y="4047214"/>
            <a:ext cx="5470497" cy="2308324"/>
          </a:xfrm>
          <a:prstGeom prst="rect">
            <a:avLst/>
          </a:prstGeom>
          <a:noFill/>
        </p:spPr>
        <p:txBody>
          <a:bodyPr wrap="square" rtlCol="0">
            <a:spAutoFit/>
          </a:bodyPr>
          <a:lstStyle/>
          <a:p>
            <a:pPr algn="ctr"/>
            <a:r>
              <a:rPr lang="en-US" sz="1200" dirty="0"/>
              <a:t>F(5)</a:t>
            </a:r>
          </a:p>
          <a:p>
            <a:pPr algn="ctr"/>
            <a:endParaRPr lang="en-US" sz="1200" dirty="0"/>
          </a:p>
          <a:p>
            <a:r>
              <a:rPr lang="en-US" sz="1200" dirty="0"/>
              <a:t>                                   F(4)                                 *                                 F(4)</a:t>
            </a:r>
          </a:p>
          <a:p>
            <a:endParaRPr lang="en-US" sz="1200" dirty="0"/>
          </a:p>
          <a:p>
            <a:endParaRPr lang="en-US" sz="1200" dirty="0"/>
          </a:p>
          <a:p>
            <a:r>
              <a:rPr lang="en-US" sz="1200" dirty="0"/>
              <a:t>               F(3)              *               F(3)                               F(3)               *             F(3)</a:t>
            </a:r>
          </a:p>
          <a:p>
            <a:endParaRPr lang="en-US" sz="1200" dirty="0"/>
          </a:p>
          <a:p>
            <a:endParaRPr lang="en-US" sz="1200" dirty="0"/>
          </a:p>
          <a:p>
            <a:r>
              <a:rPr lang="en-US" sz="1200" dirty="0"/>
              <a:t>      F(2)     *     F(2)           F(2)      *     F(2)            F(2)      *      F(2)           F(2)    *     F(2)</a:t>
            </a:r>
          </a:p>
          <a:p>
            <a:r>
              <a:rPr lang="en-US" sz="1200" dirty="0"/>
              <a:t> </a:t>
            </a:r>
          </a:p>
          <a:p>
            <a:endParaRPr lang="en-US" sz="1200" dirty="0"/>
          </a:p>
          <a:p>
            <a:pPr algn="ctr"/>
            <a:r>
              <a:rPr lang="en-US" sz="1200" dirty="0"/>
              <a:t>F(1) * F(1) F(1) * F(1) F(1) * F(1) F(1) * F(1) F(1) * F(1) F(1) * F(1) F(1) * F(1) F(1) * F(1) </a:t>
            </a:r>
          </a:p>
        </p:txBody>
      </p:sp>
      <p:cxnSp>
        <p:nvCxnSpPr>
          <p:cNvPr id="8" name="Straight Connector 7">
            <a:extLst>
              <a:ext uri="{FF2B5EF4-FFF2-40B4-BE49-F238E27FC236}">
                <a16:creationId xmlns:a16="http://schemas.microsoft.com/office/drawing/2014/main" id="{795AD1CC-D9BF-41D6-88BE-1B2761963F2D}"/>
              </a:ext>
            </a:extLst>
          </p:cNvPr>
          <p:cNvCxnSpPr/>
          <p:nvPr/>
        </p:nvCxnSpPr>
        <p:spPr>
          <a:xfrm flipH="1">
            <a:off x="7789806" y="4285753"/>
            <a:ext cx="1099752" cy="190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B7A2391-E837-494E-A2B3-D93E879F00B2}"/>
              </a:ext>
            </a:extLst>
          </p:cNvPr>
          <p:cNvCxnSpPr>
            <a:cxnSpLocks/>
          </p:cNvCxnSpPr>
          <p:nvPr/>
        </p:nvCxnSpPr>
        <p:spPr>
          <a:xfrm flipH="1" flipV="1">
            <a:off x="8878329" y="4285753"/>
            <a:ext cx="1275487" cy="190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AE2D67C-7842-44DA-BA29-C774B4EF0A90}"/>
              </a:ext>
            </a:extLst>
          </p:cNvPr>
          <p:cNvCxnSpPr>
            <a:cxnSpLocks/>
          </p:cNvCxnSpPr>
          <p:nvPr/>
        </p:nvCxnSpPr>
        <p:spPr>
          <a:xfrm flipH="1">
            <a:off x="6911079" y="4665865"/>
            <a:ext cx="642660" cy="35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D52FC87-ED15-412F-BEBC-3E2F8F28C7E1}"/>
              </a:ext>
            </a:extLst>
          </p:cNvPr>
          <p:cNvCxnSpPr>
            <a:cxnSpLocks/>
          </p:cNvCxnSpPr>
          <p:nvPr/>
        </p:nvCxnSpPr>
        <p:spPr>
          <a:xfrm flipH="1" flipV="1">
            <a:off x="7553739" y="4665865"/>
            <a:ext cx="612251" cy="35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6FD23E2-806A-4937-B68D-C75A5A6D97D3}"/>
              </a:ext>
            </a:extLst>
          </p:cNvPr>
          <p:cNvCxnSpPr>
            <a:cxnSpLocks/>
          </p:cNvCxnSpPr>
          <p:nvPr/>
        </p:nvCxnSpPr>
        <p:spPr>
          <a:xfrm flipH="1">
            <a:off x="9516072" y="4665865"/>
            <a:ext cx="642660" cy="35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4C54DC-57B0-44B2-9A54-D9CE541055E4}"/>
              </a:ext>
            </a:extLst>
          </p:cNvPr>
          <p:cNvCxnSpPr>
            <a:cxnSpLocks/>
          </p:cNvCxnSpPr>
          <p:nvPr/>
        </p:nvCxnSpPr>
        <p:spPr>
          <a:xfrm flipH="1" flipV="1">
            <a:off x="10181980" y="4665864"/>
            <a:ext cx="612251" cy="35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E93D07-FBD1-4744-8B69-73B60510E538}"/>
              </a:ext>
            </a:extLst>
          </p:cNvPr>
          <p:cNvCxnSpPr>
            <a:cxnSpLocks/>
          </p:cNvCxnSpPr>
          <p:nvPr/>
        </p:nvCxnSpPr>
        <p:spPr>
          <a:xfrm flipH="1" flipV="1">
            <a:off x="6911080" y="5176074"/>
            <a:ext cx="321329" cy="37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DFFD185-D72B-485B-9A58-C20CA4E77038}"/>
              </a:ext>
            </a:extLst>
          </p:cNvPr>
          <p:cNvCxnSpPr>
            <a:cxnSpLocks/>
          </p:cNvCxnSpPr>
          <p:nvPr/>
        </p:nvCxnSpPr>
        <p:spPr>
          <a:xfrm flipH="1" flipV="1">
            <a:off x="8179017" y="5176074"/>
            <a:ext cx="321329" cy="37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F784B5-C1F9-4CD7-BBA5-57C77183C32B}"/>
              </a:ext>
            </a:extLst>
          </p:cNvPr>
          <p:cNvCxnSpPr>
            <a:cxnSpLocks/>
          </p:cNvCxnSpPr>
          <p:nvPr/>
        </p:nvCxnSpPr>
        <p:spPr>
          <a:xfrm flipH="1" flipV="1">
            <a:off x="9584043" y="5176074"/>
            <a:ext cx="321329" cy="37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AB2FA37-C23D-44C8-B943-B5CFE04B4A7C}"/>
              </a:ext>
            </a:extLst>
          </p:cNvPr>
          <p:cNvCxnSpPr>
            <a:cxnSpLocks/>
          </p:cNvCxnSpPr>
          <p:nvPr/>
        </p:nvCxnSpPr>
        <p:spPr>
          <a:xfrm flipH="1" flipV="1">
            <a:off x="10880366" y="5189863"/>
            <a:ext cx="321329" cy="37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627A9-4DF6-4C56-B8E3-BA80D09A0F7E}"/>
              </a:ext>
            </a:extLst>
          </p:cNvPr>
          <p:cNvCxnSpPr>
            <a:cxnSpLocks/>
          </p:cNvCxnSpPr>
          <p:nvPr/>
        </p:nvCxnSpPr>
        <p:spPr>
          <a:xfrm flipV="1">
            <a:off x="6636586" y="5166412"/>
            <a:ext cx="274493"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7623CE-CC23-420B-8405-93A8A3037B53}"/>
              </a:ext>
            </a:extLst>
          </p:cNvPr>
          <p:cNvCxnSpPr>
            <a:cxnSpLocks/>
          </p:cNvCxnSpPr>
          <p:nvPr/>
        </p:nvCxnSpPr>
        <p:spPr>
          <a:xfrm flipV="1">
            <a:off x="7914993" y="5176074"/>
            <a:ext cx="274493"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BFE307-627D-4776-ABEB-BD193384B195}"/>
              </a:ext>
            </a:extLst>
          </p:cNvPr>
          <p:cNvCxnSpPr>
            <a:cxnSpLocks/>
          </p:cNvCxnSpPr>
          <p:nvPr/>
        </p:nvCxnSpPr>
        <p:spPr>
          <a:xfrm flipV="1">
            <a:off x="9309550" y="5156509"/>
            <a:ext cx="274493"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F7597A0-0396-4FDE-954B-3F46017B183D}"/>
              </a:ext>
            </a:extLst>
          </p:cNvPr>
          <p:cNvCxnSpPr>
            <a:cxnSpLocks/>
          </p:cNvCxnSpPr>
          <p:nvPr/>
        </p:nvCxnSpPr>
        <p:spPr>
          <a:xfrm flipV="1">
            <a:off x="10587957" y="5193548"/>
            <a:ext cx="274493"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E51D8C-40E1-436C-891F-AF67A54E4D10}"/>
              </a:ext>
            </a:extLst>
          </p:cNvPr>
          <p:cNvCxnSpPr>
            <a:cxnSpLocks/>
          </p:cNvCxnSpPr>
          <p:nvPr/>
        </p:nvCxnSpPr>
        <p:spPr>
          <a:xfrm flipV="1">
            <a:off x="6384897" y="5740231"/>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1FAFCD5-F1CC-4474-BC85-C5EF8F76E7DE}"/>
              </a:ext>
            </a:extLst>
          </p:cNvPr>
          <p:cNvCxnSpPr>
            <a:cxnSpLocks/>
          </p:cNvCxnSpPr>
          <p:nvPr/>
        </p:nvCxnSpPr>
        <p:spPr>
          <a:xfrm flipV="1">
            <a:off x="7018581" y="5756144"/>
            <a:ext cx="213828" cy="377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A3989F-8565-4B75-A99A-28136E946D94}"/>
              </a:ext>
            </a:extLst>
          </p:cNvPr>
          <p:cNvCxnSpPr>
            <a:cxnSpLocks/>
          </p:cNvCxnSpPr>
          <p:nvPr/>
        </p:nvCxnSpPr>
        <p:spPr>
          <a:xfrm flipV="1">
            <a:off x="7644197" y="5740231"/>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222EF-F2B8-489F-BF74-1A3291E0FE85}"/>
              </a:ext>
            </a:extLst>
          </p:cNvPr>
          <p:cNvCxnSpPr>
            <a:cxnSpLocks/>
          </p:cNvCxnSpPr>
          <p:nvPr/>
        </p:nvCxnSpPr>
        <p:spPr>
          <a:xfrm flipV="1">
            <a:off x="8374985" y="5740231"/>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A3FB62A-92E4-4898-81E5-9431647C6F58}"/>
              </a:ext>
            </a:extLst>
          </p:cNvPr>
          <p:cNvCxnSpPr>
            <a:cxnSpLocks/>
          </p:cNvCxnSpPr>
          <p:nvPr/>
        </p:nvCxnSpPr>
        <p:spPr>
          <a:xfrm flipV="1">
            <a:off x="9063120" y="5737173"/>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61FCD1-3953-40BF-BEA5-8C11581A6396}"/>
              </a:ext>
            </a:extLst>
          </p:cNvPr>
          <p:cNvCxnSpPr>
            <a:cxnSpLocks/>
          </p:cNvCxnSpPr>
          <p:nvPr/>
        </p:nvCxnSpPr>
        <p:spPr>
          <a:xfrm flipV="1">
            <a:off x="9725031" y="5737173"/>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19174A6-96B9-45BD-9494-DADA267CC699}"/>
              </a:ext>
            </a:extLst>
          </p:cNvPr>
          <p:cNvCxnSpPr>
            <a:cxnSpLocks/>
          </p:cNvCxnSpPr>
          <p:nvPr/>
        </p:nvCxnSpPr>
        <p:spPr>
          <a:xfrm flipV="1">
            <a:off x="10365471" y="5737173"/>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462C17-E08E-4A7A-9854-79437A6B8CB8}"/>
              </a:ext>
            </a:extLst>
          </p:cNvPr>
          <p:cNvCxnSpPr>
            <a:cxnSpLocks/>
          </p:cNvCxnSpPr>
          <p:nvPr/>
        </p:nvCxnSpPr>
        <p:spPr>
          <a:xfrm flipV="1">
            <a:off x="11005911" y="5732586"/>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65FAC20-85C0-4DD0-8C82-86C8A345A026}"/>
              </a:ext>
            </a:extLst>
          </p:cNvPr>
          <p:cNvCxnSpPr>
            <a:cxnSpLocks/>
          </p:cNvCxnSpPr>
          <p:nvPr/>
        </p:nvCxnSpPr>
        <p:spPr>
          <a:xfrm flipH="1" flipV="1">
            <a:off x="6577335" y="5721577"/>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F0FB16-E837-4060-BC2D-B94D31C2DCDC}"/>
              </a:ext>
            </a:extLst>
          </p:cNvPr>
          <p:cNvCxnSpPr>
            <a:cxnSpLocks/>
          </p:cNvCxnSpPr>
          <p:nvPr/>
        </p:nvCxnSpPr>
        <p:spPr>
          <a:xfrm flipH="1" flipV="1">
            <a:off x="7237232" y="5756144"/>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24C5B9C-7D1E-4893-B6B7-F786E23EDF2D}"/>
              </a:ext>
            </a:extLst>
          </p:cNvPr>
          <p:cNvCxnSpPr>
            <a:cxnSpLocks/>
          </p:cNvCxnSpPr>
          <p:nvPr/>
        </p:nvCxnSpPr>
        <p:spPr>
          <a:xfrm flipH="1" flipV="1">
            <a:off x="7834621" y="5730904"/>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C40B867-AB1C-4409-8E74-747663DE8BAE}"/>
              </a:ext>
            </a:extLst>
          </p:cNvPr>
          <p:cNvCxnSpPr>
            <a:cxnSpLocks/>
          </p:cNvCxnSpPr>
          <p:nvPr/>
        </p:nvCxnSpPr>
        <p:spPr>
          <a:xfrm flipH="1" flipV="1">
            <a:off x="8564027" y="5730913"/>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DB417B-BF69-441D-80AE-FA184059941D}"/>
              </a:ext>
            </a:extLst>
          </p:cNvPr>
          <p:cNvCxnSpPr>
            <a:cxnSpLocks/>
          </p:cNvCxnSpPr>
          <p:nvPr/>
        </p:nvCxnSpPr>
        <p:spPr>
          <a:xfrm flipH="1" flipV="1">
            <a:off x="9248950" y="5731698"/>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BD3EE91-5D69-4C38-8460-CC6D7BD3E222}"/>
              </a:ext>
            </a:extLst>
          </p:cNvPr>
          <p:cNvCxnSpPr>
            <a:cxnSpLocks/>
          </p:cNvCxnSpPr>
          <p:nvPr/>
        </p:nvCxnSpPr>
        <p:spPr>
          <a:xfrm flipH="1" flipV="1">
            <a:off x="9917949" y="5740231"/>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13734B1-E90A-48CC-A9A9-2840F9E3F48A}"/>
              </a:ext>
            </a:extLst>
          </p:cNvPr>
          <p:cNvCxnSpPr>
            <a:cxnSpLocks/>
          </p:cNvCxnSpPr>
          <p:nvPr/>
        </p:nvCxnSpPr>
        <p:spPr>
          <a:xfrm flipH="1" flipV="1">
            <a:off x="10546745" y="5740821"/>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F63701E-1C63-4FDF-890F-40F1339D2455}"/>
              </a:ext>
            </a:extLst>
          </p:cNvPr>
          <p:cNvCxnSpPr>
            <a:cxnSpLocks/>
          </p:cNvCxnSpPr>
          <p:nvPr/>
        </p:nvCxnSpPr>
        <p:spPr>
          <a:xfrm flipH="1" flipV="1">
            <a:off x="11215526" y="5756144"/>
            <a:ext cx="215799" cy="41191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A2A79FD-F606-4E4D-8B26-4430B9816D58}"/>
              </a:ext>
            </a:extLst>
          </p:cNvPr>
          <p:cNvSpPr txBox="1"/>
          <p:nvPr/>
        </p:nvSpPr>
        <p:spPr>
          <a:xfrm>
            <a:off x="11514645" y="4047214"/>
            <a:ext cx="442678"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0 </a:t>
            </a:r>
          </a:p>
          <a:p>
            <a:endParaRPr lang="en-US" sz="1200" dirty="0"/>
          </a:p>
          <a:p>
            <a:r>
              <a:rPr lang="en-US" sz="1200" dirty="0"/>
              <a:t>1*</a:t>
            </a:r>
          </a:p>
          <a:p>
            <a:endParaRPr lang="en-US" sz="1200" dirty="0"/>
          </a:p>
          <a:p>
            <a:endParaRPr lang="en-US" sz="1200" dirty="0"/>
          </a:p>
          <a:p>
            <a:r>
              <a:rPr lang="en-US" sz="1200" dirty="0"/>
              <a:t>2 *</a:t>
            </a:r>
          </a:p>
          <a:p>
            <a:endParaRPr lang="en-US" sz="1200" dirty="0"/>
          </a:p>
          <a:p>
            <a:endParaRPr lang="en-US" sz="1200" dirty="0"/>
          </a:p>
          <a:p>
            <a:r>
              <a:rPr lang="en-US" sz="1200" dirty="0"/>
              <a:t>4 *</a:t>
            </a:r>
          </a:p>
          <a:p>
            <a:endParaRPr lang="en-US" sz="1200" dirty="0"/>
          </a:p>
          <a:p>
            <a:endParaRPr lang="en-US" sz="1200" dirty="0"/>
          </a:p>
          <a:p>
            <a:r>
              <a:rPr lang="en-US" sz="1200" dirty="0"/>
              <a:t>8 *</a:t>
            </a:r>
          </a:p>
        </p:txBody>
      </p:sp>
    </p:spTree>
    <p:extLst>
      <p:ext uri="{BB962C8B-B14F-4D97-AF65-F5344CB8AC3E}">
        <p14:creationId xmlns:p14="http://schemas.microsoft.com/office/powerpoint/2010/main" val="390644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475413" y="2368732"/>
            <a:ext cx="9384176" cy="286512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07381" y="879566"/>
            <a:ext cx="9384176" cy="5657574"/>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Methods for Solving Recurrence Relations </a:t>
            </a:r>
          </a:p>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Method of forward substitutions: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These numbers{1, 3, 7, 15, …} are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one less than</a:t>
            </a:r>
            <a:r>
              <a:rPr lang="en-US" sz="2400" dirty="0">
                <a:latin typeface="Times New Roman" panose="02020603050405020304" pitchFamily="18" charset="0"/>
                <a:ea typeface="Calibri" panose="020F0502020204030204" pitchFamily="34" charset="0"/>
                <a:cs typeface="Times New Roman" panose="02020603050405020304" pitchFamily="18" charset="0"/>
              </a:rPr>
              <a:t> consecutive powers of  2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600"/>
              </a:spcBef>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for n = 1, 2, 3,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Show 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this closed-form formula is </a:t>
            </a:r>
            <a:r>
              <a:rPr lang="en-US" sz="2400" dirty="0">
                <a:latin typeface="Times New Roman" panose="02020603050405020304" pitchFamily="18" charset="0"/>
                <a:ea typeface="Calibri" panose="020F0502020204030204" pitchFamily="34" charset="0"/>
                <a:cs typeface="Times New Roman" panose="02020603050405020304" pitchFamily="18" charset="0"/>
              </a:rPr>
              <a:t>the solution to the given recurrence equation with the initial condition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either 	by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direct substitution of the formula </a:t>
            </a:r>
            <a:r>
              <a:rPr lang="en-US" sz="2400" dirty="0">
                <a:latin typeface="Times New Roman" panose="02020603050405020304" pitchFamily="18" charset="0"/>
                <a:ea typeface="Calibri" panose="020F0502020204030204" pitchFamily="34" charset="0"/>
                <a:cs typeface="Times New Roman" panose="02020603050405020304" pitchFamily="18" charset="0"/>
              </a:rPr>
              <a:t>into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the given equation with the initial condition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07000"/>
              </a:lnSpc>
              <a:spcBef>
                <a:spcPts val="600"/>
              </a:spcBef>
              <a:spcAft>
                <a:spcPts val="1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or 	by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mathematical induction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method of forward substitutions works in a very limited number of cases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because it is usually very difficult to recognize the pattern in the first few terms of the sequence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810219" y="215375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42156">
            <a:off x="785029" y="2113075"/>
            <a:ext cx="624180" cy="475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34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4574" y="909698"/>
            <a:ext cx="9048584" cy="5461688"/>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Methods for Solving Recurrence Relations </a:t>
            </a:r>
          </a:p>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Method of forward substitutions: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Given: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T(n) = 2T(n-1) + 1,  for n &gt;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[Proof by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mathematical induction</a:t>
            </a:r>
            <a:r>
              <a:rPr lang="en-US" sz="2200" dirty="0">
                <a:latin typeface="Times New Roman" panose="02020603050405020304" pitchFamily="18" charset="0"/>
                <a:ea typeface="Calibri" panose="020F0502020204030204" pitchFamily="34" charset="0"/>
                <a:cs typeface="Times New Roman" panose="02020603050405020304" pitchFamily="18" charset="0"/>
              </a:rPr>
              <a:t>: T(n)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 1 for n = 1, 2, 3,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When n = 1, then T(n)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 1 becomes T(1)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- 1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Assume that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is true for some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Then,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 2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 1) + 1, 	given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2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+1, 		simplification.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2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 + 1, 	assumption: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i+1</a:t>
            </a:r>
            <a:r>
              <a:rPr lang="en-US" sz="2200" dirty="0">
                <a:latin typeface="Times New Roman" panose="02020603050405020304" pitchFamily="18" charset="0"/>
                <a:ea typeface="Calibri" panose="020F0502020204030204" pitchFamily="34" charset="0"/>
                <a:cs typeface="Times New Roman" panose="02020603050405020304" pitchFamily="18" charset="0"/>
              </a:rPr>
              <a:t> – 2 )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i+1</a:t>
            </a:r>
            <a:r>
              <a:rPr lang="en-US" sz="2200" dirty="0">
                <a:latin typeface="Times New Roman" panose="02020603050405020304" pitchFamily="18" charset="0"/>
                <a:ea typeface="Calibri" panose="020F0502020204030204" pitchFamily="34" charset="0"/>
                <a:cs typeface="Times New Roman" panose="02020603050405020304" pitchFamily="18" charset="0"/>
              </a:rPr>
              <a:t> – 1.  			QED.</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45776">
            <a:off x="529453" y="3143793"/>
            <a:ext cx="715873" cy="49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985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599780" y="618309"/>
            <a:ext cx="8789546" cy="76308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25434" y="886632"/>
                <a:ext cx="9128098" cy="5709255"/>
              </a:xfrm>
              <a:prstGeom prst="rect">
                <a:avLst/>
              </a:prstGeom>
            </p:spPr>
            <p:txBody>
              <a:bodyPr wrap="square">
                <a:spAutoFit/>
              </a:bodyPr>
              <a:lstStyle/>
              <a:p>
                <a:pPr>
                  <a:spcAft>
                    <a:spcPts val="1800"/>
                  </a:spcAft>
                </a:pPr>
                <a:r>
                  <a:rPr lang="en-US" sz="2800" dirty="0">
                    <a:solidFill>
                      <a:srgbClr val="0000FF"/>
                    </a:solidFill>
                    <a:ea typeface="Calibri" panose="020F0502020204030204" pitchFamily="34" charset="0"/>
                    <a:cs typeface="Times New Roman" panose="02020603050405020304" pitchFamily="18" charset="0"/>
                  </a:rPr>
                  <a:t>Method of backward substitution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recurrence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T(n) = 2T(n-1) + 1  for n &gt; 0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Replacing n by n-1 in the equation (1) yields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T(n-1)  =  2T(n-2)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Substituting this expression for T(n-1) in the equation (1), we obtain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2[2T(n-2) + 1]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T(n-2) + 2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T(n-2)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…..(2)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Replacing n by n-2 in the equation (1) yields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T(n-2)  = 2T(n-3) + 1</a:t>
                </a:r>
              </a:p>
              <a:p>
                <a:r>
                  <a:rPr lang="en-US" sz="2200" dirty="0">
                    <a:latin typeface="Times New Roman" panose="02020603050405020304" pitchFamily="18" charset="0"/>
                    <a:ea typeface="Calibri" panose="020F0502020204030204" pitchFamily="34" charset="0"/>
                    <a:cs typeface="Times New Roman" panose="02020603050405020304" pitchFamily="18" charset="0"/>
                  </a:rPr>
                  <a:t>Substituting this expression for T(n-2) in the equation (2), we obtain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[2T(n-3) + 1]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3</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T(n-3)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25434" y="886632"/>
                <a:ext cx="9128098" cy="5709255"/>
              </a:xfrm>
              <a:prstGeom prst="rect">
                <a:avLst/>
              </a:prstGeom>
              <a:blipFill>
                <a:blip r:embed="rId2"/>
                <a:stretch>
                  <a:fillRect l="-1336" t="-961" b="-1174"/>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8D0FCD4-D2CC-4F2A-9B43-7C399E01627F}"/>
              </a:ext>
            </a:extLst>
          </p:cNvPr>
          <p:cNvSpPr/>
          <p:nvPr/>
        </p:nvSpPr>
        <p:spPr>
          <a:xfrm>
            <a:off x="1144988" y="1009816"/>
            <a:ext cx="454792" cy="30294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85287">
            <a:off x="1084633" y="937329"/>
            <a:ext cx="492891" cy="39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03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800BF7-3881-42E1-85F7-286E59852EFD}"/>
              </a:ext>
            </a:extLst>
          </p:cNvPr>
          <p:cNvSpPr txBox="1"/>
          <p:nvPr/>
        </p:nvSpPr>
        <p:spPr>
          <a:xfrm>
            <a:off x="1633477" y="505091"/>
            <a:ext cx="8789546" cy="76308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68977" y="566421"/>
                <a:ext cx="9128098" cy="6261971"/>
              </a:xfrm>
              <a:prstGeom prst="rect">
                <a:avLst/>
              </a:prstGeom>
            </p:spPr>
            <p:txBody>
              <a:bodyPr wrap="square">
                <a:spAutoFit/>
              </a:bodyPr>
              <a:lstStyle/>
              <a:p>
                <a:pPr>
                  <a:spcAft>
                    <a:spcPts val="1800"/>
                  </a:spcAft>
                </a:pPr>
                <a:r>
                  <a:rPr lang="en-US" sz="2800" dirty="0">
                    <a:solidFill>
                      <a:srgbClr val="0000FF"/>
                    </a:solidFill>
                    <a:ea typeface="Calibri" panose="020F0502020204030204" pitchFamily="34" charset="0"/>
                    <a:cs typeface="Times New Roman" panose="02020603050405020304" pitchFamily="18" charset="0"/>
                  </a:rPr>
                  <a:t>Method of backward substitution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recurrence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T(n) = 2T(n-1) + 1  for n &gt;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So far we got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3</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T(n-3)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Calibri" panose="020F0502020204030204" pitchFamily="34" charset="0"/>
                    <a:ea typeface="Calibri" panose="020F0502020204030204" pitchFamily="34" charset="0"/>
                    <a:cs typeface="Times New Roman" panose="02020603050405020304" pitchFamily="18" charset="0"/>
                  </a:rPr>
                  <a:t>.</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iterations, we have</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𝑖</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n –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Then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n -1.</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T(1)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oMath>
                </a14:m>
                <a:endParaRPr lang="en-US" sz="2200" dirty="0">
                  <a:latin typeface="Times New Roman" panose="02020603050405020304" pitchFamily="18" charset="0"/>
                  <a:cs typeface="Times New Roman" panose="02020603050405020304" pitchFamily="18" charset="0"/>
                </a:endParaRPr>
              </a:p>
              <a:p>
                <a:pPr>
                  <a:spcAft>
                    <a:spcPts val="600"/>
                  </a:spcAft>
                </a:pPr>
                <a:r>
                  <a:rPr lang="en-US" sz="22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smtClean="0">
                            <a:latin typeface="Cambria Math" panose="02040503050406030204" pitchFamily="18" charset="0"/>
                            <a:cs typeface="Times New Roman" panose="02020603050405020304" pitchFamily="18" charset="0"/>
                          </a:rPr>
                        </m:ctrlPr>
                      </m:fPr>
                      <m:num>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  </m:t>
                        </m:r>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m:t>
                        </m:r>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sup>
                        </m:sSup>
                        <m:r>
                          <a:rPr lang="en-US" sz="2200" b="0" i="1" smtClean="0">
                            <a:latin typeface="Cambria Math" panose="02040503050406030204" pitchFamily="18" charset="0"/>
                            <a:cs typeface="Times New Roman" panose="02020603050405020304" pitchFamily="18" charset="0"/>
                          </a:rPr>
                          <m:t> −1)</m:t>
                        </m:r>
                      </m:num>
                      <m:den>
                        <m:r>
                          <a:rPr lang="en-US" sz="2200" b="0" i="1" smtClean="0">
                            <a:latin typeface="Cambria Math" panose="02040503050406030204" pitchFamily="18" charset="0"/>
                            <a:cs typeface="Times New Roman" panose="02020603050405020304" pitchFamily="18" charset="0"/>
                          </a:rPr>
                          <m:t>2−1</m:t>
                        </m:r>
                      </m:den>
                    </m:f>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sup>
                    </m:sSup>
                    <m:r>
                      <a:rPr lang="en-US" sz="2200" b="0" i="1" smtClean="0">
                        <a:latin typeface="Cambria Math" panose="02040503050406030204" pitchFamily="18" charset="0"/>
                        <a:cs typeface="Times New Roman" panose="02020603050405020304" pitchFamily="18" charset="0"/>
                      </a:rPr>
                      <m:t> −1</m:t>
                    </m:r>
                  </m:oMath>
                </a14:m>
                <a:r>
                  <a:rPr lang="en-US" sz="2200" dirty="0">
                    <a:latin typeface="Calibri" panose="020F0502020204030204" pitchFamily="34" charset="0"/>
                    <a:ea typeface="Calibri" panose="020F0502020204030204" pitchFamily="34" charset="0"/>
                    <a:cs typeface="Times New Roman" panose="02020603050405020304" pitchFamily="18" charset="0"/>
                  </a:rPr>
                  <a:t>	………………(closed form)</a:t>
                </a:r>
              </a:p>
              <a:p>
                <a:pPr>
                  <a:spcAft>
                    <a:spcPts val="600"/>
                  </a:spcAft>
                </a:pP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ε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sup>
                    </m:sSup>
                    <m:r>
                      <a:rPr lang="en-US" sz="2200" b="0" i="1" smtClean="0">
                        <a:latin typeface="Cambria Math" panose="02040503050406030204" pitchFamily="18" charset="0"/>
                        <a:cs typeface="Times New Roman" panose="02020603050405020304" pitchFamily="18" charset="0"/>
                      </a:rPr>
                      <m:t> </m:t>
                    </m:r>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………….(order of growth)</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68977" y="566421"/>
                <a:ext cx="9128098" cy="6261971"/>
              </a:xfrm>
              <a:prstGeom prst="rect">
                <a:avLst/>
              </a:prstGeom>
              <a:blipFill>
                <a:blip r:embed="rId2"/>
                <a:stretch>
                  <a:fillRect l="-1335" t="-974" b="-87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8D0FCD4-D2CC-4F2A-9B43-7C399E01627F}"/>
              </a:ext>
            </a:extLst>
          </p:cNvPr>
          <p:cNvSpPr/>
          <p:nvPr/>
        </p:nvSpPr>
        <p:spPr>
          <a:xfrm>
            <a:off x="933954" y="88663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221A7744-88EE-4CFB-93A4-F26FB9C9AFB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04904">
            <a:off x="933953" y="886632"/>
            <a:ext cx="543865" cy="4261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81F543B-8507-5F10-62BE-A4E6688A34E6}"/>
                  </a:ext>
                </a:extLst>
              </p:cNvPr>
              <p:cNvSpPr txBox="1"/>
              <p:nvPr/>
            </p:nvSpPr>
            <p:spPr>
              <a:xfrm>
                <a:off x="9187076" y="5113692"/>
                <a:ext cx="2471894" cy="1177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geometric series a + </a:t>
                </a:r>
                <a:r>
                  <a:rPr lang="en-US" dirty="0" err="1"/>
                  <a:t>ar</a:t>
                </a:r>
                <a:r>
                  <a:rPr lang="en-US" dirty="0"/>
                  <a:t> + ar</a:t>
                </a:r>
                <a:r>
                  <a:rPr lang="en-US" baseline="30000" dirty="0"/>
                  <a:t>2</a:t>
                </a:r>
                <a:r>
                  <a:rPr lang="en-US" dirty="0"/>
                  <a:t> + …  formula:</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𝑛</m:t>
                              </m:r>
                            </m:sup>
                          </m:sSup>
                          <m:r>
                            <a:rPr lang="en-US" b="0" i="1" smtClean="0">
                              <a:latin typeface="Cambria Math" panose="02040503050406030204" pitchFamily="18" charset="0"/>
                            </a:rPr>
                            <m:t> −1)</m:t>
                          </m:r>
                        </m:num>
                        <m:den>
                          <m:r>
                            <a:rPr lang="en-US" b="0" i="1" smtClean="0">
                              <a:latin typeface="Cambria Math" panose="02040503050406030204" pitchFamily="18" charset="0"/>
                            </a:rPr>
                            <m:t>𝑟</m:t>
                          </m:r>
                          <m:r>
                            <a:rPr lang="en-US" b="0" i="1" smtClean="0">
                              <a:latin typeface="Cambria Math" panose="02040503050406030204" pitchFamily="18" charset="0"/>
                            </a:rPr>
                            <m:t> −1</m:t>
                          </m:r>
                        </m:den>
                      </m:f>
                    </m:oMath>
                  </m:oMathPara>
                </a14:m>
                <a:endParaRPr lang="en-US" dirty="0"/>
              </a:p>
            </p:txBody>
          </p:sp>
        </mc:Choice>
        <mc:Fallback xmlns="">
          <p:sp>
            <p:nvSpPr>
              <p:cNvPr id="3" name="TextBox 2">
                <a:extLst>
                  <a:ext uri="{FF2B5EF4-FFF2-40B4-BE49-F238E27FC236}">
                    <a16:creationId xmlns:a16="http://schemas.microsoft.com/office/drawing/2014/main" id="{E81F543B-8507-5F10-62BE-A4E6688A34E6}"/>
                  </a:ext>
                </a:extLst>
              </p:cNvPr>
              <p:cNvSpPr txBox="1">
                <a:spLocks noRot="1" noChangeAspect="1" noMove="1" noResize="1" noEditPoints="1" noAdjustHandles="1" noChangeArrowheads="1" noChangeShapeType="1" noTextEdit="1"/>
              </p:cNvSpPr>
              <p:nvPr/>
            </p:nvSpPr>
            <p:spPr>
              <a:xfrm>
                <a:off x="9187076" y="5113692"/>
                <a:ext cx="2471894" cy="1177887"/>
              </a:xfrm>
              <a:prstGeom prst="rect">
                <a:avLst/>
              </a:prstGeom>
              <a:blipFill>
                <a:blip r:embed="rId4"/>
                <a:stretch>
                  <a:fillRect l="-1716" t="-2564" r="-2696"/>
                </a:stretch>
              </a:blipFill>
            </p:spPr>
            <p:txBody>
              <a:bodyPr/>
              <a:lstStyle/>
              <a:p>
                <a:r>
                  <a:rPr lang="en-US">
                    <a:noFill/>
                  </a:rPr>
                  <a:t> </a:t>
                </a:r>
              </a:p>
            </p:txBody>
          </p:sp>
        </mc:Fallback>
      </mc:AlternateContent>
    </p:spTree>
    <p:extLst>
      <p:ext uri="{BB962C8B-B14F-4D97-AF65-F5344CB8AC3E}">
        <p14:creationId xmlns:p14="http://schemas.microsoft.com/office/powerpoint/2010/main" val="1198663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59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808F3-52B5-4C0D-B9EF-8F0593A01E29}"/>
              </a:ext>
            </a:extLst>
          </p:cNvPr>
          <p:cNvSpPr/>
          <p:nvPr/>
        </p:nvSpPr>
        <p:spPr>
          <a:xfrm>
            <a:off x="3840480" y="3119906"/>
            <a:ext cx="4511040" cy="991618"/>
          </a:xfrm>
          <a:prstGeom prst="rect">
            <a:avLst/>
          </a:prstGeom>
        </p:spPr>
        <p:txBody>
          <a:bodyPr wrap="square">
            <a:spAutoFit/>
          </a:bodyPr>
          <a:lstStyle/>
          <a:p>
            <a:pPr algn="ctr">
              <a:lnSpc>
                <a:spcPct val="107000"/>
              </a:lnSpc>
            </a:pPr>
            <a:r>
              <a:rPr lang="en-US" sz="280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Mathematical  Analysis  of </a:t>
            </a:r>
            <a:r>
              <a:rPr lang="en-US" sz="2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Non-recursive Algorithms </a:t>
            </a:r>
            <a:endParaRPr lang="en-US" sz="28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0954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78426E-9244-4531-BF15-3F0F78B49ABF}"/>
              </a:ext>
            </a:extLst>
          </p:cNvPr>
          <p:cNvSpPr txBox="1"/>
          <p:nvPr/>
        </p:nvSpPr>
        <p:spPr>
          <a:xfrm>
            <a:off x="1774283" y="360661"/>
            <a:ext cx="9128097" cy="105194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960482" y="886632"/>
            <a:ext cx="9128098" cy="5555367"/>
          </a:xfrm>
          <a:prstGeom prst="rect">
            <a:avLst/>
          </a:prstGeom>
        </p:spPr>
        <p:txBody>
          <a:bodyPr wrap="square">
            <a:spAutoFit/>
          </a:bodyPr>
          <a:lstStyle/>
          <a:p>
            <a:pPr>
              <a:spcAft>
                <a:spcPts val="1800"/>
              </a:spcAft>
            </a:pPr>
            <a:r>
              <a:rPr lang="en-US" sz="2800" dirty="0">
                <a:solidFill>
                  <a:srgbClr val="0000FF"/>
                </a:solidFill>
                <a:ea typeface="Calibri" panose="020F0502020204030204" pitchFamily="34" charset="0"/>
                <a:cs typeface="Times New Roman" panose="02020603050405020304" pitchFamily="18" charset="0"/>
              </a:rPr>
              <a:t>Method of backward substitution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recurrence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T(n) = T(n-1) + n  for n &gt; 0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T(0) =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Replacing n by n-1 in the equation (1) yields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T(n-1)  =  T(n-2) + n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Substituting this expression for T(n-1) in the equation (1), we obtain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[T(n-2) + n-1]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T(n-2) +(n-1)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Replacing n by n-2 in the equation (1) yields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T(n-2)  = T(n-3) + n-2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Substituting this expression for T(n-2) in the equation (2), we obtain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[T(n-3) + n-2 ]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T(n-3) + (n-2)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933954" y="88663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57822">
            <a:off x="989728" y="809331"/>
            <a:ext cx="621875"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636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66704" y="531367"/>
                <a:ext cx="8658591" cy="6170920"/>
              </a:xfrm>
              <a:prstGeom prst="rect">
                <a:avLst/>
              </a:prstGeom>
            </p:spPr>
            <p:txBody>
              <a:bodyPr wrap="square">
                <a:spAutoFit/>
              </a:bodyPr>
              <a:lstStyle/>
              <a:p>
                <a:pPr>
                  <a:spcAft>
                    <a:spcPts val="1800"/>
                  </a:spcAft>
                </a:pPr>
                <a:r>
                  <a:rPr lang="en-US" sz="2800" dirty="0">
                    <a:solidFill>
                      <a:srgbClr val="0000FF"/>
                    </a:solidFill>
                    <a:ea typeface="Calibri" panose="020F0502020204030204" pitchFamily="34" charset="0"/>
                    <a:cs typeface="Times New Roman" panose="02020603050405020304" pitchFamily="18" charset="0"/>
                  </a:rPr>
                  <a:t>Method of backward substitution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recurrence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T(n) = T(n-1) + n  for n &gt;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T(0) = 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(continued)</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Following this way, after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substitutions, it yields: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T(n-</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(n-i+1) + (n-i+2) + …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Since the initial condition T(0) = 0 for n = 0,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we need n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0 (that is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n) to reach it.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2200" dirty="0">
                    <a:latin typeface="Times New Roman" panose="02020603050405020304" pitchFamily="18" charset="0"/>
                    <a:ea typeface="Calibri" panose="020F0502020204030204" pitchFamily="34" charset="0"/>
                    <a:cs typeface="Times New Roman" panose="02020603050405020304" pitchFamily="18" charset="0"/>
                  </a:rPr>
                  <a:t>	T(n) 	= T(0) + 1 + 2 + 3 + …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0    + 1 + 2 + 3 + …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n(n+1)/2              	………….... (closed form)</a:t>
                </a:r>
              </a:p>
              <a:p>
                <a:r>
                  <a:rPr lang="en-US" sz="2200" dirty="0">
                    <a:latin typeface="Times New Roman" panose="02020603050405020304" pitchFamily="18" charset="0"/>
                    <a:ea typeface="Calibri" panose="020F0502020204030204" pitchFamily="34" charset="0"/>
                    <a:cs typeface="Times New Roman" panose="02020603050405020304" pitchFamily="18" charset="0"/>
                  </a:rPr>
                  <a:t> 		ε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𝑛</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(order of growth)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2200" dirty="0">
                    <a:latin typeface="Times New Roman" panose="02020603050405020304" pitchFamily="18" charset="0"/>
                    <a:ea typeface="Calibri" panose="020F0502020204030204" pitchFamily="34" charset="0"/>
                    <a:cs typeface="Times New Roman" panose="02020603050405020304" pitchFamily="18" charset="0"/>
                  </a:rPr>
                  <a:t>The method of backward substitution works surprisingly well for a wide variety of simple recurrence relations.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66704" y="531367"/>
                <a:ext cx="8658591" cy="6170920"/>
              </a:xfrm>
              <a:prstGeom prst="rect">
                <a:avLst/>
              </a:prstGeom>
              <a:blipFill>
                <a:blip r:embed="rId2"/>
                <a:stretch>
                  <a:fillRect l="-1479" t="-889" b="-1087"/>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8D0FCD4-D2CC-4F2A-9B43-7C399E01627F}"/>
              </a:ext>
            </a:extLst>
          </p:cNvPr>
          <p:cNvSpPr/>
          <p:nvPr/>
        </p:nvSpPr>
        <p:spPr>
          <a:xfrm>
            <a:off x="698198" y="2726409"/>
            <a:ext cx="484459"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634836-309F-41D7-92BB-826F08C3C298}"/>
                  </a:ext>
                </a:extLst>
              </p:cNvPr>
              <p:cNvSpPr txBox="1"/>
              <p:nvPr/>
            </p:nvSpPr>
            <p:spPr>
              <a:xfrm>
                <a:off x="8607476" y="985204"/>
                <a:ext cx="2886324" cy="3266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T(1) = T(0) + 1 = 1;</a:t>
                </a:r>
              </a:p>
              <a:p>
                <a:r>
                  <a:rPr lang="en-US" dirty="0"/>
                  <a:t>T(2) = T(1) + 2 = 1 + 2 = 3;</a:t>
                </a:r>
              </a:p>
              <a:p>
                <a:r>
                  <a:rPr lang="en-US" dirty="0"/>
                  <a:t>T(3) = T(2) + 3 = 2 + 3 = 6</a:t>
                </a:r>
              </a:p>
              <a:p>
                <a:r>
                  <a:rPr lang="en-US" dirty="0"/>
                  <a:t>T(4) = T(3) + 4 = 6 +4 = 10</a:t>
                </a:r>
              </a:p>
              <a:p>
                <a:r>
                  <a:rPr lang="en-US" dirty="0"/>
                  <a:t>T(5) = T(4) + 5 = 10 + 5 =15</a:t>
                </a:r>
              </a:p>
              <a:p>
                <a:r>
                  <a:rPr lang="en-US" dirty="0"/>
                  <a:t>T(6) = T(5) + 6 = 15 + 6 = 21 </a:t>
                </a:r>
              </a:p>
              <a:p>
                <a:r>
                  <a:rPr lang="en-US" dirty="0"/>
                  <a:t>T(n) = 0 + 1 + 3 + 6 + 10 + 15 + 21 + 28 + 36 + 45 + …</a:t>
                </a:r>
              </a:p>
              <a:p>
                <a:r>
                  <a:rPr lang="en-US" dirty="0"/>
                  <a:t>T(n) = ?</a:t>
                </a:r>
              </a:p>
              <a:p>
                <a:r>
                  <a:rPr lang="en-US" dirty="0"/>
                  <a:t>Answer: T(n)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a:t>
                </a:r>
              </a:p>
              <a:p>
                <a:r>
                  <a:rPr lang="en-US" dirty="0"/>
                  <a:t>Is this easy to conclude it?</a:t>
                </a:r>
              </a:p>
            </p:txBody>
          </p:sp>
        </mc:Choice>
        <mc:Fallback xmlns="">
          <p:sp>
            <p:nvSpPr>
              <p:cNvPr id="3" name="TextBox 2">
                <a:extLst>
                  <a:ext uri="{FF2B5EF4-FFF2-40B4-BE49-F238E27FC236}">
                    <a16:creationId xmlns:a16="http://schemas.microsoft.com/office/drawing/2014/main" id="{34634836-309F-41D7-92BB-826F08C3C298}"/>
                  </a:ext>
                </a:extLst>
              </p:cNvPr>
              <p:cNvSpPr txBox="1">
                <a:spLocks noRot="1" noChangeAspect="1" noMove="1" noResize="1" noEditPoints="1" noAdjustHandles="1" noChangeArrowheads="1" noChangeShapeType="1" noTextEdit="1"/>
              </p:cNvSpPr>
              <p:nvPr/>
            </p:nvSpPr>
            <p:spPr>
              <a:xfrm>
                <a:off x="8607476" y="985204"/>
                <a:ext cx="2886324" cy="3266343"/>
              </a:xfrm>
              <a:prstGeom prst="rect">
                <a:avLst/>
              </a:prstGeom>
              <a:blipFill>
                <a:blip r:embed="rId3"/>
                <a:stretch>
                  <a:fillRect l="-1684" t="-931" r="-211" b="-2048"/>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76130">
            <a:off x="698198" y="2726409"/>
            <a:ext cx="571983" cy="4261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017A80-8542-4662-974F-8FEFE0AEAD5A}"/>
                  </a:ext>
                </a:extLst>
              </p:cNvPr>
              <p:cNvSpPr txBox="1"/>
              <p:nvPr/>
            </p:nvSpPr>
            <p:spPr>
              <a:xfrm>
                <a:off x="10050638" y="4532901"/>
                <a:ext cx="2019717" cy="166160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t-BR" dirty="0">
                    <a:solidFill>
                      <a:srgbClr val="333333"/>
                    </a:solidFill>
                    <a:latin typeface="MJXc-TeX-math-I"/>
                  </a:rPr>
                  <a:t>Summation of the arithmetic series:</a:t>
                </a:r>
              </a:p>
              <a:p>
                <a:r>
                  <a:rPr lang="pt-BR" b="0" i="0" dirty="0">
                    <a:solidFill>
                      <a:srgbClr val="333333"/>
                    </a:solidFill>
                    <a:effectLst/>
                    <a:latin typeface="MJXc-TeX-math-I"/>
                  </a:rPr>
                  <a:t>S</a:t>
                </a:r>
                <a:r>
                  <a:rPr lang="pt-BR" b="0" i="0" baseline="-25000" dirty="0">
                    <a:solidFill>
                      <a:srgbClr val="333333"/>
                    </a:solidFill>
                    <a:effectLst/>
                    <a:latin typeface="MJXc-TeX-math-I"/>
                  </a:rPr>
                  <a:t>n</a:t>
                </a:r>
                <a:r>
                  <a:rPr lang="pt-BR" b="0" i="0" dirty="0">
                    <a:solidFill>
                      <a:srgbClr val="333333"/>
                    </a:solidFill>
                    <a:effectLst/>
                    <a:latin typeface="MJXc-TeX-main-R"/>
                  </a:rPr>
                  <a:t>=</a:t>
                </a:r>
                <a14:m>
                  <m:oMath xmlns:m="http://schemas.openxmlformats.org/officeDocument/2006/math">
                    <m:f>
                      <m:fPr>
                        <m:ctrlPr>
                          <a:rPr lang="pt-BR" b="0" i="1" dirty="0" smtClean="0">
                            <a:solidFill>
                              <a:srgbClr val="333333"/>
                            </a:solidFill>
                            <a:effectLst/>
                            <a:latin typeface="Cambria Math" panose="02040503050406030204" pitchFamily="18" charset="0"/>
                          </a:rPr>
                        </m:ctrlPr>
                      </m:fPr>
                      <m:num>
                        <m:r>
                          <a:rPr lang="en-US" b="0" i="1" dirty="0" smtClean="0">
                            <a:solidFill>
                              <a:srgbClr val="333333"/>
                            </a:solidFill>
                            <a:effectLst/>
                            <a:latin typeface="Cambria Math" panose="02040503050406030204" pitchFamily="18" charset="0"/>
                          </a:rPr>
                          <m:t>𝑛</m:t>
                        </m:r>
                      </m:num>
                      <m:den>
                        <m:r>
                          <a:rPr lang="en-US" b="0" i="1" dirty="0" smtClean="0">
                            <a:solidFill>
                              <a:srgbClr val="333333"/>
                            </a:solidFill>
                            <a:effectLst/>
                            <a:latin typeface="Cambria Math" panose="02040503050406030204" pitchFamily="18" charset="0"/>
                          </a:rPr>
                          <m:t>2</m:t>
                        </m:r>
                      </m:den>
                    </m:f>
                  </m:oMath>
                </a14:m>
                <a:r>
                  <a:rPr lang="pt-BR" b="0" i="0" dirty="0">
                    <a:solidFill>
                      <a:srgbClr val="333333"/>
                    </a:solidFill>
                    <a:effectLst/>
                    <a:latin typeface="MJXc-TeX-main-R"/>
                  </a:rPr>
                  <a:t>(2</a:t>
                </a:r>
                <a:r>
                  <a:rPr lang="pt-BR" b="0" i="0" dirty="0">
                    <a:solidFill>
                      <a:srgbClr val="333333"/>
                    </a:solidFill>
                    <a:effectLst/>
                    <a:latin typeface="MJXc-TeX-math-I"/>
                  </a:rPr>
                  <a:t>a</a:t>
                </a:r>
                <a:r>
                  <a:rPr lang="pt-BR" b="0" i="0" dirty="0">
                    <a:solidFill>
                      <a:srgbClr val="333333"/>
                    </a:solidFill>
                    <a:effectLst/>
                    <a:latin typeface="MJXc-TeX-main-R"/>
                  </a:rPr>
                  <a:t>+(</a:t>
                </a:r>
                <a:r>
                  <a:rPr lang="pt-BR" b="0" i="0" dirty="0">
                    <a:solidFill>
                      <a:srgbClr val="333333"/>
                    </a:solidFill>
                    <a:effectLst/>
                    <a:latin typeface="MJXc-TeX-math-I"/>
                  </a:rPr>
                  <a:t>n</a:t>
                </a:r>
                <a:r>
                  <a:rPr lang="pt-BR" b="0" i="0" dirty="0">
                    <a:solidFill>
                      <a:srgbClr val="333333"/>
                    </a:solidFill>
                    <a:effectLst/>
                    <a:latin typeface="MJXc-TeX-main-R"/>
                  </a:rPr>
                  <a:t>−1)</a:t>
                </a:r>
                <a:r>
                  <a:rPr lang="pt-BR" b="0" i="0" dirty="0">
                    <a:solidFill>
                      <a:srgbClr val="333333"/>
                    </a:solidFill>
                    <a:effectLst/>
                    <a:latin typeface="MJXc-TeX-math-I"/>
                  </a:rPr>
                  <a:t>d</a:t>
                </a:r>
                <a:r>
                  <a:rPr lang="pt-BR" b="0" i="0" dirty="0">
                    <a:solidFill>
                      <a:srgbClr val="333333"/>
                    </a:solidFill>
                    <a:effectLst/>
                    <a:latin typeface="MJXc-TeX-main-R"/>
                  </a:rPr>
                  <a:t>)</a:t>
                </a:r>
              </a:p>
              <a:p>
                <a:endParaRPr lang="pt-BR" dirty="0">
                  <a:solidFill>
                    <a:srgbClr val="333333"/>
                  </a:solidFill>
                  <a:latin typeface="MJXc-TeX-main-R"/>
                </a:endParaRPr>
              </a:p>
              <a:p>
                <a:r>
                  <a:rPr lang="pt-BR" b="0" i="0" dirty="0">
                    <a:solidFill>
                      <a:srgbClr val="333333"/>
                    </a:solidFill>
                    <a:effectLst/>
                    <a:latin typeface="MJXc-TeX-math-I"/>
                  </a:rPr>
                  <a:t>S</a:t>
                </a:r>
                <a:r>
                  <a:rPr lang="pt-BR" b="0" i="0" baseline="-25000" dirty="0">
                    <a:solidFill>
                      <a:srgbClr val="333333"/>
                    </a:solidFill>
                    <a:effectLst/>
                    <a:latin typeface="MJXc-TeX-math-I"/>
                  </a:rPr>
                  <a:t>n</a:t>
                </a:r>
                <a:r>
                  <a:rPr lang="pt-BR" b="0" i="0" dirty="0">
                    <a:solidFill>
                      <a:srgbClr val="333333"/>
                    </a:solidFill>
                    <a:effectLst/>
                    <a:latin typeface="MJXc-TeX-main-R"/>
                  </a:rPr>
                  <a:t>=</a:t>
                </a:r>
                <a14:m>
                  <m:oMath xmlns:m="http://schemas.openxmlformats.org/officeDocument/2006/math">
                    <m:f>
                      <m:fPr>
                        <m:ctrlPr>
                          <a:rPr lang="pt-BR" b="0" i="1" dirty="0" smtClean="0">
                            <a:solidFill>
                              <a:srgbClr val="333333"/>
                            </a:solidFill>
                            <a:effectLst/>
                            <a:latin typeface="Cambria Math" panose="02040503050406030204" pitchFamily="18" charset="0"/>
                          </a:rPr>
                        </m:ctrlPr>
                      </m:fPr>
                      <m:num>
                        <m:r>
                          <a:rPr lang="en-US" b="0" i="1" dirty="0" smtClean="0">
                            <a:solidFill>
                              <a:srgbClr val="333333"/>
                            </a:solidFill>
                            <a:effectLst/>
                            <a:latin typeface="Cambria Math" panose="02040503050406030204" pitchFamily="18" charset="0"/>
                          </a:rPr>
                          <m:t>𝑛</m:t>
                        </m:r>
                      </m:num>
                      <m:den>
                        <m:r>
                          <a:rPr lang="en-US" b="0" i="1" dirty="0" smtClean="0">
                            <a:solidFill>
                              <a:srgbClr val="333333"/>
                            </a:solidFill>
                            <a:effectLst/>
                            <a:latin typeface="Cambria Math" panose="02040503050406030204" pitchFamily="18" charset="0"/>
                          </a:rPr>
                          <m:t>2</m:t>
                        </m:r>
                      </m:den>
                    </m:f>
                  </m:oMath>
                </a14:m>
                <a:r>
                  <a:rPr lang="pt-BR" b="0" i="0" dirty="0">
                    <a:solidFill>
                      <a:srgbClr val="333333"/>
                    </a:solidFill>
                    <a:effectLst/>
                    <a:latin typeface="MJXc-TeX-main-R"/>
                  </a:rPr>
                  <a:t>(</a:t>
                </a:r>
                <a14:m>
                  <m:oMath xmlns:m="http://schemas.openxmlformats.org/officeDocument/2006/math">
                    <m:sSub>
                      <m:sSubPr>
                        <m:ctrlPr>
                          <a:rPr lang="pt-BR" b="0" i="1" dirty="0" smtClean="0">
                            <a:solidFill>
                              <a:srgbClr val="333333"/>
                            </a:solidFill>
                            <a:effectLst/>
                            <a:latin typeface="Cambria Math" panose="02040503050406030204" pitchFamily="18" charset="0"/>
                          </a:rPr>
                        </m:ctrlPr>
                      </m:sSubPr>
                      <m:e>
                        <m:r>
                          <a:rPr lang="en-US" b="0" i="1" dirty="0" smtClean="0">
                            <a:solidFill>
                              <a:srgbClr val="333333"/>
                            </a:solidFill>
                            <a:effectLst/>
                            <a:latin typeface="Cambria Math" panose="02040503050406030204" pitchFamily="18" charset="0"/>
                          </a:rPr>
                          <m:t>𝑎</m:t>
                        </m:r>
                      </m:e>
                      <m:sub>
                        <m:r>
                          <a:rPr lang="en-US" b="0" i="1" dirty="0" smtClean="0">
                            <a:solidFill>
                              <a:srgbClr val="333333"/>
                            </a:solidFill>
                            <a:effectLst/>
                            <a:latin typeface="Cambria Math" panose="02040503050406030204" pitchFamily="18" charset="0"/>
                          </a:rPr>
                          <m:t>1</m:t>
                        </m:r>
                      </m:sub>
                    </m:sSub>
                    <m:r>
                      <a:rPr lang="pt-BR" b="0" i="1" dirty="0" smtClean="0">
                        <a:solidFill>
                          <a:srgbClr val="333333"/>
                        </a:solidFill>
                        <a:effectLst/>
                        <a:latin typeface="Cambria Math" panose="02040503050406030204" pitchFamily="18" charset="0"/>
                      </a:rPr>
                      <m:t>+</m:t>
                    </m:r>
                    <m:sSub>
                      <m:sSubPr>
                        <m:ctrlPr>
                          <a:rPr lang="pt-BR" i="1" dirty="0">
                            <a:solidFill>
                              <a:srgbClr val="333333"/>
                            </a:solidFill>
                            <a:latin typeface="Cambria Math" panose="02040503050406030204" pitchFamily="18" charset="0"/>
                          </a:rPr>
                        </m:ctrlPr>
                      </m:sSubPr>
                      <m:e>
                        <m:r>
                          <a:rPr lang="en-US" i="1" dirty="0">
                            <a:solidFill>
                              <a:srgbClr val="333333"/>
                            </a:solidFill>
                            <a:latin typeface="Cambria Math" panose="02040503050406030204" pitchFamily="18" charset="0"/>
                          </a:rPr>
                          <m:t>𝑎</m:t>
                        </m:r>
                      </m:e>
                      <m:sub>
                        <m:r>
                          <a:rPr lang="en-US" b="0" i="1" dirty="0" smtClean="0">
                            <a:solidFill>
                              <a:srgbClr val="333333"/>
                            </a:solidFill>
                            <a:latin typeface="Cambria Math" panose="02040503050406030204" pitchFamily="18" charset="0"/>
                          </a:rPr>
                          <m:t>𝑛</m:t>
                        </m:r>
                      </m:sub>
                    </m:sSub>
                  </m:oMath>
                </a14:m>
                <a:r>
                  <a:rPr lang="pt-BR" b="0" i="0" dirty="0">
                    <a:solidFill>
                      <a:srgbClr val="333333"/>
                    </a:solidFill>
                    <a:effectLst/>
                    <a:latin typeface="MJXc-TeX-main-R"/>
                  </a:rPr>
                  <a:t>)</a:t>
                </a:r>
              </a:p>
            </p:txBody>
          </p:sp>
        </mc:Choice>
        <mc:Fallback xmlns="">
          <p:sp>
            <p:nvSpPr>
              <p:cNvPr id="7" name="TextBox 6">
                <a:extLst>
                  <a:ext uri="{FF2B5EF4-FFF2-40B4-BE49-F238E27FC236}">
                    <a16:creationId xmlns:a16="http://schemas.microsoft.com/office/drawing/2014/main" id="{73017A80-8542-4662-974F-8FEFE0AEAD5A}"/>
                  </a:ext>
                </a:extLst>
              </p:cNvPr>
              <p:cNvSpPr txBox="1">
                <a:spLocks noRot="1" noChangeAspect="1" noMove="1" noResize="1" noEditPoints="1" noAdjustHandles="1" noChangeArrowheads="1" noChangeShapeType="1" noTextEdit="1"/>
              </p:cNvSpPr>
              <p:nvPr/>
            </p:nvSpPr>
            <p:spPr>
              <a:xfrm>
                <a:off x="10050638" y="4532901"/>
                <a:ext cx="2019717" cy="1661609"/>
              </a:xfrm>
              <a:prstGeom prst="rect">
                <a:avLst/>
              </a:prstGeom>
              <a:blipFill>
                <a:blip r:embed="rId5"/>
                <a:stretch>
                  <a:fillRect l="-2402" t="-1825" b="-1460"/>
                </a:stretch>
              </a:blipFill>
            </p:spPr>
            <p:txBody>
              <a:bodyPr/>
              <a:lstStyle/>
              <a:p>
                <a:r>
                  <a:rPr lang="en-US">
                    <a:noFill/>
                  </a:rPr>
                  <a:t> </a:t>
                </a:r>
              </a:p>
            </p:txBody>
          </p:sp>
        </mc:Fallback>
      </mc:AlternateContent>
    </p:spTree>
    <p:extLst>
      <p:ext uri="{BB962C8B-B14F-4D97-AF65-F5344CB8AC3E}">
        <p14:creationId xmlns:p14="http://schemas.microsoft.com/office/powerpoint/2010/main" val="1494931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756867" y="730338"/>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92411" y="1315562"/>
                <a:ext cx="9016779" cy="4634474"/>
              </a:xfrm>
              <a:prstGeom prst="rect">
                <a:avLst/>
              </a:prstGeom>
            </p:spPr>
            <p:txBody>
              <a:bodyPr wrap="square">
                <a:spAutoFit/>
              </a:bodyPr>
              <a:lstStyle/>
              <a:p>
                <a:pPr>
                  <a:lnSpc>
                    <a:spcPct val="107000"/>
                  </a:lnSpc>
                </a:pPr>
                <a:r>
                  <a:rPr lang="en-US" sz="2800" dirty="0">
                    <a:ea typeface="Calibri" panose="020F0502020204030204" pitchFamily="34" charset="0"/>
                    <a:cs typeface="Times New Roman" panose="02020603050405020304" pitchFamily="18" charset="0"/>
                  </a:rPr>
                  <a:t>Linear second-order recurrences with constant coefficients</a:t>
                </a:r>
                <a:r>
                  <a:rPr lang="en-US" sz="2800" dirty="0">
                    <a:effectLst/>
                    <a:ea typeface="Calibri" panose="020F0502020204030204" pitchFamily="34" charset="0"/>
                    <a:cs typeface="Times New Roman" panose="02020603050405020304" pitchFamily="18" charset="0"/>
                  </a:rPr>
                  <a:t>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 important class of recurrence of the following type.</a:t>
                </a:r>
              </a:p>
              <a:p>
                <a:pPr>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bT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cT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(n-2) = f(n).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 a, b and c are real numbers, a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They cannot be solved by forward or backward substitutions.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 (</a:t>
                </a:r>
                <a14:m>
                  <m:oMath xmlns:m="http://schemas.openxmlformats.org/officeDocument/2006/math">
                    <m:f>
                      <m:fPr>
                        <m:ctrlPr>
                          <a:rPr lang="en-US" sz="2000" i="1" dirty="0" smtClean="0">
                            <a:solidFill>
                              <a:srgbClr val="0000FF"/>
                            </a:solidFill>
                            <a:latin typeface="Cambria Math" panose="02040503050406030204" pitchFamily="18" charset="0"/>
                            <a:cs typeface="Times New Roman" panose="02020603050405020304" pitchFamily="18" charset="0"/>
                          </a:rPr>
                        </m:ctrlPr>
                      </m:fPr>
                      <m:num>
                        <m:r>
                          <a:rPr lang="en-US" sz="2000" b="0" i="1" dirty="0" smtClean="0">
                            <a:solidFill>
                              <a:srgbClr val="0000FF"/>
                            </a:solidFill>
                            <a:latin typeface="Cambria Math" panose="02040503050406030204" pitchFamily="18" charset="0"/>
                            <a:cs typeface="Times New Roman" panose="02020603050405020304" pitchFamily="18" charset="0"/>
                          </a:rPr>
                          <m:t>𝑏</m:t>
                        </m:r>
                      </m:num>
                      <m:den>
                        <m:r>
                          <a:rPr lang="en-US" sz="2000" b="0" i="1" dirty="0" smtClean="0">
                            <a:solidFill>
                              <a:srgbClr val="0000FF"/>
                            </a:solidFill>
                            <a:latin typeface="Cambria Math" panose="02040503050406030204" pitchFamily="18" charset="0"/>
                            <a:cs typeface="Times New Roman" panose="02020603050405020304" pitchFamily="18" charset="0"/>
                          </a:rPr>
                          <m:t>𝑎</m:t>
                        </m:r>
                      </m:den>
                    </m:f>
                  </m:oMath>
                </a14:m>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 + </a:t>
                </a:r>
                <a14:m>
                  <m:oMath xmlns:m="http://schemas.openxmlformats.org/officeDocument/2006/math">
                    <m:f>
                      <m:fPr>
                        <m:ctrlPr>
                          <a:rPr lang="en-US" sz="2000" i="1" dirty="0">
                            <a:solidFill>
                              <a:srgbClr val="0000FF"/>
                            </a:solidFill>
                            <a:latin typeface="Cambria Math" panose="02040503050406030204" pitchFamily="18" charset="0"/>
                            <a:cs typeface="Times New Roman" panose="02020603050405020304" pitchFamily="18" charset="0"/>
                          </a:rPr>
                        </m:ctrlPr>
                      </m:fPr>
                      <m:num>
                        <m:r>
                          <a:rPr lang="en-US" sz="2000" b="0" i="1" dirty="0" smtClean="0">
                            <a:solidFill>
                              <a:srgbClr val="0000FF"/>
                            </a:solidFill>
                            <a:latin typeface="Cambria Math" panose="02040503050406030204" pitchFamily="18" charset="0"/>
                            <a:cs typeface="Times New Roman" panose="02020603050405020304" pitchFamily="18" charset="0"/>
                          </a:rPr>
                          <m:t>𝑐</m:t>
                        </m:r>
                      </m:num>
                      <m:den>
                        <m:r>
                          <a:rPr lang="en-US" sz="2000" i="1" dirty="0">
                            <a:solidFill>
                              <a:srgbClr val="0000FF"/>
                            </a:solidFill>
                            <a:latin typeface="Cambria Math" panose="02040503050406030204" pitchFamily="18" charset="0"/>
                            <a:cs typeface="Times New Roman" panose="02020603050405020304" pitchFamily="18" charset="0"/>
                          </a:rPr>
                          <m:t>𝑎</m:t>
                        </m:r>
                      </m:den>
                    </m:f>
                    <m:r>
                      <a:rPr lang="en-US" sz="2000" i="1" dirty="0">
                        <a:solidFill>
                          <a:srgbClr val="0000FF"/>
                        </a:solidFill>
                        <a:latin typeface="Cambria Math" panose="02040503050406030204" pitchFamily="18" charset="0"/>
                        <a:cs typeface="Times New Roman" panose="02020603050405020304" pitchFamily="18" charset="0"/>
                      </a:rPr>
                      <m:t> </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T(n-2) - </a:t>
                </a:r>
                <a14:m>
                  <m:oMath xmlns:m="http://schemas.openxmlformats.org/officeDocument/2006/math">
                    <m:f>
                      <m:fPr>
                        <m:ctrlPr>
                          <a:rPr lang="en-US" sz="2000" i="1" dirty="0">
                            <a:solidFill>
                              <a:srgbClr val="0000FF"/>
                            </a:solidFill>
                            <a:latin typeface="Cambria Math" panose="02040503050406030204" pitchFamily="18" charset="0"/>
                            <a:cs typeface="Times New Roman" panose="02020603050405020304" pitchFamily="18" charset="0"/>
                          </a:rPr>
                        </m:ctrlPr>
                      </m:fPr>
                      <m:num>
                        <m:r>
                          <a:rPr lang="en-US" sz="2000" b="0" i="1" dirty="0" smtClean="0">
                            <a:solidFill>
                              <a:srgbClr val="0000FF"/>
                            </a:solidFill>
                            <a:latin typeface="Cambria Math" panose="02040503050406030204" pitchFamily="18" charset="0"/>
                            <a:cs typeface="Times New Roman" panose="02020603050405020304" pitchFamily="18" charset="0"/>
                          </a:rPr>
                          <m:t>1</m:t>
                        </m:r>
                      </m:num>
                      <m:den>
                        <m:r>
                          <a:rPr lang="en-US" sz="2000" i="1" dirty="0">
                            <a:solidFill>
                              <a:srgbClr val="0000FF"/>
                            </a:solidFill>
                            <a:latin typeface="Cambria Math" panose="02040503050406030204" pitchFamily="18" charset="0"/>
                            <a:cs typeface="Times New Roman" panose="02020603050405020304" pitchFamily="18" charset="0"/>
                          </a:rPr>
                          <m:t>𝑎</m:t>
                        </m:r>
                      </m:den>
                    </m:f>
                    <m:r>
                      <a:rPr lang="en-US" sz="2000" i="1" dirty="0">
                        <a:solidFill>
                          <a:srgbClr val="0000FF"/>
                        </a:solidFill>
                        <a:latin typeface="Cambria Math" panose="02040503050406030204" pitchFamily="18" charset="0"/>
                        <a:cs typeface="Times New Roman" panose="02020603050405020304" pitchFamily="18" charset="0"/>
                      </a:rPr>
                      <m:t> </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f(n)), n &gt; 1; </a:t>
                </a:r>
                <a:r>
                  <a:rPr lang="en-US" sz="2000" dirty="0">
                    <a:latin typeface="Times New Roman" panose="02020603050405020304" pitchFamily="18" charset="0"/>
                    <a:ea typeface="Calibri" panose="020F0502020204030204" pitchFamily="34" charset="0"/>
                    <a:cs typeface="Times New Roman" panose="02020603050405020304" pitchFamily="18" charset="0"/>
                  </a:rPr>
                  <a:t>a, b and c are real numbers, a ≠ 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T(1) = c</a:t>
                </a:r>
                <a:r>
                  <a:rPr lang="en-US" sz="20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T(0) = c</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constants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892411" y="1315562"/>
                <a:ext cx="9016779" cy="4634474"/>
              </a:xfrm>
              <a:prstGeom prst="rect">
                <a:avLst/>
              </a:prstGeom>
              <a:blipFill>
                <a:blip r:embed="rId2"/>
                <a:stretch>
                  <a:fillRect l="-1351" t="-1184" b="-1974"/>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38D0FCD4-D2CC-4F2A-9B43-7C399E01627F}"/>
              </a:ext>
            </a:extLst>
          </p:cNvPr>
          <p:cNvSpPr/>
          <p:nvPr/>
        </p:nvSpPr>
        <p:spPr>
          <a:xfrm>
            <a:off x="556591" y="1224500"/>
            <a:ext cx="552176" cy="34861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73826">
            <a:off x="522091" y="1189727"/>
            <a:ext cx="576642" cy="39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55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C7143B-516F-496A-9D5B-AF71D1366201}"/>
              </a:ext>
            </a:extLst>
          </p:cNvPr>
          <p:cNvSpPr txBox="1"/>
          <p:nvPr/>
        </p:nvSpPr>
        <p:spPr>
          <a:xfrm>
            <a:off x="1426812" y="162458"/>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915128" y="544524"/>
            <a:ext cx="8988003" cy="6032421"/>
          </a:xfrm>
          <a:prstGeom prst="rect">
            <a:avLst/>
          </a:prstGeom>
        </p:spPr>
        <p:txBody>
          <a:bodyPr wrap="square">
            <a:spAutoFit/>
          </a:bodyPr>
          <a:lstStyle/>
          <a:p>
            <a:r>
              <a:rPr lang="en-US" sz="2800" dirty="0">
                <a:ea typeface="Calibri" panose="020F0502020204030204" pitchFamily="34" charset="0"/>
                <a:cs typeface="Times New Roman" panose="02020603050405020304" pitchFamily="18" charset="0"/>
              </a:rPr>
              <a:t>Linear second-order recurrences with constant coefficients</a:t>
            </a:r>
            <a:r>
              <a:rPr lang="en-US" sz="2800" dirty="0">
                <a:effectLst/>
                <a:ea typeface="Calibri" panose="020F0502020204030204" pitchFamily="34" charset="0"/>
                <a:cs typeface="Times New Roman" panose="02020603050405020304" pitchFamily="18" charset="0"/>
              </a:rPr>
              <a:t> </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457200"/>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(n-2) = f(n)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where a, b and c are real numbers, a ≠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i="1"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The recurrence is</a:t>
            </a:r>
            <a:r>
              <a:rPr lang="en-US" sz="24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second-order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because the elements T(n) and  T(n-2) are two positions apart in the unknown sequence in questions.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inear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because the left-hand side is a linear combination of the unknown terms of the sequence.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constant coefficients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where a,  b, and c are assumed to be some fixed number.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homogeneous,  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  f(n) = 0 for every n; otherwise, it is called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inhomogeneous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r>
              <a:rPr lang="en-US" sz="2400" dirty="0">
                <a:latin typeface="Times New Roman" panose="02020603050405020304" pitchFamily="18" charset="0"/>
                <a:ea typeface="Calibri" panose="020F0502020204030204" pitchFamily="34" charset="0"/>
                <a:cs typeface="Times New Roman" panose="02020603050405020304" pitchFamily="18" charset="0"/>
              </a:rPr>
              <a:t>This recurrence is called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second-order linear recurrence </a:t>
            </a:r>
            <a:r>
              <a:rPr lang="en-US" sz="2400" dirty="0">
                <a:latin typeface="Times New Roman" panose="02020603050405020304" pitchFamily="18" charset="0"/>
                <a:ea typeface="Calibri" panose="020F0502020204030204" pitchFamily="34" charset="0"/>
                <a:cs typeface="Times New Roman" panose="02020603050405020304" pitchFamily="18" charset="0"/>
              </a:rPr>
              <a:t>with constant coefficients.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1041621" y="1383526"/>
            <a:ext cx="385192" cy="309665"/>
          </a:xfrm>
          <a:prstGeom prst="cloudCallout">
            <a:avLst>
              <a:gd name="adj1" fmla="val 91632"/>
              <a:gd name="adj2" fmla="val 14893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37558">
            <a:off x="1009816" y="1367624"/>
            <a:ext cx="416997" cy="32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27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315128-DF1D-4B9F-91F1-C47F89455025}"/>
              </a:ext>
            </a:extLst>
          </p:cNvPr>
          <p:cNvSpPr txBox="1"/>
          <p:nvPr/>
        </p:nvSpPr>
        <p:spPr>
          <a:xfrm>
            <a:off x="1078469" y="1886755"/>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06670" y="648807"/>
                <a:ext cx="9257419" cy="6020944"/>
              </a:xfrm>
              <a:prstGeom prst="rect">
                <a:avLst/>
              </a:prstGeom>
            </p:spPr>
            <p:txBody>
              <a:bodyPr wrap="square">
                <a:spAutoFit/>
              </a:bodyPr>
              <a:lstStyle/>
              <a:p>
                <a:r>
                  <a:rPr lang="en-US" sz="2800" dirty="0">
                    <a:ea typeface="Calibri" panose="020F0502020204030204" pitchFamily="34" charset="0"/>
                    <a:cs typeface="Times New Roman" panose="02020603050405020304" pitchFamily="18" charset="0"/>
                  </a:rPr>
                  <a:t>Linear second-order recurrences with constant coefficients</a:t>
                </a:r>
                <a:r>
                  <a:rPr lang="en-US" sz="2800" dirty="0">
                    <a:effectLst/>
                    <a:ea typeface="Calibri" panose="020F0502020204030204" pitchFamily="34" charset="0"/>
                    <a:cs typeface="Times New Roman" panose="02020603050405020304" pitchFamily="18" charset="0"/>
                  </a:rPr>
                  <a:t> </a:t>
                </a:r>
              </a:p>
              <a:p>
                <a:pPr lvl="1" indent="457200"/>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(n-1)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(n-2) = f(n)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lvl="1">
                  <a:spcAft>
                    <a:spcPts val="12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where a, b and c are real numbers, a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Consider the homogeneous case: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bT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(n-1) +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cT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(n-2)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spcAft>
                    <a:spcPts val="600"/>
                  </a:spcAf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equation has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infinitely many solutions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except for the degenerate situation of b = c = 0.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Its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general solution </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can be obtained by one of the three formulas that follow</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Which of the three formulas applies to a particular case </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depends on </a:t>
                </a:r>
              </a:p>
              <a:p>
                <a:pPr lvl="1"/>
                <a:r>
                  <a:rPr lang="en-US" sz="2200" i="1"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the roots of the quadratic equation</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with the same coefficients as the   	recurrence: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ar</a:t>
                </a:r>
                <a:r>
                  <a:rPr lang="en-US" sz="2200" baseline="300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br</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 c = 0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quadratic equation is called the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characteristic equation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recurrence equation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bT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(n-1) +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cT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(n-2)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𝑏</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𝑏</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−4</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𝑎</m:t>
                        </m:r>
                      </m:den>
                    </m:f>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06670" y="648807"/>
                <a:ext cx="9257419" cy="6020944"/>
              </a:xfrm>
              <a:prstGeom prst="rect">
                <a:avLst/>
              </a:prstGeom>
              <a:blipFill>
                <a:blip r:embed="rId2"/>
                <a:stretch>
                  <a:fillRect l="-1382" t="-911"/>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8D0FCD4-D2CC-4F2A-9B43-7C399E01627F}"/>
              </a:ext>
            </a:extLst>
          </p:cNvPr>
          <p:cNvSpPr/>
          <p:nvPr/>
        </p:nvSpPr>
        <p:spPr>
          <a:xfrm>
            <a:off x="498360" y="525717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86151">
            <a:off x="498360" y="5257171"/>
            <a:ext cx="729550"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098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B05FA-9176-4093-8ABB-5C0731533641}"/>
              </a:ext>
            </a:extLst>
          </p:cNvPr>
          <p:cNvSpPr txBox="1"/>
          <p:nvPr/>
        </p:nvSpPr>
        <p:spPr>
          <a:xfrm>
            <a:off x="1153189" y="1450335"/>
            <a:ext cx="9854445" cy="1467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55805" y="1652134"/>
            <a:ext cx="9080390" cy="4124206"/>
          </a:xfrm>
          <a:prstGeom prst="rect">
            <a:avLst/>
          </a:prstGeom>
        </p:spPr>
        <p:txBody>
          <a:bodyPr wrap="square">
            <a:spAutoFit/>
          </a:bodyPr>
          <a:lstStyle/>
          <a:p>
            <a:r>
              <a:rPr lang="en-US" sz="2600" dirty="0">
                <a:ea typeface="Calibri" panose="020F0502020204030204" pitchFamily="34" charset="0"/>
                <a:cs typeface="Times New Roman" panose="02020603050405020304" pitchFamily="18" charset="0"/>
              </a:rPr>
              <a:t>Theorem  1.4:   </a:t>
            </a:r>
            <a:r>
              <a:rPr lang="en-US" sz="2400" dirty="0">
                <a:latin typeface="Times New Roman" panose="02020603050405020304" pitchFamily="18" charset="0"/>
                <a:ea typeface="Calibri" panose="020F0502020204030204" pitchFamily="34" charset="0"/>
                <a:cs typeface="Times New Roman" panose="02020603050405020304" pitchFamily="18" charset="0"/>
              </a:rPr>
              <a:t>Let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be two roots of characteristic equation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r>
              <a:rPr lang="en-US" sz="2400" dirty="0">
                <a:latin typeface="Times New Roman" panose="02020603050405020304" pitchFamily="18" charset="0"/>
                <a:ea typeface="Calibri" panose="020F0502020204030204" pitchFamily="34" charset="0"/>
                <a:cs typeface="Times New Roman" panose="02020603050405020304" pitchFamily="18" charset="0"/>
              </a:rPr>
              <a:t>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for recurrence relation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real and distinct, </a:t>
            </a:r>
            <a:r>
              <a:rPr lang="en-US" sz="2400" dirty="0">
                <a:latin typeface="Times New Roman" panose="02020603050405020304" pitchFamily="18" charset="0"/>
                <a:ea typeface="Calibri" panose="020F0502020204030204" pitchFamily="34" charset="0"/>
                <a:cs typeface="Times New Roman" panose="02020603050405020304" pitchFamily="18" charset="0"/>
              </a:rPr>
              <a:t>the general solution to the  	  recurrence relation is obtained by the formula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α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β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where  α  and  β  are two arbitrary real constants.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938882" y="2917371"/>
            <a:ext cx="493158" cy="309056"/>
          </a:xfrm>
          <a:prstGeom prst="cloudCallout">
            <a:avLst>
              <a:gd name="adj1" fmla="val 51569"/>
              <a:gd name="adj2" fmla="val 1747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27257">
            <a:off x="966788" y="2922378"/>
            <a:ext cx="455755" cy="31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489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B05FA-9176-4093-8ABB-5C0731533641}"/>
              </a:ext>
            </a:extLst>
          </p:cNvPr>
          <p:cNvSpPr txBox="1"/>
          <p:nvPr/>
        </p:nvSpPr>
        <p:spPr>
          <a:xfrm>
            <a:off x="1182659" y="1267455"/>
            <a:ext cx="9854445" cy="1467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659552" y="1374217"/>
            <a:ext cx="9080390" cy="486287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600" dirty="0">
                <a:ea typeface="Calibri" panose="020F0502020204030204" pitchFamily="34" charset="0"/>
                <a:cs typeface="Times New Roman" panose="02020603050405020304" pitchFamily="18" charset="0"/>
              </a:rPr>
              <a:t>Theorem  1.4:   </a:t>
            </a:r>
            <a:r>
              <a:rPr lang="en-US" sz="2400" dirty="0">
                <a:latin typeface="Times New Roman" panose="02020603050405020304" pitchFamily="18" charset="0"/>
                <a:ea typeface="Calibri" panose="020F0502020204030204" pitchFamily="34" charset="0"/>
                <a:cs typeface="Times New Roman" panose="02020603050405020304" pitchFamily="18" charset="0"/>
              </a:rPr>
              <a:t>Let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be two roots of characteristic equation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r>
              <a:rPr lang="en-US" sz="2400" dirty="0">
                <a:latin typeface="Times New Roman" panose="02020603050405020304" pitchFamily="18" charset="0"/>
                <a:ea typeface="Calibri" panose="020F0502020204030204" pitchFamily="34" charset="0"/>
                <a:cs typeface="Times New Roman" panose="02020603050405020304" pitchFamily="18" charset="0"/>
              </a:rPr>
              <a:t>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for recurrence relation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2</a:t>
            </a:r>
            <a:r>
              <a:rPr lang="en-US" sz="2400" dirty="0">
                <a:latin typeface="Times New Roman" panose="02020603050405020304" pitchFamily="18" charset="0"/>
                <a:ea typeface="Calibri" panose="020F0502020204030204" pitchFamily="34" charset="0"/>
                <a:cs typeface="Times New Roman" panose="02020603050405020304" pitchFamily="18" charset="0"/>
              </a:rPr>
              <a:t>:   If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equal to each other, </a:t>
            </a:r>
            <a:r>
              <a:rPr lang="en-US" sz="2400" dirty="0">
                <a:latin typeface="Times New Roman" panose="02020603050405020304" pitchFamily="18" charset="0"/>
                <a:ea typeface="Calibri" panose="020F0502020204030204" pitchFamily="34" charset="0"/>
                <a:cs typeface="Times New Roman" panose="02020603050405020304" pitchFamily="18" charset="0"/>
              </a:rPr>
              <a:t>the general solution to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the recurrence relation is obtained by the formula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α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β 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where r  =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and α and β are two arbitrary real constants.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3</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rot="357962">
            <a:off x="813668" y="3222168"/>
            <a:ext cx="368184" cy="426128"/>
          </a:xfrm>
          <a:prstGeom prst="cloudCallout">
            <a:avLst>
              <a:gd name="adj1" fmla="val 118596"/>
              <a:gd name="adj2" fmla="val 1290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86068">
            <a:off x="659957" y="3148716"/>
            <a:ext cx="626985" cy="48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847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B05FA-9176-4093-8ABB-5C0731533641}"/>
              </a:ext>
            </a:extLst>
          </p:cNvPr>
          <p:cNvSpPr txBox="1"/>
          <p:nvPr/>
        </p:nvSpPr>
        <p:spPr>
          <a:xfrm>
            <a:off x="1025968" y="973257"/>
            <a:ext cx="9854445" cy="1467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23540" y="1184764"/>
            <a:ext cx="9080390" cy="4985980"/>
          </a:xfrm>
          <a:prstGeom prst="rect">
            <a:avLst/>
          </a:prstGeom>
        </p:spPr>
        <p:txBody>
          <a:bodyPr wrap="square">
            <a:spAutoFit/>
          </a:bodyPr>
          <a:lstStyle/>
          <a:p>
            <a:r>
              <a:rPr lang="en-US" sz="2400" dirty="0">
                <a:ea typeface="Calibri" panose="020F0502020204030204" pitchFamily="34" charset="0"/>
                <a:cs typeface="Times New Roman" panose="02020603050405020304" pitchFamily="18" charset="0"/>
              </a:rPr>
              <a:t>Theorem  1.4:  </a:t>
            </a:r>
            <a:r>
              <a:rPr lang="en-US" sz="2400" dirty="0">
                <a:latin typeface="Times New Roman" panose="02020603050405020304" pitchFamily="18" charset="0"/>
                <a:ea typeface="Calibri" panose="020F0502020204030204" pitchFamily="34" charset="0"/>
                <a:cs typeface="Times New Roman" panose="02020603050405020304" pitchFamily="18" charset="0"/>
              </a:rPr>
              <a:t>Let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be two roots of characteristic equation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r>
              <a:rPr lang="en-US" sz="2400" dirty="0">
                <a:latin typeface="Times New Roman" panose="02020603050405020304" pitchFamily="18" charset="0"/>
                <a:ea typeface="Calibri" panose="020F0502020204030204" pitchFamily="34" charset="0"/>
                <a:cs typeface="Times New Roman" panose="02020603050405020304" pitchFamily="18" charset="0"/>
              </a:rPr>
              <a:t>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for recurrence relation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3</a:t>
            </a:r>
            <a:r>
              <a:rPr lang="en-US" sz="2400" dirty="0">
                <a:latin typeface="Times New Roman" panose="02020603050405020304" pitchFamily="18" charset="0"/>
                <a:ea typeface="Calibri" panose="020F0502020204030204" pitchFamily="34" charset="0"/>
                <a:cs typeface="Times New Roman" panose="02020603050405020304" pitchFamily="18" charset="0"/>
              </a:rPr>
              <a:t>:   If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u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v  are two distinct complex numbers, </a:t>
            </a: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general solution to the recurrence relation is obtained by the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formula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γ</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[α cos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β sin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where  γ = √(u</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v</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and  θ = arctan v/u,  and α and β are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two arbitrary real constants.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793923" y="367775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70539">
            <a:off x="791913" y="3637872"/>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721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766F48-0230-4167-BF80-F45166634C8F}"/>
              </a:ext>
            </a:extLst>
          </p:cNvPr>
          <p:cNvSpPr txBox="1"/>
          <p:nvPr/>
        </p:nvSpPr>
        <p:spPr>
          <a:xfrm>
            <a:off x="1399868" y="1851921"/>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79239" y="580321"/>
                <a:ext cx="9326881" cy="6001708"/>
              </a:xfrm>
              <a:prstGeom prst="rect">
                <a:avLst/>
              </a:prstGeom>
            </p:spPr>
            <p:txBody>
              <a:bodyPr wrap="square">
                <a:spAutoFit/>
              </a:bodyPr>
              <a:lstStyle/>
              <a:p>
                <a:pPr>
                  <a:lnSpc>
                    <a:spcPct val="107000"/>
                  </a:lnSpc>
                  <a:spcAft>
                    <a:spcPts val="1200"/>
                  </a:spcAft>
                </a:pPr>
                <a:r>
                  <a:rPr lang="en-US" sz="2400" dirty="0">
                    <a:ea typeface="Calibri" panose="020F0502020204030204" pitchFamily="34" charset="0"/>
                    <a:cs typeface="Times New Roman" panose="02020603050405020304" pitchFamily="18" charset="0"/>
                  </a:rPr>
                  <a:t>Example 1.19:</a:t>
                </a:r>
                <a:endParaRPr lang="en-US" sz="24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Case 1 of this theorem arises in deriving the explicit formula for the nth Fibonacci number.  </a:t>
                </a: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F(i-1) + F(i-2),  F(1) = 1,  F(0) = 0.  </a:t>
                </a: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Since F(</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 F(i-1) - F(i-2) = 0, the character equation is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1,2</m:t>
                        </m:r>
                      </m:sub>
                    </m:sSub>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𝑏</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𝑏</m:t>
                                </m:r>
                              </m:e>
                              <m: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−4</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𝑎</m:t>
                        </m:r>
                      </m:den>
                    </m:f>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e>
                              <m: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−4(1)(−1)</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2(1)</m:t>
                        </m:r>
                      </m:den>
                    </m:f>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8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Therefore,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F(n)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Since F(1) = 1, when n = 1,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1. </a:t>
                </a:r>
              </a:p>
              <a:p>
                <a:pPr>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Since F(0) = 0, when n = 0,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0.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Thus,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0. </a:t>
                </a:r>
              </a:p>
              <a:p>
                <a:pPr>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From this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 = -α, </a:t>
                </a:r>
                <a:r>
                  <a:rPr lang="en-US" sz="2000" dirty="0">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hen 1 = 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14:m>
                  <m:oMath xmlns:m="http://schemas.openxmlformats.org/officeDocument/2006/math">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smtClean="0">
                            <a:effectLst/>
                            <a:latin typeface="Cambria Math" panose="02040503050406030204" pitchFamily="18" charset="0"/>
                            <a:ea typeface="Calibri" panose="020F0502020204030204" pitchFamily="34" charset="0"/>
                            <a:cs typeface="Times New Roman" panose="02020603050405020304" pitchFamily="18" charset="0"/>
                          </a:rPr>
                          <m:t>5</m:t>
                        </m:r>
                      </m:e>
                    </m:rad>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p>
              <a:p>
                <a:pPr>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Thus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We can get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 =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We conclude  F(n)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79239" y="580321"/>
                <a:ext cx="9326881" cy="6001708"/>
              </a:xfrm>
              <a:prstGeom prst="rect">
                <a:avLst/>
              </a:prstGeom>
              <a:blipFill>
                <a:blip r:embed="rId2"/>
                <a:stretch>
                  <a:fillRect l="-980" t="-711"/>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906AC52-A381-47F9-89DB-19D1EAE8CA9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94423">
            <a:off x="526939" y="1749508"/>
            <a:ext cx="648939" cy="41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31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8"/>
              <p:cNvSpPr/>
              <p:nvPr/>
            </p:nvSpPr>
            <p:spPr>
              <a:xfrm>
                <a:off x="1850227" y="817892"/>
                <a:ext cx="9135979" cy="5797806"/>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Example 1.20: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the Case 2, let us solve the recurrence: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T(n) – 6T(n-1) + 9T(n-2) = 0</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T(0) = 0 and   T(1) = 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Its characteristic equation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6r + 9 = 0.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𝑟</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1,2</m:t>
                        </m:r>
                      </m:sub>
                    </m:sSub>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e>
                              <m:sup>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den>
                    </m:f>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6 ± </m:t>
                        </m:r>
                        <m:rad>
                          <m:radPr>
                            <m:degHide m:val="on"/>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6</m:t>
                                </m:r>
                              </m:e>
                              <m:sup>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−4∗1∗9</m:t>
                            </m:r>
                          </m:e>
                        </m:rad>
                      </m:num>
                      <m:den>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2∗1</m:t>
                        </m:r>
                      </m:den>
                    </m:f>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6</m:t>
                        </m:r>
                      </m:num>
                      <m:den>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=3  ]</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has two equal roots   r</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r</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3.    						   </a:t>
                </a: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the formula according to Case 2 of Theorem 1.4, its general </a:t>
                </a:r>
                <a:r>
                  <a:rPr lang="en-US" sz="2000">
                    <a:effectLst/>
                    <a:latin typeface="Times New Roman" panose="02020603050405020304" pitchFamily="18" charset="0"/>
                    <a:ea typeface="Calibri" panose="020F0502020204030204" pitchFamily="34" charset="0"/>
                    <a:cs typeface="Times New Roman" panose="02020603050405020304" pitchFamily="18" charset="0"/>
                  </a:rPr>
                  <a:t>solution 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T(n) = α 3</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β n 3</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Let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find its particular solution </a:t>
                </a:r>
                <a:r>
                  <a:rPr lang="en-US" sz="2000" dirty="0">
                    <a:latin typeface="Times New Roman" panose="02020603050405020304" pitchFamily="18" charset="0"/>
                    <a:ea typeface="Calibri" panose="020F0502020204030204" pitchFamily="34" charset="0"/>
                    <a:cs typeface="Times New Roman" panose="02020603050405020304" pitchFamily="18" charset="0"/>
                  </a:rPr>
                  <a:t>using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initial conditions:</a:t>
                </a:r>
              </a:p>
              <a:p>
                <a:r>
                  <a:rPr lang="en-US" sz="2000" dirty="0">
                    <a:latin typeface="Times New Roman" panose="02020603050405020304" pitchFamily="18" charset="0"/>
                    <a:cs typeface="Times New Roman" panose="02020603050405020304" pitchFamily="18" charset="0"/>
                  </a:rPr>
                  <a:t>Substitute n = 0 and n = 1 into the last equation T(n) = α 3</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 β n 3</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to get:  </a:t>
                </a:r>
              </a:p>
              <a:p>
                <a:r>
                  <a:rPr lang="en-US" sz="2000" dirty="0">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0 </a:t>
                </a:r>
                <a:r>
                  <a:rPr lang="en-US" sz="2000" dirty="0">
                    <a:solidFill>
                      <a:srgbClr val="FF0000"/>
                    </a:solidFill>
                    <a:latin typeface="Times New Roman" panose="02020603050405020304" pitchFamily="18" charset="0"/>
                    <a:cs typeface="Times New Roman" panose="02020603050405020304" pitchFamily="18" charset="0"/>
                  </a:rPr>
                  <a:t>= T(0) = </a:t>
                </a:r>
                <a:r>
                  <a:rPr lang="en-US" sz="2000" dirty="0">
                    <a:solidFill>
                      <a:srgbClr val="0000FF"/>
                    </a:solidFill>
                    <a:latin typeface="Times New Roman" panose="02020603050405020304" pitchFamily="18" charset="0"/>
                    <a:cs typeface="Times New Roman" panose="02020603050405020304" pitchFamily="18" charset="0"/>
                  </a:rPr>
                  <a:t>α</a:t>
                </a:r>
                <a:r>
                  <a:rPr lang="en-US" sz="2000" dirty="0">
                    <a:solidFill>
                      <a:srgbClr val="FF0000"/>
                    </a:solidFill>
                    <a:latin typeface="Times New Roman" panose="02020603050405020304" pitchFamily="18" charset="0"/>
                    <a:cs typeface="Times New Roman" panose="02020603050405020304" pitchFamily="18" charset="0"/>
                  </a:rPr>
                  <a:t>  and 3 = T(1) = α 3 + β * 1 * 3   </a:t>
                </a:r>
                <a14:m>
                  <m:oMath xmlns:m="http://schemas.openxmlformats.org/officeDocument/2006/math">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FF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3</a:t>
                </a:r>
                <a:r>
                  <a:rPr lang="en-US" sz="2000" dirty="0">
                    <a:solidFill>
                      <a:srgbClr val="FF0000"/>
                    </a:solidFill>
                    <a:latin typeface="Times New Roman" panose="02020603050405020304" pitchFamily="18" charset="0"/>
                    <a:cs typeface="Times New Roman" panose="02020603050405020304" pitchFamily="18" charset="0"/>
                  </a:rPr>
                  <a:t> = </a:t>
                </a:r>
                <a:r>
                  <a:rPr lang="en-US" sz="2000" dirty="0">
                    <a:solidFill>
                      <a:srgbClr val="0000FF"/>
                    </a:solidFill>
                    <a:latin typeface="Times New Roman" panose="02020603050405020304" pitchFamily="18" charset="0"/>
                    <a:cs typeface="Times New Roman" panose="02020603050405020304" pitchFamily="18" charset="0"/>
                  </a:rPr>
                  <a:t>3 β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Its solution is  α = 0 and β = 1, </a:t>
                </a:r>
              </a:p>
              <a:p>
                <a:r>
                  <a:rPr lang="en-US" sz="2000" dirty="0">
                    <a:latin typeface="Times New Roman" panose="02020603050405020304" pitchFamily="18" charset="0"/>
                    <a:cs typeface="Times New Roman" panose="02020603050405020304" pitchFamily="18" charset="0"/>
                  </a:rPr>
                  <a:t>Hence the particular solution from the general solution T(n) = α 3</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 β n 3</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is </a:t>
                </a:r>
              </a:p>
              <a:p>
                <a:r>
                  <a:rPr lang="en-US" sz="2000" dirty="0">
                    <a:latin typeface="Times New Roman" panose="02020603050405020304" pitchFamily="18" charset="0"/>
                    <a:cs typeface="Times New Roman" panose="02020603050405020304" pitchFamily="18" charset="0"/>
                  </a:rPr>
                  <a:t>		T(n) = n 3</a:t>
                </a:r>
                <a:r>
                  <a:rPr lang="en-US" sz="2000" baseline="30000" dirty="0">
                    <a:latin typeface="Times New Roman" panose="02020603050405020304" pitchFamily="18" charset="0"/>
                    <a:cs typeface="Times New Roman" panose="02020603050405020304" pitchFamily="18" charset="0"/>
                  </a:rPr>
                  <a:t>n</a:t>
                </a:r>
                <a:endParaRPr lang="en-US" sz="2000" dirty="0">
                  <a:latin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1850227" y="817892"/>
                <a:ext cx="9135979" cy="5797806"/>
              </a:xfrm>
              <a:prstGeom prst="rect">
                <a:avLst/>
              </a:prstGeom>
              <a:blipFill>
                <a:blip r:embed="rId2"/>
                <a:stretch>
                  <a:fillRect l="-1068" t="-736" b="-94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133">
            <a:off x="620855" y="1226750"/>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81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2F88D91E-E0B7-418E-9340-EE4B8B147862}"/>
              </a:ext>
            </a:extLst>
          </p:cNvPr>
          <p:cNvSpPr txBox="1"/>
          <p:nvPr/>
        </p:nvSpPr>
        <p:spPr>
          <a:xfrm>
            <a:off x="1632288" y="456157"/>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632288" y="995412"/>
            <a:ext cx="9366637" cy="5632311"/>
          </a:xfrm>
          <a:prstGeom prst="rect">
            <a:avLst/>
          </a:prstGeom>
        </p:spPr>
        <p:txBody>
          <a:bodyPr wrap="square">
            <a:spAutoFit/>
          </a:bodyPr>
          <a:lstStyle/>
          <a:p>
            <a:r>
              <a:rPr lang="en-US" sz="2600" dirty="0">
                <a:ea typeface="Calibri" panose="020F0502020204030204" pitchFamily="34" charset="0"/>
                <a:cs typeface="Times New Roman" panose="02020603050405020304" pitchFamily="18" charset="0"/>
              </a:rPr>
              <a:t>Guideline for Analyzing Time Efficiency of Non-recursive Algorithms:</a:t>
            </a:r>
          </a:p>
          <a:p>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Font typeface="+mj-lt"/>
              <a:buAutoNum type="arabicPeriod"/>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Decide on a parameter (or parameters) as an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input’s size.</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504825" marR="0"/>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2.    Identify the algorithm’s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basic operation. </a:t>
            </a:r>
            <a:r>
              <a:rPr lang="en-US" sz="2200" dirty="0">
                <a:latin typeface="Times New Roman" panose="02020603050405020304" pitchFamily="18" charset="0"/>
                <a:ea typeface="Calibri" panose="020F0502020204030204" pitchFamily="34" charset="0"/>
                <a:cs typeface="Times New Roman" panose="02020603050405020304" pitchFamily="18" charset="0"/>
              </a:rPr>
              <a:t>(As a rule, it is located in its innermost loop.)</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3.    Check whether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times the basic operation </a:t>
            </a:r>
            <a:r>
              <a:rPr lang="en-US" sz="2200" dirty="0">
                <a:latin typeface="Times New Roman" panose="02020603050405020304" pitchFamily="18" charset="0"/>
                <a:ea typeface="Calibri" panose="020F0502020204030204" pitchFamily="34" charset="0"/>
                <a:cs typeface="Times New Roman" panose="02020603050405020304" pitchFamily="18" charset="0"/>
              </a:rPr>
              <a:t>is executed depends only on the size of an input.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04825" marR="0"/>
            <a:r>
              <a:rPr lang="en-US" sz="2200" dirty="0">
                <a:latin typeface="Times New Roman" panose="02020603050405020304" pitchFamily="18" charset="0"/>
                <a:ea typeface="Calibri" panose="020F0502020204030204" pitchFamily="34" charset="0"/>
                <a:cs typeface="Times New Roman" panose="02020603050405020304" pitchFamily="18" charset="0"/>
              </a:rPr>
              <a:t>If it also depends on other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additional properties, </a:t>
            </a:r>
            <a:r>
              <a:rPr lang="en-US" sz="2200" dirty="0">
                <a:latin typeface="Times New Roman" panose="02020603050405020304" pitchFamily="18" charset="0"/>
                <a:ea typeface="Calibri" panose="020F0502020204030204" pitchFamily="34" charset="0"/>
                <a:cs typeface="Times New Roman" panose="02020603050405020304" pitchFamily="18" charset="0"/>
              </a:rPr>
              <a:t>then investigate the worst-case</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a:t>
            </a:r>
            <a:r>
              <a:rPr lang="en-US" sz="2200" dirty="0">
                <a:latin typeface="Times New Roman" panose="02020603050405020304" pitchFamily="18" charset="0"/>
                <a:ea typeface="Calibri" panose="020F0502020204030204" pitchFamily="34" charset="0"/>
                <a:cs typeface="Times New Roman" panose="02020603050405020304" pitchFamily="18" charset="0"/>
              </a:rPr>
              <a:t>, best-case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Ω)</a:t>
            </a:r>
            <a:r>
              <a:rPr lang="en-US" sz="2200" dirty="0">
                <a:latin typeface="Times New Roman" panose="02020603050405020304" pitchFamily="18" charset="0"/>
                <a:ea typeface="Calibri" panose="020F0502020204030204" pitchFamily="34" charset="0"/>
                <a:cs typeface="Times New Roman" panose="02020603050405020304" pitchFamily="18" charset="0"/>
              </a:rPr>
              <a:t>, and, if necessary, average-case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 )</a:t>
            </a:r>
            <a:r>
              <a:rPr lang="en-US" sz="2200" dirty="0">
                <a:latin typeface="Times New Roman" panose="02020603050405020304" pitchFamily="18" charset="0"/>
                <a:ea typeface="Calibri" panose="020F0502020204030204" pitchFamily="34" charset="0"/>
                <a:cs typeface="Times New Roman" panose="02020603050405020304" pitchFamily="18" charset="0"/>
              </a:rPr>
              <a:t> efficiencies.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04825" marR="0"/>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4.    Set up a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sum expressing the number of times the algorithm’s basic operation is executed.</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28600" marR="0"/>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buAutoNum type="arabicPeriod" startAt="5"/>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Using standard formulas and rules of sum manipulation (summations), </a:t>
            </a:r>
          </a:p>
          <a:p>
            <a:pPr marL="1371600" marR="0" lvl="0" indent="-461963">
              <a:buFont typeface="Arial" panose="020B0604020202020204" pitchFamily="34" charset="0"/>
              <a:buChar char="•"/>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either find a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closed-form formula for the count, such as an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bn + c; </a:t>
            </a:r>
          </a:p>
          <a:p>
            <a:pPr marL="1371600" marR="0" lvl="0" indent="-461963">
              <a:buFont typeface="Arial" panose="020B0604020202020204" pitchFamily="34" charset="0"/>
              <a:buChar char="•"/>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or, at the very least,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establish its order of growth, such as Θ(n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CA06F6D0-F63D-4994-9F77-0D8E8167BFA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714" y="1715588"/>
            <a:ext cx="623361" cy="397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028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C0606B-1C49-4072-B984-D2D7B5FD309C}"/>
              </a:ext>
            </a:extLst>
          </p:cNvPr>
          <p:cNvSpPr txBox="1"/>
          <p:nvPr/>
        </p:nvSpPr>
        <p:spPr>
          <a:xfrm>
            <a:off x="1518700" y="1529046"/>
            <a:ext cx="9969312" cy="3799908"/>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Rectangle 2"/>
          <p:cNvSpPr/>
          <p:nvPr/>
        </p:nvSpPr>
        <p:spPr>
          <a:xfrm>
            <a:off x="1776549" y="827314"/>
            <a:ext cx="8966044" cy="5755422"/>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Now consider the case of inhomogeneous linear second-order recurrences with constant coefficients.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600" dirty="0">
                <a:ea typeface="Calibri" panose="020F0502020204030204" pitchFamily="34" charset="0"/>
                <a:cs typeface="Times New Roman" panose="02020603050405020304" pitchFamily="18" charset="0"/>
              </a:rPr>
              <a:t>Theorem 1.5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general solution to inhomogeneous equation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can be obtained as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sum of the general solution </a:t>
            </a:r>
            <a:r>
              <a:rPr lang="en-US" sz="2400" dirty="0">
                <a:latin typeface="Times New Roman" panose="02020603050405020304" pitchFamily="18" charset="0"/>
                <a:ea typeface="Calibri" panose="020F0502020204030204" pitchFamily="34" charset="0"/>
                <a:cs typeface="Times New Roman" panose="02020603050405020304" pitchFamily="18" charset="0"/>
              </a:rPr>
              <a:t>to the corresponding homogeneous equation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particular solution </a:t>
            </a:r>
            <a:r>
              <a:rPr lang="en-US" sz="2400" dirty="0">
                <a:latin typeface="Times New Roman" panose="02020603050405020304" pitchFamily="18" charset="0"/>
                <a:ea typeface="Calibri" panose="020F0502020204030204" pitchFamily="34" charset="0"/>
                <a:cs typeface="Times New Roman" panose="02020603050405020304" pitchFamily="18" charset="0"/>
              </a:rPr>
              <a:t>to inhomogeneous equation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f(n).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Specifically,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f(n) is a nonzero constant</a:t>
            </a:r>
            <a:r>
              <a:rPr lang="en-US" sz="2400" dirty="0">
                <a:latin typeface="Times New Roman" panose="02020603050405020304" pitchFamily="18" charset="0"/>
                <a:ea typeface="Calibri" panose="020F0502020204030204" pitchFamily="34" charset="0"/>
                <a:cs typeface="Times New Roman" panose="02020603050405020304" pitchFamily="18" charset="0"/>
              </a:rPr>
              <a:t>, we can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look for a particular solution that is a constant </a:t>
            </a:r>
            <a:r>
              <a:rPr lang="en-US" sz="2400" dirty="0">
                <a:latin typeface="Times New Roman" panose="02020603050405020304" pitchFamily="18" charset="0"/>
                <a:ea typeface="Calibri" panose="020F0502020204030204" pitchFamily="34" charset="0"/>
                <a:cs typeface="Times New Roman" panose="02020603050405020304" pitchFamily="18" charset="0"/>
              </a:rPr>
              <a:t>as well.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C7B05E8D-72EC-45E8-BAA1-74E2776FFD18}"/>
              </a:ext>
            </a:extLst>
          </p:cNvPr>
          <p:cNvSpPr/>
          <p:nvPr/>
        </p:nvSpPr>
        <p:spPr>
          <a:xfrm>
            <a:off x="852874" y="122088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45013">
            <a:off x="852874" y="1220879"/>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96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1FC1CC7-5DFC-42FF-A2C0-5A2D039C7F4B}"/>
              </a:ext>
            </a:extLst>
          </p:cNvPr>
          <p:cNvSpPr txBox="1"/>
          <p:nvPr/>
        </p:nvSpPr>
        <p:spPr>
          <a:xfrm>
            <a:off x="1096016" y="1695165"/>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78943" y="731520"/>
            <a:ext cx="8805880" cy="5926727"/>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Example 1.21:  </a:t>
            </a:r>
            <a:r>
              <a:rPr lang="en-US" sz="2200" dirty="0">
                <a:latin typeface="Times New Roman" panose="02020603050405020304" pitchFamily="18" charset="0"/>
                <a:ea typeface="Calibri" panose="020F0502020204030204" pitchFamily="34" charset="0"/>
                <a:cs typeface="Times New Roman" panose="02020603050405020304" pitchFamily="18" charset="0"/>
              </a:rPr>
              <a:t>Find the general solution to the inhomogeneous recurrence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6T(n-1) + 9T(n-2) = 4.</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T(n) = c </a:t>
            </a:r>
            <a:r>
              <a:rPr lang="en-US" sz="2400" dirty="0">
                <a:latin typeface="Times New Roman" panose="02020603050405020304" pitchFamily="18" charset="0"/>
                <a:ea typeface="Calibri" panose="020F0502020204030204" pitchFamily="34" charset="0"/>
                <a:cs typeface="Times New Roman" panose="02020603050405020304" pitchFamily="18" charset="0"/>
              </a:rPr>
              <a:t>is its particular solution, constant c must satisfy the above equation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c – 6c + 9c = 4,</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which yields  c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homogeneous equation  T(n) – 6T(n-1) + 9T(n-2)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has the general solution,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T(n) = α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 β n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particular solution to  T(n) – 6T(n-1) + 9T(n-2) = 4  is obtained  by the formula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T(n) = α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 β n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2">
            <a:extLst>
              <a:ext uri="{FF2B5EF4-FFF2-40B4-BE49-F238E27FC236}">
                <a16:creationId xmlns:a16="http://schemas.microsoft.com/office/drawing/2014/main" id="{07E6D55D-D083-413F-884B-9BF0150F8C99}"/>
              </a:ext>
            </a:extLst>
          </p:cNvPr>
          <p:cNvSpPr/>
          <p:nvPr/>
        </p:nvSpPr>
        <p:spPr>
          <a:xfrm>
            <a:off x="609195" y="2806809"/>
            <a:ext cx="599403" cy="354963"/>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2189B4FE-7C46-4F4D-8619-E5697EBDCC27}"/>
              </a:ext>
            </a:extLst>
          </p:cNvPr>
          <p:cNvSpPr txBox="1"/>
          <p:nvPr/>
        </p:nvSpPr>
        <p:spPr>
          <a:xfrm>
            <a:off x="6038827" y="6196149"/>
            <a:ext cx="4245996" cy="369332"/>
          </a:xfrm>
          <a:prstGeom prst="rect">
            <a:avLst/>
          </a:prstGeom>
          <a:noFill/>
          <a:ln>
            <a:solidFill>
              <a:schemeClr val="accent1"/>
            </a:solidFill>
          </a:ln>
        </p:spPr>
        <p:txBody>
          <a:bodyPr wrap="square" rtlCol="0">
            <a:spAutoFit/>
          </a:bodyPr>
          <a:lstStyle/>
          <a:p>
            <a:r>
              <a:rPr lang="en-US" dirty="0"/>
              <a:t>What if </a:t>
            </a:r>
            <a:r>
              <a:rPr lang="en-US" b="1" dirty="0">
                <a:latin typeface="Times New Roman" panose="02020603050405020304" pitchFamily="18" charset="0"/>
                <a:cs typeface="Times New Roman" panose="02020603050405020304" pitchFamily="18" charset="0"/>
              </a:rPr>
              <a:t>T</a:t>
            </a:r>
            <a:r>
              <a:rPr lang="en-US" b="1" dirty="0">
                <a:latin typeface="Times New Roman" panose="02020603050405020304" pitchFamily="18" charset="0"/>
                <a:ea typeface="Calibri" panose="020F0502020204030204" pitchFamily="34" charset="0"/>
                <a:cs typeface="Times New Roman" panose="02020603050405020304" pitchFamily="18" charset="0"/>
              </a:rPr>
              <a:t>(n) – 6T(n-1) + 9T(n-2) = f(n)?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194" y="2806810"/>
            <a:ext cx="542559" cy="3549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FCDC853-DFE2-4FF2-BB6B-3170D407557C}"/>
                  </a:ext>
                </a:extLst>
              </p:cNvPr>
              <p:cNvSpPr/>
              <p:nvPr/>
            </p:nvSpPr>
            <p:spPr>
              <a:xfrm>
                <a:off x="8876558" y="3524676"/>
                <a:ext cx="2558201" cy="15670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r = </a:t>
                </a:r>
                <a14:m>
                  <m:oMath xmlns:m="http://schemas.openxmlformats.org/officeDocument/2006/math">
                    <m:f>
                      <m:fPr>
                        <m:ctrlPr>
                          <a:rPr lang="en-US" sz="2000" i="1">
                            <a:latin typeface="Cambria Math" panose="02040503050406030204" pitchFamily="18" charset="0"/>
                            <a:ea typeface="Calibri" panose="020F0502020204030204" pitchFamily="34" charset="0"/>
                            <a:cs typeface="Times New Roman" panose="02020603050405020304" pitchFamily="18" charset="0"/>
                          </a:rPr>
                        </m:ctrlPr>
                      </m:fPr>
                      <m:num>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𝑏</m:t>
                        </m:r>
                        <m:r>
                          <a:rPr lang="en-US" sz="2000" i="1">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𝑏</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latin typeface="Cambria Math" panose="02040503050406030204" pitchFamily="18" charset="0"/>
                                <a:ea typeface="Calibri" panose="020F0502020204030204" pitchFamily="34" charset="0"/>
                                <a:cs typeface="Times New Roman" panose="02020603050405020304" pitchFamily="18" charset="0"/>
                              </a:rPr>
                              <m:t>−4</m:t>
                            </m:r>
                            <m:r>
                              <a:rPr lang="en-US" sz="2000" i="1">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000" i="1">
                            <a:latin typeface="Cambria Math" panose="02040503050406030204" pitchFamily="18" charset="0"/>
                            <a:ea typeface="Calibri" panose="020F0502020204030204" pitchFamily="34" charset="0"/>
                            <a:cs typeface="Times New Roman" panose="02020603050405020304" pitchFamily="18" charset="0"/>
                          </a:rPr>
                          <m:t>2</m:t>
                        </m:r>
                        <m:r>
                          <a:rPr lang="en-US" sz="2000" i="1">
                            <a:latin typeface="Cambria Math" panose="02040503050406030204" pitchFamily="18" charset="0"/>
                            <a:ea typeface="Calibri" panose="020F0502020204030204" pitchFamily="34" charset="0"/>
                            <a:cs typeface="Times New Roman" panose="02020603050405020304" pitchFamily="18" charset="0"/>
                          </a:rPr>
                          <m:t>𝑎</m:t>
                        </m:r>
                      </m:den>
                    </m:f>
                  </m:oMath>
                </a14:m>
                <a:endParaRPr lang="en-US" sz="2000" dirty="0"/>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r = </a:t>
                </a:r>
                <a14:m>
                  <m:oMath xmlns:m="http://schemas.openxmlformats.org/officeDocument/2006/math">
                    <m:f>
                      <m:fPr>
                        <m:ctrlPr>
                          <a:rPr lang="en-US" sz="2000" i="1">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latin typeface="Cambria Math" panose="02040503050406030204" pitchFamily="18" charset="0"/>
                            <a:ea typeface="Calibri" panose="020F0502020204030204" pitchFamily="34" charset="0"/>
                            <a:cs typeface="Times New Roman" panose="02020603050405020304" pitchFamily="18" charset="0"/>
                          </a:rPr>
                          <m:t>6</m:t>
                        </m:r>
                        <m:r>
                          <a:rPr lang="en-US" sz="2000" i="1">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latin typeface="Cambria Math" panose="02040503050406030204" pitchFamily="18" charset="0"/>
                                    <a:ea typeface="Calibri" panose="020F0502020204030204" pitchFamily="34" charset="0"/>
                                    <a:cs typeface="Times New Roman" panose="02020603050405020304" pitchFamily="18" charset="0"/>
                                  </a:rPr>
                                  <m:t>6</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latin typeface="Cambria Math" panose="02040503050406030204" pitchFamily="18" charset="0"/>
                                <a:ea typeface="Calibri" panose="020F0502020204030204" pitchFamily="34" charset="0"/>
                                <a:cs typeface="Times New Roman" panose="02020603050405020304" pitchFamily="18" charset="0"/>
                              </a:rPr>
                              <m:t>−4</m:t>
                            </m:r>
                            <m:r>
                              <a:rPr lang="en-US" sz="2000" b="0" i="1" smtClean="0">
                                <a:latin typeface="Cambria Math" panose="02040503050406030204" pitchFamily="18" charset="0"/>
                                <a:ea typeface="Calibri" panose="020F0502020204030204" pitchFamily="34" charset="0"/>
                                <a:cs typeface="Times New Roman" panose="02020603050405020304" pitchFamily="18" charset="0"/>
                              </a:rPr>
                              <m:t>∗9</m:t>
                            </m:r>
                          </m:e>
                        </m:rad>
                      </m:num>
                      <m:den>
                        <m:r>
                          <a:rPr lang="en-US" sz="2000" i="1">
                            <a:latin typeface="Cambria Math" panose="02040503050406030204" pitchFamily="18" charset="0"/>
                            <a:ea typeface="Calibri" panose="020F0502020204030204" pitchFamily="34" charset="0"/>
                            <a:cs typeface="Times New Roman" panose="02020603050405020304" pitchFamily="18" charset="0"/>
                          </a:rPr>
                          <m:t>2</m:t>
                        </m:r>
                      </m:den>
                    </m:f>
                  </m:oMath>
                </a14:m>
                <a:endParaRPr lang="en-US" sz="2000" dirty="0"/>
              </a:p>
              <a:p>
                <a:pPr>
                  <a:spcAft>
                    <a:spcPts val="600"/>
                  </a:spcAft>
                </a:pPr>
                <a:r>
                  <a:rPr lang="en-US" sz="2000" dirty="0"/>
                  <a:t>r</a:t>
                </a:r>
                <a:r>
                  <a:rPr lang="en-US" sz="2000" baseline="-25000" dirty="0"/>
                  <a:t>1,2</a:t>
                </a:r>
                <a:r>
                  <a:rPr lang="en-US" sz="2000" dirty="0"/>
                  <a:t> = 3 (case 2 applied)</a:t>
                </a:r>
              </a:p>
            </p:txBody>
          </p:sp>
        </mc:Choice>
        <mc:Fallback xmlns="">
          <p:sp>
            <p:nvSpPr>
              <p:cNvPr id="6" name="Rectangle 5">
                <a:extLst>
                  <a:ext uri="{FF2B5EF4-FFF2-40B4-BE49-F238E27FC236}">
                    <a16:creationId xmlns:a16="http://schemas.microsoft.com/office/drawing/2014/main" id="{0FCDC853-DFE2-4FF2-BB6B-3170D407557C}"/>
                  </a:ext>
                </a:extLst>
              </p:cNvPr>
              <p:cNvSpPr>
                <a:spLocks noRot="1" noChangeAspect="1" noMove="1" noResize="1" noEditPoints="1" noAdjustHandles="1" noChangeArrowheads="1" noChangeShapeType="1" noTextEdit="1"/>
              </p:cNvSpPr>
              <p:nvPr/>
            </p:nvSpPr>
            <p:spPr>
              <a:xfrm>
                <a:off x="8876558" y="3524676"/>
                <a:ext cx="2558201" cy="1567032"/>
              </a:xfrm>
              <a:prstGeom prst="rect">
                <a:avLst/>
              </a:prstGeom>
              <a:blipFill>
                <a:blip r:embed="rId3"/>
                <a:stretch>
                  <a:fillRect l="-2133" r="-1659" b="-5792"/>
                </a:stretch>
              </a:blipFill>
            </p:spPr>
            <p:txBody>
              <a:bodyPr/>
              <a:lstStyle/>
              <a:p>
                <a:r>
                  <a:rPr lang="en-US">
                    <a:noFill/>
                  </a:rPr>
                  <a:t> </a:t>
                </a:r>
              </a:p>
            </p:txBody>
          </p:sp>
        </mc:Fallback>
      </mc:AlternateContent>
    </p:spTree>
    <p:extLst>
      <p:ext uri="{BB962C8B-B14F-4D97-AF65-F5344CB8AC3E}">
        <p14:creationId xmlns:p14="http://schemas.microsoft.com/office/powerpoint/2010/main" val="2078371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6892" y="1003822"/>
            <a:ext cx="9651371" cy="5176866"/>
          </a:xfrm>
          <a:prstGeom prst="rect">
            <a:avLst/>
          </a:prstGeom>
        </p:spPr>
        <p:txBody>
          <a:bodyPr wrap="square">
            <a:spAutoFit/>
          </a:bodyPr>
          <a:lstStyle/>
          <a:p>
            <a:pPr>
              <a:lnSpc>
                <a:spcPct val="107000"/>
              </a:lnSpc>
              <a:spcAft>
                <a:spcPts val="1800"/>
              </a:spcAft>
            </a:pPr>
            <a:r>
              <a:rPr lang="en-US" sz="2800" dirty="0">
                <a:solidFill>
                  <a:srgbClr val="FF0000"/>
                </a:solidFill>
                <a:ea typeface="Calibri" panose="020F0502020204030204" pitchFamily="34" charset="0"/>
                <a:cs typeface="Times New Roman" panose="02020603050405020304" pitchFamily="18" charset="0"/>
              </a:rPr>
              <a:t>Mathematical Analysis of Recursive Algorithms </a:t>
            </a:r>
            <a:endParaRPr lang="en-US" sz="2800" dirty="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treat Fibonacci Numbers Recurrence System as homogenous linear second-ordered recurrence with constant coefficients way.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a typeface="Calibri" panose="020F0502020204030204" pitchFamily="34" charset="0"/>
                <a:cs typeface="Times New Roman" panose="02020603050405020304" pitchFamily="18" charset="0"/>
              </a:rPr>
              <a:t>Example 1.23</a:t>
            </a:r>
            <a:r>
              <a:rPr lang="en-US" sz="2400" dirty="0">
                <a:latin typeface="Times New Roman" panose="02020603050405020304" pitchFamily="18" charset="0"/>
                <a:ea typeface="Calibri" panose="020F0502020204030204" pitchFamily="34" charset="0"/>
                <a:cs typeface="Times New Roman" panose="02020603050405020304" pitchFamily="18" charset="0"/>
              </a:rPr>
              <a:t>: Fibonacci Numbers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rewrite the exponential algorithm function fib1(n) as follows: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Algorithm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Fibonacci_Number</a:t>
            </a:r>
            <a:r>
              <a:rPr lang="en-US" sz="2400" dirty="0">
                <a:latin typeface="Times New Roman" panose="02020603050405020304" pitchFamily="18" charset="0"/>
                <a:ea typeface="Calibri" panose="020F0502020204030204" pitchFamily="34" charset="0"/>
                <a:cs typeface="Times New Roman" panose="02020603050405020304" pitchFamily="18" charset="0"/>
              </a:rPr>
              <a:t> F(n)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//Using its definition, computes the nth Fibonacci number recursively.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Input: 	  A nonnegative integer n = {0, 1, 2, 3, …,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Output:   The nth Fibonacci number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latin typeface="Consolas" panose="020B0609020204030204" pitchFamily="49" charset="0"/>
                <a:ea typeface="Calibri" panose="020F0502020204030204" pitchFamily="34" charset="0"/>
                <a:cs typeface="Times New Roman" panose="02020603050405020304" pitchFamily="18" charset="0"/>
              </a:rPr>
              <a:t>if  (n ≤ 1) return n;</a:t>
            </a:r>
          </a:p>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else 	return F(n-1) + F(n-2);</a:t>
            </a:r>
            <a:endParaRPr lang="en-US" sz="24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88397" y="925445"/>
            <a:ext cx="524786" cy="434228"/>
          </a:xfrm>
          <a:prstGeom prst="cloudCallout">
            <a:avLst>
              <a:gd name="adj1" fmla="val 26257"/>
              <a:gd name="adj2" fmla="val 1378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26905">
            <a:off x="557500" y="910909"/>
            <a:ext cx="621266" cy="45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319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7144" y="1985554"/>
            <a:ext cx="7289074" cy="3998787"/>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Explicit Formula for the nth Fibonacci Number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Given the recurrence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F(n) = F(n-1) + F(n-2)  for n &gt;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(i.e., F(n) - F(n-1) - F(n-2) = 0, for n &gt; 1)</a:t>
            </a:r>
            <a:endParaRPr lang="en-US" sz="2400" dirty="0"/>
          </a:p>
          <a:p>
            <a:pPr>
              <a:lnSpc>
                <a:spcPct val="107000"/>
              </a:lnSpc>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and two initial conditions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F(0) = 0, F(1)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1C10BC12-4F3A-4ABB-B270-000F9A2603CB}"/>
              </a:ext>
            </a:extLst>
          </p:cNvPr>
          <p:cNvSpPr/>
          <p:nvPr/>
        </p:nvSpPr>
        <p:spPr>
          <a:xfrm>
            <a:off x="985962" y="2218414"/>
            <a:ext cx="539034" cy="344426"/>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02954">
            <a:off x="912040" y="2136712"/>
            <a:ext cx="665827"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080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4926" y="1384663"/>
            <a:ext cx="8264435" cy="4262705"/>
          </a:xfrm>
          <a:prstGeom prst="rect">
            <a:avLst/>
          </a:prstGeom>
        </p:spPr>
        <p:txBody>
          <a:bodyPr wrap="square">
            <a:spAutoFit/>
          </a:bodyPr>
          <a:lstStyle/>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According to Theorem  1.4,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this recurrence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bT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cT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has an infinite number of solutions that can be obtained by one of the three formulas, depending on the number of real roots of the quadratic equation with the same coefficients as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this recurrence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equation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 is called the characteristic equation for the recurrence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bT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cT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(n-2) = 0</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7423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25432" y="1086396"/>
                <a:ext cx="8812362" cy="5355569"/>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analysis of computing Fibonacci numbers, using Theorem 1.4.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Rewrite the given recurrence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F(n) = F(n-1) + F(n-2)  for n &gt; 1  with F(0) = 0 and F(1) = 1.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to be a linear second order recurrence with constant coefficients as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F(n) - F(n-1) - F(n-2)= 0      for n &gt;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Its characteristic equation is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r  -  1 = 0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[use r = </a:t>
                </a:r>
                <a14:m>
                  <m:oMath xmlns:m="http://schemas.openxmlformats.org/officeDocument/2006/math">
                    <m:f>
                      <m:f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e>
                              <m:sup>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with the roots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1 − 4∗1∗(−1)</m:t>
                            </m:r>
                          </m:e>
                        </m:rad>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2∗1</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latin typeface="Times New Roman" panose="02020603050405020304" pitchFamily="18" charset="0"/>
                    <a:ea typeface="Calibri" panose="020F0502020204030204" pitchFamily="34" charset="0"/>
                    <a:cs typeface="Times New Roman" panose="02020603050405020304" pitchFamily="18" charset="0"/>
                  </a:rPr>
                  <a:t>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his characteristic equation has two distinct real roots.                             Then use the formula for the solution for </a:t>
                </a: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Case 1 of  Theorem 1.4.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 α r</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β r</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25432" y="1086396"/>
                <a:ext cx="8812362" cy="5355569"/>
              </a:xfrm>
              <a:prstGeom prst="rect">
                <a:avLst/>
              </a:prstGeom>
              <a:blipFill>
                <a:blip r:embed="rId2"/>
                <a:stretch>
                  <a:fillRect l="-899" t="-796" b="-1251"/>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659957" y="1319916"/>
            <a:ext cx="605827" cy="336329"/>
          </a:xfrm>
          <a:prstGeom prst="cloudCallout">
            <a:avLst>
              <a:gd name="adj1" fmla="val 37770"/>
              <a:gd name="adj2" fmla="val 1316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38434">
            <a:off x="609780" y="1297633"/>
            <a:ext cx="641073" cy="371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37D1698-A223-4715-B358-C62359875AD4}"/>
              </a:ext>
            </a:extLst>
          </p:cNvPr>
          <p:cNvSpPr/>
          <p:nvPr/>
        </p:nvSpPr>
        <p:spPr>
          <a:xfrm>
            <a:off x="1725432" y="408198"/>
            <a:ext cx="4728377" cy="374077"/>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The following is stated in Example 1.19: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3470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66920" y="684015"/>
                <a:ext cx="8595362" cy="5899307"/>
              </a:xfrm>
              <a:prstGeom prst="rect">
                <a:avLst/>
              </a:prstGeom>
            </p:spPr>
            <p:txBody>
              <a:bodyPr wrap="square">
                <a:spAutoFit/>
              </a:bodyPr>
              <a:lstStyle/>
              <a:p>
                <a:pPr>
                  <a:spcAft>
                    <a:spcPts val="12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F(n) = α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β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Apply the initial conditions to this equation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F(0) = 0 and F(1) =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have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F(0) = α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β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0  </a:t>
                </a:r>
              </a:p>
              <a:p>
                <a:pPr>
                  <a:spcBef>
                    <a:spcPts val="600"/>
                  </a:spcBef>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F(1) = α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β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After simplifications, we get the following system of two linear equations in two unknown  α,  β:</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α    +           β    =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α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β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66920" y="684015"/>
                <a:ext cx="8595362" cy="5899307"/>
              </a:xfrm>
              <a:prstGeom prst="rect">
                <a:avLst/>
              </a:prstGeom>
              <a:blipFill>
                <a:blip r:embed="rId2"/>
                <a:stretch>
                  <a:fillRect l="-1135"/>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641A6374-BC63-415D-8043-44D359FF4C39}"/>
              </a:ext>
            </a:extLst>
          </p:cNvPr>
          <p:cNvSpPr/>
          <p:nvPr/>
        </p:nvSpPr>
        <p:spPr>
          <a:xfrm>
            <a:off x="7425455" y="860786"/>
            <a:ext cx="2825453"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Case 1: T(n) = α r</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b="1"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b="1" dirty="0">
                <a:latin typeface="Times New Roman" panose="02020603050405020304" pitchFamily="18" charset="0"/>
                <a:ea typeface="Calibri" panose="020F0502020204030204" pitchFamily="34" charset="0"/>
                <a:cs typeface="Times New Roman" panose="02020603050405020304" pitchFamily="18" charset="0"/>
              </a:rPr>
              <a:t> + β r</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b="1" baseline="30000" dirty="0">
                <a:latin typeface="Times New Roman" panose="02020603050405020304" pitchFamily="18" charset="0"/>
                <a:ea typeface="Calibri" panose="020F0502020204030204" pitchFamily="34" charset="0"/>
                <a:cs typeface="Times New Roman" panose="02020603050405020304" pitchFamily="18" charset="0"/>
              </a:rPr>
              <a:t>n </a:t>
            </a:r>
            <a:endParaRPr lang="en-US" dirty="0"/>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58612">
            <a:off x="635270" y="1230117"/>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144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1763769" y="295920"/>
                <a:ext cx="8664461" cy="6410537"/>
              </a:xfrm>
              <a:prstGeom prst="rect">
                <a:avLst/>
              </a:prstGeom>
            </p:spPr>
            <p:txBody>
              <a:bodyPr wrap="square">
                <a:spAutoFit/>
              </a:bodyPr>
              <a:lstStyle/>
              <a:p>
                <a:pPr>
                  <a:spcBef>
                    <a:spcPts val="6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α    +           β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i="1">
                            <a:latin typeface="Cambria Math" panose="02040503050406030204" pitchFamily="18" charset="0"/>
                            <a:ea typeface="Calibri" panose="020F0502020204030204" pitchFamily="34" charset="0"/>
                            <a:cs typeface="Times New Roman" panose="02020603050405020304" pitchFamily="18" charset="0"/>
                          </a:rPr>
                          <m:t>2</m:t>
                        </m:r>
                      </m:den>
                    </m:f>
                    <m:r>
                      <a:rPr lang="en-US" sz="2400" i="1">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α   +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i="1">
                            <a:latin typeface="Cambria Math" panose="02040503050406030204" pitchFamily="18" charset="0"/>
                            <a:ea typeface="Calibri" panose="020F0502020204030204" pitchFamily="34" charset="0"/>
                            <a:cs typeface="Times New Roman" panose="02020603050405020304" pitchFamily="18" charset="0"/>
                          </a:rPr>
                          <m:t>2</m:t>
                        </m:r>
                      </m:den>
                    </m:f>
                    <m:r>
                      <a:rPr lang="en-US" sz="2400" i="1">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β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Substituting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β =  -α into the second equation we obtain the values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α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β =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Thus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F(n)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F(n)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n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 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US" sz="2400" dirty="0">
                    <a:latin typeface="Times New Roman" panose="02020603050405020304" pitchFamily="18" charset="0"/>
                    <a:ea typeface="Calibri" panose="020F0502020204030204" pitchFamily="34" charset="0"/>
                    <a:cs typeface="Times New Roman" panose="02020603050405020304" pitchFamily="18" charset="0"/>
                  </a:rPr>
                  <a:t>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golden ratio</a:t>
                </a:r>
                <a:r>
                  <a:rPr lang="en-US" sz="2400" dirty="0">
                    <a:latin typeface="Times New Roman" panose="02020603050405020304" pitchFamily="18" charset="0"/>
                    <a:ea typeface="Calibri" panose="020F0502020204030204" pitchFamily="34" charset="0"/>
                    <a:cs typeface="Times New Roman" panose="02020603050405020304" pitchFamily="18" charset="0"/>
                  </a:rPr>
                  <a:t> Ø</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1.61803…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its conjugate </a:t>
                </a:r>
                <a14:m>
                  <m:oMath xmlns:m="http://schemas.openxmlformats.org/officeDocument/2006/math">
                    <m:r>
                      <a:rPr lang="en-US" sz="2400" b="0" i="0" smtClean="0">
                        <a:latin typeface="Cambria Math" panose="02040503050406030204" pitchFamily="18" charset="0"/>
                        <a:cs typeface="Times New Roman" panose="02020603050405020304" pitchFamily="18" charset="0"/>
                      </a:rPr>
                      <m:t>     </m:t>
                    </m:r>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- 0.61803…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763769" y="295920"/>
                <a:ext cx="8664461" cy="6410537"/>
              </a:xfrm>
              <a:prstGeom prst="rect">
                <a:avLst/>
              </a:prstGeom>
              <a:blipFill>
                <a:blip r:embed="rId2"/>
                <a:stretch>
                  <a:fillRect l="-1055" t="-85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9B342A48-C8FB-4E21-9AD2-FA94F5454252}"/>
              </a:ext>
            </a:extLst>
          </p:cNvPr>
          <p:cNvSpPr/>
          <p:nvPr/>
        </p:nvSpPr>
        <p:spPr>
          <a:xfrm>
            <a:off x="779227" y="1327868"/>
            <a:ext cx="486557" cy="32837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89363">
            <a:off x="702012" y="1189535"/>
            <a:ext cx="665826" cy="46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101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681A5F-01D2-416D-898C-A20A8F9ED3E9}"/>
              </a:ext>
            </a:extLst>
          </p:cNvPr>
          <p:cNvSpPr txBox="1"/>
          <p:nvPr/>
        </p:nvSpPr>
        <p:spPr>
          <a:xfrm>
            <a:off x="1153188" y="1175772"/>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05654" y="1311964"/>
                <a:ext cx="9163628" cy="4756880"/>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That means,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F(n) =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b="0" i="1">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a:latin typeface="Cambria Math" panose="02040503050406030204" pitchFamily="18" charset="0"/>
                            <a:ea typeface="Calibri" panose="020F0502020204030204" pitchFamily="34" charset="0"/>
                            <a:cs typeface="Times New Roman" panose="02020603050405020304" pitchFamily="18" charset="0"/>
                          </a:rPr>
                          <m:t>2</m:t>
                        </m:r>
                      </m:den>
                    </m:f>
                    <m:r>
                      <a:rPr lang="en-US" sz="2400" b="0" i="1">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a:latin typeface="Cambria Math" panose="02040503050406030204" pitchFamily="18" charset="0"/>
                            <a:ea typeface="Calibri" panose="020F0502020204030204" pitchFamily="34" charset="0"/>
                            <a:cs typeface="Times New Roman" panose="02020603050405020304" pitchFamily="18" charset="0"/>
                          </a:rPr>
                          <m:t>)</m:t>
                        </m:r>
                      </m:e>
                      <m:sup>
                        <m:r>
                          <a:rPr lang="en-US" sz="2400" b="0" i="1">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400" b="0" i="1">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b="0" i="1">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a:latin typeface="Cambria Math" panose="02040503050406030204" pitchFamily="18" charset="0"/>
                            <a:ea typeface="Calibri" panose="020F0502020204030204" pitchFamily="34" charset="0"/>
                            <a:cs typeface="Times New Roman" panose="02020603050405020304" pitchFamily="18" charset="0"/>
                          </a:rPr>
                          <m:t>2</m:t>
                        </m:r>
                      </m:den>
                    </m:f>
                    <m:r>
                      <a:rPr lang="en-US" sz="2400" b="0" i="1">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a:latin typeface="Cambria Math" panose="02040503050406030204" pitchFamily="18" charset="0"/>
                            <a:ea typeface="Calibri" panose="020F0502020204030204" pitchFamily="34" charset="0"/>
                            <a:cs typeface="Times New Roman" panose="02020603050405020304" pitchFamily="18" charset="0"/>
                          </a:rPr>
                          <m:t>)</m:t>
                        </m:r>
                      </m:e>
                      <m:sup>
                        <m:r>
                          <a:rPr lang="en-US" sz="2400" b="0" i="1">
                            <a:latin typeface="Cambria Math" panose="02040503050406030204" pitchFamily="18" charset="0"/>
                            <a:ea typeface="Calibri" panose="020F0502020204030204" pitchFamily="34" charset="0"/>
                            <a:cs typeface="Times New Roman" panose="02020603050405020304" pitchFamily="18" charset="0"/>
                          </a:rPr>
                          <m:t>𝑛</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  </m:t>
                    </m:r>
                  </m:oMath>
                </a14:m>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798513" indent="-336550">
                  <a:lnSpc>
                    <a:spcPct val="107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yields nothing else but all the elements of the Fibonacci sequence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000"/>
                  </a:spcBef>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1, 1, 2, 3, 5, 8, 13, 21, 34, 55,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98513" indent="-342900">
                  <a:lnSpc>
                    <a:spcPct val="107000"/>
                  </a:lnSpc>
                  <a:buFont typeface="Arial" panose="020B0604020202020204" pitchFamily="34" charset="0"/>
                  <a:buChar char="•"/>
                </a:pP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implies immediately that F(n) grows exponentially.</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 </a:t>
                </a:r>
              </a:p>
              <a:p>
                <a:pPr marL="455613">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F(n) = Θ(</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US" sz="2400" dirty="0">
                    <a:latin typeface="Times New Roman" panose="02020603050405020304" pitchFamily="18" charset="0"/>
                    <a:ea typeface="Calibri" panose="020F0502020204030204" pitchFamily="34" charset="0"/>
                    <a:cs typeface="Times New Roman" panose="02020603050405020304" pitchFamily="18" charset="0"/>
                  </a:rPr>
                  <a:t>Ø</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2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200" b="0" i="1">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1.61803… </a:t>
                </a: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2200" dirty="0">
                    <a:latin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its conjugate </a:t>
                </a:r>
                <a14:m>
                  <m:oMath xmlns:m="http://schemas.openxmlformats.org/officeDocument/2006/math">
                    <m:r>
                      <a:rPr lang="en-US" sz="2400" b="0">
                        <a:latin typeface="Cambria Math" panose="02040503050406030204" pitchFamily="18" charset="0"/>
                        <a:cs typeface="Times New Roman" panose="02020603050405020304" pitchFamily="18" charset="0"/>
                      </a:rPr>
                      <m:t>     </m:t>
                    </m:r>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2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200" b="0" i="1">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- 0.61803….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i="1" dirty="0">
                  <a:solidFill>
                    <a:srgbClr val="0000FF"/>
                  </a:solidFill>
                  <a:latin typeface="Cambria Math" panose="02040503050406030204" pitchFamily="18" charset="0"/>
                  <a:cs typeface="Times New Roman" panose="02020603050405020304" pitchFamily="18" charset="0"/>
                </a:endParaRPr>
              </a:p>
              <a:p>
                <a:pPr lvl="1">
                  <a:lnSpc>
                    <a:spcPct val="107000"/>
                  </a:lnSpc>
                </a:pPr>
                <a:r>
                  <a:rPr lang="en-US" sz="2400" b="0" dirty="0">
                    <a:solidFill>
                      <a:srgbClr val="0000FF"/>
                    </a:solidFill>
                    <a:cs typeface="Times New Roman" panose="02020603050405020304" pitchFamily="18" charset="0"/>
                  </a:rPr>
                  <a:t>      </a:t>
                </a:r>
                <a:r>
                  <a:rPr lang="en-US" sz="2400" b="0" dirty="0">
                    <a:solidFill>
                      <a:srgbClr val="0000FF"/>
                    </a:solidFill>
                    <a:latin typeface="Times New Roman" panose="02020603050405020304" pitchFamily="18" charset="0"/>
                    <a:cs typeface="Times New Roman" panose="02020603050405020304" pitchFamily="18" charset="0"/>
                  </a:rPr>
                  <a:t>Since</a:t>
                </a:r>
                <a:r>
                  <a:rPr lang="en-US" sz="2400" b="0" dirty="0">
                    <a:solidFill>
                      <a:srgbClr val="0000FF"/>
                    </a:solidFill>
                    <a:cs typeface="Times New Roman" panose="02020603050405020304" pitchFamily="18" charset="0"/>
                  </a:rPr>
                  <a:t> -1 &lt;</a:t>
                </a:r>
                <a14:m>
                  <m:oMath xmlns:m="http://schemas.openxmlformats.org/officeDocument/2006/math">
                    <m:r>
                      <a:rPr lang="en-US" sz="2400" b="0" i="1" smtClean="0">
                        <a:solidFill>
                          <a:srgbClr val="0000FF"/>
                        </a:solidFill>
                        <a:latin typeface="Cambria Math" panose="02040503050406030204" pitchFamily="18" charset="0"/>
                        <a:cs typeface="Times New Roman" panose="02020603050405020304" pitchFamily="18" charset="0"/>
                      </a:rPr>
                      <m:t> </m:t>
                    </m:r>
                    <m:acc>
                      <m:accPr>
                        <m:chr m:val="̂"/>
                        <m:ctrlPr>
                          <a:rPr lang="en-US" sz="2400" i="1" smtClean="0">
                            <a:solidFill>
                              <a:srgbClr val="0000FF"/>
                            </a:solidFill>
                            <a:latin typeface="Cambria Math" panose="02040503050406030204" pitchFamily="18" charset="0"/>
                            <a:cs typeface="Times New Roman" panose="02020603050405020304" pitchFamily="18" charset="0"/>
                          </a:rPr>
                        </m:ctrlPr>
                      </m:acc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&lt; 0</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sz="2400" i="1">
                            <a:solidFill>
                              <a:srgbClr val="0000FF"/>
                            </a:solidFill>
                            <a:latin typeface="Cambria Math" panose="02040503050406030204" pitchFamily="18" charset="0"/>
                            <a:cs typeface="Times New Roman" panose="02020603050405020304" pitchFamily="18" charset="0"/>
                          </a:rPr>
                        </m:ctrlPr>
                      </m:acc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gets infinitely small as n goes to infinity</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1705654" y="1311964"/>
                <a:ext cx="9163628" cy="4756880"/>
              </a:xfrm>
              <a:prstGeom prst="rect">
                <a:avLst/>
              </a:prstGeom>
              <a:blipFill>
                <a:blip r:embed="rId2"/>
                <a:stretch>
                  <a:fillRect l="-1065" b="-1921"/>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659957" y="1311964"/>
            <a:ext cx="493231" cy="34428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33539">
            <a:off x="647148" y="1248598"/>
            <a:ext cx="601533" cy="428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470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D13282D-D657-4A3D-9E05-378D0C44E94F}"/>
                  </a:ext>
                </a:extLst>
              </p:cNvPr>
              <p:cNvSpPr/>
              <p:nvPr/>
            </p:nvSpPr>
            <p:spPr>
              <a:xfrm>
                <a:off x="1886935" y="485887"/>
                <a:ext cx="9217742" cy="6248698"/>
              </a:xfrm>
              <a:prstGeom prst="rect">
                <a:avLst/>
              </a:prstGeom>
            </p:spPr>
            <p:txBody>
              <a:bodyPr wrap="square">
                <a:spAutoFit/>
              </a:bodyPr>
              <a:lstStyle/>
              <a:p>
                <a:pPr marL="457200" indent="-457200">
                  <a:lnSpc>
                    <a:spcPct val="150000"/>
                  </a:lnSpc>
                  <a:buFont typeface="Arial" panose="020B0604020202020204" pitchFamily="34" charset="0"/>
                  <a:buChar char="•"/>
                </a:pPr>
                <a:r>
                  <a:rPr lang="en-US" sz="2400" dirty="0">
                    <a:solidFill>
                      <a:srgbClr val="0000FF"/>
                    </a:solidFill>
                    <a:cs typeface="Times New Roman" panose="02020603050405020304" pitchFamily="18" charset="0"/>
                  </a:rPr>
                  <a:t>-1 &lt;</a:t>
                </a:r>
                <a14:m>
                  <m:oMath xmlns:m="http://schemas.openxmlformats.org/officeDocument/2006/math">
                    <m:r>
                      <a:rPr lang="en-US" sz="2400" i="1">
                        <a:solidFill>
                          <a:srgbClr val="0000FF"/>
                        </a:solidFill>
                        <a:latin typeface="Cambria Math" panose="02040503050406030204" pitchFamily="18" charset="0"/>
                        <a:cs typeface="Times New Roman" panose="02020603050405020304" pitchFamily="18" charset="0"/>
                      </a:rPr>
                      <m:t> </m:t>
                    </m:r>
                    <m:acc>
                      <m:accPr>
                        <m:chr m:val="̂"/>
                        <m:ctrlPr>
                          <a:rPr lang="en-US" sz="2400" i="1">
                            <a:solidFill>
                              <a:srgbClr val="0000FF"/>
                            </a:solidFill>
                            <a:latin typeface="Cambria Math" panose="02040503050406030204" pitchFamily="18" charset="0"/>
                            <a:cs typeface="Times New Roman" panose="02020603050405020304" pitchFamily="18" charset="0"/>
                          </a:rPr>
                        </m:ctrlPr>
                      </m:acc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&lt; 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iff</a:t>
                </a:r>
                <a:r>
                  <a:rPr lang="en-US" sz="2400" dirty="0">
                    <a:latin typeface="Times New Roman" panose="02020603050405020304" pitchFamily="18" charset="0"/>
                    <a:ea typeface="Calibri" panose="020F0502020204030204" pitchFamily="34" charset="0"/>
                    <a:cs typeface="Times New Roman" panose="02020603050405020304" pitchFamily="18" charset="0"/>
                  </a:rPr>
                  <a:t>  0 &lt; |</a:t>
                </a:r>
                <a:r>
                  <a:rPr lang="en-US" sz="2400" dirty="0">
                    <a:solidFill>
                      <a:srgbClr val="0000FF"/>
                    </a:solidFill>
                    <a:cs typeface="Times New Roman" panose="02020603050405020304" pitchFamily="18" charset="0"/>
                  </a:rPr>
                  <a:t> </a:t>
                </a:r>
                <a14:m>
                  <m:oMath xmlns:m="http://schemas.openxmlformats.org/officeDocument/2006/math">
                    <m:acc>
                      <m:accPr>
                        <m:chr m:val="̂"/>
                        <m:ctrlPr>
                          <a:rPr lang="en-US" sz="2400" i="1">
                            <a:solidFill>
                              <a:srgbClr val="0000FF"/>
                            </a:solidFill>
                            <a:latin typeface="Cambria Math" panose="02040503050406030204" pitchFamily="18" charset="0"/>
                            <a:cs typeface="Times New Roman" panose="02020603050405020304" pitchFamily="18" charset="0"/>
                          </a:rPr>
                        </m:ctrlPr>
                      </m:acc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&lt; 1.</a:t>
                </a:r>
                <a:endPar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50000"/>
                  </a:lnSpc>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Since |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&lt; 1, we have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n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√5   &lt;   1/√5   &lt;  ½,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gets infinitely small, as n grow to infinity.   </a:t>
                </a:r>
              </a:p>
              <a:p>
                <a:pPr marL="457200" indent="-457200">
                  <a:spcBef>
                    <a:spcPts val="1200"/>
                  </a:spcBef>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This implies that   F (n) =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b="1" i="1">
                            <a:solidFill>
                              <a:schemeClr val="tx1"/>
                            </a:solidFill>
                            <a:latin typeface="Cambria Math" panose="02040503050406030204" pitchFamily="18" charset="0"/>
                            <a:cs typeface="Times New Roman" panose="02020603050405020304" pitchFamily="18" charset="0"/>
                          </a:rPr>
                        </m:ctrlPr>
                      </m:fPr>
                      <m:num>
                        <m:r>
                          <a:rPr lang="en-US" sz="2400" b="1" i="1">
                            <a:solidFill>
                              <a:schemeClr val="tx1"/>
                            </a:solidFill>
                            <a:latin typeface="Cambria Math" panose="02040503050406030204" pitchFamily="18" charset="0"/>
                            <a:cs typeface="Times New Roman" panose="02020603050405020304" pitchFamily="18" charset="0"/>
                          </a:rPr>
                          <m:t>𝟏</m:t>
                        </m:r>
                      </m:num>
                      <m:den>
                        <m:rad>
                          <m:radPr>
                            <m:degHide m:val="on"/>
                            <m:ctrlPr>
                              <a:rPr lang="en-US" sz="2400" b="1" i="1">
                                <a:solidFill>
                                  <a:schemeClr val="tx1"/>
                                </a:solidFill>
                                <a:latin typeface="Cambria Math" panose="02040503050406030204" pitchFamily="18" charset="0"/>
                                <a:cs typeface="Times New Roman" panose="02020603050405020304" pitchFamily="18" charset="0"/>
                              </a:rPr>
                            </m:ctrlPr>
                          </m:radPr>
                          <m:deg/>
                          <m:e>
                            <m:r>
                              <a:rPr lang="en-US" sz="2400" b="1" i="1">
                                <a:solidFill>
                                  <a:schemeClr val="tx1"/>
                                </a:solidFill>
                                <a:latin typeface="Cambria Math" panose="02040503050406030204" pitchFamily="18" charset="0"/>
                                <a:cs typeface="Times New Roman" panose="02020603050405020304" pitchFamily="18" charset="0"/>
                              </a:rPr>
                              <m:t>𝟓</m:t>
                            </m:r>
                          </m:e>
                        </m:rad>
                      </m:den>
                    </m:f>
                  </m:oMath>
                </a14:m>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½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spcBef>
                    <a:spcPts val="1200"/>
                  </a:spcBef>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b="1" i="1">
                            <a:solidFill>
                              <a:schemeClr val="tx1"/>
                            </a:solidFill>
                            <a:latin typeface="Cambria Math" panose="02040503050406030204" pitchFamily="18" charset="0"/>
                            <a:cs typeface="Times New Roman" panose="02020603050405020304" pitchFamily="18" charset="0"/>
                          </a:rPr>
                        </m:ctrlPr>
                      </m:fPr>
                      <m:num>
                        <m:r>
                          <a:rPr lang="en-US" sz="2400" b="1" i="1">
                            <a:solidFill>
                              <a:schemeClr val="tx1"/>
                            </a:solidFill>
                            <a:latin typeface="Cambria Math" panose="02040503050406030204" pitchFamily="18" charset="0"/>
                            <a:cs typeface="Times New Roman" panose="02020603050405020304" pitchFamily="18" charset="0"/>
                          </a:rPr>
                          <m:t>𝟏</m:t>
                        </m:r>
                      </m:num>
                      <m:den>
                        <m:rad>
                          <m:radPr>
                            <m:degHide m:val="on"/>
                            <m:ctrlPr>
                              <a:rPr lang="en-US" sz="2400" b="1" i="1">
                                <a:solidFill>
                                  <a:schemeClr val="tx1"/>
                                </a:solidFill>
                                <a:latin typeface="Cambria Math" panose="02040503050406030204" pitchFamily="18" charset="0"/>
                                <a:cs typeface="Times New Roman" panose="02020603050405020304" pitchFamily="18" charset="0"/>
                              </a:rPr>
                            </m:ctrlPr>
                          </m:radPr>
                          <m:deg/>
                          <m:e>
                            <m:r>
                              <a:rPr lang="en-US" sz="2400" b="1" i="1">
                                <a:solidFill>
                                  <a:schemeClr val="tx1"/>
                                </a:solidFill>
                                <a:latin typeface="Cambria Math" panose="02040503050406030204" pitchFamily="18" charset="0"/>
                                <a:cs typeface="Times New Roman" panose="02020603050405020304" pitchFamily="18" charset="0"/>
                              </a:rPr>
                              <m:t>𝟓</m:t>
                            </m:r>
                          </m:e>
                        </m:rad>
                      </m:den>
                    </m:f>
                  </m:oMath>
                </a14:m>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½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spcBef>
                    <a:spcPts val="1200"/>
                  </a:spcBef>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b="1" i="1">
                            <a:solidFill>
                              <a:schemeClr val="tx1"/>
                            </a:solidFill>
                            <a:latin typeface="Cambria Math" panose="02040503050406030204" pitchFamily="18" charset="0"/>
                            <a:cs typeface="Times New Roman" panose="02020603050405020304" pitchFamily="18" charset="0"/>
                          </a:rPr>
                        </m:ctrlPr>
                      </m:fPr>
                      <m:num>
                        <m:r>
                          <a:rPr lang="en-US" sz="2400" b="1" i="1">
                            <a:solidFill>
                              <a:schemeClr val="tx1"/>
                            </a:solidFill>
                            <a:latin typeface="Cambria Math" panose="02040503050406030204" pitchFamily="18" charset="0"/>
                            <a:cs typeface="Times New Roman" panose="02020603050405020304" pitchFamily="18" charset="0"/>
                          </a:rPr>
                          <m:t>𝟏</m:t>
                        </m:r>
                      </m:num>
                      <m:den>
                        <m:rad>
                          <m:radPr>
                            <m:degHide m:val="on"/>
                            <m:ctrlPr>
                              <a:rPr lang="en-US" sz="2400" b="1" i="1">
                                <a:solidFill>
                                  <a:schemeClr val="tx1"/>
                                </a:solidFill>
                                <a:latin typeface="Cambria Math" panose="02040503050406030204" pitchFamily="18" charset="0"/>
                                <a:cs typeface="Times New Roman" panose="02020603050405020304" pitchFamily="18" charset="0"/>
                              </a:rPr>
                            </m:ctrlPr>
                          </m:radPr>
                          <m:deg/>
                          <m:e>
                            <m:r>
                              <a:rPr lang="en-US" sz="2400" b="1" i="1">
                                <a:solidFill>
                                  <a:schemeClr val="tx1"/>
                                </a:solidFill>
                                <a:latin typeface="Cambria Math" panose="02040503050406030204" pitchFamily="18" charset="0"/>
                                <a:cs typeface="Times New Roman" panose="02020603050405020304" pitchFamily="18" charset="0"/>
                              </a:rPr>
                              <m:t>𝟓</m:t>
                            </m:r>
                          </m:e>
                        </m:rad>
                      </m:den>
                    </m:f>
                  </m:oMath>
                </a14:m>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spcBef>
                    <a:spcPts val="1200"/>
                  </a:spcBef>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he nth Fibonacci number F(n)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b="1" i="1">
                            <a:solidFill>
                              <a:srgbClr val="0000CC"/>
                            </a:solidFill>
                            <a:latin typeface="Cambria Math" panose="02040503050406030204" pitchFamily="18" charset="0"/>
                            <a:cs typeface="Times New Roman" panose="02020603050405020304" pitchFamily="18" charset="0"/>
                          </a:rPr>
                        </m:ctrlPr>
                      </m:fPr>
                      <m:num>
                        <m:r>
                          <a:rPr lang="en-US" sz="2400" b="1" i="1">
                            <a:solidFill>
                              <a:srgbClr val="0000CC"/>
                            </a:solidFill>
                            <a:latin typeface="Cambria Math" panose="02040503050406030204" pitchFamily="18" charset="0"/>
                            <a:cs typeface="Times New Roman" panose="02020603050405020304" pitchFamily="18" charset="0"/>
                          </a:rPr>
                          <m:t>𝟏</m:t>
                        </m:r>
                      </m:num>
                      <m:den>
                        <m:rad>
                          <m:radPr>
                            <m:degHide m:val="on"/>
                            <m:ctrlPr>
                              <a:rPr lang="en-US" sz="2400" b="1" i="1">
                                <a:solidFill>
                                  <a:srgbClr val="0000CC"/>
                                </a:solidFill>
                                <a:latin typeface="Cambria Math" panose="02040503050406030204" pitchFamily="18" charset="0"/>
                                <a:cs typeface="Times New Roman" panose="02020603050405020304" pitchFamily="18" charset="0"/>
                              </a:rPr>
                            </m:ctrlPr>
                          </m:radPr>
                          <m:deg/>
                          <m:e>
                            <m:r>
                              <a:rPr lang="en-US" sz="2400" b="1" i="1">
                                <a:solidFill>
                                  <a:srgbClr val="0000CC"/>
                                </a:solidFill>
                                <a:latin typeface="Cambria Math" panose="02040503050406030204" pitchFamily="18" charset="0"/>
                                <a:cs typeface="Times New Roman" panose="02020603050405020304" pitchFamily="18" charset="0"/>
                              </a:rPr>
                              <m:t>𝟓</m:t>
                            </m:r>
                          </m:e>
                        </m:rad>
                      </m:den>
                    </m:f>
                  </m:oMath>
                </a14:m>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rounded to the nearest integer.     [ or, </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time complexity</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F(n) = </a:t>
                </a:r>
                <a14:m>
                  <m:oMath xmlns:m="http://schemas.openxmlformats.org/officeDocument/2006/math">
                    <m:f>
                      <m:fPr>
                        <m:ctrlPr>
                          <a:rPr lang="en-US" sz="2400" b="1" i="1">
                            <a:solidFill>
                              <a:srgbClr val="0000CC"/>
                            </a:solidFill>
                            <a:latin typeface="Cambria Math" panose="02040503050406030204" pitchFamily="18" charset="0"/>
                            <a:cs typeface="Times New Roman" panose="02020603050405020304" pitchFamily="18" charset="0"/>
                          </a:rPr>
                        </m:ctrlPr>
                      </m:fPr>
                      <m:num>
                        <m:r>
                          <a:rPr lang="en-US" sz="2400" b="1" i="1">
                            <a:solidFill>
                              <a:srgbClr val="0000CC"/>
                            </a:solidFill>
                            <a:latin typeface="Cambria Math" panose="02040503050406030204" pitchFamily="18" charset="0"/>
                            <a:cs typeface="Times New Roman" panose="02020603050405020304" pitchFamily="18" charset="0"/>
                          </a:rPr>
                          <m:t>𝟏</m:t>
                        </m:r>
                      </m:num>
                      <m:den>
                        <m:rad>
                          <m:radPr>
                            <m:degHide m:val="on"/>
                            <m:ctrlPr>
                              <a:rPr lang="en-US" sz="2400" b="1" i="1">
                                <a:solidFill>
                                  <a:srgbClr val="0000CC"/>
                                </a:solidFill>
                                <a:latin typeface="Cambria Math" panose="02040503050406030204" pitchFamily="18" charset="0"/>
                                <a:cs typeface="Times New Roman" panose="02020603050405020304" pitchFamily="18" charset="0"/>
                              </a:rPr>
                            </m:ctrlPr>
                          </m:radPr>
                          <m:deg/>
                          <m:e>
                            <m:r>
                              <a:rPr lang="en-US" sz="2400" b="1" i="1">
                                <a:solidFill>
                                  <a:srgbClr val="0000CC"/>
                                </a:solidFill>
                                <a:latin typeface="Cambria Math" panose="02040503050406030204" pitchFamily="18" charset="0"/>
                                <a:cs typeface="Times New Roman" panose="02020603050405020304" pitchFamily="18" charset="0"/>
                              </a:rPr>
                              <m:t>𝟓</m:t>
                            </m:r>
                          </m:e>
                        </m:rad>
                      </m:den>
                    </m:f>
                  </m:oMath>
                </a14:m>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Θ(</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1200"/>
                  </a:spcBef>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Thus, Fibonacci numbers grow exponentially.</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4D13282D-D657-4A3D-9E05-378D0C44E94F}"/>
                  </a:ext>
                </a:extLst>
              </p:cNvPr>
              <p:cNvSpPr>
                <a:spLocks noRot="1" noChangeAspect="1" noMove="1" noResize="1" noEditPoints="1" noAdjustHandles="1" noChangeArrowheads="1" noChangeShapeType="1" noTextEdit="1"/>
              </p:cNvSpPr>
              <p:nvPr/>
            </p:nvSpPr>
            <p:spPr>
              <a:xfrm>
                <a:off x="1886935" y="485887"/>
                <a:ext cx="9217742" cy="6248698"/>
              </a:xfrm>
              <a:prstGeom prst="rect">
                <a:avLst/>
              </a:prstGeom>
              <a:blipFill>
                <a:blip r:embed="rId2"/>
                <a:stretch>
                  <a:fillRect l="-926" b="-1171"/>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5A31272D-C8D0-4014-A087-4A7D8B4FCCB9}"/>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8520">
            <a:off x="599957" y="1230117"/>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34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3608" y="720443"/>
            <a:ext cx="9128097" cy="5757089"/>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Mathematical Analysis of </a:t>
            </a:r>
            <a:r>
              <a:rPr lang="en-US" sz="2600" dirty="0" err="1">
                <a:ea typeface="Calibri" panose="020F0502020204030204" pitchFamily="34" charset="0"/>
                <a:cs typeface="Times New Roman" panose="02020603050405020304" pitchFamily="18" charset="0"/>
              </a:rPr>
              <a:t>Nonrecursive</a:t>
            </a:r>
            <a:r>
              <a:rPr lang="en-US" sz="2600" dirty="0">
                <a:ea typeface="Calibri" panose="020F0502020204030204" pitchFamily="34" charset="0"/>
                <a:cs typeface="Times New Roman" panose="02020603050405020304" pitchFamily="18" charset="0"/>
              </a:rPr>
              <a:t> Algorithms </a:t>
            </a:r>
          </a:p>
          <a:p>
            <a:pPr>
              <a:lnSpc>
                <a:spcPct val="107000"/>
              </a:lnSpc>
            </a:pPr>
            <a:r>
              <a:rPr lang="en-US" sz="1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a typeface="Calibri" panose="020F0502020204030204" pitchFamily="34" charset="0"/>
                <a:cs typeface="Times New Roman" panose="02020603050405020304" pitchFamily="18" charset="0"/>
              </a:rPr>
              <a:t>Example 1.22: </a:t>
            </a:r>
            <a:r>
              <a:rPr lang="en-US" sz="2400" dirty="0" err="1">
                <a:ea typeface="Calibri" panose="020F0502020204030204" pitchFamily="34" charset="0"/>
                <a:cs typeface="Times New Roman" panose="02020603050405020304" pitchFamily="18" charset="0"/>
              </a:rPr>
              <a:t>MaxElement</a:t>
            </a:r>
            <a:r>
              <a:rPr lang="en-US" sz="2400" dirty="0">
                <a:ea typeface="Calibri" panose="020F0502020204030204" pitchFamily="34" charset="0"/>
                <a:cs typeface="Times New Roman" panose="02020603050405020304" pitchFamily="18" charset="0"/>
              </a:rPr>
              <a:t>(A[0..n-1])</a:t>
            </a: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Assume that a given list of n numbers is implemented as a array  A[0..n-1].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Find the value of the largest elements in a list of n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Algorithm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MaxElement</a:t>
            </a:r>
            <a:r>
              <a:rPr lang="en-US" sz="2200" spc="-100" dirty="0">
                <a:latin typeface="Consolas" panose="020B0609020204030204" pitchFamily="49" charset="0"/>
                <a:ea typeface="Calibri" panose="020F0502020204030204" pitchFamily="34" charset="0"/>
                <a:cs typeface="Times New Roman" panose="02020603050405020304" pitchFamily="18" charset="0"/>
              </a:rPr>
              <a:t>( A[0 .. n-1] )</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//Determines the value of the largest element in a given array.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Input:     An array A[0 .. n-1] of real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Output:  The value of the largest element in 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2200" spc="-100" dirty="0">
                <a:latin typeface="Consolas" panose="020B0609020204030204" pitchFamily="49" charset="0"/>
                <a:ea typeface="Calibri" panose="020F0502020204030204" pitchFamily="34" charset="0"/>
                <a:cs typeface="Times New Roman" panose="02020603050405020304" pitchFamily="18" charset="0"/>
              </a:rPr>
              <a:t> ← A[0];</a:t>
            </a: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	for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1 to n – 1) do {</a:t>
            </a: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	     { if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2200" spc="-100" dirty="0">
                <a:latin typeface="Consolas" panose="020B0609020204030204" pitchFamily="49" charset="0"/>
                <a:ea typeface="Calibri" panose="020F0502020204030204" pitchFamily="34" charset="0"/>
                <a:cs typeface="Times New Roman" panose="02020603050405020304" pitchFamily="18" charset="0"/>
              </a:rPr>
              <a:t> ←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	return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959" y="1230118"/>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838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AFBE6F-FF7F-4BB4-AD37-9B7237F6EC49}"/>
              </a:ext>
            </a:extLst>
          </p:cNvPr>
          <p:cNvSpPr txBox="1"/>
          <p:nvPr/>
        </p:nvSpPr>
        <p:spPr>
          <a:xfrm>
            <a:off x="1126827" y="2100304"/>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64007" y="1390392"/>
                <a:ext cx="8611263" cy="2789225"/>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One can prove that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for every nonnegative integer </a:t>
                </a:r>
                <a:r>
                  <a:rPr lang="en-US" sz="22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F(n) =  </a:t>
                </a:r>
                <a14:m>
                  <m:oMath xmlns:m="http://schemas.openxmlformats.org/officeDocument/2006/math">
                    <m:f>
                      <m:fPr>
                        <m:ctrlP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𝟏</m:t>
                        </m:r>
                      </m:num>
                      <m:den>
                        <m:rad>
                          <m:radPr>
                            <m:degHide m:val="on"/>
                            <m:ctrlP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𝟓</m:t>
                            </m:r>
                          </m:e>
                        </m:rad>
                      </m:den>
                    </m:f>
                    <m: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sup>
                        <m: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𝐧</m:t>
                        </m:r>
                      </m:sup>
                    </m:sSup>
                  </m:oMath>
                </a14:m>
                <a:r>
                  <a:rPr lang="en-US" sz="22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rounded to the nearest integer.</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Recalled the Fibonacci numbers are: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64007" y="1390392"/>
                <a:ext cx="8611263" cy="2789225"/>
              </a:xfrm>
              <a:prstGeom prst="rect">
                <a:avLst/>
              </a:prstGeom>
              <a:blipFill>
                <a:blip r:embed="rId2"/>
                <a:stretch>
                  <a:fillRect l="-920" t="-1528"/>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236296462"/>
              </p:ext>
            </p:extLst>
          </p:nvPr>
        </p:nvGraphicFramePr>
        <p:xfrm>
          <a:off x="1764007" y="4623946"/>
          <a:ext cx="8189514" cy="669290"/>
        </p:xfrm>
        <a:graphic>
          <a:graphicData uri="http://schemas.openxmlformats.org/drawingml/2006/table">
            <a:tbl>
              <a:tblPr firstRow="1" firstCol="1" bandRow="1">
                <a:tableStyleId>{5C22544A-7EE6-4342-B048-85BDC9FD1C3A}</a:tableStyleId>
              </a:tblPr>
              <a:tblGrid>
                <a:gridCol w="638072">
                  <a:extLst>
                    <a:ext uri="{9D8B030D-6E8A-4147-A177-3AD203B41FA5}">
                      <a16:colId xmlns:a16="http://schemas.microsoft.com/office/drawing/2014/main" val="20000"/>
                    </a:ext>
                  </a:extLst>
                </a:gridCol>
                <a:gridCol w="580738">
                  <a:extLst>
                    <a:ext uri="{9D8B030D-6E8A-4147-A177-3AD203B41FA5}">
                      <a16:colId xmlns:a16="http://schemas.microsoft.com/office/drawing/2014/main" val="20001"/>
                    </a:ext>
                  </a:extLst>
                </a:gridCol>
                <a:gridCol w="580738">
                  <a:extLst>
                    <a:ext uri="{9D8B030D-6E8A-4147-A177-3AD203B41FA5}">
                      <a16:colId xmlns:a16="http://schemas.microsoft.com/office/drawing/2014/main" val="20002"/>
                    </a:ext>
                  </a:extLst>
                </a:gridCol>
                <a:gridCol w="580738">
                  <a:extLst>
                    <a:ext uri="{9D8B030D-6E8A-4147-A177-3AD203B41FA5}">
                      <a16:colId xmlns:a16="http://schemas.microsoft.com/office/drawing/2014/main" val="20003"/>
                    </a:ext>
                  </a:extLst>
                </a:gridCol>
                <a:gridCol w="581662">
                  <a:extLst>
                    <a:ext uri="{9D8B030D-6E8A-4147-A177-3AD203B41FA5}">
                      <a16:colId xmlns:a16="http://schemas.microsoft.com/office/drawing/2014/main" val="20004"/>
                    </a:ext>
                  </a:extLst>
                </a:gridCol>
                <a:gridCol w="581662">
                  <a:extLst>
                    <a:ext uri="{9D8B030D-6E8A-4147-A177-3AD203B41FA5}">
                      <a16:colId xmlns:a16="http://schemas.microsoft.com/office/drawing/2014/main" val="20005"/>
                    </a:ext>
                  </a:extLst>
                </a:gridCol>
                <a:gridCol w="580738">
                  <a:extLst>
                    <a:ext uri="{9D8B030D-6E8A-4147-A177-3AD203B41FA5}">
                      <a16:colId xmlns:a16="http://schemas.microsoft.com/office/drawing/2014/main" val="20006"/>
                    </a:ext>
                  </a:extLst>
                </a:gridCol>
                <a:gridCol w="580738">
                  <a:extLst>
                    <a:ext uri="{9D8B030D-6E8A-4147-A177-3AD203B41FA5}">
                      <a16:colId xmlns:a16="http://schemas.microsoft.com/office/drawing/2014/main" val="20007"/>
                    </a:ext>
                  </a:extLst>
                </a:gridCol>
                <a:gridCol w="580738">
                  <a:extLst>
                    <a:ext uri="{9D8B030D-6E8A-4147-A177-3AD203B41FA5}">
                      <a16:colId xmlns:a16="http://schemas.microsoft.com/office/drawing/2014/main" val="20008"/>
                    </a:ext>
                  </a:extLst>
                </a:gridCol>
                <a:gridCol w="580738">
                  <a:extLst>
                    <a:ext uri="{9D8B030D-6E8A-4147-A177-3AD203B41FA5}">
                      <a16:colId xmlns:a16="http://schemas.microsoft.com/office/drawing/2014/main" val="20009"/>
                    </a:ext>
                  </a:extLst>
                </a:gridCol>
                <a:gridCol w="580738">
                  <a:extLst>
                    <a:ext uri="{9D8B030D-6E8A-4147-A177-3AD203B41FA5}">
                      <a16:colId xmlns:a16="http://schemas.microsoft.com/office/drawing/2014/main" val="20010"/>
                    </a:ext>
                  </a:extLst>
                </a:gridCol>
                <a:gridCol w="580738">
                  <a:extLst>
                    <a:ext uri="{9D8B030D-6E8A-4147-A177-3AD203B41FA5}">
                      <a16:colId xmlns:a16="http://schemas.microsoft.com/office/drawing/2014/main" val="20011"/>
                    </a:ext>
                  </a:extLst>
                </a:gridCol>
                <a:gridCol w="580738">
                  <a:extLst>
                    <a:ext uri="{9D8B030D-6E8A-4147-A177-3AD203B41FA5}">
                      <a16:colId xmlns:a16="http://schemas.microsoft.com/office/drawing/2014/main" val="20012"/>
                    </a:ext>
                  </a:extLst>
                </a:gridCol>
                <a:gridCol w="580738">
                  <a:extLst>
                    <a:ext uri="{9D8B030D-6E8A-4147-A177-3AD203B41FA5}">
                      <a16:colId xmlns:a16="http://schemas.microsoft.com/office/drawing/2014/main" val="20013"/>
                    </a:ext>
                  </a:extLst>
                </a:gridCol>
              </a:tblGrid>
              <a:tr h="257175">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k=0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6</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7</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9</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5257">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F=0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88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142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230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Thought Bubble: Cloud 3">
            <a:extLst>
              <a:ext uri="{FF2B5EF4-FFF2-40B4-BE49-F238E27FC236}">
                <a16:creationId xmlns:a16="http://schemas.microsoft.com/office/drawing/2014/main" id="{9B342A48-C8FB-4E21-9AD2-FA94F5454252}"/>
              </a:ext>
            </a:extLst>
          </p:cNvPr>
          <p:cNvSpPr/>
          <p:nvPr/>
        </p:nvSpPr>
        <p:spPr>
          <a:xfrm>
            <a:off x="381474" y="3140764"/>
            <a:ext cx="461364" cy="24717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86943">
            <a:off x="387587" y="3098284"/>
            <a:ext cx="545748" cy="29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796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757335321"/>
                  </p:ext>
                </p:extLst>
              </p:nvPr>
            </p:nvGraphicFramePr>
            <p:xfrm>
              <a:off x="1400034" y="578033"/>
              <a:ext cx="10141176" cy="5178759"/>
            </p:xfrm>
            <a:graphic>
              <a:graphicData uri="http://schemas.openxmlformats.org/drawingml/2006/table">
                <a:tbl>
                  <a:tblPr firstRow="1" firstCol="1" bandRow="1">
                    <a:tableStyleId>{5C22544A-7EE6-4342-B048-85BDC9FD1C3A}</a:tableStyleId>
                  </a:tblPr>
                  <a:tblGrid>
                    <a:gridCol w="527033">
                      <a:extLst>
                        <a:ext uri="{9D8B030D-6E8A-4147-A177-3AD203B41FA5}">
                          <a16:colId xmlns:a16="http://schemas.microsoft.com/office/drawing/2014/main" val="20000"/>
                        </a:ext>
                      </a:extLst>
                    </a:gridCol>
                    <a:gridCol w="1037216">
                      <a:extLst>
                        <a:ext uri="{9D8B030D-6E8A-4147-A177-3AD203B41FA5}">
                          <a16:colId xmlns:a16="http://schemas.microsoft.com/office/drawing/2014/main" val="20001"/>
                        </a:ext>
                      </a:extLst>
                    </a:gridCol>
                    <a:gridCol w="1428229">
                      <a:extLst>
                        <a:ext uri="{9D8B030D-6E8A-4147-A177-3AD203B41FA5}">
                          <a16:colId xmlns:a16="http://schemas.microsoft.com/office/drawing/2014/main" val="20002"/>
                        </a:ext>
                      </a:extLst>
                    </a:gridCol>
                    <a:gridCol w="1443342">
                      <a:extLst>
                        <a:ext uri="{9D8B030D-6E8A-4147-A177-3AD203B41FA5}">
                          <a16:colId xmlns:a16="http://schemas.microsoft.com/office/drawing/2014/main" val="2094918682"/>
                        </a:ext>
                      </a:extLst>
                    </a:gridCol>
                    <a:gridCol w="1443342">
                      <a:extLst>
                        <a:ext uri="{9D8B030D-6E8A-4147-A177-3AD203B41FA5}">
                          <a16:colId xmlns:a16="http://schemas.microsoft.com/office/drawing/2014/main" val="20003"/>
                        </a:ext>
                      </a:extLst>
                    </a:gridCol>
                    <a:gridCol w="1499133">
                      <a:extLst>
                        <a:ext uri="{9D8B030D-6E8A-4147-A177-3AD203B41FA5}">
                          <a16:colId xmlns:a16="http://schemas.microsoft.com/office/drawing/2014/main" val="20004"/>
                        </a:ext>
                      </a:extLst>
                    </a:gridCol>
                    <a:gridCol w="1486606">
                      <a:extLst>
                        <a:ext uri="{9D8B030D-6E8A-4147-A177-3AD203B41FA5}">
                          <a16:colId xmlns:a16="http://schemas.microsoft.com/office/drawing/2014/main" val="20005"/>
                        </a:ext>
                      </a:extLst>
                    </a:gridCol>
                    <a:gridCol w="1276275">
                      <a:extLst>
                        <a:ext uri="{9D8B030D-6E8A-4147-A177-3AD203B41FA5}">
                          <a16:colId xmlns:a16="http://schemas.microsoft.com/office/drawing/2014/main" val="20006"/>
                        </a:ext>
                      </a:extLst>
                    </a:gridCol>
                  </a:tblGrid>
                  <a:tr h="1289520">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ad>
                                  <m:radPr>
                                    <m:degHide m:val="on"/>
                                    <m:ctrlPr>
                                      <a:rPr lang="en-US" sz="1800" b="1" i="1" smtClean="0">
                                        <a:solidFill>
                                          <a:srgbClr val="FF0000"/>
                                        </a:solidFill>
                                        <a:effectLst/>
                                        <a:latin typeface="Cambria Math" panose="02040503050406030204" pitchFamily="18" charset="0"/>
                                        <a:cs typeface="Courier New" panose="02070309020205020404" pitchFamily="49" charset="0"/>
                                      </a:rPr>
                                    </m:ctrlPr>
                                  </m:radPr>
                                  <m:deg/>
                                  <m:e>
                                    <m:r>
                                      <a:rPr lang="en-US" sz="1800" b="1"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𝟓</m:t>
                                    </m:r>
                                  </m:e>
                                </m:rad>
                                <m:r>
                                  <a:rPr lang="en-US" sz="1800" b="1" i="1" smtClean="0">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m:t>
                                </m:r>
                              </m:oMath>
                            </m:oMathPara>
                          </a14:m>
                          <a:endParaRPr lang="en-US" sz="1800" b="1" dirty="0">
                            <a:solidFill>
                              <a:srgbClr val="FF0000"/>
                            </a:solidFill>
                            <a:effectLst/>
                            <a:latin typeface="Times New Roman" panose="02020603050405020304" pitchFamily="18" charset="0"/>
                            <a:ea typeface="Calibri" panose="020F0502020204030204" pitchFamily="34" charset="0"/>
                            <a:cs typeface="Courier New" panose="02070309020205020404" pitchFamily="49" charset="0"/>
                          </a:endParaRPr>
                        </a:p>
                        <a:p>
                          <a:pPr marL="0" marR="0" algn="r">
                            <a:lnSpc>
                              <a:spcPct val="100000"/>
                            </a:lnSpc>
                            <a:spcBef>
                              <a:spcPts val="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2.236067977</a:t>
                          </a:r>
                          <a:endPar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F(n) = </a:t>
                          </a:r>
                        </a:p>
                        <a:p>
                          <a:pPr marL="0" marR="0" algn="ctr">
                            <a:lnSpc>
                              <a:spcPct val="100000"/>
                            </a:lnSpc>
                            <a:spcBef>
                              <a:spcPts val="0"/>
                            </a:spcBef>
                            <a:spcAft>
                              <a:spcPts val="0"/>
                            </a:spcAft>
                          </a:pP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1800" b="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1800" b="0" baseline="30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)/√5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1" i="1" smtClean="0">
                                        <a:solidFill>
                                          <a:srgbClr val="FF0000"/>
                                        </a:solidFill>
                                        <a:effectLst/>
                                        <a:latin typeface="Cambria Math" panose="02040503050406030204" pitchFamily="18" charset="0"/>
                                      </a:rPr>
                                    </m:ctrlPr>
                                  </m:fPr>
                                  <m:num>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𝟏</m:t>
                                    </m:r>
                                  </m:num>
                                  <m:den>
                                    <m:rad>
                                      <m:radPr>
                                        <m:degHide m:val="on"/>
                                        <m:ctrlPr>
                                          <a:rPr lang="en-US" sz="1800" b="1" i="1">
                                            <a:solidFill>
                                              <a:srgbClr val="FF0000"/>
                                            </a:solidFill>
                                            <a:effectLst/>
                                            <a:latin typeface="Cambria Math" panose="02040503050406030204" pitchFamily="18" charset="0"/>
                                          </a:rPr>
                                        </m:ctrlPr>
                                      </m:radPr>
                                      <m:deg/>
                                      <m:e>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𝟓</m:t>
                                        </m:r>
                                      </m:e>
                                    </m:rad>
                                  </m:den>
                                </m:f>
                                <m:r>
                                  <a:rPr lang="en-US" sz="18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solidFill>
                              <a:srgbClr val="FF0000"/>
                            </a:solidFill>
                          </a:endParaRPr>
                        </a:p>
                        <a:p>
                          <a:pPr marL="0" marR="0" algn="r">
                            <a:lnSpc>
                              <a:spcPct val="100000"/>
                            </a:lnSpc>
                            <a:spcBef>
                              <a:spcPts val="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0.447213595</a:t>
                          </a:r>
                          <a:endPar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F(n)=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877323">
                    <a:tc>
                      <a:txBody>
                        <a:bodyPr/>
                        <a:lstStyle/>
                        <a:p>
                          <a:pPr marL="0" marR="0">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Ø</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 </m:t>
                                  </m:r>
                                  <m:rad>
                                    <m:radPr>
                                      <m:degHide m:val="on"/>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𝟓</m:t>
                                      </m:r>
                                    </m:e>
                                  </m:rad>
                                </m:num>
                                <m:den>
                                  <m:r>
                                    <a:rPr lang="en-US" sz="2000" b="1" i="1">
                                      <a:effectLst/>
                                      <a:latin typeface="Cambria Math" panose="02040503050406030204" pitchFamily="18" charset="0"/>
                                      <a:ea typeface="Calibri" panose="020F0502020204030204" pitchFamily="34" charset="0"/>
                                      <a:cs typeface="Times New Roman" panose="02020603050405020304" pitchFamily="18" charset="0"/>
                                    </a:rPr>
                                    <m:t>𝟐</m:t>
                                  </m:r>
                                </m:den>
                              </m:f>
                            </m:oMath>
                          </a14:m>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err="1">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chemeClr val="tx1"/>
                              </a:solidFill>
                              <a:effectLst/>
                              <a:latin typeface="Times New Roman" panose="02020603050405020304" pitchFamily="18" charset="0"/>
                              <a:cs typeface="Times New Roman" panose="02020603050405020304" pitchFamily="18" charset="0"/>
                            </a:rPr>
                            <a:t>n</a:t>
                          </a:r>
                          <a:r>
                            <a:rPr lang="en-US" sz="2000" baseline="30000" dirty="0">
                              <a:solidFill>
                                <a:schemeClr val="tx1"/>
                              </a:solidFill>
                              <a:effectLst/>
                              <a:latin typeface="Times New Roman" panose="02020603050405020304" pitchFamily="18" charset="0"/>
                              <a:cs typeface="Times New Roman" panose="02020603050405020304" pitchFamily="18" charset="0"/>
                            </a:rPr>
                            <a:t> </a:t>
                          </a:r>
                          <a:r>
                            <a:rPr lang="en-US" sz="2000" baseline="0" dirty="0">
                              <a:solidFill>
                                <a:schemeClr val="tx1"/>
                              </a:solidFill>
                              <a:effectLst/>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US" sz="2000" b="1" i="1" smtClean="0">
                                      <a:solidFill>
                                        <a:srgbClr val="FF0000"/>
                                      </a:solidFill>
                                      <a:effectLst/>
                                      <a:latin typeface="Cambria Math" panose="02040503050406030204" pitchFamily="18" charset="0"/>
                                      <a:cs typeface="Courier New" panose="02070309020205020404" pitchFamily="49" charset="0"/>
                                    </a:rPr>
                                  </m:ctrlPr>
                                </m:radPr>
                                <m:deg/>
                                <m:e>
                                  <m:r>
                                    <a:rPr lang="en-US" sz="2000" b="1"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𝟓</m:t>
                                  </m:r>
                                </m:e>
                              </m:rad>
                            </m:oMath>
                          </a14:m>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00000"/>
                            </a:lnSpc>
                            <a:spcBef>
                              <a:spcPts val="0"/>
                            </a:spcBef>
                            <a:spcAft>
                              <a:spcPts val="0"/>
                            </a:spcAft>
                          </a:pP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m:rPr>
                                      <m:nor/>
                                    </m:rPr>
                                    <a:rPr lang="en-US" sz="20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a:t>
                          </a:r>
                        </a:p>
                        <a:p>
                          <a:pPr marL="0" marR="0" algn="ctr">
                            <a:lnSpc>
                              <a:spcPct val="100000"/>
                            </a:lnSpc>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 </m:t>
                                  </m:r>
                                  <m:rad>
                                    <m:radPr>
                                      <m:degHide m:val="on"/>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𝟓</m:t>
                                      </m:r>
                                    </m:e>
                                  </m:rad>
                                </m:num>
                                <m:den>
                                  <m:r>
                                    <a:rPr lang="en-US" sz="2000" b="1" i="1">
                                      <a:effectLst/>
                                      <a:latin typeface="Cambria Math" panose="02040503050406030204" pitchFamily="18" charset="0"/>
                                      <a:ea typeface="Calibri" panose="020F0502020204030204" pitchFamily="34" charset="0"/>
                                      <a:cs typeface="Times New Roman" panose="02020603050405020304" pitchFamily="18" charset="0"/>
                                    </a:rPr>
                                    <m:t>𝟐</m:t>
                                  </m:r>
                                </m:den>
                              </m:f>
                            </m:oMath>
                          </a14:m>
                          <a:r>
                            <a:rPr lang="en-US" sz="2000" baseline="30000"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m:rPr>
                                      <m:nor/>
                                    </m:rPr>
                                    <a:rPr lang="en-US" sz="20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000" baseline="30000" dirty="0">
                              <a:solidFill>
                                <a:schemeClr val="tx1"/>
                              </a:solidFill>
                              <a:effectLst/>
                              <a:latin typeface="Times New Roman" panose="02020603050405020304" pitchFamily="18" charset="0"/>
                              <a:cs typeface="Times New Roman" panose="02020603050405020304" pitchFamily="18" charset="0"/>
                            </a:rPr>
                            <a:t> 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chemeClr val="tx1"/>
                              </a:solidFill>
                              <a:effectLst/>
                              <a:latin typeface="Times New Roman" panose="02020603050405020304" pitchFamily="18" charset="0"/>
                              <a:cs typeface="Times New Roman" panose="02020603050405020304" pitchFamily="18" charset="0"/>
                            </a:rPr>
                            <a:t>n</a:t>
                          </a:r>
                          <a:r>
                            <a:rPr lang="en-US" sz="2000" dirty="0">
                              <a:solidFill>
                                <a:schemeClr val="tx1"/>
                              </a:solidFill>
                              <a:effectLst/>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m:rPr>
                                      <m:nor/>
                                    </m:rPr>
                                    <a:rPr lang="en-US" sz="2000" dirty="0">
                                      <a:latin typeface="Times New Roman" panose="02020603050405020304" pitchFamily="18" charset="0"/>
                                      <a:ea typeface="Calibri" panose="020F0502020204030204" pitchFamily="34" charset="0"/>
                                      <a:cs typeface="Times New Roman" panose="02020603050405020304" pitchFamily="18" charset="0"/>
                                    </a:rPr>
                                    <m:t>Ø</m:t>
                                  </m:r>
                                </m:e>
                              </m:acc>
                            </m:oMath>
                          </a14:m>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14:m>
                            <m:oMath xmlns:m="http://schemas.openxmlformats.org/officeDocument/2006/math">
                              <m:f>
                                <m:fPr>
                                  <m:ctrlPr>
                                    <a:rPr lang="en-US" sz="2000" i="1" smtClean="0">
                                      <a:solidFill>
                                        <a:schemeClr val="tx1"/>
                                      </a:solidFill>
                                      <a:effectLst/>
                                      <a:latin typeface="Cambria Math" panose="02040503050406030204" pitchFamily="18" charset="0"/>
                                    </a:rPr>
                                  </m:ctrlPr>
                                </m:fPr>
                                <m:num>
                                  <m:r>
                                    <a:rPr lang="en-US" sz="2000">
                                      <a:solidFill>
                                        <a:schemeClr val="tx1"/>
                                      </a:solidFill>
                                      <a:effectLst/>
                                      <a:latin typeface="Cambria Math" panose="02040503050406030204" pitchFamily="18" charset="0"/>
                                    </a:rPr>
                                    <m:t>𝟏</m:t>
                                  </m:r>
                                </m:num>
                                <m:den>
                                  <m:rad>
                                    <m:radPr>
                                      <m:degHide m:val="on"/>
                                      <m:ctrlPr>
                                        <a:rPr lang="en-US" sz="2000" i="1">
                                          <a:solidFill>
                                            <a:schemeClr val="tx1"/>
                                          </a:solidFill>
                                          <a:effectLst/>
                                          <a:latin typeface="Cambria Math" panose="02040503050406030204" pitchFamily="18" charset="0"/>
                                        </a:rPr>
                                      </m:ctrlPr>
                                    </m:radPr>
                                    <m:deg/>
                                    <m:e>
                                      <m:r>
                                        <a:rPr lang="en-US" sz="2000">
                                          <a:solidFill>
                                            <a:schemeClr val="tx1"/>
                                          </a:solidFill>
                                          <a:effectLst/>
                                          <a:latin typeface="Cambria Math" panose="02040503050406030204" pitchFamily="18" charset="0"/>
                                        </a:rPr>
                                        <m:t>𝟓</m:t>
                                      </m:r>
                                    </m:e>
                                  </m:rad>
                                  <m:r>
                                    <a:rPr lang="en-US" sz="2000">
                                      <a:solidFill>
                                        <a:schemeClr val="tx1"/>
                                      </a:solidFill>
                                      <a:effectLst/>
                                      <a:latin typeface="Cambria Math" panose="02040503050406030204" pitchFamily="18" charset="0"/>
                                    </a:rPr>
                                    <m:t> </m:t>
                                  </m:r>
                                </m:den>
                              </m:f>
                            </m:oMath>
                          </a14:m>
                          <a:r>
                            <a:rPr lang="en-US" sz="2000" dirty="0">
                              <a:solidFill>
                                <a:schemeClr val="tx1"/>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a:solidFill>
                                <a:schemeClr val="tx1"/>
                              </a:solidFill>
                              <a:effectLst/>
                              <a:latin typeface="Times New Roman" panose="02020603050405020304" pitchFamily="18" charset="0"/>
                              <a:cs typeface="Times New Roman" panose="02020603050405020304" pitchFamily="18" charset="0"/>
                            </a:rPr>
                            <a:t>n</a:t>
                          </a:r>
                          <a:r>
                            <a:rPr lang="en-US" sz="2000" dirty="0">
                              <a:solidFill>
                                <a:schemeClr val="tx1"/>
                              </a:solidFill>
                              <a:effectLst/>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m:rPr>
                                      <m:nor/>
                                    </m:rPr>
                                    <a:rPr lang="en-US" sz="20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000" baseline="30000" dirty="0">
                              <a:solidFill>
                                <a:schemeClr val="tx1"/>
                              </a:solidFill>
                              <a:effectLst/>
                              <a:latin typeface="Times New Roman" panose="02020603050405020304" pitchFamily="18" charset="0"/>
                              <a:cs typeface="Times New Roman" panose="02020603050405020304" pitchFamily="18" charset="0"/>
                            </a:rPr>
                            <a:t> n</a:t>
                          </a:r>
                          <a:r>
                            <a:rPr lang="en-US" sz="2000" dirty="0">
                              <a:solidFill>
                                <a:schemeClr val="tx1"/>
                              </a:solidFill>
                              <a:effectLst/>
                              <a:latin typeface="Times New Roman" panose="02020603050405020304" pitchFamily="18" charset="0"/>
                              <a:cs typeface="Times New Roman" panose="02020603050405020304" pitchFamily="18" charset="0"/>
                            </a:rPr>
                            <a: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655828">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2</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1.61803</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2.618021081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1.170815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-0.61803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0.381961081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2.23606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0.99999643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513652">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4.23603665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1.894413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-0.236063407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4.472100056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1.99998395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655828">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a:solidFill>
                                <a:schemeClr val="tx1"/>
                              </a:solidFill>
                              <a:effectLst/>
                              <a:latin typeface="Times New Roman" panose="02020603050405020304" pitchFamily="18" charset="0"/>
                              <a:cs typeface="Times New Roman" panose="02020603050405020304" pitchFamily="18" charset="0"/>
                            </a:rPr>
                            <a:t>6.85403438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3.065217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0.145894267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6.708140113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2.99997146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530780">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5</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11.09003325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4.959614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-0.090167034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11.18020028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4.99993757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655828">
                    <a:tc>
                      <a:txBody>
                        <a:bodyPr/>
                        <a:lstStyle/>
                        <a:p>
                          <a:pPr marL="0" marR="0" algn="r">
                            <a:lnSpc>
                              <a:spcPct val="107000"/>
                            </a:lnSpc>
                            <a:spcBef>
                              <a:spcPts val="0"/>
                            </a:spcBef>
                            <a:spcAft>
                              <a:spcPts val="800"/>
                            </a:spcAft>
                          </a:pPr>
                          <a:r>
                            <a:rPr lang="en-US" sz="2000" dirty="0">
                              <a:solidFill>
                                <a:srgbClr val="0000FF"/>
                              </a:solidFill>
                              <a:effectLst/>
                              <a:latin typeface="Times New Roman" panose="02020603050405020304" pitchFamily="18" charset="0"/>
                              <a:cs typeface="Times New Roman" panose="02020603050405020304" pitchFamily="18" charset="0"/>
                            </a:rPr>
                            <a:t>6</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17.94400650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8.024804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0.055725932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a:solidFill>
                                <a:schemeClr val="tx1"/>
                              </a:solidFill>
                              <a:effectLst/>
                              <a:latin typeface="Times New Roman" panose="02020603050405020304" pitchFamily="18" charset="0"/>
                              <a:cs typeface="Times New Roman" panose="02020603050405020304" pitchFamily="18" charset="0"/>
                            </a:rPr>
                            <a:t>17.88828056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rgbClr val="0000FF"/>
                              </a:solidFill>
                              <a:effectLst/>
                              <a:latin typeface="Times New Roman" panose="02020603050405020304" pitchFamily="18" charset="0"/>
                              <a:cs typeface="Times New Roman" panose="02020603050405020304" pitchFamily="18" charset="0"/>
                            </a:rPr>
                            <a:t>7.99988227</a:t>
                          </a:r>
                          <a:endPar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757335321"/>
                  </p:ext>
                </p:extLst>
              </p:nvPr>
            </p:nvGraphicFramePr>
            <p:xfrm>
              <a:off x="1400034" y="578033"/>
              <a:ext cx="10141176" cy="5178759"/>
            </p:xfrm>
            <a:graphic>
              <a:graphicData uri="http://schemas.openxmlformats.org/drawingml/2006/table">
                <a:tbl>
                  <a:tblPr firstRow="1" firstCol="1" bandRow="1">
                    <a:tableStyleId>{5C22544A-7EE6-4342-B048-85BDC9FD1C3A}</a:tableStyleId>
                  </a:tblPr>
                  <a:tblGrid>
                    <a:gridCol w="527033">
                      <a:extLst>
                        <a:ext uri="{9D8B030D-6E8A-4147-A177-3AD203B41FA5}">
                          <a16:colId xmlns:a16="http://schemas.microsoft.com/office/drawing/2014/main" val="20000"/>
                        </a:ext>
                      </a:extLst>
                    </a:gridCol>
                    <a:gridCol w="1037216">
                      <a:extLst>
                        <a:ext uri="{9D8B030D-6E8A-4147-A177-3AD203B41FA5}">
                          <a16:colId xmlns:a16="http://schemas.microsoft.com/office/drawing/2014/main" val="20001"/>
                        </a:ext>
                      </a:extLst>
                    </a:gridCol>
                    <a:gridCol w="1428229">
                      <a:extLst>
                        <a:ext uri="{9D8B030D-6E8A-4147-A177-3AD203B41FA5}">
                          <a16:colId xmlns:a16="http://schemas.microsoft.com/office/drawing/2014/main" val="20002"/>
                        </a:ext>
                      </a:extLst>
                    </a:gridCol>
                    <a:gridCol w="1443342">
                      <a:extLst>
                        <a:ext uri="{9D8B030D-6E8A-4147-A177-3AD203B41FA5}">
                          <a16:colId xmlns:a16="http://schemas.microsoft.com/office/drawing/2014/main" val="2094918682"/>
                        </a:ext>
                      </a:extLst>
                    </a:gridCol>
                    <a:gridCol w="1443342">
                      <a:extLst>
                        <a:ext uri="{9D8B030D-6E8A-4147-A177-3AD203B41FA5}">
                          <a16:colId xmlns:a16="http://schemas.microsoft.com/office/drawing/2014/main" val="20003"/>
                        </a:ext>
                      </a:extLst>
                    </a:gridCol>
                    <a:gridCol w="1499133">
                      <a:extLst>
                        <a:ext uri="{9D8B030D-6E8A-4147-A177-3AD203B41FA5}">
                          <a16:colId xmlns:a16="http://schemas.microsoft.com/office/drawing/2014/main" val="20004"/>
                        </a:ext>
                      </a:extLst>
                    </a:gridCol>
                    <a:gridCol w="1486606">
                      <a:extLst>
                        <a:ext uri="{9D8B030D-6E8A-4147-A177-3AD203B41FA5}">
                          <a16:colId xmlns:a16="http://schemas.microsoft.com/office/drawing/2014/main" val="20005"/>
                        </a:ext>
                      </a:extLst>
                    </a:gridCol>
                    <a:gridCol w="1276275">
                      <a:extLst>
                        <a:ext uri="{9D8B030D-6E8A-4147-A177-3AD203B41FA5}">
                          <a16:colId xmlns:a16="http://schemas.microsoft.com/office/drawing/2014/main" val="20006"/>
                        </a:ext>
                      </a:extLst>
                    </a:gridCol>
                  </a:tblGrid>
                  <a:tr h="1289520">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10256" t="-472" r="-502564" b="-313208"/>
                          </a:stretch>
                        </a:blipFill>
                      </a:tcPr>
                    </a:tc>
                    <a:tc>
                      <a:txBody>
                        <a:bodyPr/>
                        <a:lstStyle/>
                        <a:p>
                          <a:pPr marL="0" marR="0" algn="ctr">
                            <a:lnSpc>
                              <a:spcPct val="100000"/>
                            </a:lnSpc>
                            <a:spcBef>
                              <a:spcPts val="0"/>
                            </a:spcBef>
                            <a:spcAft>
                              <a:spcPts val="0"/>
                            </a:spcAft>
                          </a:pP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F(n) = </a:t>
                          </a:r>
                        </a:p>
                        <a:p>
                          <a:pPr marL="0" marR="0" algn="ctr">
                            <a:lnSpc>
                              <a:spcPct val="100000"/>
                            </a:lnSpc>
                            <a:spcBef>
                              <a:spcPts val="0"/>
                            </a:spcBef>
                            <a:spcAft>
                              <a:spcPts val="0"/>
                            </a:spcAft>
                          </a:pP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1800" b="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1800" b="0" baseline="30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)/√5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595" t="-472" r="-296203" b="-313208"/>
                          </a:stretch>
                        </a:blip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F(n)=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877323">
                    <a:tc>
                      <a:txBody>
                        <a:bodyPr/>
                        <a:lstStyle/>
                        <a:p>
                          <a:pPr marL="0" marR="0">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765" t="-147917" r="-829412" b="-361111"/>
                          </a:stretch>
                        </a:blip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7595" t="-147917" r="-396203" b="-361111"/>
                          </a:stretch>
                        </a:blip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595" t="-147917" r="-296203" b="-361111"/>
                          </a:stretch>
                        </a:blip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2683" t="-147917" r="-185366" b="-361111"/>
                          </a:stretch>
                        </a:blip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96721" t="-147917" r="-86885" b="-361111"/>
                          </a:stretch>
                        </a:blip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93333" t="-147917" r="-952" b="-361111"/>
                          </a:stretch>
                        </a:blipFill>
                      </a:tcPr>
                    </a:tc>
                    <a:extLst>
                      <a:ext uri="{0D108BD9-81ED-4DB2-BD59-A6C34878D82A}">
                        <a16:rowId xmlns:a16="http://schemas.microsoft.com/office/drawing/2014/main" val="10001"/>
                      </a:ext>
                    </a:extLst>
                  </a:tr>
                  <a:tr h="655828">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2</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1.61803</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2.618021081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1.170815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-0.61803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0.381961081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2.23606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0.99999643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513652">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4.23603665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1.894413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-0.236063407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4.472100056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1.99998395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655828">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a:solidFill>
                                <a:schemeClr val="tx1"/>
                              </a:solidFill>
                              <a:effectLst/>
                              <a:latin typeface="Times New Roman" panose="02020603050405020304" pitchFamily="18" charset="0"/>
                              <a:cs typeface="Times New Roman" panose="02020603050405020304" pitchFamily="18" charset="0"/>
                            </a:rPr>
                            <a:t>6.85403438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3.065217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0.145894267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6.708140113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2.99997146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530780">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5</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11.09003325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4.959614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-0.090167034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11.18020028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4.99993757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655828">
                    <a:tc>
                      <a:txBody>
                        <a:bodyPr/>
                        <a:lstStyle/>
                        <a:p>
                          <a:pPr marL="0" marR="0" algn="r">
                            <a:lnSpc>
                              <a:spcPct val="107000"/>
                            </a:lnSpc>
                            <a:spcBef>
                              <a:spcPts val="0"/>
                            </a:spcBef>
                            <a:spcAft>
                              <a:spcPts val="800"/>
                            </a:spcAft>
                          </a:pPr>
                          <a:r>
                            <a:rPr lang="en-US" sz="2000" dirty="0">
                              <a:solidFill>
                                <a:srgbClr val="0000FF"/>
                              </a:solidFill>
                              <a:effectLst/>
                              <a:latin typeface="Times New Roman" panose="02020603050405020304" pitchFamily="18" charset="0"/>
                              <a:cs typeface="Times New Roman" panose="02020603050405020304" pitchFamily="18" charset="0"/>
                            </a:rPr>
                            <a:t>6</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17.94400650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8.024804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0.055725932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a:solidFill>
                                <a:schemeClr val="tx1"/>
                              </a:solidFill>
                              <a:effectLst/>
                              <a:latin typeface="Times New Roman" panose="02020603050405020304" pitchFamily="18" charset="0"/>
                              <a:cs typeface="Times New Roman" panose="02020603050405020304" pitchFamily="18" charset="0"/>
                            </a:rPr>
                            <a:t>17.88828056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rgbClr val="0000FF"/>
                              </a:solidFill>
                              <a:effectLst/>
                              <a:latin typeface="Times New Roman" panose="02020603050405020304" pitchFamily="18" charset="0"/>
                              <a:cs typeface="Times New Roman" panose="02020603050405020304" pitchFamily="18" charset="0"/>
                            </a:rPr>
                            <a:t>7.99988227</a:t>
                          </a:r>
                          <a:endPar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Fallback>
      </mc:AlternateContent>
      <p:sp>
        <p:nvSpPr>
          <p:cNvPr id="5" name="Rectangle 4"/>
          <p:cNvSpPr/>
          <p:nvPr/>
        </p:nvSpPr>
        <p:spPr>
          <a:xfrm>
            <a:off x="3620991" y="1168965"/>
            <a:ext cx="354584" cy="430887"/>
          </a:xfrm>
          <a:prstGeom prst="rect">
            <a:avLst/>
          </a:prstGeom>
        </p:spPr>
        <p:txBody>
          <a:bodyPr wrap="none">
            <a:spAutoFit/>
          </a:bodyPr>
          <a:lstStyle/>
          <a:p>
            <a:r>
              <a:rPr lang="en-US" sz="2200" b="1" dirty="0">
                <a:latin typeface="Courier New" panose="02070309020205020404" pitchFamily="49" charset="0"/>
                <a:ea typeface="Calibri" panose="020F0502020204030204" pitchFamily="34" charset="0"/>
              </a:rPr>
              <a:t> </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31253375"/>
              </p:ext>
            </p:extLst>
          </p:nvPr>
        </p:nvGraphicFramePr>
        <p:xfrm>
          <a:off x="1524378" y="5926126"/>
          <a:ext cx="8212475" cy="707682"/>
        </p:xfrm>
        <a:graphic>
          <a:graphicData uri="http://schemas.openxmlformats.org/drawingml/2006/table">
            <a:tbl>
              <a:tblPr firstRow="1" firstCol="1" bandRow="1">
                <a:tableStyleId>{5C22544A-7EE6-4342-B048-85BDC9FD1C3A}</a:tableStyleId>
              </a:tblPr>
              <a:tblGrid>
                <a:gridCol w="638072">
                  <a:extLst>
                    <a:ext uri="{9D8B030D-6E8A-4147-A177-3AD203B41FA5}">
                      <a16:colId xmlns:a16="http://schemas.microsoft.com/office/drawing/2014/main" val="20000"/>
                    </a:ext>
                  </a:extLst>
                </a:gridCol>
                <a:gridCol w="580738">
                  <a:extLst>
                    <a:ext uri="{9D8B030D-6E8A-4147-A177-3AD203B41FA5}">
                      <a16:colId xmlns:a16="http://schemas.microsoft.com/office/drawing/2014/main" val="20001"/>
                    </a:ext>
                  </a:extLst>
                </a:gridCol>
                <a:gridCol w="580738">
                  <a:extLst>
                    <a:ext uri="{9D8B030D-6E8A-4147-A177-3AD203B41FA5}">
                      <a16:colId xmlns:a16="http://schemas.microsoft.com/office/drawing/2014/main" val="20002"/>
                    </a:ext>
                  </a:extLst>
                </a:gridCol>
                <a:gridCol w="580738">
                  <a:extLst>
                    <a:ext uri="{9D8B030D-6E8A-4147-A177-3AD203B41FA5}">
                      <a16:colId xmlns:a16="http://schemas.microsoft.com/office/drawing/2014/main" val="20003"/>
                    </a:ext>
                  </a:extLst>
                </a:gridCol>
                <a:gridCol w="581662">
                  <a:extLst>
                    <a:ext uri="{9D8B030D-6E8A-4147-A177-3AD203B41FA5}">
                      <a16:colId xmlns:a16="http://schemas.microsoft.com/office/drawing/2014/main" val="20004"/>
                    </a:ext>
                  </a:extLst>
                </a:gridCol>
                <a:gridCol w="581662">
                  <a:extLst>
                    <a:ext uri="{9D8B030D-6E8A-4147-A177-3AD203B41FA5}">
                      <a16:colId xmlns:a16="http://schemas.microsoft.com/office/drawing/2014/main" val="20005"/>
                    </a:ext>
                  </a:extLst>
                </a:gridCol>
                <a:gridCol w="580738">
                  <a:extLst>
                    <a:ext uri="{9D8B030D-6E8A-4147-A177-3AD203B41FA5}">
                      <a16:colId xmlns:a16="http://schemas.microsoft.com/office/drawing/2014/main" val="20006"/>
                    </a:ext>
                  </a:extLst>
                </a:gridCol>
                <a:gridCol w="580738">
                  <a:extLst>
                    <a:ext uri="{9D8B030D-6E8A-4147-A177-3AD203B41FA5}">
                      <a16:colId xmlns:a16="http://schemas.microsoft.com/office/drawing/2014/main" val="20007"/>
                    </a:ext>
                  </a:extLst>
                </a:gridCol>
                <a:gridCol w="580738">
                  <a:extLst>
                    <a:ext uri="{9D8B030D-6E8A-4147-A177-3AD203B41FA5}">
                      <a16:colId xmlns:a16="http://schemas.microsoft.com/office/drawing/2014/main" val="20008"/>
                    </a:ext>
                  </a:extLst>
                </a:gridCol>
                <a:gridCol w="580738">
                  <a:extLst>
                    <a:ext uri="{9D8B030D-6E8A-4147-A177-3AD203B41FA5}">
                      <a16:colId xmlns:a16="http://schemas.microsoft.com/office/drawing/2014/main" val="20009"/>
                    </a:ext>
                  </a:extLst>
                </a:gridCol>
                <a:gridCol w="580738">
                  <a:extLst>
                    <a:ext uri="{9D8B030D-6E8A-4147-A177-3AD203B41FA5}">
                      <a16:colId xmlns:a16="http://schemas.microsoft.com/office/drawing/2014/main" val="20010"/>
                    </a:ext>
                  </a:extLst>
                </a:gridCol>
                <a:gridCol w="580738">
                  <a:extLst>
                    <a:ext uri="{9D8B030D-6E8A-4147-A177-3AD203B41FA5}">
                      <a16:colId xmlns:a16="http://schemas.microsoft.com/office/drawing/2014/main" val="20011"/>
                    </a:ext>
                  </a:extLst>
                </a:gridCol>
                <a:gridCol w="580738">
                  <a:extLst>
                    <a:ext uri="{9D8B030D-6E8A-4147-A177-3AD203B41FA5}">
                      <a16:colId xmlns:a16="http://schemas.microsoft.com/office/drawing/2014/main" val="20012"/>
                    </a:ext>
                  </a:extLst>
                </a:gridCol>
                <a:gridCol w="603699">
                  <a:extLst>
                    <a:ext uri="{9D8B030D-6E8A-4147-A177-3AD203B41FA5}">
                      <a16:colId xmlns:a16="http://schemas.microsoft.com/office/drawing/2014/main" val="20013"/>
                    </a:ext>
                  </a:extLst>
                </a:gridCol>
              </a:tblGrid>
              <a:tr h="373037">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k=0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rgbClr val="0000FF"/>
                          </a:solidFill>
                          <a:effectLst/>
                          <a:latin typeface="Times New Roman" panose="02020603050405020304" pitchFamily="18" charset="0"/>
                          <a:cs typeface="Times New Roman" panose="02020603050405020304" pitchFamily="18" charset="0"/>
                        </a:rPr>
                        <a:t>6</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7</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9</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685">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F=0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5</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dirty="0">
                          <a:solidFill>
                            <a:srgbClr val="0000FF"/>
                          </a:solidFill>
                          <a:effectLst/>
                          <a:latin typeface="Times New Roman" panose="02020603050405020304" pitchFamily="18" charset="0"/>
                          <a:cs typeface="Times New Roman" panose="02020603050405020304" pitchFamily="18" charset="0"/>
                        </a:rPr>
                        <a:t>8</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13</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55</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89</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144</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233</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bl>
          </a:graphicData>
        </a:graphic>
      </p:graphicFrame>
      <p:sp>
        <p:nvSpPr>
          <p:cNvPr id="7" name="Thought Bubble: Cloud 3">
            <a:extLst>
              <a:ext uri="{FF2B5EF4-FFF2-40B4-BE49-F238E27FC236}">
                <a16:creationId xmlns:a16="http://schemas.microsoft.com/office/drawing/2014/main" id="{8B961F96-96EF-4910-85EA-83499713C670}"/>
              </a:ext>
            </a:extLst>
          </p:cNvPr>
          <p:cNvSpPr/>
          <p:nvPr/>
        </p:nvSpPr>
        <p:spPr>
          <a:xfrm>
            <a:off x="858552" y="110120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684255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E914F3-0073-4617-8358-03A2DF60108B}"/>
              </a:ext>
            </a:extLst>
          </p:cNvPr>
          <p:cNvSpPr/>
          <p:nvPr/>
        </p:nvSpPr>
        <p:spPr>
          <a:xfrm>
            <a:off x="2270440" y="2697197"/>
            <a:ext cx="8376011" cy="1657698"/>
          </a:xfrm>
          <a:prstGeom prst="rect">
            <a:avLst/>
          </a:prstGeom>
        </p:spPr>
        <p:txBody>
          <a:bodyPr wrap="none">
            <a:spAutoFit/>
          </a:bodyPr>
          <a:lstStyle/>
          <a:p>
            <a:pPr algn="ctr">
              <a:lnSpc>
                <a:spcPct val="107000"/>
              </a:lnSpc>
              <a:spcAft>
                <a:spcPts val="1800"/>
              </a:spcAft>
            </a:pPr>
            <a:r>
              <a:rPr lang="en-US" sz="2800" dirty="0">
                <a:solidFill>
                  <a:srgbClr val="FF0000"/>
                </a:solidFill>
                <a:ea typeface="Calibri" panose="020F0502020204030204" pitchFamily="34" charset="0"/>
                <a:cs typeface="Times New Roman" panose="02020603050405020304" pitchFamily="18" charset="0"/>
              </a:rPr>
              <a:t>Mathematical Analysis of Recursive Algorithms </a:t>
            </a:r>
            <a:endParaRPr lang="en-US" sz="2800" dirty="0">
              <a:ea typeface="Calibri" panose="020F0502020204030204" pitchFamily="34" charset="0"/>
              <a:cs typeface="Times New Roman" panose="02020603050405020304" pitchFamily="18" charset="0"/>
            </a:endParaRPr>
          </a:p>
          <a:p>
            <a:pPr algn="ct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Another Method for Solving </a:t>
            </a:r>
            <a:r>
              <a:rPr lang="en-US" sz="2400" i="1" dirty="0">
                <a:latin typeface="Times New Roman" panose="02020603050405020304" pitchFamily="18" charset="0"/>
                <a:ea typeface="Calibri" panose="020F0502020204030204" pitchFamily="34" charset="0"/>
                <a:cs typeface="Times New Roman" panose="02020603050405020304" pitchFamily="18" charset="0"/>
              </a:rPr>
              <a:t>inhomogeneous </a:t>
            </a:r>
            <a:r>
              <a:rPr lang="en-US" sz="2400" dirty="0">
                <a:latin typeface="Times New Roman" panose="02020603050405020304" pitchFamily="18" charset="0"/>
                <a:ea typeface="Calibri" panose="020F0502020204030204" pitchFamily="34" charset="0"/>
                <a:cs typeface="Times New Roman" panose="02020603050405020304" pitchFamily="18" charset="0"/>
              </a:rPr>
              <a:t>Recurrence Relation </a:t>
            </a:r>
          </a:p>
          <a:p>
            <a:pPr algn="ct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of Given Recursive</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Fibonacci Numbers Algorithm </a:t>
            </a:r>
          </a:p>
        </p:txBody>
      </p:sp>
    </p:spTree>
    <p:extLst>
      <p:ext uri="{BB962C8B-B14F-4D97-AF65-F5344CB8AC3E}">
        <p14:creationId xmlns:p14="http://schemas.microsoft.com/office/powerpoint/2010/main" val="1842073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852" y="1277913"/>
            <a:ext cx="9390491" cy="4799327"/>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Recall that we have treated Fibonacci Numbers Recurrence System as a homogenous linear second-ordered recurrence with constant coefficients way.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600" dirty="0">
                <a:ea typeface="Calibri" panose="020F0502020204030204" pitchFamily="34" charset="0"/>
                <a:cs typeface="Times New Roman" panose="02020603050405020304" pitchFamily="18" charset="0"/>
              </a:rPr>
              <a:t>Example 1.23:  </a:t>
            </a:r>
            <a:r>
              <a:rPr lang="en-US" sz="2200" dirty="0">
                <a:latin typeface="Times New Roman" panose="02020603050405020304" pitchFamily="18" charset="0"/>
                <a:ea typeface="Calibri" panose="020F0502020204030204" pitchFamily="34" charset="0"/>
                <a:cs typeface="Times New Roman" panose="02020603050405020304" pitchFamily="18" charset="0"/>
              </a:rPr>
              <a:t>Fibonacci Numbers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Let rewrite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exponential algorithm function Fib1(n) </a:t>
            </a:r>
            <a:r>
              <a:rPr lang="en-US" sz="2200" dirty="0">
                <a:latin typeface="Times New Roman" panose="02020603050405020304" pitchFamily="18" charset="0"/>
                <a:ea typeface="Calibri" panose="020F0502020204030204" pitchFamily="34" charset="0"/>
                <a:cs typeface="Times New Roman" panose="02020603050405020304" pitchFamily="18" charset="0"/>
              </a:rPr>
              <a:t>as follows: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Algorithm </a:t>
            </a:r>
            <a:r>
              <a:rPr lang="en-US" sz="2400" spc="-100" dirty="0" err="1">
                <a:latin typeface="Consolas" panose="020B0609020204030204" pitchFamily="49" charset="0"/>
                <a:ea typeface="Calibri" panose="020F0502020204030204" pitchFamily="34" charset="0"/>
                <a:cs typeface="Times New Roman" panose="02020603050405020304" pitchFamily="18" charset="0"/>
              </a:rPr>
              <a:t>Fibonacci_Number</a:t>
            </a:r>
            <a:r>
              <a:rPr lang="en-US" sz="2400" spc="-100" dirty="0">
                <a:latin typeface="Consolas" panose="020B0609020204030204" pitchFamily="49" charset="0"/>
                <a:ea typeface="Calibri" panose="020F0502020204030204" pitchFamily="34" charset="0"/>
                <a:cs typeface="Times New Roman" panose="02020603050405020304" pitchFamily="18" charset="0"/>
              </a:rPr>
              <a:t> Fib1(n)</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//Use its definition to compute the nth Fibonacci number recursively. 	Input: 	  A nonnegative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Output:   The nth Fibonacci number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if  (n ≤ 1) return n;</a:t>
            </a:r>
          </a:p>
          <a:p>
            <a:pPr>
              <a:lnSpc>
                <a:spcPct val="107000"/>
              </a:lnSpc>
              <a:spcAft>
                <a:spcPts val="8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else  return Fib1(n-1) + Fib1(n-2); </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19038" y="925445"/>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964" y="925444"/>
            <a:ext cx="692900" cy="397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675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0114" y="1165756"/>
            <a:ext cx="8775276" cy="5580054"/>
          </a:xfrm>
          <a:prstGeom prst="rect">
            <a:avLst/>
          </a:prstGeom>
        </p:spPr>
        <p:txBody>
          <a:bodyPr wrap="square">
            <a:spAutoFit/>
          </a:bodyPr>
          <a:lstStyle/>
          <a:p>
            <a:pPr>
              <a:lnSpc>
                <a:spcPct val="107000"/>
              </a:lnSpc>
              <a:spcAft>
                <a:spcPts val="800"/>
              </a:spcAft>
            </a:pPr>
            <a:r>
              <a:rPr lang="en-US" sz="2600" dirty="0">
                <a:solidFill>
                  <a:srgbClr val="0000CC"/>
                </a:solidFill>
                <a:ea typeface="Calibri" panose="020F0502020204030204" pitchFamily="34" charset="0"/>
                <a:cs typeface="Times New Roman" panose="02020603050405020304" pitchFamily="18" charset="0"/>
              </a:rPr>
              <a:t>Analysis of the Algorithm</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Consider that  Algorithm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Fibonacci_Number</a:t>
            </a:r>
            <a:r>
              <a:rPr lang="en-US" sz="2000" dirty="0">
                <a:latin typeface="Times New Roman" panose="02020603050405020304" pitchFamily="18" charset="0"/>
                <a:ea typeface="Calibri" panose="020F0502020204030204" pitchFamily="34" charset="0"/>
                <a:cs typeface="Times New Roman" panose="02020603050405020304" pitchFamily="18" charset="0"/>
              </a:rPr>
              <a:t> Fib1(n)</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if    n ≤ 1    return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else    return Fib1(n-1)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Fib1(n-2);</a:t>
            </a:r>
            <a:endParaRPr lang="en-US" sz="2000" dirty="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0"/>
              </a:spcAft>
              <a:buFont typeface="+mj-lt"/>
              <a:buAutoNum type="arabicPeriod"/>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Input size is the magnitude of n</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0"/>
              </a:spcAft>
              <a:buFont typeface="+mj-lt"/>
              <a:buAutoNum type="arabicPeriod"/>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basis operation is addition +.</a:t>
            </a:r>
            <a:endParaRPr lang="en-US" sz="2200" i="1"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600"/>
              </a:spcBef>
              <a:spcAft>
                <a:spcPts val="0"/>
              </a:spcAft>
              <a:buFont typeface="+mj-lt"/>
              <a:buAutoNum type="arabicPeriod"/>
            </a:pP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A(n)  be the number of additions performed </a:t>
            </a:r>
            <a:r>
              <a:rPr lang="en-US" sz="2200" dirty="0">
                <a:latin typeface="Times New Roman" panose="02020603050405020304" pitchFamily="18" charset="0"/>
                <a:ea typeface="Calibri" panose="020F0502020204030204" pitchFamily="34" charset="0"/>
                <a:cs typeface="Times New Roman" panose="02020603050405020304" pitchFamily="18" charset="0"/>
              </a:rPr>
              <a:t>by the algorithm in computing  Fib1(n).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Then the numbers of additions needed for computing Fib1(n-1) and Fb1(n-2)  are  A(n-1)  and  A(n-2),  respectively, and the algorithm needs one more addition to compute their sum. Thus,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 = A(n-1) + A(n-2) + 1 for n &gt;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spcAft>
                <a:spcPts val="800"/>
              </a:spcAf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A(0) = 0, A(1)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707665" y="3252082"/>
            <a:ext cx="493383" cy="34940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3EB14C-6B1F-4490-A3CA-EB8C3CF2FC6E}"/>
                  </a:ext>
                </a:extLst>
              </p:cNvPr>
              <p:cNvSpPr txBox="1"/>
              <p:nvPr/>
            </p:nvSpPr>
            <p:spPr>
              <a:xfrm>
                <a:off x="7305730" y="1057269"/>
                <a:ext cx="3685220" cy="23311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A(n) – A(n-1) – A(n-2) = 0</a:t>
                </a:r>
              </a:p>
              <a:p>
                <a:r>
                  <a:rPr lang="en-US" dirty="0">
                    <a:latin typeface="Times New Roman" panose="02020603050405020304" pitchFamily="18" charset="0"/>
                    <a:ea typeface="Calibri" panose="020F0502020204030204" pitchFamily="34" charset="0"/>
                    <a:cs typeface="Times New Roman" panose="02020603050405020304" pitchFamily="18" charset="0"/>
                  </a:rPr>
                  <a:t>r</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r  -  1 = 0</a:t>
                </a:r>
              </a:p>
              <a:p>
                <a:r>
                  <a:rPr lang="en-US" dirty="0">
                    <a:latin typeface="Times New Roman" panose="02020603050405020304" pitchFamily="18" charset="0"/>
                    <a:cs typeface="Times New Roman" panose="02020603050405020304" pitchFamily="18" charset="0"/>
                  </a:rPr>
                  <a:t>Using case 2, A(n) = </a:t>
                </a:r>
                <a:r>
                  <a:rPr lang="en-US" dirty="0">
                    <a:latin typeface="Times New Roman" panose="02020603050405020304" pitchFamily="18" charset="0"/>
                    <a:ea typeface="Calibri" panose="020F0502020204030204" pitchFamily="34" charset="0"/>
                    <a:cs typeface="Times New Roman" panose="02020603050405020304" pitchFamily="18" charset="0"/>
                  </a:rPr>
                  <a:t>[(Ø </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n </a:t>
                </a:r>
                <a:r>
                  <a:rPr lang="en-US"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m:rPr>
                            <m:nor/>
                          </m:rPr>
                          <a:rPr lang="en-US" dirty="0">
                            <a:latin typeface="Times New Roman" panose="02020603050405020304" pitchFamily="18" charset="0"/>
                            <a:ea typeface="Calibri" panose="020F0502020204030204" pitchFamily="34" charset="0"/>
                            <a:cs typeface="Times New Roman" panose="02020603050405020304" pitchFamily="18" charset="0"/>
                          </a:rPr>
                          <m:t>Ø</m:t>
                        </m:r>
                      </m:e>
                    </m:acc>
                    <m:r>
                      <a:rPr lang="en-US" b="0" i="1" dirty="0"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dirty="0">
                    <a:latin typeface="Times New Roman" panose="02020603050405020304" pitchFamily="18" charset="0"/>
                    <a:ea typeface="Calibri" panose="020F0502020204030204" pitchFamily="34" charset="0"/>
                    <a:cs typeface="Times New Roman" panose="02020603050405020304" pitchFamily="18" charset="0"/>
                  </a:rPr>
                  <a:t>)/ √5].</a:t>
                </a:r>
              </a:p>
              <a:p>
                <a:r>
                  <a:rPr lang="en-US" dirty="0">
                    <a:latin typeface="Times New Roman" panose="02020603050405020304" pitchFamily="18" charset="0"/>
                    <a:ea typeface="Calibri" panose="020F0502020204030204" pitchFamily="34" charset="0"/>
                    <a:cs typeface="Times New Roman" panose="02020603050405020304" pitchFamily="18" charset="0"/>
                  </a:rPr>
                  <a:t>Let A(c) = c.</a:t>
                </a:r>
              </a:p>
              <a:p>
                <a:r>
                  <a:rPr lang="en-US" dirty="0">
                    <a:latin typeface="Times New Roman" panose="02020603050405020304" pitchFamily="18" charset="0"/>
                    <a:ea typeface="Calibri" panose="020F0502020204030204" pitchFamily="34" charset="0"/>
                    <a:cs typeface="Times New Roman" panose="02020603050405020304" pitchFamily="18" charset="0"/>
                  </a:rPr>
                  <a:t>c – c – c  = 1</a:t>
                </a:r>
              </a:p>
              <a:p>
                <a:pPr marL="285750" indent="-285750">
                  <a:buFontTx/>
                  <a:buChar char="-"/>
                </a:pPr>
                <a:r>
                  <a:rPr lang="en-US" dirty="0">
                    <a:latin typeface="Times New Roman" panose="02020603050405020304" pitchFamily="18" charset="0"/>
                    <a:cs typeface="Times New Roman" panose="02020603050405020304" pitchFamily="18" charset="0"/>
                  </a:rPr>
                  <a:t>c = 1 </a:t>
                </a:r>
              </a:p>
              <a:p>
                <a:r>
                  <a:rPr lang="en-US" dirty="0">
                    <a:latin typeface="Times New Roman" panose="02020603050405020304" pitchFamily="18" charset="0"/>
                    <a:cs typeface="Times New Roman" panose="02020603050405020304" pitchFamily="18" charset="0"/>
                  </a:rPr>
                  <a:t>c = -1</a:t>
                </a:r>
              </a:p>
              <a:p>
                <a:r>
                  <a:rPr lang="en-US" b="1" dirty="0">
                    <a:solidFill>
                      <a:srgbClr val="002060"/>
                    </a:solidFill>
                    <a:latin typeface="Times New Roman" panose="02020603050405020304" pitchFamily="18" charset="0"/>
                    <a:cs typeface="Times New Roman" panose="02020603050405020304" pitchFamily="18" charset="0"/>
                  </a:rPr>
                  <a:t>A(n) = </a:t>
                </a: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[(Ø </a:t>
                </a:r>
                <a:r>
                  <a:rPr lang="en-US" b="1"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n </a:t>
                </a: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b="1" i="1">
                            <a:solidFill>
                              <a:srgbClr val="002060"/>
                            </a:solidFill>
                            <a:latin typeface="Cambria Math" panose="02040503050406030204" pitchFamily="18" charset="0"/>
                            <a:cs typeface="Times New Roman" panose="02020603050405020304" pitchFamily="18" charset="0"/>
                          </a:rPr>
                        </m:ctrlPr>
                      </m:accPr>
                      <m:e>
                        <m:r>
                          <m:rPr>
                            <m:nor/>
                          </m:rP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m:t>Ø</m:t>
                        </m:r>
                      </m:e>
                    </m:acc>
                    <m:r>
                      <a:rPr lang="en-US" b="1" i="1" dirty="0">
                        <a:solidFill>
                          <a:srgbClr val="002060"/>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b="1"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n</a:t>
                </a: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√5] - 1.</a:t>
                </a:r>
              </a:p>
            </p:txBody>
          </p:sp>
        </mc:Choice>
        <mc:Fallback xmlns="">
          <p:sp>
            <p:nvSpPr>
              <p:cNvPr id="5" name="TextBox 4">
                <a:extLst>
                  <a:ext uri="{FF2B5EF4-FFF2-40B4-BE49-F238E27FC236}">
                    <a16:creationId xmlns:a16="http://schemas.microsoft.com/office/drawing/2014/main" id="{673EB14C-6B1F-4490-A3CA-EB8C3CF2FC6E}"/>
                  </a:ext>
                </a:extLst>
              </p:cNvPr>
              <p:cNvSpPr txBox="1">
                <a:spLocks noRot="1" noChangeAspect="1" noMove="1" noResize="1" noEditPoints="1" noAdjustHandles="1" noChangeArrowheads="1" noChangeShapeType="1" noTextEdit="1"/>
              </p:cNvSpPr>
              <p:nvPr/>
            </p:nvSpPr>
            <p:spPr>
              <a:xfrm>
                <a:off x="7305730" y="1057269"/>
                <a:ext cx="3685220" cy="2331151"/>
              </a:xfrm>
              <a:prstGeom prst="rect">
                <a:avLst/>
              </a:prstGeom>
              <a:blipFill>
                <a:blip r:embed="rId2"/>
                <a:stretch>
                  <a:fillRect l="-1153" t="-1039" b="-2857"/>
                </a:stretch>
              </a:blipFill>
            </p:spPr>
            <p:txBody>
              <a:bodyPr/>
              <a:lstStyle/>
              <a:p>
                <a:r>
                  <a:rPr lang="en-US">
                    <a:noFill/>
                  </a:rPr>
                  <a:t> </a:t>
                </a:r>
              </a:p>
            </p:txBody>
          </p:sp>
        </mc:Fallback>
      </mc:AlternateContent>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59643">
            <a:off x="739368" y="3279189"/>
            <a:ext cx="428832" cy="33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55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0133" y="1437700"/>
            <a:ext cx="8953169" cy="4742773"/>
          </a:xfrm>
          <a:prstGeom prst="rect">
            <a:avLst/>
          </a:prstGeom>
        </p:spPr>
        <p:txBody>
          <a:bodyPr wrap="square">
            <a:spAutoFit/>
          </a:bodyPr>
          <a:lstStyle/>
          <a:p>
            <a:pPr marR="0">
              <a:lnSpc>
                <a:spcPct val="107000"/>
              </a:lnSpc>
              <a:spcBef>
                <a:spcPts val="0"/>
              </a:spcBef>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This  inhomogeneous recurrence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 A(n-1) – A(n-2) = 1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is quite similar to the recurrence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F(n) – F(n-1) – F(n-2) = 0,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but its right-hand side is not equal to zero.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[what are the differences between these two recurrence systems?]</a:t>
            </a:r>
          </a:p>
          <a:p>
            <a:pPr marR="0">
              <a:lnSpc>
                <a:spcPct val="107000"/>
              </a:lnSpc>
              <a:spcBef>
                <a:spcPts val="0"/>
              </a:spcBef>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[General techniques for solving inhomogeneous recurrences can be found in the section “</a:t>
            </a:r>
            <a:r>
              <a:rPr lang="en-US" sz="2400" dirty="0">
                <a:latin typeface="Times New Roman" panose="02020603050405020304" pitchFamily="18" charset="0"/>
                <a:ea typeface="Calibri" panose="020F0502020204030204" pitchFamily="34" charset="0"/>
                <a:cs typeface="Times New Roman" panose="02020603050405020304" pitchFamily="18" charset="0"/>
              </a:rPr>
              <a:t>Explicit Formula for the nth Fibonacci Number”</a:t>
            </a:r>
            <a:r>
              <a:rPr lang="en-US" sz="2400" i="1" dirty="0">
                <a:latin typeface="Times New Roman" panose="02020603050405020304" pitchFamily="18" charset="0"/>
                <a:ea typeface="Calibri" panose="020F0502020204030204" pitchFamily="34" charset="0"/>
                <a:cs typeface="Times New Roman" panose="02020603050405020304" pitchFamily="18" charset="0"/>
              </a:rPr>
              <a:t> of this copy of lecture note].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9B342A48-C8FB-4E21-9AD2-FA94F5454252}"/>
              </a:ext>
            </a:extLst>
          </p:cNvPr>
          <p:cNvSpPr/>
          <p:nvPr/>
        </p:nvSpPr>
        <p:spPr>
          <a:xfrm>
            <a:off x="1210953" y="2309321"/>
            <a:ext cx="421419" cy="286246"/>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08BB9A5E-0F8F-4227-8949-5F3B6475895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98275">
            <a:off x="1158297" y="2261552"/>
            <a:ext cx="526732" cy="3817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12B167D-91E8-F153-C71F-6DC2C3A038FE}"/>
              </a:ext>
            </a:extLst>
          </p:cNvPr>
          <p:cNvSpPr txBox="1"/>
          <p:nvPr/>
        </p:nvSpPr>
        <p:spPr>
          <a:xfrm>
            <a:off x="1725404" y="534947"/>
            <a:ext cx="4806025" cy="747384"/>
          </a:xfrm>
          <a:prstGeom prst="rect">
            <a:avLst/>
          </a:prstGeom>
          <a:noFill/>
        </p:spPr>
        <p:txBody>
          <a:bodyPr wrap="square">
            <a:spAutoFit/>
          </a:bodyPr>
          <a:lstStyle/>
          <a:p>
            <a:pPr marL="457200" marR="0">
              <a:lnSpc>
                <a:spcPct val="107000"/>
              </a:lnSpc>
              <a:spcBef>
                <a:spcPts val="600"/>
              </a:spcBef>
            </a:pPr>
            <a:r>
              <a:rPr lang="en-US" sz="18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 = A(n-1) + A(n-2) + 1 for n &gt; 1.</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spcAft>
                <a:spcPts val="800"/>
              </a:spcAft>
            </a:pPr>
            <a:r>
              <a:rPr lang="en-US" sz="18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A(0) = 0, A(1)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6217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987036" y="479552"/>
                <a:ext cx="9233678" cy="6148093"/>
              </a:xfrm>
              <a:prstGeom prst="rect">
                <a:avLst/>
              </a:prstGeom>
            </p:spPr>
            <p:txBody>
              <a:bodyPr wrap="square">
                <a:spAutoFit/>
              </a:bodyPr>
              <a:lstStyle/>
              <a:p>
                <a:pPr marR="0"/>
                <a:r>
                  <a:rPr lang="en-US" sz="2400" dirty="0">
                    <a:latin typeface="Times New Roman" panose="02020603050405020304" pitchFamily="18" charset="0"/>
                    <a:ea typeface="Calibri" panose="020F0502020204030204" pitchFamily="34" charset="0"/>
                    <a:cs typeface="Times New Roman" panose="02020603050405020304" pitchFamily="18" charset="0"/>
                  </a:rPr>
                  <a:t>Consider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 = A(n-1) + A(n-2) + 1 for n &gt;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A(0) = 0, A(1) = 0.</a:t>
                </a:r>
                <a:endParaRPr lang="en-US" sz="2400" dirty="0">
                  <a:solidFill>
                    <a:srgbClr val="0000CC"/>
                  </a:solidFill>
                  <a:latin typeface="Calibri" panose="020F0502020204030204" pitchFamily="34" charset="0"/>
                  <a:ea typeface="Calibri" panose="020F0502020204030204" pitchFamily="34" charset="0"/>
                  <a:cs typeface="Times New Roman" panose="02020603050405020304" pitchFamily="18" charset="0"/>
                </a:endParaRPr>
              </a:p>
              <a:p>
                <a:pPr marR="0"/>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R</a:t>
                </a:r>
                <a:r>
                  <a:rPr lang="en-US" sz="2400" dirty="0">
                    <a:latin typeface="Times New Roman" panose="02020603050405020304" pitchFamily="18" charset="0"/>
                    <a:ea typeface="Calibri" panose="020F0502020204030204" pitchFamily="34" charset="0"/>
                    <a:cs typeface="Times New Roman" panose="02020603050405020304" pitchFamily="18" charset="0"/>
                  </a:rPr>
                  <a:t>educe this inhomogeneous recurrence A(n) – A(n-1) – A(n-2) = 1  to a homogeneous one </a:t>
                </a:r>
              </a:p>
              <a:p>
                <a:pPr marR="0"/>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A(n-1)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A(n-2) -1 = 0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 + 1] – [A(n-1) +1] – [A(n-2) + 1] = 0</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Substituting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B(n) = A(n) + 1.  </a:t>
                </a:r>
                <a:r>
                  <a:rPr lang="en-US" sz="2400" dirty="0">
                    <a:latin typeface="Times New Roman" panose="02020603050405020304" pitchFamily="18" charset="0"/>
                    <a:ea typeface="Calibri" panose="020F0502020204030204" pitchFamily="34" charset="0"/>
                    <a:cs typeface="Times New Roman" panose="02020603050405020304" pitchFamily="18" charset="0"/>
                  </a:rPr>
                  <a:t>We obtain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B(n) – B(n-1) – B(n-2)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B(0) = 1, B(1) = 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This yields B(n) =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5</m:t>
                            </m:r>
                          </m:e>
                        </m:rad>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den>
                    </m:f>
                  </m:oMath>
                </a14:m>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n+1</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i="1">
                            <a:solidFill>
                              <a:srgbClr val="0000FF"/>
                            </a:solidFill>
                            <a:latin typeface="Cambria Math" panose="02040503050406030204" pitchFamily="18" charset="0"/>
                            <a:cs typeface="Times New Roman" panose="02020603050405020304" pitchFamily="18" charset="0"/>
                          </a:rPr>
                        </m:ctrlPr>
                      </m:acc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n+1</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- 1.</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This homogeneous recurrence can be solved exactly in the same manner as the recurrence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F(n) – F(n-1) – F(n-2)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F(0) = 0, F(1) = 1		</a:t>
                </a:r>
              </a:p>
              <a:p>
                <a:pPr>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which yields an explicit formula F(n)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 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87036" y="479552"/>
                <a:ext cx="9233678" cy="6148093"/>
              </a:xfrm>
              <a:prstGeom prst="rect">
                <a:avLst/>
              </a:prstGeom>
              <a:blipFill>
                <a:blip r:embed="rId2"/>
                <a:stretch>
                  <a:fillRect l="-1056" t="-893"/>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446279" y="107826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625D575F-2711-461E-A0FD-1EE09E636E9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08862">
            <a:off x="387147" y="1078263"/>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030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75683" y="698346"/>
                <a:ext cx="9040633" cy="5727402"/>
              </a:xfrm>
              <a:prstGeom prst="rect">
                <a:avLst/>
              </a:prstGeom>
            </p:spPr>
            <p:txBody>
              <a:bodyPr wrap="square">
                <a:spAutoFit/>
              </a:bodyPr>
              <a:lstStyle/>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4.    In fact, since  B(n)  is the same recurrence as  F(n)  except that it starts with </a:t>
                </a:r>
                <a:r>
                  <a:rPr lang="en-US" sz="2200" i="1" dirty="0">
                    <a:effectLst/>
                    <a:latin typeface="Times New Roman" panose="02020603050405020304" pitchFamily="18" charset="0"/>
                    <a:ea typeface="Calibri" panose="020F0502020204030204" pitchFamily="34" charset="0"/>
                    <a:cs typeface="Times New Roman" panose="02020603050405020304" pitchFamily="18" charset="0"/>
                  </a:rPr>
                  <a:t>two ones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thus runs one step ahead of  F(n).   So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B(n) = F(n+1),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2743200" marR="0">
                  <a:lnSpc>
                    <a:spcPct val="107000"/>
                  </a:lnSpc>
                  <a:spcBef>
                    <a:spcPts val="0"/>
                  </a:spcBef>
                  <a:spcAft>
                    <a:spcPts val="8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F[0] F[1] F[2] F[3] F[4]  …..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F[n+1]</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800"/>
                  </a:spcAft>
                  <a:tabLst>
                    <a:tab pos="685800" algn="l"/>
                  </a:tabLs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A(n)  = B(n) – 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0      1      1      2      3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60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F(n+1) – 1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B[0] B[1] B[2] B[3]  …..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B[n]</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60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Ø</a:t>
                </a:r>
                <a:r>
                  <a:rPr lang="en-US" sz="2200" b="1"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n+1</a:t>
                </a:r>
                <a:r>
                  <a:rPr lang="en-US" sz="22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b="1" i="1">
                            <a:solidFill>
                              <a:srgbClr val="0000FF"/>
                            </a:solidFill>
                            <a:latin typeface="Cambria Math" panose="02040503050406030204" pitchFamily="18" charset="0"/>
                            <a:cs typeface="Times New Roman" panose="02020603050405020304" pitchFamily="18" charset="0"/>
                          </a:rPr>
                        </m:ctrlPr>
                      </m:accPr>
                      <m:e>
                        <m:r>
                          <m:rPr>
                            <m:nor/>
                          </m:rP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200" b="1"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n+1</a:t>
                </a:r>
                <a:r>
                  <a:rPr lang="en-US" sz="22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 – 1.</a:t>
                </a:r>
                <a:endParaRPr lang="en-US" sz="2200" b="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Hence, A(n) = Θ(</a:t>
                </a:r>
                <a:r>
                  <a:rPr lang="en-US" sz="2400" dirty="0">
                    <a:latin typeface="Times New Roman" panose="02020603050405020304" pitchFamily="18" charset="0"/>
                    <a:ea typeface="Calibri" panose="020F0502020204030204" pitchFamily="34" charset="0"/>
                    <a:cs typeface="Times New Roman" panose="02020603050405020304" pitchFamily="18" charset="0"/>
                  </a:rPr>
                  <a:t>Ø</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n+1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Θ(</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200" baseline="30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If we measure the size of n  by the number of bits b =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log</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+ 1 in its binary representation,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 efficiency class will be even worse, namely, doubly exponential. A(b) ɛ Θ(</a:t>
                </a:r>
                <a14:m>
                  <m:oMath xmlns:m="http://schemas.openxmlformats.org/officeDocument/2006/math">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sup>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p>
                        </m:sSup>
                      </m:sup>
                    </m:sSup>
                  </m:oMath>
                </a14:m>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where n = </a:t>
                </a:r>
                <a14:m>
                  <m:oMath xmlns:m="http://schemas.openxmlformats.org/officeDocument/2006/math">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p>
                    </m:sSup>
                  </m:oMath>
                </a14:m>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75683" y="698346"/>
                <a:ext cx="9040633" cy="5727402"/>
              </a:xfrm>
              <a:prstGeom prst="rect">
                <a:avLst/>
              </a:prstGeom>
              <a:blipFill>
                <a:blip r:embed="rId2"/>
                <a:stretch>
                  <a:fillRect l="-876" b="-639"/>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514696" y="217008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84787247-5387-414F-8F86-19F3CAD652F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43331">
            <a:off x="480868" y="2111868"/>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709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5683" y="2172075"/>
            <a:ext cx="9040633" cy="2941703"/>
          </a:xfrm>
          <a:prstGeom prst="rect">
            <a:avLst/>
          </a:prstGeom>
        </p:spPr>
        <p:txBody>
          <a:bodyPr wrap="square">
            <a:spAutoFit/>
          </a:bodyPr>
          <a:lstStyle/>
          <a:p>
            <a:pPr marL="461963" marR="0" lvl="0" indent="-461963">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5.    The poor efficiency class of the algorithm could be anticipated by the nature of recurrence. It contains two recursive calls with the sizes of smaller instances (n-1) only slightly smaller than size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tabLst>
                <a:tab pos="51435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We also can see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reason behind the algorithm’s inefficiency </a:t>
            </a:r>
            <a:r>
              <a:rPr lang="en-US" sz="2400" dirty="0">
                <a:latin typeface="Times New Roman" panose="02020603050405020304" pitchFamily="18" charset="0"/>
                <a:ea typeface="Calibri" panose="020F0502020204030204" pitchFamily="34" charset="0"/>
                <a:cs typeface="Times New Roman" panose="02020603050405020304" pitchFamily="18" charset="0"/>
              </a:rPr>
              <a:t>by looking at a recursive tree of calls tracing the algorithm’s execution. An example of such a tree for n = 5  is given as follows: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7862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4693" y="1204005"/>
            <a:ext cx="707667"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F(5)</a:t>
            </a:r>
            <a:endParaRPr lang="en-US" sz="2000" dirty="0"/>
          </a:p>
        </p:txBody>
      </p:sp>
      <p:sp>
        <p:nvSpPr>
          <p:cNvPr id="3" name="Rectangle 2"/>
          <p:cNvSpPr/>
          <p:nvPr/>
        </p:nvSpPr>
        <p:spPr>
          <a:xfrm>
            <a:off x="3053155" y="2069332"/>
            <a:ext cx="6289628"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        F(4)		                                  F(3)</a:t>
            </a:r>
            <a:endParaRPr lang="en-US" sz="2000" dirty="0"/>
          </a:p>
        </p:txBody>
      </p:sp>
      <p:sp>
        <p:nvSpPr>
          <p:cNvPr id="4" name="Rectangle 3"/>
          <p:cNvSpPr/>
          <p:nvPr/>
        </p:nvSpPr>
        <p:spPr>
          <a:xfrm>
            <a:off x="2576222" y="3094333"/>
            <a:ext cx="7084611"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F(3)  		       F(2)		  	F(2)		F(1)</a:t>
            </a:r>
            <a:endParaRPr lang="en-US" sz="2000" dirty="0"/>
          </a:p>
        </p:txBody>
      </p:sp>
      <p:sp>
        <p:nvSpPr>
          <p:cNvPr id="5" name="Rectangle 4"/>
          <p:cNvSpPr/>
          <p:nvPr/>
        </p:nvSpPr>
        <p:spPr>
          <a:xfrm>
            <a:off x="1338470" y="4014275"/>
            <a:ext cx="7225085"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      F(2)		F(1)	F(1)	         F(0)       F(1) 	  F(0)</a:t>
            </a:r>
            <a:endParaRPr lang="en-US" sz="2000" dirty="0"/>
          </a:p>
        </p:txBody>
      </p:sp>
      <p:sp>
        <p:nvSpPr>
          <p:cNvPr id="6" name="Rectangle 5"/>
          <p:cNvSpPr/>
          <p:nvPr/>
        </p:nvSpPr>
        <p:spPr>
          <a:xfrm>
            <a:off x="629157" y="4934217"/>
            <a:ext cx="2486578" cy="405367"/>
          </a:xfrm>
          <a:prstGeom prst="rect">
            <a:avLst/>
          </a:prstGeom>
        </p:spPr>
        <p:txBody>
          <a:bodyPr wrap="none">
            <a:spAutoFit/>
          </a:bodyPr>
          <a:lstStyle/>
          <a:p>
            <a:pPr marL="457200" marR="0">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F(1)		F(0)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319675" y="5032350"/>
            <a:ext cx="7487662" cy="1626214"/>
          </a:xfrm>
          <a:prstGeom prst="rect">
            <a:avLst/>
          </a:prstGeom>
        </p:spPr>
        <p:txBody>
          <a:bodyPr wrap="square">
            <a:spAutoFit/>
          </a:bodyPr>
          <a:lstStyle/>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1.4:  The recursion tree corresponding to the exponential Algorithm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Fibonacci_Number</a:t>
            </a:r>
            <a:r>
              <a:rPr lang="en-US" sz="2200" dirty="0">
                <a:latin typeface="Times New Roman" panose="02020603050405020304" pitchFamily="18" charset="0"/>
                <a:ea typeface="Calibri" panose="020F0502020204030204" pitchFamily="34" charset="0"/>
                <a:cs typeface="Times New Roman" panose="02020603050405020304" pitchFamily="18" charset="0"/>
              </a:rPr>
              <a:t> F(n).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Note that the same values of the function are being evaluated again and again, which is clearly extremely inefficient.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Line 112"/>
          <p:cNvCxnSpPr>
            <a:cxnSpLocks noChangeShapeType="1"/>
            <a:stCxn id="2" idx="2"/>
          </p:cNvCxnSpPr>
          <p:nvPr/>
        </p:nvCxnSpPr>
        <p:spPr bwMode="auto">
          <a:xfrm flipH="1">
            <a:off x="4086970" y="1604115"/>
            <a:ext cx="2031557" cy="5427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Line 112"/>
          <p:cNvCxnSpPr>
            <a:cxnSpLocks noChangeShapeType="1"/>
            <a:stCxn id="2" idx="2"/>
          </p:cNvCxnSpPr>
          <p:nvPr/>
        </p:nvCxnSpPr>
        <p:spPr bwMode="auto">
          <a:xfrm>
            <a:off x="6118527" y="1604115"/>
            <a:ext cx="2126976" cy="5198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Line 117"/>
          <p:cNvCxnSpPr>
            <a:cxnSpLocks noChangeShapeType="1"/>
          </p:cNvCxnSpPr>
          <p:nvPr/>
        </p:nvCxnSpPr>
        <p:spPr bwMode="auto">
          <a:xfrm flipH="1">
            <a:off x="2989690" y="2469442"/>
            <a:ext cx="871497" cy="6248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Line 117"/>
          <p:cNvCxnSpPr>
            <a:cxnSpLocks noChangeShapeType="1"/>
          </p:cNvCxnSpPr>
          <p:nvPr/>
        </p:nvCxnSpPr>
        <p:spPr bwMode="auto">
          <a:xfrm flipH="1">
            <a:off x="7370316" y="2469442"/>
            <a:ext cx="875188" cy="6624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Line 117"/>
          <p:cNvCxnSpPr>
            <a:cxnSpLocks noChangeShapeType="1"/>
          </p:cNvCxnSpPr>
          <p:nvPr/>
        </p:nvCxnSpPr>
        <p:spPr bwMode="auto">
          <a:xfrm flipH="1">
            <a:off x="6782463" y="3461031"/>
            <a:ext cx="591544"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1" name="Line 117"/>
          <p:cNvCxnSpPr>
            <a:cxnSpLocks noChangeShapeType="1"/>
          </p:cNvCxnSpPr>
          <p:nvPr/>
        </p:nvCxnSpPr>
        <p:spPr bwMode="auto">
          <a:xfrm flipH="1">
            <a:off x="4521478" y="3472401"/>
            <a:ext cx="591544"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Line 117"/>
          <p:cNvCxnSpPr>
            <a:cxnSpLocks noChangeShapeType="1"/>
          </p:cNvCxnSpPr>
          <p:nvPr/>
        </p:nvCxnSpPr>
        <p:spPr bwMode="auto">
          <a:xfrm flipH="1">
            <a:off x="2208147" y="3494443"/>
            <a:ext cx="591544"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Line 117"/>
          <p:cNvCxnSpPr>
            <a:cxnSpLocks noChangeShapeType="1"/>
          </p:cNvCxnSpPr>
          <p:nvPr/>
        </p:nvCxnSpPr>
        <p:spPr bwMode="auto">
          <a:xfrm flipH="1">
            <a:off x="1338470" y="4397679"/>
            <a:ext cx="591544"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Line 117"/>
          <p:cNvCxnSpPr>
            <a:cxnSpLocks noChangeShapeType="1"/>
          </p:cNvCxnSpPr>
          <p:nvPr/>
        </p:nvCxnSpPr>
        <p:spPr bwMode="auto">
          <a:xfrm>
            <a:off x="1906161" y="4373695"/>
            <a:ext cx="869677" cy="5772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Line 117"/>
          <p:cNvCxnSpPr>
            <a:cxnSpLocks noChangeShapeType="1"/>
          </p:cNvCxnSpPr>
          <p:nvPr/>
        </p:nvCxnSpPr>
        <p:spPr bwMode="auto">
          <a:xfrm>
            <a:off x="2764734" y="3494443"/>
            <a:ext cx="743531"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Line 117"/>
          <p:cNvCxnSpPr>
            <a:cxnSpLocks noChangeShapeType="1"/>
          </p:cNvCxnSpPr>
          <p:nvPr/>
        </p:nvCxnSpPr>
        <p:spPr bwMode="auto">
          <a:xfrm>
            <a:off x="5102748" y="3472401"/>
            <a:ext cx="743531"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9" name="Line 117"/>
          <p:cNvCxnSpPr>
            <a:cxnSpLocks noChangeShapeType="1"/>
          </p:cNvCxnSpPr>
          <p:nvPr/>
        </p:nvCxnSpPr>
        <p:spPr bwMode="auto">
          <a:xfrm>
            <a:off x="7370316" y="3472401"/>
            <a:ext cx="743531"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Line 117"/>
          <p:cNvCxnSpPr>
            <a:cxnSpLocks noChangeShapeType="1"/>
          </p:cNvCxnSpPr>
          <p:nvPr/>
        </p:nvCxnSpPr>
        <p:spPr bwMode="auto">
          <a:xfrm>
            <a:off x="8209636" y="2469442"/>
            <a:ext cx="1005926" cy="6557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Line 117"/>
          <p:cNvCxnSpPr>
            <a:cxnSpLocks noChangeShapeType="1"/>
          </p:cNvCxnSpPr>
          <p:nvPr/>
        </p:nvCxnSpPr>
        <p:spPr bwMode="auto">
          <a:xfrm>
            <a:off x="3859155" y="2467780"/>
            <a:ext cx="1243593" cy="6526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5854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9327" y="734664"/>
            <a:ext cx="9306056" cy="6099555"/>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Analysis Framework (in analyzing non-recursive algorithm):</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600"/>
              </a:spcAft>
              <a:buFont typeface="+mj-lt"/>
              <a:buAutoNum type="arabicPeriod"/>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Measuring an input’s size: </a:t>
            </a:r>
            <a:r>
              <a:rPr lang="en-US" sz="2200" dirty="0">
                <a:latin typeface="Times New Roman" panose="02020603050405020304" pitchFamily="18" charset="0"/>
                <a:ea typeface="Calibri" panose="020F0502020204030204" pitchFamily="34" charset="0"/>
                <a:cs typeface="Times New Roman" panose="02020603050405020304" pitchFamily="18" charset="0"/>
              </a:rPr>
              <a:t>(decide on a parameter(s) as an input size)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742950" marR="0">
              <a:spcBef>
                <a:spcPts val="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number of n elements in the array.</a:t>
            </a:r>
          </a:p>
          <a:p>
            <a:pPr marL="517525" indent="-457200">
              <a:spcAft>
                <a:spcPts val="600"/>
              </a:spcAft>
              <a:buAutoNum type="arabicPeriod" startAt="2"/>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Units for measuring running time (identify the algorithm’s basic operation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60325">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As a rule, it is located in its inner-most loop):</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 the  for-loop body, we have two operations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  the comparison operation  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maxVal</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and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spcBef>
                <a:spcPts val="0"/>
              </a:spcBef>
              <a:spcAft>
                <a:spcPts val="1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b.  the assignment operation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maxVal</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basic operation</a:t>
            </a:r>
            <a:r>
              <a:rPr lang="en-US" sz="2200" dirty="0">
                <a:latin typeface="Times New Roman" panose="02020603050405020304" pitchFamily="18" charset="0"/>
                <a:ea typeface="Calibri" panose="020F0502020204030204" pitchFamily="34" charset="0"/>
                <a:cs typeface="Times New Roman" panose="02020603050405020304" pitchFamily="18" charset="0"/>
              </a:rPr>
              <a:t> for this algorithm is </a:t>
            </a:r>
          </a:p>
          <a:p>
            <a:pPr marL="1257300" marR="0" indent="-342900">
              <a:spcBef>
                <a:spcPts val="0"/>
              </a:spcBef>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comparison operation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&gt;</a:t>
            </a:r>
            <a:r>
              <a:rPr lang="en-US" sz="2200" dirty="0">
                <a:latin typeface="Times New Roman" panose="02020603050405020304" pitchFamily="18" charset="0"/>
                <a:ea typeface="Calibri" panose="020F0502020204030204" pitchFamily="34" charset="0"/>
                <a:cs typeface="Times New Roman" panose="02020603050405020304" pitchFamily="18" charset="0"/>
              </a:rPr>
              <a:t> of the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boolean</a:t>
            </a:r>
            <a:r>
              <a:rPr lang="en-US" sz="2200" dirty="0">
                <a:latin typeface="Times New Roman" panose="02020603050405020304" pitchFamily="18" charset="0"/>
                <a:ea typeface="Calibri" panose="020F0502020204030204" pitchFamily="34" charset="0"/>
                <a:cs typeface="Times New Roman" panose="02020603050405020304" pitchFamily="18" charset="0"/>
              </a:rPr>
              <a:t> expression 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maxVal</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714500" lvl="1" indent="-342900">
              <a:spcAft>
                <a:spcPts val="600"/>
              </a:spcAft>
              <a:buFont typeface="Arial" panose="020B0604020202020204" pitchFamily="34" charset="0"/>
              <a:buChar char="•"/>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comparison operation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&gt;</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is executed for each repetition of the loop </a:t>
            </a:r>
          </a:p>
          <a:p>
            <a:pPr marL="1714500" lvl="1" indent="-342900">
              <a:spcAft>
                <a:spcPts val="600"/>
              </a:spcAft>
              <a:buFont typeface="Arial" panose="020B0604020202020204" pitchFamily="34" charset="0"/>
              <a:buChar char="•"/>
            </a:pPr>
            <a:r>
              <a:rPr lang="en-US" sz="22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but not the assignment operation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766276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9428" y="902242"/>
            <a:ext cx="10042929" cy="5940088"/>
          </a:xfrm>
          <a:prstGeom prst="rect">
            <a:avLst/>
          </a:prstGeom>
        </p:spPr>
        <p:txBody>
          <a:bodyPr wrap="square">
            <a:spAutoFit/>
          </a:bodyPr>
          <a:lstStyle/>
          <a:p>
            <a:pPr marL="461963" marR="0" lvl="0" indent="-461963"/>
            <a:r>
              <a:rPr lang="en-US" sz="2000" dirty="0">
                <a:latin typeface="Times New Roman" panose="02020603050405020304" pitchFamily="18" charset="0"/>
                <a:ea typeface="Calibri" panose="020F0502020204030204" pitchFamily="34" charset="0"/>
                <a:cs typeface="Times New Roman" panose="02020603050405020304" pitchFamily="18" charset="0"/>
              </a:rPr>
              <a:t>6.    Let obtain a much faster algorithm by simply computing the successive elements of the Fibonacci sequence iteratively, as is done in the following algorithm.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Show that   B(n) = F(n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Shown:      	Shown by induction.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B(n) = A(n)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0.   Then  B(0) =  A(0) + 1 = 1 		= F(1)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1.             B(1) =  A(1) + 1 = 0 + 1 = 1 	= F(2)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2.             B(2) =  A(2) + 1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A(1) + A(0) + 1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0 + 0 + 1 + 1 = 2 		= F(3)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In general             B(n) = F(n + 1).</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Assume that B(n-1) = F(n) and B(n -2) = F(n-1) </a:t>
            </a:r>
            <a:r>
              <a:rPr lang="en-US" sz="2000" dirty="0">
                <a:latin typeface="Times New Roman" panose="02020603050405020304" pitchFamily="18" charset="0"/>
                <a:ea typeface="Calibri" panose="020F0502020204030204" pitchFamily="34" charset="0"/>
                <a:cs typeface="Times New Roman" panose="02020603050405020304" pitchFamily="18" charset="0"/>
              </a:rPr>
              <a:t>are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correct.  Then </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B(n) = A(n) + 1   since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A(n)  = B(n) – 1</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B(n) = A(n -1) + A(n -2) + 1 + 1 since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 = A(n-1) + A(n-2) + 1 for n &gt; 1</a:t>
            </a:r>
          </a:p>
          <a:p>
            <a:r>
              <a:rPr lang="en-US" sz="20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B(n) = A(n – 1) + 1  + A(n -2 ) + 1</a:t>
            </a:r>
          </a:p>
          <a:p>
            <a:r>
              <a:rPr lang="en-US" sz="20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B(n) = B(n -1 ) + B(n-2),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since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A(n)  = B(n) – 1</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B(n) = F(n) + F(n -1) using our assumption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that B(n-1) = F(n) is correct. </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B(n) = F(n + 1)</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35223" y="317535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C86AB256-63B0-4B10-9697-F8A3D993937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886" y="3215935"/>
            <a:ext cx="744500"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333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BF22E5-CE6F-4B33-8617-83354539AAEC}"/>
              </a:ext>
            </a:extLst>
          </p:cNvPr>
          <p:cNvSpPr/>
          <p:nvPr/>
        </p:nvSpPr>
        <p:spPr>
          <a:xfrm>
            <a:off x="2917371" y="2745573"/>
            <a:ext cx="7132319" cy="1814023"/>
          </a:xfrm>
          <a:prstGeom prst="rect">
            <a:avLst/>
          </a:prstGeom>
        </p:spPr>
        <p:txBody>
          <a:bodyPr wrap="square">
            <a:spAutoFit/>
          </a:bodyPr>
          <a:lstStyle/>
          <a:p>
            <a:pPr algn="ctr">
              <a:lnSpc>
                <a:spcPct val="107000"/>
              </a:lnSpc>
              <a:spcBef>
                <a:spcPts val="600"/>
              </a:spcBef>
              <a:spcAft>
                <a:spcPts val="800"/>
              </a:spcAft>
            </a:pPr>
            <a:r>
              <a:rPr lang="en-US" sz="2800" dirty="0">
                <a:ea typeface="Calibri" panose="020F0502020204030204" pitchFamily="34" charset="0"/>
                <a:cs typeface="Times New Roman" panose="02020603050405020304" pitchFamily="18" charset="0"/>
              </a:rPr>
              <a:t>Mathematical Analysis of </a:t>
            </a:r>
          </a:p>
          <a:p>
            <a:pPr algn="ctr">
              <a:lnSpc>
                <a:spcPct val="107000"/>
              </a:lnSpc>
              <a:spcBef>
                <a:spcPts val="600"/>
              </a:spcBef>
              <a:spcAft>
                <a:spcPts val="800"/>
              </a:spcAft>
            </a:pPr>
            <a:r>
              <a:rPr lang="en-US" sz="2800" dirty="0">
                <a:ea typeface="Calibri" panose="020F0502020204030204" pitchFamily="34" charset="0"/>
                <a:cs typeface="Times New Roman" panose="02020603050405020304" pitchFamily="18" charset="0"/>
              </a:rPr>
              <a:t>Other Ways for Computing Fibonacci Numbers</a:t>
            </a:r>
          </a:p>
          <a:p>
            <a:pPr algn="ctr">
              <a:lnSpc>
                <a:spcPct val="107000"/>
              </a:lnSpc>
              <a:spcBef>
                <a:spcPts val="600"/>
              </a:spcBef>
              <a:spcAft>
                <a:spcPts val="800"/>
              </a:spcAft>
            </a:pPr>
            <a:endParaRPr lang="en-US" sz="2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5971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089B11-9AF1-46AA-9AE6-E5CC7C939D34}"/>
              </a:ext>
            </a:extLst>
          </p:cNvPr>
          <p:cNvSpPr txBox="1"/>
          <p:nvPr/>
        </p:nvSpPr>
        <p:spPr>
          <a:xfrm>
            <a:off x="1684421" y="2077453"/>
            <a:ext cx="8694821" cy="52938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2173925" y="2064326"/>
            <a:ext cx="7844150" cy="3353995"/>
          </a:xfrm>
          <a:prstGeom prst="rect">
            <a:avLst/>
          </a:prstGeom>
        </p:spPr>
        <p:txBody>
          <a:bodyPr wrap="square">
            <a:spAutoFit/>
          </a:bodyPr>
          <a:lstStyle/>
          <a:p>
            <a:pPr>
              <a:lnSpc>
                <a:spcPct val="107000"/>
              </a:lnSpc>
              <a:spcAft>
                <a:spcPts val="1800"/>
              </a:spcAft>
            </a:pPr>
            <a:r>
              <a:rPr lang="en-US" sz="2800" dirty="0">
                <a:ea typeface="Calibri" panose="020F0502020204030204" pitchFamily="34" charset="0"/>
                <a:cs typeface="Times New Roman" panose="02020603050405020304" pitchFamily="18" charset="0"/>
              </a:rPr>
              <a:t>Second way: A polynomial algorithm Fib2(n)</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 much faster algorithm by simply computing the successive elements of the Fibonacci sequence iteratively, as is done in the following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rewrite the exponential algorithm to be function Fib2(n), which is as follows: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6056CEA7-BA04-4037-A24C-FEEFC2B9B58D}"/>
              </a:ext>
            </a:extLst>
          </p:cNvPr>
          <p:cNvSpPr/>
          <p:nvPr/>
        </p:nvSpPr>
        <p:spPr>
          <a:xfrm>
            <a:off x="587474" y="3521242"/>
            <a:ext cx="487347" cy="271830"/>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ad face">
            <a:extLst>
              <a:ext uri="{FF2B5EF4-FFF2-40B4-BE49-F238E27FC236}">
                <a16:creationId xmlns:a16="http://schemas.microsoft.com/office/drawing/2014/main" id="{20B2F5DA-73B3-4BFA-9D09-31A3620CFB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26077" y="3521242"/>
            <a:ext cx="348744" cy="269060"/>
          </a:xfrm>
          <a:prstGeom prst="rect">
            <a:avLst/>
          </a:prstGeom>
          <a:noFill/>
        </p:spPr>
      </p:pic>
    </p:spTree>
    <p:extLst>
      <p:ext uri="{BB962C8B-B14F-4D97-AF65-F5344CB8AC3E}">
        <p14:creationId xmlns:p14="http://schemas.microsoft.com/office/powerpoint/2010/main" val="288166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5279" y="1409630"/>
            <a:ext cx="6052801"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40543" y="1409630"/>
            <a:ext cx="8961120" cy="4806637"/>
          </a:xfrm>
          <a:prstGeom prst="rect">
            <a:avLst/>
          </a:prstGeom>
        </p:spPr>
        <p:txBody>
          <a:bodyPr wrap="square">
            <a:spAutoFit/>
          </a:bodyPr>
          <a:lstStyle/>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Polynomial Algorithm Fib2(n)</a:t>
            </a:r>
          </a:p>
          <a:p>
            <a:pPr marL="517525"/>
            <a:r>
              <a:rPr lang="en-US" sz="2200" dirty="0">
                <a:latin typeface="Times New Roman" panose="02020603050405020304" pitchFamily="18" charset="0"/>
                <a:ea typeface="Calibri" panose="020F0502020204030204" pitchFamily="34" charset="0"/>
                <a:cs typeface="Times New Roman" panose="02020603050405020304" pitchFamily="18" charset="0"/>
              </a:rPr>
              <a:t>//Computes the nth Fibonacci number iteratively by using its definition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17525"/>
            <a:r>
              <a:rPr lang="en-US" sz="2200" dirty="0">
                <a:latin typeface="Times New Roman" panose="02020603050405020304" pitchFamily="18" charset="0"/>
                <a:ea typeface="Calibri" panose="020F0502020204030204" pitchFamily="34" charset="0"/>
                <a:cs typeface="Times New Roman" panose="02020603050405020304" pitchFamily="18" charset="0"/>
              </a:rPr>
              <a:t>Input:        A nonnegative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17525">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The nth Fibonacci number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tabLst>
                <a:tab pos="120015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if  (n == 0) then return 0;</a:t>
            </a:r>
          </a:p>
          <a:p>
            <a:pPr>
              <a:lnSpc>
                <a:spcPct val="150000"/>
              </a:lnSpc>
              <a:tabLst>
                <a:tab pos="120015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create an array F[0 .. n];  </a:t>
            </a:r>
          </a:p>
          <a:p>
            <a:pPr>
              <a:lnSpc>
                <a:spcPct val="150000"/>
              </a:lnSpc>
              <a:tabLst>
                <a:tab pos="120015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F[0] ← 0;  F[1] ← 1;</a:t>
            </a:r>
          </a:p>
          <a:p>
            <a:pPr>
              <a:lnSpc>
                <a:spcPct val="150000"/>
              </a:lnSpc>
              <a:tabLst>
                <a:tab pos="120015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 (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2) to n do {</a:t>
            </a:r>
          </a:p>
          <a:p>
            <a:pPr>
              <a:lnSpc>
                <a:spcPct val="150000"/>
              </a:lnSpc>
              <a:tabLst>
                <a:tab pos="1200150" algn="l"/>
              </a:tabLst>
            </a:pP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Fib2[i-1] </a:t>
            </a:r>
            <a:r>
              <a:rPr lang="en-US" sz="2400" b="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Fib2[i-2];}</a:t>
            </a:r>
          </a:p>
          <a:p>
            <a:pPr>
              <a:lnSpc>
                <a:spcPct val="150000"/>
              </a:lnSpc>
              <a:tabLst>
                <a:tab pos="120015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return F[n];</a:t>
            </a:r>
          </a:p>
        </p:txBody>
      </p:sp>
      <p:sp>
        <p:nvSpPr>
          <p:cNvPr id="3" name="Thought Bubble: Cloud 3">
            <a:extLst>
              <a:ext uri="{FF2B5EF4-FFF2-40B4-BE49-F238E27FC236}">
                <a16:creationId xmlns:a16="http://schemas.microsoft.com/office/drawing/2014/main" id="{6E0CBE25-57B4-43E6-A4E4-D98DCD0F6DB7}"/>
              </a:ext>
            </a:extLst>
          </p:cNvPr>
          <p:cNvSpPr/>
          <p:nvPr/>
        </p:nvSpPr>
        <p:spPr>
          <a:xfrm>
            <a:off x="744228" y="271380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6D2F592E-CB27-44C2-9028-B02BE3169B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12090">
            <a:off x="661326" y="2719562"/>
            <a:ext cx="748130"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226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2971" y="898297"/>
            <a:ext cx="6052801" cy="522537"/>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5" name="Rectangle 4"/>
              <p:cNvSpPr/>
              <p:nvPr/>
            </p:nvSpPr>
            <p:spPr>
              <a:xfrm>
                <a:off x="1548665" y="430495"/>
                <a:ext cx="9472261" cy="5708871"/>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Analysis of Algorithm:</a:t>
                </a:r>
                <a:endParaRPr lang="en-US" sz="2600" dirty="0">
                  <a:effectLst/>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algorithm makes  n-1  additions. </a:t>
                </a:r>
              </a:p>
              <a:p>
                <a:pPr marR="0" lvl="0">
                  <a:lnSpc>
                    <a:spcPct val="107000"/>
                  </a:lnSpc>
                  <a:spcBef>
                    <a:spcPts val="0"/>
                  </a:spcBef>
                  <a:spcAft>
                    <a:spcPts val="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Fib2(n) = </a:t>
                </a:r>
                <a14:m>
                  <m:oMath xmlns:m="http://schemas.openxmlformats.org/officeDocument/2006/math">
                    <m:nary>
                      <m:naryPr>
                        <m:chr m:val="∑"/>
                        <m:limLoc m:val="undOv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e>
                    </m:nary>
                  </m:oMath>
                </a14:m>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 1 + 1 + … + 1 = (n – 2 + 1) = n – 1  </a:t>
                </a:r>
                <a14:m>
                  <m:oMath xmlns:m="http://schemas.openxmlformats.org/officeDocument/2006/math">
                    <m:r>
                      <a:rPr lang="en-US" sz="2400" b="0" i="1" dirty="0" smtClean="0">
                        <a:solidFill>
                          <a:srgbClr val="0000FF"/>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Ɵ(n).</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461963" marR="0" indent="-461963">
                  <a:lnSpc>
                    <a:spcPct val="107000"/>
                  </a:lnSpc>
                  <a:spcBef>
                    <a:spcPts val="0"/>
                  </a:spcBef>
                  <a:spcAft>
                    <a:spcPts val="1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It is linear as a function of n.  It is </a:t>
                </a:r>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Ɵ(n)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indent="-342900">
                  <a:lnSpc>
                    <a:spcPct val="107000"/>
                  </a:lnSpc>
                  <a:spcBef>
                    <a:spcPts val="0"/>
                  </a:spcBef>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It is</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 “only” exponential, </a:t>
                </a:r>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Ɵ(</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t>
                </a:r>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n =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where the number of bits </a:t>
                </a:r>
              </a:p>
              <a:p>
                <a:pPr marR="0">
                  <a:lnSpc>
                    <a:spcPct val="107000"/>
                  </a:lnSpc>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log</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n </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+1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the binary representation of n. </a:t>
                </a:r>
                <a:r>
                  <a:rPr lang="en-US" sz="2400" dirty="0">
                    <a:latin typeface="Times New Roman" panose="02020603050405020304" pitchFamily="18" charset="0"/>
                    <a:ea typeface="Calibri" panose="020F0502020204030204" pitchFamily="34" charset="0"/>
                    <a:cs typeface="Times New Roman" panose="02020603050405020304" pitchFamily="18" charset="0"/>
                  </a:rPr>
                  <a:t>i.e., </a:t>
                </a:r>
              </a:p>
              <a:p>
                <a:pPr marR="0">
                  <a:lnSpc>
                    <a:spcPct val="107000"/>
                  </a:lnSpc>
                  <a:spcBef>
                    <a:spcPts val="0"/>
                  </a:spcBef>
                  <a:spcAft>
                    <a:spcPts val="600"/>
                  </a:spcAft>
                </a:pP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Ɵ(</a:t>
                </a:r>
                <a14:m>
                  <m:oMath xmlns:m="http://schemas.openxmlformats.org/officeDocument/2006/math">
                    <m:sSup>
                      <m:sSupPr>
                        <m:ctrlPr>
                          <a:rPr lang="en-US" sz="2400" i="1">
                            <a:solidFill>
                              <a:srgbClr val="0000FF"/>
                            </a:solidFill>
                            <a:latin typeface="Cambria Math" panose="02040503050406030204" pitchFamily="18" charset="0"/>
                            <a:cs typeface="Times New Roman" panose="02020603050405020304" pitchFamily="18" charset="0"/>
                          </a:rPr>
                        </m:ctrlPr>
                      </m:sSupPr>
                      <m:e>
                        <m:r>
                          <a:rPr lang="en-US" sz="2400" i="1">
                            <a:solidFill>
                              <a:srgbClr val="0000FF"/>
                            </a:solidFill>
                            <a:latin typeface="Cambria Math" panose="02040503050406030204" pitchFamily="18" charset="0"/>
                            <a:cs typeface="Times New Roman" panose="02020603050405020304" pitchFamily="18" charset="0"/>
                          </a:rPr>
                          <m:t>2</m:t>
                        </m:r>
                      </m:e>
                      <m:sup>
                        <m:func>
                          <m:funcPr>
                            <m:ctrlPr>
                              <a:rPr lang="en-US" sz="2400" i="1">
                                <a:solidFill>
                                  <a:srgbClr val="0000FF"/>
                                </a:solidFill>
                                <a:latin typeface="Cambria Math" panose="02040503050406030204" pitchFamily="18" charset="0"/>
                                <a:cs typeface="Times New Roman" panose="02020603050405020304" pitchFamily="18" charset="0"/>
                              </a:rPr>
                            </m:ctrlPr>
                          </m:funcPr>
                          <m:fName>
                            <m:sSub>
                              <m:sSubPr>
                                <m:ctrlPr>
                                  <a:rPr lang="en-US" sz="2400" i="1">
                                    <a:solidFill>
                                      <a:srgbClr val="0000FF"/>
                                    </a:solidFill>
                                    <a:latin typeface="Cambria Math" panose="02040503050406030204" pitchFamily="18" charset="0"/>
                                    <a:cs typeface="Times New Roman" panose="02020603050405020304" pitchFamily="18" charset="0"/>
                                  </a:rPr>
                                </m:ctrlPr>
                              </m:sSubPr>
                              <m:e>
                                <m:r>
                                  <m:rPr>
                                    <m:nor/>
                                  </m:rP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m:t>
                                </m:r>
                                <m:r>
                                  <m:rPr>
                                    <m:sty m:val="p"/>
                                  </m:rPr>
                                  <a:rPr lang="en-US" sz="2400">
                                    <a:solidFill>
                                      <a:srgbClr val="0000FF"/>
                                    </a:solidFill>
                                    <a:latin typeface="Cambria Math" panose="02040503050406030204" pitchFamily="18" charset="0"/>
                                    <a:cs typeface="Times New Roman" panose="02020603050405020304" pitchFamily="18" charset="0"/>
                                  </a:rPr>
                                  <m:t>log</m:t>
                                </m:r>
                              </m:e>
                              <m:sub>
                                <m:r>
                                  <a:rPr lang="en-US" sz="2400" i="1">
                                    <a:solidFill>
                                      <a:srgbClr val="0000FF"/>
                                    </a:solidFill>
                                    <a:latin typeface="Cambria Math" panose="02040503050406030204" pitchFamily="18" charset="0"/>
                                    <a:cs typeface="Times New Roman" panose="02020603050405020304" pitchFamily="18" charset="0"/>
                                  </a:rPr>
                                  <m:t>2</m:t>
                                </m:r>
                              </m:sub>
                            </m:sSub>
                          </m:fName>
                          <m:e>
                            <m:r>
                              <a:rPr lang="en-US" sz="2400" i="1">
                                <a:solidFill>
                                  <a:srgbClr val="0000FF"/>
                                </a:solidFill>
                                <a:latin typeface="Cambria Math" panose="02040503050406030204" pitchFamily="18" charset="0"/>
                                <a:cs typeface="Times New Roman" panose="02020603050405020304" pitchFamily="18" charset="0"/>
                              </a:rPr>
                              <m:t>𝑛</m:t>
                            </m:r>
                            <m:r>
                              <m:rPr>
                                <m:nor/>
                              </m:rP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m:t>
                            </m:r>
                          </m:e>
                        </m:func>
                      </m:sup>
                    </m:sSup>
                    <m:r>
                      <a:rPr lang="en-US" sz="2400" i="1" baseline="-25000" dirty="0">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Ɵ(2*</a:t>
                </a:r>
                <a:r>
                  <a:rPr lang="en-US" sz="2400" dirty="0">
                    <a:solidFill>
                      <a:srgbClr val="0000FF"/>
                    </a:solidFill>
                    <a:cs typeface="Times New Roman" panose="02020603050405020304" pitchFamily="18" charset="0"/>
                  </a:rPr>
                  <a:t> </a:t>
                </a:r>
                <a14:m>
                  <m:oMath xmlns:m="http://schemas.openxmlformats.org/officeDocument/2006/math">
                    <m:sSup>
                      <m:sSupPr>
                        <m:ctrlPr>
                          <a:rPr lang="en-US" sz="2400" i="1">
                            <a:solidFill>
                              <a:srgbClr val="0000FF"/>
                            </a:solidFill>
                            <a:latin typeface="Cambria Math" panose="02040503050406030204" pitchFamily="18" charset="0"/>
                            <a:cs typeface="Times New Roman" panose="02020603050405020304" pitchFamily="18" charset="0"/>
                          </a:rPr>
                        </m:ctrlPr>
                      </m:sSupPr>
                      <m:e>
                        <m:r>
                          <a:rPr lang="en-US" sz="2400" i="1">
                            <a:solidFill>
                              <a:srgbClr val="0000FF"/>
                            </a:solidFill>
                            <a:latin typeface="Cambria Math" panose="02040503050406030204" pitchFamily="18" charset="0"/>
                            <a:cs typeface="Times New Roman" panose="02020603050405020304" pitchFamily="18" charset="0"/>
                          </a:rPr>
                          <m:t>2</m:t>
                        </m:r>
                      </m:e>
                      <m:sup>
                        <m:func>
                          <m:funcPr>
                            <m:ctrlPr>
                              <a:rPr lang="en-US" sz="2400" i="1">
                                <a:solidFill>
                                  <a:srgbClr val="0000FF"/>
                                </a:solidFill>
                                <a:latin typeface="Cambria Math" panose="02040503050406030204" pitchFamily="18" charset="0"/>
                                <a:cs typeface="Times New Roman" panose="02020603050405020304" pitchFamily="18" charset="0"/>
                              </a:rPr>
                            </m:ctrlPr>
                          </m:funcPr>
                          <m:fName>
                            <m:sSub>
                              <m:sSubPr>
                                <m:ctrlPr>
                                  <a:rPr lang="en-US" sz="2400" i="1">
                                    <a:solidFill>
                                      <a:srgbClr val="0000FF"/>
                                    </a:solidFill>
                                    <a:latin typeface="Cambria Math" panose="02040503050406030204" pitchFamily="18" charset="0"/>
                                    <a:cs typeface="Times New Roman" panose="02020603050405020304" pitchFamily="18" charset="0"/>
                                  </a:rPr>
                                </m:ctrlPr>
                              </m:sSubPr>
                              <m:e>
                                <m:r>
                                  <m:rPr>
                                    <m:nor/>
                                  </m:rP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m:t>
                                </m:r>
                                <m:r>
                                  <m:rPr>
                                    <m:sty m:val="p"/>
                                  </m:rPr>
                                  <a:rPr lang="en-US" sz="2400">
                                    <a:solidFill>
                                      <a:srgbClr val="0000FF"/>
                                    </a:solidFill>
                                    <a:latin typeface="Cambria Math" panose="02040503050406030204" pitchFamily="18" charset="0"/>
                                    <a:cs typeface="Times New Roman" panose="02020603050405020304" pitchFamily="18" charset="0"/>
                                  </a:rPr>
                                  <m:t>log</m:t>
                                </m:r>
                              </m:e>
                              <m:sub>
                                <m:r>
                                  <a:rPr lang="en-US" sz="2400" i="1">
                                    <a:solidFill>
                                      <a:srgbClr val="0000FF"/>
                                    </a:solidFill>
                                    <a:latin typeface="Cambria Math" panose="02040503050406030204" pitchFamily="18" charset="0"/>
                                    <a:cs typeface="Times New Roman" panose="02020603050405020304" pitchFamily="18" charset="0"/>
                                  </a:rPr>
                                  <m:t>2</m:t>
                                </m:r>
                              </m:sub>
                            </m:sSub>
                          </m:fName>
                          <m:e>
                            <m:r>
                              <a:rPr lang="en-US" sz="2400" i="1">
                                <a:solidFill>
                                  <a:srgbClr val="0000FF"/>
                                </a:solidFill>
                                <a:latin typeface="Cambria Math" panose="02040503050406030204" pitchFamily="18" charset="0"/>
                                <a:cs typeface="Times New Roman" panose="02020603050405020304" pitchFamily="18" charset="0"/>
                              </a:rPr>
                              <m:t>𝑛</m:t>
                            </m:r>
                            <m:r>
                              <m:rPr>
                                <m:nor/>
                              </m:rP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m:t>
                            </m:r>
                          </m:e>
                        </m:func>
                      </m:sup>
                    </m:sSup>
                  </m:oMath>
                </a14:m>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Ɵ(</a:t>
                </a:r>
                <a14:m>
                  <m:oMath xmlns:m="http://schemas.openxmlformats.org/officeDocument/2006/math">
                    <m:sSup>
                      <m:sSupPr>
                        <m:ctrlPr>
                          <a:rPr lang="en-US" sz="2400" i="1">
                            <a:solidFill>
                              <a:srgbClr val="0000FF"/>
                            </a:solidFill>
                            <a:latin typeface="Cambria Math" panose="02040503050406030204" pitchFamily="18" charset="0"/>
                            <a:cs typeface="Times New Roman" panose="02020603050405020304" pitchFamily="18" charset="0"/>
                          </a:rPr>
                        </m:ctrlPr>
                      </m:sSupPr>
                      <m:e>
                        <m:r>
                          <a:rPr lang="en-US" sz="2400" i="1">
                            <a:solidFill>
                              <a:srgbClr val="0000FF"/>
                            </a:solidFill>
                            <a:latin typeface="Cambria Math" panose="02040503050406030204" pitchFamily="18" charset="0"/>
                            <a:cs typeface="Times New Roman" panose="02020603050405020304" pitchFamily="18" charset="0"/>
                          </a:rPr>
                          <m:t>2</m:t>
                        </m:r>
                      </m:e>
                      <m:sup>
                        <m:func>
                          <m:funcPr>
                            <m:ctrlPr>
                              <a:rPr lang="en-US" sz="2400" i="1">
                                <a:solidFill>
                                  <a:srgbClr val="0000FF"/>
                                </a:solidFill>
                                <a:latin typeface="Cambria Math" panose="02040503050406030204" pitchFamily="18" charset="0"/>
                                <a:cs typeface="Times New Roman" panose="02020603050405020304" pitchFamily="18" charset="0"/>
                              </a:rPr>
                            </m:ctrlPr>
                          </m:funcPr>
                          <m:fName>
                            <m:sSub>
                              <m:sSubPr>
                                <m:ctrlPr>
                                  <a:rPr lang="en-US" sz="2400" i="1">
                                    <a:solidFill>
                                      <a:srgbClr val="0000FF"/>
                                    </a:solidFill>
                                    <a:latin typeface="Cambria Math" panose="02040503050406030204" pitchFamily="18" charset="0"/>
                                    <a:cs typeface="Times New Roman" panose="02020603050405020304" pitchFamily="18" charset="0"/>
                                  </a:rPr>
                                </m:ctrlPr>
                              </m:sSubPr>
                              <m:e>
                                <m:r>
                                  <m:rPr>
                                    <m:nor/>
                                  </m:rP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m:t>
                                </m:r>
                                <m:r>
                                  <m:rPr>
                                    <m:sty m:val="p"/>
                                  </m:rPr>
                                  <a:rPr lang="en-US" sz="2400">
                                    <a:solidFill>
                                      <a:srgbClr val="0000FF"/>
                                    </a:solidFill>
                                    <a:latin typeface="Cambria Math" panose="02040503050406030204" pitchFamily="18" charset="0"/>
                                    <a:cs typeface="Times New Roman" panose="02020603050405020304" pitchFamily="18" charset="0"/>
                                  </a:rPr>
                                  <m:t>log</m:t>
                                </m:r>
                              </m:e>
                              <m:sub>
                                <m:r>
                                  <a:rPr lang="en-US" sz="2400" i="1">
                                    <a:solidFill>
                                      <a:srgbClr val="0000FF"/>
                                    </a:solidFill>
                                    <a:latin typeface="Cambria Math" panose="02040503050406030204" pitchFamily="18" charset="0"/>
                                    <a:cs typeface="Times New Roman" panose="02020603050405020304" pitchFamily="18" charset="0"/>
                                  </a:rPr>
                                  <m:t>2</m:t>
                                </m:r>
                              </m:sub>
                            </m:sSub>
                          </m:fName>
                          <m:e>
                            <m:r>
                              <a:rPr lang="en-US" sz="2400" i="1">
                                <a:solidFill>
                                  <a:srgbClr val="0000FF"/>
                                </a:solidFill>
                                <a:latin typeface="Cambria Math" panose="02040503050406030204" pitchFamily="18" charset="0"/>
                                <a:cs typeface="Times New Roman" panose="02020603050405020304" pitchFamily="18" charset="0"/>
                              </a:rPr>
                              <m:t>𝑛</m:t>
                            </m:r>
                            <m:r>
                              <m:rPr>
                                <m:nor/>
                              </m:rP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m:t>
                            </m:r>
                          </m:e>
                        </m:func>
                      </m:sup>
                    </m:sSup>
                  </m:oMath>
                </a14:m>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Comparing, 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 Algorithm  </a:t>
                </a:r>
                <a:r>
                  <a:rPr lang="en-US" sz="24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Fibonacci_Number</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Fib1(n) has efficiency Fib1(n) = Θ(</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61963" indent="-461963">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For binary representation,</a:t>
                </a: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size n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efficiency class will be even worse, namely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doubly exponential</a:t>
                </a:r>
                <a:r>
                  <a:rPr lang="en-US" sz="24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61963" indent="-461963">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Fib1(n) ɛ Θ(</a:t>
                </a:r>
                <a14:m>
                  <m:oMath xmlns:m="http://schemas.openxmlformats.org/officeDocument/2006/math">
                    <m:sSup>
                      <m:sSup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sup>
                        <m:sSup>
                          <m:sSup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sup>
                        </m:sSup>
                      </m:sup>
                    </m:sSup>
                  </m:oMath>
                </a14:m>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 *</a:t>
                </a:r>
                <a14:m>
                  <m:oMath xmlns:m="http://schemas.openxmlformats.org/officeDocument/2006/math">
                    <m:sSup>
                      <m:sSupPr>
                        <m:ctrlPr>
                          <a:rPr lang="en-US" sz="2400" i="1" smtClean="0">
                            <a:solidFill>
                              <a:srgbClr val="0000FF"/>
                            </a:solidFill>
                            <a:latin typeface="Cambria Math" panose="020405030504060302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cs typeface="Times New Roman" panose="02020603050405020304" pitchFamily="18" charset="0"/>
                          </a:rPr>
                          <m:t>2</m:t>
                        </m:r>
                      </m:e>
                      <m:sup>
                        <m:func>
                          <m:funcPr>
                            <m:ctrlPr>
                              <a:rPr lang="en-US" sz="2400" i="1" smtClean="0">
                                <a:solidFill>
                                  <a:srgbClr val="0000FF"/>
                                </a:solidFill>
                                <a:latin typeface="Cambria Math" panose="02040503050406030204" pitchFamily="18" charset="0"/>
                                <a:cs typeface="Times New Roman" panose="02020603050405020304" pitchFamily="18" charset="0"/>
                              </a:rPr>
                            </m:ctrlPr>
                          </m:funcPr>
                          <m:fName>
                            <m:sSub>
                              <m:sSubPr>
                                <m:ctrlPr>
                                  <a:rPr lang="en-US" sz="2400" i="1" smtClean="0">
                                    <a:solidFill>
                                      <a:srgbClr val="0000FF"/>
                                    </a:solidFill>
                                    <a:latin typeface="Cambria Math" panose="02040503050406030204" pitchFamily="18" charset="0"/>
                                    <a:cs typeface="Times New Roman" panose="02020603050405020304" pitchFamily="18" charset="0"/>
                                  </a:rPr>
                                </m:ctrlPr>
                              </m:sSubPr>
                              <m:e>
                                <m:r>
                                  <m:rPr>
                                    <m:nor/>
                                  </m:rP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m:t>
                                </m:r>
                                <m:r>
                                  <m:rPr>
                                    <m:sty m:val="p"/>
                                  </m:rPr>
                                  <a:rPr lang="en-US" sz="2400" i="0" smtClean="0">
                                    <a:solidFill>
                                      <a:srgbClr val="0000FF"/>
                                    </a:solidFill>
                                    <a:latin typeface="Cambria Math" panose="02040503050406030204" pitchFamily="18" charset="0"/>
                                    <a:cs typeface="Times New Roman" panose="02020603050405020304" pitchFamily="18" charset="0"/>
                                  </a:rPr>
                                  <m:t>log</m:t>
                                </m:r>
                              </m:e>
                              <m:sub>
                                <m:r>
                                  <a:rPr lang="en-US" sz="2400" b="0" i="1" smtClean="0">
                                    <a:solidFill>
                                      <a:srgbClr val="0000FF"/>
                                    </a:solidFill>
                                    <a:latin typeface="Cambria Math" panose="02040503050406030204" pitchFamily="18" charset="0"/>
                                    <a:cs typeface="Times New Roman" panose="02020603050405020304" pitchFamily="18" charset="0"/>
                                  </a:rPr>
                                  <m:t>2</m:t>
                                </m:r>
                              </m:sub>
                            </m:sSub>
                          </m:fName>
                          <m:e>
                            <m:r>
                              <a:rPr lang="en-US" sz="2400" b="0" i="1" smtClean="0">
                                <a:solidFill>
                                  <a:srgbClr val="0000FF"/>
                                </a:solidFill>
                                <a:latin typeface="Cambria Math" panose="02040503050406030204" pitchFamily="18" charset="0"/>
                                <a:cs typeface="Times New Roman" panose="02020603050405020304" pitchFamily="18" charset="0"/>
                              </a:rPr>
                              <m:t>𝑛</m:t>
                            </m:r>
                            <m:r>
                              <m:rPr>
                                <m:nor/>
                              </m:rP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m:t>
                            </m:r>
                          </m:e>
                        </m:func>
                      </m:sup>
                    </m:sSup>
                  </m:oMath>
                </a14:m>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p>
            </p:txBody>
          </p:sp>
        </mc:Choice>
        <mc:Fallback xmlns="">
          <p:sp>
            <p:nvSpPr>
              <p:cNvPr id="5" name="Rectangle 4"/>
              <p:cNvSpPr>
                <a:spLocks noRot="1" noChangeAspect="1" noMove="1" noResize="1" noEditPoints="1" noAdjustHandles="1" noChangeArrowheads="1" noChangeShapeType="1" noTextEdit="1"/>
              </p:cNvSpPr>
              <p:nvPr/>
            </p:nvSpPr>
            <p:spPr>
              <a:xfrm>
                <a:off x="1548665" y="430495"/>
                <a:ext cx="9472261" cy="5708871"/>
              </a:xfrm>
              <a:prstGeom prst="rect">
                <a:avLst/>
              </a:prstGeom>
              <a:blipFill>
                <a:blip r:embed="rId2"/>
                <a:stretch>
                  <a:fillRect l="-1158" t="-855" b="-1603"/>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FF9D3036-CF13-4A3C-9F25-530513222C81}"/>
              </a:ext>
            </a:extLst>
          </p:cNvPr>
          <p:cNvSpPr/>
          <p:nvPr/>
        </p:nvSpPr>
        <p:spPr>
          <a:xfrm>
            <a:off x="822605" y="2146852"/>
            <a:ext cx="378042" cy="23543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Image result for smiley face images">
            <a:extLst>
              <a:ext uri="{FF2B5EF4-FFF2-40B4-BE49-F238E27FC236}">
                <a16:creationId xmlns:a16="http://schemas.microsoft.com/office/drawing/2014/main" id="{063F2F85-20AB-4D39-837B-445E7271AFB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320" y="5231958"/>
            <a:ext cx="649303" cy="4664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683230" y="2012952"/>
            <a:ext cx="2258171" cy="369332"/>
          </a:xfrm>
          <a:prstGeom prst="rect">
            <a:avLst/>
          </a:prstGeom>
          <a:noFill/>
        </p:spPr>
        <p:txBody>
          <a:bodyPr wrap="square" rtlCol="0">
            <a:spAutoFit/>
          </a:bodyPr>
          <a:lstStyle/>
          <a:p>
            <a:r>
              <a:rPr lang="en-US" dirty="0"/>
              <a:t>: The magnitude of n</a:t>
            </a:r>
          </a:p>
        </p:txBody>
      </p:sp>
    </p:spTree>
    <p:extLst>
      <p:ext uri="{BB962C8B-B14F-4D97-AF65-F5344CB8AC3E}">
        <p14:creationId xmlns:p14="http://schemas.microsoft.com/office/powerpoint/2010/main" val="33108324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268994662"/>
                  </p:ext>
                </p:extLst>
              </p:nvPr>
            </p:nvGraphicFramePr>
            <p:xfrm>
              <a:off x="1884577" y="774866"/>
              <a:ext cx="8945218" cy="5509706"/>
            </p:xfrm>
            <a:graphic>
              <a:graphicData uri="http://schemas.openxmlformats.org/drawingml/2006/table">
                <a:tbl>
                  <a:tblPr firstRow="1" firstCol="1" bandRow="1">
                    <a:tableStyleId>{5C22544A-7EE6-4342-B048-85BDC9FD1C3A}</a:tableStyleId>
                  </a:tblPr>
                  <a:tblGrid>
                    <a:gridCol w="1014931">
                      <a:extLst>
                        <a:ext uri="{9D8B030D-6E8A-4147-A177-3AD203B41FA5}">
                          <a16:colId xmlns:a16="http://schemas.microsoft.com/office/drawing/2014/main" val="20000"/>
                        </a:ext>
                      </a:extLst>
                    </a:gridCol>
                    <a:gridCol w="1375507">
                      <a:extLst>
                        <a:ext uri="{9D8B030D-6E8A-4147-A177-3AD203B41FA5}">
                          <a16:colId xmlns:a16="http://schemas.microsoft.com/office/drawing/2014/main" val="20001"/>
                        </a:ext>
                      </a:extLst>
                    </a:gridCol>
                    <a:gridCol w="1016001">
                      <a:extLst>
                        <a:ext uri="{9D8B030D-6E8A-4147-A177-3AD203B41FA5}">
                          <a16:colId xmlns:a16="http://schemas.microsoft.com/office/drawing/2014/main" val="20002"/>
                        </a:ext>
                      </a:extLst>
                    </a:gridCol>
                    <a:gridCol w="2602522">
                      <a:extLst>
                        <a:ext uri="{9D8B030D-6E8A-4147-A177-3AD203B41FA5}">
                          <a16:colId xmlns:a16="http://schemas.microsoft.com/office/drawing/2014/main" val="20003"/>
                        </a:ext>
                      </a:extLst>
                    </a:gridCol>
                    <a:gridCol w="1445847">
                      <a:extLst>
                        <a:ext uri="{9D8B030D-6E8A-4147-A177-3AD203B41FA5}">
                          <a16:colId xmlns:a16="http://schemas.microsoft.com/office/drawing/2014/main" val="20004"/>
                        </a:ext>
                      </a:extLst>
                    </a:gridCol>
                    <a:gridCol w="1490410">
                      <a:extLst>
                        <a:ext uri="{9D8B030D-6E8A-4147-A177-3AD203B41FA5}">
                          <a16:colId xmlns:a16="http://schemas.microsoft.com/office/drawing/2014/main" val="20005"/>
                        </a:ext>
                      </a:extLst>
                    </a:gridCol>
                  </a:tblGrid>
                  <a:tr h="127853">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64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nos.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fib </a:t>
                          </a:r>
                          <a:r>
                            <a:rPr lang="en-US" sz="1800" dirty="0" err="1">
                              <a:solidFill>
                                <a:schemeClr val="tx1"/>
                              </a:solidFill>
                              <a:effectLst/>
                              <a:latin typeface="Times New Roman" panose="02020603050405020304" pitchFamily="18" charset="0"/>
                              <a:cs typeface="Times New Roman" panose="02020603050405020304" pitchFamily="18" charset="0"/>
                            </a:rPr>
                            <a:t>nos</a:t>
                          </a:r>
                          <a:r>
                            <a:rPr lang="en-US" sz="1800" dirty="0">
                              <a:solidFill>
                                <a:schemeClr val="tx1"/>
                              </a:solidFill>
                              <a:effectLst/>
                              <a:latin typeface="Times New Roman" panose="02020603050405020304" pitchFamily="18" charset="0"/>
                              <a:cs typeface="Times New Roman" panose="02020603050405020304" pitchFamily="18" charset="0"/>
                            </a:rPr>
                            <a:t>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F[nos+1]</a:t>
                          </a: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Bit representation for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nos bits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14:m>
                            <m:oMathPara xmlns:m="http://schemas.openxmlformats.org/officeDocument/2006/math">
                              <m:oMathParaPr>
                                <m:jc m:val="right"/>
                              </m:oMathParaPr>
                              <m:oMath xmlns:m="http://schemas.openxmlformats.org/officeDocument/2006/math">
                                <m:sSup>
                                  <m:sSupPr>
                                    <m:ctrlPr>
                                      <a:rPr lang="en-US" sz="1800" i="1" dirty="0" smtClean="0">
                                        <a:solidFill>
                                          <a:schemeClr val="tx1"/>
                                        </a:solidFill>
                                        <a:effectLst/>
                                        <a:latin typeface="Cambria Math" panose="02040503050406030204" pitchFamily="18" charset="0"/>
                                        <a:cs typeface="Times New Roman" panose="02020603050405020304" pitchFamily="18" charset="0"/>
                                      </a:rPr>
                                    </m:ctrlPr>
                                  </m:sSupPr>
                                  <m:e>
                                    <m:r>
                                      <a:rPr lang="en-US" sz="1800" b="0" i="1" dirty="0" smtClean="0">
                                        <a:solidFill>
                                          <a:schemeClr val="tx1"/>
                                        </a:solidFill>
                                        <a:effectLst/>
                                        <a:latin typeface="Cambria Math"/>
                                        <a:cs typeface="Times New Roman" panose="02020603050405020304" pitchFamily="18" charset="0"/>
                                      </a:rPr>
                                      <m:t>2</m:t>
                                    </m:r>
                                  </m:e>
                                  <m:sup>
                                    <m:r>
                                      <a:rPr lang="en-US" sz="1800" b="0" i="1" dirty="0" smtClean="0">
                                        <a:solidFill>
                                          <a:schemeClr val="tx1"/>
                                        </a:solidFill>
                                        <a:effectLst/>
                                        <a:latin typeface="Cambria Math"/>
                                        <a:cs typeface="Times New Roman" panose="02020603050405020304" pitchFamily="18" charset="0"/>
                                      </a:rPr>
                                      <m:t>𝑏</m:t>
                                    </m:r>
                                  </m:sup>
                                </m:sSup>
                              </m:oMath>
                            </m:oMathPara>
                          </a14:m>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7645">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68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68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10 0010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11 0111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144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1001 0000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233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1110 1001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377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1 0111 1001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512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3682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121393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1 1101 1010 1101 1000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66572">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268994662"/>
                  </p:ext>
                </p:extLst>
              </p:nvPr>
            </p:nvGraphicFramePr>
            <p:xfrm>
              <a:off x="1884577" y="774866"/>
              <a:ext cx="8945218" cy="5509706"/>
            </p:xfrm>
            <a:graphic>
              <a:graphicData uri="http://schemas.openxmlformats.org/drawingml/2006/table">
                <a:tbl>
                  <a:tblPr firstRow="1" firstCol="1" bandRow="1">
                    <a:tableStyleId>{5C22544A-7EE6-4342-B048-85BDC9FD1C3A}</a:tableStyleId>
                  </a:tblPr>
                  <a:tblGrid>
                    <a:gridCol w="1014931">
                      <a:extLst>
                        <a:ext uri="{9D8B030D-6E8A-4147-A177-3AD203B41FA5}">
                          <a16:colId xmlns:a16="http://schemas.microsoft.com/office/drawing/2014/main" val="20000"/>
                        </a:ext>
                      </a:extLst>
                    </a:gridCol>
                    <a:gridCol w="1375507">
                      <a:extLst>
                        <a:ext uri="{9D8B030D-6E8A-4147-A177-3AD203B41FA5}">
                          <a16:colId xmlns:a16="http://schemas.microsoft.com/office/drawing/2014/main" val="20001"/>
                        </a:ext>
                      </a:extLst>
                    </a:gridCol>
                    <a:gridCol w="1016001">
                      <a:extLst>
                        <a:ext uri="{9D8B030D-6E8A-4147-A177-3AD203B41FA5}">
                          <a16:colId xmlns:a16="http://schemas.microsoft.com/office/drawing/2014/main" val="20002"/>
                        </a:ext>
                      </a:extLst>
                    </a:gridCol>
                    <a:gridCol w="2602522">
                      <a:extLst>
                        <a:ext uri="{9D8B030D-6E8A-4147-A177-3AD203B41FA5}">
                          <a16:colId xmlns:a16="http://schemas.microsoft.com/office/drawing/2014/main" val="20003"/>
                        </a:ext>
                      </a:extLst>
                    </a:gridCol>
                    <a:gridCol w="1445847">
                      <a:extLst>
                        <a:ext uri="{9D8B030D-6E8A-4147-A177-3AD203B41FA5}">
                          <a16:colId xmlns:a16="http://schemas.microsoft.com/office/drawing/2014/main" val="20004"/>
                        </a:ext>
                      </a:extLst>
                    </a:gridCol>
                    <a:gridCol w="1490410">
                      <a:extLst>
                        <a:ext uri="{9D8B030D-6E8A-4147-A177-3AD203B41FA5}">
                          <a16:colId xmlns:a16="http://schemas.microsoft.com/office/drawing/2014/main" val="20005"/>
                        </a:ext>
                      </a:extLst>
                    </a:gridCol>
                  </a:tblGrid>
                  <a:tr h="274320">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8768">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nos.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fib </a:t>
                          </a:r>
                          <a:r>
                            <a:rPr lang="en-US" sz="1800" dirty="0" err="1">
                              <a:solidFill>
                                <a:schemeClr val="tx1"/>
                              </a:solidFill>
                              <a:effectLst/>
                              <a:latin typeface="Times New Roman" panose="02020603050405020304" pitchFamily="18" charset="0"/>
                              <a:cs typeface="Times New Roman" panose="02020603050405020304" pitchFamily="18" charset="0"/>
                            </a:rPr>
                            <a:t>nos</a:t>
                          </a:r>
                          <a:r>
                            <a:rPr lang="en-US" sz="1800" dirty="0">
                              <a:solidFill>
                                <a:schemeClr val="tx1"/>
                              </a:solidFill>
                              <a:effectLst/>
                              <a:latin typeface="Times New Roman" panose="02020603050405020304" pitchFamily="18" charset="0"/>
                              <a:cs typeface="Times New Roman" panose="02020603050405020304" pitchFamily="18" charset="0"/>
                            </a:rPr>
                            <a:t>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F[nos+1]</a:t>
                          </a: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Bit representation for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nos bits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99592" t="-93878" r="-816" b="-1659184"/>
                          </a:stretch>
                        </a:blipFill>
                      </a:tcPr>
                    </a:tc>
                    <a:extLst>
                      <a:ext uri="{0D108BD9-81ED-4DB2-BD59-A6C34878D82A}">
                        <a16:rowId xmlns:a16="http://schemas.microsoft.com/office/drawing/2014/main" val="10001"/>
                      </a:ext>
                    </a:extLst>
                  </a:tr>
                  <a:tr h="2743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43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43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3749">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10 0010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11 0111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144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1001 0000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233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1110 1001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377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1 0111 1001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512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73749">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121393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1 1101 1010 1101 1000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743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mc:Fallback>
      </mc:AlternateContent>
    </p:spTree>
    <p:extLst>
      <p:ext uri="{BB962C8B-B14F-4D97-AF65-F5344CB8AC3E}">
        <p14:creationId xmlns:p14="http://schemas.microsoft.com/office/powerpoint/2010/main" val="2028312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771869363"/>
                  </p:ext>
                </p:extLst>
              </p:nvPr>
            </p:nvGraphicFramePr>
            <p:xfrm>
              <a:off x="1824356" y="723794"/>
              <a:ext cx="8945218" cy="5784026"/>
            </p:xfrm>
            <a:graphic>
              <a:graphicData uri="http://schemas.openxmlformats.org/drawingml/2006/table">
                <a:tbl>
                  <a:tblPr firstRow="1" firstCol="1" bandRow="1">
                    <a:tableStyleId>{5C22544A-7EE6-4342-B048-85BDC9FD1C3A}</a:tableStyleId>
                  </a:tblPr>
                  <a:tblGrid>
                    <a:gridCol w="1082967">
                      <a:extLst>
                        <a:ext uri="{9D8B030D-6E8A-4147-A177-3AD203B41FA5}">
                          <a16:colId xmlns:a16="http://schemas.microsoft.com/office/drawing/2014/main" val="20000"/>
                        </a:ext>
                      </a:extLst>
                    </a:gridCol>
                    <a:gridCol w="1254479">
                      <a:extLst>
                        <a:ext uri="{9D8B030D-6E8A-4147-A177-3AD203B41FA5}">
                          <a16:colId xmlns:a16="http://schemas.microsoft.com/office/drawing/2014/main" val="20001"/>
                        </a:ext>
                      </a:extLst>
                    </a:gridCol>
                    <a:gridCol w="1128045">
                      <a:extLst>
                        <a:ext uri="{9D8B030D-6E8A-4147-A177-3AD203B41FA5}">
                          <a16:colId xmlns:a16="http://schemas.microsoft.com/office/drawing/2014/main" val="20002"/>
                        </a:ext>
                      </a:extLst>
                    </a:gridCol>
                    <a:gridCol w="2603691">
                      <a:extLst>
                        <a:ext uri="{9D8B030D-6E8A-4147-A177-3AD203B41FA5}">
                          <a16:colId xmlns:a16="http://schemas.microsoft.com/office/drawing/2014/main" val="20003"/>
                        </a:ext>
                      </a:extLst>
                    </a:gridCol>
                    <a:gridCol w="1414585">
                      <a:extLst>
                        <a:ext uri="{9D8B030D-6E8A-4147-A177-3AD203B41FA5}">
                          <a16:colId xmlns:a16="http://schemas.microsoft.com/office/drawing/2014/main" val="20004"/>
                        </a:ext>
                      </a:extLst>
                    </a:gridCol>
                    <a:gridCol w="1461451">
                      <a:extLst>
                        <a:ext uri="{9D8B030D-6E8A-4147-A177-3AD203B41FA5}">
                          <a16:colId xmlns:a16="http://schemas.microsoft.com/office/drawing/2014/main" val="20005"/>
                        </a:ext>
                      </a:extLst>
                    </a:gridCol>
                  </a:tblGrid>
                  <a:tr h="263195">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64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nos.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fib </a:t>
                          </a:r>
                          <a:r>
                            <a:rPr lang="en-US" sz="1800" dirty="0" err="1">
                              <a:solidFill>
                                <a:schemeClr val="tx1"/>
                              </a:solidFill>
                              <a:effectLst/>
                              <a:latin typeface="Times New Roman" panose="02020603050405020304" pitchFamily="18" charset="0"/>
                              <a:cs typeface="Times New Roman" panose="02020603050405020304" pitchFamily="18" charset="0"/>
                            </a:rPr>
                            <a:t>nos</a:t>
                          </a:r>
                          <a:r>
                            <a:rPr lang="en-US" sz="1800" dirty="0">
                              <a:solidFill>
                                <a:schemeClr val="tx1"/>
                              </a:solidFill>
                              <a:effectLst/>
                              <a:latin typeface="Times New Roman" panose="02020603050405020304" pitchFamily="18" charset="0"/>
                              <a:cs typeface="Times New Roman" panose="02020603050405020304" pitchFamily="18" charset="0"/>
                            </a:rPr>
                            <a:t>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F[nos+1]</a:t>
                          </a: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Bit representation for n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nos bits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14:m>
                            <m:oMathPara xmlns:m="http://schemas.openxmlformats.org/officeDocument/2006/math">
                              <m:oMathParaPr>
                                <m:jc m:val="right"/>
                              </m:oMathParaPr>
                              <m:oMath xmlns:m="http://schemas.openxmlformats.org/officeDocument/2006/math">
                                <m:sSup>
                                  <m:sSupPr>
                                    <m:ctrlPr>
                                      <a:rPr lang="en-US" sz="1800" i="1" smtClean="0">
                                        <a:solidFill>
                                          <a:schemeClr val="tx1"/>
                                        </a:solidFill>
                                        <a:effectLst/>
                                        <a:latin typeface="Cambria Math" panose="02040503050406030204" pitchFamily="18" charset="0"/>
                                        <a:cs typeface="Times New Roman" panose="02020603050405020304" pitchFamily="18" charset="0"/>
                                      </a:rPr>
                                    </m:ctrlPr>
                                  </m:sSupPr>
                                  <m:e>
                                    <m:r>
                                      <a:rPr lang="en-US" sz="1800" b="0" i="1" smtClean="0">
                                        <a:solidFill>
                                          <a:schemeClr val="tx1"/>
                                        </a:solidFill>
                                        <a:effectLst/>
                                        <a:latin typeface="Cambria Math"/>
                                        <a:cs typeface="Times New Roman" panose="02020603050405020304" pitchFamily="18" charset="0"/>
                                      </a:rPr>
                                      <m:t>2</m:t>
                                    </m:r>
                                  </m:e>
                                  <m:sup>
                                    <m:r>
                                      <a:rPr lang="en-US" sz="1800" b="0" i="1" smtClean="0">
                                        <a:solidFill>
                                          <a:schemeClr val="tx1"/>
                                        </a:solidFill>
                                        <a:effectLst/>
                                        <a:latin typeface="Cambria Math"/>
                                        <a:cs typeface="Times New Roman" panose="02020603050405020304" pitchFamily="18" charset="0"/>
                                      </a:rPr>
                                      <m:t>𝑏</m:t>
                                    </m:r>
                                  </m:sup>
                                </m:sSup>
                              </m:oMath>
                            </m:oMathPara>
                          </a14:m>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7853">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68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68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682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377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1 0111 1001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512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13682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10 1100 0100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8"/>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987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11 1100 0011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9"/>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1597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110  0011 1101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2048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2584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1010 0001 1000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4096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1"/>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4181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1 0000 0101 1101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8192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2"/>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6765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1 1010 0111 0101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8192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3"/>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10946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10 1010 1101 0010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16384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4"/>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17711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100 0101 0100 0111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32768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28657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111 0000 0001 1001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32768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6"/>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46368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1011 0101 0110 0000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65536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75025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1 0010 0101 0111 1000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8"/>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121393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1 1101 1010 1101 1000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9"/>
                      </a:ext>
                    </a:extLst>
                  </a:tr>
                  <a:tr h="127853">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771869363"/>
                  </p:ext>
                </p:extLst>
              </p:nvPr>
            </p:nvGraphicFramePr>
            <p:xfrm>
              <a:off x="1824356" y="723794"/>
              <a:ext cx="8945218" cy="5784026"/>
            </p:xfrm>
            <a:graphic>
              <a:graphicData uri="http://schemas.openxmlformats.org/drawingml/2006/table">
                <a:tbl>
                  <a:tblPr firstRow="1" firstCol="1" bandRow="1">
                    <a:tableStyleId>{5C22544A-7EE6-4342-B048-85BDC9FD1C3A}</a:tableStyleId>
                  </a:tblPr>
                  <a:tblGrid>
                    <a:gridCol w="1082967">
                      <a:extLst>
                        <a:ext uri="{9D8B030D-6E8A-4147-A177-3AD203B41FA5}">
                          <a16:colId xmlns:a16="http://schemas.microsoft.com/office/drawing/2014/main" val="20000"/>
                        </a:ext>
                      </a:extLst>
                    </a:gridCol>
                    <a:gridCol w="1254479">
                      <a:extLst>
                        <a:ext uri="{9D8B030D-6E8A-4147-A177-3AD203B41FA5}">
                          <a16:colId xmlns:a16="http://schemas.microsoft.com/office/drawing/2014/main" val="20001"/>
                        </a:ext>
                      </a:extLst>
                    </a:gridCol>
                    <a:gridCol w="1128045">
                      <a:extLst>
                        <a:ext uri="{9D8B030D-6E8A-4147-A177-3AD203B41FA5}">
                          <a16:colId xmlns:a16="http://schemas.microsoft.com/office/drawing/2014/main" val="20002"/>
                        </a:ext>
                      </a:extLst>
                    </a:gridCol>
                    <a:gridCol w="2603691">
                      <a:extLst>
                        <a:ext uri="{9D8B030D-6E8A-4147-A177-3AD203B41FA5}">
                          <a16:colId xmlns:a16="http://schemas.microsoft.com/office/drawing/2014/main" val="20003"/>
                        </a:ext>
                      </a:extLst>
                    </a:gridCol>
                    <a:gridCol w="1414585">
                      <a:extLst>
                        <a:ext uri="{9D8B030D-6E8A-4147-A177-3AD203B41FA5}">
                          <a16:colId xmlns:a16="http://schemas.microsoft.com/office/drawing/2014/main" val="20004"/>
                        </a:ext>
                      </a:extLst>
                    </a:gridCol>
                    <a:gridCol w="1461451">
                      <a:extLst>
                        <a:ext uri="{9D8B030D-6E8A-4147-A177-3AD203B41FA5}">
                          <a16:colId xmlns:a16="http://schemas.microsoft.com/office/drawing/2014/main" val="20005"/>
                        </a:ext>
                      </a:extLst>
                    </a:gridCol>
                  </a:tblGrid>
                  <a:tr h="274320">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8768">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nos.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fib </a:t>
                          </a:r>
                          <a:r>
                            <a:rPr lang="en-US" sz="1800" dirty="0" err="1">
                              <a:solidFill>
                                <a:schemeClr val="tx1"/>
                              </a:solidFill>
                              <a:effectLst/>
                              <a:latin typeface="Times New Roman" panose="02020603050405020304" pitchFamily="18" charset="0"/>
                              <a:cs typeface="Times New Roman" panose="02020603050405020304" pitchFamily="18" charset="0"/>
                            </a:rPr>
                            <a:t>nos</a:t>
                          </a:r>
                          <a:r>
                            <a:rPr lang="en-US" sz="1800" dirty="0">
                              <a:solidFill>
                                <a:schemeClr val="tx1"/>
                              </a:solidFill>
                              <a:effectLst/>
                              <a:latin typeface="Times New Roman" panose="02020603050405020304" pitchFamily="18" charset="0"/>
                              <a:cs typeface="Times New Roman" panose="02020603050405020304" pitchFamily="18" charset="0"/>
                            </a:rPr>
                            <a:t>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F[nos+1]</a:t>
                          </a: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Bit representation for n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nos bits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2083" t="-93878" r="-833" b="-1751020"/>
                          </a:stretch>
                        </a:blipFill>
                      </a:tcPr>
                    </a:tc>
                    <a:extLst>
                      <a:ext uri="{0D108BD9-81ED-4DB2-BD59-A6C34878D82A}">
                        <a16:rowId xmlns:a16="http://schemas.microsoft.com/office/drawing/2014/main" val="10001"/>
                      </a:ext>
                    </a:extLst>
                  </a:tr>
                  <a:tr h="2743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43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43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3749">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432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377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1 0111 1001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512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7432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10 1100 0100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8"/>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987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11 1100 0011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9"/>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1597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110  0011 1101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2048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2584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1010 0001 1000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4096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1"/>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4181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1 0000 0101 1101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8192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2"/>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6765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1 1010 0111 0101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8192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3"/>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10946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10 1010 1101 0010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16384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4"/>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17711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100 0101 0100 0111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32768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28657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111 0000 0001 1001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32768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6"/>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46368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1011 0101 0110 0000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65536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75025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1 0010 0101 0111 1000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8"/>
                      </a:ext>
                    </a:extLst>
                  </a:tr>
                  <a:tr h="273749">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121393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1 1101 1010 1101 1000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9"/>
                      </a:ext>
                    </a:extLst>
                  </a:tr>
                  <a:tr h="2743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bl>
              </a:graphicData>
            </a:graphic>
          </p:graphicFrame>
        </mc:Fallback>
      </mc:AlternateContent>
    </p:spTree>
    <p:extLst>
      <p:ext uri="{BB962C8B-B14F-4D97-AF65-F5344CB8AC3E}">
        <p14:creationId xmlns:p14="http://schemas.microsoft.com/office/powerpoint/2010/main" val="1199705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75693" y="1789535"/>
            <a:ext cx="8479692" cy="4301114"/>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cs typeface="Times New Roman" panose="02020603050405020304" pitchFamily="18" charset="0"/>
              </a:rPr>
              <a:t>Analysis of Algorithm (Continued):</a:t>
            </a:r>
          </a:p>
          <a:p>
            <a:pPr marL="228600" marR="0">
              <a:lnSpc>
                <a:spcPct val="107000"/>
              </a:lnSpc>
              <a:spcBef>
                <a:spcPts val="0"/>
              </a:spcBef>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0375" marR="0" lvl="0" indent="-460375">
              <a:lnSpc>
                <a:spcPct val="107000"/>
              </a:lnSpc>
              <a:spcBef>
                <a:spcPts val="0"/>
              </a:spcBef>
              <a:spcAft>
                <a:spcPts val="0"/>
              </a:spcAft>
              <a:buAutoNum type="arabicPeriod" startAt="2"/>
            </a:pPr>
            <a:r>
              <a:rPr lang="en-US" sz="2400" dirty="0">
                <a:latin typeface="Times New Roman" panose="02020603050405020304" pitchFamily="18" charset="0"/>
                <a:ea typeface="Calibri" panose="020F0502020204030204" pitchFamily="34" charset="0"/>
                <a:cs typeface="Times New Roman" panose="02020603050405020304" pitchFamily="18" charset="0"/>
              </a:rPr>
              <a:t>Avoid using an extra array for storing all the preceding elements of the Fibonacci sequence: </a:t>
            </a:r>
          </a:p>
          <a:p>
            <a:pPr marL="8001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storing just two values is necessary to accomplish the task.</a:t>
            </a:r>
            <a:endParaRPr lang="en-US" sz="2400" i="1"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0375" marR="0" lvl="0" indent="-460375">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    The inner loop consists of a single computer step and is executed n-1 times. Therefore the number of computer steps used by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Fib2 is linear in 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73D4D5EA-049A-41DF-A6D7-63003F5E3DA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88644">
            <a:off x="824337" y="3196046"/>
            <a:ext cx="699663" cy="44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05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53301" y="5482722"/>
            <a:ext cx="6194066" cy="522537"/>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1521846" y="1330816"/>
            <a:ext cx="3182380"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842644" y="1341269"/>
            <a:ext cx="8346831" cy="5093959"/>
          </a:xfrm>
          <a:prstGeom prst="rect">
            <a:avLst/>
          </a:prstGeom>
        </p:spPr>
        <p:txBody>
          <a:bodyPr wrap="square">
            <a:spAutoFit/>
          </a:bodyPr>
          <a:lstStyle/>
          <a:p>
            <a:pPr>
              <a:lnSpc>
                <a:spcPct val="107000"/>
              </a:lnSpc>
              <a:spcAft>
                <a:spcPts val="1200"/>
              </a:spcAft>
            </a:pPr>
            <a:r>
              <a:rPr lang="en-US" sz="2600" dirty="0">
                <a:latin typeface="Times New Roman" panose="02020603050405020304" pitchFamily="18" charset="0"/>
                <a:ea typeface="Calibri" panose="020F0502020204030204" pitchFamily="34" charset="0"/>
                <a:cs typeface="Times New Roman" panose="02020603050405020304" pitchFamily="18" charset="0"/>
              </a:rPr>
              <a:t>The third alternative for </a:t>
            </a:r>
            <a:r>
              <a:rPr lang="en-US" sz="26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computing the nth Fibonacci number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lies in using a formula. </a:t>
            </a:r>
            <a:r>
              <a:rPr lang="en-US" sz="2400" dirty="0">
                <a:latin typeface="Times New Roman" panose="02020603050405020304" pitchFamily="18" charset="0"/>
                <a:ea typeface="Calibri" panose="020F0502020204030204" pitchFamily="34" charset="0"/>
                <a:cs typeface="Times New Roman" panose="02020603050405020304" pitchFamily="18" charset="0"/>
              </a:rPr>
              <a:t>For every nonnegative integer 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F(n)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)/√5 	rounded to the nearest integer,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where Ø = (1 + √5)/2 ≈ 1.61803.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Analysis of this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0375" marR="0" lvl="0" indent="-460375">
              <a:lnSpc>
                <a:spcPct val="107000"/>
              </a:lnSpc>
              <a:spcBef>
                <a:spcPts val="0"/>
              </a:spcBef>
              <a:spcAft>
                <a:spcPts val="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The efficiency of the algorithm will be determined by the efficiency of an exponentiation algorithm used for computing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0375" marR="0" lvl="0" indent="-460375">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2.    But,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it is done by simply multiplying Ø  by itself  n-1  times, the algorithm will be in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Θ(n) = Θ(2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2">
            <a:extLst>
              <a:ext uri="{FF2B5EF4-FFF2-40B4-BE49-F238E27FC236}">
                <a16:creationId xmlns:a16="http://schemas.microsoft.com/office/drawing/2014/main" id="{C7A9A0E7-723D-47DB-81C6-4C8389E7B4D6}"/>
              </a:ext>
            </a:extLst>
          </p:cNvPr>
          <p:cNvSpPr/>
          <p:nvPr/>
        </p:nvSpPr>
        <p:spPr>
          <a:xfrm rot="280017">
            <a:off x="1167374" y="2334094"/>
            <a:ext cx="347753" cy="27394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9414CB04-47FB-43E4-922B-1CB1A120FD2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15261">
            <a:off x="1129815" y="2366780"/>
            <a:ext cx="382288" cy="22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348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9385" y="2162710"/>
            <a:ext cx="8753230" cy="2151358"/>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There are faster algorithms for the exponentiation computation problem.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We will discuss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Θ(log</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Θ(b)-algorithms for this problem </a:t>
            </a:r>
            <a:r>
              <a:rPr lang="en-US" sz="2400" dirty="0">
                <a:latin typeface="Times New Roman" panose="02020603050405020304" pitchFamily="18" charset="0"/>
                <a:ea typeface="Calibri" panose="020F0502020204030204" pitchFamily="34" charset="0"/>
                <a:cs typeface="Times New Roman" panose="02020603050405020304" pitchFamily="18" charset="0"/>
              </a:rPr>
              <a:t>in our lectures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dealing with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Decrease-and-Conquer</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Transform-and-Conquer</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990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9901" y="699808"/>
            <a:ext cx="8674873" cy="5940088"/>
          </a:xfrm>
          <a:prstGeom prst="rect">
            <a:avLst/>
          </a:prstGeom>
        </p:spPr>
        <p:txBody>
          <a:bodyPr wrap="square">
            <a:spAutoFit/>
          </a:bodyPr>
          <a:lstStyle/>
          <a:p>
            <a:pPr>
              <a:spcAft>
                <a:spcPts val="1800"/>
              </a:spcAft>
            </a:pPr>
            <a:r>
              <a:rPr lang="en-US" sz="2400" dirty="0">
                <a:ea typeface="Calibri" panose="020F0502020204030204" pitchFamily="34" charset="0"/>
                <a:cs typeface="Times New Roman" panose="02020603050405020304" pitchFamily="18" charset="0"/>
              </a:rPr>
              <a:t>Analysis Framework (in analyzing non-recursive algorithm):</a:t>
            </a: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AutoNum type="arabicPeriod" startAt="3"/>
              <a:tabLst>
                <a:tab pos="7334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Check whether the number of times the basic operation is executed depends only on the size of an input. </a:t>
            </a:r>
          </a:p>
          <a:p>
            <a:pPr marL="919163" lvl="1" indent="-461963">
              <a:spcAft>
                <a:spcPts val="600"/>
              </a:spcAft>
              <a:buFont typeface="Arial" panose="020B0604020202020204" pitchFamily="34" charset="0"/>
              <a:buChar char="•"/>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it also depends on some additional properties, then investigate separately</a:t>
            </a:r>
          </a:p>
          <a:p>
            <a:pPr marL="1376363" lvl="2" indent="-461963">
              <a:spcAft>
                <a:spcPts val="600"/>
              </a:spcAft>
              <a:buFont typeface="Arial" panose="020B0604020202020204" pitchFamily="34" charset="0"/>
              <a:buChar char="•"/>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worst-case (O), </a:t>
            </a:r>
          </a:p>
          <a:p>
            <a:pPr marL="1376363" lvl="2" indent="-461963">
              <a:spcAft>
                <a:spcPts val="600"/>
              </a:spcAft>
              <a:buFont typeface="Arial" panose="020B0604020202020204" pitchFamily="34" charset="0"/>
              <a:buChar char="•"/>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average-case (Θ ), and if necessary, </a:t>
            </a:r>
          </a:p>
          <a:p>
            <a:pPr marL="1376363" lvl="2" indent="-461963">
              <a:spcAft>
                <a:spcPts val="600"/>
              </a:spcAft>
              <a:buFont typeface="Arial" panose="020B0604020202020204" pitchFamily="34" charset="0"/>
              <a:buChar char="•"/>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best-case ( Ω)                                                                  </a:t>
            </a:r>
          </a:p>
          <a:p>
            <a:pPr lvl="2">
              <a:spcAft>
                <a:spcPts val="1800"/>
              </a:spcAft>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efficiencies.</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1800"/>
              </a:spcAft>
              <a:tabLst>
                <a:tab pos="7334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4.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Set up a sum expression for the number of times the algorithm’s basic operation is executed.</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tabLst>
                <a:tab pos="733425" algn="l"/>
              </a:tabLst>
            </a:pPr>
            <a:r>
              <a:rPr lang="en-US" sz="2200" i="1" dirty="0">
                <a:latin typeface="Times New Roman" panose="02020603050405020304" pitchFamily="18" charset="0"/>
                <a:ea typeface="Calibri" panose="020F0502020204030204" pitchFamily="34" charset="0"/>
                <a:cs typeface="Times New Roman" panose="02020603050405020304" pitchFamily="18" charset="0"/>
              </a:rPr>
              <a:t>5.    Using standard formulas and rules of sum manipulation</a:t>
            </a:r>
            <a:r>
              <a:rPr lang="en-US" sz="2200" dirty="0">
                <a:latin typeface="Times New Roman" panose="02020603050405020304" pitchFamily="18" charset="0"/>
                <a:ea typeface="Calibri" panose="020F0502020204030204" pitchFamily="34" charset="0"/>
                <a:cs typeface="Times New Roman" panose="02020603050405020304" pitchFamily="18" charset="0"/>
              </a:rPr>
              <a:t>, either find a closed form formula for the count or, </a:t>
            </a:r>
            <a:r>
              <a:rPr lang="en-US" sz="2200" i="1" dirty="0">
                <a:latin typeface="Times New Roman" panose="02020603050405020304" pitchFamily="18" charset="0"/>
                <a:ea typeface="Calibri" panose="020F0502020204030204" pitchFamily="34" charset="0"/>
                <a:cs typeface="Times New Roman" panose="02020603050405020304" pitchFamily="18" charset="0"/>
              </a:rPr>
              <a:t>at the very least,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establish its order of growth.</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1234075" y="2635511"/>
            <a:ext cx="513426" cy="2737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35B3A9D8-2CAA-4216-8FD9-1D80EF5F5DC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520" y="2521929"/>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021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26694" y="585744"/>
            <a:ext cx="10355179"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930399" y="585744"/>
            <a:ext cx="8948615" cy="5927007"/>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The Fourth Approach for computing Fibonacci number Fib3:</a:t>
            </a:r>
          </a:p>
          <a:p>
            <a:pPr marL="342900"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There is a Θ(log</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n)-algorithm F</a:t>
            </a:r>
            <a:r>
              <a:rPr lang="en-US" sz="2400" dirty="0">
                <a:ea typeface="Calibri" panose="020F0502020204030204" pitchFamily="34" charset="0"/>
                <a:cs typeface="Times New Roman" panose="02020603050405020304" pitchFamily="18" charset="0"/>
              </a:rPr>
              <a:t>ib3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computing the nth Fibonacci number </a:t>
            </a:r>
            <a:r>
              <a:rPr lang="en-US" sz="2400" dirty="0">
                <a:latin typeface="Times New Roman" panose="02020603050405020304" pitchFamily="18" charset="0"/>
                <a:ea typeface="Calibri" panose="020F0502020204030204" pitchFamily="34" charset="0"/>
                <a:cs typeface="Times New Roman" panose="02020603050405020304" pitchFamily="18" charset="0"/>
              </a:rPr>
              <a:t>that manipulates only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integers (not golden and conjugate ratios).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It is based on the equality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F(n-1)	   F(n)		     0            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for  n ≥ 1</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F(n)	 F(n+1)	                  1	      1</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and an efficient way of computing matrix powers.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question </a:t>
            </a:r>
            <a:r>
              <a:rPr lang="en-US" sz="2400" dirty="0">
                <a:latin typeface="Times New Roman" panose="02020603050405020304" pitchFamily="18" charset="0"/>
                <a:ea typeface="Calibri" panose="020F0502020204030204" pitchFamily="34" charset="0"/>
                <a:cs typeface="Times New Roman" panose="02020603050405020304" pitchFamily="18" charset="0"/>
              </a:rPr>
              <a:t>is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how do you compute 2 x 2 matric powers in the fastest way</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AutoShape 129"/>
          <p:cNvSpPr>
            <a:spLocks/>
          </p:cNvSpPr>
          <p:nvPr/>
        </p:nvSpPr>
        <p:spPr bwMode="auto">
          <a:xfrm>
            <a:off x="2772221" y="3429000"/>
            <a:ext cx="100111" cy="1150976"/>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 name="AutoShape 129"/>
          <p:cNvSpPr>
            <a:spLocks/>
          </p:cNvSpPr>
          <p:nvPr/>
        </p:nvSpPr>
        <p:spPr bwMode="auto">
          <a:xfrm>
            <a:off x="5790892" y="3429000"/>
            <a:ext cx="100111" cy="1150976"/>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 name="AutoShape 129"/>
          <p:cNvSpPr>
            <a:spLocks/>
          </p:cNvSpPr>
          <p:nvPr/>
        </p:nvSpPr>
        <p:spPr bwMode="auto">
          <a:xfrm flipH="1">
            <a:off x="4854041" y="3429000"/>
            <a:ext cx="121138" cy="1150976"/>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129"/>
          <p:cNvSpPr>
            <a:spLocks/>
          </p:cNvSpPr>
          <p:nvPr/>
        </p:nvSpPr>
        <p:spPr bwMode="auto">
          <a:xfrm flipH="1">
            <a:off x="7240871" y="3429000"/>
            <a:ext cx="121138" cy="1150976"/>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35842591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583852" y="1149261"/>
            <a:ext cx="8307571"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31815" y="1150681"/>
            <a:ext cx="8964247" cy="5369419"/>
          </a:xfrm>
          <a:prstGeom prst="rect">
            <a:avLst/>
          </a:prstGeom>
        </p:spPr>
        <p:txBody>
          <a:bodyPr wrap="square">
            <a:spAutoFit/>
          </a:bodyPr>
          <a:lstStyle/>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Consider the equation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 matrix notation: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0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1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0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   </a:t>
            </a:r>
            <a:r>
              <a:rPr lang="en-US" sz="2200" dirty="0">
                <a:latin typeface="Times New Roman" panose="02020603050405020304" pitchFamily="18" charset="0"/>
                <a:ea typeface="Calibri" panose="020F0502020204030204" pitchFamily="34" charset="0"/>
                <a:cs typeface="Times New Roman" panose="02020603050405020304" pitchFamily="18" charset="0"/>
              </a:rPr>
              <a:t>+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Similarly, </a:t>
            </a:r>
          </a:p>
          <a:p>
            <a:pPr>
              <a:lnSpc>
                <a:spcPct val="107000"/>
              </a:lnSpc>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0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0	   1</a:t>
            </a: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1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1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AutoShape 129"/>
          <p:cNvSpPr>
            <a:spLocks/>
          </p:cNvSpPr>
          <p:nvPr/>
        </p:nvSpPr>
        <p:spPr bwMode="auto">
          <a:xfrm>
            <a:off x="3237060" y="1670378"/>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 name="AutoShape 129"/>
          <p:cNvSpPr>
            <a:spLocks/>
          </p:cNvSpPr>
          <p:nvPr/>
        </p:nvSpPr>
        <p:spPr bwMode="auto">
          <a:xfrm>
            <a:off x="5042415" y="1670378"/>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 name="AutoShape 129"/>
          <p:cNvSpPr>
            <a:spLocks/>
          </p:cNvSpPr>
          <p:nvPr/>
        </p:nvSpPr>
        <p:spPr bwMode="auto">
          <a:xfrm>
            <a:off x="6945461" y="1670378"/>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AutoShape 129"/>
          <p:cNvSpPr>
            <a:spLocks/>
          </p:cNvSpPr>
          <p:nvPr/>
        </p:nvSpPr>
        <p:spPr bwMode="auto">
          <a:xfrm>
            <a:off x="5042415" y="3231635"/>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129"/>
          <p:cNvSpPr>
            <a:spLocks/>
          </p:cNvSpPr>
          <p:nvPr/>
        </p:nvSpPr>
        <p:spPr bwMode="auto">
          <a:xfrm>
            <a:off x="7875492" y="3231635"/>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 name="AutoShape 129"/>
          <p:cNvSpPr>
            <a:spLocks/>
          </p:cNvSpPr>
          <p:nvPr/>
        </p:nvSpPr>
        <p:spPr bwMode="auto">
          <a:xfrm>
            <a:off x="2342200" y="535351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9" name="AutoShape 129"/>
          <p:cNvSpPr>
            <a:spLocks/>
          </p:cNvSpPr>
          <p:nvPr/>
        </p:nvSpPr>
        <p:spPr bwMode="auto">
          <a:xfrm>
            <a:off x="3659092" y="535351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AutoShape 129"/>
          <p:cNvSpPr>
            <a:spLocks/>
          </p:cNvSpPr>
          <p:nvPr/>
        </p:nvSpPr>
        <p:spPr bwMode="auto">
          <a:xfrm>
            <a:off x="5092470" y="535351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1" name="AutoShape 129"/>
          <p:cNvSpPr>
            <a:spLocks/>
          </p:cNvSpPr>
          <p:nvPr/>
        </p:nvSpPr>
        <p:spPr bwMode="auto">
          <a:xfrm>
            <a:off x="6360888" y="5358450"/>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2" name="AutoShape 129"/>
          <p:cNvSpPr>
            <a:spLocks/>
          </p:cNvSpPr>
          <p:nvPr/>
        </p:nvSpPr>
        <p:spPr bwMode="auto">
          <a:xfrm>
            <a:off x="7933364" y="5366266"/>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 name="AutoShape 129"/>
          <p:cNvSpPr>
            <a:spLocks/>
          </p:cNvSpPr>
          <p:nvPr/>
        </p:nvSpPr>
        <p:spPr bwMode="auto">
          <a:xfrm flipH="1">
            <a:off x="8374604" y="5366266"/>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5" name="AutoShape 129"/>
          <p:cNvSpPr>
            <a:spLocks/>
          </p:cNvSpPr>
          <p:nvPr/>
        </p:nvSpPr>
        <p:spPr bwMode="auto">
          <a:xfrm flipH="1">
            <a:off x="7526130" y="5366266"/>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6" name="AutoShape 129"/>
          <p:cNvSpPr>
            <a:spLocks/>
          </p:cNvSpPr>
          <p:nvPr/>
        </p:nvSpPr>
        <p:spPr bwMode="auto">
          <a:xfrm flipH="1">
            <a:off x="5621220" y="5353512"/>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7" name="AutoShape 129"/>
          <p:cNvSpPr>
            <a:spLocks/>
          </p:cNvSpPr>
          <p:nvPr/>
        </p:nvSpPr>
        <p:spPr bwMode="auto">
          <a:xfrm flipH="1">
            <a:off x="4789161" y="5366266"/>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8" name="AutoShape 129"/>
          <p:cNvSpPr>
            <a:spLocks/>
          </p:cNvSpPr>
          <p:nvPr/>
        </p:nvSpPr>
        <p:spPr bwMode="auto">
          <a:xfrm flipH="1">
            <a:off x="2853364" y="5366266"/>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b="1" dirty="0"/>
          </a:p>
        </p:txBody>
      </p:sp>
      <p:sp>
        <p:nvSpPr>
          <p:cNvPr id="19" name="AutoShape 129"/>
          <p:cNvSpPr>
            <a:spLocks/>
          </p:cNvSpPr>
          <p:nvPr/>
        </p:nvSpPr>
        <p:spPr bwMode="auto">
          <a:xfrm flipH="1">
            <a:off x="8847435" y="3233722"/>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0" name="AutoShape 129"/>
          <p:cNvSpPr>
            <a:spLocks/>
          </p:cNvSpPr>
          <p:nvPr/>
        </p:nvSpPr>
        <p:spPr bwMode="auto">
          <a:xfrm flipH="1">
            <a:off x="6702112" y="3231635"/>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AutoShape 129"/>
          <p:cNvSpPr>
            <a:spLocks/>
          </p:cNvSpPr>
          <p:nvPr/>
        </p:nvSpPr>
        <p:spPr bwMode="auto">
          <a:xfrm flipH="1">
            <a:off x="7417346" y="1670378"/>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AutoShape 129"/>
          <p:cNvSpPr>
            <a:spLocks/>
          </p:cNvSpPr>
          <p:nvPr/>
        </p:nvSpPr>
        <p:spPr bwMode="auto">
          <a:xfrm flipH="1">
            <a:off x="6374106" y="1670378"/>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3" name="AutoShape 129"/>
          <p:cNvSpPr>
            <a:spLocks/>
          </p:cNvSpPr>
          <p:nvPr/>
        </p:nvSpPr>
        <p:spPr bwMode="auto">
          <a:xfrm flipH="1">
            <a:off x="3871976" y="1670378"/>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 name="Thought Bubble: Cloud 3">
            <a:extLst>
              <a:ext uri="{FF2B5EF4-FFF2-40B4-BE49-F238E27FC236}">
                <a16:creationId xmlns:a16="http://schemas.microsoft.com/office/drawing/2014/main" id="{5431CA92-0F39-4D32-A4B1-127D8E24E1D6}"/>
              </a:ext>
            </a:extLst>
          </p:cNvPr>
          <p:cNvSpPr/>
          <p:nvPr/>
        </p:nvSpPr>
        <p:spPr>
          <a:xfrm>
            <a:off x="755373" y="3175356"/>
            <a:ext cx="445675"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5" name="Picture 24" descr="Image result for smiley face images">
            <a:extLst>
              <a:ext uri="{FF2B5EF4-FFF2-40B4-BE49-F238E27FC236}">
                <a16:creationId xmlns:a16="http://schemas.microsoft.com/office/drawing/2014/main" id="{C0398084-CB38-41C5-97A5-72AEEEA2DFF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981" y="3175356"/>
            <a:ext cx="541067" cy="30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33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521845" y="1330816"/>
            <a:ext cx="4680171"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62364" y="1366775"/>
            <a:ext cx="4650972" cy="470000"/>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 general </a:t>
            </a:r>
            <a:r>
              <a:rPr lang="en-US" sz="2400" dirty="0">
                <a:latin typeface="Times New Roman" panose="02020603050405020304" pitchFamily="18" charset="0"/>
                <a:ea typeface="Calibri" panose="020F0502020204030204" pitchFamily="34" charset="0"/>
                <a:cs typeface="Times New Roman" panose="02020603050405020304" pitchFamily="18" charset="0"/>
              </a:rPr>
              <a:t>F</a:t>
            </a:r>
            <a:r>
              <a:rPr lang="en-US" sz="2400" dirty="0">
                <a:ea typeface="Calibri" panose="020F0502020204030204" pitchFamily="34" charset="0"/>
                <a:cs typeface="Times New Roman" panose="02020603050405020304" pitchFamily="18" charset="0"/>
              </a:rPr>
              <a:t>ib3 can be expressed as: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662365" y="3946473"/>
            <a:ext cx="8716466" cy="1950086"/>
          </a:xfrm>
          <a:prstGeom prst="rect">
            <a:avLst/>
          </a:prstGeom>
        </p:spPr>
        <p:txBody>
          <a:bodyPr wrap="square">
            <a:spAutoFit/>
          </a:bodyPr>
          <a:lstStyle/>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0     1</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compute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it suffices to raise the 2 x 2 matrix    1      1 , call it X, to the nth power. </a:t>
            </a:r>
          </a:p>
          <a:p>
            <a:pPr>
              <a:lnSpc>
                <a:spcPct val="107000"/>
              </a:lnSpc>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question is how do you compute matrix multiplication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O(log 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AutoShape 129"/>
          <p:cNvSpPr>
            <a:spLocks/>
          </p:cNvSpPr>
          <p:nvPr/>
        </p:nvSpPr>
        <p:spPr bwMode="auto">
          <a:xfrm>
            <a:off x="2518023" y="2381437"/>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129"/>
          <p:cNvSpPr>
            <a:spLocks/>
          </p:cNvSpPr>
          <p:nvPr/>
        </p:nvSpPr>
        <p:spPr bwMode="auto">
          <a:xfrm>
            <a:off x="4596046" y="237362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 name="AutoShape 129"/>
          <p:cNvSpPr>
            <a:spLocks/>
          </p:cNvSpPr>
          <p:nvPr/>
        </p:nvSpPr>
        <p:spPr bwMode="auto">
          <a:xfrm>
            <a:off x="6622390" y="237362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9" name="AutoShape 129"/>
          <p:cNvSpPr>
            <a:spLocks/>
          </p:cNvSpPr>
          <p:nvPr/>
        </p:nvSpPr>
        <p:spPr bwMode="auto">
          <a:xfrm flipH="1">
            <a:off x="7210312" y="2381437"/>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AutoShape 129"/>
          <p:cNvSpPr>
            <a:spLocks/>
          </p:cNvSpPr>
          <p:nvPr/>
        </p:nvSpPr>
        <p:spPr bwMode="auto">
          <a:xfrm flipH="1">
            <a:off x="5926728" y="2373622"/>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3" name="AutoShape 129"/>
          <p:cNvSpPr>
            <a:spLocks/>
          </p:cNvSpPr>
          <p:nvPr/>
        </p:nvSpPr>
        <p:spPr bwMode="auto">
          <a:xfrm flipH="1">
            <a:off x="3550800" y="2381437"/>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b="1" dirty="0"/>
          </a:p>
        </p:txBody>
      </p:sp>
      <p:sp>
        <p:nvSpPr>
          <p:cNvPr id="14" name="Rectangle 13"/>
          <p:cNvSpPr/>
          <p:nvPr/>
        </p:nvSpPr>
        <p:spPr>
          <a:xfrm>
            <a:off x="2481100" y="2321019"/>
            <a:ext cx="788999" cy="430887"/>
          </a:xfrm>
          <a:prstGeom prst="rect">
            <a:avLst/>
          </a:prstGeom>
        </p:spPr>
        <p:txBody>
          <a:bodyPr wrap="non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p>
        </p:txBody>
      </p:sp>
      <p:sp>
        <p:nvSpPr>
          <p:cNvPr id="15" name="Rectangle 14"/>
          <p:cNvSpPr/>
          <p:nvPr/>
        </p:nvSpPr>
        <p:spPr>
          <a:xfrm>
            <a:off x="2468988" y="3061526"/>
            <a:ext cx="989373" cy="430887"/>
          </a:xfrm>
          <a:prstGeom prst="rect">
            <a:avLst/>
          </a:prstGeom>
        </p:spPr>
        <p:txBody>
          <a:bodyPr wrap="non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n+1</a:t>
            </a:r>
            <a:endParaRPr lang="en-US" sz="2200" dirty="0"/>
          </a:p>
        </p:txBody>
      </p:sp>
      <p:sp>
        <p:nvSpPr>
          <p:cNvPr id="16" name="Rectangle 15"/>
          <p:cNvSpPr/>
          <p:nvPr/>
        </p:nvSpPr>
        <p:spPr>
          <a:xfrm>
            <a:off x="4696156" y="2305629"/>
            <a:ext cx="3056706" cy="461665"/>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rPr>
              <a:t>0	1   </a:t>
            </a:r>
            <a:r>
              <a:rPr lang="en-US" sz="2400" dirty="0">
                <a:latin typeface="Times New Roman" panose="02020603050405020304" pitchFamily="18" charset="0"/>
                <a:ea typeface="Calibri" panose="020F0502020204030204" pitchFamily="34" charset="0"/>
              </a:rPr>
              <a:t> </a:t>
            </a:r>
            <a:r>
              <a:rPr lang="en-US" sz="2400" baseline="30000" dirty="0">
                <a:latin typeface="Times New Roman" panose="02020603050405020304" pitchFamily="18" charset="0"/>
                <a:ea typeface="Calibri" panose="020F0502020204030204" pitchFamily="34" charset="0"/>
              </a:rPr>
              <a:t>n  </a:t>
            </a:r>
            <a:r>
              <a:rPr lang="en-US" sz="2200" dirty="0">
                <a:latin typeface="Times New Roman" panose="02020603050405020304" pitchFamily="18" charset="0"/>
                <a:ea typeface="Calibri" panose="020F0502020204030204" pitchFamily="34" charset="0"/>
              </a:rPr>
              <a:t>	    F</a:t>
            </a:r>
            <a:r>
              <a:rPr lang="en-US" sz="2200" baseline="-25000" dirty="0">
                <a:latin typeface="Times New Roman" panose="02020603050405020304" pitchFamily="18" charset="0"/>
                <a:ea typeface="Calibri" panose="020F0502020204030204" pitchFamily="34" charset="0"/>
              </a:rPr>
              <a:t>0</a:t>
            </a:r>
            <a:endParaRPr lang="en-US" sz="2200" dirty="0"/>
          </a:p>
        </p:txBody>
      </p:sp>
      <p:sp>
        <p:nvSpPr>
          <p:cNvPr id="17" name="Rectangle 16"/>
          <p:cNvSpPr/>
          <p:nvPr/>
        </p:nvSpPr>
        <p:spPr>
          <a:xfrm>
            <a:off x="4696156" y="3029324"/>
            <a:ext cx="3056706" cy="461665"/>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rPr>
              <a:t>1	1   </a:t>
            </a:r>
            <a:r>
              <a:rPr lang="en-US" sz="2400" dirty="0">
                <a:latin typeface="Times New Roman" panose="02020603050405020304" pitchFamily="18" charset="0"/>
                <a:ea typeface="Calibri" panose="020F0502020204030204" pitchFamily="34" charset="0"/>
              </a:rPr>
              <a:t> </a:t>
            </a:r>
            <a:r>
              <a:rPr lang="en-US" sz="2400" baseline="30000" dirty="0">
                <a:latin typeface="Times New Roman" panose="02020603050405020304" pitchFamily="18" charset="0"/>
                <a:ea typeface="Calibri" panose="020F0502020204030204" pitchFamily="34" charset="0"/>
              </a:rPr>
              <a:t>  </a:t>
            </a:r>
            <a:r>
              <a:rPr lang="en-US" sz="2200" dirty="0">
                <a:latin typeface="Times New Roman" panose="02020603050405020304" pitchFamily="18" charset="0"/>
                <a:ea typeface="Calibri" panose="020F0502020204030204" pitchFamily="34" charset="0"/>
              </a:rPr>
              <a:t>	    F</a:t>
            </a:r>
            <a:r>
              <a:rPr lang="en-US" sz="2200" baseline="-25000" dirty="0">
                <a:latin typeface="Times New Roman" panose="02020603050405020304" pitchFamily="18" charset="0"/>
                <a:ea typeface="Calibri" panose="020F0502020204030204" pitchFamily="34" charset="0"/>
              </a:rPr>
              <a:t>1</a:t>
            </a:r>
            <a:endParaRPr lang="en-US" sz="2200" dirty="0"/>
          </a:p>
        </p:txBody>
      </p:sp>
      <p:sp>
        <p:nvSpPr>
          <p:cNvPr id="18" name="Rectangle 17"/>
          <p:cNvSpPr/>
          <p:nvPr/>
        </p:nvSpPr>
        <p:spPr>
          <a:xfrm>
            <a:off x="3921534" y="2730443"/>
            <a:ext cx="343364" cy="430887"/>
          </a:xfrm>
          <a:prstGeom prst="rect">
            <a:avLst/>
          </a:prstGeom>
        </p:spPr>
        <p:txBody>
          <a:bodyPr wrap="non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p>
        </p:txBody>
      </p:sp>
      <p:sp>
        <p:nvSpPr>
          <p:cNvPr id="19" name="Thought Bubble: Cloud 3">
            <a:extLst>
              <a:ext uri="{FF2B5EF4-FFF2-40B4-BE49-F238E27FC236}">
                <a16:creationId xmlns:a16="http://schemas.microsoft.com/office/drawing/2014/main" id="{39C77C5A-ABCE-4D81-86C4-6742AE62851D}"/>
              </a:ext>
            </a:extLst>
          </p:cNvPr>
          <p:cNvSpPr/>
          <p:nvPr/>
        </p:nvSpPr>
        <p:spPr>
          <a:xfrm>
            <a:off x="535223" y="3175356"/>
            <a:ext cx="414036" cy="30742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descr="Image result for smiley face images">
            <a:extLst>
              <a:ext uri="{FF2B5EF4-FFF2-40B4-BE49-F238E27FC236}">
                <a16:creationId xmlns:a16="http://schemas.microsoft.com/office/drawing/2014/main" id="{6FBB3B86-E85B-4FDB-B891-912ABC773AC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45769">
            <a:off x="459383" y="3089126"/>
            <a:ext cx="565716" cy="42612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29">
            <a:extLst>
              <a:ext uri="{FF2B5EF4-FFF2-40B4-BE49-F238E27FC236}">
                <a16:creationId xmlns:a16="http://schemas.microsoft.com/office/drawing/2014/main" id="{8E4E0452-6DF0-DDD6-49E3-E51832B01459}"/>
              </a:ext>
            </a:extLst>
          </p:cNvPr>
          <p:cNvSpPr>
            <a:spLocks/>
          </p:cNvSpPr>
          <p:nvPr/>
        </p:nvSpPr>
        <p:spPr bwMode="auto">
          <a:xfrm>
            <a:off x="7506119" y="4014464"/>
            <a:ext cx="105734" cy="655703"/>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AutoShape 129">
            <a:extLst>
              <a:ext uri="{FF2B5EF4-FFF2-40B4-BE49-F238E27FC236}">
                <a16:creationId xmlns:a16="http://schemas.microsoft.com/office/drawing/2014/main" id="{04D0AD43-CB87-3A62-2EBE-BBCB154F8C60}"/>
              </a:ext>
            </a:extLst>
          </p:cNvPr>
          <p:cNvSpPr>
            <a:spLocks/>
          </p:cNvSpPr>
          <p:nvPr/>
        </p:nvSpPr>
        <p:spPr bwMode="auto">
          <a:xfrm flipH="1">
            <a:off x="8329958" y="4014463"/>
            <a:ext cx="45719" cy="655703"/>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1885782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ft Bracket 1"/>
          <p:cNvSpPr/>
          <p:nvPr/>
        </p:nvSpPr>
        <p:spPr>
          <a:xfrm>
            <a:off x="5327944" y="1517111"/>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Right Bracket 2"/>
          <p:cNvSpPr/>
          <p:nvPr/>
        </p:nvSpPr>
        <p:spPr>
          <a:xfrm>
            <a:off x="6777235" y="1519713"/>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a:spLocks noChangeArrowheads="1"/>
          </p:cNvSpPr>
          <p:nvPr/>
        </p:nvSpPr>
        <p:spPr bwMode="auto">
          <a:xfrm>
            <a:off x="1027724" y="24423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a:spLocks noChangeArrowheads="1"/>
          </p:cNvSpPr>
          <p:nvPr/>
        </p:nvSpPr>
        <p:spPr bwMode="auto">
          <a:xfrm>
            <a:off x="1815191" y="1336597"/>
            <a:ext cx="87161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b</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Consider a 2 x 2 matrix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	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1441263" y="2906257"/>
            <a:ext cx="1044071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b   </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b	a	b	       </a:t>
            </a:r>
            <a:r>
              <a:rPr kumimoji="0" lang="en-US" altLang="en-US" sz="2400" b="1"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a*a + b*c  </a:t>
            </a:r>
            <a:r>
              <a:rPr lang="en-US" alt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a*b + b*d</a:t>
            </a:r>
            <a:endParaRPr kumimoji="0" lang="en-US" altLang="en-US" sz="2400"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d	    c	    d	c	d	       </a:t>
            </a:r>
            <a:r>
              <a:rPr kumimoji="0" lang="en-US" altLang="en-US" sz="2400" b="1" i="0" u="none" strike="noStrike" cap="none" normalizeH="0" baseline="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c*a + d*c  </a:t>
            </a:r>
            <a:r>
              <a:rPr kumimoji="0" lang="en-US" altLang="en-US" sz="2400" b="1" i="0" u="none" strike="noStrike" cap="none" normalizeH="0" dirty="0">
                <a:ln>
                  <a:noFill/>
                </a:ln>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cap="none" normalizeH="0" baseline="0" dirty="0">
                <a:ln>
                  <a:noFill/>
                </a:ln>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c*b + d*d</a:t>
            </a:r>
            <a:endParaRPr kumimoji="0" lang="en-US" altLang="en-US" sz="2400" b="1"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Two 2 x 2 matrices can be multiplied using </a:t>
            </a:r>
            <a:r>
              <a:rPr kumimoji="0" lang="en-US" altLang="en-US" sz="24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4 additions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t>
            </a:r>
            <a:r>
              <a:rPr kumimoji="0" lang="en-US" altLang="en-US" sz="24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8 multiplications.</a:t>
            </a:r>
            <a:endParaRPr kumimoji="0" lang="en-US" altLang="en-US" sz="2400" b="0" i="0" u="none" strike="noStrike" cap="none" normalizeH="0" baseline="0" dirty="0">
              <a:ln>
                <a:noFill/>
              </a:ln>
              <a:solidFill>
                <a:srgbClr val="0000FF"/>
              </a:solidFill>
              <a:effectLst/>
              <a:latin typeface="Arial" panose="020B0604020202020204" pitchFamily="34" charset="0"/>
            </a:endParaRPr>
          </a:p>
        </p:txBody>
      </p:sp>
      <p:sp>
        <p:nvSpPr>
          <p:cNvPr id="20" name="Right Bracket 19"/>
          <p:cNvSpPr/>
          <p:nvPr/>
        </p:nvSpPr>
        <p:spPr>
          <a:xfrm>
            <a:off x="10361263" y="3060682"/>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ight Bracket 20"/>
          <p:cNvSpPr/>
          <p:nvPr/>
        </p:nvSpPr>
        <p:spPr>
          <a:xfrm>
            <a:off x="6393608" y="306752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ight Bracket 21"/>
          <p:cNvSpPr/>
          <p:nvPr/>
        </p:nvSpPr>
        <p:spPr>
          <a:xfrm>
            <a:off x="4809830" y="3054177"/>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Bracket 22"/>
          <p:cNvSpPr/>
          <p:nvPr/>
        </p:nvSpPr>
        <p:spPr>
          <a:xfrm>
            <a:off x="2673193" y="3047187"/>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Left Bracket 24"/>
          <p:cNvSpPr/>
          <p:nvPr/>
        </p:nvSpPr>
        <p:spPr>
          <a:xfrm>
            <a:off x="1390156" y="3067528"/>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Left Bracket 25"/>
          <p:cNvSpPr/>
          <p:nvPr/>
        </p:nvSpPr>
        <p:spPr>
          <a:xfrm>
            <a:off x="3507512" y="3051575"/>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Left Bracket 26"/>
          <p:cNvSpPr/>
          <p:nvPr/>
        </p:nvSpPr>
        <p:spPr>
          <a:xfrm>
            <a:off x="5072009" y="3060682"/>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Left Bracket 27"/>
          <p:cNvSpPr/>
          <p:nvPr/>
        </p:nvSpPr>
        <p:spPr>
          <a:xfrm>
            <a:off x="7398471" y="3083106"/>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Thought Bubble: Cloud 3">
            <a:extLst>
              <a:ext uri="{FF2B5EF4-FFF2-40B4-BE49-F238E27FC236}">
                <a16:creationId xmlns:a16="http://schemas.microsoft.com/office/drawing/2014/main" id="{7367853B-07AE-4863-A4C3-09DA4A6E1DB0}"/>
              </a:ext>
            </a:extLst>
          </p:cNvPr>
          <p:cNvSpPr/>
          <p:nvPr/>
        </p:nvSpPr>
        <p:spPr>
          <a:xfrm>
            <a:off x="601555" y="3083106"/>
            <a:ext cx="368503" cy="28824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6" name="Picture 15" descr="Image result for smiley face images">
            <a:extLst>
              <a:ext uri="{FF2B5EF4-FFF2-40B4-BE49-F238E27FC236}">
                <a16:creationId xmlns:a16="http://schemas.microsoft.com/office/drawing/2014/main" id="{B2077ACE-C330-429D-B809-C742D088A4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93705">
            <a:off x="582874" y="3021660"/>
            <a:ext cx="458242" cy="418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968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5117" y="1095249"/>
            <a:ext cx="9995338" cy="5314660"/>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	b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a	b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	b	        </a:t>
            </a: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c	d		c	d	c	d</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a*a </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b*c </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a*b </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 b*d</a:t>
            </a:r>
            <a:r>
              <a:rPr lang="en-US" sz="2400" dirty="0">
                <a:latin typeface="Times New Roman" panose="02020603050405020304" pitchFamily="18" charset="0"/>
                <a:cs typeface="Times New Roman" panose="02020603050405020304" pitchFamily="18" charset="0"/>
              </a:rPr>
              <a:t>	   a	   b</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c*a </a:t>
            </a:r>
            <a:r>
              <a:rPr lang="en-US" sz="2400" b="1" dirty="0">
                <a:solidFill>
                  <a:srgbClr val="C00000"/>
                </a:solidFill>
                <a:latin typeface="Times New Roman" panose="02020603050405020304" pitchFamily="18" charset="0"/>
                <a:cs typeface="Times New Roman" panose="02020603050405020304" pitchFamily="18" charset="0"/>
              </a:rPr>
              <a:t>+</a:t>
            </a:r>
            <a:r>
              <a:rPr lang="en-US" sz="2400" dirty="0">
                <a:solidFill>
                  <a:srgbClr val="C00000"/>
                </a:solidFill>
                <a:latin typeface="Times New Roman" panose="02020603050405020304" pitchFamily="18" charset="0"/>
                <a:cs typeface="Times New Roman" panose="02020603050405020304" pitchFamily="18" charset="0"/>
              </a:rPr>
              <a:t> d*c  </a:t>
            </a:r>
            <a:r>
              <a:rPr lang="en-US" sz="2400" dirty="0">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c*b </a:t>
            </a:r>
            <a:r>
              <a:rPr lang="en-US" sz="2400" b="1" dirty="0">
                <a:solidFill>
                  <a:srgbClr val="00B050"/>
                </a:solidFill>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 d*d</a:t>
            </a:r>
            <a:r>
              <a:rPr lang="en-US" sz="2400" dirty="0">
                <a:latin typeface="Times New Roman" panose="02020603050405020304" pitchFamily="18" charset="0"/>
                <a:cs typeface="Times New Roman" panose="02020603050405020304" pitchFamily="18" charset="0"/>
              </a:rPr>
              <a:t>	   c	   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a</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a </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b</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a</a:t>
            </a:r>
            <a:r>
              <a:rPr lang="en-US" sz="2400" b="1"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b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 b</a:t>
            </a:r>
            <a:r>
              <a:rPr lang="en-US" sz="2400" b="1"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b</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a*a + b*c</a:t>
            </a:r>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chemeClr val="accent2">
                    <a:lumMod val="75000"/>
                  </a:schemeClr>
                </a:solidFill>
                <a:latin typeface="Times New Roman" panose="02020603050405020304" pitchFamily="18" charset="0"/>
                <a:cs typeface="Times New Roman" panose="02020603050405020304" pitchFamily="18" charset="0"/>
              </a:rPr>
              <a:t>a*b + b*d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a:t>
            </a:r>
            <a:r>
              <a:rPr lang="en-US" sz="2400" b="1" dirty="0">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c*a + d*c</a:t>
            </a:r>
            <a:r>
              <a:rPr lang="en-US" sz="2400" b="1"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a:t>
            </a:r>
            <a:r>
              <a:rPr lang="en-US" sz="2400" b="1" dirty="0">
                <a:latin typeface="Times New Roman" panose="02020603050405020304" pitchFamily="18" charset="0"/>
                <a:cs typeface="Times New Roman" panose="02020603050405020304" pitchFamily="18" charset="0"/>
              </a:rPr>
              <a:t>*</a:t>
            </a:r>
            <a:r>
              <a:rPr lang="en-US" sz="2400" b="1" dirty="0">
                <a:solidFill>
                  <a:srgbClr val="00B050"/>
                </a:solidFill>
                <a:latin typeface="Times New Roman" panose="02020603050405020304" pitchFamily="18" charset="0"/>
                <a:cs typeface="Times New Roman" panose="02020603050405020304" pitchFamily="18" charset="0"/>
              </a:rPr>
              <a:t>(c*b + d*d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c*a + d*c</a:t>
            </a:r>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c*b + d*d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Three 2x2 matrices can be multiplied using 8 additions and 16 multiplications.</a:t>
            </a:r>
          </a:p>
          <a:p>
            <a:endParaRPr lang="en-US" sz="2400" dirty="0">
              <a:latin typeface="Times New Roman" panose="02020603050405020304" pitchFamily="18" charset="0"/>
              <a:cs typeface="Times New Roman" panose="02020603050405020304" pitchFamily="18" charset="0"/>
            </a:endParaRPr>
          </a:p>
        </p:txBody>
      </p:sp>
      <p:sp>
        <p:nvSpPr>
          <p:cNvPr id="3" name="Left Bracket 2"/>
          <p:cNvSpPr/>
          <p:nvPr/>
        </p:nvSpPr>
        <p:spPr>
          <a:xfrm>
            <a:off x="1990909" y="1295903"/>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Left Bracket 3"/>
          <p:cNvSpPr/>
          <p:nvPr/>
        </p:nvSpPr>
        <p:spPr>
          <a:xfrm>
            <a:off x="4676302" y="1295903"/>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Left Bracket 4"/>
          <p:cNvSpPr/>
          <p:nvPr/>
        </p:nvSpPr>
        <p:spPr>
          <a:xfrm>
            <a:off x="6552399" y="1295903"/>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Left Bracket 5"/>
          <p:cNvSpPr/>
          <p:nvPr/>
        </p:nvSpPr>
        <p:spPr>
          <a:xfrm>
            <a:off x="2684592" y="2751586"/>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Bracket 6"/>
          <p:cNvSpPr/>
          <p:nvPr/>
        </p:nvSpPr>
        <p:spPr>
          <a:xfrm>
            <a:off x="6694289" y="2751586"/>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Left Bracket 7"/>
          <p:cNvSpPr/>
          <p:nvPr/>
        </p:nvSpPr>
        <p:spPr>
          <a:xfrm>
            <a:off x="2684592" y="4238799"/>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ight Bracket 10"/>
          <p:cNvSpPr/>
          <p:nvPr/>
        </p:nvSpPr>
        <p:spPr>
          <a:xfrm>
            <a:off x="3291465" y="1298505"/>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Bracket 11"/>
          <p:cNvSpPr/>
          <p:nvPr/>
        </p:nvSpPr>
        <p:spPr>
          <a:xfrm>
            <a:off x="6035981" y="1298505"/>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ight Bracket 12"/>
          <p:cNvSpPr/>
          <p:nvPr/>
        </p:nvSpPr>
        <p:spPr>
          <a:xfrm>
            <a:off x="7995664" y="1298505"/>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Bracket 13"/>
          <p:cNvSpPr/>
          <p:nvPr/>
        </p:nvSpPr>
        <p:spPr>
          <a:xfrm>
            <a:off x="8148064" y="275418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ight Bracket 14"/>
          <p:cNvSpPr/>
          <p:nvPr/>
        </p:nvSpPr>
        <p:spPr>
          <a:xfrm>
            <a:off x="6240436" y="275418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ight Bracket 15"/>
          <p:cNvSpPr/>
          <p:nvPr/>
        </p:nvSpPr>
        <p:spPr>
          <a:xfrm>
            <a:off x="10807181" y="4241401"/>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Thought Bubble: Cloud 3">
            <a:extLst>
              <a:ext uri="{FF2B5EF4-FFF2-40B4-BE49-F238E27FC236}">
                <a16:creationId xmlns:a16="http://schemas.microsoft.com/office/drawing/2014/main" id="{3C0D668C-EEE3-490C-86FD-E28BF8F12508}"/>
              </a:ext>
            </a:extLst>
          </p:cNvPr>
          <p:cNvSpPr/>
          <p:nvPr/>
        </p:nvSpPr>
        <p:spPr>
          <a:xfrm>
            <a:off x="535223" y="3175356"/>
            <a:ext cx="526322" cy="400671"/>
          </a:xfrm>
          <a:prstGeom prst="cloudCallout">
            <a:avLst>
              <a:gd name="adj1" fmla="val 70090"/>
              <a:gd name="adj2" fmla="val 12430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8" name="Picture 17" descr="Image result for smiley face images">
            <a:extLst>
              <a:ext uri="{FF2B5EF4-FFF2-40B4-BE49-F238E27FC236}">
                <a16:creationId xmlns:a16="http://schemas.microsoft.com/office/drawing/2014/main" id="{CED2DF47-B3DC-49B4-A2A4-24891B9601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61209">
            <a:off x="438475" y="3039953"/>
            <a:ext cx="715176" cy="50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5118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5324" y="830516"/>
            <a:ext cx="10226566" cy="60274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b   </a:t>
            </a:r>
            <a:r>
              <a:rPr lang="en-US" sz="2400" baseline="30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          b  </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	         b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c	d	          c         d	         c          d</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a*(a*a + b*c) + c*(a*b + b*d)   b*(a*a + b*c) + d*( a*b + b*d)     a        b</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 c*a + d*c) + c*(c*b + d*d)  b*( c*a + d*c) + d*(c*b + d*d)     c        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 a*(a*a + b*c) + c*(a*b + b*d))     b*( a*(a*a + b*c) + c*(a*b + b*d))</a:t>
            </a:r>
          </a:p>
          <a:p>
            <a:pPr marL="574675"/>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c*(b*(a*a + b*c) + d*(a*b + b*d))  </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d*(b*(a*a + b*c) + d*(a*b + b*d))</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a*(a*(c*a + d*c) + c*(c*b + d*d))       b*(a*(c*a + d*c) + c*(c*b + d*d))</a:t>
            </a:r>
          </a:p>
          <a:p>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c*(b*(c*a + d*c) + d*(c*b + d*d))    </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d*(b*(c*a + d*c) + d*(c*b + d*d))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Four 2x2 matrices can be multiplied using 12 additions and 24 multiplications.</a:t>
            </a:r>
          </a:p>
          <a:p>
            <a:endParaRPr lang="en-US" sz="2400" dirty="0">
              <a:latin typeface="Times New Roman" panose="02020603050405020304" pitchFamily="18" charset="0"/>
              <a:cs typeface="Times New Roman" panose="02020603050405020304" pitchFamily="18" charset="0"/>
            </a:endParaRPr>
          </a:p>
        </p:txBody>
      </p:sp>
      <p:sp>
        <p:nvSpPr>
          <p:cNvPr id="3" name="Left Bracket 2"/>
          <p:cNvSpPr/>
          <p:nvPr/>
        </p:nvSpPr>
        <p:spPr>
          <a:xfrm>
            <a:off x="1299605" y="1001614"/>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Left Bracket 3"/>
          <p:cNvSpPr/>
          <p:nvPr/>
        </p:nvSpPr>
        <p:spPr>
          <a:xfrm>
            <a:off x="3837853" y="1001614"/>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Left Bracket 4"/>
          <p:cNvSpPr/>
          <p:nvPr/>
        </p:nvSpPr>
        <p:spPr>
          <a:xfrm>
            <a:off x="5608846" y="1001614"/>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Left Bracket 5"/>
          <p:cNvSpPr/>
          <p:nvPr/>
        </p:nvSpPr>
        <p:spPr>
          <a:xfrm>
            <a:off x="2014308" y="2499338"/>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Bracket 6"/>
          <p:cNvSpPr/>
          <p:nvPr/>
        </p:nvSpPr>
        <p:spPr>
          <a:xfrm>
            <a:off x="10238653" y="2499338"/>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ight Bracket 7"/>
          <p:cNvSpPr/>
          <p:nvPr/>
        </p:nvSpPr>
        <p:spPr>
          <a:xfrm>
            <a:off x="2559088" y="1001614"/>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ight Bracket 8"/>
          <p:cNvSpPr/>
          <p:nvPr/>
        </p:nvSpPr>
        <p:spPr>
          <a:xfrm>
            <a:off x="5039186" y="1001614"/>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Bracket 9"/>
          <p:cNvSpPr/>
          <p:nvPr/>
        </p:nvSpPr>
        <p:spPr>
          <a:xfrm>
            <a:off x="6947157" y="1001614"/>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ight Bracket 10"/>
          <p:cNvSpPr/>
          <p:nvPr/>
        </p:nvSpPr>
        <p:spPr>
          <a:xfrm>
            <a:off x="10005667" y="249933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Bracket 11"/>
          <p:cNvSpPr/>
          <p:nvPr/>
        </p:nvSpPr>
        <p:spPr>
          <a:xfrm>
            <a:off x="11277419" y="249933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ight Bracket 12"/>
          <p:cNvSpPr/>
          <p:nvPr/>
        </p:nvSpPr>
        <p:spPr>
          <a:xfrm>
            <a:off x="11307979" y="3918234"/>
            <a:ext cx="97500" cy="1683779"/>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Bracket 13"/>
          <p:cNvSpPr/>
          <p:nvPr/>
        </p:nvSpPr>
        <p:spPr>
          <a:xfrm flipH="1">
            <a:off x="2014308" y="3918234"/>
            <a:ext cx="152400" cy="1683779"/>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Thought Bubble: Cloud 3">
            <a:extLst>
              <a:ext uri="{FF2B5EF4-FFF2-40B4-BE49-F238E27FC236}">
                <a16:creationId xmlns:a16="http://schemas.microsoft.com/office/drawing/2014/main" id="{D48AEBA9-EBEF-49A4-B500-E7D5D8B8225E}"/>
              </a:ext>
            </a:extLst>
          </p:cNvPr>
          <p:cNvSpPr/>
          <p:nvPr/>
        </p:nvSpPr>
        <p:spPr>
          <a:xfrm>
            <a:off x="726789" y="3175356"/>
            <a:ext cx="474259"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6" name="Picture 15" descr="Image result for smiley face images">
            <a:extLst>
              <a:ext uri="{FF2B5EF4-FFF2-40B4-BE49-F238E27FC236}">
                <a16:creationId xmlns:a16="http://schemas.microsoft.com/office/drawing/2014/main" id="{0DFBE1C0-E90E-4F1F-A61B-5BF80129174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056" y="3175356"/>
            <a:ext cx="471797" cy="37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5537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BB0BBD-6E7E-20CA-28C8-B982008A47A4}"/>
              </a:ext>
            </a:extLst>
          </p:cNvPr>
          <p:cNvSpPr txBox="1"/>
          <p:nvPr/>
        </p:nvSpPr>
        <p:spPr>
          <a:xfrm>
            <a:off x="713433" y="3798277"/>
            <a:ext cx="11314443" cy="305972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115367" y="677286"/>
                <a:ext cx="10912509" cy="6046014"/>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So far we got is that: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4 + and 8 *         	for two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2</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2x4 + and 2x8 * 	for three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latin typeface="Cambria Math" panose="02040503050406030204" pitchFamily="18" charset="0"/>
                            <a:cs typeface="Times New Roman" panose="02020603050405020304" pitchFamily="18" charset="0"/>
                          </a:rPr>
                        </m:ctrlPr>
                      </m:sSupPr>
                      <m:e>
                        <m:r>
                          <a:rPr lang="en-US" sz="2200" i="1">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3</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3x4 + and 3x8 * 	for four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4</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7x4 + and 7x8 * 	for eight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8</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 general, we have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(n-1)x4 + and (n-1)x8 * for n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𝑛</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However, consider</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X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dirty="0">
                    <a:latin typeface="Times New Roman" panose="02020603050405020304" pitchFamily="18" charset="0"/>
                    <a:ea typeface="Calibri" panose="020F0502020204030204" pitchFamily="34" charset="0"/>
                    <a:cs typeface="Times New Roman" panose="02020603050405020304" pitchFamily="18" charset="0"/>
                  </a:rPr>
                  <a:t>  	 	:needs  1 time of 4 + and 1 time of 8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:needs  1+1 times of 4 + and 1+1 times of 8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8 </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2*4</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4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4</a:t>
                </a:r>
                <a:r>
                  <a:rPr lang="en-US" sz="2200" dirty="0">
                    <a:latin typeface="Times New Roman" panose="02020603050405020304" pitchFamily="18" charset="0"/>
                    <a:ea typeface="Calibri" panose="020F0502020204030204" pitchFamily="34" charset="0"/>
                    <a:cs typeface="Times New Roman" panose="02020603050405020304" pitchFamily="18" charset="0"/>
                  </a:rPr>
                  <a:t> 	: 1+1+ 1 times of 4 + and 1+1+ 1 times of 8*:  </a:t>
                </a:r>
                <a14:m>
                  <m:oMath xmlns:m="http://schemas.openxmlformats.org/officeDocument/2006/math">
                    <m:func>
                      <m:func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i="0" dirty="0" smtClean="0">
                                <a:latin typeface="Cambria Math" panose="02040503050406030204" pitchFamily="18" charset="0"/>
                                <a:ea typeface="Calibri" panose="020F0502020204030204" pitchFamily="34" charset="0"/>
                                <a:cs typeface="Times New Roman" panose="02020603050405020304" pitchFamily="18" charset="0"/>
                              </a:rPr>
                              <m:t>log</m:t>
                            </m:r>
                          </m:e>
                          <m:sub>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8=3</m:t>
                        </m:r>
                      </m:e>
                    </m:func>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16 </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2*8</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8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8</a:t>
                </a:r>
                <a:r>
                  <a:rPr lang="en-US" sz="2200" dirty="0">
                    <a:latin typeface="Times New Roman" panose="02020603050405020304" pitchFamily="18" charset="0"/>
                    <a:ea typeface="Calibri" panose="020F0502020204030204" pitchFamily="34" charset="0"/>
                    <a:cs typeface="Times New Roman" panose="02020603050405020304" pitchFamily="18" charset="0"/>
                  </a:rPr>
                  <a:t> 	: 1+1+1+1 times of 4 + and 1+1+1+1 times of 8*: </a:t>
                </a:r>
                <a14:m>
                  <m:oMath xmlns:m="http://schemas.openxmlformats.org/officeDocument/2006/math">
                    <m:func>
                      <m:func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i="0" dirty="0" smtClean="0">
                                <a:latin typeface="Cambria Math" panose="02040503050406030204" pitchFamily="18" charset="0"/>
                                <a:ea typeface="Calibri" panose="020F0502020204030204" pitchFamily="34" charset="0"/>
                                <a:cs typeface="Times New Roman" panose="02020603050405020304" pitchFamily="18" charset="0"/>
                              </a:rPr>
                              <m:t>log</m:t>
                            </m:r>
                          </m:e>
                          <m:sub>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16=4</m:t>
                        </m:r>
                      </m:e>
                    </m:func>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32 </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2*16 </a:t>
                </a:r>
                <a:r>
                  <a:rPr lang="en-US" sz="2200" dirty="0">
                    <a:latin typeface="Times New Roman" panose="02020603050405020304" pitchFamily="18" charset="0"/>
                    <a:ea typeface="Calibri" panose="020F0502020204030204" pitchFamily="34" charset="0"/>
                    <a:cs typeface="Times New Roman" panose="02020603050405020304" pitchFamily="18" charset="0"/>
                  </a:rPr>
                  <a:t>=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16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16</a:t>
                </a:r>
                <a:r>
                  <a:rPr lang="en-US" sz="2200" dirty="0">
                    <a:latin typeface="Times New Roman" panose="02020603050405020304" pitchFamily="18" charset="0"/>
                    <a:ea typeface="Calibri" panose="020F0502020204030204" pitchFamily="34" charset="0"/>
                    <a:cs typeface="Times New Roman" panose="02020603050405020304" pitchFamily="18" charset="0"/>
                  </a:rPr>
                  <a:t> 	: 1+1 + 1+1+1 times of 4 + and 1+1+ 1+1+1 times of 8*: </a:t>
                </a:r>
                <a14:m>
                  <m:oMath xmlns:m="http://schemas.openxmlformats.org/officeDocument/2006/math">
                    <m:func>
                      <m:func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i="0" dirty="0" smtClean="0">
                                <a:latin typeface="Cambria Math" panose="02040503050406030204" pitchFamily="18" charset="0"/>
                                <a:ea typeface="Calibri" panose="020F0502020204030204" pitchFamily="34" charset="0"/>
                                <a:cs typeface="Times New Roman" panose="02020603050405020304" pitchFamily="18" charset="0"/>
                              </a:rPr>
                              <m:t>log</m:t>
                            </m:r>
                          </m:e>
                          <m:sub>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32=5</m:t>
                        </m:r>
                      </m:e>
                    </m:func>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rPr>
                  <a:t>X</a:t>
                </a:r>
                <a:r>
                  <a:rPr lang="en-US" sz="2200" baseline="30000" dirty="0">
                    <a:latin typeface="Times New Roman" panose="02020603050405020304" pitchFamily="18" charset="0"/>
                    <a:ea typeface="Calibri" panose="020F0502020204030204" pitchFamily="34" charset="0"/>
                  </a:rPr>
                  <a:t>64 </a:t>
                </a:r>
                <a:r>
                  <a:rPr lang="en-US" sz="2200" dirty="0">
                    <a:latin typeface="Times New Roman" panose="02020603050405020304" pitchFamily="18" charset="0"/>
                    <a:ea typeface="Calibri" panose="020F0502020204030204" pitchFamily="34" charset="0"/>
                  </a:rPr>
                  <a:t> =  X</a:t>
                </a:r>
                <a:r>
                  <a:rPr lang="en-US" sz="2200" baseline="30000" dirty="0">
                    <a:latin typeface="Times New Roman" panose="02020603050405020304" pitchFamily="18" charset="0"/>
                    <a:ea typeface="Calibri" panose="020F0502020204030204" pitchFamily="34" charset="0"/>
                  </a:rPr>
                  <a:t>2*32</a:t>
                </a:r>
                <a:r>
                  <a:rPr lang="en-US" sz="2200" dirty="0">
                    <a:latin typeface="Times New Roman" panose="02020603050405020304" pitchFamily="18" charset="0"/>
                    <a:ea typeface="Calibri" panose="020F0502020204030204" pitchFamily="34" charset="0"/>
                  </a:rPr>
                  <a:t> = X</a:t>
                </a:r>
                <a:r>
                  <a:rPr lang="en-US" sz="2200" baseline="30000" dirty="0">
                    <a:latin typeface="Times New Roman" panose="02020603050405020304" pitchFamily="18" charset="0"/>
                    <a:ea typeface="Calibri" panose="020F0502020204030204" pitchFamily="34" charset="0"/>
                  </a:rPr>
                  <a:t>32 </a:t>
                </a:r>
                <a:r>
                  <a:rPr lang="en-US" sz="2200" dirty="0" err="1">
                    <a:latin typeface="Times New Roman" panose="02020603050405020304" pitchFamily="18" charset="0"/>
                    <a:ea typeface="Calibri" panose="020F0502020204030204" pitchFamily="34" charset="0"/>
                  </a:rPr>
                  <a:t>X</a:t>
                </a:r>
                <a:r>
                  <a:rPr lang="en-US" sz="2200" baseline="30000" dirty="0" err="1">
                    <a:latin typeface="Times New Roman" panose="02020603050405020304" pitchFamily="18" charset="0"/>
                    <a:ea typeface="Calibri" panose="020F0502020204030204" pitchFamily="34" charset="0"/>
                  </a:rPr>
                  <a:t>32</a:t>
                </a:r>
                <a:r>
                  <a:rPr lang="en-US" sz="2200" dirty="0">
                    <a:latin typeface="Times New Roman" panose="02020603050405020304" pitchFamily="18" charset="0"/>
                    <a:ea typeface="Calibri" panose="020F0502020204030204" pitchFamily="34" charset="0"/>
                  </a:rPr>
                  <a:t> 	: 1+1+1+1+1+1 times of 4 + and 1+1+1+1+1+1 times of 8*</a:t>
                </a:r>
              </a:p>
              <a:p>
                <a:r>
                  <a:rPr lang="en-US" sz="2200" dirty="0">
                    <a:latin typeface="Times New Roman" panose="02020603050405020304" pitchFamily="18" charset="0"/>
                    <a:cs typeface="Times New Roman" panose="02020603050405020304" pitchFamily="18" charset="0"/>
                  </a:rPr>
                  <a:t>32 = 2</a:t>
                </a:r>
                <a:r>
                  <a:rPr lang="en-US" sz="2200" baseline="30000" dirty="0">
                    <a:latin typeface="Times New Roman" panose="02020603050405020304" pitchFamily="18" charset="0"/>
                    <a:cs typeface="Times New Roman" panose="02020603050405020304" pitchFamily="18" charset="0"/>
                  </a:rPr>
                  <a:t>5  </a:t>
                </a:r>
                <a:r>
                  <a:rPr lang="en-US" sz="2200" dirty="0">
                    <a:latin typeface="Times New Roman" panose="02020603050405020304" pitchFamily="18" charset="0"/>
                    <a:cs typeface="Times New Roman" panose="02020603050405020304" pitchFamily="18" charset="0"/>
                  </a:rPr>
                  <a:t>       log 32 = log 2</a:t>
                </a:r>
                <a:r>
                  <a:rPr lang="en-US" sz="2200" baseline="30000" dirty="0">
                    <a:latin typeface="Times New Roman" panose="02020603050405020304" pitchFamily="18" charset="0"/>
                    <a:cs typeface="Times New Roman" panose="02020603050405020304" pitchFamily="18" charset="0"/>
                  </a:rPr>
                  <a:t>5 </a:t>
                </a:r>
                <a:r>
                  <a:rPr lang="en-US" sz="2200" dirty="0">
                    <a:latin typeface="Times New Roman" panose="02020603050405020304" pitchFamily="18" charset="0"/>
                    <a:cs typeface="Times New Roman" panose="02020603050405020304" pitchFamily="18" charset="0"/>
                  </a:rPr>
                  <a:t>  = 5 .    i.e., X</a:t>
                </a:r>
                <a:r>
                  <a:rPr lang="en-US" sz="2200" baseline="30000" dirty="0">
                    <a:latin typeface="Times New Roman" panose="02020603050405020304" pitchFamily="18" charset="0"/>
                    <a:cs typeface="Times New Roman" panose="02020603050405020304" pitchFamily="18" charset="0"/>
                  </a:rPr>
                  <a:t>32 </a:t>
                </a:r>
                <a:r>
                  <a:rPr lang="en-US" sz="2200" dirty="0">
                    <a:latin typeface="Times New Roman" panose="02020603050405020304" pitchFamily="18" charset="0"/>
                    <a:cs typeface="Times New Roman" panose="02020603050405020304" pitchFamily="18" charset="0"/>
                  </a:rPr>
                  <a:t> needs 5 times of 4 +  and 8 * each.</a:t>
                </a:r>
                <a:r>
                  <a:rPr lang="en-US" sz="2200" dirty="0">
                    <a:ea typeface="Calibri" panose="020F0502020204030204" pitchFamily="34" charset="0"/>
                    <a:cs typeface="Times New Roman" panose="02020603050405020304" pitchFamily="18" charset="0"/>
                  </a:rPr>
                  <a:t> </a:t>
                </a:r>
                <a14:m>
                  <m:oMath xmlns:m="http://schemas.openxmlformats.org/officeDocument/2006/math">
                    <m:func>
                      <m:funcPr>
                        <m:ctrlPr>
                          <a:rPr lang="en-US" sz="2200" i="1" dirty="0">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dirty="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dirty="0">
                                <a:latin typeface="Cambria Math" panose="02040503050406030204" pitchFamily="18" charset="0"/>
                                <a:ea typeface="Calibri" panose="020F0502020204030204" pitchFamily="34" charset="0"/>
                                <a:cs typeface="Times New Roman" panose="02020603050405020304" pitchFamily="18" charset="0"/>
                              </a:rPr>
                              <m:t>log</m:t>
                            </m:r>
                          </m:e>
                          <m:sub>
                            <m:r>
                              <a:rPr lang="en-US" sz="2200" i="1" dirty="0">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i="1" dirty="0">
                            <a:latin typeface="Cambria Math" panose="02040503050406030204" pitchFamily="18" charset="0"/>
                            <a:ea typeface="Calibri" panose="020F0502020204030204" pitchFamily="34" charset="0"/>
                            <a:cs typeface="Times New Roman" panose="02020603050405020304" pitchFamily="18" charset="0"/>
                          </a:rPr>
                          <m:t>32=5</m:t>
                        </m:r>
                      </m:e>
                    </m:func>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64 = 2</a:t>
                </a:r>
                <a:r>
                  <a:rPr lang="en-US" sz="2200" baseline="3000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       log 64 = log 2</a:t>
                </a:r>
                <a:r>
                  <a:rPr lang="en-US" sz="2200" baseline="3000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  = 6 .    i.e., X</a:t>
                </a:r>
                <a:r>
                  <a:rPr lang="en-US" sz="2200" baseline="30000" dirty="0">
                    <a:latin typeface="Times New Roman" panose="02020603050405020304" pitchFamily="18" charset="0"/>
                    <a:cs typeface="Times New Roman" panose="02020603050405020304" pitchFamily="18" charset="0"/>
                  </a:rPr>
                  <a:t>64 </a:t>
                </a:r>
                <a:r>
                  <a:rPr lang="en-US" sz="2200" dirty="0">
                    <a:latin typeface="Times New Roman" panose="02020603050405020304" pitchFamily="18" charset="0"/>
                    <a:cs typeface="Times New Roman" panose="02020603050405020304" pitchFamily="18" charset="0"/>
                  </a:rPr>
                  <a:t> needs 6 times of 4 +  and 8 * each</a:t>
                </a:r>
                <a:r>
                  <a:rPr lang="en-US" sz="2400" dirty="0"/>
                  <a:t>.</a:t>
                </a:r>
                <a:r>
                  <a:rPr lang="en-US" sz="2400" dirty="0">
                    <a:ea typeface="Calibri" panose="020F0502020204030204" pitchFamily="34" charset="0"/>
                    <a:cs typeface="Times New Roman" panose="02020603050405020304" pitchFamily="18" charset="0"/>
                  </a:rPr>
                  <a:t> </a:t>
                </a:r>
                <a14:m>
                  <m:oMath xmlns:m="http://schemas.openxmlformats.org/officeDocument/2006/math">
                    <m:func>
                      <m:funcPr>
                        <m:ctrlPr>
                          <a:rPr lang="en-US" sz="2400" i="1" dirty="0">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dirty="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400" dirty="0">
                                <a:latin typeface="Cambria Math" panose="02040503050406030204" pitchFamily="18" charset="0"/>
                                <a:ea typeface="Calibri" panose="020F0502020204030204" pitchFamily="34" charset="0"/>
                                <a:cs typeface="Times New Roman" panose="02020603050405020304" pitchFamily="18" charset="0"/>
                              </a:rPr>
                              <m:t>log</m:t>
                            </m:r>
                          </m:e>
                          <m:sub>
                            <m:r>
                              <a:rPr lang="en-US" sz="2400" i="1" dirty="0">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400" b="0" i="1" dirty="0" smtClean="0">
                            <a:latin typeface="Cambria Math" panose="02040503050406030204" pitchFamily="18" charset="0"/>
                            <a:ea typeface="Calibri" panose="020F0502020204030204" pitchFamily="34" charset="0"/>
                            <a:cs typeface="Times New Roman" panose="02020603050405020304" pitchFamily="18" charset="0"/>
                          </a:rPr>
                          <m:t>64</m:t>
                        </m:r>
                        <m:r>
                          <a:rPr lang="en-US" sz="2400" i="1" dirty="0">
                            <a:latin typeface="Cambria Math" panose="02040503050406030204" pitchFamily="18" charset="0"/>
                            <a:ea typeface="Calibri" panose="020F0502020204030204" pitchFamily="34" charset="0"/>
                            <a:cs typeface="Times New Roman" panose="02020603050405020304" pitchFamily="18" charset="0"/>
                          </a:rPr>
                          <m:t>=</m:t>
                        </m:r>
                        <m:r>
                          <a:rPr lang="en-US" sz="2400" b="0" i="1" dirty="0" smtClean="0">
                            <a:latin typeface="Cambria Math" panose="02040503050406030204" pitchFamily="18" charset="0"/>
                            <a:ea typeface="Calibri" panose="020F0502020204030204" pitchFamily="34" charset="0"/>
                            <a:cs typeface="Times New Roman" panose="02020603050405020304" pitchFamily="18" charset="0"/>
                          </a:rPr>
                          <m:t>6</m:t>
                        </m:r>
                      </m:e>
                    </m:func>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115367" y="677286"/>
                <a:ext cx="10912509" cy="6046014"/>
              </a:xfrm>
              <a:prstGeom prst="rect">
                <a:avLst/>
              </a:prstGeom>
              <a:blipFill>
                <a:blip r:embed="rId2"/>
                <a:stretch>
                  <a:fillRect l="-726" t="-706" b="-1310"/>
                </a:stretch>
              </a:blipFill>
            </p:spPr>
            <p:txBody>
              <a:bodyPr/>
              <a:lstStyle/>
              <a:p>
                <a:r>
                  <a:rPr lang="en-US">
                    <a:noFill/>
                  </a:rPr>
                  <a:t> </a:t>
                </a:r>
              </a:p>
            </p:txBody>
          </p:sp>
        </mc:Fallback>
      </mc:AlternateContent>
      <p:cxnSp>
        <p:nvCxnSpPr>
          <p:cNvPr id="3" name="Straight Arrow Connector 2"/>
          <p:cNvCxnSpPr/>
          <p:nvPr/>
        </p:nvCxnSpPr>
        <p:spPr>
          <a:xfrm>
            <a:off x="2192954" y="6480825"/>
            <a:ext cx="253256" cy="4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2193442" y="6102633"/>
            <a:ext cx="253256" cy="4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1729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526187" y="2645020"/>
            <a:ext cx="6973757" cy="155326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7" name="Rectangle 6"/>
              <p:cNvSpPr/>
              <p:nvPr/>
            </p:nvSpPr>
            <p:spPr>
              <a:xfrm>
                <a:off x="1201049" y="1130182"/>
                <a:ext cx="10466997" cy="5045612"/>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32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5  </a:t>
                </a:r>
                <a:r>
                  <a:rPr lang="en-US" sz="2200" dirty="0">
                    <a:latin typeface="Times New Roman" panose="02020603050405020304" pitchFamily="18" charset="0"/>
                    <a:ea typeface="Calibri" panose="020F0502020204030204" pitchFamily="34" charset="0"/>
                    <a:cs typeface="Times New Roman" panose="02020603050405020304" pitchFamily="18" charset="0"/>
                  </a:rPr>
                  <a:t>       log 32 = log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5 </a:t>
                </a:r>
                <a:r>
                  <a:rPr lang="en-US" sz="2200" dirty="0">
                    <a:latin typeface="Times New Roman" panose="02020603050405020304" pitchFamily="18" charset="0"/>
                    <a:ea typeface="Calibri" panose="020F0502020204030204" pitchFamily="34" charset="0"/>
                    <a:cs typeface="Times New Roman" panose="02020603050405020304" pitchFamily="18" charset="0"/>
                  </a:rPr>
                  <a:t>  = 5 .   i.e.,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32 </a:t>
                </a:r>
                <a:r>
                  <a:rPr lang="en-US" sz="2200" dirty="0">
                    <a:latin typeface="Times New Roman" panose="02020603050405020304" pitchFamily="18" charset="0"/>
                    <a:ea typeface="Calibri" panose="020F0502020204030204" pitchFamily="34" charset="0"/>
                    <a:cs typeface="Times New Roman" panose="02020603050405020304" pitchFamily="18" charset="0"/>
                  </a:rPr>
                  <a:t> needs 5 times of 4 + and 8 * each. </a:t>
                </a:r>
                <a14:m>
                  <m:oMath xmlns:m="http://schemas.openxmlformats.org/officeDocument/2006/math">
                    <m:func>
                      <m:funcPr>
                        <m:ctrlPr>
                          <a:rPr lang="en-US" sz="2200" i="1" dirty="0">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dirty="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dirty="0">
                                <a:latin typeface="Cambria Math" panose="02040503050406030204" pitchFamily="18" charset="0"/>
                                <a:ea typeface="Calibri" panose="020F0502020204030204" pitchFamily="34" charset="0"/>
                                <a:cs typeface="Times New Roman" panose="02020603050405020304" pitchFamily="18" charset="0"/>
                              </a:rPr>
                              <m:t>log</m:t>
                            </m:r>
                          </m:e>
                          <m:sub>
                            <m:r>
                              <a:rPr lang="en-US" sz="2200" i="1" dirty="0">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i="1" dirty="0">
                            <a:latin typeface="Cambria Math" panose="02040503050406030204" pitchFamily="18" charset="0"/>
                            <a:ea typeface="Calibri" panose="020F0502020204030204" pitchFamily="34" charset="0"/>
                            <a:cs typeface="Times New Roman" panose="02020603050405020304" pitchFamily="18" charset="0"/>
                          </a:rPr>
                          <m:t>32=5</m:t>
                        </m:r>
                      </m:e>
                    </m:func>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64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6  </a:t>
                </a:r>
                <a:r>
                  <a:rPr lang="en-US" sz="2200" dirty="0">
                    <a:latin typeface="Times New Roman" panose="02020603050405020304" pitchFamily="18" charset="0"/>
                    <a:ea typeface="Calibri" panose="020F0502020204030204" pitchFamily="34" charset="0"/>
                    <a:cs typeface="Times New Roman" panose="02020603050405020304" pitchFamily="18" charset="0"/>
                  </a:rPr>
                  <a:t>       log 64 =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log 2</a:t>
                </a:r>
                <a:r>
                  <a:rPr lang="en-US" sz="22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6 .   i.e.,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64 </a:t>
                </a:r>
                <a:r>
                  <a:rPr lang="en-US" sz="2200" dirty="0">
                    <a:latin typeface="Times New Roman" panose="02020603050405020304" pitchFamily="18" charset="0"/>
                    <a:ea typeface="Calibri" panose="020F0502020204030204" pitchFamily="34" charset="0"/>
                    <a:cs typeface="Times New Roman" panose="02020603050405020304" pitchFamily="18" charset="0"/>
                  </a:rPr>
                  <a:t> needs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a:t>
                </a:r>
                <a:r>
                  <a:rPr lang="en-US" sz="2200" dirty="0">
                    <a:latin typeface="Times New Roman" panose="02020603050405020304" pitchFamily="18" charset="0"/>
                    <a:ea typeface="Calibri" panose="020F0502020204030204" pitchFamily="34" charset="0"/>
                    <a:cs typeface="Times New Roman" panose="02020603050405020304" pitchFamily="18" charset="0"/>
                  </a:rPr>
                  <a:t> times of 4 + and 8 * each.</a:t>
                </a:r>
                <a:r>
                  <a:rPr lang="en-US" sz="2200" dirty="0">
                    <a:ea typeface="Calibri" panose="020F0502020204030204" pitchFamily="34" charset="0"/>
                    <a:cs typeface="Times New Roman" panose="02020603050405020304" pitchFamily="18" charset="0"/>
                  </a:rPr>
                  <a:t> </a:t>
                </a:r>
                <a14:m>
                  <m:oMath xmlns:m="http://schemas.openxmlformats.org/officeDocument/2006/math">
                    <m:func>
                      <m:funcPr>
                        <m:ctrlPr>
                          <a:rPr lang="en-US" sz="2200" i="1" dirty="0">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dirty="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dirty="0">
                                <a:latin typeface="Cambria Math" panose="02040503050406030204" pitchFamily="18" charset="0"/>
                                <a:ea typeface="Calibri" panose="020F0502020204030204" pitchFamily="34" charset="0"/>
                                <a:cs typeface="Times New Roman" panose="02020603050405020304" pitchFamily="18" charset="0"/>
                              </a:rPr>
                              <m:t>log</m:t>
                            </m:r>
                          </m:e>
                          <m:sub>
                            <m:r>
                              <a:rPr lang="en-US" sz="2200" i="1" dirty="0">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64</m:t>
                        </m:r>
                        <m:r>
                          <a:rPr lang="en-US" sz="2200" i="1" dirty="0">
                            <a:latin typeface="Cambria Math" panose="02040503050406030204" pitchFamily="18" charset="0"/>
                            <a:ea typeface="Calibri" panose="020F0502020204030204" pitchFamily="34" charset="0"/>
                            <a:cs typeface="Times New Roman" panose="02020603050405020304" pitchFamily="18" charset="0"/>
                          </a:rPr>
                          <m:t>=</m:t>
                        </m:r>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6</m:t>
                        </m:r>
                      </m:e>
                    </m:func>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For compute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we have the formula: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if n is even and positive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if n is odd</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if n = 0</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rPr>
                  <a:t>If we compute  </a:t>
                </a:r>
                <a:r>
                  <a:rPr lang="en-US" sz="2200" dirty="0" err="1">
                    <a:latin typeface="Times New Roman" panose="02020603050405020304" pitchFamily="18" charset="0"/>
                    <a:ea typeface="Calibri" panose="020F0502020204030204" pitchFamily="34" charset="0"/>
                  </a:rPr>
                  <a:t>X</a:t>
                </a:r>
                <a:r>
                  <a:rPr lang="en-US" sz="2200" baseline="30000" dirty="0" err="1">
                    <a:latin typeface="Times New Roman" panose="02020603050405020304" pitchFamily="18" charset="0"/>
                    <a:ea typeface="Calibri" panose="020F0502020204030204" pitchFamily="34" charset="0"/>
                  </a:rPr>
                  <a:t>n</a:t>
                </a:r>
                <a:r>
                  <a:rPr lang="en-US" sz="2200" dirty="0">
                    <a:latin typeface="Times New Roman" panose="02020603050405020304" pitchFamily="18" charset="0"/>
                    <a:ea typeface="Calibri" panose="020F0502020204030204" pitchFamily="34" charset="0"/>
                  </a:rPr>
                  <a:t> recursively according to this formula and measure the algorithm’s efficiency by the number of multiplications, we should expect </a:t>
                </a:r>
                <a:r>
                  <a:rPr lang="en-US" sz="2200" i="1" dirty="0">
                    <a:solidFill>
                      <a:srgbClr val="0000FF"/>
                    </a:solidFill>
                    <a:latin typeface="Times New Roman" panose="02020603050405020304" pitchFamily="18" charset="0"/>
                    <a:ea typeface="Calibri" panose="020F0502020204030204" pitchFamily="34" charset="0"/>
                  </a:rPr>
                  <a:t>the algorithm to be Ɵ(log</a:t>
                </a:r>
                <a:r>
                  <a:rPr lang="en-US" sz="2200" i="1" baseline="-25000" dirty="0">
                    <a:solidFill>
                      <a:srgbClr val="0000FF"/>
                    </a:solidFill>
                    <a:latin typeface="Times New Roman" panose="02020603050405020304" pitchFamily="18" charset="0"/>
                    <a:ea typeface="Calibri" panose="020F0502020204030204" pitchFamily="34" charset="0"/>
                  </a:rPr>
                  <a:t>2</a:t>
                </a:r>
                <a:r>
                  <a:rPr lang="en-US" sz="2200" i="1" dirty="0">
                    <a:solidFill>
                      <a:srgbClr val="0000FF"/>
                    </a:solidFill>
                    <a:latin typeface="Times New Roman" panose="02020603050405020304" pitchFamily="18" charset="0"/>
                    <a:ea typeface="Calibri" panose="020F0502020204030204" pitchFamily="34" charset="0"/>
                  </a:rPr>
                  <a:t>n)</a:t>
                </a:r>
                <a:r>
                  <a:rPr lang="en-US" sz="2200" dirty="0">
                    <a:solidFill>
                      <a:srgbClr val="C00000"/>
                    </a:solidFill>
                    <a:latin typeface="Times New Roman" panose="02020603050405020304" pitchFamily="18" charset="0"/>
                    <a:ea typeface="Calibri" panose="020F0502020204030204" pitchFamily="34" charset="0"/>
                  </a:rPr>
                  <a:t> </a:t>
                </a:r>
                <a:r>
                  <a:rPr lang="en-US" sz="2200" dirty="0">
                    <a:solidFill>
                      <a:srgbClr val="0000FF"/>
                    </a:solidFill>
                    <a:latin typeface="Times New Roman" panose="02020603050405020304" pitchFamily="18" charset="0"/>
                    <a:ea typeface="Calibri" panose="020F0502020204030204" pitchFamily="34" charset="0"/>
                  </a:rPr>
                  <a:t>because, on each iteration, the size is reduced by about a half at the expense of one or two multiplication.</a:t>
                </a:r>
                <a:r>
                  <a:rPr lang="en-US" sz="2200" dirty="0">
                    <a:latin typeface="Times New Roman" panose="02020603050405020304" pitchFamily="18" charset="0"/>
                    <a:ea typeface="Calibri" panose="020F0502020204030204" pitchFamily="34" charset="0"/>
                  </a:rPr>
                  <a:t> This is one example of the decrease-by-a-constant-factor (or the decrease-by-half) technique. </a:t>
                </a:r>
                <a:endParaRPr lang="en-US" sz="2200" dirty="0"/>
              </a:p>
            </p:txBody>
          </p:sp>
        </mc:Choice>
        <mc:Fallback xmlns="">
          <p:sp>
            <p:nvSpPr>
              <p:cNvPr id="7" name="Rectangle 6"/>
              <p:cNvSpPr>
                <a:spLocks noRot="1" noChangeAspect="1" noMove="1" noResize="1" noEditPoints="1" noAdjustHandles="1" noChangeArrowheads="1" noChangeShapeType="1" noTextEdit="1"/>
              </p:cNvSpPr>
              <p:nvPr/>
            </p:nvSpPr>
            <p:spPr>
              <a:xfrm>
                <a:off x="1201049" y="1130182"/>
                <a:ext cx="10466997" cy="5045612"/>
              </a:xfrm>
              <a:prstGeom prst="rect">
                <a:avLst/>
              </a:prstGeom>
              <a:blipFill>
                <a:blip r:embed="rId2"/>
                <a:stretch>
                  <a:fillRect l="-757" t="-725" b="-1449"/>
                </a:stretch>
              </a:blipFill>
            </p:spPr>
            <p:txBody>
              <a:bodyPr/>
              <a:lstStyle/>
              <a:p>
                <a:r>
                  <a:rPr lang="en-US">
                    <a:noFill/>
                  </a:rPr>
                  <a:t> </a:t>
                </a:r>
              </a:p>
            </p:txBody>
          </p:sp>
        </mc:Fallback>
      </mc:AlternateContent>
      <p:sp>
        <p:nvSpPr>
          <p:cNvPr id="8" name="Left Brace 7"/>
          <p:cNvSpPr/>
          <p:nvPr/>
        </p:nvSpPr>
        <p:spPr>
          <a:xfrm>
            <a:off x="2991437" y="3035742"/>
            <a:ext cx="85605" cy="929147"/>
          </a:xfrm>
          <a:prstGeom prst="leftBrace">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Arrow Connector 8"/>
          <p:cNvCxnSpPr/>
          <p:nvPr/>
        </p:nvCxnSpPr>
        <p:spPr>
          <a:xfrm>
            <a:off x="2321778" y="1410430"/>
            <a:ext cx="253256" cy="4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2321778" y="1701045"/>
            <a:ext cx="253256" cy="4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Thought Bubble: Cloud 3">
            <a:extLst>
              <a:ext uri="{FF2B5EF4-FFF2-40B4-BE49-F238E27FC236}">
                <a16:creationId xmlns:a16="http://schemas.microsoft.com/office/drawing/2014/main" id="{00AEB566-8DD8-4AC0-8BA8-FFBE05D35269}"/>
              </a:ext>
            </a:extLst>
          </p:cNvPr>
          <p:cNvSpPr/>
          <p:nvPr/>
        </p:nvSpPr>
        <p:spPr>
          <a:xfrm>
            <a:off x="535223" y="317535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Picture 10" descr="Image result for smiley face images">
            <a:extLst>
              <a:ext uri="{FF2B5EF4-FFF2-40B4-BE49-F238E27FC236}">
                <a16:creationId xmlns:a16="http://schemas.microsoft.com/office/drawing/2014/main" id="{BF100E8E-79BC-4C01-8F10-E85E167CDE3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0123">
            <a:off x="535223" y="3119238"/>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591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28428D-9AEB-64F5-A8AF-A0D05938ACE7}"/>
              </a:ext>
            </a:extLst>
          </p:cNvPr>
          <p:cNvSpPr txBox="1"/>
          <p:nvPr/>
        </p:nvSpPr>
        <p:spPr>
          <a:xfrm>
            <a:off x="684870" y="3647552"/>
            <a:ext cx="10318076" cy="2331218"/>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2085852" y="2189438"/>
            <a:ext cx="8512479" cy="3629455"/>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Thus, the number of arithmetic operations needed by our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matrix-based</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 Fib3  is just O(log</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dirty="0">
                <a:latin typeface="Times New Roman" panose="02020603050405020304" pitchFamily="18" charset="0"/>
                <a:ea typeface="Calibri" panose="020F0502020204030204" pitchFamily="34" charset="0"/>
                <a:cs typeface="Times New Roman" panose="02020603050405020304" pitchFamily="18" charset="0"/>
              </a:rPr>
              <a:t>as compared to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 for Fib2</a:t>
            </a:r>
            <a:r>
              <a:rPr lang="en-US" sz="2400" dirty="0">
                <a:latin typeface="Times New Roman" panose="02020603050405020304" pitchFamily="18" charset="0"/>
                <a:ea typeface="Calibri" panose="020F0502020204030204" pitchFamily="34" charset="0"/>
                <a:cs typeface="Times New Roman" panose="02020603050405020304" pitchFamily="18" charset="0"/>
              </a:rPr>
              <a:t>. Have we broken another exponential barrier?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catch is that our new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 Fib3 involves </a:t>
            </a:r>
          </a:p>
          <a:p>
            <a:pPr marL="8001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multiplication, not just addition; </a:t>
            </a: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p>
          <a:p>
            <a:pPr marL="8001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multiplications of large numbers are slower than additions. </a:t>
            </a:r>
          </a:p>
          <a:p>
            <a:pPr marL="8001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When the complexity of arithmetic operations is taken into account,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running time of Fib3 becomes O(n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60446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36609" y="1179903"/>
                <a:ext cx="8996855" cy="5146409"/>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We can show that the intermediate results of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Fib3 are O(n) bits </a:t>
                </a:r>
                <a:r>
                  <a:rPr lang="en-US" sz="2200" dirty="0">
                    <a:latin typeface="Times New Roman" panose="02020603050405020304" pitchFamily="18" charset="0"/>
                    <a:ea typeface="Calibri" panose="020F0502020204030204" pitchFamily="34" charset="0"/>
                    <a:cs typeface="Times New Roman" panose="02020603050405020304" pitchFamily="18" charset="0"/>
                  </a:rPr>
                  <a:t>long. </a:t>
                </a: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Let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M(n) be the running time of an algorithm for multiplying n-bit numbers</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Assume that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M(n) = O(n</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(using the school method for multiplication to achieve this). </a:t>
                </a:r>
              </a:p>
              <a:p>
                <a:pPr marL="800100" lvl="1"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Then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running time of Fib3 is O(M(n) log</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n).</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We can show that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running time of Fib3 is O(M(n)). </a:t>
                </a:r>
              </a:p>
              <a:p>
                <a:pPr marL="800100" lvl="1" indent="-342900">
                  <a:lnSpc>
                    <a:spcPct val="107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ssuming M(n) = </a:t>
                </a:r>
                <a14:m>
                  <m:oMath xmlns:m="http://schemas.openxmlformats.org/officeDocument/2006/math">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𝜃</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sup>
                    </m:s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for some 1 ≤ a ≤ 2</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a:lnSpc>
                    <a:spcPct val="107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(Hint: The lengths of the numbers being multiplied get doubled with every squaring.)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 conclusion, whether </a:t>
                </a:r>
                <a:r>
                  <a:rPr lang="en-US" sz="2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ib3 is faster than Fib2 depends on whether we can multiply n-bit integers faster than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is not possible!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36609" y="1179903"/>
                <a:ext cx="8996855" cy="5146409"/>
              </a:xfrm>
              <a:prstGeom prst="rect">
                <a:avLst/>
              </a:prstGeom>
              <a:blipFill>
                <a:blip r:embed="rId2"/>
                <a:stretch>
                  <a:fillRect l="-881" t="-829" r="-68" b="-1303"/>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353B5C0D-3B17-4994-B482-DF5701EE008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38251">
            <a:off x="842838" y="2480807"/>
            <a:ext cx="489574" cy="38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78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029509" y="2100765"/>
                <a:ext cx="8160673" cy="4526047"/>
              </a:xfrm>
              <a:prstGeom prst="rect">
                <a:avLst/>
              </a:prstGeom>
            </p:spPr>
            <p:txBody>
              <a:bodyPr wrap="square">
                <a:spAutoFit/>
              </a:bodyPr>
              <a:lstStyle/>
              <a:p>
                <a:pPr>
                  <a:spcAft>
                    <a:spcPts val="1800"/>
                  </a:spcAft>
                </a:pPr>
                <a:r>
                  <a:rPr lang="en-US" sz="2400" dirty="0">
                    <a:ea typeface="Calibri" panose="020F0502020204030204" pitchFamily="34" charset="0"/>
                    <a:cs typeface="Times New Roman" panose="02020603050405020304" pitchFamily="18" charset="0"/>
                  </a:rPr>
                  <a:t>Analysis Framework (in analyzing non-recursive algorithm):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0"/>
                  </a:spcAft>
                </a:pPr>
                <a:r>
                  <a:rPr lang="en-US" sz="2400" dirty="0">
                    <a:ea typeface="Calibri" panose="020F0502020204030204" pitchFamily="34" charset="0"/>
                    <a:cs typeface="Times New Roman" panose="02020603050405020304" pitchFamily="18" charset="0"/>
                  </a:rPr>
                  <a:t>Example:  </a:t>
                </a:r>
                <a:r>
                  <a:rPr lang="en-US" sz="2200" dirty="0">
                    <a:latin typeface="Times New Roman" panose="02020603050405020304" pitchFamily="18" charset="0"/>
                    <a:ea typeface="Calibri" panose="020F0502020204030204" pitchFamily="34" charset="0"/>
                    <a:cs typeface="Times New Roman" panose="02020603050405020304" pitchFamily="18" charset="0"/>
                  </a:rPr>
                  <a:t>find the running time efficiency for the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MaxElement</a:t>
                </a:r>
                <a:r>
                  <a:rPr lang="en-US" sz="2200" dirty="0">
                    <a:latin typeface="Times New Roman" panose="02020603050405020304" pitchFamily="18" charset="0"/>
                    <a:ea typeface="Calibri" panose="020F0502020204030204" pitchFamily="34" charset="0"/>
                    <a:cs typeface="Times New Roman" panose="02020603050405020304" pitchFamily="18" charset="0"/>
                  </a:rPr>
                  <a:t>,                   	     using steps 4 and 5):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Let C(n) denote the number of times the comparison &gt; is </a:t>
                </a:r>
              </a:p>
              <a:p>
                <a:pPr lvl="1">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executed and be defined in terms of a function of size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07000"/>
                  </a:lnSpc>
                  <a:spcBef>
                    <a:spcPts val="60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C(n)  =  </a:t>
                </a:r>
                <a14:m>
                  <m:oMath xmlns:m="http://schemas.openxmlformats.org/officeDocument/2006/math">
                    <m:nary>
                      <m:naryPr>
                        <m:chr m:val="∑"/>
                        <m:limLoc m:val="subSup"/>
                        <m:ctrlPr>
                          <a:rPr lang="en-US" sz="2200" i="1" smtClean="0">
                            <a:latin typeface="Cambria Math" panose="02040503050406030204" pitchFamily="18" charset="0"/>
                            <a:cs typeface="Times New Roman" panose="02020603050405020304" pitchFamily="18" charset="0"/>
                          </a:rPr>
                        </m:ctrlPr>
                      </m:naryPr>
                      <m:sub>
                        <m:r>
                          <m:rPr>
                            <m:brk m:alnAt="25"/>
                          </m:rPr>
                          <a:rPr lang="en-US" sz="2200" b="0" i="1" smtClean="0">
                            <a:latin typeface="Cambria Math"/>
                            <a:cs typeface="Times New Roman" panose="02020603050405020304" pitchFamily="18" charset="0"/>
                          </a:rPr>
                          <m:t>𝑖</m:t>
                        </m:r>
                        <m:r>
                          <a:rPr lang="en-US" sz="2200" b="0" i="1" smtClean="0">
                            <a:latin typeface="Cambria Math"/>
                            <a:cs typeface="Times New Roman" panose="02020603050405020304" pitchFamily="18" charset="0"/>
                          </a:rPr>
                          <m:t>=1</m:t>
                        </m:r>
                      </m:sub>
                      <m:sup>
                        <m:r>
                          <a:rPr lang="en-US" sz="2200" b="0" i="1" smtClean="0">
                            <a:latin typeface="Cambria Math"/>
                            <a:cs typeface="Times New Roman" panose="02020603050405020304" pitchFamily="18" charset="0"/>
                          </a:rPr>
                          <m:t>𝑛</m:t>
                        </m:r>
                        <m:r>
                          <a:rPr lang="en-US" sz="2200" b="0" i="1" smtClean="0">
                            <a:latin typeface="Cambria Math"/>
                            <a:cs typeface="Times New Roman" panose="02020603050405020304" pitchFamily="18" charset="0"/>
                          </a:rPr>
                          <m:t>−1</m:t>
                        </m:r>
                      </m:sup>
                      <m:e>
                        <m:r>
                          <a:rPr lang="en-US" sz="2200" b="0" i="1" smtClean="0">
                            <a:latin typeface="Cambria Math"/>
                            <a:cs typeface="Times New Roman" panose="02020603050405020304" pitchFamily="18" charset="0"/>
                          </a:rPr>
                          <m:t>1</m:t>
                        </m:r>
                      </m:e>
                    </m:nary>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….step 4</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Thus,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C(n)  = </a:t>
                </a:r>
                <a14:m>
                  <m:oMath xmlns:m="http://schemas.openxmlformats.org/officeDocument/2006/math">
                    <m:nary>
                      <m:naryPr>
                        <m:chr m:val="∑"/>
                        <m:limLoc m:val="subSup"/>
                        <m:ctrlPr>
                          <a:rPr lang="en-US" sz="2200" i="1">
                            <a:latin typeface="Cambria Math" panose="02040503050406030204" pitchFamily="18" charset="0"/>
                            <a:cs typeface="Times New Roman" panose="02020603050405020304" pitchFamily="18" charset="0"/>
                          </a:rPr>
                        </m:ctrlPr>
                      </m:naryPr>
                      <m:sub>
                        <m:r>
                          <m:rPr>
                            <m:brk m:alnAt="25"/>
                          </m:rPr>
                          <a:rPr lang="en-US" sz="2200" b="0" i="1" smtClean="0">
                            <a:latin typeface="Cambria Math"/>
                            <a:cs typeface="Times New Roman" panose="02020603050405020304" pitchFamily="18" charset="0"/>
                          </a:rPr>
                          <m:t>𝑖</m:t>
                        </m:r>
                        <m:r>
                          <a:rPr lang="en-US" sz="2200" b="0" i="1" smtClean="0">
                            <a:latin typeface="Cambria Math"/>
                            <a:cs typeface="Times New Roman" panose="02020603050405020304" pitchFamily="18" charset="0"/>
                          </a:rPr>
                          <m:t>=1</m:t>
                        </m:r>
                      </m:sub>
                      <m:sup>
                        <m:r>
                          <a:rPr lang="en-US" sz="2200" b="0" i="1" smtClean="0">
                            <a:latin typeface="Cambria Math"/>
                            <a:cs typeface="Times New Roman" panose="02020603050405020304" pitchFamily="18" charset="0"/>
                          </a:rPr>
                          <m:t>𝑛</m:t>
                        </m:r>
                        <m:r>
                          <a:rPr lang="en-US" sz="2200" b="0" i="1" smtClean="0">
                            <a:latin typeface="Cambria Math"/>
                            <a:cs typeface="Times New Roman" panose="02020603050405020304" pitchFamily="18" charset="0"/>
                          </a:rPr>
                          <m:t>−1</m:t>
                        </m:r>
                      </m:sup>
                      <m:e>
                        <m:r>
                          <a:rPr lang="en-US" sz="2200" b="0" i="1" smtClean="0">
                            <a:latin typeface="Cambria Math"/>
                            <a:cs typeface="Times New Roman" panose="02020603050405020304" pitchFamily="18" charset="0"/>
                          </a:rPr>
                          <m:t>1</m:t>
                        </m:r>
                      </m:e>
                    </m:nary>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 </a:t>
                </a:r>
                <a:r>
                  <a:rPr lang="en-US" sz="2200" dirty="0">
                    <a:latin typeface="Times New Roman" panose="02020603050405020304" pitchFamily="18" charset="0"/>
                    <a:ea typeface="Calibri" panose="020F0502020204030204" pitchFamily="34" charset="0"/>
                    <a:cs typeface="Times New Roman" panose="02020603050405020304" pitchFamily="18" charset="0"/>
                  </a:rPr>
                  <a:t>  ε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Θ(n).    </a:t>
                </a:r>
                <a:r>
                  <a:rPr lang="en-US" sz="2200" dirty="0">
                    <a:latin typeface="Times New Roman" panose="02020603050405020304" pitchFamily="18" charset="0"/>
                    <a:ea typeface="Calibri" panose="020F0502020204030204" pitchFamily="34" charset="0"/>
                    <a:cs typeface="Times New Roman" panose="02020603050405020304" pitchFamily="18" charset="0"/>
                  </a:rPr>
                  <a:t> ….. step 5 (in closed form,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or, order of growth,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Θ(n)</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0" marR="0" indent="45720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QED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029509" y="2100765"/>
                <a:ext cx="8160673" cy="4526047"/>
              </a:xfrm>
              <a:prstGeom prst="rect">
                <a:avLst/>
              </a:prstGeom>
              <a:blipFill>
                <a:blip r:embed="rId2"/>
                <a:stretch>
                  <a:fillRect l="-1195" t="-1078" r="-7767" b="-1617"/>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363683" y="503393"/>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682" y="503393"/>
            <a:ext cx="665827" cy="4261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A80872-E090-B824-7605-030BC09D27D1}"/>
              </a:ext>
            </a:extLst>
          </p:cNvPr>
          <p:cNvSpPr txBox="1"/>
          <p:nvPr/>
        </p:nvSpPr>
        <p:spPr>
          <a:xfrm>
            <a:off x="7524902" y="83980"/>
            <a:ext cx="4537789" cy="2187009"/>
          </a:xfrm>
          <a:prstGeom prst="rect">
            <a:avLst/>
          </a:prstGeom>
          <a:noFill/>
        </p:spPr>
        <p:txBody>
          <a:bodyPr wrap="square">
            <a:spAutoFit/>
          </a:bodyPr>
          <a:lstStyle/>
          <a:p>
            <a:pPr>
              <a:lnSpc>
                <a:spcPct val="107000"/>
              </a:lnSpc>
            </a:pPr>
            <a:r>
              <a:rPr lang="en-US" sz="1600" spc="-100" dirty="0">
                <a:latin typeface="Consolas" panose="020B0609020204030204" pitchFamily="49" charset="0"/>
                <a:ea typeface="Calibri" panose="020F0502020204030204" pitchFamily="34" charset="0"/>
                <a:cs typeface="Times New Roman" panose="02020603050405020304" pitchFamily="18" charset="0"/>
              </a:rPr>
              <a:t>Algorithm </a:t>
            </a:r>
            <a:r>
              <a:rPr lang="en-US" sz="1600" spc="-100" dirty="0" err="1">
                <a:latin typeface="Consolas" panose="020B0609020204030204" pitchFamily="49" charset="0"/>
                <a:ea typeface="Calibri" panose="020F0502020204030204" pitchFamily="34" charset="0"/>
                <a:cs typeface="Times New Roman" panose="02020603050405020304" pitchFamily="18" charset="0"/>
              </a:rPr>
              <a:t>MaxElement</a:t>
            </a:r>
            <a:r>
              <a:rPr lang="en-US" sz="1600" spc="-100" dirty="0">
                <a:latin typeface="Consolas" panose="020B0609020204030204" pitchFamily="49" charset="0"/>
                <a:ea typeface="Calibri" panose="020F0502020204030204" pitchFamily="34" charset="0"/>
                <a:cs typeface="Times New Roman" panose="02020603050405020304" pitchFamily="18" charset="0"/>
              </a:rPr>
              <a:t>( A[0 .. n-1] )</a:t>
            </a:r>
          </a:p>
          <a:p>
            <a:pPr marL="457200" marR="0">
              <a:lnSpc>
                <a:spcPct val="107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Input:     An array A[0 .. n-1] of real numbers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        Output:  The value of the largest element in 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spc="-100" dirty="0">
                <a:latin typeface="Times New Roman" panose="02020603050405020304" pitchFamily="18" charset="0"/>
                <a:ea typeface="Calibri" panose="020F0502020204030204" pitchFamily="34" charset="0"/>
                <a:cs typeface="Times New Roman" panose="02020603050405020304" pitchFamily="18" charset="0"/>
              </a:rPr>
              <a:t>          </a:t>
            </a:r>
            <a:r>
              <a:rPr lang="en-US" sz="16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1600" spc="-100" dirty="0">
                <a:latin typeface="Consolas" panose="020B0609020204030204" pitchFamily="49" charset="0"/>
                <a:ea typeface="Calibri" panose="020F0502020204030204" pitchFamily="34" charset="0"/>
                <a:cs typeface="Times New Roman" panose="02020603050405020304" pitchFamily="18" charset="0"/>
              </a:rPr>
              <a:t> ← A[0];</a:t>
            </a:r>
          </a:p>
          <a:p>
            <a:pPr>
              <a:lnSpc>
                <a:spcPct val="107000"/>
              </a:lnSpc>
            </a:pPr>
            <a:r>
              <a:rPr lang="en-US" sz="1600" spc="-100" dirty="0">
                <a:latin typeface="Consolas" panose="020B0609020204030204" pitchFamily="49" charset="0"/>
                <a:ea typeface="Calibri" panose="020F0502020204030204" pitchFamily="34" charset="0"/>
                <a:cs typeface="Times New Roman" panose="02020603050405020304" pitchFamily="18" charset="0"/>
              </a:rPr>
              <a:t>    for (</a:t>
            </a:r>
            <a:r>
              <a:rPr lang="en-US" sz="1600" spc="-100" dirty="0" err="1">
                <a:latin typeface="Consolas" panose="020B0609020204030204" pitchFamily="49" charset="0"/>
                <a:ea typeface="Calibri" panose="020F0502020204030204" pitchFamily="34" charset="0"/>
                <a:cs typeface="Times New Roman" panose="02020603050405020304" pitchFamily="18" charset="0"/>
              </a:rPr>
              <a:t>i</a:t>
            </a:r>
            <a:r>
              <a:rPr lang="en-US" sz="1600" spc="-100" dirty="0">
                <a:latin typeface="Consolas" panose="020B0609020204030204" pitchFamily="49" charset="0"/>
                <a:ea typeface="Calibri" panose="020F0502020204030204" pitchFamily="34" charset="0"/>
                <a:cs typeface="Times New Roman" panose="02020603050405020304" pitchFamily="18" charset="0"/>
              </a:rPr>
              <a:t> ← 1 to n – 1) do {</a:t>
            </a:r>
          </a:p>
          <a:p>
            <a:pPr>
              <a:lnSpc>
                <a:spcPct val="107000"/>
              </a:lnSpc>
            </a:pPr>
            <a:r>
              <a:rPr lang="en-US" sz="1600" spc="-100" dirty="0">
                <a:latin typeface="Consolas" panose="020B0609020204030204" pitchFamily="49" charset="0"/>
                <a:ea typeface="Calibri" panose="020F0502020204030204" pitchFamily="34" charset="0"/>
                <a:cs typeface="Times New Roman" panose="02020603050405020304" pitchFamily="18" charset="0"/>
              </a:rPr>
              <a:t>	{ if (A[</a:t>
            </a:r>
            <a:r>
              <a:rPr lang="en-US" sz="1600" spc="-100" dirty="0" err="1">
                <a:latin typeface="Consolas" panose="020B0609020204030204" pitchFamily="49" charset="0"/>
                <a:ea typeface="Calibri" panose="020F0502020204030204" pitchFamily="34" charset="0"/>
                <a:cs typeface="Times New Roman" panose="02020603050405020304" pitchFamily="18" charset="0"/>
              </a:rPr>
              <a:t>i</a:t>
            </a:r>
            <a:r>
              <a:rPr lang="en-US" sz="1600" spc="-100" dirty="0">
                <a:latin typeface="Consolas" panose="020B0609020204030204" pitchFamily="49" charset="0"/>
                <a:ea typeface="Calibri" panose="020F0502020204030204" pitchFamily="34" charset="0"/>
                <a:cs typeface="Times New Roman" panose="02020603050405020304" pitchFamily="18" charset="0"/>
              </a:rPr>
              <a:t>] </a:t>
            </a:r>
            <a:r>
              <a:rPr lang="en-US" sz="16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r>
              <a:rPr lang="en-US" sz="16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16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spc="-100" dirty="0">
                <a:latin typeface="Consolas" panose="020B0609020204030204" pitchFamily="49" charset="0"/>
                <a:ea typeface="Calibri" panose="020F0502020204030204" pitchFamily="34" charset="0"/>
                <a:cs typeface="Times New Roman" panose="02020603050405020304" pitchFamily="18" charset="0"/>
              </a:rPr>
              <a:t>		</a:t>
            </a:r>
            <a:r>
              <a:rPr lang="en-US" sz="16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1600" spc="-100" dirty="0">
                <a:latin typeface="Consolas" panose="020B0609020204030204" pitchFamily="49" charset="0"/>
                <a:ea typeface="Calibri" panose="020F0502020204030204" pitchFamily="34" charset="0"/>
                <a:cs typeface="Times New Roman" panose="02020603050405020304" pitchFamily="18" charset="0"/>
              </a:rPr>
              <a:t> ← A[</a:t>
            </a:r>
            <a:r>
              <a:rPr lang="en-US" sz="1600" spc="-100" dirty="0" err="1">
                <a:latin typeface="Consolas" panose="020B0609020204030204" pitchFamily="49" charset="0"/>
                <a:ea typeface="Calibri" panose="020F0502020204030204" pitchFamily="34" charset="0"/>
                <a:cs typeface="Times New Roman" panose="02020603050405020304" pitchFamily="18" charset="0"/>
              </a:rPr>
              <a:t>i</a:t>
            </a:r>
            <a:r>
              <a:rPr lang="en-US" sz="1600" spc="-100" dirty="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spc="-100" dirty="0">
                <a:latin typeface="Consolas" panose="020B0609020204030204" pitchFamily="49" charset="0"/>
                <a:ea typeface="Calibri" panose="020F0502020204030204" pitchFamily="34" charset="0"/>
                <a:cs typeface="Times New Roman" panose="02020603050405020304" pitchFamily="18" charset="0"/>
              </a:rPr>
              <a:t>	return </a:t>
            </a:r>
            <a:r>
              <a:rPr lang="en-US" sz="16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1600" spc="-100" dirty="0">
                <a:latin typeface="Consolas" panose="020B0609020204030204" pitchFamily="49" charset="0"/>
                <a:ea typeface="Calibri" panose="020F0502020204030204" pitchFamily="34" charset="0"/>
                <a:cs typeface="Times New Roman" panose="02020603050405020304" pitchFamily="18" charset="0"/>
              </a:rPr>
              <a:t>; }</a:t>
            </a:r>
            <a:endParaRPr lang="en-US" sz="16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7637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904172" y="1046915"/>
                <a:ext cx="8986345" cy="5468741"/>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Finally, there is a formula for the Fibonacci numbers: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5</m:t>
                            </m:r>
                          </m:e>
                        </m:rad>
                      </m:den>
                    </m:f>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So it would appear that we only need to raise a couple of numbers to the nth power in order to compute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a:lnSpc>
                    <a:spcPct val="107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problem is that these numbers are irrational, and </a:t>
                </a:r>
              </a:p>
              <a:p>
                <a:pPr marL="800100" lvl="1" indent="-342900">
                  <a:lnSpc>
                    <a:spcPct val="107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computing them to sufficient accuracy is nontrivial. </a:t>
                </a:r>
              </a:p>
              <a:p>
                <a:pPr>
                  <a:lnSpc>
                    <a:spcPct val="107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fact, the matrix method Fib3 can be seen as a roundabout way of raising these irrational numbers to the n</a:t>
                </a:r>
                <a:r>
                  <a:rPr lang="en-US"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power. </a:t>
                </a:r>
              </a:p>
              <a:p>
                <a:pPr marL="800100" lvl="1" indent="-342900">
                  <a:lnSpc>
                    <a:spcPct val="107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If you know linear algebra, you should see why. (Hint: What are the eigenvalues of the matrix 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04172" y="1046915"/>
                <a:ext cx="8986345" cy="5468741"/>
              </a:xfrm>
              <a:prstGeom prst="rect">
                <a:avLst/>
              </a:prstGeom>
              <a:blipFill>
                <a:blip r:embed="rId2"/>
                <a:stretch>
                  <a:fillRect l="-1017" r="-1898" b="-1561"/>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FC8003E5-FA02-4DC9-B77D-1F085D9F5B5F}"/>
              </a:ext>
            </a:extLst>
          </p:cNvPr>
          <p:cNvSpPr/>
          <p:nvPr/>
        </p:nvSpPr>
        <p:spPr>
          <a:xfrm>
            <a:off x="532737" y="3175356"/>
            <a:ext cx="500933" cy="34707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B108A696-C900-4015-8338-8B32C12FBDE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28714">
            <a:off x="462690" y="3155223"/>
            <a:ext cx="601270" cy="37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215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8083" y="1225299"/>
            <a:ext cx="8975834" cy="5170646"/>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Remark:</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Fibonacci numbers were introduced by Leonardo Fibonacci in 1202 as a solution to a problem about the size of a rabbit population. </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Many more examples of Fibonacci-like numbers have since been discovered in the natural world, and they have even been used in predicting the prices of stocks and commodities. </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worst-case inputs for Euclid’s algorithm happen to be consecutive elements of the Fibonacci sequence.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Euclid’s Algorithm is based on applying repeated the equality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(m, 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(n, m mod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is a typical example of the variable-size-decrease of decrease-and-conquer.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52559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13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7F9814-287C-40E9-8BA4-E926B82132C7}"/>
              </a:ext>
            </a:extLst>
          </p:cNvPr>
          <p:cNvSpPr/>
          <p:nvPr/>
        </p:nvSpPr>
        <p:spPr>
          <a:xfrm>
            <a:off x="2233747" y="2811783"/>
            <a:ext cx="7946573" cy="1752403"/>
          </a:xfrm>
          <a:prstGeom prst="rect">
            <a:avLst/>
          </a:prstGeom>
        </p:spPr>
        <p:txBody>
          <a:bodyPr wrap="square">
            <a:spAutoFit/>
          </a:bodyPr>
          <a:lstStyle/>
          <a:p>
            <a:pPr>
              <a:lnSpc>
                <a:spcPct val="107000"/>
              </a:lnSpc>
              <a:spcAft>
                <a:spcPts val="800"/>
              </a:spcAft>
            </a:pPr>
            <a:r>
              <a:rPr lang="en-US" sz="3200" dirty="0">
                <a:solidFill>
                  <a:srgbClr val="FF0000"/>
                </a:solidFill>
                <a:ea typeface="Calibri" panose="020F0502020204030204" pitchFamily="34" charset="0"/>
                <a:cs typeface="Times New Roman" panose="02020603050405020304" pitchFamily="18" charset="0"/>
              </a:rPr>
              <a:t>Mathematical Analysis of </a:t>
            </a:r>
            <a:r>
              <a:rPr lang="en-US" sz="3200" dirty="0">
                <a:solidFill>
                  <a:srgbClr val="0000FF"/>
                </a:solidFill>
                <a:ea typeface="Calibri" panose="020F0502020204030204" pitchFamily="34" charset="0"/>
                <a:cs typeface="Times New Roman" panose="02020603050405020304" pitchFamily="18" charset="0"/>
              </a:rPr>
              <a:t>Recursive </a:t>
            </a:r>
            <a:r>
              <a:rPr lang="en-US" sz="3200" dirty="0">
                <a:solidFill>
                  <a:srgbClr val="FF0000"/>
                </a:solidFill>
                <a:ea typeface="Calibri" panose="020F0502020204030204" pitchFamily="34" charset="0"/>
                <a:cs typeface="Times New Roman" panose="02020603050405020304" pitchFamily="18" charset="0"/>
              </a:rPr>
              <a:t>Algorithms </a:t>
            </a:r>
            <a:endParaRPr lang="en-US" sz="3200" dirty="0">
              <a:ea typeface="Calibri" panose="020F0502020204030204" pitchFamily="34" charset="0"/>
              <a:cs typeface="Times New Roman" panose="02020603050405020304" pitchFamily="18" charset="0"/>
            </a:endParaRPr>
          </a:p>
          <a:p>
            <a:pPr algn="ctr">
              <a:lnSpc>
                <a:spcPct val="107000"/>
              </a:lnSpc>
              <a:spcAft>
                <a:spcPts val="800"/>
              </a:spcAft>
            </a:pPr>
            <a:r>
              <a:rPr lang="en-US" sz="3200" dirty="0">
                <a:ea typeface="Calibri" panose="020F0502020204030204" pitchFamily="34" charset="0"/>
                <a:cs typeface="Times New Roman" panose="02020603050405020304" pitchFamily="18" charset="0"/>
              </a:rPr>
              <a:t>Methods for Solving Recurrence Relations of Given Recursive Algorithms </a:t>
            </a:r>
          </a:p>
        </p:txBody>
      </p:sp>
    </p:spTree>
    <p:extLst>
      <p:ext uri="{BB962C8B-B14F-4D97-AF65-F5344CB8AC3E}">
        <p14:creationId xmlns:p14="http://schemas.microsoft.com/office/powerpoint/2010/main" val="277236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363" y="111399"/>
            <a:ext cx="7310284" cy="1143000"/>
          </a:xfrm>
        </p:spPr>
        <p:txBody>
          <a:bodyPr>
            <a:normAutofit/>
          </a:bodyPr>
          <a:lstStyle/>
          <a:p>
            <a:r>
              <a:rPr lang="en-US" sz="3200" dirty="0">
                <a:latin typeface="+mn-lt"/>
              </a:rPr>
              <a:t>Example Problems – Towers of Hanoi</a:t>
            </a:r>
          </a:p>
        </p:txBody>
      </p:sp>
      <p:sp>
        <p:nvSpPr>
          <p:cNvPr id="4" name="TextBox 3"/>
          <p:cNvSpPr txBox="1"/>
          <p:nvPr/>
        </p:nvSpPr>
        <p:spPr>
          <a:xfrm>
            <a:off x="6274622" y="1254399"/>
            <a:ext cx="5155378" cy="5632311"/>
          </a:xfrm>
          <a:prstGeom prst="rect">
            <a:avLst/>
          </a:prstGeom>
          <a:noFill/>
        </p:spPr>
        <p:txBody>
          <a:bodyPr wrap="square" rtlCol="0">
            <a:spAutoFit/>
          </a:bodyPr>
          <a:lstStyle/>
          <a:p>
            <a:r>
              <a:rPr lang="en-US" sz="2400" dirty="0">
                <a:solidFill>
                  <a:srgbClr val="0000FF"/>
                </a:solidFill>
                <a:latin typeface="Times New Roman" panose="02020603050405020304" pitchFamily="18" charset="0"/>
                <a:cs typeface="Times New Roman" panose="02020603050405020304" pitchFamily="18" charset="0"/>
              </a:rPr>
              <a:t>States: </a:t>
            </a:r>
            <a:r>
              <a:rPr lang="en-US" sz="2400" dirty="0">
                <a:latin typeface="Times New Roman" panose="02020603050405020304" pitchFamily="18" charset="0"/>
                <a:cs typeface="Times New Roman" panose="02020603050405020304" pitchFamily="18" charset="0"/>
              </a:rPr>
              <a:t>combinations of poles and disks</a:t>
            </a:r>
          </a:p>
          <a:p>
            <a:r>
              <a:rPr lang="en-US" sz="2400" dirty="0">
                <a:latin typeface="Times New Roman" panose="02020603050405020304" pitchFamily="18" charset="0"/>
                <a:cs typeface="Times New Roman" panose="02020603050405020304" pitchFamily="18" charset="0"/>
              </a:rPr>
              <a:t>	</a:t>
            </a:r>
          </a:p>
          <a:p>
            <a:r>
              <a:rPr lang="en-US" sz="2400" dirty="0">
                <a:solidFill>
                  <a:srgbClr val="0000FF"/>
                </a:solidFill>
                <a:latin typeface="Times New Roman" panose="02020603050405020304" pitchFamily="18" charset="0"/>
                <a:cs typeface="Times New Roman" panose="02020603050405020304" pitchFamily="18" charset="0"/>
              </a:rPr>
              <a:t>Operators:  </a:t>
            </a:r>
            <a:r>
              <a:rPr lang="en-US" sz="2400" dirty="0">
                <a:latin typeface="Times New Roman" panose="02020603050405020304" pitchFamily="18" charset="0"/>
                <a:cs typeface="Times New Roman" panose="02020603050405020304" pitchFamily="18" charset="0"/>
              </a:rPr>
              <a:t>move disk x from pole y to pole z subject to constraints</a:t>
            </a:r>
          </a:p>
          <a:p>
            <a:pPr marL="341313" indent="-341313">
              <a:buFont typeface="Arial" pitchFamily="34" charset="0"/>
              <a:buChar char="•"/>
            </a:pPr>
            <a:r>
              <a:rPr lang="en-US" sz="2400" dirty="0">
                <a:latin typeface="Times New Roman" panose="02020603050405020304" pitchFamily="18" charset="0"/>
                <a:cs typeface="Times New Roman" panose="02020603050405020304" pitchFamily="18" charset="0"/>
              </a:rPr>
              <a:t>cannot move a disk on top of a smaller disk</a:t>
            </a:r>
          </a:p>
          <a:p>
            <a:pPr marL="341313" indent="-341313">
              <a:buFont typeface="Arial" pitchFamily="34" charset="0"/>
              <a:buChar char="•"/>
            </a:pPr>
            <a:r>
              <a:rPr lang="en-US" sz="2400" dirty="0">
                <a:latin typeface="Times New Roman" panose="02020603050405020304" pitchFamily="18" charset="0"/>
                <a:cs typeface="Times New Roman" panose="02020603050405020304" pitchFamily="18" charset="0"/>
              </a:rPr>
              <a:t>cannot move a disk if other disks on top of the disk</a:t>
            </a:r>
          </a:p>
          <a:p>
            <a:r>
              <a:rPr lang="en-US" sz="2400" dirty="0">
                <a:latin typeface="Times New Roman" panose="02020603050405020304" pitchFamily="18" charset="0"/>
                <a:cs typeface="Times New Roman" panose="02020603050405020304" pitchFamily="18" charset="0"/>
              </a:rPr>
              <a:t>	</a:t>
            </a:r>
          </a:p>
          <a:p>
            <a:r>
              <a:rPr lang="en-US" sz="2400" dirty="0">
                <a:solidFill>
                  <a:srgbClr val="0000FF"/>
                </a:solidFill>
                <a:latin typeface="Times New Roman" panose="02020603050405020304" pitchFamily="18" charset="0"/>
                <a:cs typeface="Times New Roman" panose="02020603050405020304" pitchFamily="18" charset="0"/>
              </a:rPr>
              <a:t>Goal test:  </a:t>
            </a:r>
            <a:r>
              <a:rPr lang="en-US" sz="2400" dirty="0">
                <a:latin typeface="Times New Roman" panose="02020603050405020304" pitchFamily="18" charset="0"/>
                <a:cs typeface="Times New Roman" panose="02020603050405020304" pitchFamily="18" charset="0"/>
              </a:rPr>
              <a:t>disks from largest (at the bottom) to smallest on the goal pole</a:t>
            </a:r>
          </a:p>
          <a:p>
            <a:endParaRPr lang="en-US" sz="2400" dirty="0">
              <a:latin typeface="Times New Roman" panose="02020603050405020304" pitchFamily="18" charset="0"/>
              <a:cs typeface="Times New Roman" panose="02020603050405020304" pitchFamily="18" charset="0"/>
            </a:endParaRPr>
          </a:p>
          <a:p>
            <a:r>
              <a:rPr lang="en-US" sz="2400" dirty="0">
                <a:solidFill>
                  <a:srgbClr val="0000FF"/>
                </a:solidFill>
                <a:latin typeface="Times New Roman" panose="02020603050405020304" pitchFamily="18" charset="0"/>
                <a:cs typeface="Times New Roman" panose="02020603050405020304" pitchFamily="18" charset="0"/>
              </a:rPr>
              <a:t>Path cost:  </a:t>
            </a:r>
            <a:r>
              <a:rPr lang="en-US" sz="2400" dirty="0">
                <a:latin typeface="Times New Roman" panose="02020603050405020304" pitchFamily="18" charset="0"/>
                <a:cs typeface="Times New Roman" panose="02020603050405020304" pitchFamily="18" charset="0"/>
              </a:rPr>
              <a:t>1 per move</a:t>
            </a:r>
          </a:p>
          <a:p>
            <a:endParaRPr lang="en-US" sz="2400" dirty="0"/>
          </a:p>
          <a:p>
            <a:r>
              <a:rPr lang="en-US" sz="2400" dirty="0">
                <a:hlinkClick r:id="rId2"/>
              </a:rPr>
              <a:t>Towers of Hanoi applet</a:t>
            </a:r>
            <a:endParaRPr lang="en-US" sz="2400" dirty="0"/>
          </a:p>
        </p:txBody>
      </p:sp>
      <p:pic>
        <p:nvPicPr>
          <p:cNvPr id="4098" name="Picture 2"/>
          <p:cNvPicPr>
            <a:picLocks noChangeAspect="1" noChangeArrowheads="1"/>
          </p:cNvPicPr>
          <p:nvPr/>
        </p:nvPicPr>
        <p:blipFill>
          <a:blip r:embed="rId3" cstate="print"/>
          <a:srcRect/>
          <a:stretch>
            <a:fillRect/>
          </a:stretch>
        </p:blipFill>
        <p:spPr bwMode="auto">
          <a:xfrm>
            <a:off x="909966" y="1941870"/>
            <a:ext cx="5007414" cy="2146035"/>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BDE2BB8B-8911-936F-1B0D-0AE33824F7FE}"/>
              </a:ext>
            </a:extLst>
          </p:cNvPr>
          <p:cNvPicPr>
            <a:picLocks noChangeAspect="1" noChangeArrowheads="1"/>
          </p:cNvPicPr>
          <p:nvPr/>
        </p:nvPicPr>
        <p:blipFill>
          <a:blip r:embed="rId3" cstate="print"/>
          <a:srcRect/>
          <a:stretch>
            <a:fillRect/>
          </a:stretch>
        </p:blipFill>
        <p:spPr bwMode="auto">
          <a:xfrm flipH="1">
            <a:off x="909966" y="4267315"/>
            <a:ext cx="5007413" cy="2146035"/>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FCD0E001-1C4E-67B9-7DF8-ED77A9AEF5E7}"/>
              </a:ext>
            </a:extLst>
          </p:cNvPr>
          <p:cNvSpPr txBox="1"/>
          <p:nvPr/>
        </p:nvSpPr>
        <p:spPr>
          <a:xfrm>
            <a:off x="909965" y="6044018"/>
            <a:ext cx="5007413" cy="461665"/>
          </a:xfrm>
          <a:prstGeom prst="rect">
            <a:avLst/>
          </a:prstGeom>
          <a:solidFill>
            <a:srgbClr val="92D050"/>
          </a:solidFill>
        </p:spPr>
        <p:txBody>
          <a:bodyPr wrap="square" rtlCol="0">
            <a:spAutoFit/>
          </a:bodyPr>
          <a:lstStyle/>
          <a:p>
            <a:r>
              <a:rPr lang="en-US" dirty="0"/>
              <a:t>                  </a:t>
            </a:r>
            <a:r>
              <a:rPr lang="en-US" sz="2400" b="1" dirty="0">
                <a:latin typeface="Sylfaen" panose="010A0502050306030303" pitchFamily="18" charset="0"/>
              </a:rPr>
              <a:t>1                 2                 3</a:t>
            </a:r>
          </a:p>
        </p:txBody>
      </p:sp>
    </p:spTree>
    <p:extLst>
      <p:ext uri="{BB962C8B-B14F-4D97-AF65-F5344CB8AC3E}">
        <p14:creationId xmlns:p14="http://schemas.microsoft.com/office/powerpoint/2010/main" val="904681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4658</TotalTime>
  <Words>9553</Words>
  <Application>Microsoft Office PowerPoint</Application>
  <PresentationFormat>Widescreen</PresentationFormat>
  <Paragraphs>1063</Paragraphs>
  <Slides>72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72</vt:i4>
      </vt:variant>
    </vt:vector>
  </HeadingPairs>
  <TitlesOfParts>
    <vt:vector size="84" baseType="lpstr">
      <vt:lpstr>Microsoft YaHei</vt:lpstr>
      <vt:lpstr>Arial</vt:lpstr>
      <vt:lpstr>Calibri</vt:lpstr>
      <vt:lpstr>Calibri Light</vt:lpstr>
      <vt:lpstr>Cambria Math</vt:lpstr>
      <vt:lpstr>Consolas</vt:lpstr>
      <vt:lpstr>Courier New</vt:lpstr>
      <vt:lpstr>MJXc-TeX-main-R</vt:lpstr>
      <vt:lpstr>MJXc-TeX-math-I</vt:lpstr>
      <vt:lpstr>Sylfaen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Problems – Towers of Hanoi</vt:lpstr>
      <vt:lpstr>Example Problems – Towers of Hanoi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246</cp:revision>
  <dcterms:created xsi:type="dcterms:W3CDTF">2016-10-13T00:10:31Z</dcterms:created>
  <dcterms:modified xsi:type="dcterms:W3CDTF">2023-09-25T16:56:34Z</dcterms:modified>
</cp:coreProperties>
</file>