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4" r:id="rId1"/>
    <p:sldMasterId id="2147484067" r:id="rId2"/>
  </p:sldMasterIdLst>
  <p:notesMasterIdLst>
    <p:notesMasterId r:id="rId71"/>
  </p:notesMasterIdLst>
  <p:sldIdLst>
    <p:sldId id="421" r:id="rId3"/>
    <p:sldId id="293" r:id="rId4"/>
    <p:sldId id="438" r:id="rId5"/>
    <p:sldId id="430" r:id="rId6"/>
    <p:sldId id="440" r:id="rId7"/>
    <p:sldId id="441" r:id="rId8"/>
    <p:sldId id="442" r:id="rId9"/>
    <p:sldId id="432" r:id="rId10"/>
    <p:sldId id="444" r:id="rId11"/>
    <p:sldId id="433" r:id="rId12"/>
    <p:sldId id="446" r:id="rId13"/>
    <p:sldId id="448" r:id="rId14"/>
    <p:sldId id="449" r:id="rId15"/>
    <p:sldId id="450" r:id="rId16"/>
    <p:sldId id="458" r:id="rId17"/>
    <p:sldId id="451" r:id="rId18"/>
    <p:sldId id="452" r:id="rId19"/>
    <p:sldId id="455" r:id="rId20"/>
    <p:sldId id="454" r:id="rId21"/>
    <p:sldId id="456" r:id="rId22"/>
    <p:sldId id="457" r:id="rId23"/>
    <p:sldId id="436" r:id="rId24"/>
    <p:sldId id="459" r:id="rId25"/>
    <p:sldId id="460" r:id="rId26"/>
    <p:sldId id="461" r:id="rId27"/>
    <p:sldId id="464" r:id="rId28"/>
    <p:sldId id="462" r:id="rId29"/>
    <p:sldId id="463" r:id="rId30"/>
    <p:sldId id="465" r:id="rId31"/>
    <p:sldId id="467" r:id="rId32"/>
    <p:sldId id="468" r:id="rId33"/>
    <p:sldId id="469" r:id="rId34"/>
    <p:sldId id="473" r:id="rId35"/>
    <p:sldId id="472" r:id="rId36"/>
    <p:sldId id="476" r:id="rId37"/>
    <p:sldId id="477" r:id="rId38"/>
    <p:sldId id="475" r:id="rId39"/>
    <p:sldId id="479" r:id="rId40"/>
    <p:sldId id="478" r:id="rId41"/>
    <p:sldId id="480" r:id="rId42"/>
    <p:sldId id="481" r:id="rId43"/>
    <p:sldId id="482" r:id="rId44"/>
    <p:sldId id="484" r:id="rId45"/>
    <p:sldId id="483" r:id="rId46"/>
    <p:sldId id="474" r:id="rId47"/>
    <p:sldId id="470" r:id="rId48"/>
    <p:sldId id="423" r:id="rId49"/>
    <p:sldId id="424" r:id="rId50"/>
    <p:sldId id="425" r:id="rId51"/>
    <p:sldId id="411" r:id="rId52"/>
    <p:sldId id="413" r:id="rId53"/>
    <p:sldId id="353" r:id="rId54"/>
    <p:sldId id="414" r:id="rId55"/>
    <p:sldId id="419" r:id="rId56"/>
    <p:sldId id="412" r:id="rId57"/>
    <p:sldId id="357" r:id="rId58"/>
    <p:sldId id="358" r:id="rId59"/>
    <p:sldId id="402" r:id="rId60"/>
    <p:sldId id="404" r:id="rId61"/>
    <p:sldId id="405" r:id="rId62"/>
    <p:sldId id="416" r:id="rId63"/>
    <p:sldId id="422" r:id="rId64"/>
    <p:sldId id="426" r:id="rId65"/>
    <p:sldId id="427" r:id="rId66"/>
    <p:sldId id="428" r:id="rId67"/>
    <p:sldId id="408" r:id="rId68"/>
    <p:sldId id="403" r:id="rId69"/>
    <p:sldId id="356" r:id="rId7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D3D3D"/>
    <a:srgbClr val="6C5000"/>
    <a:srgbClr val="003300"/>
    <a:srgbClr val="336699"/>
    <a:srgbClr val="000099"/>
    <a:srgbClr val="846262"/>
    <a:srgbClr val="3333FF"/>
    <a:srgbClr val="006666"/>
    <a:srgbClr val="99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96" autoAdjust="0"/>
  </p:normalViewPr>
  <p:slideViewPr>
    <p:cSldViewPr>
      <p:cViewPr varScale="1">
        <p:scale>
          <a:sx n="71" d="100"/>
          <a:sy n="71" d="100"/>
        </p:scale>
        <p:origin x="302"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447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smtClean="0"/>
              <a:t>마스터 텍스트 스타일을 편집합니다</a:t>
            </a:r>
          </a:p>
          <a:p>
            <a:pPr lvl="1"/>
            <a:r>
              <a:rPr lang="en-US" altLang="en-US" noProof="0" smtClean="0"/>
              <a:t>둘째 수준</a:t>
            </a:r>
          </a:p>
          <a:p>
            <a:pPr lvl="2"/>
            <a:r>
              <a:rPr lang="en-US" altLang="en-US" noProof="0" smtClean="0"/>
              <a:t>셋째 수준</a:t>
            </a:r>
          </a:p>
          <a:p>
            <a:pPr lvl="3"/>
            <a:r>
              <a:rPr lang="en-US" altLang="en-US" noProof="0" smtClean="0"/>
              <a:t>넷째 수준</a:t>
            </a:r>
          </a:p>
          <a:p>
            <a:pPr lvl="4"/>
            <a:r>
              <a:rPr lang="en-US" altLang="en-US" noProof="0" smtClean="0"/>
              <a:t>다섯째 수준</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8E8985E6-F0C2-44F2-A9CF-D86180DA5B52}" type="slidenum">
              <a:rPr lang="en-US" altLang="en-US"/>
              <a:pPr>
                <a:defRPr/>
              </a:pPr>
              <a:t>‹#›</a:t>
            </a:fld>
            <a:endParaRPr lang="en-US" altLang="en-US"/>
          </a:p>
        </p:txBody>
      </p:sp>
    </p:spTree>
    <p:extLst>
      <p:ext uri="{BB962C8B-B14F-4D97-AF65-F5344CB8AC3E}">
        <p14:creationId xmlns:p14="http://schemas.microsoft.com/office/powerpoint/2010/main" val="1329007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This expanded version of Slide 2 provides a more comprehensive overview of the challenges and considerations when evaluating and comparing machine learning algorithms. </a:t>
            </a:r>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4</a:t>
            </a:fld>
            <a:endParaRPr lang="en-US" altLang="en-US"/>
          </a:p>
        </p:txBody>
      </p:sp>
    </p:spTree>
    <p:extLst>
      <p:ext uri="{BB962C8B-B14F-4D97-AF65-F5344CB8AC3E}">
        <p14:creationId xmlns:p14="http://schemas.microsoft.com/office/powerpoint/2010/main" val="536698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Takeaway**:</a:t>
            </a:r>
          </a:p>
          <a:p>
            <a:r>
              <a:rPr lang="en-US" dirty="0" smtClean="0"/>
              <a:t>- To report the expected error of a chosen algorithm, use a separate test set, never used during model development.</a:t>
            </a:r>
          </a:p>
          <a:p>
            <a:endParaRPr lang="en-US" dirty="0" smtClean="0"/>
          </a:p>
          <a:p>
            <a:endParaRPr lang="en-US" dirty="0" smtClean="0"/>
          </a:p>
          <a:p>
            <a:r>
              <a:rPr lang="en-US" dirty="0" smtClean="0"/>
              <a:t>**Key Takeaway**: </a:t>
            </a:r>
          </a:p>
          <a:p>
            <a:r>
              <a:rPr lang="en-US" dirty="0" smtClean="0"/>
              <a:t>- The test set offers the most realistic estimate of how the model will perform in real-world applications.</a:t>
            </a:r>
          </a:p>
          <a:p>
            <a:endParaRPr lang="en-US" dirty="0" smtClean="0"/>
          </a:p>
          <a:p>
            <a:r>
              <a:rPr lang="en-US" dirty="0" smtClean="0"/>
              <a:t>**Key Takeaway**:</a:t>
            </a:r>
          </a:p>
          <a:p>
            <a:r>
              <a:rPr lang="en-US" dirty="0" smtClean="0"/>
              <a:t>- A holistic evaluation of machine learning models goes beyond just accuracy or error rates. Consider multiple facets of model performance.</a:t>
            </a:r>
          </a:p>
          <a:p>
            <a:pPr lvl="1"/>
            <a:endParaRPr lang="en-US" dirty="0" smtClean="0"/>
          </a:p>
          <a:p>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13</a:t>
            </a:fld>
            <a:endParaRPr lang="en-US" altLang="en-US"/>
          </a:p>
        </p:txBody>
      </p:sp>
    </p:spTree>
    <p:extLst>
      <p:ext uri="{BB962C8B-B14F-4D97-AF65-F5344CB8AC3E}">
        <p14:creationId xmlns:p14="http://schemas.microsoft.com/office/powerpoint/2010/main" val="1592015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This layout offers a detailed overview of the criteria and considerations when evaluating learning algorithms beyond just the error rate. It emphasizes the multi-faceted nature of model evaluation, catering to various real-world scenarios.</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14</a:t>
            </a:fld>
            <a:endParaRPr lang="en-US" altLang="en-US"/>
          </a:p>
        </p:txBody>
      </p:sp>
    </p:spTree>
    <p:extLst>
      <p:ext uri="{BB962C8B-B14F-4D97-AF65-F5344CB8AC3E}">
        <p14:creationId xmlns:p14="http://schemas.microsoft.com/office/powerpoint/2010/main" val="316614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 Factorial design is more time-consuming but ensures a thorough search space exploration.</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37</a:t>
            </a:fld>
            <a:endParaRPr lang="en-US" altLang="en-US"/>
          </a:p>
        </p:txBody>
      </p:sp>
    </p:spTree>
    <p:extLst>
      <p:ext uri="{BB962C8B-B14F-4D97-AF65-F5344CB8AC3E}">
        <p14:creationId xmlns:p14="http://schemas.microsoft.com/office/powerpoint/2010/main" val="1981355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**Considerations**:</a:t>
            </a:r>
          </a:p>
          <a:p>
            <a:r>
              <a:rPr lang="en-US" dirty="0" smtClean="0"/>
              <a:t>   - Effectiveness relies on the assumption that response can be modeled as a quadratic function with a single maximum.</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38</a:t>
            </a:fld>
            <a:endParaRPr lang="en-US" altLang="en-US"/>
          </a:p>
        </p:txBody>
      </p:sp>
    </p:spTree>
    <p:extLst>
      <p:ext uri="{BB962C8B-B14F-4D97-AF65-F5344CB8AC3E}">
        <p14:creationId xmlns:p14="http://schemas.microsoft.com/office/powerpoint/2010/main" val="4204043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**Key Takeaway**:</a:t>
            </a:r>
          </a:p>
          <a:p>
            <a:r>
              <a:rPr lang="en-US" dirty="0" smtClean="0"/>
              <a:t>   - Adhering to these principles ensures that experimental results are reliable, accurate, and free from biases.</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40</a:t>
            </a:fld>
            <a:endParaRPr lang="en-US" altLang="en-US"/>
          </a:p>
        </p:txBody>
      </p:sp>
    </p:spTree>
    <p:extLst>
      <p:ext uri="{BB962C8B-B14F-4D97-AF65-F5344CB8AC3E}">
        <p14:creationId xmlns:p14="http://schemas.microsoft.com/office/powerpoint/2010/main" val="335481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**Key Takeaway**:</a:t>
            </a:r>
          </a:p>
          <a:p>
            <a:r>
              <a:rPr lang="en-US" dirty="0" smtClean="0"/>
              <a:t>   - Adhering to these principles ensures that experimental results are reliable, accurate, and free from biases.</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41</a:t>
            </a:fld>
            <a:endParaRPr lang="en-US" altLang="en-US"/>
          </a:p>
        </p:txBody>
      </p:sp>
    </p:spTree>
    <p:extLst>
      <p:ext uri="{BB962C8B-B14F-4D97-AF65-F5344CB8AC3E}">
        <p14:creationId xmlns:p14="http://schemas.microsoft.com/office/powerpoint/2010/main" val="279351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44</a:t>
            </a:fld>
            <a:endParaRPr lang="en-US" altLang="en-US"/>
          </a:p>
        </p:txBody>
      </p:sp>
    </p:spTree>
    <p:extLst>
      <p:ext uri="{BB962C8B-B14F-4D97-AF65-F5344CB8AC3E}">
        <p14:creationId xmlns:p14="http://schemas.microsoft.com/office/powerpoint/2010/main" val="394417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50</a:t>
            </a:fld>
            <a:endParaRPr lang="en-US" altLang="en-US"/>
          </a:p>
        </p:txBody>
      </p:sp>
    </p:spTree>
    <p:extLst>
      <p:ext uri="{BB962C8B-B14F-4D97-AF65-F5344CB8AC3E}">
        <p14:creationId xmlns:p14="http://schemas.microsoft.com/office/powerpoint/2010/main" val="158170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 use the output to generate the </a:t>
            </a:r>
            <a:r>
              <a:rPr lang="en-US" sz="1200" i="1" dirty="0" smtClean="0"/>
              <a:t>response </a:t>
            </a:r>
            <a:r>
              <a:rPr lang="en-US" sz="1200" dirty="0" smtClean="0"/>
              <a:t>variable. </a:t>
            </a:r>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52</a:t>
            </a:fld>
            <a:endParaRPr lang="en-US" altLang="en-US"/>
          </a:p>
        </p:txBody>
      </p:sp>
    </p:spTree>
    <p:extLst>
      <p:ext uri="{BB962C8B-B14F-4D97-AF65-F5344CB8AC3E}">
        <p14:creationId xmlns:p14="http://schemas.microsoft.com/office/powerpoint/2010/main" val="1228836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Best guess</a:t>
            </a:r>
            <a:endParaRPr lang="en-US" dirty="0" smtClean="0"/>
          </a:p>
          <a:p>
            <a:pPr lvl="1"/>
            <a:r>
              <a:rPr lang="en-US" sz="2400" dirty="0" smtClean="0"/>
              <a:t>we start at some setting of the factors that we believe is a good configuration. We test the response there and we fiddle with the factors one (or very few) at a time, testing each combination until we get to a state that we consider is good enough. …</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53</a:t>
            </a:fld>
            <a:endParaRPr lang="en-US" altLang="en-US"/>
          </a:p>
        </p:txBody>
      </p:sp>
    </p:spTree>
    <p:extLst>
      <p:ext uri="{BB962C8B-B14F-4D97-AF65-F5344CB8AC3E}">
        <p14:creationId xmlns:p14="http://schemas.microsoft.com/office/powerpoint/2010/main" val="263186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5</a:t>
            </a:fld>
            <a:endParaRPr lang="en-US" altLang="en-US"/>
          </a:p>
        </p:txBody>
      </p:sp>
    </p:spTree>
    <p:extLst>
      <p:ext uri="{BB962C8B-B14F-4D97-AF65-F5344CB8AC3E}">
        <p14:creationId xmlns:p14="http://schemas.microsoft.com/office/powerpoint/2010/main" val="2296546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Best guess</a:t>
            </a:r>
            <a:endParaRPr lang="en-US" dirty="0" smtClean="0"/>
          </a:p>
          <a:p>
            <a:pPr lvl="1"/>
            <a:r>
              <a:rPr lang="en-US" sz="2400" dirty="0" smtClean="0"/>
              <a:t>we start at some setting of the factors that we believe is a good configuration. We test the response there and we fiddle with the factors one (or very few) at a time, testing each combination until we get to a state that we consider is good enough. …</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54</a:t>
            </a:fld>
            <a:endParaRPr lang="en-US" altLang="en-US"/>
          </a:p>
        </p:txBody>
      </p:sp>
    </p:spTree>
    <p:extLst>
      <p:ext uri="{BB962C8B-B14F-4D97-AF65-F5344CB8AC3E}">
        <p14:creationId xmlns:p14="http://schemas.microsoft.com/office/powerpoint/2010/main" val="1329629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to identify</a:t>
            </a:r>
          </a:p>
          <a:p>
            <a:r>
              <a:rPr lang="en-US" dirty="0" smtClean="0"/>
              <a:t>Try to obtain</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55</a:t>
            </a:fld>
            <a:endParaRPr lang="en-US" altLang="en-US"/>
          </a:p>
        </p:txBody>
      </p:sp>
    </p:spTree>
    <p:extLst>
      <p:ext uri="{BB962C8B-B14F-4D97-AF65-F5344CB8AC3E}">
        <p14:creationId xmlns:p14="http://schemas.microsoft.com/office/powerpoint/2010/main" val="2034838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Alpaydin</a:t>
            </a:r>
            <a:r>
              <a:rPr lang="en-US" dirty="0" smtClean="0"/>
              <a:t>, 4</a:t>
            </a:r>
            <a:r>
              <a:rPr lang="en-US" baseline="30000" dirty="0" smtClean="0"/>
              <a:t>th</a:t>
            </a:r>
            <a:r>
              <a:rPr lang="en-US" dirty="0" smtClean="0"/>
              <a:t> edition, 20.5</a:t>
            </a:r>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56</a:t>
            </a:fld>
            <a:endParaRPr lang="en-US" altLang="en-US"/>
          </a:p>
        </p:txBody>
      </p:sp>
    </p:spTree>
    <p:extLst>
      <p:ext uri="{BB962C8B-B14F-4D97-AF65-F5344CB8AC3E}">
        <p14:creationId xmlns:p14="http://schemas.microsoft.com/office/powerpoint/2010/main" val="3308663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mn-cs"/>
              </a:rPr>
              <a:t>It is always good to try to </a:t>
            </a:r>
            <a:r>
              <a:rPr lang="en-US" sz="1200" b="1" i="0" u="none" strike="noStrike" kern="1200" baseline="0" dirty="0" smtClean="0">
                <a:solidFill>
                  <a:schemeClr val="tx1"/>
                </a:solidFill>
                <a:latin typeface="Arial" pitchFamily="34" charset="0"/>
                <a:ea typeface="+mn-ea"/>
                <a:cs typeface="+mn-cs"/>
              </a:rPr>
              <a:t>normalize factor levels. (??)</a:t>
            </a:r>
          </a:p>
          <a:p>
            <a:endParaRPr lang="en-US" sz="1200" b="1" i="0" u="none" strike="noStrike" kern="1200" baseline="0" dirty="0" smtClean="0">
              <a:solidFill>
                <a:schemeClr val="tx1"/>
              </a:solidFill>
              <a:latin typeface="Arial" pitchFamily="34" charset="0"/>
              <a:ea typeface="+mn-ea"/>
              <a:cs typeface="+mn-cs"/>
            </a:endParaRPr>
          </a:p>
          <a:p>
            <a:r>
              <a:rPr lang="en-US" sz="1200" b="0" i="0" u="none" strike="noStrike" kern="1200" baseline="0" dirty="0" smtClean="0">
                <a:solidFill>
                  <a:schemeClr val="tx1"/>
                </a:solidFill>
                <a:latin typeface="Arial" pitchFamily="34" charset="0"/>
                <a:ea typeface="+mn-ea"/>
                <a:cs typeface="+mn-cs"/>
              </a:rPr>
              <a:t>Though previous expertise is a plus in general, </a:t>
            </a:r>
            <a:r>
              <a:rPr lang="en-US" sz="1200" b="1" i="0" u="none" strike="noStrike" kern="1200" baseline="0" dirty="0" smtClean="0">
                <a:solidFill>
                  <a:schemeClr val="tx1"/>
                </a:solidFill>
                <a:latin typeface="Arial" pitchFamily="34" charset="0"/>
                <a:ea typeface="+mn-ea"/>
                <a:cs typeface="+mn-cs"/>
              </a:rPr>
              <a:t>it is also important to</a:t>
            </a:r>
          </a:p>
          <a:p>
            <a:r>
              <a:rPr lang="en-US" sz="1200" b="1" i="0" u="none" strike="noStrike" kern="1200" baseline="0" dirty="0" smtClean="0">
                <a:solidFill>
                  <a:schemeClr val="tx1"/>
                </a:solidFill>
                <a:latin typeface="Arial" pitchFamily="34" charset="0"/>
                <a:ea typeface="+mn-ea"/>
                <a:cs typeface="+mn-cs"/>
              </a:rPr>
              <a:t>investigate all factors and factor levels</a:t>
            </a:r>
            <a:r>
              <a:rPr lang="en-US" sz="1200" b="0" i="0" u="none" strike="noStrike" kern="1200" baseline="0" dirty="0" smtClean="0">
                <a:solidFill>
                  <a:schemeClr val="tx1"/>
                </a:solidFill>
                <a:latin typeface="Arial" pitchFamily="34" charset="0"/>
                <a:ea typeface="+mn-ea"/>
                <a:cs typeface="+mn-cs"/>
              </a:rPr>
              <a:t> that may be of importance and</a:t>
            </a:r>
          </a:p>
          <a:p>
            <a:r>
              <a:rPr lang="en-US" sz="1200" b="0" i="0" u="none" strike="noStrike" kern="1200" baseline="0" dirty="0" smtClean="0">
                <a:solidFill>
                  <a:schemeClr val="tx1"/>
                </a:solidFill>
                <a:latin typeface="Arial" pitchFamily="34" charset="0"/>
                <a:ea typeface="+mn-ea"/>
                <a:cs typeface="+mn-cs"/>
              </a:rPr>
              <a:t>not be overly influenced by past experience.</a:t>
            </a:r>
          </a:p>
          <a:p>
            <a:endParaRPr lang="en-US" sz="1200" b="0" i="0" u="none" strike="noStrike" kern="1200" baseline="0" dirty="0" smtClean="0">
              <a:solidFill>
                <a:schemeClr val="tx1"/>
              </a:solidFill>
              <a:latin typeface="Arial" pitchFamily="34" charset="0"/>
              <a:ea typeface="+mn-ea"/>
              <a:cs typeface="+mn-cs"/>
            </a:endParaRPr>
          </a:p>
          <a:p>
            <a:r>
              <a:rPr lang="en-US" sz="1200" b="1" i="0" u="none" strike="noStrike" kern="1200" baseline="0" dirty="0" smtClean="0">
                <a:solidFill>
                  <a:schemeClr val="tx1"/>
                </a:solidFill>
                <a:latin typeface="Arial" pitchFamily="34" charset="0"/>
                <a:ea typeface="+mn-ea"/>
                <a:cs typeface="+mn-cs"/>
              </a:rPr>
              <a:t>For example</a:t>
            </a:r>
            <a:r>
              <a:rPr lang="en-US" sz="1200" b="0" i="0" u="none" strike="noStrike" kern="1200" baseline="0" dirty="0" smtClean="0">
                <a:solidFill>
                  <a:schemeClr val="tx1"/>
                </a:solidFill>
                <a:latin typeface="Arial" pitchFamily="34" charset="0"/>
                <a:ea typeface="+mn-ea"/>
                <a:cs typeface="+mn-cs"/>
              </a:rPr>
              <a:t>, in optimizing </a:t>
            </a:r>
            <a:r>
              <a:rPr lang="en-US" sz="1200" b="0" i="1" u="none" strike="noStrike" kern="1200" baseline="0" dirty="0" smtClean="0">
                <a:solidFill>
                  <a:schemeClr val="tx1"/>
                </a:solidFill>
                <a:latin typeface="Arial" pitchFamily="34" charset="0"/>
                <a:ea typeface="+mn-ea"/>
                <a:cs typeface="+mn-cs"/>
              </a:rPr>
              <a:t>k </a:t>
            </a:r>
            <a:r>
              <a:rPr lang="en-US" sz="1200" b="0" i="0" u="none" strike="noStrike" kern="1200" baseline="0" dirty="0" smtClean="0">
                <a:solidFill>
                  <a:schemeClr val="tx1"/>
                </a:solidFill>
                <a:latin typeface="Arial" pitchFamily="34" charset="0"/>
                <a:ea typeface="+mn-ea"/>
                <a:cs typeface="+mn-cs"/>
              </a:rPr>
              <a:t>of </a:t>
            </a:r>
            <a:r>
              <a:rPr lang="en-US" sz="1200" b="0" i="1" u="none" strike="noStrike" kern="1200" baseline="0" dirty="0" smtClean="0">
                <a:solidFill>
                  <a:schemeClr val="tx1"/>
                </a:solidFill>
                <a:latin typeface="Arial" pitchFamily="34" charset="0"/>
                <a:ea typeface="+mn-ea"/>
                <a:cs typeface="+mn-cs"/>
              </a:rPr>
              <a:t>k</a:t>
            </a:r>
            <a:r>
              <a:rPr lang="en-US" sz="1200" b="0" i="0" u="none" strike="noStrike" kern="1200" baseline="0" dirty="0" smtClean="0">
                <a:solidFill>
                  <a:schemeClr val="tx1"/>
                </a:solidFill>
                <a:latin typeface="Arial" pitchFamily="34" charset="0"/>
                <a:ea typeface="+mn-ea"/>
                <a:cs typeface="+mn-cs"/>
              </a:rPr>
              <a:t>-nearest neighbor, one can try values such as 1, 3, 5, and so on,</a:t>
            </a:r>
          </a:p>
          <a:p>
            <a:r>
              <a:rPr lang="en-US" sz="1200" b="0" i="0" u="none" strike="noStrike" kern="1200" baseline="0" dirty="0" smtClean="0">
                <a:solidFill>
                  <a:schemeClr val="tx1"/>
                </a:solidFill>
                <a:latin typeface="Arial" pitchFamily="34" charset="0"/>
                <a:ea typeface="+mn-ea"/>
                <a:cs typeface="+mn-cs"/>
              </a:rPr>
              <a:t>but in optimizing the spread </a:t>
            </a:r>
            <a:r>
              <a:rPr lang="en-US" sz="1200" b="0" i="1" u="none" strike="noStrike" kern="1200" baseline="0" dirty="0" smtClean="0">
                <a:solidFill>
                  <a:schemeClr val="tx1"/>
                </a:solidFill>
                <a:latin typeface="Arial" pitchFamily="34" charset="0"/>
                <a:ea typeface="+mn-ea"/>
                <a:cs typeface="+mn-cs"/>
              </a:rPr>
              <a:t>h </a:t>
            </a:r>
            <a:r>
              <a:rPr lang="en-US" sz="1200" b="0" i="0" u="none" strike="noStrike" kern="1200" baseline="0" dirty="0" smtClean="0">
                <a:solidFill>
                  <a:schemeClr val="tx1"/>
                </a:solidFill>
                <a:latin typeface="Arial" pitchFamily="34" charset="0"/>
                <a:ea typeface="+mn-ea"/>
                <a:cs typeface="+mn-cs"/>
              </a:rPr>
              <a:t>of </a:t>
            </a:r>
            <a:r>
              <a:rPr lang="en-US" sz="1200" b="0" i="0" u="none" strike="noStrike" kern="1200" baseline="0" dirty="0" err="1" smtClean="0">
                <a:solidFill>
                  <a:schemeClr val="tx1"/>
                </a:solidFill>
                <a:latin typeface="Arial" pitchFamily="34" charset="0"/>
                <a:ea typeface="+mn-ea"/>
                <a:cs typeface="+mn-cs"/>
              </a:rPr>
              <a:t>Parzen</a:t>
            </a:r>
            <a:r>
              <a:rPr lang="en-US" sz="1200" b="0" i="0" u="none" strike="noStrike" kern="1200" baseline="0" dirty="0" smtClean="0">
                <a:solidFill>
                  <a:schemeClr val="tx1"/>
                </a:solidFill>
                <a:latin typeface="Arial" pitchFamily="34" charset="0"/>
                <a:ea typeface="+mn-ea"/>
                <a:cs typeface="+mn-cs"/>
              </a:rPr>
              <a:t> windows, we should not try</a:t>
            </a:r>
          </a:p>
          <a:p>
            <a:r>
              <a:rPr lang="en-US" sz="1200" b="0" i="0" u="none" strike="noStrike" kern="1200" baseline="0" dirty="0" smtClean="0">
                <a:solidFill>
                  <a:schemeClr val="tx1"/>
                </a:solidFill>
                <a:latin typeface="Arial" pitchFamily="34" charset="0"/>
                <a:ea typeface="+mn-ea"/>
                <a:cs typeface="+mn-cs"/>
              </a:rPr>
              <a:t>absolute values such as 1.0, 2.0, and so on, because that depends on the</a:t>
            </a:r>
          </a:p>
          <a:p>
            <a:r>
              <a:rPr lang="en-US" sz="1200" b="0" i="0" u="none" strike="noStrike" kern="1200" baseline="0" dirty="0" smtClean="0">
                <a:solidFill>
                  <a:schemeClr val="tx1"/>
                </a:solidFill>
                <a:latin typeface="Arial" pitchFamily="34" charset="0"/>
                <a:ea typeface="+mn-ea"/>
                <a:cs typeface="+mn-cs"/>
              </a:rPr>
              <a:t>scale of the input; it is better to find some statistic that is an indicator</a:t>
            </a:r>
          </a:p>
          <a:p>
            <a:r>
              <a:rPr lang="en-US" sz="1200" b="0" i="0" u="none" strike="noStrike" kern="1200" baseline="0" dirty="0" smtClean="0">
                <a:solidFill>
                  <a:schemeClr val="tx1"/>
                </a:solidFill>
                <a:latin typeface="Arial" pitchFamily="34" charset="0"/>
                <a:ea typeface="+mn-ea"/>
                <a:cs typeface="+mn-cs"/>
              </a:rPr>
              <a:t>of scale—for example, the average distance between an instance and its</a:t>
            </a:r>
          </a:p>
          <a:p>
            <a:r>
              <a:rPr lang="en-US" sz="1200" b="0" i="0" u="none" strike="noStrike" kern="1200" baseline="0" dirty="0" smtClean="0">
                <a:solidFill>
                  <a:schemeClr val="tx1"/>
                </a:solidFill>
                <a:latin typeface="Arial" pitchFamily="34" charset="0"/>
                <a:ea typeface="+mn-ea"/>
                <a:cs typeface="+mn-cs"/>
              </a:rPr>
              <a:t>nearest neighbor—and try </a:t>
            </a:r>
            <a:r>
              <a:rPr lang="en-US" sz="1200" b="0" i="1" u="none" strike="noStrike" kern="1200" baseline="0" dirty="0" smtClean="0">
                <a:solidFill>
                  <a:schemeClr val="tx1"/>
                </a:solidFill>
                <a:latin typeface="Arial" pitchFamily="34" charset="0"/>
                <a:ea typeface="+mn-ea"/>
                <a:cs typeface="+mn-cs"/>
              </a:rPr>
              <a:t>h </a:t>
            </a:r>
            <a:r>
              <a:rPr lang="en-US" sz="1200" b="0" i="0" u="none" strike="noStrike" kern="1200" baseline="0" dirty="0" smtClean="0">
                <a:solidFill>
                  <a:schemeClr val="tx1"/>
                </a:solidFill>
                <a:latin typeface="Arial" pitchFamily="34" charset="0"/>
                <a:ea typeface="+mn-ea"/>
                <a:cs typeface="+mn-cs"/>
              </a:rPr>
              <a:t>as different multiples of that statistic.</a:t>
            </a:r>
          </a:p>
          <a:p>
            <a:endParaRPr lang="en-US" sz="1200" b="1" i="0" u="none" strike="noStrike" kern="1200" baseline="0" dirty="0" smtClean="0">
              <a:solidFill>
                <a:schemeClr val="tx1"/>
              </a:solidFill>
              <a:latin typeface="Arial"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60</a:t>
            </a:fld>
            <a:endParaRPr lang="en-US" altLang="en-US"/>
          </a:p>
        </p:txBody>
      </p:sp>
    </p:spTree>
    <p:extLst>
      <p:ext uri="{BB962C8B-B14F-4D97-AF65-F5344CB8AC3E}">
        <p14:creationId xmlns:p14="http://schemas.microsoft.com/office/powerpoint/2010/main" val="4105951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mn-cs"/>
              </a:rPr>
              <a:t>It is always good to try to </a:t>
            </a:r>
            <a:r>
              <a:rPr lang="en-US" sz="1200" b="1" i="0" u="none" strike="noStrike" kern="1200" baseline="0" dirty="0" smtClean="0">
                <a:solidFill>
                  <a:schemeClr val="tx1"/>
                </a:solidFill>
                <a:latin typeface="Arial" pitchFamily="34" charset="0"/>
                <a:ea typeface="+mn-ea"/>
                <a:cs typeface="+mn-cs"/>
              </a:rPr>
              <a:t>normalize factor levels. (??)</a:t>
            </a:r>
          </a:p>
          <a:p>
            <a:endParaRPr lang="en-US" sz="1200" b="1" i="0" u="none" strike="noStrike" kern="1200" baseline="0" dirty="0" smtClean="0">
              <a:solidFill>
                <a:schemeClr val="tx1"/>
              </a:solidFill>
              <a:latin typeface="Arial" pitchFamily="34" charset="0"/>
              <a:ea typeface="+mn-ea"/>
              <a:cs typeface="+mn-cs"/>
            </a:endParaRPr>
          </a:p>
          <a:p>
            <a:r>
              <a:rPr lang="en-US" sz="1200" b="0" i="0" u="none" strike="noStrike" kern="1200" baseline="0" dirty="0" smtClean="0">
                <a:solidFill>
                  <a:schemeClr val="tx1"/>
                </a:solidFill>
                <a:latin typeface="Arial" pitchFamily="34" charset="0"/>
                <a:ea typeface="+mn-ea"/>
                <a:cs typeface="+mn-cs"/>
              </a:rPr>
              <a:t>Though previous expertise is a plus in general, </a:t>
            </a:r>
            <a:r>
              <a:rPr lang="en-US" sz="1200" b="1" i="0" u="none" strike="noStrike" kern="1200" baseline="0" dirty="0" smtClean="0">
                <a:solidFill>
                  <a:schemeClr val="tx1"/>
                </a:solidFill>
                <a:latin typeface="Arial" pitchFamily="34" charset="0"/>
                <a:ea typeface="+mn-ea"/>
                <a:cs typeface="+mn-cs"/>
              </a:rPr>
              <a:t>it is also important to</a:t>
            </a:r>
          </a:p>
          <a:p>
            <a:r>
              <a:rPr lang="en-US" sz="1200" b="1" i="0" u="none" strike="noStrike" kern="1200" baseline="0" dirty="0" smtClean="0">
                <a:solidFill>
                  <a:schemeClr val="tx1"/>
                </a:solidFill>
                <a:latin typeface="Arial" pitchFamily="34" charset="0"/>
                <a:ea typeface="+mn-ea"/>
                <a:cs typeface="+mn-cs"/>
              </a:rPr>
              <a:t>investigate all factors and factor levels</a:t>
            </a:r>
            <a:r>
              <a:rPr lang="en-US" sz="1200" b="0" i="0" u="none" strike="noStrike" kern="1200" baseline="0" dirty="0" smtClean="0">
                <a:solidFill>
                  <a:schemeClr val="tx1"/>
                </a:solidFill>
                <a:latin typeface="Arial" pitchFamily="34" charset="0"/>
                <a:ea typeface="+mn-ea"/>
                <a:cs typeface="+mn-cs"/>
              </a:rPr>
              <a:t> that may be of importance and</a:t>
            </a:r>
          </a:p>
          <a:p>
            <a:r>
              <a:rPr lang="en-US" sz="1200" b="0" i="0" u="none" strike="noStrike" kern="1200" baseline="0" dirty="0" smtClean="0">
                <a:solidFill>
                  <a:schemeClr val="tx1"/>
                </a:solidFill>
                <a:latin typeface="Arial" pitchFamily="34" charset="0"/>
                <a:ea typeface="+mn-ea"/>
                <a:cs typeface="+mn-cs"/>
              </a:rPr>
              <a:t>not be overly influenced by past experience.</a:t>
            </a:r>
          </a:p>
          <a:p>
            <a:endParaRPr lang="en-US" sz="1200" b="0" i="0" u="none" strike="noStrike" kern="1200" baseline="0" dirty="0" smtClean="0">
              <a:solidFill>
                <a:schemeClr val="tx1"/>
              </a:solidFill>
              <a:latin typeface="Arial" pitchFamily="34" charset="0"/>
              <a:ea typeface="+mn-ea"/>
              <a:cs typeface="+mn-cs"/>
            </a:endParaRPr>
          </a:p>
          <a:p>
            <a:r>
              <a:rPr lang="en-US" sz="1200" b="1" i="0" u="none" strike="noStrike" kern="1200" baseline="0" dirty="0" smtClean="0">
                <a:solidFill>
                  <a:schemeClr val="tx1"/>
                </a:solidFill>
                <a:latin typeface="Arial" pitchFamily="34" charset="0"/>
                <a:ea typeface="+mn-ea"/>
                <a:cs typeface="+mn-cs"/>
              </a:rPr>
              <a:t>For example</a:t>
            </a:r>
            <a:r>
              <a:rPr lang="en-US" sz="1200" b="0" i="0" u="none" strike="noStrike" kern="1200" baseline="0" dirty="0" smtClean="0">
                <a:solidFill>
                  <a:schemeClr val="tx1"/>
                </a:solidFill>
                <a:latin typeface="Arial" pitchFamily="34" charset="0"/>
                <a:ea typeface="+mn-ea"/>
                <a:cs typeface="+mn-cs"/>
              </a:rPr>
              <a:t>, in optimizing </a:t>
            </a:r>
            <a:r>
              <a:rPr lang="en-US" sz="1200" b="0" i="1" u="none" strike="noStrike" kern="1200" baseline="0" dirty="0" smtClean="0">
                <a:solidFill>
                  <a:schemeClr val="tx1"/>
                </a:solidFill>
                <a:latin typeface="Arial" pitchFamily="34" charset="0"/>
                <a:ea typeface="+mn-ea"/>
                <a:cs typeface="+mn-cs"/>
              </a:rPr>
              <a:t>k </a:t>
            </a:r>
            <a:r>
              <a:rPr lang="en-US" sz="1200" b="0" i="0" u="none" strike="noStrike" kern="1200" baseline="0" dirty="0" smtClean="0">
                <a:solidFill>
                  <a:schemeClr val="tx1"/>
                </a:solidFill>
                <a:latin typeface="Arial" pitchFamily="34" charset="0"/>
                <a:ea typeface="+mn-ea"/>
                <a:cs typeface="+mn-cs"/>
              </a:rPr>
              <a:t>of </a:t>
            </a:r>
            <a:r>
              <a:rPr lang="en-US" sz="1200" b="0" i="1" u="none" strike="noStrike" kern="1200" baseline="0" dirty="0" smtClean="0">
                <a:solidFill>
                  <a:schemeClr val="tx1"/>
                </a:solidFill>
                <a:latin typeface="Arial" pitchFamily="34" charset="0"/>
                <a:ea typeface="+mn-ea"/>
                <a:cs typeface="+mn-cs"/>
              </a:rPr>
              <a:t>k</a:t>
            </a:r>
            <a:r>
              <a:rPr lang="en-US" sz="1200" b="0" i="0" u="none" strike="noStrike" kern="1200" baseline="0" dirty="0" smtClean="0">
                <a:solidFill>
                  <a:schemeClr val="tx1"/>
                </a:solidFill>
                <a:latin typeface="Arial" pitchFamily="34" charset="0"/>
                <a:ea typeface="+mn-ea"/>
                <a:cs typeface="+mn-cs"/>
              </a:rPr>
              <a:t>-nearest neighbor, one can try values such as 1, 3, 5, and so on,</a:t>
            </a:r>
          </a:p>
          <a:p>
            <a:r>
              <a:rPr lang="en-US" sz="1200" b="0" i="0" u="none" strike="noStrike" kern="1200" baseline="0" dirty="0" smtClean="0">
                <a:solidFill>
                  <a:schemeClr val="tx1"/>
                </a:solidFill>
                <a:latin typeface="Arial" pitchFamily="34" charset="0"/>
                <a:ea typeface="+mn-ea"/>
                <a:cs typeface="+mn-cs"/>
              </a:rPr>
              <a:t>but in optimizing the spread </a:t>
            </a:r>
            <a:r>
              <a:rPr lang="en-US" sz="1200" b="0" i="1" u="none" strike="noStrike" kern="1200" baseline="0" dirty="0" smtClean="0">
                <a:solidFill>
                  <a:schemeClr val="tx1"/>
                </a:solidFill>
                <a:latin typeface="Arial" pitchFamily="34" charset="0"/>
                <a:ea typeface="+mn-ea"/>
                <a:cs typeface="+mn-cs"/>
              </a:rPr>
              <a:t>h </a:t>
            </a:r>
            <a:r>
              <a:rPr lang="en-US" sz="1200" b="0" i="0" u="none" strike="noStrike" kern="1200" baseline="0" dirty="0" smtClean="0">
                <a:solidFill>
                  <a:schemeClr val="tx1"/>
                </a:solidFill>
                <a:latin typeface="Arial" pitchFamily="34" charset="0"/>
                <a:ea typeface="+mn-ea"/>
                <a:cs typeface="+mn-cs"/>
              </a:rPr>
              <a:t>of </a:t>
            </a:r>
            <a:r>
              <a:rPr lang="en-US" sz="1200" b="0" i="0" u="none" strike="noStrike" kern="1200" baseline="0" dirty="0" err="1" smtClean="0">
                <a:solidFill>
                  <a:schemeClr val="tx1"/>
                </a:solidFill>
                <a:latin typeface="Arial" pitchFamily="34" charset="0"/>
                <a:ea typeface="+mn-ea"/>
                <a:cs typeface="+mn-cs"/>
              </a:rPr>
              <a:t>Parzen</a:t>
            </a:r>
            <a:r>
              <a:rPr lang="en-US" sz="1200" b="0" i="0" u="none" strike="noStrike" kern="1200" baseline="0" dirty="0" smtClean="0">
                <a:solidFill>
                  <a:schemeClr val="tx1"/>
                </a:solidFill>
                <a:latin typeface="Arial" pitchFamily="34" charset="0"/>
                <a:ea typeface="+mn-ea"/>
                <a:cs typeface="+mn-cs"/>
              </a:rPr>
              <a:t> windows, we should not try</a:t>
            </a:r>
          </a:p>
          <a:p>
            <a:r>
              <a:rPr lang="en-US" sz="1200" b="0" i="0" u="none" strike="noStrike" kern="1200" baseline="0" dirty="0" smtClean="0">
                <a:solidFill>
                  <a:schemeClr val="tx1"/>
                </a:solidFill>
                <a:latin typeface="Arial" pitchFamily="34" charset="0"/>
                <a:ea typeface="+mn-ea"/>
                <a:cs typeface="+mn-cs"/>
              </a:rPr>
              <a:t>absolute values such as 1.0, 2.0, and so on, because that depends on the</a:t>
            </a:r>
          </a:p>
          <a:p>
            <a:r>
              <a:rPr lang="en-US" sz="1200" b="0" i="0" u="none" strike="noStrike" kern="1200" baseline="0" dirty="0" smtClean="0">
                <a:solidFill>
                  <a:schemeClr val="tx1"/>
                </a:solidFill>
                <a:latin typeface="Arial" pitchFamily="34" charset="0"/>
                <a:ea typeface="+mn-ea"/>
                <a:cs typeface="+mn-cs"/>
              </a:rPr>
              <a:t>scale of the input; it is better to find some statistic that is an indicator</a:t>
            </a:r>
          </a:p>
          <a:p>
            <a:r>
              <a:rPr lang="en-US" sz="1200" b="0" i="0" u="none" strike="noStrike" kern="1200" baseline="0" dirty="0" smtClean="0">
                <a:solidFill>
                  <a:schemeClr val="tx1"/>
                </a:solidFill>
                <a:latin typeface="Arial" pitchFamily="34" charset="0"/>
                <a:ea typeface="+mn-ea"/>
                <a:cs typeface="+mn-cs"/>
              </a:rPr>
              <a:t>of scale—for example, the average distance between an instance and its</a:t>
            </a:r>
          </a:p>
          <a:p>
            <a:r>
              <a:rPr lang="en-US" sz="1200" b="0" i="0" u="none" strike="noStrike" kern="1200" baseline="0" dirty="0" smtClean="0">
                <a:solidFill>
                  <a:schemeClr val="tx1"/>
                </a:solidFill>
                <a:latin typeface="Arial" pitchFamily="34" charset="0"/>
                <a:ea typeface="+mn-ea"/>
                <a:cs typeface="+mn-cs"/>
              </a:rPr>
              <a:t>nearest neighbor—and try </a:t>
            </a:r>
            <a:r>
              <a:rPr lang="en-US" sz="1200" b="0" i="1" u="none" strike="noStrike" kern="1200" baseline="0" dirty="0" smtClean="0">
                <a:solidFill>
                  <a:schemeClr val="tx1"/>
                </a:solidFill>
                <a:latin typeface="Arial" pitchFamily="34" charset="0"/>
                <a:ea typeface="+mn-ea"/>
                <a:cs typeface="+mn-cs"/>
              </a:rPr>
              <a:t>h </a:t>
            </a:r>
            <a:r>
              <a:rPr lang="en-US" sz="1200" b="0" i="0" u="none" strike="noStrike" kern="1200" baseline="0" dirty="0" smtClean="0">
                <a:solidFill>
                  <a:schemeClr val="tx1"/>
                </a:solidFill>
                <a:latin typeface="Arial" pitchFamily="34" charset="0"/>
                <a:ea typeface="+mn-ea"/>
                <a:cs typeface="+mn-cs"/>
              </a:rPr>
              <a:t>as different multiples of that statistic.</a:t>
            </a:r>
          </a:p>
          <a:p>
            <a:endParaRPr lang="en-US" sz="1200" b="1" i="0" u="none" strike="noStrike" kern="1200" baseline="0" dirty="0" smtClean="0">
              <a:solidFill>
                <a:schemeClr val="tx1"/>
              </a:solidFill>
              <a:latin typeface="Arial"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61</a:t>
            </a:fld>
            <a:endParaRPr lang="en-US" altLang="en-US"/>
          </a:p>
        </p:txBody>
      </p:sp>
    </p:spTree>
    <p:extLst>
      <p:ext uri="{BB962C8B-B14F-4D97-AF65-F5344CB8AC3E}">
        <p14:creationId xmlns:p14="http://schemas.microsoft.com/office/powerpoint/2010/main" val="343040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6</a:t>
            </a:fld>
            <a:endParaRPr lang="en-US" altLang="en-US"/>
          </a:p>
        </p:txBody>
      </p:sp>
    </p:spTree>
    <p:extLst>
      <p:ext uri="{BB962C8B-B14F-4D97-AF65-F5344CB8AC3E}">
        <p14:creationId xmlns:p14="http://schemas.microsoft.com/office/powerpoint/2010/main" val="333049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Slide 3, in essence, highlights the significance of validation in the machine learning process and underscores the potential challenges and pitfalls of relying on a single validation run. It advocates for multiple validation runs for a more holistic and robust model evaluation.</a:t>
            </a:r>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7</a:t>
            </a:fld>
            <a:endParaRPr lang="en-US" altLang="en-US"/>
          </a:p>
        </p:txBody>
      </p:sp>
    </p:spTree>
    <p:extLst>
      <p:ext uri="{BB962C8B-B14F-4D97-AF65-F5344CB8AC3E}">
        <p14:creationId xmlns:p14="http://schemas.microsoft.com/office/powerpoint/2010/main" val="1471338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Arial" pitchFamily="34" charset="0"/>
                <a:ea typeface="+mn-ea"/>
                <a:cs typeface="+mn-cs"/>
              </a:rPr>
              <a:t>Key Takeaway</a:t>
            </a:r>
            <a:r>
              <a:rPr lang="en-US" sz="1200" b="0" i="0" kern="1200" dirty="0" smtClean="0">
                <a:solidFill>
                  <a:schemeClr val="tx1"/>
                </a:solidFill>
                <a:effectLst/>
                <a:latin typeface="Arial" pitchFamily="34" charset="0"/>
                <a:ea typeface="+mn-ea"/>
                <a:cs typeface="+mn-cs"/>
              </a:rPr>
              <a:t>:</a:t>
            </a:r>
          </a:p>
          <a:p>
            <a:r>
              <a:rPr lang="en-US" sz="1200" b="0" i="0" kern="1200" dirty="0" smtClean="0">
                <a:solidFill>
                  <a:schemeClr val="tx1"/>
                </a:solidFill>
                <a:effectLst/>
                <a:latin typeface="Arial" pitchFamily="34" charset="0"/>
                <a:ea typeface="+mn-ea"/>
                <a:cs typeface="+mn-cs"/>
              </a:rPr>
              <a:t>While the training set helps the model learn patterns, the validation set ensures those patterns generalize well to new data.</a:t>
            </a:r>
          </a:p>
          <a:p>
            <a:r>
              <a:rPr lang="en-US" sz="1200" b="1" i="0" kern="1200" dirty="0" smtClean="0">
                <a:solidFill>
                  <a:schemeClr val="tx1"/>
                </a:solidFill>
                <a:effectLst/>
                <a:latin typeface="Arial" pitchFamily="34" charset="0"/>
                <a:ea typeface="+mn-ea"/>
                <a:cs typeface="+mn-cs"/>
              </a:rPr>
              <a:t>Key Takeaway</a:t>
            </a:r>
            <a:r>
              <a:rPr lang="en-US" sz="1200" b="0" i="0" kern="1200" dirty="0" smtClean="0">
                <a:solidFill>
                  <a:schemeClr val="tx1"/>
                </a:solidFill>
                <a:effectLst/>
                <a:latin typeface="Arial" pitchFamily="34" charset="0"/>
                <a:ea typeface="+mn-ea"/>
                <a:cs typeface="+mn-cs"/>
              </a:rPr>
              <a:t>:</a:t>
            </a:r>
          </a:p>
          <a:p>
            <a:r>
              <a:rPr lang="en-US" sz="1200" b="0" i="0" kern="1200" dirty="0" smtClean="0">
                <a:solidFill>
                  <a:schemeClr val="tx1"/>
                </a:solidFill>
                <a:effectLst/>
                <a:latin typeface="Arial" pitchFamily="34" charset="0"/>
                <a:ea typeface="+mn-ea"/>
                <a:cs typeface="+mn-cs"/>
              </a:rPr>
              <a:t>A single validation run might not be representative. Multiple runs provide a better perspective on the model's average performance and its variance.</a:t>
            </a:r>
          </a:p>
          <a:p>
            <a:endParaRPr lang="en-US" sz="1200" b="0" i="0" kern="1200" dirty="0" smtClean="0">
              <a:solidFill>
                <a:schemeClr val="tx1"/>
              </a:solidFill>
              <a:effectLst/>
              <a:latin typeface="Arial"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8</a:t>
            </a:fld>
            <a:endParaRPr lang="en-US" altLang="en-US"/>
          </a:p>
        </p:txBody>
      </p:sp>
    </p:spTree>
    <p:extLst>
      <p:ext uri="{BB962C8B-B14F-4D97-AF65-F5344CB8AC3E}">
        <p14:creationId xmlns:p14="http://schemas.microsoft.com/office/powerpoint/2010/main" val="26558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Takeaway**:</a:t>
            </a:r>
          </a:p>
          <a:p>
            <a:pPr marL="171450" indent="-171450">
              <a:buFontTx/>
              <a:buChar char="-"/>
            </a:pPr>
            <a:r>
              <a:rPr lang="en-US" dirty="0" smtClean="0"/>
              <a:t>Multiple validation runs give a broader, more reliable perspective on a model's performance, making the evaluation process more robust.</a:t>
            </a:r>
          </a:p>
          <a:p>
            <a:pPr marL="171450" indent="-171450">
              <a:buFontTx/>
              <a:buChar char="-"/>
            </a:pPr>
            <a:endParaRPr lang="en-US" dirty="0" smtClean="0"/>
          </a:p>
          <a:p>
            <a:endParaRPr lang="en-US" dirty="0" smtClean="0"/>
          </a:p>
          <a:p>
            <a:r>
              <a:rPr lang="en-US" dirty="0" smtClean="0"/>
              <a:t>**Key Takeaway**:</a:t>
            </a:r>
          </a:p>
          <a:p>
            <a:r>
              <a:rPr lang="en-US" dirty="0" smtClean="0"/>
              <a:t>- Validation error distributions provide a robust framework for model evaluation and comparison, going beyond just a single metric.</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9</a:t>
            </a:fld>
            <a:endParaRPr lang="en-US" altLang="en-US"/>
          </a:p>
        </p:txBody>
      </p:sp>
    </p:spTree>
    <p:extLst>
      <p:ext uri="{BB962C8B-B14F-4D97-AF65-F5344CB8AC3E}">
        <p14:creationId xmlns:p14="http://schemas.microsoft.com/office/powerpoint/2010/main" val="347909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Slide 4 aims to provide an in-depth understanding of how datasets should be utilized for different stages in the machine learning pipeline. It emphasizes the significance of avoiding biases, the importance of a separate test set, and the need to consider multiple evaluation metrics to get a complete picture of a model's performance.</a:t>
            </a:r>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10</a:t>
            </a:fld>
            <a:endParaRPr lang="en-US" altLang="en-US"/>
          </a:p>
        </p:txBody>
      </p:sp>
    </p:spTree>
    <p:extLst>
      <p:ext uri="{BB962C8B-B14F-4D97-AF65-F5344CB8AC3E}">
        <p14:creationId xmlns:p14="http://schemas.microsoft.com/office/powerpoint/2010/main" val="123246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Takeaway**: </a:t>
            </a:r>
          </a:p>
          <a:p>
            <a:r>
              <a:rPr lang="en-US" dirty="0" smtClean="0"/>
              <a:t>- Beware of overgeneralizing results from one dataset to broader contexts.</a:t>
            </a:r>
          </a:p>
          <a:p>
            <a:pPr lvl="1"/>
            <a:endParaRPr lang="en-US" dirty="0" smtClean="0"/>
          </a:p>
          <a:p>
            <a:r>
              <a:rPr lang="en-US" dirty="0" smtClean="0"/>
              <a:t>**Key Takeaway**: </a:t>
            </a:r>
          </a:p>
          <a:p>
            <a:r>
              <a:rPr lang="en-US" dirty="0" smtClean="0"/>
              <a:t>- Proper data division is crucial for unbiased model evaluation and understanding its real-world performance.</a:t>
            </a:r>
          </a:p>
          <a:p>
            <a:endParaRPr lang="en-US" dirty="0" smtClean="0"/>
          </a:p>
          <a:p>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11</a:t>
            </a:fld>
            <a:endParaRPr lang="en-US" altLang="en-US"/>
          </a:p>
        </p:txBody>
      </p:sp>
    </p:spTree>
    <p:extLst>
      <p:ext uri="{BB962C8B-B14F-4D97-AF65-F5344CB8AC3E}">
        <p14:creationId xmlns:p14="http://schemas.microsoft.com/office/powerpoint/2010/main" val="164146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Takeaway**:</a:t>
            </a:r>
          </a:p>
          <a:p>
            <a:r>
              <a:rPr lang="en-US" dirty="0" smtClean="0"/>
              <a:t>- To report the expected error of a chosen algorithm, use a separate test set, never used during model development.</a:t>
            </a:r>
          </a:p>
          <a:p>
            <a:endParaRPr lang="en-US" dirty="0" smtClean="0"/>
          </a:p>
          <a:p>
            <a:r>
              <a:rPr lang="en-US" dirty="0" smtClean="0"/>
              <a:t>GPT</a:t>
            </a:r>
            <a:r>
              <a:rPr lang="en-US" baseline="0" dirty="0" smtClean="0"/>
              <a:t> Wrong  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solidFill>
                  <a:srgbClr val="003399"/>
                </a:solidFill>
              </a:rPr>
              <a:t>Becoming part of the training data: </a:t>
            </a:r>
            <a:r>
              <a:rPr lang="en-US" dirty="0" smtClean="0"/>
              <a:t>After validating and making decisions based on the validation set, it effectively becomes part of the data used for model development.</a:t>
            </a:r>
          </a:p>
          <a:p>
            <a:endParaRPr lang="en-US" dirty="0" smtClean="0"/>
          </a:p>
          <a:p>
            <a:r>
              <a:rPr lang="en-US" dirty="0" smtClean="0"/>
              <a:t>GPT revised it like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solidFill>
                  <a:srgbClr val="003399"/>
                </a:solidFill>
              </a:rPr>
              <a:t>Influence on model selection: </a:t>
            </a:r>
            <a:r>
              <a:rPr lang="en-US" dirty="0" smtClean="0"/>
              <a:t>While the validation set is used for model selection and </a:t>
            </a:r>
            <a:r>
              <a:rPr lang="en-US" dirty="0" err="1" smtClean="0"/>
              <a:t>hyperparameter</a:t>
            </a:r>
            <a:r>
              <a:rPr lang="en-US" dirty="0" smtClean="0"/>
              <a:t> tuning, it should not directly influence the model's training. After decisions are made using the validation set, a final model can be trained using the combined training and validation sets for deployment.</a:t>
            </a:r>
          </a:p>
          <a:p>
            <a:endParaRPr lang="en-US" dirty="0" smtClean="0"/>
          </a:p>
          <a:p>
            <a:endParaRPr lang="en-US" dirty="0" smtClean="0"/>
          </a:p>
          <a:p>
            <a:r>
              <a:rPr lang="en-US" dirty="0" smtClean="0"/>
              <a:t>**Key Takeaway**: </a:t>
            </a:r>
          </a:p>
          <a:p>
            <a:r>
              <a:rPr lang="en-US" dirty="0" smtClean="0"/>
              <a:t>- The test set offers the most realistic estimate of how the model will perform in real-world applications.</a:t>
            </a:r>
          </a:p>
          <a:p>
            <a:endParaRPr lang="en-US" dirty="0" smtClean="0"/>
          </a:p>
          <a:p>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E8985E6-F0C2-44F2-A9CF-D86180DA5B52}" type="slidenum">
              <a:rPr lang="en-US" altLang="en-US" smtClean="0"/>
              <a:pPr>
                <a:defRPr/>
              </a:pPr>
              <a:t>12</a:t>
            </a:fld>
            <a:endParaRPr lang="en-US" altLang="en-US"/>
          </a:p>
        </p:txBody>
      </p:sp>
    </p:spTree>
    <p:extLst>
      <p:ext uri="{BB962C8B-B14F-4D97-AF65-F5344CB8AC3E}">
        <p14:creationId xmlns:p14="http://schemas.microsoft.com/office/powerpoint/2010/main" val="420654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189608"/>
            <a:ext cx="8272211" cy="5118450"/>
          </a:xfrm>
        </p:spPr>
        <p:txBody>
          <a:bodyPr>
            <a:normAutofit/>
          </a:bodyPr>
          <a:lstStyle>
            <a:lvl1pPr>
              <a:defRPr sz="2600"/>
            </a:lvl1pPr>
            <a:lvl2pPr>
              <a:defRPr sz="2400"/>
            </a:lvl2pPr>
            <a:lvl3pPr>
              <a:defRPr sz="2200"/>
            </a:lvl3pPr>
            <a:lvl4pPr>
              <a:defRPr sz="20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1"/>
          <p:cNvSpPr>
            <a:spLocks noGrp="1"/>
          </p:cNvSpPr>
          <p:nvPr>
            <p:ph type="title"/>
          </p:nvPr>
        </p:nvSpPr>
        <p:spPr>
          <a:xfrm>
            <a:off x="435894" y="497972"/>
            <a:ext cx="8272212" cy="478574"/>
          </a:xfrm>
        </p:spPr>
        <p:txBody>
          <a:bodyPr>
            <a:noAutofit/>
          </a:bodyPr>
          <a:lstStyle>
            <a:lvl1pPr>
              <a:defRPr sz="3200" cap="none"/>
            </a:lvl1pPr>
          </a:lstStyle>
          <a:p>
            <a:r>
              <a:rPr lang="en-US"/>
              <a:t>Click to edit Master title style</a:t>
            </a:r>
            <a:endParaRPr lang="en-US" dirty="0"/>
          </a:p>
        </p:txBody>
      </p:sp>
    </p:spTree>
    <p:extLst>
      <p:ext uri="{BB962C8B-B14F-4D97-AF65-F5344CB8AC3E}">
        <p14:creationId xmlns:p14="http://schemas.microsoft.com/office/powerpoint/2010/main" val="265303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52400"/>
            <a:ext cx="8280400" cy="533400"/>
          </a:xfrm>
        </p:spPr>
        <p:txBody>
          <a:bodyPr/>
          <a:lstStyle/>
          <a:p>
            <a:r>
              <a:rPr lang="en-US"/>
              <a:t>Click to edit Master title style</a:t>
            </a:r>
          </a:p>
        </p:txBody>
      </p:sp>
      <p:sp>
        <p:nvSpPr>
          <p:cNvPr id="3" name="Content Placeholder 2"/>
          <p:cNvSpPr>
            <a:spLocks noGrp="1"/>
          </p:cNvSpPr>
          <p:nvPr>
            <p:ph sz="quarter" idx="1"/>
          </p:nvPr>
        </p:nvSpPr>
        <p:spPr>
          <a:xfrm>
            <a:off x="41116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1116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
          <p:cNvSpPr>
            <a:spLocks noGrp="1"/>
          </p:cNvSpPr>
          <p:nvPr>
            <p:ph type="dt" sz="half" idx="10"/>
          </p:nvPr>
        </p:nvSpPr>
        <p:spPr>
          <a:xfrm>
            <a:off x="457200" y="6248400"/>
            <a:ext cx="1676400" cy="457200"/>
          </a:xfrm>
          <a:prstGeom prst="rect">
            <a:avLst/>
          </a:prstGeom>
        </p:spPr>
        <p:txBody>
          <a:bodyPr/>
          <a:lstStyle>
            <a:lvl1pPr>
              <a:defRPr/>
            </a:lvl1pPr>
          </a:lstStyle>
          <a:p>
            <a:pPr>
              <a:defRPr/>
            </a:pPr>
            <a:fld id="{1BE4301E-0307-469B-B62F-8F599AE643DB}" type="datetime1">
              <a:rPr lang="en-US"/>
              <a:pPr>
                <a:defRPr/>
              </a:pPr>
              <a:t>10/9/2023</a:t>
            </a:fld>
            <a:endParaRPr lang="en-US"/>
          </a:p>
        </p:txBody>
      </p:sp>
      <p:sp>
        <p:nvSpPr>
          <p:cNvPr id="8"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en-US"/>
              <a:t>Introduction to Data Mining, 2nd Edition</a:t>
            </a:r>
          </a:p>
        </p:txBody>
      </p:sp>
      <p:sp>
        <p:nvSpPr>
          <p:cNvPr id="9" name="Slide Number Placeholder 4"/>
          <p:cNvSpPr>
            <a:spLocks noGrp="1"/>
          </p:cNvSpPr>
          <p:nvPr>
            <p:ph type="sldNum" sz="quarter" idx="12"/>
          </p:nvPr>
        </p:nvSpPr>
        <p:spPr>
          <a:xfrm>
            <a:off x="6781800" y="6248400"/>
            <a:ext cx="1905000" cy="457200"/>
          </a:xfrm>
          <a:prstGeom prst="rect">
            <a:avLst/>
          </a:prstGeom>
        </p:spPr>
        <p:txBody>
          <a:bodyPr/>
          <a:lstStyle>
            <a:lvl1pPr>
              <a:defRPr/>
            </a:lvl1pPr>
          </a:lstStyle>
          <a:p>
            <a:pPr>
              <a:defRPr/>
            </a:pPr>
            <a:fld id="{212AF02B-BF34-4E8B-87FA-F71313C4B731}" type="slidenum">
              <a:rPr lang="en-US"/>
              <a:pPr>
                <a:defRPr/>
              </a:pPr>
              <a:t>‹#›</a:t>
            </a:fld>
            <a:endParaRPr lang="en-US"/>
          </a:p>
        </p:txBody>
      </p:sp>
    </p:spTree>
    <p:extLst>
      <p:ext uri="{BB962C8B-B14F-4D97-AF65-F5344CB8AC3E}">
        <p14:creationId xmlns:p14="http://schemas.microsoft.com/office/powerpoint/2010/main" val="793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5240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9E7A3FF-A387-40D1-BB31-76959E07514F}" type="slidenum">
              <a:rPr lang="en-US" altLang="en-US"/>
              <a:pPr>
                <a:defRPr/>
              </a:pPr>
              <a:t>‹#›</a:t>
            </a:fld>
            <a:endParaRPr lang="en-US" altLang="en-US"/>
          </a:p>
        </p:txBody>
      </p:sp>
    </p:spTree>
    <p:extLst>
      <p:ext uri="{BB962C8B-B14F-4D97-AF65-F5344CB8AC3E}">
        <p14:creationId xmlns:p14="http://schemas.microsoft.com/office/powerpoint/2010/main" val="271859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EC63CE-6F5A-48F2-B6C9-57C3CE2AAF28}" type="slidenum">
              <a:rPr lang="en-US" altLang="en-US"/>
              <a:pPr>
                <a:defRPr/>
              </a:pPr>
              <a:t>‹#›</a:t>
            </a:fld>
            <a:endParaRPr lang="en-US" altLang="en-US"/>
          </a:p>
        </p:txBody>
      </p:sp>
    </p:spTree>
    <p:extLst>
      <p:ext uri="{BB962C8B-B14F-4D97-AF65-F5344CB8AC3E}">
        <p14:creationId xmlns:p14="http://schemas.microsoft.com/office/powerpoint/2010/main" val="2527063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AF5F87-402C-4571-AEA2-5C1B8FFC456C}" type="slidenum">
              <a:rPr lang="en-US" altLang="en-US"/>
              <a:pPr>
                <a:defRPr/>
              </a:pPr>
              <a:t>‹#›</a:t>
            </a:fld>
            <a:endParaRPr lang="en-US" altLang="en-US"/>
          </a:p>
        </p:txBody>
      </p:sp>
    </p:spTree>
    <p:extLst>
      <p:ext uri="{BB962C8B-B14F-4D97-AF65-F5344CB8AC3E}">
        <p14:creationId xmlns:p14="http://schemas.microsoft.com/office/powerpoint/2010/main" val="39363641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8247E95-92B1-4272-9505-A429FE877562}" type="slidenum">
              <a:rPr lang="en-US" altLang="en-US"/>
              <a:pPr>
                <a:defRPr/>
              </a:pPr>
              <a:t>‹#›</a:t>
            </a:fld>
            <a:endParaRPr lang="en-US" altLang="en-US"/>
          </a:p>
        </p:txBody>
      </p:sp>
    </p:spTree>
    <p:extLst>
      <p:ext uri="{BB962C8B-B14F-4D97-AF65-F5344CB8AC3E}">
        <p14:creationId xmlns:p14="http://schemas.microsoft.com/office/powerpoint/2010/main" val="335814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1"/>
            <a:ext cx="1728788"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1122363"/>
            <a:ext cx="6593681" cy="23876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3602038"/>
            <a:ext cx="6593681" cy="165576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5410202"/>
            <a:ext cx="2057400" cy="365125"/>
          </a:xfrm>
        </p:spPr>
        <p:txBody>
          <a:bodyPr/>
          <a:lstStyle/>
          <a:p>
            <a:fld id="{48A87A34-81AB-432B-8DAE-1953F412C126}" type="datetimeFigureOut">
              <a:rPr lang="en-US" dirty="0"/>
              <a:t>10/9/2023</a:t>
            </a:fld>
            <a:endParaRPr lang="en-US" dirty="0"/>
          </a:p>
        </p:txBody>
      </p:sp>
      <p:sp>
        <p:nvSpPr>
          <p:cNvPr id="5" name="Footer Placeholder 4"/>
          <p:cNvSpPr>
            <a:spLocks noGrp="1"/>
          </p:cNvSpPr>
          <p:nvPr>
            <p:ph type="ftr" sz="quarter" idx="11"/>
          </p:nvPr>
        </p:nvSpPr>
        <p:spPr>
          <a:xfrm>
            <a:off x="1407318" y="5410202"/>
            <a:ext cx="3843665" cy="365125"/>
          </a:xfrm>
        </p:spPr>
        <p:txBody>
          <a:bodyPr/>
          <a:lstStyle/>
          <a:p>
            <a:endParaRPr lang="en-US" dirty="0"/>
          </a:p>
        </p:txBody>
      </p:sp>
      <p:sp>
        <p:nvSpPr>
          <p:cNvPr id="6" name="Slide Number Placeholder 5"/>
          <p:cNvSpPr>
            <a:spLocks noGrp="1"/>
          </p:cNvSpPr>
          <p:nvPr>
            <p:ph type="sldNum" sz="quarter" idx="12"/>
          </p:nvPr>
        </p:nvSpPr>
        <p:spPr>
          <a:xfrm>
            <a:off x="7422684" y="5410200"/>
            <a:ext cx="578317"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5090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2" name="Picture 2" descr="\\DROBO-FS\QuickDrops\JB\PPTX NG\Droplets\LightingOverlay.png"/>
          <p:cNvPicPr>
            <a:picLocks noChangeAspect="1" noChangeArrowheads="1"/>
          </p:cNvPicPr>
          <p:nvPr userDrawn="1"/>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5511" y="-14260"/>
            <a:ext cx="9179511" cy="694846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4" name="Group 73"/>
          <p:cNvGrpSpPr/>
          <p:nvPr userDrawn="1"/>
        </p:nvGrpSpPr>
        <p:grpSpPr>
          <a:xfrm>
            <a:off x="0" y="14056"/>
            <a:ext cx="9072612" cy="6843944"/>
            <a:chOff x="-14288" y="0"/>
            <a:chExt cx="12053888" cy="6858001"/>
          </a:xfrm>
          <a:gradFill flip="none" rotWithShape="1">
            <a:gsLst>
              <a:gs pos="0">
                <a:schemeClr val="tx2"/>
              </a:gs>
              <a:gs pos="100000">
                <a:schemeClr val="tx2">
                  <a:lumMod val="50000"/>
                </a:schemeClr>
              </a:gs>
            </a:gsLst>
            <a:lin ang="5400000" scaled="0"/>
            <a:tileRect/>
          </a:gradFill>
        </p:grpSpPr>
        <p:grpSp>
          <p:nvGrpSpPr>
            <p:cNvPr id="75" name="Group 74"/>
            <p:cNvGrpSpPr/>
            <p:nvPr/>
          </p:nvGrpSpPr>
          <p:grpSpPr>
            <a:xfrm>
              <a:off x="-14288" y="0"/>
              <a:ext cx="1220788" cy="6858001"/>
              <a:chOff x="-14288" y="0"/>
              <a:chExt cx="1220788" cy="6858001"/>
            </a:xfrm>
            <a:grpFill/>
          </p:grpSpPr>
          <p:sp>
            <p:nvSpPr>
              <p:cNvPr id="87"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88"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6"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4"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
        <p:nvSpPr>
          <p:cNvPr id="116" name="Rectangle 2"/>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Tree>
    <p:extLst>
      <p:ext uri="{BB962C8B-B14F-4D97-AF65-F5344CB8AC3E}">
        <p14:creationId xmlns:p14="http://schemas.microsoft.com/office/powerpoint/2010/main" val="3057127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72" name="Picture 2" descr="\\DROBO-FS\QuickDrops\JB\PPTX NG\Droplets\LightingOverlay.png"/>
          <p:cNvPicPr>
            <a:picLocks noChangeAspect="1" noChangeArrowheads="1"/>
          </p:cNvPicPr>
          <p:nvPr userDrawn="1"/>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69289" y="-14260"/>
            <a:ext cx="8950911" cy="694846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4" name="Group 73"/>
          <p:cNvGrpSpPr/>
          <p:nvPr userDrawn="1"/>
        </p:nvGrpSpPr>
        <p:grpSpPr>
          <a:xfrm>
            <a:off x="-144934" y="14056"/>
            <a:ext cx="9206214" cy="6843944"/>
            <a:chOff x="-4763" y="0"/>
            <a:chExt cx="12044363" cy="6858001"/>
          </a:xfrm>
          <a:gradFill flip="none" rotWithShape="1">
            <a:gsLst>
              <a:gs pos="0">
                <a:schemeClr val="tx2"/>
              </a:gs>
              <a:gs pos="100000">
                <a:schemeClr val="tx2">
                  <a:lumMod val="50000"/>
                </a:schemeClr>
              </a:gs>
            </a:gsLst>
            <a:lin ang="5400000" scaled="0"/>
            <a:tileRect/>
          </a:gradFill>
        </p:grpSpPr>
        <p:grpSp>
          <p:nvGrpSpPr>
            <p:cNvPr id="75" name="Group 74"/>
            <p:cNvGrpSpPr/>
            <p:nvPr/>
          </p:nvGrpSpPr>
          <p:grpSpPr>
            <a:xfrm>
              <a:off x="-4763" y="0"/>
              <a:ext cx="1211263" cy="6858001"/>
              <a:chOff x="-4763" y="0"/>
              <a:chExt cx="1211263" cy="6858001"/>
            </a:xfrm>
            <a:grpFill/>
          </p:grpSpPr>
          <p:sp>
            <p:nvSpPr>
              <p:cNvPr id="90"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6"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4"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Rectangle 2"/>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
        <p:nvSpPr>
          <p:cNvPr id="46"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Tree>
    <p:extLst>
      <p:ext uri="{BB962C8B-B14F-4D97-AF65-F5344CB8AC3E}">
        <p14:creationId xmlns:p14="http://schemas.microsoft.com/office/powerpoint/2010/main" val="2551940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pSp>
        <p:nvGrpSpPr>
          <p:cNvPr id="74" name="Group 73"/>
          <p:cNvGrpSpPr/>
          <p:nvPr userDrawn="1"/>
        </p:nvGrpSpPr>
        <p:grpSpPr>
          <a:xfrm>
            <a:off x="0" y="14056"/>
            <a:ext cx="9072612" cy="6843944"/>
            <a:chOff x="-14288" y="0"/>
            <a:chExt cx="12053888" cy="6858001"/>
          </a:xfrm>
          <a:gradFill flip="none" rotWithShape="1">
            <a:gsLst>
              <a:gs pos="0">
                <a:schemeClr val="tx2"/>
              </a:gs>
              <a:gs pos="100000">
                <a:schemeClr val="tx2">
                  <a:lumMod val="50000"/>
                </a:schemeClr>
              </a:gs>
            </a:gsLst>
            <a:lin ang="5400000" scaled="0"/>
            <a:tileRect/>
          </a:gradFill>
        </p:grpSpPr>
        <p:grpSp>
          <p:nvGrpSpPr>
            <p:cNvPr id="75" name="Group 74"/>
            <p:cNvGrpSpPr/>
            <p:nvPr/>
          </p:nvGrpSpPr>
          <p:grpSpPr>
            <a:xfrm>
              <a:off x="-14288" y="0"/>
              <a:ext cx="1220788" cy="6858001"/>
              <a:chOff x="-14288" y="0"/>
              <a:chExt cx="1220788" cy="6858001"/>
            </a:xfrm>
            <a:grpFill/>
          </p:grpSpPr>
          <p:sp>
            <p:nvSpPr>
              <p:cNvPr id="87"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88"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6"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4"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
        <p:nvSpPr>
          <p:cNvPr id="116" name="Rectangle 2"/>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Tree>
    <p:extLst>
      <p:ext uri="{BB962C8B-B14F-4D97-AF65-F5344CB8AC3E}">
        <p14:creationId xmlns:p14="http://schemas.microsoft.com/office/powerpoint/2010/main" val="459582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grpSp>
        <p:nvGrpSpPr>
          <p:cNvPr id="74" name="Group 73"/>
          <p:cNvGrpSpPr/>
          <p:nvPr userDrawn="1"/>
        </p:nvGrpSpPr>
        <p:grpSpPr>
          <a:xfrm>
            <a:off x="0" y="14056"/>
            <a:ext cx="9072612" cy="6843944"/>
            <a:chOff x="-14288" y="0"/>
            <a:chExt cx="12053888" cy="6858001"/>
          </a:xfrm>
          <a:gradFill flip="none" rotWithShape="1">
            <a:gsLst>
              <a:gs pos="0">
                <a:schemeClr val="tx2"/>
              </a:gs>
              <a:gs pos="100000">
                <a:schemeClr val="tx2">
                  <a:lumMod val="50000"/>
                </a:schemeClr>
              </a:gs>
            </a:gsLst>
            <a:lin ang="5400000" scaled="0"/>
            <a:tileRect/>
          </a:gradFill>
        </p:grpSpPr>
        <p:grpSp>
          <p:nvGrpSpPr>
            <p:cNvPr id="75" name="Group 74"/>
            <p:cNvGrpSpPr/>
            <p:nvPr/>
          </p:nvGrpSpPr>
          <p:grpSpPr>
            <a:xfrm>
              <a:off x="-14288" y="0"/>
              <a:ext cx="1220788" cy="6858001"/>
              <a:chOff x="-14288" y="0"/>
              <a:chExt cx="1220788" cy="6858001"/>
            </a:xfrm>
            <a:grpFill/>
          </p:grpSpPr>
          <p:sp>
            <p:nvSpPr>
              <p:cNvPr id="87"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88"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6"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4"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
        <p:nvSpPr>
          <p:cNvPr id="116" name="Rectangle 2"/>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Tree>
    <p:extLst>
      <p:ext uri="{BB962C8B-B14F-4D97-AF65-F5344CB8AC3E}">
        <p14:creationId xmlns:p14="http://schemas.microsoft.com/office/powerpoint/2010/main" val="13390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497972"/>
            <a:ext cx="8272212" cy="478574"/>
          </a:xfrm>
        </p:spPr>
        <p:txBody>
          <a:bodyPr>
            <a:noAutofit/>
          </a:bodyPr>
          <a:lstStyle>
            <a:lvl1pPr>
              <a:defRPr sz="3200" cap="none"/>
            </a:lvl1pPr>
          </a:lstStyle>
          <a:p>
            <a:r>
              <a:rPr lang="en-US" dirty="0"/>
              <a:t>Click to edit Master title style</a:t>
            </a:r>
          </a:p>
        </p:txBody>
      </p:sp>
    </p:spTree>
    <p:extLst>
      <p:ext uri="{BB962C8B-B14F-4D97-AF65-F5344CB8AC3E}">
        <p14:creationId xmlns:p14="http://schemas.microsoft.com/office/powerpoint/2010/main" val="1960250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grpSp>
        <p:nvGrpSpPr>
          <p:cNvPr id="74" name="Group 73"/>
          <p:cNvGrpSpPr/>
          <p:nvPr userDrawn="1"/>
        </p:nvGrpSpPr>
        <p:grpSpPr>
          <a:xfrm>
            <a:off x="0" y="14056"/>
            <a:ext cx="9072612" cy="6843944"/>
            <a:chOff x="-14288" y="0"/>
            <a:chExt cx="12053888" cy="6858001"/>
          </a:xfrm>
          <a:gradFill flip="none" rotWithShape="1">
            <a:gsLst>
              <a:gs pos="0">
                <a:schemeClr val="tx2"/>
              </a:gs>
              <a:gs pos="100000">
                <a:schemeClr val="tx2">
                  <a:lumMod val="50000"/>
                </a:schemeClr>
              </a:gs>
            </a:gsLst>
            <a:lin ang="5400000" scaled="0"/>
            <a:tileRect/>
          </a:gradFill>
        </p:grpSpPr>
        <p:grpSp>
          <p:nvGrpSpPr>
            <p:cNvPr id="75" name="Group 74"/>
            <p:cNvGrpSpPr/>
            <p:nvPr/>
          </p:nvGrpSpPr>
          <p:grpSpPr>
            <a:xfrm>
              <a:off x="-14288" y="4763"/>
              <a:ext cx="1220788" cy="6853238"/>
              <a:chOff x="-14288" y="4763"/>
              <a:chExt cx="1220788" cy="6853238"/>
            </a:xfrm>
            <a:grpFill/>
          </p:grpSpPr>
          <p:sp>
            <p:nvSpPr>
              <p:cNvPr id="87"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88"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4"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
        <p:nvSpPr>
          <p:cNvPr id="116" name="Rectangle 2"/>
          <p:cNvSpPr>
            <a:spLocks noGrp="1" noChangeArrowheads="1"/>
          </p:cNvSpPr>
          <p:nvPr>
            <p:ph type="title"/>
          </p:nvPr>
        </p:nvSpPr>
        <p:spPr bwMode="auto">
          <a:xfrm>
            <a:off x="516183"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Tree>
    <p:extLst>
      <p:ext uri="{BB962C8B-B14F-4D97-AF65-F5344CB8AC3E}">
        <p14:creationId xmlns:p14="http://schemas.microsoft.com/office/powerpoint/2010/main" val="1019485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grpSp>
        <p:nvGrpSpPr>
          <p:cNvPr id="74" name="Group 73"/>
          <p:cNvGrpSpPr/>
          <p:nvPr userDrawn="1"/>
        </p:nvGrpSpPr>
        <p:grpSpPr>
          <a:xfrm>
            <a:off x="0" y="14056"/>
            <a:ext cx="9072612" cy="6843944"/>
            <a:chOff x="-14288" y="0"/>
            <a:chExt cx="12053888" cy="6858001"/>
          </a:xfrm>
          <a:gradFill flip="none" rotWithShape="1">
            <a:gsLst>
              <a:gs pos="0">
                <a:schemeClr val="tx2"/>
              </a:gs>
              <a:gs pos="100000">
                <a:schemeClr val="tx2">
                  <a:lumMod val="50000"/>
                </a:schemeClr>
              </a:gs>
            </a:gsLst>
            <a:lin ang="5400000" scaled="0"/>
            <a:tileRect/>
          </a:gradFill>
        </p:grpSpPr>
        <p:grpSp>
          <p:nvGrpSpPr>
            <p:cNvPr id="75" name="Group 74"/>
            <p:cNvGrpSpPr/>
            <p:nvPr/>
          </p:nvGrpSpPr>
          <p:grpSpPr>
            <a:xfrm>
              <a:off x="-14288" y="9525"/>
              <a:ext cx="1220788" cy="6848476"/>
              <a:chOff x="-14288" y="9525"/>
              <a:chExt cx="1220788" cy="6848476"/>
            </a:xfrm>
            <a:grpFill/>
          </p:grpSpPr>
          <p:sp>
            <p:nvSpPr>
              <p:cNvPr id="89"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100"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4"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
        <p:nvSpPr>
          <p:cNvPr id="116" name="Rectangle 2"/>
          <p:cNvSpPr>
            <a:spLocks noGrp="1" noChangeArrowheads="1"/>
          </p:cNvSpPr>
          <p:nvPr>
            <p:ph type="title"/>
          </p:nvPr>
        </p:nvSpPr>
        <p:spPr bwMode="auto">
          <a:xfrm>
            <a:off x="516183"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Tree>
    <p:extLst>
      <p:ext uri="{BB962C8B-B14F-4D97-AF65-F5344CB8AC3E}">
        <p14:creationId xmlns:p14="http://schemas.microsoft.com/office/powerpoint/2010/main" val="2056197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grpSp>
        <p:nvGrpSpPr>
          <p:cNvPr id="74" name="Group 73"/>
          <p:cNvGrpSpPr/>
          <p:nvPr userDrawn="1"/>
        </p:nvGrpSpPr>
        <p:grpSpPr>
          <a:xfrm>
            <a:off x="7169" y="14056"/>
            <a:ext cx="9065443" cy="6834439"/>
            <a:chOff x="-4763" y="0"/>
            <a:chExt cx="12044363" cy="6848476"/>
          </a:xfrm>
          <a:gradFill flip="none" rotWithShape="1">
            <a:gsLst>
              <a:gs pos="0">
                <a:schemeClr val="tx2"/>
              </a:gs>
              <a:gs pos="100000">
                <a:schemeClr val="tx2">
                  <a:lumMod val="50000"/>
                </a:schemeClr>
              </a:gs>
            </a:gsLst>
            <a:lin ang="5400000" scaled="0"/>
            <a:tileRect/>
          </a:gradFill>
        </p:grpSpPr>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
        <p:nvSpPr>
          <p:cNvPr id="116" name="Rectangle 2"/>
          <p:cNvSpPr>
            <a:spLocks noGrp="1" noChangeArrowheads="1"/>
          </p:cNvSpPr>
          <p:nvPr>
            <p:ph type="title"/>
          </p:nvPr>
        </p:nvSpPr>
        <p:spPr bwMode="auto">
          <a:xfrm>
            <a:off x="516183"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Tree>
    <p:extLst>
      <p:ext uri="{BB962C8B-B14F-4D97-AF65-F5344CB8AC3E}">
        <p14:creationId xmlns:p14="http://schemas.microsoft.com/office/powerpoint/2010/main" val="1873809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72" name="Picture 2" descr="\\DROBO-FS\QuickDrops\JB\PPTX NG\Droplets\LightingOverlay.png"/>
          <p:cNvPicPr>
            <a:picLocks noChangeAspect="1" noChangeArrowheads="1"/>
          </p:cNvPicPr>
          <p:nvPr userDrawn="1"/>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4260"/>
            <a:ext cx="9143999" cy="6872260"/>
          </a:xfrm>
          <a:prstGeom prst="rect">
            <a:avLst/>
          </a:prstGeom>
          <a:noFill/>
          <a:extLst>
            <a:ext uri="{909E8E84-426E-40dd-AFC4-6F175D3DCCD1}">
              <a14:hiddenFill xmlns="" xmlns:a14="http://schemas.microsoft.com/office/drawing/2010/main">
                <a:solidFill>
                  <a:srgbClr val="FFFFFF"/>
                </a:solidFill>
              </a14:hiddenFill>
            </a:ext>
          </a:extLst>
        </p:spPr>
      </p:pic>
      <p:sp>
        <p:nvSpPr>
          <p:cNvPr id="114" name="Line 13"/>
          <p:cNvSpPr>
            <a:spLocks noChangeShapeType="1"/>
          </p:cNvSpPr>
          <p:nvPr userDrawn="1"/>
        </p:nvSpPr>
        <p:spPr bwMode="auto">
          <a:xfrm>
            <a:off x="597432" y="1295400"/>
            <a:ext cx="8089367" cy="0"/>
          </a:xfrm>
          <a:prstGeom prst="line">
            <a:avLst/>
          </a:prstGeom>
          <a:noFill/>
          <a:ln w="31750">
            <a:solidFill>
              <a:srgbClr val="3E1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Rectangle 2"/>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마스터 제목 스타일 편집</a:t>
            </a:r>
          </a:p>
        </p:txBody>
      </p:sp>
      <p:sp>
        <p:nvSpPr>
          <p:cNvPr id="47" name="Rectangle 3"/>
          <p:cNvSpPr>
            <a:spLocks noGrp="1" noChangeArrowheads="1"/>
          </p:cNvSpPr>
          <p:nvPr>
            <p:ph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err="1"/>
              <a:t>마스터</a:t>
            </a:r>
            <a:r>
              <a:rPr lang="en-US" altLang="en-US" dirty="0"/>
              <a:t> </a:t>
            </a:r>
            <a:r>
              <a:rPr lang="en-US" altLang="en-US" dirty="0" err="1"/>
              <a:t>텍스트</a:t>
            </a:r>
            <a:r>
              <a:rPr lang="en-US" altLang="en-US" dirty="0"/>
              <a:t> </a:t>
            </a:r>
            <a:r>
              <a:rPr lang="en-US" altLang="en-US" dirty="0" err="1"/>
              <a:t>스타일을</a:t>
            </a:r>
            <a:r>
              <a:rPr lang="en-US" altLang="en-US" dirty="0"/>
              <a:t> </a:t>
            </a:r>
            <a:r>
              <a:rPr lang="en-US" altLang="en-US" dirty="0" err="1"/>
              <a:t>편집합니다</a:t>
            </a:r>
            <a:endParaRPr lang="en-US" altLang="en-US" dirty="0"/>
          </a:p>
          <a:p>
            <a:pPr lvl="1"/>
            <a:r>
              <a:rPr lang="en-US" altLang="en-US" dirty="0" err="1"/>
              <a:t>둘째</a:t>
            </a:r>
            <a:r>
              <a:rPr lang="en-US" altLang="en-US" dirty="0"/>
              <a:t> </a:t>
            </a:r>
            <a:r>
              <a:rPr lang="en-US" altLang="en-US" dirty="0" err="1"/>
              <a:t>수준</a:t>
            </a:r>
            <a:endParaRPr lang="en-US" altLang="en-US" dirty="0"/>
          </a:p>
          <a:p>
            <a:pPr lvl="2"/>
            <a:r>
              <a:rPr lang="en-US" altLang="en-US" dirty="0" err="1"/>
              <a:t>셋째</a:t>
            </a:r>
            <a:r>
              <a:rPr lang="en-US" altLang="en-US" dirty="0"/>
              <a:t> </a:t>
            </a:r>
            <a:r>
              <a:rPr lang="en-US" altLang="en-US" dirty="0" err="1"/>
              <a:t>수준</a:t>
            </a:r>
            <a:endParaRPr lang="en-US" altLang="en-US" dirty="0"/>
          </a:p>
          <a:p>
            <a:pPr lvl="3"/>
            <a:r>
              <a:rPr lang="en-US" altLang="en-US" dirty="0" err="1"/>
              <a:t>넷째</a:t>
            </a:r>
            <a:r>
              <a:rPr lang="en-US" altLang="en-US" dirty="0"/>
              <a:t> </a:t>
            </a:r>
            <a:r>
              <a:rPr lang="en-US" altLang="en-US" dirty="0" err="1"/>
              <a:t>수준</a:t>
            </a:r>
            <a:endParaRPr lang="en-US" altLang="en-US" dirty="0"/>
          </a:p>
          <a:p>
            <a:pPr lvl="4"/>
            <a:r>
              <a:rPr lang="en-US" altLang="en-US" dirty="0" err="1"/>
              <a:t>다섯째</a:t>
            </a:r>
            <a:r>
              <a:rPr lang="en-US" altLang="en-US" dirty="0"/>
              <a:t> </a:t>
            </a:r>
            <a:r>
              <a:rPr lang="en-US" altLang="en-US" dirty="0" err="1"/>
              <a:t>수준</a:t>
            </a:r>
            <a:endParaRPr lang="en-US" altLang="en-US" dirty="0"/>
          </a:p>
        </p:txBody>
      </p:sp>
    </p:spTree>
    <p:extLst>
      <p:ext uri="{BB962C8B-B14F-4D97-AF65-F5344CB8AC3E}">
        <p14:creationId xmlns:p14="http://schemas.microsoft.com/office/powerpoint/2010/main" val="1473982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72" name="Picture 2" descr="\\DROBO-FS\QuickDrops\JB\PPTX NG\Droplets\LightingOverlay.png"/>
          <p:cNvPicPr>
            <a:picLocks noChangeAspect="1" noChangeArrowheads="1"/>
          </p:cNvPicPr>
          <p:nvPr userDrawn="1"/>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5511" y="-14260"/>
            <a:ext cx="9179511" cy="694846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4" name="Group 73"/>
          <p:cNvGrpSpPr/>
          <p:nvPr userDrawn="1"/>
        </p:nvGrpSpPr>
        <p:grpSpPr>
          <a:xfrm>
            <a:off x="0" y="14056"/>
            <a:ext cx="9072612" cy="6843944"/>
            <a:chOff x="-14288" y="0"/>
            <a:chExt cx="12053888" cy="6858001"/>
          </a:xfrm>
          <a:gradFill flip="none" rotWithShape="1">
            <a:gsLst>
              <a:gs pos="0">
                <a:schemeClr val="tx2"/>
              </a:gs>
              <a:gs pos="100000">
                <a:schemeClr val="tx2">
                  <a:lumMod val="50000"/>
                </a:schemeClr>
              </a:gs>
            </a:gsLst>
            <a:lin ang="5400000" scaled="0"/>
            <a:tileRect/>
          </a:gradFill>
        </p:grpSpPr>
        <p:grpSp>
          <p:nvGrpSpPr>
            <p:cNvPr id="75" name="Group 74"/>
            <p:cNvGrpSpPr/>
            <p:nvPr/>
          </p:nvGrpSpPr>
          <p:grpSpPr>
            <a:xfrm>
              <a:off x="-14288" y="0"/>
              <a:ext cx="1220788" cy="6858001"/>
              <a:chOff x="-14288" y="0"/>
              <a:chExt cx="1220788" cy="6858001"/>
            </a:xfrm>
            <a:grpFill/>
          </p:grpSpPr>
          <p:sp>
            <p:nvSpPr>
              <p:cNvPr id="87"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88"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6"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4"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8"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76" name="Group 75"/>
            <p:cNvGrpSpPr/>
            <p:nvPr/>
          </p:nvGrpSpPr>
          <p:grpSpPr>
            <a:xfrm>
              <a:off x="11364912" y="0"/>
              <a:ext cx="674688" cy="6848476"/>
              <a:chOff x="11364912" y="0"/>
              <a:chExt cx="674688" cy="6848476"/>
            </a:xfrm>
            <a:grpFill/>
          </p:grpSpPr>
          <p:sp>
            <p:nvSpPr>
              <p:cNvPr id="77"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Tree>
    <p:extLst>
      <p:ext uri="{BB962C8B-B14F-4D97-AF65-F5344CB8AC3E}">
        <p14:creationId xmlns:p14="http://schemas.microsoft.com/office/powerpoint/2010/main" val="3890997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9" name="Rectangle 3"/>
          <p:cNvSpPr>
            <a:spLocks noGrp="1" noChangeArrowheads="1"/>
          </p:cNvSpPr>
          <p:nvPr>
            <p:ph type="ctrTitle"/>
          </p:nvPr>
        </p:nvSpPr>
        <p:spPr>
          <a:xfrm>
            <a:off x="762000" y="1371600"/>
            <a:ext cx="7696200" cy="2057400"/>
          </a:xfrm>
        </p:spPr>
        <p:txBody>
          <a:bodyPr/>
          <a:lstStyle>
            <a:lvl1pPr>
              <a:defRPr sz="4400"/>
            </a:lvl1pPr>
          </a:lstStyle>
          <a:p>
            <a:r>
              <a:rPr lang="en-US"/>
              <a:t>마스터 제목 스타일 편집</a:t>
            </a:r>
          </a:p>
        </p:txBody>
      </p:sp>
      <p:sp>
        <p:nvSpPr>
          <p:cNvPr id="1946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400">
                <a:latin typeface="Arial" pitchFamily="34" charset="0"/>
              </a:defRPr>
            </a:lvl1pPr>
          </a:lstStyle>
          <a:p>
            <a:r>
              <a:rPr lang="en-US"/>
              <a:t>마스터 부제목 스타일 편집</a:t>
            </a:r>
          </a:p>
        </p:txBody>
      </p:sp>
      <p:sp>
        <p:nvSpPr>
          <p:cNvPr id="4"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109BD863-B2A3-43E6-ABC1-F59EA7D9BC3E}" type="slidenum">
              <a:rPr lang="en-US" altLang="en-US"/>
              <a:pPr>
                <a:defRPr/>
              </a:pPr>
              <a:t>‹#›</a:t>
            </a:fld>
            <a:endParaRPr lang="en-US" altLang="en-US"/>
          </a:p>
        </p:txBody>
      </p:sp>
    </p:spTree>
    <p:extLst>
      <p:ext uri="{BB962C8B-B14F-4D97-AF65-F5344CB8AC3E}">
        <p14:creationId xmlns:p14="http://schemas.microsoft.com/office/powerpoint/2010/main" val="141775352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AF5F87-402C-4571-AEA2-5C1B8FFC456C}" type="slidenum">
              <a:rPr lang="en-US" altLang="en-US"/>
              <a:pPr>
                <a:defRPr/>
              </a:pPr>
              <a:t>‹#›</a:t>
            </a:fld>
            <a:endParaRPr lang="en-US" altLang="en-US"/>
          </a:p>
        </p:txBody>
      </p:sp>
    </p:spTree>
    <p:extLst>
      <p:ext uri="{BB962C8B-B14F-4D97-AF65-F5344CB8AC3E}">
        <p14:creationId xmlns:p14="http://schemas.microsoft.com/office/powerpoint/2010/main" val="19623507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A56105-6741-43B5-AA28-44F43474CB9F}" type="slidenum">
              <a:rPr lang="en-US" altLang="en-US"/>
              <a:pPr>
                <a:defRPr/>
              </a:pPr>
              <a:t>‹#›</a:t>
            </a:fld>
            <a:endParaRPr lang="en-US" altLang="en-US"/>
          </a:p>
        </p:txBody>
      </p:sp>
    </p:spTree>
    <p:extLst>
      <p:ext uri="{BB962C8B-B14F-4D97-AF65-F5344CB8AC3E}">
        <p14:creationId xmlns:p14="http://schemas.microsoft.com/office/powerpoint/2010/main" val="246484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ADFE187-751A-4C95-B150-C24078DABC38}" type="slidenum">
              <a:rPr lang="en-US" altLang="en-US"/>
              <a:pPr>
                <a:defRPr/>
              </a:pPr>
              <a:t>‹#›</a:t>
            </a:fld>
            <a:endParaRPr lang="en-US" altLang="en-US"/>
          </a:p>
        </p:txBody>
      </p:sp>
    </p:spTree>
    <p:extLst>
      <p:ext uri="{BB962C8B-B14F-4D97-AF65-F5344CB8AC3E}">
        <p14:creationId xmlns:p14="http://schemas.microsoft.com/office/powerpoint/2010/main" val="2447500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52BECCB-FE42-4393-A8B9-89DF3648831F}" type="slidenum">
              <a:rPr lang="en-US" altLang="en-US"/>
              <a:pPr>
                <a:defRPr/>
              </a:pPr>
              <a:t>‹#›</a:t>
            </a:fld>
            <a:endParaRPr lang="en-US" altLang="en-US"/>
          </a:p>
        </p:txBody>
      </p:sp>
    </p:spTree>
    <p:extLst>
      <p:ext uri="{BB962C8B-B14F-4D97-AF65-F5344CB8AC3E}">
        <p14:creationId xmlns:p14="http://schemas.microsoft.com/office/powerpoint/2010/main" val="251275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724715C-D998-4272-8348-497670DE0924}"/>
              </a:ext>
            </a:extLst>
          </p:cNvPr>
          <p:cNvSpPr/>
          <p:nvPr/>
        </p:nvSpPr>
        <p:spPr>
          <a:xfrm>
            <a:off x="334963" y="3886200"/>
            <a:ext cx="8447087" cy="25050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2275448"/>
          </a:xfrm>
          <a:effectLst/>
        </p:spPr>
        <p:txBody>
          <a:bodyPr>
            <a:noAutofit/>
          </a:bodyPr>
          <a:lstStyle>
            <a:lvl1pPr>
              <a:defRPr sz="4400" cap="small"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41640" y="3295879"/>
            <a:ext cx="8245160" cy="590321"/>
          </a:xfrm>
        </p:spPr>
        <p:txBody>
          <a:bodyPr>
            <a:normAutofit/>
          </a:bodyPr>
          <a:lstStyle>
            <a:lvl1pPr marL="0" indent="0" algn="l">
              <a:buNone/>
              <a:defRPr sz="1200" cap="all">
                <a:solidFill>
                  <a:schemeClr val="accent2"/>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5" name="Date Placeholder 3">
            <a:extLst>
              <a:ext uri="{FF2B5EF4-FFF2-40B4-BE49-F238E27FC236}">
                <a16:creationId xmlns:a16="http://schemas.microsoft.com/office/drawing/2014/main" xmlns="" id="{94AAC348-BE7C-4C20-9FB7-683981E430D0}"/>
              </a:ext>
            </a:extLst>
          </p:cNvPr>
          <p:cNvSpPr>
            <a:spLocks noGrp="1"/>
          </p:cNvSpPr>
          <p:nvPr>
            <p:ph type="dt" sz="half" idx="10"/>
          </p:nvPr>
        </p:nvSpPr>
        <p:spPr>
          <a:xfrm>
            <a:off x="5703888" y="5956300"/>
            <a:ext cx="2133600" cy="365125"/>
          </a:xfrm>
          <a:prstGeom prst="rect">
            <a:avLst/>
          </a:prstGeom>
        </p:spPr>
        <p:txBody>
          <a:bodyPr/>
          <a:lstStyle>
            <a:lvl1pPr>
              <a:defRPr smtClean="0">
                <a:solidFill>
                  <a:schemeClr val="accent1">
                    <a:lumMod val="75000"/>
                    <a:lumOff val="25000"/>
                  </a:schemeClr>
                </a:solidFill>
              </a:defRPr>
            </a:lvl1pPr>
          </a:lstStyle>
          <a:p>
            <a:pPr>
              <a:defRPr/>
            </a:pPr>
            <a:fld id="{C4E7BB6F-E829-44E0-9D85-41F820CC7E53}" type="datetimeFigureOut">
              <a:rPr lang="en-US"/>
              <a:pPr>
                <a:defRPr/>
              </a:pPr>
              <a:t>10/9/2023</a:t>
            </a:fld>
            <a:endParaRPr lang="en-US"/>
          </a:p>
        </p:txBody>
      </p:sp>
      <p:sp>
        <p:nvSpPr>
          <p:cNvPr id="6" name="Footer Placeholder 4">
            <a:extLst>
              <a:ext uri="{FF2B5EF4-FFF2-40B4-BE49-F238E27FC236}">
                <a16:creationId xmlns:a16="http://schemas.microsoft.com/office/drawing/2014/main" xmlns="" id="{61750F64-3478-4B8B-B3AF-9E6FAFC0817C}"/>
              </a:ext>
            </a:extLst>
          </p:cNvPr>
          <p:cNvSpPr>
            <a:spLocks noGrp="1"/>
          </p:cNvSpPr>
          <p:nvPr>
            <p:ph type="ftr" sz="quarter" idx="11"/>
          </p:nvPr>
        </p:nvSpPr>
        <p:spPr>
          <a:xfrm>
            <a:off x="436563" y="5951538"/>
            <a:ext cx="5187950" cy="365125"/>
          </a:xfrm>
          <a:prstGeom prst="rect">
            <a:avLst/>
          </a:prstGeom>
        </p:spPr>
        <p:txBody>
          <a:bodyPr/>
          <a:lstStyle>
            <a:lvl1pPr>
              <a:defRPr>
                <a:solidFill>
                  <a:schemeClr val="accent1">
                    <a:lumMod val="75000"/>
                    <a:lumOff val="25000"/>
                  </a:schemeClr>
                </a:solidFill>
              </a:defRPr>
            </a:lvl1pPr>
          </a:lstStyle>
          <a:p>
            <a:pPr>
              <a:defRPr/>
            </a:pPr>
            <a:endParaRPr lang="en-US"/>
          </a:p>
        </p:txBody>
      </p:sp>
      <p:sp>
        <p:nvSpPr>
          <p:cNvPr id="7" name="Slide Number Placeholder 5">
            <a:extLst>
              <a:ext uri="{FF2B5EF4-FFF2-40B4-BE49-F238E27FC236}">
                <a16:creationId xmlns:a16="http://schemas.microsoft.com/office/drawing/2014/main" xmlns="" id="{1157CC80-8AE2-4810-8D54-A99D6132C65D}"/>
              </a:ext>
            </a:extLst>
          </p:cNvPr>
          <p:cNvSpPr>
            <a:spLocks noGrp="1"/>
          </p:cNvSpPr>
          <p:nvPr>
            <p:ph type="sldNum" sz="quarter" idx="12"/>
          </p:nvPr>
        </p:nvSpPr>
        <p:spPr>
          <a:xfrm>
            <a:off x="7918450" y="5956300"/>
            <a:ext cx="762000" cy="365125"/>
          </a:xfrm>
          <a:prstGeom prst="rect">
            <a:avLst/>
          </a:prstGeom>
        </p:spPr>
        <p:txBody>
          <a:bodyPr/>
          <a:lstStyle>
            <a:lvl1pPr>
              <a:defRPr smtClean="0">
                <a:solidFill>
                  <a:schemeClr val="accent1">
                    <a:lumMod val="75000"/>
                    <a:lumOff val="25000"/>
                  </a:schemeClr>
                </a:solidFill>
              </a:defRPr>
            </a:lvl1pPr>
          </a:lstStyle>
          <a:p>
            <a:pPr>
              <a:defRPr/>
            </a:pPr>
            <a:fld id="{596A9F34-E2ED-4494-BD86-18D57B150A7E}" type="slidenum">
              <a:rPr lang="en-US"/>
              <a:pPr>
                <a:defRPr/>
              </a:pPr>
              <a:t>‹#›</a:t>
            </a:fld>
            <a:endParaRPr lang="en-US"/>
          </a:p>
        </p:txBody>
      </p:sp>
    </p:spTree>
    <p:extLst>
      <p:ext uri="{BB962C8B-B14F-4D97-AF65-F5344CB8AC3E}">
        <p14:creationId xmlns:p14="http://schemas.microsoft.com/office/powerpoint/2010/main" val="677376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8247E95-92B1-4272-9505-A429FE877562}" type="slidenum">
              <a:rPr lang="en-US" altLang="en-US"/>
              <a:pPr>
                <a:defRPr/>
              </a:pPr>
              <a:t>‹#›</a:t>
            </a:fld>
            <a:endParaRPr lang="en-US" altLang="en-US"/>
          </a:p>
        </p:txBody>
      </p:sp>
    </p:spTree>
    <p:extLst>
      <p:ext uri="{BB962C8B-B14F-4D97-AF65-F5344CB8AC3E}">
        <p14:creationId xmlns:p14="http://schemas.microsoft.com/office/powerpoint/2010/main" val="11137433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EC63CE-6F5A-48F2-B6C9-57C3CE2AAF28}" type="slidenum">
              <a:rPr lang="en-US" altLang="en-US"/>
              <a:pPr>
                <a:defRPr/>
              </a:pPr>
              <a:t>‹#›</a:t>
            </a:fld>
            <a:endParaRPr lang="en-US" altLang="en-US"/>
          </a:p>
        </p:txBody>
      </p:sp>
    </p:spTree>
    <p:extLst>
      <p:ext uri="{BB962C8B-B14F-4D97-AF65-F5344CB8AC3E}">
        <p14:creationId xmlns:p14="http://schemas.microsoft.com/office/powerpoint/2010/main" val="1880465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785B1E4-AF23-4C64-8523-7D49AAE53347}" type="slidenum">
              <a:rPr lang="en-US" altLang="en-US"/>
              <a:pPr>
                <a:defRPr/>
              </a:pPr>
              <a:t>‹#›</a:t>
            </a:fld>
            <a:endParaRPr lang="en-US" altLang="en-US"/>
          </a:p>
        </p:txBody>
      </p:sp>
    </p:spTree>
    <p:extLst>
      <p:ext uri="{BB962C8B-B14F-4D97-AF65-F5344CB8AC3E}">
        <p14:creationId xmlns:p14="http://schemas.microsoft.com/office/powerpoint/2010/main" val="3043166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BC1DCC6-5DA7-4B57-872F-465D0421A967}" type="slidenum">
              <a:rPr lang="en-US" altLang="en-US"/>
              <a:pPr>
                <a:defRPr/>
              </a:pPr>
              <a:t>‹#›</a:t>
            </a:fld>
            <a:endParaRPr lang="en-US" altLang="en-US"/>
          </a:p>
        </p:txBody>
      </p:sp>
    </p:spTree>
    <p:extLst>
      <p:ext uri="{BB962C8B-B14F-4D97-AF65-F5344CB8AC3E}">
        <p14:creationId xmlns:p14="http://schemas.microsoft.com/office/powerpoint/2010/main" val="12327833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91CEC4F-B5AD-437A-9CF9-AEFD2003F9A2}" type="slidenum">
              <a:rPr lang="en-US" altLang="en-US"/>
              <a:pPr>
                <a:defRPr/>
              </a:pPr>
              <a:t>‹#›</a:t>
            </a:fld>
            <a:endParaRPr lang="en-US" altLang="en-US"/>
          </a:p>
        </p:txBody>
      </p:sp>
    </p:spTree>
    <p:extLst>
      <p:ext uri="{BB962C8B-B14F-4D97-AF65-F5344CB8AC3E}">
        <p14:creationId xmlns:p14="http://schemas.microsoft.com/office/powerpoint/2010/main" val="2937745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B05AA2-25B7-45CB-A9A9-7453024C1985}" type="slidenum">
              <a:rPr lang="en-US" altLang="en-US"/>
              <a:pPr>
                <a:defRPr/>
              </a:pPr>
              <a:t>‹#›</a:t>
            </a:fld>
            <a:endParaRPr lang="en-US" altLang="en-US"/>
          </a:p>
        </p:txBody>
      </p:sp>
    </p:spTree>
    <p:extLst>
      <p:ext uri="{BB962C8B-B14F-4D97-AF65-F5344CB8AC3E}">
        <p14:creationId xmlns:p14="http://schemas.microsoft.com/office/powerpoint/2010/main" val="2320056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38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9E7A3FF-A387-40D1-BB31-76959E07514F}" type="slidenum">
              <a:rPr lang="en-US" altLang="en-US"/>
              <a:pPr>
                <a:defRPr/>
              </a:pPr>
              <a:t>‹#›</a:t>
            </a:fld>
            <a:endParaRPr lang="en-US" altLang="en-US"/>
          </a:p>
        </p:txBody>
      </p:sp>
    </p:spTree>
    <p:extLst>
      <p:ext uri="{BB962C8B-B14F-4D97-AF65-F5344CB8AC3E}">
        <p14:creationId xmlns:p14="http://schemas.microsoft.com/office/powerpoint/2010/main" val="35026048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524000"/>
            <a:ext cx="8229600" cy="4648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EDCBA98-AA77-49AE-836B-5253F790F200}" type="slidenum">
              <a:rPr lang="en-US" altLang="en-US"/>
              <a:pPr>
                <a:defRPr/>
              </a:pPr>
              <a:t>‹#›</a:t>
            </a:fld>
            <a:endParaRPr lang="en-US" altLang="en-US"/>
          </a:p>
        </p:txBody>
      </p:sp>
    </p:spTree>
    <p:extLst>
      <p:ext uri="{BB962C8B-B14F-4D97-AF65-F5344CB8AC3E}">
        <p14:creationId xmlns:p14="http://schemas.microsoft.com/office/powerpoint/2010/main" val="40480708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386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524000"/>
            <a:ext cx="4038600" cy="46482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33D7F19-CB36-4B64-8305-2F625A010958}" type="slidenum">
              <a:rPr lang="en-US" altLang="en-US"/>
              <a:pPr>
                <a:defRPr/>
              </a:pPr>
              <a:t>‹#›</a:t>
            </a:fld>
            <a:endParaRPr lang="en-US" altLang="en-US"/>
          </a:p>
        </p:txBody>
      </p:sp>
    </p:spTree>
    <p:extLst>
      <p:ext uri="{BB962C8B-B14F-4D97-AF65-F5344CB8AC3E}">
        <p14:creationId xmlns:p14="http://schemas.microsoft.com/office/powerpoint/2010/main" val="322977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E0CF6B8-6D88-4FCF-867E-274960C804CE}"/>
              </a:ext>
            </a:extLst>
          </p:cNvPr>
          <p:cNvSpPr/>
          <p:nvPr/>
        </p:nvSpPr>
        <p:spPr>
          <a:xfrm>
            <a:off x="334963" y="3352800"/>
            <a:ext cx="8447087" cy="3038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742047"/>
          </a:xfrm>
          <a:effectLst/>
        </p:spPr>
        <p:txBody>
          <a:bodyPr>
            <a:noAutofit/>
          </a:bodyPr>
          <a:lstStyle>
            <a:lvl1pPr>
              <a:defRPr sz="4400" cap="small"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35894" y="2762478"/>
            <a:ext cx="8245160" cy="590321"/>
          </a:xfrm>
        </p:spPr>
        <p:txBody>
          <a:bodyPr>
            <a:normAutofit/>
          </a:bodyPr>
          <a:lstStyle>
            <a:lvl1pPr marL="0" indent="0" algn="l">
              <a:buNone/>
              <a:defRPr sz="1200" cap="all">
                <a:solidFill>
                  <a:schemeClr val="accent2"/>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5" name="Date Placeholder 3">
            <a:extLst>
              <a:ext uri="{FF2B5EF4-FFF2-40B4-BE49-F238E27FC236}">
                <a16:creationId xmlns:a16="http://schemas.microsoft.com/office/drawing/2014/main" xmlns="" id="{A7759FBC-B940-4D21-B380-B8F7B201A69F}"/>
              </a:ext>
            </a:extLst>
          </p:cNvPr>
          <p:cNvSpPr>
            <a:spLocks noGrp="1"/>
          </p:cNvSpPr>
          <p:nvPr>
            <p:ph type="dt" sz="half" idx="10"/>
          </p:nvPr>
        </p:nvSpPr>
        <p:spPr>
          <a:xfrm>
            <a:off x="5703888" y="5956300"/>
            <a:ext cx="2133600" cy="365125"/>
          </a:xfrm>
          <a:prstGeom prst="rect">
            <a:avLst/>
          </a:prstGeom>
        </p:spPr>
        <p:txBody>
          <a:bodyPr/>
          <a:lstStyle>
            <a:lvl1pPr>
              <a:defRPr smtClean="0">
                <a:solidFill>
                  <a:schemeClr val="accent1">
                    <a:lumMod val="75000"/>
                    <a:lumOff val="25000"/>
                  </a:schemeClr>
                </a:solidFill>
              </a:defRPr>
            </a:lvl1pPr>
          </a:lstStyle>
          <a:p>
            <a:pPr>
              <a:defRPr/>
            </a:pPr>
            <a:fld id="{B34C9A0C-CA3D-415D-B810-CCECE37B8DD8}" type="datetimeFigureOut">
              <a:rPr lang="en-US"/>
              <a:pPr>
                <a:defRPr/>
              </a:pPr>
              <a:t>10/9/2023</a:t>
            </a:fld>
            <a:endParaRPr lang="en-US"/>
          </a:p>
        </p:txBody>
      </p:sp>
      <p:sp>
        <p:nvSpPr>
          <p:cNvPr id="6" name="Footer Placeholder 4">
            <a:extLst>
              <a:ext uri="{FF2B5EF4-FFF2-40B4-BE49-F238E27FC236}">
                <a16:creationId xmlns:a16="http://schemas.microsoft.com/office/drawing/2014/main" xmlns="" id="{F6DD658E-0ECB-4058-8364-2558AFA9B7CE}"/>
              </a:ext>
            </a:extLst>
          </p:cNvPr>
          <p:cNvSpPr>
            <a:spLocks noGrp="1"/>
          </p:cNvSpPr>
          <p:nvPr>
            <p:ph type="ftr" sz="quarter" idx="11"/>
          </p:nvPr>
        </p:nvSpPr>
        <p:spPr>
          <a:xfrm>
            <a:off x="436563" y="5951538"/>
            <a:ext cx="5187950" cy="365125"/>
          </a:xfrm>
          <a:prstGeom prst="rect">
            <a:avLst/>
          </a:prstGeom>
        </p:spPr>
        <p:txBody>
          <a:bodyPr/>
          <a:lstStyle>
            <a:lvl1pPr>
              <a:defRPr>
                <a:solidFill>
                  <a:schemeClr val="accent1">
                    <a:lumMod val="75000"/>
                    <a:lumOff val="25000"/>
                  </a:schemeClr>
                </a:solidFill>
              </a:defRPr>
            </a:lvl1pPr>
          </a:lstStyle>
          <a:p>
            <a:pPr>
              <a:defRPr/>
            </a:pPr>
            <a:endParaRPr lang="en-US"/>
          </a:p>
        </p:txBody>
      </p:sp>
      <p:sp>
        <p:nvSpPr>
          <p:cNvPr id="7" name="Slide Number Placeholder 5">
            <a:extLst>
              <a:ext uri="{FF2B5EF4-FFF2-40B4-BE49-F238E27FC236}">
                <a16:creationId xmlns:a16="http://schemas.microsoft.com/office/drawing/2014/main" xmlns="" id="{955112F4-67FF-4655-8C65-B8693899D928}"/>
              </a:ext>
            </a:extLst>
          </p:cNvPr>
          <p:cNvSpPr>
            <a:spLocks noGrp="1"/>
          </p:cNvSpPr>
          <p:nvPr>
            <p:ph type="sldNum" sz="quarter" idx="12"/>
          </p:nvPr>
        </p:nvSpPr>
        <p:spPr>
          <a:xfrm>
            <a:off x="7918450" y="5956300"/>
            <a:ext cx="762000" cy="365125"/>
          </a:xfrm>
          <a:prstGeom prst="rect">
            <a:avLst/>
          </a:prstGeom>
        </p:spPr>
        <p:txBody>
          <a:bodyPr/>
          <a:lstStyle>
            <a:lvl1pPr>
              <a:defRPr smtClean="0">
                <a:solidFill>
                  <a:schemeClr val="accent1">
                    <a:lumMod val="75000"/>
                    <a:lumOff val="25000"/>
                  </a:schemeClr>
                </a:solidFill>
              </a:defRPr>
            </a:lvl1pPr>
          </a:lstStyle>
          <a:p>
            <a:pPr>
              <a:defRPr/>
            </a:pPr>
            <a:fld id="{388669B6-2382-4339-AB4C-62EBB412F767}" type="slidenum">
              <a:rPr lang="en-US"/>
              <a:pPr>
                <a:defRPr/>
              </a:pPr>
              <a:t>‹#›</a:t>
            </a:fld>
            <a:endParaRPr lang="en-US"/>
          </a:p>
        </p:txBody>
      </p:sp>
    </p:spTree>
    <p:extLst>
      <p:ext uri="{BB962C8B-B14F-4D97-AF65-F5344CB8AC3E}">
        <p14:creationId xmlns:p14="http://schemas.microsoft.com/office/powerpoint/2010/main" val="205654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7CD7863-F7CC-45E9-B8A7-A8E97E614310}"/>
              </a:ext>
            </a:extLst>
          </p:cNvPr>
          <p:cNvSpPr/>
          <p:nvPr/>
        </p:nvSpPr>
        <p:spPr>
          <a:xfrm>
            <a:off x="334963" y="3086100"/>
            <a:ext cx="8447087"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oAutofit/>
          </a:bodyPr>
          <a:lstStyle>
            <a:lvl1pPr>
              <a:defRPr sz="4400" cap="small"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35895" y="2495446"/>
            <a:ext cx="8245160" cy="590321"/>
          </a:xfrm>
        </p:spPr>
        <p:txBody>
          <a:bodyPr>
            <a:normAutofit/>
          </a:bodyPr>
          <a:lstStyle>
            <a:lvl1pPr marL="0" indent="0" algn="l">
              <a:buNone/>
              <a:defRPr sz="1200" cap="all">
                <a:solidFill>
                  <a:schemeClr val="accent2"/>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5" name="Date Placeholder 3">
            <a:extLst>
              <a:ext uri="{FF2B5EF4-FFF2-40B4-BE49-F238E27FC236}">
                <a16:creationId xmlns:a16="http://schemas.microsoft.com/office/drawing/2014/main" xmlns="" id="{6D8655BF-964D-42AE-8132-00E2DBD083E6}"/>
              </a:ext>
            </a:extLst>
          </p:cNvPr>
          <p:cNvSpPr>
            <a:spLocks noGrp="1"/>
          </p:cNvSpPr>
          <p:nvPr>
            <p:ph type="dt" sz="half" idx="10"/>
          </p:nvPr>
        </p:nvSpPr>
        <p:spPr>
          <a:xfrm>
            <a:off x="5703888" y="5956300"/>
            <a:ext cx="2133600" cy="365125"/>
          </a:xfrm>
          <a:prstGeom prst="rect">
            <a:avLst/>
          </a:prstGeom>
        </p:spPr>
        <p:txBody>
          <a:bodyPr/>
          <a:lstStyle>
            <a:lvl1pPr>
              <a:defRPr smtClean="0">
                <a:solidFill>
                  <a:schemeClr val="accent1">
                    <a:lumMod val="75000"/>
                    <a:lumOff val="25000"/>
                  </a:schemeClr>
                </a:solidFill>
              </a:defRPr>
            </a:lvl1pPr>
          </a:lstStyle>
          <a:p>
            <a:pPr>
              <a:defRPr/>
            </a:pPr>
            <a:fld id="{5740B62B-5F9A-48B6-BEBE-745F6F8FE247}" type="datetimeFigureOut">
              <a:rPr lang="en-US"/>
              <a:pPr>
                <a:defRPr/>
              </a:pPr>
              <a:t>10/9/2023</a:t>
            </a:fld>
            <a:endParaRPr lang="en-US"/>
          </a:p>
        </p:txBody>
      </p:sp>
      <p:sp>
        <p:nvSpPr>
          <p:cNvPr id="6" name="Footer Placeholder 4">
            <a:extLst>
              <a:ext uri="{FF2B5EF4-FFF2-40B4-BE49-F238E27FC236}">
                <a16:creationId xmlns:a16="http://schemas.microsoft.com/office/drawing/2014/main" xmlns="" id="{DD8261F4-4682-4B09-A354-4AE9CF44CAB9}"/>
              </a:ext>
            </a:extLst>
          </p:cNvPr>
          <p:cNvSpPr>
            <a:spLocks noGrp="1"/>
          </p:cNvSpPr>
          <p:nvPr>
            <p:ph type="ftr" sz="quarter" idx="11"/>
          </p:nvPr>
        </p:nvSpPr>
        <p:spPr>
          <a:xfrm>
            <a:off x="436563" y="5951538"/>
            <a:ext cx="5187950" cy="365125"/>
          </a:xfrm>
          <a:prstGeom prst="rect">
            <a:avLst/>
          </a:prstGeom>
        </p:spPr>
        <p:txBody>
          <a:bodyPr/>
          <a:lstStyle>
            <a:lvl1pPr>
              <a:defRPr>
                <a:solidFill>
                  <a:schemeClr val="accent1">
                    <a:lumMod val="75000"/>
                    <a:lumOff val="25000"/>
                  </a:schemeClr>
                </a:solidFill>
              </a:defRPr>
            </a:lvl1pPr>
          </a:lstStyle>
          <a:p>
            <a:pPr>
              <a:defRPr/>
            </a:pPr>
            <a:endParaRPr lang="en-US"/>
          </a:p>
        </p:txBody>
      </p:sp>
      <p:sp>
        <p:nvSpPr>
          <p:cNvPr id="7" name="Slide Number Placeholder 5">
            <a:extLst>
              <a:ext uri="{FF2B5EF4-FFF2-40B4-BE49-F238E27FC236}">
                <a16:creationId xmlns:a16="http://schemas.microsoft.com/office/drawing/2014/main" xmlns="" id="{4B3CF91D-AB26-4033-9BC1-72B475FFBF15}"/>
              </a:ext>
            </a:extLst>
          </p:cNvPr>
          <p:cNvSpPr>
            <a:spLocks noGrp="1"/>
          </p:cNvSpPr>
          <p:nvPr>
            <p:ph type="sldNum" sz="quarter" idx="12"/>
          </p:nvPr>
        </p:nvSpPr>
        <p:spPr>
          <a:xfrm>
            <a:off x="7918450" y="5956300"/>
            <a:ext cx="762000" cy="365125"/>
          </a:xfrm>
          <a:prstGeom prst="rect">
            <a:avLst/>
          </a:prstGeom>
        </p:spPr>
        <p:txBody>
          <a:bodyPr/>
          <a:lstStyle>
            <a:lvl1pPr>
              <a:defRPr smtClean="0">
                <a:solidFill>
                  <a:schemeClr val="accent1">
                    <a:lumMod val="75000"/>
                    <a:lumOff val="25000"/>
                  </a:schemeClr>
                </a:solidFill>
              </a:defRPr>
            </a:lvl1pPr>
          </a:lstStyle>
          <a:p>
            <a:pPr>
              <a:defRPr/>
            </a:pPr>
            <a:fld id="{E1676B07-3FD2-4ED6-AF06-925CF09B7DA8}" type="slidenum">
              <a:rPr lang="en-US"/>
              <a:pPr>
                <a:defRPr/>
              </a:pPr>
              <a:t>‹#›</a:t>
            </a:fld>
            <a:endParaRPr lang="en-US"/>
          </a:p>
        </p:txBody>
      </p:sp>
    </p:spTree>
    <p:extLst>
      <p:ext uri="{BB962C8B-B14F-4D97-AF65-F5344CB8AC3E}">
        <p14:creationId xmlns:p14="http://schemas.microsoft.com/office/powerpoint/2010/main" val="246303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09F2A13-D751-493D-BBB0-831DEB2D4526}"/>
              </a:ext>
            </a:extLst>
          </p:cNvPr>
          <p:cNvSpPr>
            <a:spLocks noChangeAspect="1"/>
          </p:cNvSpPr>
          <p:nvPr/>
        </p:nvSpPr>
        <p:spPr>
          <a:xfrm>
            <a:off x="336550" y="5141913"/>
            <a:ext cx="84677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lstStyle>
            <a:lvl1pPr algn="l">
              <a:defRPr sz="27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435895" y="4541417"/>
            <a:ext cx="8272211" cy="600556"/>
          </a:xfrm>
        </p:spPr>
        <p:txBody>
          <a:bodyPr>
            <a:normAutofit/>
          </a:bodyPr>
          <a:lstStyle>
            <a:lvl1pPr marL="0" indent="0" algn="l">
              <a:buNone/>
              <a:defRPr sz="1350" cap="all">
                <a:solidFill>
                  <a:schemeClr val="accent2"/>
                </a:solidFill>
                <a:latin typeface="Arial" panose="020B0604020202020204" pitchFamily="34" charset="0"/>
                <a:cs typeface="Arial" panose="020B0604020202020204"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5" name="Date Placeholder 3">
            <a:extLst>
              <a:ext uri="{FF2B5EF4-FFF2-40B4-BE49-F238E27FC236}">
                <a16:creationId xmlns:a16="http://schemas.microsoft.com/office/drawing/2014/main" xmlns="" id="{9FCD84F1-E2AD-488E-B1C7-CDD706D13973}"/>
              </a:ext>
            </a:extLst>
          </p:cNvPr>
          <p:cNvSpPr>
            <a:spLocks noGrp="1"/>
          </p:cNvSpPr>
          <p:nvPr>
            <p:ph type="dt" sz="half" idx="10"/>
          </p:nvPr>
        </p:nvSpPr>
        <p:spPr>
          <a:xfrm>
            <a:off x="5703888" y="5956300"/>
            <a:ext cx="2133600" cy="365125"/>
          </a:xfrm>
          <a:prstGeom prst="rect">
            <a:avLst/>
          </a:prstGeom>
        </p:spPr>
        <p:txBody>
          <a:bodyPr/>
          <a:lstStyle>
            <a:lvl1pPr>
              <a:defRPr smtClean="0">
                <a:solidFill>
                  <a:schemeClr val="accent1">
                    <a:lumMod val="75000"/>
                    <a:lumOff val="25000"/>
                  </a:schemeClr>
                </a:solidFill>
              </a:defRPr>
            </a:lvl1pPr>
          </a:lstStyle>
          <a:p>
            <a:pPr>
              <a:defRPr/>
            </a:pPr>
            <a:fld id="{C16E6B68-1E88-4B86-B086-B981ADA3A9D4}" type="datetimeFigureOut">
              <a:rPr lang="en-US"/>
              <a:pPr>
                <a:defRPr/>
              </a:pPr>
              <a:t>10/9/2023</a:t>
            </a:fld>
            <a:endParaRPr lang="en-US"/>
          </a:p>
        </p:txBody>
      </p:sp>
      <p:sp>
        <p:nvSpPr>
          <p:cNvPr id="6" name="Footer Placeholder 4">
            <a:extLst>
              <a:ext uri="{FF2B5EF4-FFF2-40B4-BE49-F238E27FC236}">
                <a16:creationId xmlns:a16="http://schemas.microsoft.com/office/drawing/2014/main" xmlns="" id="{03E7B4DE-1C99-499A-878B-BDE589208539}"/>
              </a:ext>
            </a:extLst>
          </p:cNvPr>
          <p:cNvSpPr>
            <a:spLocks noGrp="1"/>
          </p:cNvSpPr>
          <p:nvPr>
            <p:ph type="ftr" sz="quarter" idx="11"/>
          </p:nvPr>
        </p:nvSpPr>
        <p:spPr>
          <a:xfrm>
            <a:off x="436563" y="5951538"/>
            <a:ext cx="5187950" cy="365125"/>
          </a:xfrm>
          <a:prstGeom prst="rect">
            <a:avLst/>
          </a:prstGeom>
        </p:spPr>
        <p:txBody>
          <a:bodyPr/>
          <a:lstStyle>
            <a:lvl1pPr>
              <a:defRPr>
                <a:solidFill>
                  <a:schemeClr val="accent1">
                    <a:lumMod val="75000"/>
                    <a:lumOff val="25000"/>
                  </a:schemeClr>
                </a:solidFill>
              </a:defRPr>
            </a:lvl1pPr>
          </a:lstStyle>
          <a:p>
            <a:pPr>
              <a:defRPr/>
            </a:pPr>
            <a:endParaRPr lang="en-US"/>
          </a:p>
        </p:txBody>
      </p:sp>
      <p:sp>
        <p:nvSpPr>
          <p:cNvPr id="7" name="Slide Number Placeholder 5">
            <a:extLst>
              <a:ext uri="{FF2B5EF4-FFF2-40B4-BE49-F238E27FC236}">
                <a16:creationId xmlns:a16="http://schemas.microsoft.com/office/drawing/2014/main" xmlns="" id="{F302F5C1-75F4-4B48-A44A-06D1B4CD881F}"/>
              </a:ext>
            </a:extLst>
          </p:cNvPr>
          <p:cNvSpPr>
            <a:spLocks noGrp="1"/>
          </p:cNvSpPr>
          <p:nvPr>
            <p:ph type="sldNum" sz="quarter" idx="12"/>
          </p:nvPr>
        </p:nvSpPr>
        <p:spPr>
          <a:xfrm>
            <a:off x="7918450" y="5956300"/>
            <a:ext cx="788988" cy="365125"/>
          </a:xfrm>
          <a:prstGeom prst="rect">
            <a:avLst/>
          </a:prstGeom>
        </p:spPr>
        <p:txBody>
          <a:bodyPr/>
          <a:lstStyle>
            <a:lvl1pPr>
              <a:defRPr smtClean="0">
                <a:solidFill>
                  <a:schemeClr val="accent1">
                    <a:lumMod val="75000"/>
                    <a:lumOff val="25000"/>
                  </a:schemeClr>
                </a:solidFill>
              </a:defRPr>
            </a:lvl1pPr>
          </a:lstStyle>
          <a:p>
            <a:pPr>
              <a:defRPr/>
            </a:pPr>
            <a:fld id="{593E479F-25C0-44F4-B568-23B4E2212220}" type="slidenum">
              <a:rPr lang="en-US"/>
              <a:pPr>
                <a:defRPr/>
              </a:pPr>
              <a:t>‹#›</a:t>
            </a:fld>
            <a:endParaRPr lang="en-US"/>
          </a:p>
        </p:txBody>
      </p:sp>
    </p:spTree>
    <p:extLst>
      <p:ext uri="{BB962C8B-B14F-4D97-AF65-F5344CB8AC3E}">
        <p14:creationId xmlns:p14="http://schemas.microsoft.com/office/powerpoint/2010/main" val="99718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BCD783D-3811-4DF9-820C-FBA2DEA5B15A}"/>
              </a:ext>
            </a:extLst>
          </p:cNvPr>
          <p:cNvSpPr>
            <a:spLocks noChangeAspect="1"/>
          </p:cNvSpPr>
          <p:nvPr/>
        </p:nvSpPr>
        <p:spPr>
          <a:xfrm>
            <a:off x="330200" y="614363"/>
            <a:ext cx="8482013" cy="11890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dirty="0"/>
              <a:t>Click to edit Master title style</a:t>
            </a:r>
          </a:p>
        </p:txBody>
      </p:sp>
      <p:sp>
        <p:nvSpPr>
          <p:cNvPr id="3" name="Content Placeholder 2"/>
          <p:cNvSpPr>
            <a:spLocks noGrp="1"/>
          </p:cNvSpPr>
          <p:nvPr>
            <p:ph idx="1"/>
          </p:nvPr>
        </p:nvSpPr>
        <p:spPr>
          <a:xfrm>
            <a:off x="435895" y="2180497"/>
            <a:ext cx="8272211"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6903EB64-DFAA-433A-ABFE-E6F2F9CC6F0A}"/>
              </a:ext>
            </a:extLst>
          </p:cNvPr>
          <p:cNvSpPr>
            <a:spLocks noGrp="1"/>
          </p:cNvSpPr>
          <p:nvPr>
            <p:ph type="dt" sz="half" idx="10"/>
          </p:nvPr>
        </p:nvSpPr>
        <p:spPr>
          <a:xfrm>
            <a:off x="5703888" y="5956300"/>
            <a:ext cx="2133600" cy="365125"/>
          </a:xfrm>
          <a:prstGeom prst="rect">
            <a:avLst/>
          </a:prstGeom>
        </p:spPr>
        <p:txBody>
          <a:bodyPr/>
          <a:lstStyle>
            <a:lvl1pPr>
              <a:defRPr/>
            </a:lvl1pPr>
          </a:lstStyle>
          <a:p>
            <a:pPr>
              <a:defRPr/>
            </a:pPr>
            <a:fld id="{43A42F56-013D-4AD1-A542-1AA98E88EC08}" type="datetimeFigureOut">
              <a:rPr lang="en-US"/>
              <a:pPr>
                <a:defRPr/>
              </a:pPr>
              <a:t>10/9/2023</a:t>
            </a:fld>
            <a:endParaRPr lang="en-US"/>
          </a:p>
        </p:txBody>
      </p:sp>
      <p:sp>
        <p:nvSpPr>
          <p:cNvPr id="6" name="Footer Placeholder 4">
            <a:extLst>
              <a:ext uri="{FF2B5EF4-FFF2-40B4-BE49-F238E27FC236}">
                <a16:creationId xmlns:a16="http://schemas.microsoft.com/office/drawing/2014/main" xmlns="" id="{5E14EB50-F6D9-4FD1-8049-0F162BAF339D}"/>
              </a:ext>
            </a:extLst>
          </p:cNvPr>
          <p:cNvSpPr>
            <a:spLocks noGrp="1"/>
          </p:cNvSpPr>
          <p:nvPr>
            <p:ph type="ftr" sz="quarter" idx="11"/>
          </p:nvPr>
        </p:nvSpPr>
        <p:spPr>
          <a:xfrm>
            <a:off x="436563" y="5951538"/>
            <a:ext cx="5187950" cy="365125"/>
          </a:xfrm>
          <a:prstGeom prst="rect">
            <a:avLst/>
          </a:prstGeo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73CF4B16-3A73-4291-8196-6303D4429A76}"/>
              </a:ext>
            </a:extLst>
          </p:cNvPr>
          <p:cNvSpPr>
            <a:spLocks noGrp="1"/>
          </p:cNvSpPr>
          <p:nvPr>
            <p:ph type="sldNum" sz="quarter" idx="12"/>
          </p:nvPr>
        </p:nvSpPr>
        <p:spPr>
          <a:xfrm>
            <a:off x="7918450" y="5956300"/>
            <a:ext cx="788988" cy="365125"/>
          </a:xfrm>
          <a:prstGeom prst="rect">
            <a:avLst/>
          </a:prstGeom>
        </p:spPr>
        <p:txBody>
          <a:bodyPr/>
          <a:lstStyle>
            <a:lvl1pPr>
              <a:defRPr/>
            </a:lvl1pPr>
          </a:lstStyle>
          <a:p>
            <a:pPr>
              <a:defRPr/>
            </a:pPr>
            <a:fld id="{87E62CD1-5A57-4160-819E-817A1FE6EC43}" type="slidenum">
              <a:rPr lang="en-US"/>
              <a:pPr>
                <a:defRPr/>
              </a:pPr>
              <a:t>‹#›</a:t>
            </a:fld>
            <a:endParaRPr lang="en-US"/>
          </a:p>
        </p:txBody>
      </p:sp>
    </p:spTree>
    <p:extLst>
      <p:ext uri="{BB962C8B-B14F-4D97-AF65-F5344CB8AC3E}">
        <p14:creationId xmlns:p14="http://schemas.microsoft.com/office/powerpoint/2010/main" val="355881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435894" y="497972"/>
            <a:ext cx="8272212" cy="478574"/>
          </a:xfrm>
        </p:spPr>
        <p:txBody>
          <a:bodyPr>
            <a:noAutofit/>
          </a:bodyPr>
          <a:lstStyle>
            <a:lvl1pPr>
              <a:defRPr sz="3200" cap="none"/>
            </a:lvl1pPr>
          </a:lstStyle>
          <a:p>
            <a:r>
              <a:rPr lang="en-US"/>
              <a:t>Click to edit Master title style</a:t>
            </a:r>
            <a:endParaRPr lang="en-US" dirty="0"/>
          </a:p>
        </p:txBody>
      </p:sp>
    </p:spTree>
    <p:extLst>
      <p:ext uri="{BB962C8B-B14F-4D97-AF65-F5344CB8AC3E}">
        <p14:creationId xmlns:p14="http://schemas.microsoft.com/office/powerpoint/2010/main" val="218701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16838" cy="762000"/>
          </a:xfrm>
        </p:spPr>
        <p:txBody>
          <a:bodyPr/>
          <a:lstStyle/>
          <a:p>
            <a:r>
              <a:rPr lang="en-US"/>
              <a:t>Click to edit Master title style</a:t>
            </a:r>
          </a:p>
        </p:txBody>
      </p:sp>
      <p:sp>
        <p:nvSpPr>
          <p:cNvPr id="3" name="Text Placeholder 2"/>
          <p:cNvSpPr>
            <a:spLocks noGrp="1"/>
          </p:cNvSpPr>
          <p:nvPr>
            <p:ph type="body" sz="half" idx="1"/>
          </p:nvPr>
        </p:nvSpPr>
        <p:spPr>
          <a:xfrm>
            <a:off x="381000" y="1447800"/>
            <a:ext cx="8458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000" y="4076700"/>
            <a:ext cx="84582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C9F94FCC-17ED-48BE-94A8-3ABD8CF7E80B}" type="slidenum">
              <a:rPr lang="en-US" altLang="en-US"/>
              <a:pPr>
                <a:defRPr/>
              </a:pPr>
              <a:t>‹#›</a:t>
            </a:fld>
            <a:endParaRPr lang="en-US" altLang="en-US"/>
          </a:p>
        </p:txBody>
      </p:sp>
    </p:spTree>
    <p:extLst>
      <p:ext uri="{BB962C8B-B14F-4D97-AF65-F5344CB8AC3E}">
        <p14:creationId xmlns:p14="http://schemas.microsoft.com/office/powerpoint/2010/main" val="26441554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2503B78-2A01-4161-8223-F304ED3623B8}"/>
              </a:ext>
            </a:extLst>
          </p:cNvPr>
          <p:cNvSpPr>
            <a:spLocks noGrp="1"/>
          </p:cNvSpPr>
          <p:nvPr>
            <p:ph type="title"/>
          </p:nvPr>
        </p:nvSpPr>
        <p:spPr>
          <a:xfrm>
            <a:off x="436563" y="581025"/>
            <a:ext cx="8270875" cy="263525"/>
          </a:xfrm>
          <a:prstGeom prst="rect">
            <a:avLst/>
          </a:prstGeom>
        </p:spPr>
        <p:txBody>
          <a:bodyPr vert="horz" lIns="91440" tIns="45720" rIns="91440" bIns="45720" rtlCol="0" anchor="b">
            <a:normAutofit/>
          </a:bodyPr>
          <a:lstStyle/>
          <a:p>
            <a:r>
              <a:rPr lang="en-US" dirty="0"/>
              <a:t>Click to edit Master title style</a:t>
            </a:r>
          </a:p>
        </p:txBody>
      </p:sp>
      <p:sp>
        <p:nvSpPr>
          <p:cNvPr id="1027" name="Text Placeholder 2">
            <a:extLst>
              <a:ext uri="{FF2B5EF4-FFF2-40B4-BE49-F238E27FC236}">
                <a16:creationId xmlns:a16="http://schemas.microsoft.com/office/drawing/2014/main" xmlns="" id="{23A4DCE2-AA61-4B7B-81BD-8340CE3B95A9}"/>
              </a:ext>
            </a:extLst>
          </p:cNvPr>
          <p:cNvSpPr>
            <a:spLocks noGrp="1" noChangeArrowheads="1"/>
          </p:cNvSpPr>
          <p:nvPr>
            <p:ph type="body" idx="1"/>
          </p:nvPr>
        </p:nvSpPr>
        <p:spPr bwMode="auto">
          <a:xfrm>
            <a:off x="436563" y="1127125"/>
            <a:ext cx="8270875"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9" name="Rectangle 8">
            <a:extLst>
              <a:ext uri="{FF2B5EF4-FFF2-40B4-BE49-F238E27FC236}">
                <a16:creationId xmlns:a16="http://schemas.microsoft.com/office/drawing/2014/main" xmlns="" id="{FA93BB7E-D4FA-46DC-B412-EED11E2952A2}"/>
              </a:ext>
            </a:extLst>
          </p:cNvPr>
          <p:cNvSpPr/>
          <p:nvPr/>
        </p:nvSpPr>
        <p:spPr>
          <a:xfrm>
            <a:off x="334963" y="457200"/>
            <a:ext cx="8467725" cy="484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4AABE3A7-D906-4C53-A1C3-FA1B0DA4E3AF}"/>
              </a:ext>
            </a:extLst>
          </p:cNvPr>
          <p:cNvSpPr/>
          <p:nvPr userDrawn="1"/>
        </p:nvSpPr>
        <p:spPr>
          <a:xfrm>
            <a:off x="334963" y="333375"/>
            <a:ext cx="2778125"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62D4B242-CC10-4965-8691-3BDB6AC04214}"/>
              </a:ext>
            </a:extLst>
          </p:cNvPr>
          <p:cNvSpPr/>
          <p:nvPr userDrawn="1"/>
        </p:nvSpPr>
        <p:spPr>
          <a:xfrm>
            <a:off x="6030913" y="328613"/>
            <a:ext cx="2778125" cy="10001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82C7905D-F28D-4B40-A3EF-AC98D9B89642}"/>
              </a:ext>
            </a:extLst>
          </p:cNvPr>
          <p:cNvSpPr/>
          <p:nvPr userDrawn="1"/>
        </p:nvSpPr>
        <p:spPr>
          <a:xfrm>
            <a:off x="3181350" y="333375"/>
            <a:ext cx="2778125" cy="904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8306473"/>
      </p:ext>
    </p:extLst>
  </p:cSld>
  <p:clrMap bg1="lt1" tx1="dk1" bg2="lt2" tx2="dk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Lst>
  <p:txStyles>
    <p:titleStyle>
      <a:lvl1pPr algn="l" defTabSz="342900" rtl="0" fontAlgn="base">
        <a:spcBef>
          <a:spcPct val="0"/>
        </a:spcBef>
        <a:spcAft>
          <a:spcPct val="0"/>
        </a:spcAft>
        <a:defRPr sz="2100" kern="1200" cap="all">
          <a:solidFill>
            <a:schemeClr val="bg1"/>
          </a:solidFill>
          <a:latin typeface="+mj-lt"/>
          <a:ea typeface="+mj-ea"/>
          <a:cs typeface="+mj-cs"/>
        </a:defRPr>
      </a:lvl1pPr>
      <a:lvl2pPr algn="l" defTabSz="342900" rtl="0" fontAlgn="base">
        <a:spcBef>
          <a:spcPct val="0"/>
        </a:spcBef>
        <a:spcAft>
          <a:spcPct val="0"/>
        </a:spcAft>
        <a:defRPr sz="2100">
          <a:solidFill>
            <a:schemeClr val="bg1"/>
          </a:solidFill>
          <a:latin typeface="Gill Sans MT" panose="020B0502020104020203" pitchFamily="34" charset="0"/>
        </a:defRPr>
      </a:lvl2pPr>
      <a:lvl3pPr algn="l" defTabSz="342900" rtl="0" fontAlgn="base">
        <a:spcBef>
          <a:spcPct val="0"/>
        </a:spcBef>
        <a:spcAft>
          <a:spcPct val="0"/>
        </a:spcAft>
        <a:defRPr sz="2100">
          <a:solidFill>
            <a:schemeClr val="bg1"/>
          </a:solidFill>
          <a:latin typeface="Gill Sans MT" panose="020B0502020104020203" pitchFamily="34" charset="0"/>
        </a:defRPr>
      </a:lvl3pPr>
      <a:lvl4pPr algn="l" defTabSz="342900" rtl="0" fontAlgn="base">
        <a:spcBef>
          <a:spcPct val="0"/>
        </a:spcBef>
        <a:spcAft>
          <a:spcPct val="0"/>
        </a:spcAft>
        <a:defRPr sz="2100">
          <a:solidFill>
            <a:schemeClr val="bg1"/>
          </a:solidFill>
          <a:latin typeface="Gill Sans MT" panose="020B0502020104020203" pitchFamily="34" charset="0"/>
        </a:defRPr>
      </a:lvl4pPr>
      <a:lvl5pPr algn="l" defTabSz="342900" rtl="0" fontAlgn="base">
        <a:spcBef>
          <a:spcPct val="0"/>
        </a:spcBef>
        <a:spcAft>
          <a:spcPct val="0"/>
        </a:spcAft>
        <a:defRPr sz="21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9725" indent="-339725" algn="l" defTabSz="342900" rtl="0" fontAlgn="base">
        <a:spcBef>
          <a:spcPct val="0"/>
        </a:spcBef>
        <a:spcAft>
          <a:spcPts val="600"/>
        </a:spcAft>
        <a:buClr>
          <a:schemeClr val="accent2"/>
        </a:buClr>
        <a:buSzPct val="92000"/>
        <a:buFont typeface="Wingdings 2" panose="05020102010507070707" pitchFamily="18" charset="2"/>
        <a:buChar char=""/>
        <a:defRPr sz="2600" kern="1200">
          <a:solidFill>
            <a:schemeClr val="tx2"/>
          </a:solidFill>
          <a:latin typeface="Times New Roman" panose="02020603050405020304" pitchFamily="18" charset="0"/>
          <a:ea typeface="+mn-ea"/>
          <a:cs typeface="Times New Roman" panose="02020603050405020304" pitchFamily="18" charset="0"/>
        </a:defRPr>
      </a:lvl1pPr>
      <a:lvl2pPr marL="687388" indent="-347663" algn="l" defTabSz="342900" rtl="0" fontAlgn="base">
        <a:spcBef>
          <a:spcPct val="0"/>
        </a:spcBef>
        <a:spcAft>
          <a:spcPts val="600"/>
        </a:spcAft>
        <a:buClr>
          <a:srgbClr val="7F7F7F"/>
        </a:buClr>
        <a:buSzPct val="100000"/>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914400" indent="-227013" algn="l" defTabSz="342900" rtl="0" fontAlgn="base">
        <a:spcBef>
          <a:spcPct val="0"/>
        </a:spcBef>
        <a:spcAft>
          <a:spcPts val="600"/>
        </a:spcAft>
        <a:buClr>
          <a:schemeClr val="accent2"/>
        </a:buClr>
        <a:buSzPct val="92000"/>
        <a:buFont typeface="Wingdings 2" panose="05020102010507070707" pitchFamily="18" charset="2"/>
        <a:buChar char=""/>
        <a:defRPr sz="2200" kern="1200">
          <a:solidFill>
            <a:schemeClr val="tx2"/>
          </a:solidFill>
          <a:latin typeface="Times New Roman" panose="02020603050405020304" pitchFamily="18" charset="0"/>
          <a:ea typeface="+mn-ea"/>
          <a:cs typeface="Times New Roman" panose="02020603050405020304" pitchFamily="18" charset="0"/>
        </a:defRPr>
      </a:lvl3pPr>
      <a:lvl4pPr marL="1141413" indent="-227013" algn="l" defTabSz="342900" rtl="0" fontAlgn="base">
        <a:spcBef>
          <a:spcPct val="0"/>
        </a:spcBef>
        <a:spcAft>
          <a:spcPts val="600"/>
        </a:spcAft>
        <a:buClr>
          <a:srgbClr val="7F7F7F"/>
        </a:buClr>
        <a:buSzPct val="92000"/>
        <a:buFont typeface="Wingdings 2" panose="05020102010507070707" pitchFamily="18" charset="2"/>
        <a:buChar char=""/>
        <a:defRPr kern="1200">
          <a:solidFill>
            <a:schemeClr val="tx2"/>
          </a:solidFill>
          <a:latin typeface="Times New Roman" panose="02020603050405020304" pitchFamily="18" charset="0"/>
          <a:ea typeface="+mn-ea"/>
          <a:cs typeface="Times New Roman" panose="02020603050405020304" pitchFamily="18" charset="0"/>
        </a:defRPr>
      </a:lvl4pPr>
      <a:lvl5pPr marL="1200150" indent="-174625" algn="l" defTabSz="342900" rtl="0" fontAlgn="base">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Gill Sans MT (Body)"/>
          <a:ea typeface="+mn-ea"/>
          <a:cs typeface="Times New Roman" panose="02020603050405020304" pitchFamily="18" charset="0"/>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마스터 제목 스타일 편집</a:t>
            </a:r>
          </a:p>
        </p:txBody>
      </p:sp>
      <p:sp>
        <p:nvSpPr>
          <p:cNvPr id="1027" name="Rectangle 3"/>
          <p:cNvSpPr>
            <a:spLocks noGrp="1" noChangeArrowheads="1"/>
          </p:cNvSpPr>
          <p:nvPr>
            <p:ph type="body"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마스터 텍스트 스타일을 편집합니다</a:t>
            </a:r>
          </a:p>
          <a:p>
            <a:pPr lvl="1"/>
            <a:r>
              <a:rPr lang="en-US" altLang="en-US" smtClean="0"/>
              <a:t>둘째 수준</a:t>
            </a:r>
          </a:p>
          <a:p>
            <a:pPr lvl="2"/>
            <a:r>
              <a:rPr lang="en-US" altLang="en-US" smtClean="0"/>
              <a:t>셋째 수준</a:t>
            </a:r>
          </a:p>
          <a:p>
            <a:pPr lvl="3"/>
            <a:r>
              <a:rPr lang="en-US" altLang="en-US" smtClean="0"/>
              <a:t>넷째 수준</a:t>
            </a:r>
          </a:p>
          <a:p>
            <a:pPr lvl="4"/>
            <a:r>
              <a:rPr lang="en-US" altLang="en-US" smtClean="0"/>
              <a:t>다섯째 수준</a:t>
            </a:r>
          </a:p>
        </p:txBody>
      </p:sp>
      <p:sp>
        <p:nvSpPr>
          <p:cNvPr id="18436"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itchFamily="34" charset="0"/>
              </a:defRPr>
            </a:lvl1pPr>
          </a:lstStyle>
          <a:p>
            <a:pPr>
              <a:defRPr/>
            </a:pPr>
            <a:endParaRPr lang="en-US" altLang="en-US"/>
          </a:p>
        </p:txBody>
      </p:sp>
      <p:sp>
        <p:nvSpPr>
          <p:cNvPr id="1843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defRPr>
            </a:lvl1pPr>
          </a:lstStyle>
          <a:p>
            <a:pPr>
              <a:defRPr/>
            </a:pPr>
            <a:endParaRPr lang="en-US" altLang="en-US"/>
          </a:p>
        </p:txBody>
      </p:sp>
      <p:sp>
        <p:nvSpPr>
          <p:cNvPr id="18438"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pPr>
              <a:defRPr/>
            </a:pPr>
            <a:fld id="{E058FFF3-8110-432A-9CE9-8F3F6FDAB70D}" type="slidenum">
              <a:rPr lang="en-US" altLang="en-US"/>
              <a:pPr>
                <a:defRPr/>
              </a:pPr>
              <a:t>‹#›</a:t>
            </a:fld>
            <a:endParaRPr lang="en-US" altLang="en-US"/>
          </a:p>
        </p:txBody>
      </p:sp>
      <p:sp>
        <p:nvSpPr>
          <p:cNvPr id="1031" name="Line 13"/>
          <p:cNvSpPr>
            <a:spLocks noChangeShapeType="1"/>
          </p:cNvSpPr>
          <p:nvPr userDrawn="1"/>
        </p:nvSpPr>
        <p:spPr bwMode="auto">
          <a:xfrm>
            <a:off x="457200" y="1295400"/>
            <a:ext cx="82296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11" r:id="rId13"/>
    <p:sldLayoutId id="2147484398" r:id="rId14"/>
    <p:sldLayoutId id="2147484399" r:id="rId15"/>
    <p:sldLayoutId id="2147484400" r:id="rId16"/>
    <p:sldLayoutId id="2147484401" r:id="rId17"/>
    <p:sldLayoutId id="2147484402" r:id="rId18"/>
    <p:sldLayoutId id="2147484403" r:id="rId19"/>
    <p:sldLayoutId id="2147484404" r:id="rId20"/>
    <p:sldLayoutId id="2147484405" r:id="rId21"/>
    <p:sldLayoutId id="2147484406" r:id="rId22"/>
    <p:sldLayoutId id="2147484407" r:id="rId23"/>
    <p:sldLayoutId id="2147484408" r:id="rId24"/>
    <p:sldLayoutId id="2147484409" r:id="rId25"/>
    <p:sldLayoutId id="2147484410" r:id="rId26"/>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imes New Roman" pitchFamily="18" charset="0"/>
        </a:defRPr>
      </a:lvl2pPr>
      <a:lvl3pPr algn="l" rtl="0" eaLnBrk="0" fontAlgn="base" hangingPunct="0">
        <a:spcBef>
          <a:spcPct val="0"/>
        </a:spcBef>
        <a:spcAft>
          <a:spcPct val="0"/>
        </a:spcAft>
        <a:defRPr sz="3600">
          <a:solidFill>
            <a:schemeClr val="tx2"/>
          </a:solidFill>
          <a:latin typeface="Times New Roman" pitchFamily="18" charset="0"/>
        </a:defRPr>
      </a:lvl3pPr>
      <a:lvl4pPr algn="l" rtl="0" eaLnBrk="0" fontAlgn="base" hangingPunct="0">
        <a:spcBef>
          <a:spcPct val="0"/>
        </a:spcBef>
        <a:spcAft>
          <a:spcPct val="0"/>
        </a:spcAft>
        <a:defRPr sz="3600">
          <a:solidFill>
            <a:schemeClr val="tx2"/>
          </a:solidFill>
          <a:latin typeface="Times New Roman" pitchFamily="18" charset="0"/>
        </a:defRPr>
      </a:lvl4pPr>
      <a:lvl5pPr algn="l" rtl="0" eaLnBrk="0" fontAlgn="base" hangingPunct="0">
        <a:spcBef>
          <a:spcPct val="0"/>
        </a:spcBef>
        <a:spcAft>
          <a:spcPct val="0"/>
        </a:spcAft>
        <a:defRPr sz="3600">
          <a:solidFill>
            <a:schemeClr val="tx2"/>
          </a:solidFill>
          <a:latin typeface="Times New Roman" pitchFamily="18" charset="0"/>
        </a:defRPr>
      </a:lvl5pPr>
      <a:lvl6pPr marL="457200" algn="l" rtl="0" fontAlgn="base">
        <a:spcBef>
          <a:spcPct val="0"/>
        </a:spcBef>
        <a:spcAft>
          <a:spcPct val="0"/>
        </a:spcAft>
        <a:defRPr sz="3600">
          <a:solidFill>
            <a:schemeClr val="tx2"/>
          </a:solidFill>
          <a:latin typeface="Times New Roman" pitchFamily="18" charset="0"/>
        </a:defRPr>
      </a:lvl6pPr>
      <a:lvl7pPr marL="914400" algn="l" rtl="0" fontAlgn="base">
        <a:spcBef>
          <a:spcPct val="0"/>
        </a:spcBef>
        <a:spcAft>
          <a:spcPct val="0"/>
        </a:spcAft>
        <a:defRPr sz="3600">
          <a:solidFill>
            <a:schemeClr val="tx2"/>
          </a:solidFill>
          <a:latin typeface="Times New Roman" pitchFamily="18" charset="0"/>
        </a:defRPr>
      </a:lvl7pPr>
      <a:lvl8pPr marL="1371600" algn="l" rtl="0" fontAlgn="base">
        <a:spcBef>
          <a:spcPct val="0"/>
        </a:spcBef>
        <a:spcAft>
          <a:spcPct val="0"/>
        </a:spcAft>
        <a:defRPr sz="3600">
          <a:solidFill>
            <a:schemeClr val="tx2"/>
          </a:solidFill>
          <a:latin typeface="Times New Roman" pitchFamily="18" charset="0"/>
        </a:defRPr>
      </a:lvl8pPr>
      <a:lvl9pPr marL="1828800" algn="l" rtl="0" fontAlgn="base">
        <a:spcBef>
          <a:spcPct val="0"/>
        </a:spcBef>
        <a:spcAft>
          <a:spcPct val="0"/>
        </a:spcAft>
        <a:defRPr sz="36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anose="05000000000000000000"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anose="05000000000000000000"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anose="05000000000000000000"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anose="05000000000000000000"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626D2-2C50-4540-A873-BF82AEB42B71}"/>
              </a:ext>
            </a:extLst>
          </p:cNvPr>
          <p:cNvSpPr>
            <a:spLocks noGrp="1"/>
          </p:cNvSpPr>
          <p:nvPr>
            <p:ph type="ctrTitle"/>
          </p:nvPr>
        </p:nvSpPr>
        <p:spPr/>
        <p:txBody>
          <a:bodyPr/>
          <a:lstStyle/>
          <a:p>
            <a:pPr fontAlgn="auto">
              <a:spcAft>
                <a:spcPts val="0"/>
              </a:spcAft>
              <a:defRPr/>
            </a:pPr>
            <a:r>
              <a:rPr lang="en-US" altLang="en-US" sz="5400" dirty="0" smtClean="0">
                <a:effectLst>
                  <a:outerShdw blurRad="38100" dist="38100" dir="2700000" algn="tl">
                    <a:srgbClr val="000000">
                      <a:alpha val="43137"/>
                    </a:srgbClr>
                  </a:outerShdw>
                </a:effectLst>
              </a:rPr>
              <a:t>Design and Analysis of ML Experiments</a:t>
            </a:r>
            <a:endParaRPr lang="en-US" dirty="0"/>
          </a:p>
        </p:txBody>
      </p:sp>
      <p:sp>
        <p:nvSpPr>
          <p:cNvPr id="3" name="Subtitle 2">
            <a:extLst>
              <a:ext uri="{FF2B5EF4-FFF2-40B4-BE49-F238E27FC236}">
                <a16:creationId xmlns:a16="http://schemas.microsoft.com/office/drawing/2014/main" xmlns="" id="{FFB0F295-82C6-4EB9-A718-C3A8E1B47E26}"/>
              </a:ext>
            </a:extLst>
          </p:cNvPr>
          <p:cNvSpPr>
            <a:spLocks noGrp="1"/>
          </p:cNvSpPr>
          <p:nvPr>
            <p:ph type="subTitle" idx="1"/>
          </p:nvPr>
        </p:nvSpPr>
        <p:spPr/>
        <p:txBody>
          <a:bodyPr rtlCol="0"/>
          <a:lstStyle/>
          <a:p>
            <a:pPr fontAlgn="auto">
              <a:spcBef>
                <a:spcPts val="0"/>
              </a:spcBef>
              <a:defRPr/>
            </a:pPr>
            <a:r>
              <a:rPr lang="en-US" altLang="en-US" sz="1800" dirty="0">
                <a:solidFill>
                  <a:schemeClr val="tx1">
                    <a:lumMod val="50000"/>
                    <a:lumOff val="50000"/>
                  </a:schemeClr>
                </a:solidFill>
                <a:latin typeface="Arial Rounded MT Bold" panose="020F0704030504030204" pitchFamily="34" charset="0"/>
              </a:rPr>
              <a:t>CS576 Machine Learning</a:t>
            </a:r>
            <a:endParaRPr lang="en-US" sz="1800" dirty="0"/>
          </a:p>
        </p:txBody>
      </p:sp>
      <p:sp>
        <p:nvSpPr>
          <p:cNvPr id="5" name="Rectangle 2">
            <a:extLst>
              <a:ext uri="{FF2B5EF4-FFF2-40B4-BE49-F238E27FC236}">
                <a16:creationId xmlns:a16="http://schemas.microsoft.com/office/drawing/2014/main" xmlns="" id="{D0C27628-F145-4F22-A35D-F6E387411D8C}"/>
              </a:ext>
            </a:extLst>
          </p:cNvPr>
          <p:cNvSpPr txBox="1">
            <a:spLocks noChangeArrowheads="1"/>
          </p:cNvSpPr>
          <p:nvPr/>
        </p:nvSpPr>
        <p:spPr bwMode="auto">
          <a:xfrm>
            <a:off x="436563" y="5334000"/>
            <a:ext cx="8026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spcAft>
                <a:spcPts val="600"/>
              </a:spcAft>
              <a:buClr>
                <a:schemeClr val="accent2"/>
              </a:buClr>
              <a:buSzPct val="92000"/>
              <a:buFont typeface="Wingdings 2" panose="05020102010507070707" pitchFamily="18" charset="2"/>
              <a:buChar char=""/>
              <a:defRPr sz="2600">
                <a:solidFill>
                  <a:schemeClr val="tx2"/>
                </a:solidFill>
                <a:latin typeface="Times New Roman" panose="02020603050405020304" pitchFamily="18" charset="0"/>
                <a:cs typeface="Times New Roman" panose="02020603050405020304" pitchFamily="18" charset="0"/>
              </a:defRPr>
            </a:lvl1pPr>
            <a:lvl2pPr marL="687388" indent="-347663">
              <a:spcAft>
                <a:spcPts val="600"/>
              </a:spcAft>
              <a:buClr>
                <a:srgbClr val="7F7F7F"/>
              </a:buClr>
              <a:buSzPct val="100000"/>
              <a:buFont typeface="Wingdings 2" panose="05020102010507070707" pitchFamily="18" charset="2"/>
              <a:buChar char=""/>
              <a:defRPr sz="2400">
                <a:solidFill>
                  <a:schemeClr val="tx2"/>
                </a:solidFill>
                <a:latin typeface="Times New Roman" panose="02020603050405020304" pitchFamily="18" charset="0"/>
                <a:cs typeface="Times New Roman" panose="02020603050405020304" pitchFamily="18" charset="0"/>
              </a:defRPr>
            </a:lvl2pPr>
            <a:lvl3pPr indent="-227013">
              <a:spcAft>
                <a:spcPts val="600"/>
              </a:spcAft>
              <a:buClr>
                <a:schemeClr val="accent2"/>
              </a:buClr>
              <a:buSzPct val="92000"/>
              <a:buFont typeface="Wingdings 2" panose="05020102010507070707" pitchFamily="18" charset="2"/>
              <a:buChar char=""/>
              <a:defRPr sz="2200">
                <a:solidFill>
                  <a:schemeClr val="tx2"/>
                </a:solidFill>
                <a:latin typeface="Times New Roman" panose="02020603050405020304" pitchFamily="18" charset="0"/>
                <a:cs typeface="Times New Roman" panose="02020603050405020304" pitchFamily="18" charset="0"/>
              </a:defRPr>
            </a:lvl3pPr>
            <a:lvl4pPr marL="1141413" indent="-227013">
              <a:spcAft>
                <a:spcPts val="600"/>
              </a:spcAft>
              <a:buClr>
                <a:srgbClr val="7F7F7F"/>
              </a:buClr>
              <a:buSzPct val="92000"/>
              <a:buFont typeface="Wingdings 2" panose="05020102010507070707" pitchFamily="18" charset="2"/>
              <a:buChar char=""/>
              <a:defRPr>
                <a:solidFill>
                  <a:schemeClr val="tx2"/>
                </a:solidFill>
                <a:latin typeface="Times New Roman" panose="02020603050405020304" pitchFamily="18" charset="0"/>
                <a:cs typeface="Times New Roman" panose="02020603050405020304" pitchFamily="18" charset="0"/>
              </a:defRPr>
            </a:lvl4pPr>
            <a:lvl5pPr marL="1200150" indent="-174625">
              <a:spcBef>
                <a:spcPct val="20000"/>
              </a:spcBef>
              <a:spcAft>
                <a:spcPts val="450"/>
              </a:spcAft>
              <a:buClr>
                <a:schemeClr val="accent2"/>
              </a:buClr>
              <a:buSzPct val="92000"/>
              <a:buFont typeface="Wingdings 2" panose="05020102010507070707" pitchFamily="18" charset="2"/>
              <a:buChar char=""/>
              <a:defRPr sz="900">
                <a:solidFill>
                  <a:schemeClr val="tx2"/>
                </a:solidFill>
                <a:latin typeface="Gill Sans MT (Body)"/>
                <a:cs typeface="Times New Roman" panose="02020603050405020304" pitchFamily="18" charset="0"/>
              </a:defRPr>
            </a:lvl5pPr>
            <a:lvl6pPr marL="1657350" indent="-174625" fontAlgn="base">
              <a:spcBef>
                <a:spcPct val="20000"/>
              </a:spcBef>
              <a:spcAft>
                <a:spcPts val="450"/>
              </a:spcAft>
              <a:buClr>
                <a:schemeClr val="accent2"/>
              </a:buClr>
              <a:buSzPct val="92000"/>
              <a:buFont typeface="Wingdings 2" panose="05020102010507070707" pitchFamily="18" charset="2"/>
              <a:buChar char=""/>
              <a:defRPr sz="900">
                <a:solidFill>
                  <a:schemeClr val="tx2"/>
                </a:solidFill>
                <a:latin typeface="Gill Sans MT (Body)"/>
                <a:cs typeface="Times New Roman" panose="02020603050405020304" pitchFamily="18" charset="0"/>
              </a:defRPr>
            </a:lvl6pPr>
            <a:lvl7pPr marL="2114550" indent="-174625" fontAlgn="base">
              <a:spcBef>
                <a:spcPct val="20000"/>
              </a:spcBef>
              <a:spcAft>
                <a:spcPts val="450"/>
              </a:spcAft>
              <a:buClr>
                <a:schemeClr val="accent2"/>
              </a:buClr>
              <a:buSzPct val="92000"/>
              <a:buFont typeface="Wingdings 2" panose="05020102010507070707" pitchFamily="18" charset="2"/>
              <a:buChar char=""/>
              <a:defRPr sz="900">
                <a:solidFill>
                  <a:schemeClr val="tx2"/>
                </a:solidFill>
                <a:latin typeface="Gill Sans MT (Body)"/>
                <a:cs typeface="Times New Roman" panose="02020603050405020304" pitchFamily="18" charset="0"/>
              </a:defRPr>
            </a:lvl7pPr>
            <a:lvl8pPr marL="2571750" indent="-174625" fontAlgn="base">
              <a:spcBef>
                <a:spcPct val="20000"/>
              </a:spcBef>
              <a:spcAft>
                <a:spcPts val="450"/>
              </a:spcAft>
              <a:buClr>
                <a:schemeClr val="accent2"/>
              </a:buClr>
              <a:buSzPct val="92000"/>
              <a:buFont typeface="Wingdings 2" panose="05020102010507070707" pitchFamily="18" charset="2"/>
              <a:buChar char=""/>
              <a:defRPr sz="900">
                <a:solidFill>
                  <a:schemeClr val="tx2"/>
                </a:solidFill>
                <a:latin typeface="Gill Sans MT (Body)"/>
                <a:cs typeface="Times New Roman" panose="02020603050405020304" pitchFamily="18" charset="0"/>
              </a:defRPr>
            </a:lvl8pPr>
            <a:lvl9pPr marL="3028950" indent="-174625" fontAlgn="base">
              <a:spcBef>
                <a:spcPct val="20000"/>
              </a:spcBef>
              <a:spcAft>
                <a:spcPts val="450"/>
              </a:spcAft>
              <a:buClr>
                <a:schemeClr val="accent2"/>
              </a:buClr>
              <a:buSzPct val="92000"/>
              <a:buFont typeface="Wingdings 2" panose="05020102010507070707" pitchFamily="18" charset="2"/>
              <a:buChar char=""/>
              <a:defRPr sz="900">
                <a:solidFill>
                  <a:schemeClr val="tx2"/>
                </a:solidFill>
                <a:latin typeface="Gill Sans MT (Body)"/>
                <a:cs typeface="Times New Roman" panose="02020603050405020304" pitchFamily="18" charset="0"/>
              </a:defRPr>
            </a:lvl9pPr>
          </a:lstStyle>
          <a:p>
            <a:pPr>
              <a:spcAft>
                <a:spcPct val="0"/>
              </a:spcAft>
              <a:buClrTx/>
              <a:buSzTx/>
              <a:buFontTx/>
              <a:buNone/>
            </a:pPr>
            <a:r>
              <a:rPr lang="en-US" altLang="en-US" sz="2400" dirty="0">
                <a:solidFill>
                  <a:srgbClr val="D3D3D3"/>
                </a:solidFill>
                <a:latin typeface="Gill Sans MT" panose="020B0502020104020203" pitchFamily="34" charset="0"/>
              </a:rPr>
              <a:t/>
            </a:r>
            <a:br>
              <a:rPr lang="en-US" altLang="en-US" sz="2400" dirty="0">
                <a:solidFill>
                  <a:srgbClr val="D3D3D3"/>
                </a:solidFill>
                <a:latin typeface="Gill Sans MT" panose="020B0502020104020203" pitchFamily="34" charset="0"/>
              </a:rPr>
            </a:br>
            <a:endParaRPr lang="en-US" altLang="en-US" sz="2400" dirty="0">
              <a:solidFill>
                <a:srgbClr val="D3D3D3"/>
              </a:solidFill>
              <a:latin typeface="Gill Sans MT" panose="020B0502020104020203" pitchFamily="34" charset="0"/>
            </a:endParaRPr>
          </a:p>
          <a:p>
            <a:pPr>
              <a:spcAft>
                <a:spcPct val="0"/>
              </a:spcAft>
              <a:buClrTx/>
              <a:buSzTx/>
              <a:buFontTx/>
              <a:buNone/>
            </a:pPr>
            <a:endParaRPr lang="en-US" altLang="en-US" sz="1800" dirty="0">
              <a:solidFill>
                <a:srgbClr val="D3D3D3"/>
              </a:solidFill>
              <a:latin typeface="Gill Sans MT" panose="020B0502020104020203" pitchFamily="34" charset="0"/>
            </a:endParaRPr>
          </a:p>
          <a:p>
            <a:pPr>
              <a:spcAft>
                <a:spcPct val="0"/>
              </a:spcAft>
              <a:buClrTx/>
              <a:buSzTx/>
              <a:buFontTx/>
              <a:buNone/>
            </a:pPr>
            <a:endParaRPr lang="en-US" altLang="en-US" sz="1800" dirty="0">
              <a:solidFill>
                <a:srgbClr val="D3D3D3"/>
              </a:solidFill>
              <a:latin typeface="Gill Sans MT" panose="020B0502020104020203" pitchFamily="34" charset="0"/>
            </a:endParaRPr>
          </a:p>
          <a:p>
            <a:pPr>
              <a:spcAft>
                <a:spcPct val="0"/>
              </a:spcAft>
              <a:buClrTx/>
              <a:buSzTx/>
              <a:buFontTx/>
              <a:buNone/>
            </a:pPr>
            <a:r>
              <a:rPr lang="en-US" altLang="en-US" sz="1600" dirty="0">
                <a:solidFill>
                  <a:srgbClr val="D3D3D3"/>
                </a:solidFill>
                <a:latin typeface="Arial Rounded MT Bold" panose="020F0704030504030204" pitchFamily="34" charset="0"/>
              </a:rPr>
              <a:t>Instructor: Dr. Jin S. Yoo</a:t>
            </a:r>
          </a:p>
          <a:p>
            <a:pPr>
              <a:spcAft>
                <a:spcPct val="0"/>
              </a:spcAft>
              <a:buClrTx/>
              <a:buSzTx/>
              <a:buFontTx/>
              <a:buNone/>
            </a:pPr>
            <a:r>
              <a:rPr lang="en-US" altLang="en-US" sz="1600" dirty="0">
                <a:solidFill>
                  <a:srgbClr val="D3D3D3"/>
                </a:solidFill>
                <a:latin typeface="Arial Rounded MT Bold" panose="020F0704030504030204" pitchFamily="34" charset="0"/>
              </a:rPr>
              <a:t>Department of Computer Science</a:t>
            </a:r>
            <a:br>
              <a:rPr lang="en-US" altLang="en-US" sz="1600" dirty="0">
                <a:solidFill>
                  <a:srgbClr val="D3D3D3"/>
                </a:solidFill>
                <a:latin typeface="Arial Rounded MT Bold" panose="020F0704030504030204" pitchFamily="34" charset="0"/>
              </a:rPr>
            </a:br>
            <a:r>
              <a:rPr lang="en-US" altLang="en-US" sz="1600" dirty="0">
                <a:solidFill>
                  <a:srgbClr val="D3D3D3"/>
                </a:solidFill>
                <a:latin typeface="Arial Rounded MT Bold" panose="020F0704030504030204" pitchFamily="34" charset="0"/>
              </a:rPr>
              <a:t>Purdue University Fort Wayne</a:t>
            </a:r>
            <a:endParaRPr lang="en-US" altLang="en-US" sz="1600" b="1" dirty="0">
              <a:solidFill>
                <a:srgbClr val="D3D3D3"/>
              </a:solidFill>
              <a:latin typeface="Gill Sans MT" panose="020B0502020104020203" pitchFamily="34" charset="0"/>
            </a:endParaRPr>
          </a:p>
        </p:txBody>
      </p:sp>
    </p:spTree>
    <p:extLst>
      <p:ext uri="{BB962C8B-B14F-4D97-AF65-F5344CB8AC3E}">
        <p14:creationId xmlns:p14="http://schemas.microsoft.com/office/powerpoint/2010/main" val="2940738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Use </a:t>
            </a:r>
            <a:r>
              <a:rPr lang="en-US" dirty="0"/>
              <a:t>of learning algorithm on datasets.</a:t>
            </a:r>
          </a:p>
          <a:p>
            <a:r>
              <a:rPr lang="en-US" dirty="0" smtClean="0"/>
              <a:t>Generating </a:t>
            </a:r>
            <a:r>
              <a:rPr lang="en-US" dirty="0"/>
              <a:t>multiple learners for randomness.</a:t>
            </a:r>
          </a:p>
          <a:p>
            <a:r>
              <a:rPr lang="en-US" dirty="0" smtClean="0"/>
              <a:t>Evaluating </a:t>
            </a:r>
            <a:r>
              <a:rPr lang="en-US" dirty="0"/>
              <a:t>the learning algorithm based on the distribution of validation errors.</a:t>
            </a:r>
          </a:p>
          <a:p>
            <a:r>
              <a:rPr lang="en-US" dirty="0" smtClean="0"/>
              <a:t>Comparing </a:t>
            </a:r>
            <a:r>
              <a:rPr lang="en-US" dirty="0"/>
              <a:t>error rate distributions of different algorithms.</a:t>
            </a:r>
          </a:p>
          <a:p>
            <a:endParaRPr lang="en-US" dirty="0"/>
          </a:p>
        </p:txBody>
      </p:sp>
      <p:sp>
        <p:nvSpPr>
          <p:cNvPr id="3" name="Title 2"/>
          <p:cNvSpPr>
            <a:spLocks noGrp="1"/>
          </p:cNvSpPr>
          <p:nvPr>
            <p:ph type="title"/>
          </p:nvPr>
        </p:nvSpPr>
        <p:spPr/>
        <p:txBody>
          <a:bodyPr/>
          <a:lstStyle/>
          <a:p>
            <a:r>
              <a:rPr lang="en-US" dirty="0"/>
              <a:t>Evaluation based on Validation Errors</a:t>
            </a:r>
          </a:p>
        </p:txBody>
      </p:sp>
    </p:spTree>
    <p:extLst>
      <p:ext uri="{BB962C8B-B14F-4D97-AF65-F5344CB8AC3E}">
        <p14:creationId xmlns:p14="http://schemas.microsoft.com/office/powerpoint/2010/main" val="273900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5895" y="1189608"/>
            <a:ext cx="8272211" cy="5592192"/>
          </a:xfrm>
        </p:spPr>
        <p:txBody>
          <a:bodyPr>
            <a:normAutofit fontScale="92500" lnSpcReduction="10000"/>
          </a:bodyPr>
          <a:lstStyle/>
          <a:p>
            <a:r>
              <a:rPr lang="en-US" b="1" dirty="0" smtClean="0"/>
              <a:t>Conditionality </a:t>
            </a:r>
            <a:r>
              <a:rPr lang="en-US" b="1" dirty="0"/>
              <a:t>of </a:t>
            </a:r>
            <a:r>
              <a:rPr lang="en-US" b="1" dirty="0" smtClean="0"/>
              <a:t>analysis </a:t>
            </a:r>
            <a:r>
              <a:rPr lang="en-US" b="1" dirty="0"/>
              <a:t>on </a:t>
            </a:r>
            <a:r>
              <a:rPr lang="en-US" b="1" dirty="0" smtClean="0"/>
              <a:t>datasets</a:t>
            </a:r>
          </a:p>
          <a:p>
            <a:pPr lvl="1"/>
            <a:r>
              <a:rPr lang="en-US" dirty="0" smtClean="0"/>
              <a:t>Results </a:t>
            </a:r>
            <a:r>
              <a:rPr lang="en-US" dirty="0"/>
              <a:t>and conclusions are dependent on the dataset used. </a:t>
            </a:r>
          </a:p>
          <a:p>
            <a:pPr lvl="1"/>
            <a:r>
              <a:rPr lang="en-US" dirty="0" smtClean="0"/>
              <a:t>While </a:t>
            </a:r>
            <a:r>
              <a:rPr lang="en-US" dirty="0"/>
              <a:t>an algorithm might perform exceptionally on one </a:t>
            </a:r>
            <a:r>
              <a:rPr lang="en-US" dirty="0" smtClean="0"/>
              <a:t>dataset</a:t>
            </a:r>
            <a:r>
              <a:rPr lang="en-US" dirty="0"/>
              <a:t>, it could underperform on another.</a:t>
            </a:r>
          </a:p>
          <a:p>
            <a:pPr lvl="1"/>
            <a:r>
              <a:rPr lang="en-US" dirty="0" smtClean="0"/>
              <a:t>Any </a:t>
            </a:r>
            <a:r>
              <a:rPr lang="en-US" dirty="0"/>
              <a:t>conclusion drawn is specific to the particular application or dataset in use, not a general claim about the algorithm's universal efficacy.</a:t>
            </a:r>
          </a:p>
          <a:p>
            <a:r>
              <a:rPr lang="en-US" b="1" dirty="0" smtClean="0"/>
              <a:t>Data division </a:t>
            </a:r>
            <a:r>
              <a:rPr lang="en-US" b="1" dirty="0"/>
              <a:t>for </a:t>
            </a:r>
            <a:r>
              <a:rPr lang="en-US" b="1" dirty="0" smtClean="0"/>
              <a:t>training</a:t>
            </a:r>
            <a:r>
              <a:rPr lang="en-US" b="1" dirty="0"/>
              <a:t>, </a:t>
            </a:r>
            <a:r>
              <a:rPr lang="en-US" b="1" dirty="0" smtClean="0"/>
              <a:t>validation</a:t>
            </a:r>
            <a:r>
              <a:rPr lang="en-US" b="1" dirty="0"/>
              <a:t>, and </a:t>
            </a:r>
            <a:r>
              <a:rPr lang="en-US" b="1" dirty="0" smtClean="0"/>
              <a:t>testing</a:t>
            </a:r>
            <a:endParaRPr lang="en-US" b="1" dirty="0"/>
          </a:p>
          <a:p>
            <a:pPr lvl="1"/>
            <a:r>
              <a:rPr lang="en-US" b="1" dirty="0" smtClean="0">
                <a:solidFill>
                  <a:srgbClr val="003399"/>
                </a:solidFill>
              </a:rPr>
              <a:t>Purpose </a:t>
            </a:r>
            <a:r>
              <a:rPr lang="en-US" b="1" dirty="0">
                <a:solidFill>
                  <a:srgbClr val="003399"/>
                </a:solidFill>
              </a:rPr>
              <a:t>of </a:t>
            </a:r>
            <a:r>
              <a:rPr lang="en-US" b="1" dirty="0" smtClean="0">
                <a:solidFill>
                  <a:srgbClr val="003399"/>
                </a:solidFill>
              </a:rPr>
              <a:t>data division: </a:t>
            </a:r>
            <a:r>
              <a:rPr lang="en-US" dirty="0" smtClean="0"/>
              <a:t>To </a:t>
            </a:r>
            <a:r>
              <a:rPr lang="en-US" dirty="0"/>
              <a:t>ensure robust evaluation and to avoid overfitting.</a:t>
            </a:r>
          </a:p>
          <a:p>
            <a:pPr lvl="1"/>
            <a:r>
              <a:rPr lang="en-US" b="1" dirty="0" smtClean="0">
                <a:solidFill>
                  <a:srgbClr val="003399"/>
                </a:solidFill>
              </a:rPr>
              <a:t>Training set: </a:t>
            </a:r>
            <a:r>
              <a:rPr lang="en-US" dirty="0"/>
              <a:t>Used for initial model training.</a:t>
            </a:r>
          </a:p>
          <a:p>
            <a:pPr lvl="1"/>
            <a:r>
              <a:rPr lang="en-US" b="1" dirty="0" smtClean="0">
                <a:solidFill>
                  <a:srgbClr val="003399"/>
                </a:solidFill>
              </a:rPr>
              <a:t>Validation set: </a:t>
            </a:r>
            <a:r>
              <a:rPr lang="en-US" dirty="0"/>
              <a:t>Used for </a:t>
            </a:r>
            <a:r>
              <a:rPr lang="en-US" dirty="0" err="1"/>
              <a:t>hyperparameter</a:t>
            </a:r>
            <a:r>
              <a:rPr lang="en-US" dirty="0"/>
              <a:t> tuning and model selection</a:t>
            </a:r>
            <a:r>
              <a:rPr lang="en-US" dirty="0" smtClean="0"/>
              <a:t>.   </a:t>
            </a:r>
            <a:endParaRPr lang="en-US" dirty="0"/>
          </a:p>
          <a:p>
            <a:pPr lvl="1"/>
            <a:r>
              <a:rPr lang="en-US" b="1" dirty="0" smtClean="0">
                <a:solidFill>
                  <a:srgbClr val="003399"/>
                </a:solidFill>
              </a:rPr>
              <a:t>Test set: </a:t>
            </a:r>
            <a:r>
              <a:rPr lang="en-US" dirty="0"/>
              <a:t>Used for final evaluation of the chosen model's performance on unseen data.</a:t>
            </a:r>
          </a:p>
          <a:p>
            <a:endParaRPr lang="en-US" dirty="0"/>
          </a:p>
          <a:p>
            <a:endParaRPr lang="en-US" dirty="0"/>
          </a:p>
        </p:txBody>
      </p:sp>
      <p:sp>
        <p:nvSpPr>
          <p:cNvPr id="3" name="Title 2"/>
          <p:cNvSpPr>
            <a:spLocks noGrp="1"/>
          </p:cNvSpPr>
          <p:nvPr>
            <p:ph type="title"/>
          </p:nvPr>
        </p:nvSpPr>
        <p:spPr/>
        <p:txBody>
          <a:bodyPr/>
          <a:lstStyle/>
          <a:p>
            <a:r>
              <a:rPr lang="en-US" sz="3000" dirty="0"/>
              <a:t>Dataset Considerations and Best Practices</a:t>
            </a:r>
          </a:p>
        </p:txBody>
      </p:sp>
    </p:spTree>
    <p:extLst>
      <p:ext uri="{BB962C8B-B14F-4D97-AF65-F5344CB8AC3E}">
        <p14:creationId xmlns:p14="http://schemas.microsoft.com/office/powerpoint/2010/main" val="2303439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189608"/>
            <a:ext cx="8272211" cy="5363592"/>
          </a:xfrm>
        </p:spPr>
        <p:txBody>
          <a:bodyPr>
            <a:normAutofit fontScale="92500" lnSpcReduction="20000"/>
          </a:bodyPr>
          <a:lstStyle/>
          <a:p>
            <a:r>
              <a:rPr lang="en-US" b="1" dirty="0" smtClean="0"/>
              <a:t>Use </a:t>
            </a:r>
            <a:r>
              <a:rPr lang="en-US" b="1" dirty="0"/>
              <a:t>of the </a:t>
            </a:r>
            <a:r>
              <a:rPr lang="en-US" b="1" dirty="0" smtClean="0"/>
              <a:t>validation set</a:t>
            </a:r>
            <a:endParaRPr lang="en-US" b="1" dirty="0"/>
          </a:p>
          <a:p>
            <a:pPr lvl="1"/>
            <a:r>
              <a:rPr lang="en-US" b="1" dirty="0" smtClean="0">
                <a:solidFill>
                  <a:srgbClr val="003399"/>
                </a:solidFill>
              </a:rPr>
              <a:t>Testing purpose:  </a:t>
            </a:r>
            <a:r>
              <a:rPr lang="en-US" dirty="0"/>
              <a:t>Used to choose between algorithms, decide where to stop training, or tune </a:t>
            </a:r>
            <a:r>
              <a:rPr lang="en-US" dirty="0" err="1"/>
              <a:t>hyperparameters</a:t>
            </a:r>
            <a:r>
              <a:rPr lang="en-US" dirty="0"/>
              <a:t>.</a:t>
            </a:r>
          </a:p>
          <a:p>
            <a:pPr lvl="1"/>
            <a:r>
              <a:rPr lang="en-US" b="1" dirty="0" smtClean="0">
                <a:solidFill>
                  <a:srgbClr val="003399"/>
                </a:solidFill>
              </a:rPr>
              <a:t>Influence </a:t>
            </a:r>
            <a:r>
              <a:rPr lang="en-US" b="1" dirty="0">
                <a:solidFill>
                  <a:srgbClr val="003399"/>
                </a:solidFill>
              </a:rPr>
              <a:t>on </a:t>
            </a:r>
            <a:r>
              <a:rPr lang="en-US" b="1" dirty="0" smtClean="0">
                <a:solidFill>
                  <a:srgbClr val="003399"/>
                </a:solidFill>
              </a:rPr>
              <a:t>model selection: </a:t>
            </a:r>
            <a:r>
              <a:rPr lang="en-US" dirty="0"/>
              <a:t>While the validation set is used for model selection and </a:t>
            </a:r>
            <a:r>
              <a:rPr lang="en-US" dirty="0" err="1"/>
              <a:t>hyperparameter</a:t>
            </a:r>
            <a:r>
              <a:rPr lang="en-US" dirty="0"/>
              <a:t> tuning, it should not directly influence the model's training. After decisions are made using the validation set, a final model can be trained using the combined training and validation sets for deployment</a:t>
            </a:r>
            <a:r>
              <a:rPr lang="en-US" dirty="0" smtClean="0"/>
              <a:t>.</a:t>
            </a:r>
            <a:endParaRPr lang="en-US" dirty="0"/>
          </a:p>
          <a:p>
            <a:r>
              <a:rPr lang="en-US" b="1" dirty="0" smtClean="0"/>
              <a:t> </a:t>
            </a:r>
            <a:r>
              <a:rPr lang="en-US" b="1" dirty="0"/>
              <a:t>Importance of a </a:t>
            </a:r>
            <a:r>
              <a:rPr lang="en-US" b="1" dirty="0" smtClean="0"/>
              <a:t>separate test set</a:t>
            </a:r>
            <a:endParaRPr lang="en-US" b="1" dirty="0"/>
          </a:p>
          <a:p>
            <a:pPr lvl="1"/>
            <a:r>
              <a:rPr lang="en-US" b="1" dirty="0" smtClean="0">
                <a:solidFill>
                  <a:srgbClr val="003399"/>
                </a:solidFill>
              </a:rPr>
              <a:t>Unbiased evaluation:  </a:t>
            </a:r>
            <a:r>
              <a:rPr lang="en-US" dirty="0"/>
              <a:t>Provides an objective measure of the model's performance on completely unseen data.</a:t>
            </a:r>
          </a:p>
          <a:p>
            <a:pPr lvl="1"/>
            <a:r>
              <a:rPr lang="en-US" b="1" dirty="0" smtClean="0">
                <a:solidFill>
                  <a:schemeClr val="tx1"/>
                </a:solidFill>
              </a:rPr>
              <a:t>Typical division: </a:t>
            </a:r>
            <a:r>
              <a:rPr lang="en-US" dirty="0" smtClean="0"/>
              <a:t>Reserve </a:t>
            </a:r>
            <a:r>
              <a:rPr lang="en-US" dirty="0"/>
              <a:t>around one-third of the data as a test set, with the remaining two-thirds used for training and validation.</a:t>
            </a:r>
          </a:p>
          <a:p>
            <a:pPr lvl="1"/>
            <a:r>
              <a:rPr lang="en-US" b="1" dirty="0" smtClean="0">
                <a:solidFill>
                  <a:schemeClr val="tx1"/>
                </a:solidFill>
              </a:rPr>
              <a:t>Best practices: </a:t>
            </a:r>
            <a:r>
              <a:rPr lang="en-US" dirty="0"/>
              <a:t>After determining the best model parameters and </a:t>
            </a:r>
            <a:r>
              <a:rPr lang="en-US" dirty="0" err="1"/>
              <a:t>hyperparameters</a:t>
            </a:r>
            <a:r>
              <a:rPr lang="en-US" dirty="0"/>
              <a:t>, retrain the model on the combined training and validation data, then evaluate on the test set.</a:t>
            </a:r>
          </a:p>
          <a:p>
            <a:pPr lvl="1"/>
            <a:endParaRPr lang="en-US" dirty="0"/>
          </a:p>
        </p:txBody>
      </p:sp>
      <p:sp>
        <p:nvSpPr>
          <p:cNvPr id="2" name="Title 1"/>
          <p:cNvSpPr>
            <a:spLocks noGrp="1"/>
          </p:cNvSpPr>
          <p:nvPr>
            <p:ph type="title"/>
          </p:nvPr>
        </p:nvSpPr>
        <p:spPr/>
        <p:txBody>
          <a:bodyPr/>
          <a:lstStyle/>
          <a:p>
            <a:r>
              <a:rPr lang="en-US" sz="3000" dirty="0"/>
              <a:t>Dataset Considerations and Best </a:t>
            </a:r>
            <a:r>
              <a:rPr lang="en-US" sz="3000" dirty="0" smtClean="0"/>
              <a:t>Practices (cont.)</a:t>
            </a:r>
            <a:endParaRPr lang="en-US" sz="3000" dirty="0"/>
          </a:p>
        </p:txBody>
      </p:sp>
    </p:spTree>
    <p:extLst>
      <p:ext uri="{BB962C8B-B14F-4D97-AF65-F5344CB8AC3E}">
        <p14:creationId xmlns:p14="http://schemas.microsoft.com/office/powerpoint/2010/main" val="1216201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189608"/>
            <a:ext cx="8272211" cy="5363592"/>
          </a:xfrm>
        </p:spPr>
        <p:txBody>
          <a:bodyPr>
            <a:normAutofit/>
          </a:bodyPr>
          <a:lstStyle/>
          <a:p>
            <a:r>
              <a:rPr lang="en-US" sz="2400" b="1" dirty="0" smtClean="0">
                <a:solidFill>
                  <a:srgbClr val="3D3D3D"/>
                </a:solidFill>
              </a:rPr>
              <a:t>Beyond error rates </a:t>
            </a:r>
            <a:r>
              <a:rPr lang="en-US" sz="2400" b="1" dirty="0">
                <a:solidFill>
                  <a:srgbClr val="3D3D3D"/>
                </a:solidFill>
              </a:rPr>
              <a:t>- </a:t>
            </a:r>
            <a:r>
              <a:rPr lang="en-US" sz="2400" b="1" dirty="0" smtClean="0">
                <a:solidFill>
                  <a:srgbClr val="3D3D3D"/>
                </a:solidFill>
              </a:rPr>
              <a:t>other evaluation metrics</a:t>
            </a:r>
            <a:endParaRPr lang="en-US" sz="2400" b="1" dirty="0">
              <a:solidFill>
                <a:srgbClr val="3D3D3D"/>
              </a:solidFill>
            </a:endParaRPr>
          </a:p>
          <a:p>
            <a:pPr lvl="1"/>
            <a:r>
              <a:rPr lang="en-US" sz="2200" b="1" dirty="0" smtClean="0">
                <a:solidFill>
                  <a:srgbClr val="003399"/>
                </a:solidFill>
              </a:rPr>
              <a:t>Risks </a:t>
            </a:r>
            <a:r>
              <a:rPr lang="en-US" sz="2200" b="1" dirty="0">
                <a:solidFill>
                  <a:srgbClr val="003399"/>
                </a:solidFill>
              </a:rPr>
              <a:t>&amp; Loss </a:t>
            </a:r>
            <a:r>
              <a:rPr lang="en-US" sz="2200" b="1" dirty="0" smtClean="0">
                <a:solidFill>
                  <a:srgbClr val="003399"/>
                </a:solidFill>
              </a:rPr>
              <a:t>functions</a:t>
            </a:r>
            <a:r>
              <a:rPr lang="en-US" sz="2200" dirty="0" smtClean="0"/>
              <a:t>: </a:t>
            </a:r>
            <a:r>
              <a:rPr lang="en-US" sz="2200" dirty="0"/>
              <a:t>Assessing errors with more detailed loss functions than just binary loss.</a:t>
            </a:r>
          </a:p>
          <a:p>
            <a:pPr lvl="1"/>
            <a:r>
              <a:rPr lang="en-US" sz="2200" b="1" dirty="0" smtClean="0">
                <a:solidFill>
                  <a:srgbClr val="003399"/>
                </a:solidFill>
              </a:rPr>
              <a:t>Complexity concerns: </a:t>
            </a:r>
            <a:r>
              <a:rPr lang="en-US" sz="2200" dirty="0"/>
              <a:t>Both time and space complexity during training and testing.</a:t>
            </a:r>
          </a:p>
          <a:p>
            <a:pPr lvl="1"/>
            <a:r>
              <a:rPr lang="en-US" sz="2200" b="1" dirty="0" smtClean="0">
                <a:solidFill>
                  <a:srgbClr val="003399"/>
                </a:solidFill>
              </a:rPr>
              <a:t>Interpretability: </a:t>
            </a:r>
            <a:r>
              <a:rPr lang="en-US" sz="2200" dirty="0"/>
              <a:t>Can the model's decisions be understood and validated by experts?</a:t>
            </a:r>
          </a:p>
          <a:p>
            <a:pPr lvl="1"/>
            <a:r>
              <a:rPr lang="en-US" sz="2200" b="1" dirty="0" smtClean="0">
                <a:solidFill>
                  <a:srgbClr val="003399"/>
                </a:solidFill>
              </a:rPr>
              <a:t>Programmability </a:t>
            </a:r>
            <a:r>
              <a:rPr lang="en-US" sz="2200" b="1" dirty="0">
                <a:solidFill>
                  <a:srgbClr val="003399"/>
                </a:solidFill>
              </a:rPr>
              <a:t>&amp; </a:t>
            </a:r>
            <a:r>
              <a:rPr lang="en-US" sz="2200" b="1" dirty="0" smtClean="0">
                <a:solidFill>
                  <a:srgbClr val="003399"/>
                </a:solidFill>
              </a:rPr>
              <a:t>Adaptability</a:t>
            </a:r>
            <a:r>
              <a:rPr lang="en-US" sz="2200" dirty="0" smtClean="0"/>
              <a:t>: </a:t>
            </a:r>
            <a:r>
              <a:rPr lang="en-US" sz="2200" dirty="0"/>
              <a:t>How easy is it to implement, modify, or adapt the model?</a:t>
            </a:r>
          </a:p>
          <a:p>
            <a:endParaRPr lang="en-US" dirty="0"/>
          </a:p>
        </p:txBody>
      </p:sp>
      <p:sp>
        <p:nvSpPr>
          <p:cNvPr id="2" name="Title 1"/>
          <p:cNvSpPr>
            <a:spLocks noGrp="1"/>
          </p:cNvSpPr>
          <p:nvPr>
            <p:ph type="title"/>
          </p:nvPr>
        </p:nvSpPr>
        <p:spPr/>
        <p:txBody>
          <a:bodyPr/>
          <a:lstStyle/>
          <a:p>
            <a:r>
              <a:rPr lang="en-US" sz="3000" dirty="0"/>
              <a:t>Dataset Considerations and Best </a:t>
            </a:r>
            <a:r>
              <a:rPr lang="en-US" sz="3000" dirty="0" smtClean="0"/>
              <a:t>Practices (cont.)</a:t>
            </a:r>
            <a:endParaRPr lang="en-US" sz="3000" dirty="0"/>
          </a:p>
        </p:txBody>
      </p:sp>
    </p:spTree>
    <p:extLst>
      <p:ext uri="{BB962C8B-B14F-4D97-AF65-F5344CB8AC3E}">
        <p14:creationId xmlns:p14="http://schemas.microsoft.com/office/powerpoint/2010/main" val="1113164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1</a:t>
            </a:r>
            <a:r>
              <a:rPr lang="en-US" dirty="0"/>
              <a:t>. Application-specific conclusions.</a:t>
            </a:r>
          </a:p>
          <a:p>
            <a:r>
              <a:rPr lang="en-US" dirty="0"/>
              <a:t>2. No universally "best" learning algorithm.</a:t>
            </a:r>
          </a:p>
          <a:p>
            <a:r>
              <a:rPr lang="en-US" dirty="0"/>
              <a:t>3. Use of all labeled data after testing.</a:t>
            </a:r>
          </a:p>
          <a:p>
            <a:r>
              <a:rPr lang="en-US" dirty="0"/>
              <a:t>4. Using a separate test set after training and validation.</a:t>
            </a:r>
          </a:p>
          <a:p>
            <a:r>
              <a:rPr lang="en-US" dirty="0"/>
              <a:t>5. Purpose of training, validation, and test sets.</a:t>
            </a:r>
          </a:p>
          <a:p>
            <a:endParaRPr lang="en-US" dirty="0"/>
          </a:p>
        </p:txBody>
      </p:sp>
      <p:sp>
        <p:nvSpPr>
          <p:cNvPr id="3" name="Title 2"/>
          <p:cNvSpPr>
            <a:spLocks noGrp="1"/>
          </p:cNvSpPr>
          <p:nvPr>
            <p:ph type="title"/>
          </p:nvPr>
        </p:nvSpPr>
        <p:spPr/>
        <p:txBody>
          <a:bodyPr/>
          <a:lstStyle/>
          <a:p>
            <a:r>
              <a:rPr lang="en-US" dirty="0"/>
              <a:t>Key Considerations</a:t>
            </a:r>
          </a:p>
        </p:txBody>
      </p:sp>
    </p:spTree>
    <p:extLst>
      <p:ext uri="{BB962C8B-B14F-4D97-AF65-F5344CB8AC3E}">
        <p14:creationId xmlns:p14="http://schemas.microsoft.com/office/powerpoint/2010/main" val="196921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Error </a:t>
            </a:r>
            <a:r>
              <a:rPr lang="en-US" dirty="0"/>
              <a:t>rates as primary criteria.</a:t>
            </a:r>
          </a:p>
          <a:p>
            <a:r>
              <a:rPr lang="en-US" dirty="0" smtClean="0"/>
              <a:t>Other </a:t>
            </a:r>
            <a:r>
              <a:rPr lang="en-US" dirty="0"/>
              <a:t>considerations:</a:t>
            </a:r>
          </a:p>
          <a:p>
            <a:pPr lvl="1"/>
            <a:r>
              <a:rPr lang="en-US" dirty="0" smtClean="0"/>
              <a:t>Risk </a:t>
            </a:r>
            <a:r>
              <a:rPr lang="en-US" dirty="0"/>
              <a:t>calculations with loss functions.</a:t>
            </a:r>
          </a:p>
          <a:p>
            <a:pPr lvl="1"/>
            <a:r>
              <a:rPr lang="en-US" dirty="0" smtClean="0"/>
              <a:t>Time </a:t>
            </a:r>
            <a:r>
              <a:rPr lang="en-US" dirty="0"/>
              <a:t>and space complexity for training/testing.</a:t>
            </a:r>
          </a:p>
          <a:p>
            <a:pPr lvl="1"/>
            <a:r>
              <a:rPr lang="en-US" dirty="0" smtClean="0"/>
              <a:t>Interpretability </a:t>
            </a:r>
            <a:r>
              <a:rPr lang="en-US" dirty="0"/>
              <a:t>and knowledge extraction.</a:t>
            </a:r>
          </a:p>
          <a:p>
            <a:pPr lvl="1"/>
            <a:r>
              <a:rPr lang="en-US" dirty="0" smtClean="0"/>
              <a:t>Ease </a:t>
            </a:r>
            <a:r>
              <a:rPr lang="en-US" dirty="0"/>
              <a:t>of programmability.</a:t>
            </a:r>
          </a:p>
          <a:p>
            <a:pPr lvl="1"/>
            <a:r>
              <a:rPr lang="en-US" dirty="0" smtClean="0"/>
              <a:t>Application-specific </a:t>
            </a:r>
            <a:r>
              <a:rPr lang="en-US" dirty="0"/>
              <a:t>importance.</a:t>
            </a:r>
          </a:p>
          <a:p>
            <a:pPr lvl="1"/>
            <a:endParaRPr lang="en-US" dirty="0"/>
          </a:p>
        </p:txBody>
      </p:sp>
      <p:sp>
        <p:nvSpPr>
          <p:cNvPr id="3" name="Title 2"/>
          <p:cNvSpPr>
            <a:spLocks noGrp="1"/>
          </p:cNvSpPr>
          <p:nvPr>
            <p:ph type="title"/>
          </p:nvPr>
        </p:nvSpPr>
        <p:spPr/>
        <p:txBody>
          <a:bodyPr/>
          <a:lstStyle/>
          <a:p>
            <a:r>
              <a:rPr lang="en-US" dirty="0"/>
              <a:t>Criteria for Comparing Learning Algorithms</a:t>
            </a:r>
          </a:p>
        </p:txBody>
      </p:sp>
    </p:spTree>
    <p:extLst>
      <p:ext uri="{BB962C8B-B14F-4D97-AF65-F5344CB8AC3E}">
        <p14:creationId xmlns:p14="http://schemas.microsoft.com/office/powerpoint/2010/main" val="3239656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b="1" dirty="0" smtClean="0"/>
              <a:t>Importance </a:t>
            </a:r>
            <a:r>
              <a:rPr lang="en-US" b="1" dirty="0"/>
              <a:t>of </a:t>
            </a:r>
            <a:r>
              <a:rPr lang="en-US" b="1" dirty="0" smtClean="0"/>
              <a:t>error rate</a:t>
            </a:r>
            <a:endParaRPr lang="en-US" b="1" dirty="0"/>
          </a:p>
          <a:p>
            <a:pPr lvl="1"/>
            <a:r>
              <a:rPr lang="en-US" dirty="0" smtClean="0"/>
              <a:t>Defining </a:t>
            </a:r>
            <a:r>
              <a:rPr lang="en-US" dirty="0"/>
              <a:t>the </a:t>
            </a:r>
            <a:r>
              <a:rPr lang="en-US" dirty="0" smtClean="0"/>
              <a:t>metric: </a:t>
            </a:r>
            <a:r>
              <a:rPr lang="en-US" dirty="0"/>
              <a:t>Error rate is a commonly used metric to evaluate learning algorithms.</a:t>
            </a:r>
          </a:p>
          <a:p>
            <a:pPr lvl="1"/>
            <a:r>
              <a:rPr lang="en-US" dirty="0" smtClean="0"/>
              <a:t>Limitation: </a:t>
            </a:r>
            <a:r>
              <a:rPr lang="en-US" dirty="0"/>
              <a:t>In real-life, while error rate is crucial, it's not the only consideration for a model's efficacy.</a:t>
            </a:r>
          </a:p>
          <a:p>
            <a:r>
              <a:rPr lang="en-US" dirty="0" smtClean="0"/>
              <a:t> </a:t>
            </a:r>
            <a:r>
              <a:rPr lang="en-US" dirty="0"/>
              <a:t>Other c</a:t>
            </a:r>
            <a:r>
              <a:rPr lang="en-US" dirty="0" smtClean="0"/>
              <a:t>riteria</a:t>
            </a:r>
            <a:endParaRPr lang="en-US" dirty="0"/>
          </a:p>
          <a:p>
            <a:pPr lvl="1"/>
            <a:r>
              <a:rPr lang="en-US" b="1" dirty="0" smtClean="0"/>
              <a:t>Risks </a:t>
            </a:r>
            <a:r>
              <a:rPr lang="en-US" b="1" dirty="0"/>
              <a:t>with </a:t>
            </a:r>
            <a:r>
              <a:rPr lang="en-US" b="1" dirty="0" smtClean="0"/>
              <a:t>loss functions: </a:t>
            </a:r>
            <a:r>
              <a:rPr lang="en-US" dirty="0"/>
              <a:t>Rather than just using 0/1 loss, some applications might require generalized errors using different loss functions. This helps in accounting for situations where all mistakes aren't equal.</a:t>
            </a:r>
          </a:p>
          <a:p>
            <a:pPr lvl="1"/>
            <a:r>
              <a:rPr lang="en-US" b="1" dirty="0" smtClean="0"/>
              <a:t>Training complexity: </a:t>
            </a:r>
            <a:r>
              <a:rPr lang="en-US" dirty="0"/>
              <a:t>This relates to the computational resources required to train the model. It includes both time (how long it takes to train) and space (memory or storage used during training).</a:t>
            </a:r>
          </a:p>
          <a:p>
            <a:pPr lvl="1"/>
            <a:r>
              <a:rPr lang="en-US" b="1" dirty="0" smtClean="0"/>
              <a:t>Testing complexity</a:t>
            </a:r>
            <a:r>
              <a:rPr lang="en-US" dirty="0" smtClean="0"/>
              <a:t>: </a:t>
            </a:r>
            <a:r>
              <a:rPr lang="en-US" dirty="0"/>
              <a:t>Post-training, how efficiently can the model predict on new data? This also includes the time taken for each prediction and the memory required during testing.</a:t>
            </a:r>
          </a:p>
          <a:p>
            <a:pPr lvl="1"/>
            <a:r>
              <a:rPr lang="en-US" b="1" dirty="0" smtClean="0"/>
              <a:t>Interpretability</a:t>
            </a:r>
            <a:r>
              <a:rPr lang="en-US" dirty="0" smtClean="0"/>
              <a:t>: </a:t>
            </a:r>
            <a:r>
              <a:rPr lang="en-US" dirty="0"/>
              <a:t>The ability of the model to provide insights that can be understood by humans. For instance, decision trees might be preferred over neural networks when interpretability is a primary concern.</a:t>
            </a:r>
          </a:p>
          <a:p>
            <a:pPr lvl="1"/>
            <a:r>
              <a:rPr lang="en-US" b="1" dirty="0" smtClean="0"/>
              <a:t>Programmability</a:t>
            </a:r>
            <a:r>
              <a:rPr lang="en-US" dirty="0" smtClean="0"/>
              <a:t>: </a:t>
            </a:r>
            <a:r>
              <a:rPr lang="en-US" dirty="0"/>
              <a:t>Some models might be more challenging to implement than others, impacting their usability.</a:t>
            </a:r>
          </a:p>
          <a:p>
            <a:endParaRPr lang="en-US" dirty="0"/>
          </a:p>
        </p:txBody>
      </p:sp>
      <p:sp>
        <p:nvSpPr>
          <p:cNvPr id="3" name="Title 2"/>
          <p:cNvSpPr>
            <a:spLocks noGrp="1"/>
          </p:cNvSpPr>
          <p:nvPr>
            <p:ph type="title"/>
          </p:nvPr>
        </p:nvSpPr>
        <p:spPr/>
        <p:txBody>
          <a:bodyPr/>
          <a:lstStyle/>
          <a:p>
            <a:r>
              <a:rPr lang="en-US" dirty="0" smtClean="0"/>
              <a:t>Real-world </a:t>
            </a:r>
            <a:r>
              <a:rPr lang="en-US" dirty="0"/>
              <a:t>Considerations</a:t>
            </a:r>
          </a:p>
        </p:txBody>
      </p:sp>
    </p:spTree>
    <p:extLst>
      <p:ext uri="{BB962C8B-B14F-4D97-AF65-F5344CB8AC3E}">
        <p14:creationId xmlns:p14="http://schemas.microsoft.com/office/powerpoint/2010/main" val="4091619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b="1" dirty="0" smtClean="0"/>
              <a:t>Application-dependent criteria</a:t>
            </a:r>
          </a:p>
          <a:p>
            <a:pPr lvl="1"/>
            <a:r>
              <a:rPr lang="en-US" b="1" dirty="0" smtClean="0"/>
              <a:t>One-time Training</a:t>
            </a:r>
            <a:r>
              <a:rPr lang="en-US" dirty="0" smtClean="0"/>
              <a:t>: </a:t>
            </a:r>
            <a:r>
              <a:rPr lang="en-US" dirty="0"/>
              <a:t>If training is performed once and deployed (like in a factory setting), training complexity might not be a primary concern.</a:t>
            </a:r>
          </a:p>
          <a:p>
            <a:pPr lvl="1"/>
            <a:r>
              <a:rPr lang="en-US" b="1" dirty="0" smtClean="0"/>
              <a:t>Adaptive systems</a:t>
            </a:r>
            <a:r>
              <a:rPr lang="en-US" dirty="0" smtClean="0"/>
              <a:t>: </a:t>
            </a:r>
            <a:r>
              <a:rPr lang="en-US" dirty="0"/>
              <a:t>For systems that require continuous learning, both training and testing complexities become crucial.</a:t>
            </a:r>
          </a:p>
          <a:p>
            <a:pPr lvl="1"/>
            <a:r>
              <a:rPr lang="en-US" b="1" dirty="0" smtClean="0"/>
              <a:t>Loss variants</a:t>
            </a:r>
            <a:r>
              <a:rPr lang="en-US" dirty="0" smtClean="0"/>
              <a:t>: </a:t>
            </a:r>
            <a:r>
              <a:rPr lang="en-US" dirty="0"/>
              <a:t>Modern learning algorithms now have cost-sensitive versions, which take other cost criteria into account, moving beyond just error rates.</a:t>
            </a:r>
          </a:p>
          <a:p>
            <a:r>
              <a:rPr lang="en-US" b="1" dirty="0" smtClean="0"/>
              <a:t>Experimentation </a:t>
            </a:r>
            <a:r>
              <a:rPr lang="en-US" b="1" dirty="0"/>
              <a:t>in </a:t>
            </a:r>
            <a:r>
              <a:rPr lang="en-US" b="1" dirty="0" smtClean="0"/>
              <a:t>machine learning</a:t>
            </a:r>
          </a:p>
          <a:p>
            <a:pPr lvl="1"/>
            <a:r>
              <a:rPr lang="en-US" b="1" dirty="0" smtClean="0"/>
              <a:t>Evaluation context: </a:t>
            </a:r>
            <a:r>
              <a:rPr lang="en-US" dirty="0"/>
              <a:t>When training and testing a learner, the activity is essentially an experiment. The goal is to draw valid conclusions based on the results.</a:t>
            </a:r>
          </a:p>
          <a:p>
            <a:pPr lvl="1"/>
            <a:r>
              <a:rPr lang="en-US" b="1" dirty="0" smtClean="0"/>
              <a:t>Statistics: </a:t>
            </a:r>
            <a:r>
              <a:rPr lang="en-US" dirty="0"/>
              <a:t>Offers methodologies to design experiments and analyze collected data. In machine learning, these methodologies help us derive significant insights about model performance.</a:t>
            </a:r>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14926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Risks </a:t>
            </a:r>
            <a:r>
              <a:rPr lang="en-US" dirty="0"/>
              <a:t>with </a:t>
            </a:r>
            <a:r>
              <a:rPr lang="en-US" dirty="0" smtClean="0"/>
              <a:t>loss functions</a:t>
            </a:r>
          </a:p>
          <a:p>
            <a:pPr lvl="1"/>
            <a:r>
              <a:rPr lang="en-US" dirty="0" smtClean="0"/>
              <a:t>Instead </a:t>
            </a:r>
            <a:r>
              <a:rPr lang="en-US" dirty="0"/>
              <a:t>of </a:t>
            </a:r>
            <a:r>
              <a:rPr lang="en-US" dirty="0" smtClean="0"/>
              <a:t>0 /1 loss function (counting wrong/correct</a:t>
            </a:r>
            <a:r>
              <a:rPr lang="en-US" dirty="0"/>
              <a:t>)</a:t>
            </a:r>
            <a:r>
              <a:rPr lang="en-US" dirty="0" smtClean="0"/>
              <a:t>, </a:t>
            </a:r>
            <a:r>
              <a:rPr lang="en-US" dirty="0"/>
              <a:t>applications might require different loss </a:t>
            </a:r>
            <a:r>
              <a:rPr lang="en-US" dirty="0" smtClean="0"/>
              <a:t>functions, e.g., count of failing to predict a disease</a:t>
            </a:r>
            <a:endParaRPr lang="en-US" dirty="0"/>
          </a:p>
          <a:p>
            <a:pPr lvl="1"/>
            <a:r>
              <a:rPr lang="en-US" dirty="0" smtClean="0"/>
              <a:t>Accounting </a:t>
            </a:r>
            <a:r>
              <a:rPr lang="en-US" dirty="0"/>
              <a:t>for </a:t>
            </a:r>
            <a:r>
              <a:rPr lang="en-US" dirty="0" smtClean="0"/>
              <a:t>varying mistakes: </a:t>
            </a:r>
            <a:r>
              <a:rPr lang="en-US" dirty="0"/>
              <a:t>Helps when all errors aren't of equal consequence.</a:t>
            </a:r>
          </a:p>
          <a:p>
            <a:r>
              <a:rPr lang="en-US" b="1" dirty="0" smtClean="0"/>
              <a:t>Training </a:t>
            </a:r>
            <a:r>
              <a:rPr lang="en-US" b="1" dirty="0"/>
              <a:t>and </a:t>
            </a:r>
            <a:r>
              <a:rPr lang="en-US" b="1" dirty="0" smtClean="0"/>
              <a:t>testing complexities</a:t>
            </a:r>
          </a:p>
          <a:p>
            <a:pPr lvl="1"/>
            <a:r>
              <a:rPr lang="en-US" b="1" dirty="0" smtClean="0">
                <a:solidFill>
                  <a:srgbClr val="003399"/>
                </a:solidFill>
              </a:rPr>
              <a:t>Training complexity: </a:t>
            </a:r>
            <a:r>
              <a:rPr lang="en-US" dirty="0"/>
              <a:t>Concerns computational resources (time and space) during training.</a:t>
            </a:r>
          </a:p>
          <a:p>
            <a:pPr lvl="1"/>
            <a:r>
              <a:rPr lang="en-US" b="1" dirty="0" smtClean="0">
                <a:solidFill>
                  <a:srgbClr val="003399"/>
                </a:solidFill>
              </a:rPr>
              <a:t>Testing complexity: </a:t>
            </a:r>
            <a:r>
              <a:rPr lang="en-US" dirty="0"/>
              <a:t>Efficiency of the model during predictions.</a:t>
            </a:r>
          </a:p>
          <a:p>
            <a:r>
              <a:rPr lang="en-US" b="1" dirty="0" smtClean="0"/>
              <a:t>Model interpretability </a:t>
            </a:r>
            <a:r>
              <a:rPr lang="en-US" b="1" dirty="0"/>
              <a:t>and </a:t>
            </a:r>
            <a:r>
              <a:rPr lang="en-US" b="1" dirty="0" smtClean="0"/>
              <a:t>programmability</a:t>
            </a:r>
          </a:p>
          <a:p>
            <a:pPr lvl="1"/>
            <a:r>
              <a:rPr lang="en-US" b="1" dirty="0" smtClean="0">
                <a:solidFill>
                  <a:srgbClr val="003399"/>
                </a:solidFill>
              </a:rPr>
              <a:t>Interpretability</a:t>
            </a:r>
            <a:r>
              <a:rPr lang="en-US" dirty="0" smtClean="0">
                <a:solidFill>
                  <a:srgbClr val="003399"/>
                </a:solidFill>
              </a:rPr>
              <a:t>: </a:t>
            </a:r>
            <a:r>
              <a:rPr lang="en-US" dirty="0"/>
              <a:t>Can insights from the model be easily understood by humans?</a:t>
            </a:r>
          </a:p>
          <a:p>
            <a:pPr lvl="1"/>
            <a:r>
              <a:rPr lang="en-US" b="1" dirty="0" smtClean="0">
                <a:solidFill>
                  <a:srgbClr val="003399"/>
                </a:solidFill>
              </a:rPr>
              <a:t>Ease </a:t>
            </a:r>
            <a:r>
              <a:rPr lang="en-US" b="1" dirty="0">
                <a:solidFill>
                  <a:srgbClr val="003399"/>
                </a:solidFill>
              </a:rPr>
              <a:t>of </a:t>
            </a:r>
            <a:r>
              <a:rPr lang="en-US" b="1" dirty="0" smtClean="0">
                <a:solidFill>
                  <a:srgbClr val="003399"/>
                </a:solidFill>
              </a:rPr>
              <a:t>implementation</a:t>
            </a:r>
            <a:r>
              <a:rPr lang="en-US" dirty="0" smtClean="0">
                <a:solidFill>
                  <a:srgbClr val="003399"/>
                </a:solidFill>
              </a:rPr>
              <a:t>: </a:t>
            </a:r>
            <a:r>
              <a:rPr lang="en-US" dirty="0"/>
              <a:t>Challenges in programming and deploying certain models.</a:t>
            </a:r>
          </a:p>
          <a:p>
            <a:endParaRPr lang="en-US" dirty="0"/>
          </a:p>
        </p:txBody>
      </p:sp>
      <p:sp>
        <p:nvSpPr>
          <p:cNvPr id="3" name="Title 2"/>
          <p:cNvSpPr>
            <a:spLocks noGrp="1"/>
          </p:cNvSpPr>
          <p:nvPr>
            <p:ph type="title"/>
          </p:nvPr>
        </p:nvSpPr>
        <p:spPr/>
        <p:txBody>
          <a:bodyPr/>
          <a:lstStyle/>
          <a:p>
            <a:r>
              <a:rPr lang="en-US" sz="3000" dirty="0"/>
              <a:t>Other Considerations Beyond Error Rate</a:t>
            </a:r>
          </a:p>
        </p:txBody>
      </p:sp>
    </p:spTree>
    <p:extLst>
      <p:ext uri="{BB962C8B-B14F-4D97-AF65-F5344CB8AC3E}">
        <p14:creationId xmlns:p14="http://schemas.microsoft.com/office/powerpoint/2010/main" val="2634284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5895" y="1189608"/>
            <a:ext cx="8272211" cy="3229992"/>
          </a:xfrm>
        </p:spPr>
        <p:txBody>
          <a:bodyPr>
            <a:normAutofit lnSpcReduction="10000"/>
          </a:bodyPr>
          <a:lstStyle/>
          <a:p>
            <a:r>
              <a:rPr lang="en-US" sz="2400" b="1" dirty="0" smtClean="0"/>
              <a:t>Criteria based </a:t>
            </a:r>
            <a:r>
              <a:rPr lang="en-US" sz="2400" b="1" dirty="0"/>
              <a:t>on </a:t>
            </a:r>
            <a:r>
              <a:rPr lang="en-US" sz="2400" b="1" dirty="0" smtClean="0"/>
              <a:t>application</a:t>
            </a:r>
          </a:p>
          <a:p>
            <a:pPr lvl="1"/>
            <a:r>
              <a:rPr lang="en-US" sz="2200" b="1" dirty="0" smtClean="0">
                <a:solidFill>
                  <a:srgbClr val="003399"/>
                </a:solidFill>
              </a:rPr>
              <a:t>One-time </a:t>
            </a:r>
            <a:r>
              <a:rPr lang="en-US" sz="2200" b="1" dirty="0">
                <a:solidFill>
                  <a:srgbClr val="003399"/>
                </a:solidFill>
              </a:rPr>
              <a:t>Training vs. Adaptive </a:t>
            </a:r>
            <a:r>
              <a:rPr lang="en-US" sz="2200" b="1" dirty="0" smtClean="0">
                <a:solidFill>
                  <a:srgbClr val="003399"/>
                </a:solidFill>
              </a:rPr>
              <a:t>Systems</a:t>
            </a:r>
            <a:r>
              <a:rPr lang="en-US" sz="2200" dirty="0" smtClean="0"/>
              <a:t>: </a:t>
            </a:r>
            <a:r>
              <a:rPr lang="en-US" sz="2200" dirty="0"/>
              <a:t>Evaluating complexities based on the nature of the application.</a:t>
            </a:r>
          </a:p>
          <a:p>
            <a:pPr lvl="1"/>
            <a:r>
              <a:rPr lang="en-US" sz="2200" b="1" dirty="0" smtClean="0">
                <a:solidFill>
                  <a:srgbClr val="003399"/>
                </a:solidFill>
              </a:rPr>
              <a:t>Loss Variants: </a:t>
            </a:r>
            <a:r>
              <a:rPr lang="en-US" sz="2200" dirty="0"/>
              <a:t>Modern algorithms that factor in other cost criteria besides error rates</a:t>
            </a:r>
            <a:r>
              <a:rPr lang="en-US" sz="2200" dirty="0" smtClean="0"/>
              <a:t>.</a:t>
            </a:r>
          </a:p>
          <a:p>
            <a:pPr lvl="2"/>
            <a:r>
              <a:rPr lang="en-US" sz="2000" dirty="0"/>
              <a:t>Traditional learning methods often treat all errors as equal, but in many real-world scenarios, some mistakes can be costlier than others. Cost-sensitive learning assigns different penalties or costs to various types of prediction errors</a:t>
            </a:r>
            <a:r>
              <a:rPr lang="en-US" sz="2000" dirty="0" smtClean="0"/>
              <a:t>.</a:t>
            </a:r>
            <a:endParaRPr lang="en-US" sz="2000" dirty="0"/>
          </a:p>
        </p:txBody>
      </p:sp>
      <p:sp>
        <p:nvSpPr>
          <p:cNvPr id="3" name="Title 2"/>
          <p:cNvSpPr>
            <a:spLocks noGrp="1"/>
          </p:cNvSpPr>
          <p:nvPr>
            <p:ph type="title"/>
          </p:nvPr>
        </p:nvSpPr>
        <p:spPr/>
        <p:txBody>
          <a:bodyPr/>
          <a:lstStyle/>
          <a:p>
            <a:r>
              <a:rPr lang="en-US" sz="3000" dirty="0"/>
              <a:t>Other Considerations Beyond Error </a:t>
            </a:r>
            <a:r>
              <a:rPr lang="en-US" sz="3000" dirty="0" smtClean="0"/>
              <a:t>Rate </a:t>
            </a:r>
            <a:r>
              <a:rPr lang="en-US" sz="2800" dirty="0" smtClean="0"/>
              <a:t>(cont.)</a:t>
            </a:r>
            <a:endParaRPr lang="en-US" sz="2800" dirty="0"/>
          </a:p>
        </p:txBody>
      </p:sp>
    </p:spTree>
    <p:extLst>
      <p:ext uri="{BB962C8B-B14F-4D97-AF65-F5344CB8AC3E}">
        <p14:creationId xmlns:p14="http://schemas.microsoft.com/office/powerpoint/2010/main" val="3886053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Alpaydın</a:t>
            </a:r>
            <a:r>
              <a:rPr lang="en-US" dirty="0"/>
              <a:t>  </a:t>
            </a:r>
            <a:r>
              <a:rPr lang="en-US" dirty="0" err="1" smtClean="0"/>
              <a:t>Ch</a:t>
            </a:r>
            <a:r>
              <a:rPr lang="en-US" dirty="0" smtClean="0"/>
              <a:t> 20.2 - 5 (Ch19 in 3</a:t>
            </a:r>
            <a:r>
              <a:rPr lang="en-US" baseline="30000" dirty="0" smtClean="0"/>
              <a:t>rd</a:t>
            </a:r>
            <a:r>
              <a:rPr lang="en-US" dirty="0" smtClean="0"/>
              <a:t> ed.)</a:t>
            </a:r>
          </a:p>
        </p:txBody>
      </p:sp>
      <p:sp>
        <p:nvSpPr>
          <p:cNvPr id="2" name="Title 1"/>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3313827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189608"/>
            <a:ext cx="8272211" cy="5592192"/>
          </a:xfrm>
        </p:spPr>
        <p:txBody>
          <a:bodyPr>
            <a:normAutofit/>
          </a:bodyPr>
          <a:lstStyle/>
          <a:p>
            <a:r>
              <a:rPr lang="en-US" sz="2400" b="1" dirty="0" smtClean="0"/>
              <a:t>Drawing </a:t>
            </a:r>
            <a:r>
              <a:rPr lang="en-US" sz="2400" b="1" dirty="0"/>
              <a:t>conclusions from </a:t>
            </a:r>
            <a:r>
              <a:rPr lang="en-US" sz="2400" b="1" dirty="0" smtClean="0"/>
              <a:t>experiments</a:t>
            </a:r>
            <a:r>
              <a:rPr lang="en-US" sz="2400" dirty="0" smtClean="0"/>
              <a:t> </a:t>
            </a:r>
          </a:p>
          <a:p>
            <a:pPr lvl="1"/>
            <a:r>
              <a:rPr lang="en-US" sz="2200" dirty="0" smtClean="0"/>
              <a:t>Every </a:t>
            </a:r>
            <a:r>
              <a:rPr lang="en-US" sz="2200" dirty="0"/>
              <a:t>model training and testing session is an experiment. </a:t>
            </a:r>
            <a:endParaRPr lang="en-US" sz="2200" dirty="0" smtClean="0"/>
          </a:p>
          <a:p>
            <a:pPr lvl="1"/>
            <a:r>
              <a:rPr lang="en-US" sz="2200" dirty="0" smtClean="0"/>
              <a:t>Repetitions </a:t>
            </a:r>
            <a:r>
              <a:rPr lang="en-US" sz="2200" dirty="0"/>
              <a:t>and multiple tests may be needed to draw robust conclusions.</a:t>
            </a:r>
          </a:p>
          <a:p>
            <a:r>
              <a:rPr lang="en-US" sz="2400" b="1" dirty="0" smtClean="0"/>
              <a:t>Role </a:t>
            </a:r>
            <a:r>
              <a:rPr lang="en-US" sz="2400" b="1" dirty="0"/>
              <a:t>of </a:t>
            </a:r>
            <a:r>
              <a:rPr lang="en-US" sz="2400" b="1" dirty="0" smtClean="0"/>
              <a:t>Statistics in machine learning</a:t>
            </a:r>
          </a:p>
          <a:p>
            <a:pPr lvl="1"/>
            <a:r>
              <a:rPr lang="en-US" sz="2200" dirty="0" smtClean="0"/>
              <a:t>Statistics </a:t>
            </a:r>
            <a:r>
              <a:rPr lang="en-US" sz="2200" dirty="0"/>
              <a:t>offers rigorous methods for designing experiments and analyzing the results. </a:t>
            </a:r>
            <a:endParaRPr lang="en-US" sz="2200" dirty="0" smtClean="0"/>
          </a:p>
          <a:p>
            <a:pPr lvl="2"/>
            <a:r>
              <a:rPr lang="en-US" sz="2000" dirty="0" smtClean="0"/>
              <a:t>For </a:t>
            </a:r>
            <a:r>
              <a:rPr lang="en-US" sz="2000" dirty="0"/>
              <a:t>instance, statistical tests can help determine if the difference in performance between two algorithms is statistically significant or just due to random chance.</a:t>
            </a:r>
          </a:p>
          <a:p>
            <a:pPr lvl="1"/>
            <a:r>
              <a:rPr lang="en-US" sz="2200" dirty="0"/>
              <a:t>Ensures that the conclusions drawn from machine learning experiments are valid and sound</a:t>
            </a:r>
            <a:r>
              <a:rPr lang="en-US" sz="2200" dirty="0" smtClean="0"/>
              <a:t>.</a:t>
            </a:r>
            <a:endParaRPr lang="en-US" sz="2200" dirty="0"/>
          </a:p>
        </p:txBody>
      </p:sp>
      <p:sp>
        <p:nvSpPr>
          <p:cNvPr id="2" name="Title 1"/>
          <p:cNvSpPr>
            <a:spLocks noGrp="1"/>
          </p:cNvSpPr>
          <p:nvPr>
            <p:ph type="title"/>
          </p:nvPr>
        </p:nvSpPr>
        <p:spPr/>
        <p:txBody>
          <a:bodyPr/>
          <a:lstStyle/>
          <a:p>
            <a:r>
              <a:rPr lang="en-US" sz="2800" dirty="0"/>
              <a:t>Significance of </a:t>
            </a:r>
            <a:r>
              <a:rPr lang="en-US" sz="2800" dirty="0" smtClean="0"/>
              <a:t>Experimentation in Machine Learning</a:t>
            </a:r>
            <a:endParaRPr lang="en-US" sz="2800" dirty="0"/>
          </a:p>
        </p:txBody>
      </p:sp>
    </p:spTree>
    <p:extLst>
      <p:ext uri="{BB962C8B-B14F-4D97-AF65-F5344CB8AC3E}">
        <p14:creationId xmlns:p14="http://schemas.microsoft.com/office/powerpoint/2010/main" val="1038301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189608"/>
            <a:ext cx="8272211" cy="5592192"/>
          </a:xfrm>
        </p:spPr>
        <p:txBody>
          <a:bodyPr>
            <a:normAutofit/>
          </a:bodyPr>
          <a:lstStyle/>
          <a:p>
            <a:r>
              <a:rPr lang="en-US" sz="2400" b="1" dirty="0" smtClean="0"/>
              <a:t>Importance </a:t>
            </a:r>
            <a:r>
              <a:rPr lang="en-US" sz="2400" b="1" dirty="0"/>
              <a:t>of Experimental Design:</a:t>
            </a:r>
          </a:p>
          <a:p>
            <a:pPr lvl="1"/>
            <a:r>
              <a:rPr lang="en-US" sz="2200" dirty="0" smtClean="0"/>
              <a:t>Properly designed experiments can help in avoiding biased results and misleading conclusions.</a:t>
            </a:r>
          </a:p>
          <a:p>
            <a:pPr lvl="1"/>
            <a:r>
              <a:rPr lang="en-US" sz="2200" dirty="0" smtClean="0"/>
              <a:t>Factors like data split (train-test-validation), choice of evaluation metrics, and model </a:t>
            </a:r>
            <a:r>
              <a:rPr lang="en-US" sz="2200" dirty="0" err="1" smtClean="0"/>
              <a:t>hyperparameters</a:t>
            </a:r>
            <a:r>
              <a:rPr lang="en-US" sz="2200" dirty="0" smtClean="0"/>
              <a:t> need careful consideration.</a:t>
            </a:r>
          </a:p>
          <a:p>
            <a:pPr lvl="1"/>
            <a:r>
              <a:rPr lang="en-US" sz="2200" dirty="0" smtClean="0"/>
              <a:t>A well-structured experimental setup can save time, computational resources, and lead to more accurate and generalizable models.</a:t>
            </a:r>
            <a:endParaRPr lang="en-US" sz="2200" dirty="0"/>
          </a:p>
        </p:txBody>
      </p:sp>
      <p:sp>
        <p:nvSpPr>
          <p:cNvPr id="2" name="Title 1"/>
          <p:cNvSpPr>
            <a:spLocks noGrp="1"/>
          </p:cNvSpPr>
          <p:nvPr>
            <p:ph type="title"/>
          </p:nvPr>
        </p:nvSpPr>
        <p:spPr/>
        <p:txBody>
          <a:bodyPr/>
          <a:lstStyle/>
          <a:p>
            <a:r>
              <a:rPr lang="en-US" sz="2800" dirty="0"/>
              <a:t>Significance of </a:t>
            </a:r>
            <a:r>
              <a:rPr lang="en-US" sz="2800" dirty="0" smtClean="0"/>
              <a:t>Experimentation in Machine Learning</a:t>
            </a:r>
            <a:endParaRPr lang="en-US" sz="2800" dirty="0"/>
          </a:p>
        </p:txBody>
      </p:sp>
    </p:spTree>
    <p:extLst>
      <p:ext uri="{BB962C8B-B14F-4D97-AF65-F5344CB8AC3E}">
        <p14:creationId xmlns:p14="http://schemas.microsoft.com/office/powerpoint/2010/main" val="3994120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Definition </a:t>
            </a:r>
            <a:r>
              <a:rPr lang="en-US" dirty="0"/>
              <a:t>and importance of experimentation.</a:t>
            </a:r>
          </a:p>
          <a:p>
            <a:r>
              <a:rPr lang="en-US" dirty="0" smtClean="0"/>
              <a:t>Application </a:t>
            </a:r>
            <a:r>
              <a:rPr lang="en-US" dirty="0"/>
              <a:t>of statistical methodologies to design and analyze experiments.</a:t>
            </a:r>
          </a:p>
          <a:p>
            <a:r>
              <a:rPr lang="en-US" dirty="0" smtClean="0"/>
              <a:t>Goal</a:t>
            </a:r>
            <a:r>
              <a:rPr lang="en-US" dirty="0"/>
              <a:t>: Extract significant conclusions from data</a:t>
            </a:r>
            <a:r>
              <a:rPr lang="en-US" dirty="0" smtClean="0"/>
              <a:t>.</a:t>
            </a:r>
            <a:endParaRPr lang="en-US" dirty="0"/>
          </a:p>
        </p:txBody>
      </p:sp>
      <p:sp>
        <p:nvSpPr>
          <p:cNvPr id="3" name="Title 2"/>
          <p:cNvSpPr>
            <a:spLocks noGrp="1"/>
          </p:cNvSpPr>
          <p:nvPr>
            <p:ph type="title"/>
          </p:nvPr>
        </p:nvSpPr>
        <p:spPr/>
        <p:txBody>
          <a:bodyPr/>
          <a:lstStyle/>
          <a:p>
            <a:r>
              <a:rPr lang="en-US" dirty="0"/>
              <a:t>Experimentation in Machine Learning</a:t>
            </a:r>
          </a:p>
        </p:txBody>
      </p:sp>
    </p:spTree>
    <p:extLst>
      <p:ext uri="{BB962C8B-B14F-4D97-AF65-F5344CB8AC3E}">
        <p14:creationId xmlns:p14="http://schemas.microsoft.com/office/powerpoint/2010/main" val="586002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a:t>
            </a:r>
            <a:r>
              <a:rPr lang="en-US" dirty="0"/>
              <a:t>Slide 6.1: Introduction**</a:t>
            </a:r>
          </a:p>
          <a:p>
            <a:pPr lvl="1"/>
            <a:r>
              <a:rPr lang="en-US" dirty="0"/>
              <a:t>- Aim: Understand how experiments are conducted in machine learning.</a:t>
            </a:r>
          </a:p>
          <a:p>
            <a:pPr lvl="1"/>
            <a:r>
              <a:rPr lang="en-US" dirty="0"/>
              <a:t>- Focus: Identify factors affecting a model's output and strategize experiments for optimal results.</a:t>
            </a:r>
          </a:p>
          <a:p>
            <a:r>
              <a:rPr lang="en-US" dirty="0" smtClean="0"/>
              <a:t>**</a:t>
            </a:r>
            <a:r>
              <a:rPr lang="en-US" dirty="0"/>
              <a:t>Slide 6.2: Experiments in Machine Learning**</a:t>
            </a:r>
          </a:p>
          <a:p>
            <a:pPr lvl="1"/>
            <a:r>
              <a:rPr lang="en-US" dirty="0"/>
              <a:t>- Purpose of ML experiments: Extract information about the learning process.</a:t>
            </a:r>
          </a:p>
          <a:p>
            <a:pPr lvl="1"/>
            <a:r>
              <a:rPr lang="en-US" dirty="0"/>
              <a:t>- Experiment: A test or series of tests where factors affecting output are manipulated.</a:t>
            </a:r>
          </a:p>
          <a:p>
            <a:pPr lvl="1"/>
            <a:r>
              <a:rPr lang="en-US" dirty="0"/>
              <a:t>- Objective: Optimize the response (e.g., classification accuracy).</a:t>
            </a:r>
          </a:p>
          <a:p>
            <a:r>
              <a:rPr lang="en-US" dirty="0" smtClean="0"/>
              <a:t>**</a:t>
            </a:r>
            <a:r>
              <a:rPr lang="en-US" dirty="0"/>
              <a:t>Slide 6.3: Goals in Machine Learning Experimentation**</a:t>
            </a:r>
          </a:p>
          <a:p>
            <a:pPr lvl="1"/>
            <a:r>
              <a:rPr lang="en-US" dirty="0"/>
              <a:t>- Maximize generalization accuracy.</a:t>
            </a:r>
          </a:p>
          <a:p>
            <a:pPr lvl="1"/>
            <a:r>
              <a:rPr lang="en-US" dirty="0"/>
              <a:t>- Minimize model complexity.</a:t>
            </a:r>
          </a:p>
          <a:p>
            <a:pPr lvl="1"/>
            <a:r>
              <a:rPr lang="en-US" dirty="0"/>
              <a:t>- Ensure model robustness against external variability.</a:t>
            </a:r>
          </a:p>
          <a:p>
            <a:pPr lvl="1"/>
            <a:endParaRPr lang="en-US" dirty="0"/>
          </a:p>
        </p:txBody>
      </p:sp>
      <p:sp>
        <p:nvSpPr>
          <p:cNvPr id="3" name="Title 2"/>
          <p:cNvSpPr>
            <a:spLocks noGrp="1"/>
          </p:cNvSpPr>
          <p:nvPr>
            <p:ph type="title"/>
          </p:nvPr>
        </p:nvSpPr>
        <p:spPr/>
        <p:txBody>
          <a:bodyPr/>
          <a:lstStyle/>
          <a:p>
            <a:r>
              <a:rPr lang="en-US" sz="2800" dirty="0" smtClean="0"/>
              <a:t>Factors</a:t>
            </a:r>
            <a:r>
              <a:rPr lang="en-US" sz="2800" dirty="0"/>
              <a:t>, Response, and Strategy of Experimentation</a:t>
            </a:r>
          </a:p>
        </p:txBody>
      </p:sp>
    </p:spTree>
    <p:extLst>
      <p:ext uri="{BB962C8B-B14F-4D97-AF65-F5344CB8AC3E}">
        <p14:creationId xmlns:p14="http://schemas.microsoft.com/office/powerpoint/2010/main" val="1034546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a:t>
            </a:r>
            <a:r>
              <a:rPr lang="en-US" dirty="0"/>
              <a:t>Slide 6.4: Controllable vs. Uncontrollable Factors**</a:t>
            </a:r>
          </a:p>
          <a:p>
            <a:pPr lvl="1"/>
            <a:r>
              <a:rPr lang="en-US" dirty="0"/>
              <a:t>1. **Controllable Factors**:</a:t>
            </a:r>
          </a:p>
          <a:p>
            <a:pPr lvl="1"/>
            <a:r>
              <a:rPr lang="en-US" dirty="0"/>
              <a:t>   - Learning algorithm.</a:t>
            </a:r>
          </a:p>
          <a:p>
            <a:pPr lvl="1"/>
            <a:r>
              <a:rPr lang="en-US" dirty="0"/>
              <a:t>   - </a:t>
            </a:r>
            <a:r>
              <a:rPr lang="en-US" dirty="0" err="1"/>
              <a:t>Hyperparameters</a:t>
            </a:r>
            <a:r>
              <a:rPr lang="en-US" dirty="0"/>
              <a:t> (e.g., hidden units, k in k-NN, C in SVM).</a:t>
            </a:r>
          </a:p>
          <a:p>
            <a:pPr lvl="1"/>
            <a:r>
              <a:rPr lang="en-US" dirty="0"/>
              <a:t>   - Dataset and input representation.</a:t>
            </a:r>
          </a:p>
          <a:p>
            <a:pPr lvl="1"/>
            <a:r>
              <a:rPr lang="en-US" dirty="0"/>
              <a:t>2. **Uncontrollable Factors**:</a:t>
            </a:r>
          </a:p>
          <a:p>
            <a:pPr lvl="1"/>
            <a:r>
              <a:rPr lang="en-US" dirty="0"/>
              <a:t>   - Noise in data.</a:t>
            </a:r>
          </a:p>
          <a:p>
            <a:pPr lvl="1"/>
            <a:r>
              <a:rPr lang="en-US" dirty="0"/>
              <a:t>   - Randomness in optimization.</a:t>
            </a:r>
          </a:p>
          <a:p>
            <a:pPr lvl="1"/>
            <a:r>
              <a:rPr lang="en-US" dirty="0"/>
              <a:t>   - Specific training subset.</a:t>
            </a:r>
          </a:p>
          <a:p>
            <a:endParaRPr lang="en-US" dirty="0"/>
          </a:p>
          <a:p>
            <a:r>
              <a:rPr lang="en-US" dirty="0"/>
              <a:t>**Slide 6.5: Generating the Response Variable**</a:t>
            </a:r>
          </a:p>
          <a:p>
            <a:pPr lvl="1"/>
            <a:r>
              <a:rPr lang="en-US" dirty="0"/>
              <a:t>- Use model output to determine the response.</a:t>
            </a:r>
          </a:p>
          <a:p>
            <a:pPr lvl="1"/>
            <a:r>
              <a:rPr lang="en-US" dirty="0"/>
              <a:t>- Examples: Average classification error, expected risk, precision, recall</a:t>
            </a:r>
            <a:r>
              <a:rPr lang="en-US" dirty="0" smtClean="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9839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**Slide 6.6: Factorial Design and Experimentation Strategy**</a:t>
            </a:r>
          </a:p>
          <a:p>
            <a:pPr lvl="1"/>
            <a:r>
              <a:rPr lang="en-US" dirty="0" smtClean="0"/>
              <a:t>1. **Best Guess Approach**:</a:t>
            </a:r>
          </a:p>
          <a:p>
            <a:pPr lvl="1"/>
            <a:r>
              <a:rPr lang="en-US" dirty="0" smtClean="0"/>
              <a:t>   - Start with an assumed good setting.</a:t>
            </a:r>
          </a:p>
          <a:p>
            <a:pPr lvl="1"/>
            <a:r>
              <a:rPr lang="en-US" dirty="0" smtClean="0"/>
              <a:t>   - Adjust factors based on intuition.</a:t>
            </a:r>
          </a:p>
          <a:p>
            <a:pPr lvl="1"/>
            <a:r>
              <a:rPr lang="en-US" dirty="0" smtClean="0"/>
              <a:t>   - No guaranteed optimal configuration.</a:t>
            </a:r>
          </a:p>
          <a:p>
            <a:pPr lvl="1"/>
            <a:r>
              <a:rPr lang="en-US" dirty="0" smtClean="0"/>
              <a:t>2. **One Factor at a Time**:</a:t>
            </a:r>
          </a:p>
          <a:p>
            <a:pPr lvl="1"/>
            <a:r>
              <a:rPr lang="en-US" dirty="0" smtClean="0"/>
              <a:t>   - Choose baseline values.</a:t>
            </a:r>
          </a:p>
          <a:p>
            <a:pPr lvl="1"/>
            <a:r>
              <a:rPr lang="en-US" dirty="0" smtClean="0"/>
              <a:t>   - Adjust one factor, keeping others constant.</a:t>
            </a:r>
          </a:p>
          <a:p>
            <a:pPr lvl="1"/>
            <a:r>
              <a:rPr lang="en-US" dirty="0" smtClean="0"/>
              <a:t>   - Assumes no interaction between factors.</a:t>
            </a:r>
          </a:p>
          <a:p>
            <a:pPr lvl="1"/>
            <a:r>
              <a:rPr lang="en-US" dirty="0" smtClean="0"/>
              <a:t>3. **Factorial Design (Grid Search)**:</a:t>
            </a:r>
          </a:p>
          <a:p>
            <a:pPr lvl="1"/>
            <a:r>
              <a:rPr lang="en-US" dirty="0" smtClean="0"/>
              <a:t>   - Vary factors simultaneously.</a:t>
            </a:r>
          </a:p>
          <a:p>
            <a:pPr lvl="1"/>
            <a:r>
              <a:rPr lang="en-US" dirty="0" smtClean="0"/>
              <a:t>   - More exhaustive but provides comprehensive results.</a:t>
            </a:r>
          </a:p>
          <a:p>
            <a:r>
              <a:rPr lang="en-US" dirty="0" smtClean="0"/>
              <a:t>**</a:t>
            </a:r>
            <a:r>
              <a:rPr lang="en-US" dirty="0"/>
              <a:t>Slide 6.7: Time Complexity of Factorial Design**</a:t>
            </a:r>
          </a:p>
          <a:p>
            <a:pPr lvl="1"/>
            <a:r>
              <a:rPr lang="en-US" dirty="0"/>
              <a:t>- Searching one factor at a time: O(L · F).</a:t>
            </a:r>
          </a:p>
          <a:p>
            <a:pPr lvl="1"/>
            <a:r>
              <a:rPr lang="en-US" dirty="0"/>
              <a:t>- Factorial experiment: O(L^F).</a:t>
            </a:r>
          </a:p>
          <a:p>
            <a:pPr lvl="1"/>
            <a:r>
              <a:rPr lang="en-US" dirty="0"/>
              <a:t>- Factorial design is more time-consuming but ensures a thorough search space exploration</a:t>
            </a:r>
            <a:r>
              <a:rPr lang="en-US" dirty="0" smtClean="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2561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25482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a:t>
            </a:r>
            <a:r>
              <a:rPr lang="en-US" dirty="0"/>
              <a:t>6.1 Purpose of ML Experiments in Broader Context**</a:t>
            </a:r>
          </a:p>
          <a:p>
            <a:pPr lvl="1"/>
            <a:r>
              <a:rPr lang="en-US" dirty="0"/>
              <a:t>- Unlike the model development phase, here we explore ML as a scientific discipline.</a:t>
            </a:r>
          </a:p>
          <a:p>
            <a:pPr lvl="1"/>
            <a:r>
              <a:rPr lang="en-US" dirty="0"/>
              <a:t>- Goal: Gain insights into how different elements (algorithms, features, </a:t>
            </a:r>
            <a:r>
              <a:rPr lang="en-US" dirty="0" err="1"/>
              <a:t>hyperparameters</a:t>
            </a:r>
            <a:r>
              <a:rPr lang="en-US" dirty="0"/>
              <a:t>) impact outcomes.</a:t>
            </a:r>
          </a:p>
          <a:p>
            <a:r>
              <a:rPr lang="en-US" dirty="0" smtClean="0"/>
              <a:t>**</a:t>
            </a:r>
            <a:r>
              <a:rPr lang="en-US" dirty="0"/>
              <a:t>6.2 Factors Influencing Experiments**</a:t>
            </a:r>
          </a:p>
          <a:p>
            <a:pPr lvl="1"/>
            <a:r>
              <a:rPr lang="en-US" dirty="0"/>
              <a:t>- **Controllable Factors**: Learning algorithms, </a:t>
            </a:r>
            <a:r>
              <a:rPr lang="en-US" dirty="0" err="1"/>
              <a:t>hyperparameters</a:t>
            </a:r>
            <a:r>
              <a:rPr lang="en-US" dirty="0"/>
              <a:t>, data representation.</a:t>
            </a:r>
          </a:p>
          <a:p>
            <a:pPr lvl="1"/>
            <a:r>
              <a:rPr lang="en-US" dirty="0"/>
              <a:t>- **Uncontrollable Factors**: Data noise, randomness in optimization, subset of training data.</a:t>
            </a:r>
          </a:p>
          <a:p>
            <a:r>
              <a:rPr lang="en-US" dirty="0" smtClean="0"/>
              <a:t>**</a:t>
            </a:r>
            <a:r>
              <a:rPr lang="en-US" dirty="0"/>
              <a:t>6.3 Aim of Broad ML Experiments**</a:t>
            </a:r>
          </a:p>
          <a:p>
            <a:pPr lvl="1"/>
            <a:r>
              <a:rPr lang="en-US" dirty="0"/>
              <a:t>- Identify significant factors.</a:t>
            </a:r>
          </a:p>
          <a:p>
            <a:pPr lvl="1"/>
            <a:r>
              <a:rPr lang="en-US" dirty="0"/>
              <a:t>- Optimize for highest accuracy, minimal complexity, and robustness against variability.</a:t>
            </a:r>
          </a:p>
          <a:p>
            <a:r>
              <a:rPr lang="en-US" dirty="0" smtClean="0"/>
              <a:t>**</a:t>
            </a:r>
            <a:r>
              <a:rPr lang="en-US" dirty="0"/>
              <a:t>6.4 Strategies of Experimentation**</a:t>
            </a:r>
          </a:p>
          <a:p>
            <a:pPr lvl="1"/>
            <a:r>
              <a:rPr lang="en-US" dirty="0"/>
              <a:t>- **Best Guess Approach**: Start with an assumed good setting; modify iteratively until satisfactory results.</a:t>
            </a:r>
          </a:p>
          <a:p>
            <a:pPr lvl="1"/>
            <a:r>
              <a:rPr lang="en-US" dirty="0"/>
              <a:t>- **One Factor at a Time**: Set a baseline for all factors; adjust one factor while others remain constant.</a:t>
            </a:r>
          </a:p>
          <a:p>
            <a:pPr lvl="1"/>
            <a:r>
              <a:rPr lang="en-US" dirty="0"/>
              <a:t>- **Factorial Design (Grid Search)**: Explore combinations of factors jointly.</a:t>
            </a:r>
          </a:p>
          <a:p>
            <a:pPr lvl="1"/>
            <a:endParaRPr lang="en-US" dirty="0"/>
          </a:p>
        </p:txBody>
      </p:sp>
      <p:sp>
        <p:nvSpPr>
          <p:cNvPr id="3" name="Title 2"/>
          <p:cNvSpPr>
            <a:spLocks noGrp="1"/>
          </p:cNvSpPr>
          <p:nvPr>
            <p:ph type="title"/>
          </p:nvPr>
        </p:nvSpPr>
        <p:spPr/>
        <p:txBody>
          <a:bodyPr/>
          <a:lstStyle/>
          <a:p>
            <a:r>
              <a:rPr lang="en-US" sz="2800" dirty="0"/>
              <a:t>Strategic Experimentation in Machine Learning</a:t>
            </a:r>
          </a:p>
        </p:txBody>
      </p:sp>
    </p:spTree>
    <p:extLst>
      <p:ext uri="{BB962C8B-B14F-4D97-AF65-F5344CB8AC3E}">
        <p14:creationId xmlns:p14="http://schemas.microsoft.com/office/powerpoint/2010/main" val="1445930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a:t>Unlike typical model training/testing, these experiments aim to comprehensively understand learners, inputs, and algorithms. </a:t>
            </a:r>
            <a:endParaRPr lang="en-US" dirty="0" smtClean="0"/>
          </a:p>
          <a:p>
            <a:r>
              <a:rPr lang="en-US" dirty="0" smtClean="0"/>
              <a:t> </a:t>
            </a:r>
            <a:r>
              <a:rPr lang="en-US" dirty="0"/>
              <a:t>It's not just about building an effective model, but understanding the underlying processes and influences.</a:t>
            </a:r>
          </a:p>
          <a:p>
            <a:r>
              <a:rPr lang="en-US" dirty="0" smtClean="0"/>
              <a:t>Broader Goals</a:t>
            </a:r>
            <a:endParaRPr lang="en-US" dirty="0"/>
          </a:p>
          <a:p>
            <a:pPr lvl="1"/>
            <a:r>
              <a:rPr lang="en-US" dirty="0" smtClean="0"/>
              <a:t>Understand </a:t>
            </a:r>
            <a:r>
              <a:rPr lang="en-US" dirty="0"/>
              <a:t>the behavior and characteristics of learning algorithms.</a:t>
            </a:r>
          </a:p>
          <a:p>
            <a:pPr lvl="1"/>
            <a:r>
              <a:rPr lang="en-US" dirty="0" smtClean="0"/>
              <a:t>Explore </a:t>
            </a:r>
            <a:r>
              <a:rPr lang="en-US" dirty="0"/>
              <a:t>how different datasets, with unique properties, affect learning.</a:t>
            </a:r>
          </a:p>
          <a:p>
            <a:pPr lvl="1"/>
            <a:r>
              <a:rPr lang="en-US" dirty="0" smtClean="0"/>
              <a:t>Investigate </a:t>
            </a:r>
            <a:r>
              <a:rPr lang="en-US" dirty="0"/>
              <a:t>the boundaries and limitations of specific approaches or techniques.</a:t>
            </a:r>
          </a:p>
          <a:p>
            <a:r>
              <a:rPr lang="en-US" dirty="0" smtClean="0"/>
              <a:t>Distinction </a:t>
            </a:r>
            <a:r>
              <a:rPr lang="en-US" dirty="0"/>
              <a:t>from Model </a:t>
            </a:r>
            <a:r>
              <a:rPr lang="en-US" dirty="0" smtClean="0"/>
              <a:t>Training</a:t>
            </a:r>
            <a:endParaRPr lang="en-US" dirty="0"/>
          </a:p>
          <a:p>
            <a:pPr lvl="1"/>
            <a:r>
              <a:rPr lang="en-US" dirty="0"/>
              <a:t>- Model training aims to optimize a model for a specific task using given data.</a:t>
            </a:r>
          </a:p>
          <a:p>
            <a:pPr lvl="1"/>
            <a:r>
              <a:rPr lang="en-US" dirty="0"/>
              <a:t>- Broader ML experimentation seeks insights that can be generalized beyond a single task or dataset.</a:t>
            </a:r>
          </a:p>
          <a:p>
            <a:r>
              <a:rPr lang="en-US" dirty="0" smtClean="0"/>
              <a:t>Value </a:t>
            </a:r>
            <a:r>
              <a:rPr lang="en-US" dirty="0"/>
              <a:t>of Broader </a:t>
            </a:r>
            <a:r>
              <a:rPr lang="en-US" dirty="0" smtClean="0"/>
              <a:t>Experimentation</a:t>
            </a:r>
            <a:endParaRPr lang="en-US" dirty="0"/>
          </a:p>
          <a:p>
            <a:pPr lvl="1"/>
            <a:r>
              <a:rPr lang="en-US" dirty="0"/>
              <a:t>- Provides foundational knowledge that informs better model development.</a:t>
            </a:r>
          </a:p>
          <a:p>
            <a:pPr lvl="1"/>
            <a:r>
              <a:rPr lang="en-US" dirty="0"/>
              <a:t>- Helps in selecting appropriate algorithms, features, and </a:t>
            </a:r>
            <a:r>
              <a:rPr lang="en-US" dirty="0" err="1"/>
              <a:t>hyperparameters</a:t>
            </a:r>
            <a:r>
              <a:rPr lang="en-US" dirty="0"/>
              <a:t> for diverse tasks.</a:t>
            </a:r>
          </a:p>
          <a:p>
            <a:pPr lvl="1"/>
            <a:r>
              <a:rPr lang="en-US" dirty="0"/>
              <a:t>- Advances the field by revealing new challenges, questions, and areas for research</a:t>
            </a:r>
            <a:r>
              <a:rPr lang="en-US" dirty="0" smtClean="0"/>
              <a:t>.</a:t>
            </a:r>
            <a:endParaRPr lang="en-US" dirty="0"/>
          </a:p>
        </p:txBody>
      </p:sp>
      <p:sp>
        <p:nvSpPr>
          <p:cNvPr id="3" name="Title 2"/>
          <p:cNvSpPr>
            <a:spLocks noGrp="1"/>
          </p:cNvSpPr>
          <p:nvPr>
            <p:ph type="title"/>
          </p:nvPr>
        </p:nvSpPr>
        <p:spPr/>
        <p:txBody>
          <a:bodyPr/>
          <a:lstStyle/>
          <a:p>
            <a:r>
              <a:rPr lang="en-US" sz="2800" dirty="0"/>
              <a:t>Purpose of ML Experiments in Broader Context</a:t>
            </a:r>
          </a:p>
        </p:txBody>
      </p:sp>
    </p:spTree>
    <p:extLst>
      <p:ext uri="{BB962C8B-B14F-4D97-AF65-F5344CB8AC3E}">
        <p14:creationId xmlns:p14="http://schemas.microsoft.com/office/powerpoint/2010/main" val="2564825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Unlike typical model training/testing, these experiments aim to comprehensively understand learners, inputs, and algorithms. </a:t>
            </a:r>
            <a:endParaRPr lang="en-US" sz="2400" dirty="0" smtClean="0"/>
          </a:p>
          <a:p>
            <a:r>
              <a:rPr lang="en-US" sz="2400" b="1" dirty="0" smtClean="0"/>
              <a:t>Goal</a:t>
            </a:r>
            <a:r>
              <a:rPr lang="en-US" sz="2400" dirty="0"/>
              <a:t>: Gain insights into how different elements (algorithms, features, </a:t>
            </a:r>
            <a:r>
              <a:rPr lang="en-US" sz="2400" dirty="0" err="1"/>
              <a:t>hyperparameters</a:t>
            </a:r>
            <a:r>
              <a:rPr lang="en-US" sz="2400" dirty="0"/>
              <a:t>) impact outcomes.</a:t>
            </a:r>
          </a:p>
          <a:p>
            <a:endParaRPr lang="en-US" sz="2400" dirty="0"/>
          </a:p>
          <a:p>
            <a:endParaRPr lang="en-US" sz="2400" dirty="0"/>
          </a:p>
        </p:txBody>
      </p:sp>
      <p:sp>
        <p:nvSpPr>
          <p:cNvPr id="2" name="Title 1"/>
          <p:cNvSpPr>
            <a:spLocks noGrp="1"/>
          </p:cNvSpPr>
          <p:nvPr>
            <p:ph type="title"/>
          </p:nvPr>
        </p:nvSpPr>
        <p:spPr/>
        <p:txBody>
          <a:bodyPr/>
          <a:lstStyle/>
          <a:p>
            <a:r>
              <a:rPr lang="en-US" sz="3000" dirty="0"/>
              <a:t>Strategic Experimentation in Machine Learning</a:t>
            </a:r>
          </a:p>
        </p:txBody>
      </p:sp>
    </p:spTree>
    <p:extLst>
      <p:ext uri="{BB962C8B-B14F-4D97-AF65-F5344CB8AC3E}">
        <p14:creationId xmlns:p14="http://schemas.microsoft.com/office/powerpoint/2010/main" val="377617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Learning Algorithms and Their Evaluation</a:t>
            </a:r>
          </a:p>
          <a:p>
            <a:pPr lvl="1"/>
            <a:r>
              <a:rPr lang="en-US" dirty="0" smtClean="0"/>
              <a:t>Evaluating Learning Algorithms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3314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b="1" dirty="0" smtClean="0">
                <a:solidFill>
                  <a:schemeClr val="accent3">
                    <a:lumMod val="75000"/>
                  </a:schemeClr>
                </a:solidFill>
              </a:rPr>
              <a:t>Factors</a:t>
            </a:r>
            <a:r>
              <a:rPr lang="en-US" sz="2400" dirty="0" smtClean="0">
                <a:solidFill>
                  <a:schemeClr val="accent3">
                    <a:lumMod val="75000"/>
                  </a:schemeClr>
                </a:solidFill>
              </a:rPr>
              <a:t> </a:t>
            </a:r>
            <a:r>
              <a:rPr lang="en-US" sz="2400" dirty="0">
                <a:solidFill>
                  <a:schemeClr val="accent3">
                    <a:lumMod val="75000"/>
                  </a:schemeClr>
                </a:solidFill>
              </a:rPr>
              <a:t>in ML experiments </a:t>
            </a:r>
            <a:r>
              <a:rPr lang="en-US" sz="2400" dirty="0"/>
              <a:t>are variables that potentially impact the output or result.</a:t>
            </a:r>
          </a:p>
          <a:p>
            <a:r>
              <a:rPr lang="en-US" sz="2400" dirty="0" smtClean="0"/>
              <a:t>Recognizing </a:t>
            </a:r>
            <a:r>
              <a:rPr lang="en-US" sz="2400" dirty="0"/>
              <a:t>and understanding these factors aids in consistent, reliable, and efficient </a:t>
            </a:r>
            <a:r>
              <a:rPr lang="en-US" sz="2400" dirty="0" smtClean="0"/>
              <a:t>experimentation, and also helps  </a:t>
            </a:r>
            <a:r>
              <a:rPr lang="en-US" sz="2400" dirty="0"/>
              <a:t>to optimize results and make robust models.</a:t>
            </a:r>
          </a:p>
          <a:p>
            <a:r>
              <a:rPr lang="en-US" sz="2400" dirty="0" smtClean="0"/>
              <a:t>Knowing </a:t>
            </a:r>
            <a:r>
              <a:rPr lang="en-US" sz="2400" dirty="0"/>
              <a:t>what can and cannot be controlled helps in formulating better experimental strategies.</a:t>
            </a:r>
          </a:p>
          <a:p>
            <a:endParaRPr lang="en-US" dirty="0"/>
          </a:p>
        </p:txBody>
      </p:sp>
      <p:sp>
        <p:nvSpPr>
          <p:cNvPr id="3" name="Title 2"/>
          <p:cNvSpPr>
            <a:spLocks noGrp="1"/>
          </p:cNvSpPr>
          <p:nvPr>
            <p:ph type="title"/>
          </p:nvPr>
        </p:nvSpPr>
        <p:spPr/>
        <p:txBody>
          <a:bodyPr/>
          <a:lstStyle/>
          <a:p>
            <a:r>
              <a:rPr lang="en-US" dirty="0"/>
              <a:t>Factors Influencing ML Experiments</a:t>
            </a:r>
          </a:p>
        </p:txBody>
      </p:sp>
      <p:pic>
        <p:nvPicPr>
          <p:cNvPr id="5" name="Picture 4"/>
          <p:cNvPicPr>
            <a:picLocks noChangeAspect="1"/>
          </p:cNvPicPr>
          <p:nvPr/>
        </p:nvPicPr>
        <p:blipFill>
          <a:blip r:embed="rId2"/>
          <a:stretch>
            <a:fillRect/>
          </a:stretch>
        </p:blipFill>
        <p:spPr>
          <a:xfrm>
            <a:off x="1192530" y="4078910"/>
            <a:ext cx="3276600" cy="2457450"/>
          </a:xfrm>
          <a:prstGeom prst="rect">
            <a:avLst/>
          </a:prstGeom>
        </p:spPr>
      </p:pic>
      <p:sp>
        <p:nvSpPr>
          <p:cNvPr id="6" name="TextBox 5"/>
          <p:cNvSpPr txBox="1"/>
          <p:nvPr/>
        </p:nvSpPr>
        <p:spPr>
          <a:xfrm>
            <a:off x="4495800" y="4707470"/>
            <a:ext cx="3962400" cy="1107996"/>
          </a:xfrm>
          <a:prstGeom prst="rect">
            <a:avLst/>
          </a:prstGeom>
          <a:noFill/>
        </p:spPr>
        <p:txBody>
          <a:bodyPr wrap="square" rtlCol="0">
            <a:spAutoFit/>
          </a:bodyPr>
          <a:lstStyle/>
          <a:p>
            <a:r>
              <a:rPr lang="en-US" sz="1600" b="1" dirty="0" smtClean="0"/>
              <a:t>Fig</a:t>
            </a:r>
            <a:r>
              <a:rPr lang="en-US" sz="1600" dirty="0" smtClean="0"/>
              <a:t>. The </a:t>
            </a:r>
            <a:r>
              <a:rPr lang="en-US" sz="1600" dirty="0"/>
              <a:t>process generates an output given an input and is affected by controllable and uncontrollable factors.</a:t>
            </a:r>
          </a:p>
          <a:p>
            <a:endParaRPr lang="en-US" sz="1600" dirty="0"/>
          </a:p>
        </p:txBody>
      </p:sp>
    </p:spTree>
    <p:extLst>
      <p:ext uri="{BB962C8B-B14F-4D97-AF65-F5344CB8AC3E}">
        <p14:creationId xmlns:p14="http://schemas.microsoft.com/office/powerpoint/2010/main" val="3683930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b="1" dirty="0" smtClean="0">
                <a:solidFill>
                  <a:schemeClr val="accent3">
                    <a:lumMod val="75000"/>
                  </a:schemeClr>
                </a:solidFill>
              </a:rPr>
              <a:t>Controllable Factors</a:t>
            </a:r>
          </a:p>
          <a:p>
            <a:pPr lvl="1"/>
            <a:r>
              <a:rPr lang="en-US" b="1" dirty="0" smtClean="0">
                <a:solidFill>
                  <a:srgbClr val="003399"/>
                </a:solidFill>
              </a:rPr>
              <a:t>Learning Algorithm</a:t>
            </a:r>
            <a:r>
              <a:rPr lang="en-US" dirty="0" smtClean="0">
                <a:solidFill>
                  <a:srgbClr val="003399"/>
                </a:solidFill>
              </a:rPr>
              <a:t>: </a:t>
            </a:r>
            <a:r>
              <a:rPr lang="en-US" dirty="0" smtClean="0"/>
              <a:t>Choice of algorithm such as Decision Trees, Neural Networks, or SVM.</a:t>
            </a:r>
          </a:p>
          <a:p>
            <a:pPr lvl="1"/>
            <a:r>
              <a:rPr lang="en-US" b="1" dirty="0" err="1" smtClean="0">
                <a:solidFill>
                  <a:srgbClr val="003399"/>
                </a:solidFill>
              </a:rPr>
              <a:t>Hyperparameters</a:t>
            </a:r>
            <a:r>
              <a:rPr lang="en-US" b="1" dirty="0" smtClean="0"/>
              <a:t>: </a:t>
            </a:r>
            <a:r>
              <a:rPr lang="en-US" dirty="0"/>
              <a:t>Tunable parameters like learning rates, tree depth, or neuron counts.</a:t>
            </a:r>
          </a:p>
          <a:p>
            <a:pPr lvl="1"/>
            <a:r>
              <a:rPr lang="en-US" b="1" dirty="0" smtClean="0">
                <a:solidFill>
                  <a:srgbClr val="003399"/>
                </a:solidFill>
              </a:rPr>
              <a:t>Input Representation: </a:t>
            </a:r>
            <a:r>
              <a:rPr lang="en-US" dirty="0"/>
              <a:t>How the data is represented or pre-processed before feeding into the model.</a:t>
            </a:r>
          </a:p>
          <a:p>
            <a:pPr lvl="1"/>
            <a:r>
              <a:rPr lang="en-US" b="1" dirty="0" smtClean="0">
                <a:solidFill>
                  <a:srgbClr val="003399"/>
                </a:solidFill>
              </a:rPr>
              <a:t>Dataset Used: </a:t>
            </a:r>
            <a:r>
              <a:rPr lang="en-US" dirty="0"/>
              <a:t>The choice of data on which the model is trained.</a:t>
            </a:r>
          </a:p>
          <a:p>
            <a:r>
              <a:rPr lang="en-US" b="1" dirty="0" smtClean="0">
                <a:solidFill>
                  <a:schemeClr val="accent3">
                    <a:lumMod val="75000"/>
                  </a:schemeClr>
                </a:solidFill>
              </a:rPr>
              <a:t>Uncontrollable Factors</a:t>
            </a:r>
          </a:p>
          <a:p>
            <a:pPr lvl="1"/>
            <a:r>
              <a:rPr lang="en-US" b="1" dirty="0" smtClean="0">
                <a:solidFill>
                  <a:srgbClr val="003399"/>
                </a:solidFill>
              </a:rPr>
              <a:t>Noise </a:t>
            </a:r>
            <a:r>
              <a:rPr lang="en-US" b="1" dirty="0">
                <a:solidFill>
                  <a:srgbClr val="003399"/>
                </a:solidFill>
              </a:rPr>
              <a:t>in </a:t>
            </a:r>
            <a:r>
              <a:rPr lang="en-US" b="1" dirty="0" smtClean="0">
                <a:solidFill>
                  <a:srgbClr val="003399"/>
                </a:solidFill>
              </a:rPr>
              <a:t>Data: </a:t>
            </a:r>
            <a:r>
              <a:rPr lang="en-US" dirty="0"/>
              <a:t>Random inconsistencies in the data which can't be controlled.</a:t>
            </a:r>
          </a:p>
          <a:p>
            <a:pPr lvl="1"/>
            <a:r>
              <a:rPr lang="en-US" b="1" dirty="0" smtClean="0">
                <a:solidFill>
                  <a:srgbClr val="003399"/>
                </a:solidFill>
              </a:rPr>
              <a:t>Training </a:t>
            </a:r>
            <a:r>
              <a:rPr lang="en-US" b="1" dirty="0">
                <a:solidFill>
                  <a:srgbClr val="003399"/>
                </a:solidFill>
              </a:rPr>
              <a:t>Subset </a:t>
            </a:r>
            <a:r>
              <a:rPr lang="en-US" b="1" dirty="0" smtClean="0">
                <a:solidFill>
                  <a:srgbClr val="003399"/>
                </a:solidFill>
              </a:rPr>
              <a:t>Variations</a:t>
            </a:r>
            <a:r>
              <a:rPr lang="en-US" dirty="0" smtClean="0">
                <a:solidFill>
                  <a:srgbClr val="003399"/>
                </a:solidFill>
              </a:rPr>
              <a:t>: </a:t>
            </a:r>
            <a:r>
              <a:rPr lang="en-US" dirty="0"/>
              <a:t>Different samples of training data can lead to different results.</a:t>
            </a:r>
          </a:p>
          <a:p>
            <a:pPr lvl="1"/>
            <a:r>
              <a:rPr lang="en-US" b="1" dirty="0" smtClean="0">
                <a:solidFill>
                  <a:srgbClr val="003399"/>
                </a:solidFill>
              </a:rPr>
              <a:t>Optimization Randomness: </a:t>
            </a:r>
            <a:r>
              <a:rPr lang="en-US" dirty="0"/>
              <a:t>Methods like gradient descent may converge differently based on initial states</a:t>
            </a:r>
            <a:r>
              <a:rPr lang="en-US" dirty="0" smtClean="0"/>
              <a:t>.</a:t>
            </a:r>
            <a:endParaRPr lang="en-US" dirty="0"/>
          </a:p>
        </p:txBody>
      </p:sp>
      <p:sp>
        <p:nvSpPr>
          <p:cNvPr id="3" name="Title 2"/>
          <p:cNvSpPr>
            <a:spLocks noGrp="1"/>
          </p:cNvSpPr>
          <p:nvPr>
            <p:ph type="title"/>
          </p:nvPr>
        </p:nvSpPr>
        <p:spPr/>
        <p:txBody>
          <a:bodyPr/>
          <a:lstStyle/>
          <a:p>
            <a:r>
              <a:rPr lang="en-US" dirty="0"/>
              <a:t>Factors Influencing ML </a:t>
            </a:r>
            <a:r>
              <a:rPr lang="en-US" dirty="0" smtClean="0"/>
              <a:t>Experiments (cont.)</a:t>
            </a:r>
            <a:endParaRPr lang="en-US" dirty="0"/>
          </a:p>
        </p:txBody>
      </p:sp>
    </p:spTree>
    <p:extLst>
      <p:ext uri="{BB962C8B-B14F-4D97-AF65-F5344CB8AC3E}">
        <p14:creationId xmlns:p14="http://schemas.microsoft.com/office/powerpoint/2010/main" val="27752512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The </a:t>
            </a:r>
            <a:r>
              <a:rPr lang="en-US" b="1" dirty="0"/>
              <a:t>response variable </a:t>
            </a:r>
            <a:r>
              <a:rPr lang="en-US" dirty="0"/>
              <a:t>is a measure or outcome we are trying to optimize or understand in our ML experiment.</a:t>
            </a:r>
          </a:p>
          <a:p>
            <a:r>
              <a:rPr lang="en-US" dirty="0" smtClean="0"/>
              <a:t>In </a:t>
            </a:r>
            <a:r>
              <a:rPr lang="en-US" dirty="0"/>
              <a:t>ML, this is typically an evaluation metric determined after the model makes predictions.</a:t>
            </a:r>
          </a:p>
          <a:p>
            <a:r>
              <a:rPr lang="en-US" b="1" dirty="0" smtClean="0"/>
              <a:t>Common response variables</a:t>
            </a:r>
            <a:endParaRPr lang="en-US" b="1" dirty="0"/>
          </a:p>
          <a:p>
            <a:pPr lvl="1"/>
            <a:r>
              <a:rPr lang="en-US" b="1" dirty="0" smtClean="0">
                <a:solidFill>
                  <a:srgbClr val="003399"/>
                </a:solidFill>
              </a:rPr>
              <a:t>Classification error</a:t>
            </a:r>
            <a:r>
              <a:rPr lang="en-US" dirty="0" smtClean="0"/>
              <a:t>: </a:t>
            </a:r>
            <a:r>
              <a:rPr lang="en-US" dirty="0"/>
              <a:t>The rate at which a classifier incorrectly labels an input.</a:t>
            </a:r>
          </a:p>
          <a:p>
            <a:pPr lvl="1"/>
            <a:r>
              <a:rPr lang="en-US" b="1" dirty="0" smtClean="0">
                <a:solidFill>
                  <a:srgbClr val="003399"/>
                </a:solidFill>
              </a:rPr>
              <a:t>Expected risk: </a:t>
            </a:r>
            <a:r>
              <a:rPr lang="en-US" dirty="0"/>
              <a:t>A measure of the potential error of a learner using a specific loss function.</a:t>
            </a:r>
          </a:p>
          <a:p>
            <a:pPr lvl="1"/>
            <a:r>
              <a:rPr lang="en-US" b="1" dirty="0" smtClean="0">
                <a:solidFill>
                  <a:srgbClr val="003399"/>
                </a:solidFill>
              </a:rPr>
              <a:t>Precision </a:t>
            </a:r>
            <a:r>
              <a:rPr lang="en-US" b="1" dirty="0">
                <a:solidFill>
                  <a:srgbClr val="003399"/>
                </a:solidFill>
              </a:rPr>
              <a:t>&amp; </a:t>
            </a:r>
            <a:r>
              <a:rPr lang="en-US" b="1" dirty="0" smtClean="0">
                <a:solidFill>
                  <a:srgbClr val="003399"/>
                </a:solidFill>
              </a:rPr>
              <a:t>Recall</a:t>
            </a:r>
            <a:r>
              <a:rPr lang="en-US" dirty="0" smtClean="0"/>
              <a:t>: </a:t>
            </a:r>
            <a:r>
              <a:rPr lang="en-US" dirty="0"/>
              <a:t>Measures the relevance of results in classification tasks. Especially crucial in imbalanced datasets.</a:t>
            </a:r>
          </a:p>
          <a:p>
            <a:pPr lvl="1"/>
            <a:r>
              <a:rPr lang="en-US" b="1" dirty="0" smtClean="0">
                <a:solidFill>
                  <a:srgbClr val="003399"/>
                </a:solidFill>
              </a:rPr>
              <a:t>F1-Score: </a:t>
            </a:r>
            <a:r>
              <a:rPr lang="en-US" dirty="0"/>
              <a:t>Harmonic mean of precision and recall, providing a balance between them</a:t>
            </a:r>
            <a:r>
              <a:rPr lang="en-US" dirty="0" smtClean="0"/>
              <a:t>.  </a:t>
            </a:r>
          </a:p>
          <a:p>
            <a:r>
              <a:rPr lang="en-US" dirty="0" smtClean="0"/>
              <a:t>Depending </a:t>
            </a:r>
            <a:r>
              <a:rPr lang="en-US" dirty="0"/>
              <a:t>on the specific ML problem, different response variables might be more relevant. </a:t>
            </a:r>
            <a:endParaRPr lang="en-US" dirty="0" smtClean="0"/>
          </a:p>
          <a:p>
            <a:pPr lvl="1"/>
            <a:r>
              <a:rPr lang="en-US" dirty="0" smtClean="0"/>
              <a:t>For </a:t>
            </a:r>
            <a:r>
              <a:rPr lang="en-US" dirty="0"/>
              <a:t>example, in highly imbalanced fraud detection tasks, precision and recall might be more important than raw classification error.</a:t>
            </a:r>
          </a:p>
          <a:p>
            <a:pPr lvl="1"/>
            <a:endParaRPr lang="en-US" dirty="0"/>
          </a:p>
        </p:txBody>
      </p:sp>
      <p:sp>
        <p:nvSpPr>
          <p:cNvPr id="3" name="Title 2"/>
          <p:cNvSpPr>
            <a:spLocks noGrp="1"/>
          </p:cNvSpPr>
          <p:nvPr>
            <p:ph type="title"/>
          </p:nvPr>
        </p:nvSpPr>
        <p:spPr/>
        <p:txBody>
          <a:bodyPr/>
          <a:lstStyle/>
          <a:p>
            <a:r>
              <a:rPr lang="en-US" dirty="0" smtClean="0"/>
              <a:t>Response </a:t>
            </a:r>
            <a:r>
              <a:rPr lang="en-US" dirty="0"/>
              <a:t>Variables in ML Experiments</a:t>
            </a:r>
          </a:p>
        </p:txBody>
      </p:sp>
    </p:spTree>
    <p:extLst>
      <p:ext uri="{BB962C8B-B14F-4D97-AF65-F5344CB8AC3E}">
        <p14:creationId xmlns:p14="http://schemas.microsoft.com/office/powerpoint/2010/main" val="3145525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b="1" dirty="0" smtClean="0"/>
              <a:t>Purpose of response variables </a:t>
            </a:r>
            <a:endParaRPr lang="en-US" b="1" dirty="0"/>
          </a:p>
          <a:p>
            <a:pPr lvl="1"/>
            <a:r>
              <a:rPr lang="en-US" dirty="0" smtClean="0"/>
              <a:t>Helps </a:t>
            </a:r>
            <a:r>
              <a:rPr lang="en-US" dirty="0"/>
              <a:t>in quantifying the success or accuracy of an ML experiment.</a:t>
            </a:r>
          </a:p>
          <a:p>
            <a:pPr lvl="1"/>
            <a:r>
              <a:rPr lang="en-US" dirty="0" smtClean="0"/>
              <a:t>Serves </a:t>
            </a:r>
            <a:r>
              <a:rPr lang="en-US" dirty="0"/>
              <a:t>as a benchmark for comparing different models or experimental setups.</a:t>
            </a:r>
          </a:p>
          <a:p>
            <a:r>
              <a:rPr lang="en-US" dirty="0" smtClean="0"/>
              <a:t>Selecting </a:t>
            </a:r>
            <a:r>
              <a:rPr lang="en-US" dirty="0"/>
              <a:t>the right response variable ensures that the model is optimized for the most relevant and impactful outcomes. </a:t>
            </a:r>
            <a:r>
              <a:rPr lang="en-US" dirty="0" smtClean="0"/>
              <a:t>This </a:t>
            </a:r>
            <a:r>
              <a:rPr lang="en-US" dirty="0"/>
              <a:t>enhances the model's real-world applicability and effectiveness.</a:t>
            </a:r>
          </a:p>
          <a:p>
            <a:endParaRPr lang="en-US" dirty="0"/>
          </a:p>
        </p:txBody>
      </p:sp>
      <p:sp>
        <p:nvSpPr>
          <p:cNvPr id="3" name="Title 2"/>
          <p:cNvSpPr>
            <a:spLocks noGrp="1"/>
          </p:cNvSpPr>
          <p:nvPr>
            <p:ph type="title"/>
          </p:nvPr>
        </p:nvSpPr>
        <p:spPr/>
        <p:txBody>
          <a:bodyPr/>
          <a:lstStyle/>
          <a:p>
            <a:r>
              <a:rPr lang="en-US" dirty="0" smtClean="0"/>
              <a:t>Response </a:t>
            </a:r>
            <a:r>
              <a:rPr lang="en-US" dirty="0"/>
              <a:t>Variables in ML Experiments</a:t>
            </a:r>
          </a:p>
        </p:txBody>
      </p:sp>
    </p:spTree>
    <p:extLst>
      <p:ext uri="{BB962C8B-B14F-4D97-AF65-F5344CB8AC3E}">
        <p14:creationId xmlns:p14="http://schemas.microsoft.com/office/powerpoint/2010/main" val="2967561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Best </a:t>
            </a:r>
            <a:r>
              <a:rPr lang="en-US" dirty="0"/>
              <a:t>Guess </a:t>
            </a:r>
            <a:r>
              <a:rPr lang="en-US" dirty="0" smtClean="0"/>
              <a:t>Approach</a:t>
            </a:r>
          </a:p>
          <a:p>
            <a:r>
              <a:rPr lang="en-US" dirty="0" smtClean="0"/>
              <a:t>One </a:t>
            </a:r>
            <a:r>
              <a:rPr lang="en-US" dirty="0"/>
              <a:t>Factor at a </a:t>
            </a:r>
            <a:r>
              <a:rPr lang="en-US" dirty="0" smtClean="0"/>
              <a:t>Time</a:t>
            </a:r>
          </a:p>
          <a:p>
            <a:r>
              <a:rPr lang="en-US" dirty="0" smtClean="0"/>
              <a:t>Factorial </a:t>
            </a:r>
            <a:r>
              <a:rPr lang="en-US" dirty="0"/>
              <a:t>Design (Grid </a:t>
            </a:r>
            <a:r>
              <a:rPr lang="en-US" dirty="0" smtClean="0"/>
              <a:t>Search)</a:t>
            </a:r>
            <a:endParaRPr lang="en-US" dirty="0"/>
          </a:p>
          <a:p>
            <a:endParaRPr lang="en-US" dirty="0"/>
          </a:p>
        </p:txBody>
      </p:sp>
      <p:sp>
        <p:nvSpPr>
          <p:cNvPr id="3" name="Title 2"/>
          <p:cNvSpPr>
            <a:spLocks noGrp="1"/>
          </p:cNvSpPr>
          <p:nvPr>
            <p:ph type="title"/>
          </p:nvPr>
        </p:nvSpPr>
        <p:spPr/>
        <p:txBody>
          <a:bodyPr/>
          <a:lstStyle/>
          <a:p>
            <a:r>
              <a:rPr lang="en-US" sz="2800" dirty="0"/>
              <a:t>Factorial Design and Experimentation Strategy</a:t>
            </a:r>
          </a:p>
        </p:txBody>
      </p:sp>
      <p:pic>
        <p:nvPicPr>
          <p:cNvPr id="5" name="Picture 4"/>
          <p:cNvPicPr>
            <a:picLocks noChangeAspect="1"/>
          </p:cNvPicPr>
          <p:nvPr/>
        </p:nvPicPr>
        <p:blipFill>
          <a:blip r:embed="rId2"/>
          <a:stretch>
            <a:fillRect/>
          </a:stretch>
        </p:blipFill>
        <p:spPr>
          <a:xfrm>
            <a:off x="838200" y="2971800"/>
            <a:ext cx="7700224" cy="2907314"/>
          </a:xfrm>
          <a:prstGeom prst="rect">
            <a:avLst/>
          </a:prstGeom>
        </p:spPr>
      </p:pic>
    </p:spTree>
    <p:extLst>
      <p:ext uri="{BB962C8B-B14F-4D97-AF65-F5344CB8AC3E}">
        <p14:creationId xmlns:p14="http://schemas.microsoft.com/office/powerpoint/2010/main" val="2095772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b="1" dirty="0" smtClean="0">
                <a:solidFill>
                  <a:schemeClr val="accent3">
                    <a:lumMod val="75000"/>
                  </a:schemeClr>
                </a:solidFill>
              </a:rPr>
              <a:t>Best guess approach </a:t>
            </a:r>
            <a:r>
              <a:rPr lang="en-US" dirty="0" smtClean="0"/>
              <a:t>is an </a:t>
            </a:r>
            <a:r>
              <a:rPr lang="en-US" dirty="0"/>
              <a:t>experimentation strategy where the experimenter starts with an assumed optimal setting and makes adjustments based on intuition or prior knowledge.</a:t>
            </a:r>
          </a:p>
          <a:p>
            <a:r>
              <a:rPr lang="en-US" b="1" dirty="0" smtClean="0"/>
              <a:t>Procedure:</a:t>
            </a:r>
            <a:endParaRPr lang="en-US" b="1" dirty="0"/>
          </a:p>
          <a:p>
            <a:pPr marL="796925" lvl="1" indent="-457200">
              <a:buFont typeface="+mj-lt"/>
              <a:buAutoNum type="arabicPeriod"/>
            </a:pPr>
            <a:r>
              <a:rPr lang="en-US" dirty="0" smtClean="0"/>
              <a:t>Start </a:t>
            </a:r>
            <a:r>
              <a:rPr lang="en-US" dirty="0"/>
              <a:t>with a configuration believed to be close to optimal.</a:t>
            </a:r>
          </a:p>
          <a:p>
            <a:pPr marL="796925" lvl="1" indent="-457200">
              <a:buFont typeface="+mj-lt"/>
              <a:buAutoNum type="arabicPeriod"/>
            </a:pPr>
            <a:r>
              <a:rPr lang="en-US" dirty="0" smtClean="0"/>
              <a:t>Test </a:t>
            </a:r>
            <a:r>
              <a:rPr lang="en-US" dirty="0"/>
              <a:t>the performance of the model.</a:t>
            </a:r>
          </a:p>
          <a:p>
            <a:pPr marL="796925" lvl="1" indent="-457200">
              <a:buFont typeface="+mj-lt"/>
              <a:buAutoNum type="arabicPeriod"/>
            </a:pPr>
            <a:r>
              <a:rPr lang="en-US" dirty="0" smtClean="0"/>
              <a:t>Make </a:t>
            </a:r>
            <a:r>
              <a:rPr lang="en-US" dirty="0"/>
              <a:t>adjustments based on performance outcomes or intuition.</a:t>
            </a:r>
          </a:p>
          <a:p>
            <a:pPr marL="796925" lvl="1" indent="-457200">
              <a:buFont typeface="+mj-lt"/>
              <a:buAutoNum type="arabicPeriod"/>
            </a:pPr>
            <a:r>
              <a:rPr lang="en-US" dirty="0" smtClean="0"/>
              <a:t>Repeat </a:t>
            </a:r>
            <a:r>
              <a:rPr lang="en-US" dirty="0"/>
              <a:t>until a satisfactory result is achieved.</a:t>
            </a:r>
          </a:p>
          <a:p>
            <a:r>
              <a:rPr lang="en-US" b="1" dirty="0" smtClean="0"/>
              <a:t>Pros:</a:t>
            </a:r>
            <a:endParaRPr lang="en-US" b="1" dirty="0"/>
          </a:p>
          <a:p>
            <a:pPr lvl="1"/>
            <a:r>
              <a:rPr lang="en-US" dirty="0" smtClean="0"/>
              <a:t>Can </a:t>
            </a:r>
            <a:r>
              <a:rPr lang="en-US" dirty="0"/>
              <a:t>be quick if the experimenter has a good understanding of the system.</a:t>
            </a:r>
          </a:p>
          <a:p>
            <a:pPr lvl="1"/>
            <a:r>
              <a:rPr lang="en-US" dirty="0" smtClean="0"/>
              <a:t>Requires </a:t>
            </a:r>
            <a:r>
              <a:rPr lang="en-US" dirty="0"/>
              <a:t>fewer experiments than exhaustive methods.</a:t>
            </a:r>
          </a:p>
          <a:p>
            <a:r>
              <a:rPr lang="en-US" b="1" dirty="0" smtClean="0"/>
              <a:t>Cons:</a:t>
            </a:r>
            <a:endParaRPr lang="en-US" b="1" dirty="0"/>
          </a:p>
          <a:p>
            <a:pPr lvl="1"/>
            <a:r>
              <a:rPr lang="en-US" dirty="0" smtClean="0"/>
              <a:t>No </a:t>
            </a:r>
            <a:r>
              <a:rPr lang="en-US" dirty="0"/>
              <a:t>systematic way to navigate the search space.</a:t>
            </a:r>
          </a:p>
          <a:p>
            <a:pPr lvl="1"/>
            <a:r>
              <a:rPr lang="en-US" dirty="0" smtClean="0"/>
              <a:t>No </a:t>
            </a:r>
            <a:r>
              <a:rPr lang="en-US" dirty="0"/>
              <a:t>guarantee of reaching the best configuration.</a:t>
            </a:r>
          </a:p>
          <a:p>
            <a:endParaRPr lang="en-US" dirty="0"/>
          </a:p>
        </p:txBody>
      </p:sp>
      <p:sp>
        <p:nvSpPr>
          <p:cNvPr id="3" name="Title 2"/>
          <p:cNvSpPr>
            <a:spLocks noGrp="1"/>
          </p:cNvSpPr>
          <p:nvPr>
            <p:ph type="title"/>
          </p:nvPr>
        </p:nvSpPr>
        <p:spPr/>
        <p:txBody>
          <a:bodyPr/>
          <a:lstStyle/>
          <a:p>
            <a:r>
              <a:rPr lang="en-US" dirty="0"/>
              <a:t>Best Guess Approach</a:t>
            </a:r>
          </a:p>
        </p:txBody>
      </p:sp>
    </p:spTree>
    <p:extLst>
      <p:ext uri="{BB962C8B-B14F-4D97-AF65-F5344CB8AC3E}">
        <p14:creationId xmlns:p14="http://schemas.microsoft.com/office/powerpoint/2010/main" val="7364938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b="1" dirty="0" smtClean="0">
                <a:solidFill>
                  <a:schemeClr val="accent3">
                    <a:lumMod val="75000"/>
                  </a:schemeClr>
                </a:solidFill>
              </a:rPr>
              <a:t>One factor at a time </a:t>
            </a:r>
            <a:r>
              <a:rPr lang="en-US" dirty="0" smtClean="0"/>
              <a:t>is an </a:t>
            </a:r>
            <a:r>
              <a:rPr lang="en-US" dirty="0"/>
              <a:t>experimentation method where one factor is varied while keeping all other factors constant. This is repeated for each factor in turn.</a:t>
            </a:r>
          </a:p>
          <a:p>
            <a:r>
              <a:rPr lang="en-US" b="1" dirty="0" smtClean="0"/>
              <a:t>Procedure</a:t>
            </a:r>
            <a:r>
              <a:rPr lang="en-US" dirty="0" smtClean="0"/>
              <a:t>:</a:t>
            </a:r>
            <a:endParaRPr lang="en-US" dirty="0"/>
          </a:p>
          <a:p>
            <a:pPr marL="862013" lvl="1" indent="-514350">
              <a:buFont typeface="+mj-lt"/>
              <a:buAutoNum type="arabicPeriod"/>
            </a:pPr>
            <a:r>
              <a:rPr lang="en-US" dirty="0" smtClean="0"/>
              <a:t>Choose </a:t>
            </a:r>
            <a:r>
              <a:rPr lang="en-US" dirty="0"/>
              <a:t>baseline (default) values for all factors.</a:t>
            </a:r>
          </a:p>
          <a:p>
            <a:pPr marL="862013" lvl="1" indent="-514350">
              <a:buFont typeface="+mj-lt"/>
              <a:buAutoNum type="arabicPeriod"/>
            </a:pPr>
            <a:r>
              <a:rPr lang="en-US" dirty="0" smtClean="0"/>
              <a:t>Select one factor to vary, keeping others constant.</a:t>
            </a:r>
          </a:p>
          <a:p>
            <a:pPr marL="862013" lvl="1" indent="-514350">
              <a:buFont typeface="+mj-lt"/>
              <a:buAutoNum type="arabicPeriod"/>
            </a:pPr>
            <a:r>
              <a:rPr lang="en-US" dirty="0" smtClean="0"/>
              <a:t>Test each level of the chosen factor.</a:t>
            </a:r>
          </a:p>
          <a:p>
            <a:pPr marL="862013" lvl="1" indent="-514350">
              <a:buFont typeface="+mj-lt"/>
              <a:buAutoNum type="arabicPeriod"/>
            </a:pPr>
            <a:r>
              <a:rPr lang="en-US" dirty="0" smtClean="0"/>
              <a:t>Record the outcomes and determine optimal level for the factor.</a:t>
            </a:r>
          </a:p>
          <a:p>
            <a:pPr marL="862013" lvl="1" indent="-514350">
              <a:buFont typeface="+mj-lt"/>
              <a:buAutoNum type="arabicPeriod"/>
            </a:pPr>
            <a:r>
              <a:rPr lang="en-US" dirty="0" smtClean="0"/>
              <a:t>Repeat </a:t>
            </a:r>
            <a:r>
              <a:rPr lang="en-US" dirty="0"/>
              <a:t>for each factor</a:t>
            </a:r>
            <a:r>
              <a:rPr lang="en-US" dirty="0" smtClean="0"/>
              <a:t>..</a:t>
            </a:r>
            <a:endParaRPr lang="en-US" dirty="0"/>
          </a:p>
          <a:p>
            <a:r>
              <a:rPr lang="en-US" b="1" dirty="0" smtClean="0"/>
              <a:t>Time Complexity : </a:t>
            </a:r>
            <a:r>
              <a:rPr lang="en-US" dirty="0"/>
              <a:t>O(L · F</a:t>
            </a:r>
            <a:r>
              <a:rPr lang="en-US" dirty="0" smtClean="0"/>
              <a:t>), where F factors at L levels each </a:t>
            </a:r>
            <a:endParaRPr lang="en-US" dirty="0"/>
          </a:p>
          <a:p>
            <a:r>
              <a:rPr lang="en-US" b="1" dirty="0" smtClean="0"/>
              <a:t>Pros</a:t>
            </a:r>
            <a:r>
              <a:rPr lang="en-US" dirty="0" smtClean="0"/>
              <a:t>:</a:t>
            </a:r>
            <a:endParaRPr lang="en-US" dirty="0"/>
          </a:p>
          <a:p>
            <a:pPr lvl="1"/>
            <a:r>
              <a:rPr lang="en-US" dirty="0" smtClean="0"/>
              <a:t>Simplicity </a:t>
            </a:r>
            <a:r>
              <a:rPr lang="en-US" dirty="0"/>
              <a:t>in approach.</a:t>
            </a:r>
          </a:p>
          <a:p>
            <a:pPr lvl="1"/>
            <a:r>
              <a:rPr lang="en-US" dirty="0" smtClean="0"/>
              <a:t>Directly </a:t>
            </a:r>
            <a:r>
              <a:rPr lang="en-US" dirty="0"/>
              <a:t>observe the effect of each factor.</a:t>
            </a:r>
          </a:p>
          <a:p>
            <a:r>
              <a:rPr lang="en-US" b="1" dirty="0" smtClean="0"/>
              <a:t>Cons</a:t>
            </a:r>
            <a:r>
              <a:rPr lang="en-US" dirty="0" smtClean="0"/>
              <a:t>:</a:t>
            </a:r>
            <a:endParaRPr lang="en-US" dirty="0"/>
          </a:p>
          <a:p>
            <a:pPr lvl="1"/>
            <a:r>
              <a:rPr lang="en-US" dirty="0" smtClean="0"/>
              <a:t>Assumes </a:t>
            </a:r>
            <a:r>
              <a:rPr lang="en-US" dirty="0"/>
              <a:t>no interactions between factors, which may not always be the case.</a:t>
            </a:r>
          </a:p>
          <a:p>
            <a:pPr lvl="1"/>
            <a:r>
              <a:rPr lang="en-US" dirty="0" smtClean="0"/>
              <a:t>Can </a:t>
            </a:r>
            <a:r>
              <a:rPr lang="en-US" dirty="0"/>
              <a:t>be inefficient as it might require many experiments.</a:t>
            </a:r>
          </a:p>
          <a:p>
            <a:pPr lvl="1"/>
            <a:endParaRPr lang="en-US" dirty="0"/>
          </a:p>
        </p:txBody>
      </p:sp>
      <p:sp>
        <p:nvSpPr>
          <p:cNvPr id="3" name="Title 2"/>
          <p:cNvSpPr>
            <a:spLocks noGrp="1"/>
          </p:cNvSpPr>
          <p:nvPr>
            <p:ph type="title"/>
          </p:nvPr>
        </p:nvSpPr>
        <p:spPr/>
        <p:txBody>
          <a:bodyPr/>
          <a:lstStyle/>
          <a:p>
            <a:r>
              <a:rPr lang="en-US" dirty="0"/>
              <a:t>One Factor at a Time</a:t>
            </a:r>
          </a:p>
        </p:txBody>
      </p:sp>
    </p:spTree>
    <p:extLst>
      <p:ext uri="{BB962C8B-B14F-4D97-AF65-F5344CB8AC3E}">
        <p14:creationId xmlns:p14="http://schemas.microsoft.com/office/powerpoint/2010/main" val="2353462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b="1" dirty="0" smtClean="0">
                <a:solidFill>
                  <a:schemeClr val="accent3">
                    <a:lumMod val="75000"/>
                  </a:schemeClr>
                </a:solidFill>
              </a:rPr>
              <a:t>Grid search </a:t>
            </a:r>
            <a:r>
              <a:rPr lang="en-US" dirty="0" smtClean="0"/>
              <a:t>is an </a:t>
            </a:r>
            <a:r>
              <a:rPr lang="en-US" dirty="0"/>
              <a:t>exhaustive experimentation strategy where all possible combinations of factor levels are tested.</a:t>
            </a:r>
          </a:p>
          <a:p>
            <a:r>
              <a:rPr lang="en-US" b="1" dirty="0" smtClean="0"/>
              <a:t>Procedure:</a:t>
            </a:r>
            <a:endParaRPr lang="en-US" b="1" dirty="0"/>
          </a:p>
          <a:p>
            <a:pPr marL="796925" lvl="1" indent="-457200">
              <a:buFont typeface="+mj-lt"/>
              <a:buAutoNum type="arabicPeriod"/>
            </a:pPr>
            <a:r>
              <a:rPr lang="en-US" dirty="0" smtClean="0"/>
              <a:t>List </a:t>
            </a:r>
            <a:r>
              <a:rPr lang="en-US" dirty="0"/>
              <a:t>all factors and their possible levels.</a:t>
            </a:r>
          </a:p>
          <a:p>
            <a:pPr marL="796925" lvl="1" indent="-457200">
              <a:buFont typeface="+mj-lt"/>
              <a:buAutoNum type="arabicPeriod"/>
            </a:pPr>
            <a:r>
              <a:rPr lang="en-US" dirty="0" smtClean="0"/>
              <a:t>Construct </a:t>
            </a:r>
            <a:r>
              <a:rPr lang="en-US" dirty="0"/>
              <a:t>a grid (or matrix) of all possible combinations.</a:t>
            </a:r>
          </a:p>
          <a:p>
            <a:pPr marL="796925" lvl="1" indent="-457200">
              <a:buFont typeface="+mj-lt"/>
              <a:buAutoNum type="arabicPeriod"/>
            </a:pPr>
            <a:r>
              <a:rPr lang="en-US" dirty="0" smtClean="0"/>
              <a:t>Test </a:t>
            </a:r>
            <a:r>
              <a:rPr lang="en-US" dirty="0"/>
              <a:t>each combination in the grid.</a:t>
            </a:r>
          </a:p>
          <a:p>
            <a:pPr marL="796925" lvl="1" indent="-457200">
              <a:buFont typeface="+mj-lt"/>
              <a:buAutoNum type="arabicPeriod"/>
            </a:pPr>
            <a:r>
              <a:rPr lang="en-US" dirty="0" smtClean="0"/>
              <a:t>Analyze </a:t>
            </a:r>
            <a:r>
              <a:rPr lang="en-US" dirty="0"/>
              <a:t>results to identify optimal factor level combinations.</a:t>
            </a:r>
          </a:p>
          <a:p>
            <a:r>
              <a:rPr lang="en-US" b="1" dirty="0" smtClean="0"/>
              <a:t>Time </a:t>
            </a:r>
            <a:r>
              <a:rPr lang="en-US" b="1" dirty="0"/>
              <a:t>Complexity : </a:t>
            </a:r>
            <a:r>
              <a:rPr lang="en-US" dirty="0" smtClean="0"/>
              <a:t>O(L^F</a:t>
            </a:r>
            <a:r>
              <a:rPr lang="en-US" dirty="0"/>
              <a:t>), where F factors at L levels each </a:t>
            </a:r>
          </a:p>
          <a:p>
            <a:r>
              <a:rPr lang="en-US" b="1" dirty="0" smtClean="0"/>
              <a:t>Pros</a:t>
            </a:r>
            <a:r>
              <a:rPr lang="en-US" dirty="0" smtClean="0"/>
              <a:t>:</a:t>
            </a:r>
            <a:endParaRPr lang="en-US" dirty="0"/>
          </a:p>
          <a:p>
            <a:pPr lvl="1"/>
            <a:r>
              <a:rPr lang="en-US" dirty="0"/>
              <a:t> </a:t>
            </a:r>
            <a:r>
              <a:rPr lang="en-US" dirty="0" smtClean="0"/>
              <a:t>Comprehensive</a:t>
            </a:r>
            <a:r>
              <a:rPr lang="en-US" dirty="0"/>
              <a:t>, exploring the entire experimental space.</a:t>
            </a:r>
          </a:p>
          <a:p>
            <a:pPr lvl="1"/>
            <a:r>
              <a:rPr lang="en-US" dirty="0" smtClean="0"/>
              <a:t> </a:t>
            </a:r>
            <a:r>
              <a:rPr lang="en-US" dirty="0"/>
              <a:t>Allows for identification of interactions between factors.</a:t>
            </a:r>
          </a:p>
          <a:p>
            <a:r>
              <a:rPr lang="en-US" b="1" dirty="0" smtClean="0"/>
              <a:t>Cons</a:t>
            </a:r>
            <a:r>
              <a:rPr lang="en-US" dirty="0" smtClean="0"/>
              <a:t>:</a:t>
            </a:r>
            <a:endParaRPr lang="en-US" dirty="0"/>
          </a:p>
          <a:p>
            <a:pPr lvl="1"/>
            <a:r>
              <a:rPr lang="en-US" dirty="0" smtClean="0"/>
              <a:t>Can </a:t>
            </a:r>
            <a:r>
              <a:rPr lang="en-US" dirty="0"/>
              <a:t>be resource-intensive, especially with many factors or levels.</a:t>
            </a:r>
          </a:p>
          <a:p>
            <a:pPr lvl="1"/>
            <a:r>
              <a:rPr lang="en-US" dirty="0" smtClean="0"/>
              <a:t>Might </a:t>
            </a:r>
            <a:r>
              <a:rPr lang="en-US" dirty="0"/>
              <a:t>be time-consuming if each experiment is lengthy.</a:t>
            </a:r>
          </a:p>
        </p:txBody>
      </p:sp>
      <p:sp>
        <p:nvSpPr>
          <p:cNvPr id="3" name="Title 2"/>
          <p:cNvSpPr>
            <a:spLocks noGrp="1"/>
          </p:cNvSpPr>
          <p:nvPr>
            <p:ph type="title"/>
          </p:nvPr>
        </p:nvSpPr>
        <p:spPr/>
        <p:txBody>
          <a:bodyPr/>
          <a:lstStyle/>
          <a:p>
            <a:r>
              <a:rPr lang="en-US" dirty="0"/>
              <a:t>Factorial Design (Grid Search</a:t>
            </a:r>
            <a:r>
              <a:rPr lang="en-US" dirty="0" smtClean="0"/>
              <a:t>)</a:t>
            </a:r>
            <a:endParaRPr lang="en-US" dirty="0"/>
          </a:p>
        </p:txBody>
      </p:sp>
    </p:spTree>
    <p:extLst>
      <p:ext uri="{BB962C8B-B14F-4D97-AF65-F5344CB8AC3E}">
        <p14:creationId xmlns:p14="http://schemas.microsoft.com/office/powerpoint/2010/main" val="24447717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The aim of response surface design is to reduce </a:t>
            </a:r>
            <a:r>
              <a:rPr lang="en-US" dirty="0"/>
              <a:t>number of necessary runs in experimentation.</a:t>
            </a:r>
          </a:p>
          <a:p>
            <a:r>
              <a:rPr lang="en-US" dirty="0" smtClean="0"/>
              <a:t>It uses </a:t>
            </a:r>
            <a:r>
              <a:rPr lang="en-US" dirty="0"/>
              <a:t>knowledge from previous runs to estimate promising configurations.</a:t>
            </a:r>
          </a:p>
          <a:p>
            <a:r>
              <a:rPr lang="en-US" b="1" dirty="0" smtClean="0"/>
              <a:t>Traditional Approaches:</a:t>
            </a:r>
            <a:endParaRPr lang="en-US" b="1" dirty="0"/>
          </a:p>
          <a:p>
            <a:pPr lvl="1"/>
            <a:r>
              <a:rPr lang="en-US" dirty="0" smtClean="0"/>
              <a:t>Fractional </a:t>
            </a:r>
            <a:r>
              <a:rPr lang="en-US" dirty="0"/>
              <a:t>Factorial Design**: Only a subset of combinations is run.</a:t>
            </a:r>
          </a:p>
          <a:p>
            <a:pPr lvl="1"/>
            <a:r>
              <a:rPr lang="en-US" dirty="0" smtClean="0"/>
              <a:t>One </a:t>
            </a:r>
            <a:r>
              <a:rPr lang="en-US" dirty="0"/>
              <a:t>Factor at a Time**: Assumes typical quadratic response.</a:t>
            </a:r>
          </a:p>
          <a:p>
            <a:r>
              <a:rPr lang="en-US" b="1" dirty="0" smtClean="0"/>
              <a:t>Iterative </a:t>
            </a:r>
            <a:r>
              <a:rPr lang="en-US" b="1" dirty="0"/>
              <a:t>Procedure (Single Factor</a:t>
            </a:r>
            <a:r>
              <a:rPr lang="en-US" b="1" dirty="0" smtClean="0"/>
              <a:t>) :</a:t>
            </a:r>
            <a:endParaRPr lang="en-US" b="1" dirty="0"/>
          </a:p>
          <a:p>
            <a:pPr marL="796925" lvl="1" indent="-457200">
              <a:buFont typeface="+mj-lt"/>
              <a:buAutoNum type="arabicPeriod"/>
            </a:pPr>
            <a:r>
              <a:rPr lang="en-US" dirty="0" smtClean="0"/>
              <a:t>Fit </a:t>
            </a:r>
            <a:r>
              <a:rPr lang="en-US" dirty="0"/>
              <a:t>a quadratic response based on initial runs.</a:t>
            </a:r>
          </a:p>
          <a:p>
            <a:pPr marL="796925" lvl="1" indent="-457200">
              <a:buFont typeface="+mj-lt"/>
              <a:buAutoNum type="arabicPeriod"/>
            </a:pPr>
            <a:r>
              <a:rPr lang="en-US" dirty="0" smtClean="0"/>
              <a:t>Analytically </a:t>
            </a:r>
            <a:r>
              <a:rPr lang="en-US" dirty="0"/>
              <a:t>find its maximum.</a:t>
            </a:r>
          </a:p>
          <a:p>
            <a:pPr marL="796925" lvl="1" indent="-457200">
              <a:buFont typeface="+mj-lt"/>
              <a:buAutoNum type="arabicPeriod"/>
            </a:pPr>
            <a:r>
              <a:rPr lang="en-US" dirty="0" smtClean="0"/>
              <a:t>Use </a:t>
            </a:r>
            <a:r>
              <a:rPr lang="en-US" dirty="0"/>
              <a:t>that as the next estimate and run experiment.</a:t>
            </a:r>
          </a:p>
          <a:p>
            <a:pPr marL="796925" lvl="1" indent="-457200">
              <a:buFont typeface="+mj-lt"/>
              <a:buAutoNum type="arabicPeriod"/>
            </a:pPr>
            <a:r>
              <a:rPr lang="en-US" dirty="0" smtClean="0"/>
              <a:t>Continue </a:t>
            </a:r>
            <a:r>
              <a:rPr lang="en-US" dirty="0"/>
              <a:t>until no further improvement.</a:t>
            </a:r>
          </a:p>
          <a:p>
            <a:pPr lvl="2"/>
            <a:endParaRPr lang="en-US" dirty="0"/>
          </a:p>
        </p:txBody>
      </p:sp>
      <p:sp>
        <p:nvSpPr>
          <p:cNvPr id="2" name="Title 1"/>
          <p:cNvSpPr>
            <a:spLocks noGrp="1"/>
          </p:cNvSpPr>
          <p:nvPr>
            <p:ph type="title"/>
          </p:nvPr>
        </p:nvSpPr>
        <p:spPr/>
        <p:txBody>
          <a:bodyPr/>
          <a:lstStyle/>
          <a:p>
            <a:r>
              <a:rPr lang="en-US" dirty="0" smtClean="0"/>
              <a:t>Response Surface Design </a:t>
            </a:r>
            <a:endParaRPr lang="en-US" dirty="0"/>
          </a:p>
        </p:txBody>
      </p:sp>
    </p:spTree>
    <p:extLst>
      <p:ext uri="{BB962C8B-B14F-4D97-AF65-F5344CB8AC3E}">
        <p14:creationId xmlns:p14="http://schemas.microsoft.com/office/powerpoint/2010/main" val="6903007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b="1" dirty="0"/>
                  <a:t>Response </a:t>
                </a:r>
                <a:r>
                  <a:rPr lang="en-US" b="1" dirty="0"/>
                  <a:t>Surface Design (Multiple Factors</a:t>
                </a:r>
                <a:r>
                  <a:rPr lang="en-US" b="1" dirty="0"/>
                  <a:t>) :</a:t>
                </a:r>
                <a:endParaRPr lang="en-US" b="1" dirty="0"/>
              </a:p>
              <a:p>
                <a:pPr lvl="1"/>
                <a:r>
                  <a:rPr lang="en-US" dirty="0"/>
                  <a:t>Generalized </a:t>
                </a:r>
                <a:r>
                  <a:rPr lang="en-US" dirty="0"/>
                  <a:t>version for many factors.</a:t>
                </a:r>
              </a:p>
              <a:p>
                <a:pPr lvl="1"/>
                <a:r>
                  <a:rPr lang="en-US" dirty="0"/>
                  <a:t>Model</a:t>
                </a:r>
                <a:r>
                  <a:rPr lang="en-US" dirty="0"/>
                  <a:t>: </a:t>
                </a:r>
                <a:r>
                  <a:rPr lang="en-US" dirty="0"/>
                  <a:t>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𝐹</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endParaRPr lang="en-US" dirty="0"/>
              </a:p>
              <a:p>
                <a:pPr lvl="2"/>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m:t>
                    </m:r>
                  </m:oMath>
                </a14:m>
                <a:r>
                  <a:rPr lang="en-US" dirty="0"/>
                  <a:t>= </a:t>
                </a:r>
                <a:r>
                  <a:rPr lang="en-US" dirty="0"/>
                  <a:t>response</a:t>
                </a: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oMath>
                </a14:m>
                <a:r>
                  <a:rPr lang="en-US" dirty="0"/>
                  <a:t> </a:t>
                </a:r>
                <a:r>
                  <a:rPr lang="en-US" dirty="0"/>
                  <a:t>= factors</a:t>
                </a:r>
              </a:p>
              <a:p>
                <a:pPr lvl="2"/>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oMath>
                </a14:m>
                <a:r>
                  <a:rPr lang="en-US" dirty="0"/>
                  <a:t> </a:t>
                </a:r>
                <a:r>
                  <a:rPr lang="en-US" dirty="0"/>
                  <a:t>= </a:t>
                </a:r>
                <a:r>
                  <a:rPr lang="en-US" dirty="0"/>
                  <a:t>typically a quadratic regression model.</a:t>
                </a:r>
              </a:p>
              <a:p>
                <a:r>
                  <a:rPr lang="en-US" b="1" dirty="0" smtClean="0"/>
                  <a:t>Empirical Model:</a:t>
                </a:r>
                <a:endParaRPr lang="en-US" b="1" dirty="0"/>
              </a:p>
              <a:p>
                <a:pPr lvl="1"/>
                <a:r>
                  <a:rPr lang="en-US" dirty="0" smtClean="0"/>
                  <a:t>Estimates </a:t>
                </a:r>
                <a:r>
                  <a:rPr lang="en-US" dirty="0"/>
                  <a:t>the response for configurations of controllable factors.</a:t>
                </a:r>
              </a:p>
              <a:p>
                <a:pPr lvl="1"/>
                <a:r>
                  <a:rPr lang="en-US" dirty="0" smtClean="0"/>
                  <a:t>Uncontrollable </a:t>
                </a:r>
                <a:r>
                  <a:rPr lang="en-US" dirty="0"/>
                  <a:t>factors modeled as noise.</a:t>
                </a:r>
              </a:p>
              <a:p>
                <a:r>
                  <a:rPr lang="en-US" b="1" dirty="0" smtClean="0"/>
                  <a:t>Procedure </a:t>
                </a:r>
                <a:r>
                  <a:rPr lang="en-US" b="1" dirty="0"/>
                  <a:t>(Multiple Factors</a:t>
                </a:r>
                <a:r>
                  <a:rPr lang="en-US" b="1" dirty="0" smtClean="0"/>
                  <a:t>) :</a:t>
                </a:r>
                <a:endParaRPr lang="en-US" b="1" dirty="0"/>
              </a:p>
              <a:p>
                <a:pPr marL="796925" lvl="1" indent="-457200">
                  <a:buFont typeface="+mj-lt"/>
                  <a:buAutoNum type="arabicPeriod"/>
                </a:pPr>
                <a:r>
                  <a:rPr lang="en-US" dirty="0" smtClean="0"/>
                  <a:t>Run </a:t>
                </a:r>
                <a:r>
                  <a:rPr lang="en-US" dirty="0"/>
                  <a:t>initial experiments around a baseline (defined by a design matrix).</a:t>
                </a:r>
              </a:p>
              <a:p>
                <a:pPr marL="796925" lvl="1" indent="-457200">
                  <a:buFont typeface="+mj-lt"/>
                  <a:buAutoNum type="arabicPeriod"/>
                </a:pPr>
                <a:r>
                  <a:rPr lang="en-US" dirty="0" smtClean="0"/>
                  <a:t>Collect </a:t>
                </a:r>
                <a:r>
                  <a:rPr lang="en-US" dirty="0"/>
                  <a:t>enough data to fit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oMath>
                </a14:m>
                <a:r>
                  <a:rPr lang="en-US" dirty="0"/>
                  <a:t> </a:t>
                </a:r>
                <a:r>
                  <a:rPr lang="en-US" dirty="0"/>
                  <a:t>.</a:t>
                </a:r>
              </a:p>
              <a:p>
                <a:pPr marL="796925" lvl="1" indent="-457200">
                  <a:buFont typeface="+mj-lt"/>
                  <a:buAutoNum type="arabicPeriod"/>
                </a:pPr>
                <a:r>
                  <a:rPr lang="en-US" dirty="0" smtClean="0"/>
                  <a:t>Analytically </a:t>
                </a:r>
                <a:r>
                  <a:rPr lang="en-US" dirty="0"/>
                  <a:t>find maximum of fitted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 </m:t>
                    </m:r>
                  </m:oMath>
                </a14:m>
                <a:r>
                  <a:rPr lang="en-US" dirty="0"/>
                  <a:t>for next guess.</a:t>
                </a:r>
              </a:p>
              <a:p>
                <a:pPr marL="796925" lvl="1" indent="-457200">
                  <a:buFont typeface="+mj-lt"/>
                  <a:buAutoNum type="arabicPeriod"/>
                </a:pPr>
                <a:r>
                  <a:rPr lang="en-US" dirty="0" smtClean="0"/>
                  <a:t>Run </a:t>
                </a:r>
                <a:r>
                  <a:rPr lang="en-US" dirty="0"/>
                  <a:t>experiment, add to sample, refit, and repeat until convergence.</a:t>
                </a:r>
              </a:p>
              <a:p>
                <a:pPr marL="796925" lvl="1" indent="-45720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90" t="-1429" r="-147"/>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Response Surface Design </a:t>
            </a:r>
            <a:endParaRPr lang="en-US" dirty="0"/>
          </a:p>
        </p:txBody>
      </p:sp>
    </p:spTree>
    <p:extLst>
      <p:ext uri="{BB962C8B-B14F-4D97-AF65-F5344CB8AC3E}">
        <p14:creationId xmlns:p14="http://schemas.microsoft.com/office/powerpoint/2010/main" val="222757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Multiple </a:t>
            </a:r>
            <a:r>
              <a:rPr lang="en-US" dirty="0"/>
              <a:t>learning algorithms for a given application.</a:t>
            </a:r>
          </a:p>
          <a:p>
            <a:r>
              <a:rPr lang="en-US" dirty="0" smtClean="0"/>
              <a:t>Assessing </a:t>
            </a:r>
            <a:r>
              <a:rPr lang="en-US" dirty="0"/>
              <a:t>expected error of a learning algorithm.</a:t>
            </a:r>
          </a:p>
          <a:p>
            <a:r>
              <a:rPr lang="en-US" dirty="0" smtClean="0"/>
              <a:t>Comparing </a:t>
            </a:r>
            <a:r>
              <a:rPr lang="en-US" dirty="0"/>
              <a:t>two learning algorithms for an application.</a:t>
            </a:r>
          </a:p>
          <a:p>
            <a:r>
              <a:rPr lang="en-US" dirty="0" smtClean="0"/>
              <a:t>Challenges </a:t>
            </a:r>
            <a:r>
              <a:rPr lang="en-US" dirty="0"/>
              <a:t>with relying solely on training set errors.</a:t>
            </a:r>
          </a:p>
          <a:p>
            <a:endParaRPr lang="en-US" dirty="0"/>
          </a:p>
        </p:txBody>
      </p:sp>
      <p:sp>
        <p:nvSpPr>
          <p:cNvPr id="3" name="Title 2"/>
          <p:cNvSpPr>
            <a:spLocks noGrp="1"/>
          </p:cNvSpPr>
          <p:nvPr>
            <p:ph type="title"/>
          </p:nvPr>
        </p:nvSpPr>
        <p:spPr/>
        <p:txBody>
          <a:bodyPr/>
          <a:lstStyle/>
          <a:p>
            <a:r>
              <a:rPr lang="en-US" dirty="0"/>
              <a:t>Learning Algorithms</a:t>
            </a:r>
          </a:p>
        </p:txBody>
      </p:sp>
    </p:spTree>
    <p:extLst>
      <p:ext uri="{BB962C8B-B14F-4D97-AF65-F5344CB8AC3E}">
        <p14:creationId xmlns:p14="http://schemas.microsoft.com/office/powerpoint/2010/main" val="3521192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189608"/>
            <a:ext cx="8272211" cy="5439792"/>
          </a:xfrm>
        </p:spPr>
        <p:txBody>
          <a:bodyPr>
            <a:normAutofit fontScale="77500" lnSpcReduction="20000"/>
          </a:bodyPr>
          <a:lstStyle/>
          <a:p>
            <a:r>
              <a:rPr lang="en-US" dirty="0" smtClean="0"/>
              <a:t>The three </a:t>
            </a:r>
            <a:r>
              <a:rPr lang="en-US" dirty="0"/>
              <a:t>core </a:t>
            </a:r>
            <a:r>
              <a:rPr lang="en-US" dirty="0" smtClean="0"/>
              <a:t>principles are </a:t>
            </a:r>
            <a:r>
              <a:rPr lang="en-US" dirty="0"/>
              <a:t>Randomization, Replication, and Blocking.</a:t>
            </a:r>
          </a:p>
          <a:p>
            <a:r>
              <a:rPr lang="en-US" b="1" dirty="0" smtClean="0"/>
              <a:t>Randomization:</a:t>
            </a:r>
            <a:endParaRPr lang="en-US" b="1" dirty="0"/>
          </a:p>
          <a:p>
            <a:pPr lvl="1"/>
            <a:r>
              <a:rPr lang="en-US" dirty="0" smtClean="0"/>
              <a:t>Ensure </a:t>
            </a:r>
            <a:r>
              <a:rPr lang="en-US" dirty="0"/>
              <a:t>experiments are carried out in a random order.</a:t>
            </a:r>
          </a:p>
          <a:p>
            <a:pPr lvl="1"/>
            <a:r>
              <a:rPr lang="en-US" dirty="0" smtClean="0"/>
              <a:t>Prevents </a:t>
            </a:r>
            <a:r>
              <a:rPr lang="en-US" dirty="0"/>
              <a:t>results from being biased due to ordering effects.</a:t>
            </a:r>
          </a:p>
          <a:p>
            <a:pPr lvl="1"/>
            <a:r>
              <a:rPr lang="en-US" dirty="0" smtClean="0"/>
              <a:t>Essential </a:t>
            </a:r>
            <a:r>
              <a:rPr lang="en-US" dirty="0"/>
              <a:t>in real-world experiments, less so in software experiments.</a:t>
            </a:r>
          </a:p>
          <a:p>
            <a:r>
              <a:rPr lang="en-US" b="1" dirty="0" smtClean="0"/>
              <a:t>Replication:</a:t>
            </a:r>
            <a:endParaRPr lang="en-US" b="1" dirty="0"/>
          </a:p>
          <a:p>
            <a:pPr lvl="1"/>
            <a:r>
              <a:rPr lang="en-US" dirty="0" smtClean="0"/>
              <a:t>Run </a:t>
            </a:r>
            <a:r>
              <a:rPr lang="en-US" dirty="0"/>
              <a:t>experiments multiple times with the same controllable factor configurations.</a:t>
            </a:r>
          </a:p>
          <a:p>
            <a:pPr lvl="1"/>
            <a:r>
              <a:rPr lang="en-US" dirty="0" smtClean="0"/>
              <a:t>Averages </a:t>
            </a:r>
            <a:r>
              <a:rPr lang="en-US" dirty="0"/>
              <a:t>out the effects of uncontrollable factors.</a:t>
            </a:r>
          </a:p>
          <a:p>
            <a:pPr lvl="1"/>
            <a:r>
              <a:rPr lang="en-US" dirty="0" smtClean="0"/>
              <a:t> </a:t>
            </a:r>
            <a:r>
              <a:rPr lang="en-US" dirty="0"/>
              <a:t>In machine learning: Often achieved using cross-validation.</a:t>
            </a:r>
          </a:p>
          <a:p>
            <a:pPr lvl="1"/>
            <a:r>
              <a:rPr lang="en-US" dirty="0" smtClean="0"/>
              <a:t>Helps </a:t>
            </a:r>
            <a:r>
              <a:rPr lang="en-US" dirty="0"/>
              <a:t>estimate the experimental error and determine statistically significant differences.</a:t>
            </a:r>
          </a:p>
          <a:p>
            <a:r>
              <a:rPr lang="en-US" b="1" dirty="0" smtClean="0"/>
              <a:t>Blocking:</a:t>
            </a:r>
            <a:endParaRPr lang="en-US" b="1" dirty="0"/>
          </a:p>
          <a:p>
            <a:pPr lvl="1"/>
            <a:r>
              <a:rPr lang="en-US" dirty="0" smtClean="0"/>
              <a:t>Controls </a:t>
            </a:r>
            <a:r>
              <a:rPr lang="en-US" dirty="0"/>
              <a:t>variability due to nuisance factors.</a:t>
            </a:r>
          </a:p>
          <a:p>
            <a:pPr lvl="1"/>
            <a:r>
              <a:rPr lang="en-US" dirty="0" smtClean="0"/>
              <a:t>Ensures </a:t>
            </a:r>
            <a:r>
              <a:rPr lang="en-US" dirty="0"/>
              <a:t>that uncontrollable factors don't influence the outcome.</a:t>
            </a:r>
          </a:p>
          <a:p>
            <a:pPr lvl="1"/>
            <a:r>
              <a:rPr lang="en-US" dirty="0" smtClean="0"/>
              <a:t>Example</a:t>
            </a:r>
            <a:r>
              <a:rPr lang="en-US" dirty="0"/>
              <a:t>: Different batches of raw material in a factory.</a:t>
            </a:r>
          </a:p>
          <a:p>
            <a:pPr lvl="1"/>
            <a:r>
              <a:rPr lang="en-US" dirty="0" smtClean="0"/>
              <a:t>In </a:t>
            </a:r>
            <a:r>
              <a:rPr lang="en-US" dirty="0"/>
              <a:t>machine learning: Using consistent resampled datasets for different algorithms to ensure fairness in comparison</a:t>
            </a:r>
            <a:r>
              <a:rPr lang="en-US" dirty="0" smtClean="0"/>
              <a:t>.</a:t>
            </a:r>
            <a:endParaRPr lang="en-US" dirty="0"/>
          </a:p>
        </p:txBody>
      </p:sp>
      <p:sp>
        <p:nvSpPr>
          <p:cNvPr id="2" name="Title 1"/>
          <p:cNvSpPr>
            <a:spLocks noGrp="1"/>
          </p:cNvSpPr>
          <p:nvPr>
            <p:ph type="title"/>
          </p:nvPr>
        </p:nvSpPr>
        <p:spPr/>
        <p:txBody>
          <a:bodyPr/>
          <a:lstStyle/>
          <a:p>
            <a:r>
              <a:rPr lang="en-US" dirty="0" smtClean="0"/>
              <a:t>Basic Principles of Experimental Design</a:t>
            </a:r>
            <a:endParaRPr lang="en-US" dirty="0"/>
          </a:p>
        </p:txBody>
      </p:sp>
    </p:spTree>
    <p:extLst>
      <p:ext uri="{BB962C8B-B14F-4D97-AF65-F5344CB8AC3E}">
        <p14:creationId xmlns:p14="http://schemas.microsoft.com/office/powerpoint/2010/main" val="30879043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t>Paired </a:t>
            </a:r>
            <a:r>
              <a:rPr lang="en-US" sz="2400" b="1" dirty="0"/>
              <a:t>Testing in </a:t>
            </a:r>
            <a:r>
              <a:rPr lang="en-US" sz="2400" b="1" dirty="0" smtClean="0"/>
              <a:t>Statistics:</a:t>
            </a:r>
            <a:endParaRPr lang="en-US" sz="2400" b="1" dirty="0"/>
          </a:p>
          <a:p>
            <a:pPr lvl="1"/>
            <a:r>
              <a:rPr lang="en-US" sz="2000" dirty="0" smtClean="0"/>
              <a:t>When </a:t>
            </a:r>
            <a:r>
              <a:rPr lang="en-US" sz="2000" dirty="0"/>
              <a:t>comparing two populations, factors should be paired to ensure fairness.</a:t>
            </a:r>
          </a:p>
          <a:p>
            <a:pPr lvl="1"/>
            <a:r>
              <a:rPr lang="en-US" sz="2000" dirty="0" smtClean="0"/>
              <a:t>Differences </a:t>
            </a:r>
            <a:r>
              <a:rPr lang="en-US" sz="2000" dirty="0"/>
              <a:t>should be attributable to the tested factor and not other variables.</a:t>
            </a:r>
          </a:p>
          <a:p>
            <a:r>
              <a:rPr lang="en-US" sz="2400" dirty="0"/>
              <a:t>Adhering to these principles ensures that experimental results are reliable, accurate, and free from biases.</a:t>
            </a:r>
          </a:p>
          <a:p>
            <a:endParaRPr lang="en-US" sz="2400" dirty="0"/>
          </a:p>
          <a:p>
            <a:endParaRPr lang="en-US" sz="2400" dirty="0"/>
          </a:p>
        </p:txBody>
      </p:sp>
      <p:sp>
        <p:nvSpPr>
          <p:cNvPr id="2" name="Title 1"/>
          <p:cNvSpPr>
            <a:spLocks noGrp="1"/>
          </p:cNvSpPr>
          <p:nvPr>
            <p:ph type="title"/>
          </p:nvPr>
        </p:nvSpPr>
        <p:spPr/>
        <p:txBody>
          <a:bodyPr/>
          <a:lstStyle/>
          <a:p>
            <a:r>
              <a:rPr lang="en-US" dirty="0" smtClean="0"/>
              <a:t>Basic Principles of Experimental Design (cont.)</a:t>
            </a:r>
            <a:endParaRPr lang="en-US" dirty="0"/>
          </a:p>
        </p:txBody>
      </p:sp>
    </p:spTree>
    <p:extLst>
      <p:ext uri="{BB962C8B-B14F-4D97-AF65-F5344CB8AC3E}">
        <p14:creationId xmlns:p14="http://schemas.microsoft.com/office/powerpoint/2010/main" val="14200461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It is important planning </a:t>
            </a:r>
            <a:r>
              <a:rPr lang="en-US" dirty="0"/>
              <a:t>and understanding before experimentation.</a:t>
            </a:r>
          </a:p>
          <a:p>
            <a:r>
              <a:rPr lang="en-US" dirty="0" smtClean="0"/>
              <a:t>Common </a:t>
            </a:r>
            <a:r>
              <a:rPr lang="en-US" dirty="0"/>
              <a:t>steps in machine learning experimentation.</a:t>
            </a:r>
          </a:p>
          <a:p>
            <a:pPr marL="514350" indent="-514350">
              <a:buFont typeface="+mj-lt"/>
              <a:buAutoNum type="arabicPeriod"/>
            </a:pPr>
            <a:r>
              <a:rPr lang="en-US" b="1" dirty="0" smtClean="0"/>
              <a:t>Aim </a:t>
            </a:r>
            <a:r>
              <a:rPr lang="en-US" b="1" dirty="0"/>
              <a:t>of the </a:t>
            </a:r>
            <a:r>
              <a:rPr lang="en-US" b="1" dirty="0" smtClean="0"/>
              <a:t>Study:</a:t>
            </a:r>
            <a:endParaRPr lang="en-US" b="1" dirty="0"/>
          </a:p>
          <a:p>
            <a:pPr lvl="1"/>
            <a:r>
              <a:rPr lang="en-US" dirty="0" smtClean="0"/>
              <a:t>Clearly </a:t>
            </a:r>
            <a:r>
              <a:rPr lang="en-US" dirty="0"/>
              <a:t>define objectives and goals.</a:t>
            </a:r>
          </a:p>
          <a:p>
            <a:pPr lvl="1"/>
            <a:r>
              <a:rPr lang="en-US" dirty="0" smtClean="0"/>
              <a:t>Determine </a:t>
            </a:r>
            <a:r>
              <a:rPr lang="en-US" dirty="0"/>
              <a:t>the specific tasks and metrics for comparison.</a:t>
            </a:r>
          </a:p>
          <a:p>
            <a:pPr lvl="1"/>
            <a:r>
              <a:rPr lang="en-US" dirty="0" smtClean="0"/>
              <a:t>Understand </a:t>
            </a:r>
            <a:r>
              <a:rPr lang="en-US" dirty="0"/>
              <a:t>the broader context of comparison – whether it's on a single dataset, multiple datasets, or comparing two or more algorithms.</a:t>
            </a:r>
          </a:p>
          <a:p>
            <a:pPr marL="514350" indent="-514350">
              <a:buFont typeface="+mj-lt"/>
              <a:buAutoNum type="arabicPeriod"/>
            </a:pPr>
            <a:r>
              <a:rPr lang="en-US" b="1" dirty="0" smtClean="0"/>
              <a:t>Selection </a:t>
            </a:r>
            <a:r>
              <a:rPr lang="en-US" b="1" dirty="0"/>
              <a:t>of the Response </a:t>
            </a:r>
            <a:r>
              <a:rPr lang="en-US" b="1" dirty="0" smtClean="0"/>
              <a:t>Variable:</a:t>
            </a:r>
            <a:endParaRPr lang="en-US" b="1" dirty="0"/>
          </a:p>
          <a:p>
            <a:pPr lvl="1"/>
            <a:r>
              <a:rPr lang="en-US" dirty="0" smtClean="0"/>
              <a:t>Determine </a:t>
            </a:r>
            <a:r>
              <a:rPr lang="en-US" dirty="0"/>
              <a:t>the primary measure of quality.</a:t>
            </a:r>
          </a:p>
          <a:p>
            <a:pPr lvl="1"/>
            <a:r>
              <a:rPr lang="en-US" dirty="0" smtClean="0"/>
              <a:t>Common </a:t>
            </a:r>
            <a:r>
              <a:rPr lang="en-US" dirty="0"/>
              <a:t>measures: error (classification and regression), risk measure, precision, recall, etc.</a:t>
            </a:r>
          </a:p>
          <a:p>
            <a:pPr lvl="1"/>
            <a:r>
              <a:rPr lang="en-US" dirty="0" smtClean="0"/>
              <a:t>Consideration </a:t>
            </a:r>
            <a:r>
              <a:rPr lang="en-US" dirty="0"/>
              <a:t>of factors beyond accuracy, such as system parameters and complexity</a:t>
            </a:r>
            <a:r>
              <a:rPr lang="en-US" dirty="0" smtClean="0"/>
              <a:t>.</a:t>
            </a:r>
            <a:endParaRPr lang="en-US" dirty="0"/>
          </a:p>
        </p:txBody>
      </p:sp>
      <p:sp>
        <p:nvSpPr>
          <p:cNvPr id="3" name="Title 2"/>
          <p:cNvSpPr>
            <a:spLocks noGrp="1"/>
          </p:cNvSpPr>
          <p:nvPr>
            <p:ph type="title"/>
          </p:nvPr>
        </p:nvSpPr>
        <p:spPr/>
        <p:txBody>
          <a:bodyPr/>
          <a:lstStyle/>
          <a:p>
            <a:r>
              <a:rPr lang="en-US" sz="2800" dirty="0"/>
              <a:t>Guidelines for Machine Learning Experiments</a:t>
            </a:r>
          </a:p>
        </p:txBody>
      </p:sp>
    </p:spTree>
    <p:extLst>
      <p:ext uri="{BB962C8B-B14F-4D97-AF65-F5344CB8AC3E}">
        <p14:creationId xmlns:p14="http://schemas.microsoft.com/office/powerpoint/2010/main" val="27359319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pPr marL="514350" indent="-514350">
              <a:buFont typeface="+mj-lt"/>
              <a:buAutoNum type="arabicPeriod" startAt="3"/>
            </a:pPr>
            <a:r>
              <a:rPr lang="en-US" b="1" dirty="0" smtClean="0"/>
              <a:t>Choice </a:t>
            </a:r>
            <a:r>
              <a:rPr lang="en-US" b="1" dirty="0"/>
              <a:t>of Factors and </a:t>
            </a:r>
            <a:r>
              <a:rPr lang="en-US" b="1" dirty="0" smtClean="0"/>
              <a:t>Levels:</a:t>
            </a:r>
            <a:endParaRPr lang="en-US" b="1" dirty="0"/>
          </a:p>
          <a:p>
            <a:pPr lvl="1"/>
            <a:r>
              <a:rPr lang="en-US" dirty="0" smtClean="0"/>
              <a:t>Determine </a:t>
            </a:r>
            <a:r>
              <a:rPr lang="en-US" dirty="0"/>
              <a:t>the primary variables or factors.</a:t>
            </a:r>
          </a:p>
          <a:p>
            <a:pPr lvl="1"/>
            <a:r>
              <a:rPr lang="en-US" dirty="0" smtClean="0"/>
              <a:t>Carefully </a:t>
            </a:r>
            <a:r>
              <a:rPr lang="en-US" dirty="0"/>
              <a:t>choose factor levels to maximize information and avoid unnecessary tests.</a:t>
            </a:r>
          </a:p>
          <a:p>
            <a:pPr lvl="1"/>
            <a:r>
              <a:rPr lang="en-US" dirty="0" smtClean="0"/>
              <a:t>Consider </a:t>
            </a:r>
            <a:r>
              <a:rPr lang="en-US" dirty="0"/>
              <a:t>normalizing factor levels to make them meaningful and comparable</a:t>
            </a:r>
            <a:r>
              <a:rPr lang="en-US" dirty="0" smtClean="0"/>
              <a:t>. </a:t>
            </a:r>
          </a:p>
          <a:p>
            <a:pPr marL="514350" indent="-514350">
              <a:buFont typeface="+mj-lt"/>
              <a:buAutoNum type="arabicPeriod" startAt="4"/>
            </a:pPr>
            <a:r>
              <a:rPr lang="en-US" b="1" dirty="0" smtClean="0"/>
              <a:t>Choice </a:t>
            </a:r>
            <a:r>
              <a:rPr lang="en-US" b="1" dirty="0"/>
              <a:t>of Experimental </a:t>
            </a:r>
            <a:r>
              <a:rPr lang="en-US" b="1" dirty="0" smtClean="0"/>
              <a:t>Design:</a:t>
            </a:r>
            <a:endParaRPr lang="en-US" b="1" dirty="0"/>
          </a:p>
          <a:p>
            <a:pPr lvl="1"/>
            <a:r>
              <a:rPr lang="en-US" dirty="0" smtClean="0"/>
              <a:t>Prioritize </a:t>
            </a:r>
            <a:r>
              <a:rPr lang="en-US" dirty="0"/>
              <a:t>factorial design to account for factor interactions.</a:t>
            </a:r>
          </a:p>
          <a:p>
            <a:pPr lvl="1"/>
            <a:r>
              <a:rPr lang="en-US" dirty="0" smtClean="0"/>
              <a:t>Consider </a:t>
            </a:r>
            <a:r>
              <a:rPr lang="en-US" dirty="0"/>
              <a:t>replication based on dataset size.</a:t>
            </a:r>
          </a:p>
          <a:p>
            <a:pPr lvl="1"/>
            <a:r>
              <a:rPr lang="en-US" dirty="0" smtClean="0"/>
              <a:t>The </a:t>
            </a:r>
            <a:r>
              <a:rPr lang="en-US" dirty="0"/>
              <a:t>importance of real-world datasets over synthetic ones.</a:t>
            </a:r>
          </a:p>
          <a:p>
            <a:pPr marL="514350" indent="-514350">
              <a:buFont typeface="+mj-lt"/>
              <a:buAutoNum type="arabicPeriod" startAt="5"/>
            </a:pPr>
            <a:r>
              <a:rPr lang="en-US" b="1" dirty="0" smtClean="0"/>
              <a:t>Performing </a:t>
            </a:r>
            <a:r>
              <a:rPr lang="en-US" b="1" dirty="0"/>
              <a:t>the </a:t>
            </a:r>
            <a:r>
              <a:rPr lang="en-US" b="1" dirty="0" smtClean="0"/>
              <a:t>Experiment:</a:t>
            </a:r>
            <a:endParaRPr lang="en-US" b="1" dirty="0"/>
          </a:p>
          <a:p>
            <a:pPr lvl="1"/>
            <a:r>
              <a:rPr lang="en-US" dirty="0" smtClean="0"/>
              <a:t>Conduct </a:t>
            </a:r>
            <a:r>
              <a:rPr lang="en-US" dirty="0"/>
              <a:t>preliminary tests before large experiments.</a:t>
            </a:r>
          </a:p>
          <a:p>
            <a:pPr lvl="1"/>
            <a:r>
              <a:rPr lang="en-US" dirty="0" smtClean="0"/>
              <a:t>Emphasize </a:t>
            </a:r>
            <a:r>
              <a:rPr lang="en-US" dirty="0"/>
              <a:t>reproducibility and robustness in experimentation.</a:t>
            </a:r>
          </a:p>
          <a:p>
            <a:pPr lvl="1"/>
            <a:r>
              <a:rPr lang="en-US" dirty="0" smtClean="0"/>
              <a:t>Avoid </a:t>
            </a:r>
            <a:r>
              <a:rPr lang="en-US" dirty="0"/>
              <a:t>personal biases and ensure equal diligence for all methods tested.</a:t>
            </a:r>
          </a:p>
          <a:p>
            <a:pPr lvl="2"/>
            <a:endParaRPr lang="en-US" dirty="0"/>
          </a:p>
        </p:txBody>
      </p:sp>
      <p:sp>
        <p:nvSpPr>
          <p:cNvPr id="3" name="Title 2"/>
          <p:cNvSpPr>
            <a:spLocks noGrp="1"/>
          </p:cNvSpPr>
          <p:nvPr>
            <p:ph type="title"/>
          </p:nvPr>
        </p:nvSpPr>
        <p:spPr/>
        <p:txBody>
          <a:bodyPr/>
          <a:lstStyle/>
          <a:p>
            <a:r>
              <a:rPr lang="en-US" sz="2800" dirty="0"/>
              <a:t>Guidelines for Machine Learning Experiments</a:t>
            </a:r>
          </a:p>
        </p:txBody>
      </p:sp>
    </p:spTree>
    <p:extLst>
      <p:ext uri="{BB962C8B-B14F-4D97-AF65-F5344CB8AC3E}">
        <p14:creationId xmlns:p14="http://schemas.microsoft.com/office/powerpoint/2010/main" val="38830042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pPr marL="514350" indent="-514350">
              <a:buFont typeface="+mj-lt"/>
              <a:buAutoNum type="arabicPeriod" startAt="6"/>
            </a:pPr>
            <a:r>
              <a:rPr lang="en-US" b="1" dirty="0" smtClean="0"/>
              <a:t>Statistical </a:t>
            </a:r>
            <a:r>
              <a:rPr lang="en-US" b="1" dirty="0"/>
              <a:t>Analysis of the </a:t>
            </a:r>
            <a:r>
              <a:rPr lang="en-US" b="1" dirty="0" smtClean="0"/>
              <a:t>Data:</a:t>
            </a:r>
            <a:endParaRPr lang="en-US" b="1" dirty="0"/>
          </a:p>
          <a:p>
            <a:pPr lvl="1"/>
            <a:r>
              <a:rPr lang="en-US" dirty="0" smtClean="0"/>
              <a:t>Use </a:t>
            </a:r>
            <a:r>
              <a:rPr lang="en-US" dirty="0"/>
              <a:t>hypothesis testing for objective results.</a:t>
            </a:r>
          </a:p>
          <a:p>
            <a:pPr lvl="1"/>
            <a:r>
              <a:rPr lang="en-US" dirty="0" smtClean="0"/>
              <a:t>Visual </a:t>
            </a:r>
            <a:r>
              <a:rPr lang="en-US" dirty="0"/>
              <a:t>analysis tools: histograms, box plots, range plots, etc.</a:t>
            </a:r>
          </a:p>
          <a:p>
            <a:pPr lvl="1"/>
            <a:r>
              <a:rPr lang="en-US" dirty="0" smtClean="0"/>
              <a:t>Frame </a:t>
            </a:r>
            <a:r>
              <a:rPr lang="en-US" dirty="0"/>
              <a:t>results in terms of hypothesis support, not absolute truth.</a:t>
            </a:r>
          </a:p>
          <a:p>
            <a:pPr marL="514350" indent="-514350">
              <a:buFont typeface="+mj-lt"/>
              <a:buAutoNum type="arabicPeriod" startAt="7"/>
            </a:pPr>
            <a:r>
              <a:rPr lang="en-US" b="1" dirty="0" smtClean="0"/>
              <a:t>Conclusions </a:t>
            </a:r>
            <a:r>
              <a:rPr lang="en-US" b="1" dirty="0"/>
              <a:t>and </a:t>
            </a:r>
            <a:r>
              <a:rPr lang="en-US" b="1" dirty="0" smtClean="0"/>
              <a:t>Recommendations:</a:t>
            </a:r>
            <a:endParaRPr lang="en-US" b="1" dirty="0"/>
          </a:p>
          <a:p>
            <a:pPr lvl="1"/>
            <a:r>
              <a:rPr lang="en-US" dirty="0" smtClean="0"/>
              <a:t>Draw </a:t>
            </a:r>
            <a:r>
              <a:rPr lang="en-US" dirty="0"/>
              <a:t>objective conclusions based on data analysis.</a:t>
            </a:r>
          </a:p>
          <a:p>
            <a:pPr lvl="1"/>
            <a:r>
              <a:rPr lang="en-US" dirty="0" smtClean="0"/>
              <a:t>Acknowledge </a:t>
            </a:r>
            <a:r>
              <a:rPr lang="en-US" dirty="0"/>
              <a:t>the iterative nature of statistical studies.</a:t>
            </a:r>
          </a:p>
          <a:p>
            <a:pPr lvl="1"/>
            <a:r>
              <a:rPr lang="en-US" dirty="0" smtClean="0"/>
              <a:t>Remember </a:t>
            </a:r>
            <a:r>
              <a:rPr lang="en-US" dirty="0"/>
              <a:t>statistical testing only indicates sample support, not absolute correctness.</a:t>
            </a:r>
          </a:p>
          <a:p>
            <a:endParaRPr lang="en-US" dirty="0"/>
          </a:p>
          <a:p>
            <a:r>
              <a:rPr lang="en-US" dirty="0" smtClean="0"/>
              <a:t>A </a:t>
            </a:r>
            <a:r>
              <a:rPr lang="en-US" dirty="0"/>
              <a:t>well-planned and executed machine learning experiment yields valuable insights and drives further innovation. Proper guidelines ensure objectivity, reliability, and meaningful results.</a:t>
            </a:r>
          </a:p>
        </p:txBody>
      </p:sp>
      <p:sp>
        <p:nvSpPr>
          <p:cNvPr id="3" name="Title 2"/>
          <p:cNvSpPr>
            <a:spLocks noGrp="1"/>
          </p:cNvSpPr>
          <p:nvPr>
            <p:ph type="title"/>
          </p:nvPr>
        </p:nvSpPr>
        <p:spPr/>
        <p:txBody>
          <a:bodyPr/>
          <a:lstStyle/>
          <a:p>
            <a:r>
              <a:rPr lang="en-US" sz="2800" dirty="0"/>
              <a:t>Guidelines for Machine Learning Experiments</a:t>
            </a:r>
          </a:p>
        </p:txBody>
      </p:sp>
    </p:spTree>
    <p:extLst>
      <p:ext uri="{BB962C8B-B14F-4D97-AF65-F5344CB8AC3E}">
        <p14:creationId xmlns:p14="http://schemas.microsoft.com/office/powerpoint/2010/main" val="23556785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51652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04247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5895" y="1189608"/>
            <a:ext cx="8272211" cy="5515992"/>
          </a:xfrm>
        </p:spPr>
        <p:txBody>
          <a:bodyPr>
            <a:normAutofit fontScale="92500"/>
          </a:bodyPr>
          <a:lstStyle/>
          <a:p>
            <a:r>
              <a:rPr lang="en-US" b="1" dirty="0" smtClean="0"/>
              <a:t>How can we assess the expected error of a learning algorithm on a problem? </a:t>
            </a:r>
          </a:p>
          <a:p>
            <a:pPr lvl="1"/>
            <a:r>
              <a:rPr lang="en-US" dirty="0" smtClean="0"/>
              <a:t>For example, having used a classification algorithm to train a classifier on a dataset drawn from some application, can </a:t>
            </a:r>
            <a:r>
              <a:rPr lang="en-US" dirty="0"/>
              <a:t>we say with enough confidence that later on when it is used in real life, its expected error rate will be less than, e.g., 2 percent</a:t>
            </a:r>
            <a:r>
              <a:rPr lang="en-US" dirty="0" smtClean="0"/>
              <a:t>?</a:t>
            </a:r>
          </a:p>
          <a:p>
            <a:r>
              <a:rPr lang="en-US" b="1" dirty="0" smtClean="0"/>
              <a:t>Given </a:t>
            </a:r>
            <a:r>
              <a:rPr lang="en-US" b="1" dirty="0"/>
              <a:t>two learning algorithms, how can we say one is better than the other one, for a given application? </a:t>
            </a:r>
            <a:endParaRPr lang="en-US" b="1" dirty="0" smtClean="0"/>
          </a:p>
          <a:p>
            <a:pPr lvl="1"/>
            <a:r>
              <a:rPr lang="en-US" dirty="0" smtClean="0"/>
              <a:t>The algorithms compared can be different, e.g., parametric vs nonparametric, different </a:t>
            </a:r>
            <a:r>
              <a:rPr lang="en-US" dirty="0" err="1" smtClean="0"/>
              <a:t>hyperparameter</a:t>
            </a:r>
            <a:r>
              <a:rPr lang="en-US" dirty="0" smtClean="0"/>
              <a:t> settings</a:t>
            </a:r>
          </a:p>
          <a:p>
            <a:pPr lvl="2"/>
            <a:r>
              <a:rPr lang="en-US" dirty="0" smtClean="0"/>
              <a:t>E.g., given a multi-layer perceptron with four hidden units and another one with eight hidden units, which one has less expected error.  </a:t>
            </a:r>
          </a:p>
          <a:p>
            <a:pPr lvl="2"/>
            <a:r>
              <a:rPr lang="en-US" dirty="0" smtClean="0"/>
              <a:t>E.g., for the k-nearest neighbor classifier, find the best value of k. </a:t>
            </a:r>
            <a:endParaRPr lang="en-US" dirty="0"/>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08399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We cannot look at the training set errors and decide based on those. Error rate on the training set is always smaller than the error rate on a test set containing instances unseen during training. </a:t>
            </a:r>
          </a:p>
          <a:p>
            <a:r>
              <a:rPr lang="en-US" dirty="0" smtClean="0"/>
              <a:t>Similarly, training errors cannot be used to compare two algorithms. This is because over the training set, the more complex model having more parameters will almost always give fewer errors than the simple one. </a:t>
            </a:r>
          </a:p>
          <a:p>
            <a:endParaRPr lang="en-US" dirty="0"/>
          </a:p>
          <a:p>
            <a:r>
              <a:rPr lang="en-US" dirty="0" smtClean="0"/>
              <a:t>So, we need a validation set that is different from the train set. </a:t>
            </a:r>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43841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Even over a validation set, just one run may not be enough. There </a:t>
            </a:r>
            <a:r>
              <a:rPr lang="en-US" dirty="0" smtClean="0"/>
              <a:t>are two reasons:</a:t>
            </a:r>
          </a:p>
          <a:p>
            <a:pPr lvl="1"/>
            <a:r>
              <a:rPr lang="en-US" dirty="0" smtClean="0"/>
              <a:t>First, the training and validation sets may be small and may contain exceptional instances, like noise and outliers, which may mislead  us. </a:t>
            </a:r>
          </a:p>
          <a:p>
            <a:pPr lvl="1"/>
            <a:r>
              <a:rPr lang="en-US" dirty="0" smtClean="0"/>
              <a:t>Second, the learning method may depend on other random factors affecting generalization</a:t>
            </a:r>
          </a:p>
          <a:p>
            <a:pPr lvl="2"/>
            <a:endParaRPr lang="en-US" dirty="0"/>
          </a:p>
          <a:p>
            <a:r>
              <a:rPr lang="en-US" dirty="0" smtClean="0"/>
              <a:t>…</a:t>
            </a:r>
          </a:p>
          <a:p>
            <a:r>
              <a:rPr lang="en-US" dirty="0" smtClean="0"/>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1194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b="1" dirty="0" smtClean="0"/>
              <a:t>Diverse algorithms </a:t>
            </a:r>
            <a:r>
              <a:rPr lang="en-US" b="1" dirty="0"/>
              <a:t>for </a:t>
            </a:r>
            <a:r>
              <a:rPr lang="en-US" b="1" dirty="0" smtClean="0"/>
              <a:t>one application</a:t>
            </a:r>
          </a:p>
          <a:p>
            <a:pPr lvl="1"/>
            <a:r>
              <a:rPr lang="en-US" dirty="0" smtClean="0"/>
              <a:t>Multiple </a:t>
            </a:r>
            <a:r>
              <a:rPr lang="en-US" dirty="0"/>
              <a:t>algorithms can be suited for a single application</a:t>
            </a:r>
            <a:r>
              <a:rPr lang="en-US" dirty="0" smtClean="0"/>
              <a:t>.</a:t>
            </a:r>
          </a:p>
          <a:p>
            <a:pPr lvl="1"/>
            <a:r>
              <a:rPr lang="en-US" b="1" dirty="0" smtClean="0">
                <a:solidFill>
                  <a:srgbClr val="6C5000"/>
                </a:solidFill>
              </a:rPr>
              <a:t>Example</a:t>
            </a:r>
            <a:r>
              <a:rPr lang="en-US" dirty="0">
                <a:solidFill>
                  <a:srgbClr val="6C5000"/>
                </a:solidFill>
              </a:rPr>
              <a:t>: </a:t>
            </a:r>
            <a:r>
              <a:rPr lang="en-US" dirty="0"/>
              <a:t>Decision Trees, Neural Networks, and SVMs can all classify images</a:t>
            </a:r>
            <a:r>
              <a:rPr lang="en-US" dirty="0" smtClean="0"/>
              <a:t>.</a:t>
            </a:r>
          </a:p>
          <a:p>
            <a:pPr lvl="1"/>
            <a:r>
              <a:rPr lang="en-US" b="1" dirty="0" smtClean="0">
                <a:solidFill>
                  <a:srgbClr val="6C5000"/>
                </a:solidFill>
              </a:rPr>
              <a:t>Challenge</a:t>
            </a:r>
            <a:r>
              <a:rPr lang="en-US" dirty="0">
                <a:solidFill>
                  <a:srgbClr val="6C5000"/>
                </a:solidFill>
              </a:rPr>
              <a:t>: </a:t>
            </a:r>
            <a:r>
              <a:rPr lang="en-US" dirty="0"/>
              <a:t>Determining which algorithm performs best for the specific application at hand.</a:t>
            </a:r>
          </a:p>
          <a:p>
            <a:r>
              <a:rPr lang="en-US" b="1" dirty="0" smtClean="0"/>
              <a:t>Assessing expected error</a:t>
            </a:r>
            <a:endParaRPr lang="en-US" b="1" dirty="0"/>
          </a:p>
          <a:p>
            <a:pPr lvl="1"/>
            <a:r>
              <a:rPr lang="en-US" b="1" dirty="0" smtClean="0">
                <a:solidFill>
                  <a:schemeClr val="accent3">
                    <a:lumMod val="75000"/>
                  </a:schemeClr>
                </a:solidFill>
              </a:rPr>
              <a:t>Expected error </a:t>
            </a:r>
            <a:r>
              <a:rPr lang="en-US" dirty="0" smtClean="0"/>
              <a:t>refers to the anticipated error rate of a learning algorithm </a:t>
            </a:r>
            <a:r>
              <a:rPr lang="en-US" dirty="0"/>
              <a:t>on </a:t>
            </a:r>
            <a:r>
              <a:rPr lang="en-US" dirty="0" smtClean="0"/>
              <a:t>new, unseen </a:t>
            </a:r>
            <a:r>
              <a:rPr lang="en-US" dirty="0"/>
              <a:t>data</a:t>
            </a:r>
            <a:r>
              <a:rPr lang="en-US" dirty="0" smtClean="0"/>
              <a:t>.</a:t>
            </a:r>
          </a:p>
          <a:p>
            <a:pPr lvl="1"/>
            <a:r>
              <a:rPr lang="en-US" dirty="0" smtClean="0">
                <a:solidFill>
                  <a:srgbClr val="003399"/>
                </a:solidFill>
              </a:rPr>
              <a:t>It’s crucial to know how the trained model might perform in real-world scenarios. </a:t>
            </a:r>
            <a:endParaRPr lang="en-US" dirty="0">
              <a:solidFill>
                <a:srgbClr val="003399"/>
              </a:solidFill>
            </a:endParaRPr>
          </a:p>
          <a:p>
            <a:pPr lvl="1"/>
            <a:r>
              <a:rPr lang="en-US" dirty="0">
                <a:solidFill>
                  <a:schemeClr val="accent3">
                    <a:lumMod val="75000"/>
                  </a:schemeClr>
                </a:solidFill>
              </a:rPr>
              <a:t> </a:t>
            </a:r>
            <a:r>
              <a:rPr lang="en-US" b="1" dirty="0">
                <a:solidFill>
                  <a:srgbClr val="003399"/>
                </a:solidFill>
              </a:rPr>
              <a:t>Importance of </a:t>
            </a:r>
            <a:r>
              <a:rPr lang="en-US" b="1" dirty="0" smtClean="0">
                <a:solidFill>
                  <a:srgbClr val="003399"/>
                </a:solidFill>
              </a:rPr>
              <a:t>confidence </a:t>
            </a:r>
            <a:r>
              <a:rPr lang="en-US" b="1" dirty="0">
                <a:solidFill>
                  <a:srgbClr val="003399"/>
                </a:solidFill>
              </a:rPr>
              <a:t>in </a:t>
            </a:r>
            <a:r>
              <a:rPr lang="en-US" b="1" dirty="0" smtClean="0">
                <a:solidFill>
                  <a:srgbClr val="003399"/>
                </a:solidFill>
              </a:rPr>
              <a:t>predictions</a:t>
            </a:r>
            <a:endParaRPr lang="en-US" b="1" dirty="0">
              <a:solidFill>
                <a:srgbClr val="003399"/>
              </a:solidFill>
            </a:endParaRPr>
          </a:p>
          <a:p>
            <a:pPr lvl="2"/>
            <a:r>
              <a:rPr lang="en-US" b="1" dirty="0" smtClean="0">
                <a:solidFill>
                  <a:srgbClr val="6C5000"/>
                </a:solidFill>
              </a:rPr>
              <a:t>Example: </a:t>
            </a:r>
            <a:r>
              <a:rPr lang="en-US" dirty="0" smtClean="0"/>
              <a:t>can we be confident enough to say its error rate will be less than 2$ in real-life scenarios?</a:t>
            </a:r>
            <a:endParaRPr lang="en-US" dirty="0"/>
          </a:p>
          <a:p>
            <a:endParaRPr lang="en-US" sz="2900" dirty="0"/>
          </a:p>
          <a:p>
            <a:endParaRPr lang="en-US" dirty="0"/>
          </a:p>
        </p:txBody>
      </p:sp>
      <p:sp>
        <p:nvSpPr>
          <p:cNvPr id="3" name="Title 2"/>
          <p:cNvSpPr>
            <a:spLocks noGrp="1"/>
          </p:cNvSpPr>
          <p:nvPr>
            <p:ph type="title"/>
          </p:nvPr>
        </p:nvSpPr>
        <p:spPr/>
        <p:txBody>
          <a:bodyPr/>
          <a:lstStyle/>
          <a:p>
            <a:r>
              <a:rPr lang="en-US" dirty="0" smtClean="0"/>
              <a:t>Learning Algorithms and Their Evaluation</a:t>
            </a:r>
            <a:endParaRPr lang="en-US" dirty="0"/>
          </a:p>
        </p:txBody>
      </p:sp>
    </p:spTree>
    <p:extLst>
      <p:ext uri="{BB962C8B-B14F-4D97-AF65-F5344CB8AC3E}">
        <p14:creationId xmlns:p14="http://schemas.microsoft.com/office/powerpoint/2010/main" val="8182026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300"/>
              </a:spcBef>
            </a:pPr>
            <a:r>
              <a:rPr lang="en-US" sz="2500" dirty="0"/>
              <a:t>As in other branches of science and engineering, in machine learning too, we do experiments to get information about the process under guiding</a:t>
            </a:r>
          </a:p>
          <a:p>
            <a:pPr>
              <a:spcBef>
                <a:spcPts val="300"/>
              </a:spcBef>
            </a:pPr>
            <a:r>
              <a:rPr lang="en-US" sz="2500" dirty="0" smtClean="0"/>
              <a:t>We do experiment a learner, which, having been trained on a dataset, generates an output for a given input.</a:t>
            </a:r>
          </a:p>
          <a:p>
            <a:pPr>
              <a:spcBef>
                <a:spcPts val="300"/>
              </a:spcBef>
            </a:pPr>
            <a:r>
              <a:rPr lang="en-US" sz="2500" dirty="0"/>
              <a:t>An </a:t>
            </a:r>
            <a:r>
              <a:rPr lang="en-US" sz="2500" b="1" i="1" dirty="0"/>
              <a:t>experiment</a:t>
            </a:r>
            <a:r>
              <a:rPr lang="en-US" sz="2500" dirty="0"/>
              <a:t> is a test of a series of tests here we paly with the </a:t>
            </a:r>
            <a:r>
              <a:rPr lang="en-US" sz="2500" b="1" i="1" dirty="0"/>
              <a:t>factors</a:t>
            </a:r>
            <a:r>
              <a:rPr lang="en-US" sz="2500" dirty="0"/>
              <a:t> that affect the output</a:t>
            </a:r>
          </a:p>
          <a:p>
            <a:endParaRPr lang="en-US" sz="2600" dirty="0" smtClean="0"/>
          </a:p>
        </p:txBody>
      </p:sp>
      <p:sp>
        <p:nvSpPr>
          <p:cNvPr id="2" name="Title 1"/>
          <p:cNvSpPr>
            <a:spLocks noGrp="1"/>
          </p:cNvSpPr>
          <p:nvPr>
            <p:ph type="title"/>
          </p:nvPr>
        </p:nvSpPr>
        <p:spPr/>
        <p:txBody>
          <a:bodyPr/>
          <a:lstStyle/>
          <a:p>
            <a:r>
              <a:rPr lang="en-US" dirty="0" smtClean="0"/>
              <a:t>Machine Learning Experiments</a:t>
            </a:r>
            <a:endParaRPr lang="en-US" dirty="0"/>
          </a:p>
        </p:txBody>
      </p:sp>
      <p:pic>
        <p:nvPicPr>
          <p:cNvPr id="4" name="Picture 3"/>
          <p:cNvPicPr>
            <a:picLocks noChangeAspect="1"/>
          </p:cNvPicPr>
          <p:nvPr/>
        </p:nvPicPr>
        <p:blipFill>
          <a:blip r:embed="rId3"/>
          <a:stretch>
            <a:fillRect/>
          </a:stretch>
        </p:blipFill>
        <p:spPr>
          <a:xfrm>
            <a:off x="1219200" y="4400550"/>
            <a:ext cx="3276600" cy="2457450"/>
          </a:xfrm>
          <a:prstGeom prst="rect">
            <a:avLst/>
          </a:prstGeom>
        </p:spPr>
      </p:pic>
      <p:sp>
        <p:nvSpPr>
          <p:cNvPr id="5" name="TextBox 4"/>
          <p:cNvSpPr txBox="1"/>
          <p:nvPr/>
        </p:nvSpPr>
        <p:spPr>
          <a:xfrm>
            <a:off x="4495800" y="5257800"/>
            <a:ext cx="3962400" cy="1200329"/>
          </a:xfrm>
          <a:prstGeom prst="rect">
            <a:avLst/>
          </a:prstGeom>
          <a:noFill/>
        </p:spPr>
        <p:txBody>
          <a:bodyPr wrap="square" rtlCol="0">
            <a:spAutoFit/>
          </a:bodyPr>
          <a:lstStyle/>
          <a:p>
            <a:r>
              <a:rPr lang="en-US" b="1" dirty="0" smtClean="0"/>
              <a:t>Fig</a:t>
            </a:r>
            <a:r>
              <a:rPr lang="en-US" dirty="0" smtClean="0"/>
              <a:t>. The </a:t>
            </a:r>
            <a:r>
              <a:rPr lang="en-US" dirty="0"/>
              <a:t>process generates an output given an input and is affected by controllable and uncontrollable factors.</a:t>
            </a:r>
          </a:p>
          <a:p>
            <a:endParaRPr lang="en-US" dirty="0"/>
          </a:p>
        </p:txBody>
      </p:sp>
    </p:spTree>
    <p:extLst>
      <p:ext uri="{BB962C8B-B14F-4D97-AF65-F5344CB8AC3E}">
        <p14:creationId xmlns:p14="http://schemas.microsoft.com/office/powerpoint/2010/main" val="27749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spcBef>
                <a:spcPts val="300"/>
              </a:spcBef>
            </a:pPr>
            <a:r>
              <a:rPr lang="en-US" sz="2400" b="1" i="1" dirty="0"/>
              <a:t>C</a:t>
            </a:r>
            <a:r>
              <a:rPr lang="en-US" sz="2400" b="1" i="1" dirty="0" smtClean="0"/>
              <a:t>ontrollable factors</a:t>
            </a:r>
            <a:r>
              <a:rPr lang="en-US" sz="2400" b="1" dirty="0" smtClean="0"/>
              <a:t> </a:t>
            </a:r>
            <a:r>
              <a:rPr lang="en-US" sz="2400" dirty="0" smtClean="0"/>
              <a:t>which we </a:t>
            </a:r>
            <a:r>
              <a:rPr lang="en-US" sz="2400" dirty="0"/>
              <a:t>have control on.</a:t>
            </a:r>
          </a:p>
          <a:p>
            <a:pPr lvl="1">
              <a:spcBef>
                <a:spcPts val="300"/>
              </a:spcBef>
            </a:pPr>
            <a:r>
              <a:rPr lang="en-US" sz="2200" dirty="0" smtClean="0"/>
              <a:t>Learning algorithm </a:t>
            </a:r>
            <a:r>
              <a:rPr lang="en-US" sz="2200" dirty="0"/>
              <a:t>used.</a:t>
            </a:r>
          </a:p>
          <a:p>
            <a:pPr lvl="1">
              <a:spcBef>
                <a:spcPts val="300"/>
              </a:spcBef>
            </a:pPr>
            <a:r>
              <a:rPr lang="en-US" sz="2200" dirty="0" err="1" smtClean="0"/>
              <a:t>Hyperparameters</a:t>
            </a:r>
            <a:r>
              <a:rPr lang="en-US" sz="2200" dirty="0" smtClean="0"/>
              <a:t> </a:t>
            </a:r>
            <a:r>
              <a:rPr lang="en-US" sz="2200" dirty="0"/>
              <a:t>of the </a:t>
            </a:r>
            <a:r>
              <a:rPr lang="en-US" sz="2200" dirty="0" smtClean="0"/>
              <a:t>algorithm</a:t>
            </a:r>
          </a:p>
          <a:p>
            <a:pPr lvl="2">
              <a:spcBef>
                <a:spcPts val="300"/>
              </a:spcBef>
            </a:pPr>
            <a:r>
              <a:rPr lang="en-US" sz="1800" dirty="0" smtClean="0"/>
              <a:t>E.g</a:t>
            </a:r>
            <a:r>
              <a:rPr lang="en-US" sz="1800" dirty="0"/>
              <a:t>.,  the number of hidden units for a multiplayer perceptron,  </a:t>
            </a:r>
            <a:r>
              <a:rPr lang="en-US" sz="1800" i="1" dirty="0"/>
              <a:t>k</a:t>
            </a:r>
            <a:r>
              <a:rPr lang="en-US" sz="1800" dirty="0"/>
              <a:t> for </a:t>
            </a:r>
            <a:r>
              <a:rPr lang="en-US" sz="1800" i="1" dirty="0"/>
              <a:t>k</a:t>
            </a:r>
            <a:r>
              <a:rPr lang="en-US" sz="1800" dirty="0"/>
              <a:t>-nearest neighbor, </a:t>
            </a:r>
            <a:r>
              <a:rPr lang="en-US" sz="1800" i="1" dirty="0"/>
              <a:t>C</a:t>
            </a:r>
            <a:r>
              <a:rPr lang="en-US" sz="1800" dirty="0"/>
              <a:t> for support vector machines, </a:t>
            </a:r>
          </a:p>
          <a:p>
            <a:pPr lvl="1">
              <a:spcBef>
                <a:spcPts val="300"/>
              </a:spcBef>
            </a:pPr>
            <a:r>
              <a:rPr lang="en-US" sz="2200" dirty="0" smtClean="0"/>
              <a:t>Datasets </a:t>
            </a:r>
            <a:r>
              <a:rPr lang="en-US" sz="2200" dirty="0"/>
              <a:t>and the input representation </a:t>
            </a:r>
            <a:endParaRPr lang="en-US" sz="2200" dirty="0" smtClean="0"/>
          </a:p>
          <a:p>
            <a:pPr lvl="2">
              <a:spcBef>
                <a:spcPts val="300"/>
              </a:spcBef>
            </a:pPr>
            <a:r>
              <a:rPr lang="en-US" sz="1800" dirty="0" smtClean="0"/>
              <a:t>E.g., how </a:t>
            </a:r>
            <a:r>
              <a:rPr lang="en-US" sz="1800" dirty="0"/>
              <a:t>the input is coded is a vector</a:t>
            </a:r>
          </a:p>
          <a:p>
            <a:pPr>
              <a:spcBef>
                <a:spcPts val="300"/>
              </a:spcBef>
            </a:pPr>
            <a:r>
              <a:rPr lang="en-US" sz="2400" b="1" i="1" dirty="0" smtClean="0"/>
              <a:t>Uncontrollable factors </a:t>
            </a:r>
            <a:r>
              <a:rPr lang="en-US" sz="2400" dirty="0" smtClean="0"/>
              <a:t>which we </a:t>
            </a:r>
            <a:r>
              <a:rPr lang="en-US" sz="2400" dirty="0"/>
              <a:t>have </a:t>
            </a:r>
            <a:r>
              <a:rPr lang="en-US" sz="2400" dirty="0" smtClean="0"/>
              <a:t>no control, </a:t>
            </a:r>
            <a:r>
              <a:rPr lang="en-US" sz="2400" dirty="0"/>
              <a:t>adding undesired variability to the process, which we do not want </a:t>
            </a:r>
            <a:r>
              <a:rPr lang="en-US" sz="2400" dirty="0" smtClean="0"/>
              <a:t>to affect </a:t>
            </a:r>
            <a:r>
              <a:rPr lang="en-US" sz="2400" dirty="0"/>
              <a:t>our decisions.</a:t>
            </a:r>
          </a:p>
          <a:p>
            <a:pPr lvl="1">
              <a:spcBef>
                <a:spcPts val="300"/>
              </a:spcBef>
            </a:pPr>
            <a:r>
              <a:rPr lang="en-US" sz="2200" dirty="0" smtClean="0"/>
              <a:t>Noise in the data </a:t>
            </a:r>
          </a:p>
          <a:p>
            <a:pPr lvl="1">
              <a:spcBef>
                <a:spcPts val="300"/>
              </a:spcBef>
            </a:pPr>
            <a:r>
              <a:rPr lang="en-US" sz="2200" dirty="0" smtClean="0"/>
              <a:t>Particular training </a:t>
            </a:r>
            <a:r>
              <a:rPr lang="en-US" sz="2200" dirty="0"/>
              <a:t>subset if we are resampling from a large set,</a:t>
            </a:r>
          </a:p>
          <a:p>
            <a:pPr lvl="1">
              <a:spcBef>
                <a:spcPts val="300"/>
              </a:spcBef>
            </a:pPr>
            <a:r>
              <a:rPr lang="en-US" sz="2200" dirty="0" smtClean="0"/>
              <a:t>Randomness </a:t>
            </a:r>
            <a:r>
              <a:rPr lang="en-US" sz="2200" dirty="0"/>
              <a:t>in </a:t>
            </a:r>
            <a:r>
              <a:rPr lang="en-US" sz="2200" dirty="0" smtClean="0"/>
              <a:t>the optimization </a:t>
            </a:r>
            <a:r>
              <a:rPr lang="en-US" sz="2200" dirty="0"/>
              <a:t>process</a:t>
            </a:r>
            <a:r>
              <a:rPr lang="en-US" sz="2200" dirty="0" smtClean="0"/>
              <a:t>, </a:t>
            </a:r>
          </a:p>
          <a:p>
            <a:pPr lvl="2">
              <a:spcBef>
                <a:spcPts val="300"/>
              </a:spcBef>
            </a:pPr>
            <a:r>
              <a:rPr lang="en-US" sz="1800" dirty="0" smtClean="0"/>
              <a:t>e.g., the initial </a:t>
            </a:r>
            <a:r>
              <a:rPr lang="en-US" sz="1800" dirty="0"/>
              <a:t>state in gradient </a:t>
            </a:r>
            <a:r>
              <a:rPr lang="en-US" sz="1800" dirty="0" smtClean="0"/>
              <a:t>descent with </a:t>
            </a:r>
            <a:r>
              <a:rPr lang="en-US" sz="1800" dirty="0"/>
              <a:t>multilayer </a:t>
            </a:r>
            <a:r>
              <a:rPr lang="en-US" sz="1800" dirty="0" smtClean="0"/>
              <a:t>perceptions,</a:t>
            </a:r>
            <a:endParaRPr lang="en-US" sz="1800" dirty="0"/>
          </a:p>
        </p:txBody>
      </p:sp>
      <p:sp>
        <p:nvSpPr>
          <p:cNvPr id="2" name="Title 1"/>
          <p:cNvSpPr>
            <a:spLocks noGrp="1"/>
          </p:cNvSpPr>
          <p:nvPr>
            <p:ph type="title"/>
          </p:nvPr>
        </p:nvSpPr>
        <p:spPr/>
        <p:txBody>
          <a:bodyPr/>
          <a:lstStyle/>
          <a:p>
            <a:r>
              <a:rPr lang="en-US" dirty="0" smtClean="0"/>
              <a:t>Experiment Factors</a:t>
            </a:r>
            <a:endParaRPr lang="en-US" dirty="0"/>
          </a:p>
        </p:txBody>
      </p:sp>
    </p:spTree>
    <p:extLst>
      <p:ext uri="{BB962C8B-B14F-4D97-AF65-F5344CB8AC3E}">
        <p14:creationId xmlns:p14="http://schemas.microsoft.com/office/powerpoint/2010/main" val="254730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600"/>
              </a:spcBef>
            </a:pPr>
            <a:r>
              <a:rPr lang="en-US" dirty="0" smtClean="0"/>
              <a:t>We observes the changes in the </a:t>
            </a:r>
            <a:r>
              <a:rPr lang="en-US" b="1" i="1" dirty="0" smtClean="0"/>
              <a:t>response</a:t>
            </a:r>
            <a:r>
              <a:rPr lang="en-US" dirty="0" smtClean="0"/>
              <a:t> to be able to extract information</a:t>
            </a:r>
          </a:p>
          <a:p>
            <a:pPr>
              <a:spcBef>
                <a:spcPts val="600"/>
              </a:spcBef>
            </a:pPr>
            <a:r>
              <a:rPr lang="en-US" dirty="0" smtClean="0"/>
              <a:t>For </a:t>
            </a:r>
            <a:r>
              <a:rPr lang="en-US" dirty="0"/>
              <a:t>example, </a:t>
            </a:r>
            <a:endParaRPr lang="en-US" dirty="0" smtClean="0"/>
          </a:p>
          <a:p>
            <a:pPr lvl="1">
              <a:spcBef>
                <a:spcPts val="600"/>
              </a:spcBef>
            </a:pPr>
            <a:r>
              <a:rPr lang="en-US" dirty="0" smtClean="0"/>
              <a:t>average </a:t>
            </a:r>
            <a:r>
              <a:rPr lang="en-US" dirty="0"/>
              <a:t>classification error on a test set, </a:t>
            </a:r>
            <a:endParaRPr lang="en-US" dirty="0" smtClean="0"/>
          </a:p>
          <a:p>
            <a:pPr lvl="1">
              <a:spcBef>
                <a:spcPts val="600"/>
              </a:spcBef>
            </a:pPr>
            <a:r>
              <a:rPr lang="en-US" dirty="0" smtClean="0"/>
              <a:t>the </a:t>
            </a:r>
            <a:r>
              <a:rPr lang="en-US" dirty="0"/>
              <a:t>expected risk using a </a:t>
            </a:r>
            <a:r>
              <a:rPr lang="en-US" dirty="0" smtClean="0"/>
              <a:t>loss function</a:t>
            </a:r>
            <a:r>
              <a:rPr lang="en-US" dirty="0"/>
              <a:t>, </a:t>
            </a:r>
            <a:endParaRPr lang="en-US" dirty="0" smtClean="0"/>
          </a:p>
          <a:p>
            <a:pPr lvl="1">
              <a:spcBef>
                <a:spcPts val="600"/>
              </a:spcBef>
            </a:pPr>
            <a:r>
              <a:rPr lang="en-US" dirty="0" smtClean="0"/>
              <a:t>some </a:t>
            </a:r>
            <a:r>
              <a:rPr lang="en-US" dirty="0"/>
              <a:t>other measure, such as precision and </a:t>
            </a:r>
            <a:r>
              <a:rPr lang="en-US" dirty="0" smtClean="0"/>
              <a:t>recall</a:t>
            </a:r>
          </a:p>
        </p:txBody>
      </p:sp>
      <p:sp>
        <p:nvSpPr>
          <p:cNvPr id="2" name="Title 1"/>
          <p:cNvSpPr>
            <a:spLocks noGrp="1"/>
          </p:cNvSpPr>
          <p:nvPr>
            <p:ph type="title"/>
          </p:nvPr>
        </p:nvSpPr>
        <p:spPr/>
        <p:txBody>
          <a:bodyPr/>
          <a:lstStyle/>
          <a:p>
            <a:r>
              <a:rPr lang="en-US" dirty="0" smtClean="0"/>
              <a:t>Response</a:t>
            </a:r>
            <a:endParaRPr lang="en-US" dirty="0"/>
          </a:p>
        </p:txBody>
      </p:sp>
    </p:spTree>
    <p:extLst>
      <p:ext uri="{BB962C8B-B14F-4D97-AF65-F5344CB8AC3E}">
        <p14:creationId xmlns:p14="http://schemas.microsoft.com/office/powerpoint/2010/main" val="40324505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Best guess</a:t>
            </a:r>
            <a:endParaRPr lang="en-US" dirty="0"/>
          </a:p>
          <a:p>
            <a:pPr lvl="1"/>
            <a:r>
              <a:rPr lang="en-US" sz="2300" dirty="0" smtClean="0"/>
              <a:t>We </a:t>
            </a:r>
            <a:r>
              <a:rPr lang="en-US" sz="2300" dirty="0"/>
              <a:t>start at some setting of the factors that we believe is a good configuration. We test the response there and </a:t>
            </a:r>
            <a:r>
              <a:rPr lang="en-US" sz="2300" dirty="0" smtClean="0"/>
              <a:t>then, test each </a:t>
            </a:r>
            <a:r>
              <a:rPr lang="en-US" sz="2300" dirty="0"/>
              <a:t>combination until we get to a state that we consider is good enough. </a:t>
            </a:r>
            <a:endParaRPr lang="en-US" sz="2300" dirty="0" smtClean="0"/>
          </a:p>
          <a:p>
            <a:r>
              <a:rPr lang="en-US" i="1" dirty="0" smtClean="0"/>
              <a:t>One factor at a time </a:t>
            </a:r>
          </a:p>
          <a:p>
            <a:pPr lvl="1"/>
            <a:r>
              <a:rPr lang="en-US" sz="2300" dirty="0" smtClean="0"/>
              <a:t>We modify </a:t>
            </a:r>
            <a:r>
              <a:rPr lang="en-US" sz="2300" dirty="0"/>
              <a:t>one factor at a time where we </a:t>
            </a:r>
            <a:r>
              <a:rPr lang="en-US" sz="2300" dirty="0" smtClean="0"/>
              <a:t>decide </a:t>
            </a:r>
            <a:r>
              <a:rPr lang="en-US" sz="2300" dirty="0"/>
              <a:t>on a baseline (default) value for all factors</a:t>
            </a:r>
            <a:r>
              <a:rPr lang="en-US" sz="2300" dirty="0" smtClean="0"/>
              <a:t>,</a:t>
            </a:r>
            <a:endParaRPr lang="en-US" sz="2300" dirty="0"/>
          </a:p>
          <a:p>
            <a:pPr lvl="1"/>
            <a:r>
              <a:rPr lang="en-US" sz="2300" dirty="0" smtClean="0"/>
              <a:t>And then </a:t>
            </a:r>
            <a:r>
              <a:rPr lang="en-US" sz="2300" dirty="0"/>
              <a:t>we try different levels for one factor while keeping all other factors at their baseline. </a:t>
            </a:r>
            <a:endParaRPr lang="en-US" sz="2300" dirty="0" smtClean="0"/>
          </a:p>
          <a:p>
            <a:pPr lvl="1"/>
            <a:r>
              <a:rPr lang="en-US" sz="2300" dirty="0"/>
              <a:t>With </a:t>
            </a:r>
            <a:r>
              <a:rPr lang="en-US" sz="2300" i="1" dirty="0"/>
              <a:t>F </a:t>
            </a:r>
            <a:r>
              <a:rPr lang="en-US" sz="2300" dirty="0"/>
              <a:t>factors at </a:t>
            </a:r>
            <a:r>
              <a:rPr lang="en-US" sz="2300" i="1" dirty="0"/>
              <a:t>L </a:t>
            </a:r>
            <a:r>
              <a:rPr lang="en-US" sz="2300" dirty="0"/>
              <a:t>levels each, </a:t>
            </a:r>
            <a:r>
              <a:rPr lang="en-US" sz="2300" dirty="0" smtClean="0"/>
              <a:t>this strategy takes </a:t>
            </a:r>
            <a:r>
              <a:rPr lang="en-US" sz="2300" dirty="0"/>
              <a:t>O(</a:t>
            </a:r>
            <a:r>
              <a:rPr lang="en-US" sz="2300" i="1" dirty="0"/>
              <a:t>L </a:t>
            </a:r>
            <a:r>
              <a:rPr lang="en-US" sz="2300" dirty="0"/>
              <a:t>· </a:t>
            </a:r>
            <a:r>
              <a:rPr lang="en-US" sz="2300" i="1" dirty="0"/>
              <a:t>F</a:t>
            </a:r>
            <a:r>
              <a:rPr lang="en-US" sz="2300" dirty="0"/>
              <a:t>)</a:t>
            </a:r>
            <a:r>
              <a:rPr lang="en-US" sz="2300" i="1" dirty="0"/>
              <a:t> </a:t>
            </a:r>
            <a:r>
              <a:rPr lang="en-US" sz="2300" dirty="0" smtClean="0"/>
              <a:t>time</a:t>
            </a:r>
            <a:endParaRPr lang="en-US" sz="2300" dirty="0"/>
          </a:p>
          <a:p>
            <a:pPr lvl="1"/>
            <a:endParaRPr lang="en-US" sz="2400" dirty="0" smtClean="0"/>
          </a:p>
        </p:txBody>
      </p:sp>
      <p:sp>
        <p:nvSpPr>
          <p:cNvPr id="2" name="Title 1"/>
          <p:cNvSpPr>
            <a:spLocks noGrp="1"/>
          </p:cNvSpPr>
          <p:nvPr>
            <p:ph type="title"/>
          </p:nvPr>
        </p:nvSpPr>
        <p:spPr/>
        <p:txBody>
          <a:bodyPr/>
          <a:lstStyle/>
          <a:p>
            <a:r>
              <a:rPr lang="en-US" dirty="0" smtClean="0"/>
              <a:t>Strategy of Experiment</a:t>
            </a:r>
            <a:endParaRPr lang="en-US" dirty="0"/>
          </a:p>
        </p:txBody>
      </p:sp>
    </p:spTree>
    <p:extLst>
      <p:ext uri="{BB962C8B-B14F-4D97-AF65-F5344CB8AC3E}">
        <p14:creationId xmlns:p14="http://schemas.microsoft.com/office/powerpoint/2010/main" val="856189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Factorial design</a:t>
            </a:r>
            <a:endParaRPr lang="en-US" i="1" dirty="0"/>
          </a:p>
          <a:p>
            <a:pPr lvl="1"/>
            <a:r>
              <a:rPr lang="en-US" sz="2200" dirty="0" smtClean="0"/>
              <a:t>The correct approach is to use </a:t>
            </a:r>
            <a:r>
              <a:rPr lang="en-US" sz="2200" dirty="0"/>
              <a:t>a </a:t>
            </a:r>
            <a:r>
              <a:rPr lang="en-US" sz="2200" i="1" dirty="0"/>
              <a:t>factorial design </a:t>
            </a:r>
            <a:r>
              <a:rPr lang="en-US" sz="2200" dirty="0"/>
              <a:t>where factors are varied together, instead of one at a time</a:t>
            </a:r>
            <a:r>
              <a:rPr lang="en-US" sz="2200" dirty="0" smtClean="0"/>
              <a:t>;</a:t>
            </a:r>
          </a:p>
          <a:p>
            <a:pPr lvl="1"/>
            <a:r>
              <a:rPr lang="en-US" sz="2200" dirty="0" smtClean="0"/>
              <a:t>This </a:t>
            </a:r>
            <a:r>
              <a:rPr lang="en-US" sz="2200" dirty="0"/>
              <a:t>is colloquially called </a:t>
            </a:r>
            <a:r>
              <a:rPr lang="en-US" sz="2200" i="1" dirty="0"/>
              <a:t>grid search</a:t>
            </a:r>
            <a:r>
              <a:rPr lang="en-US" sz="2200" dirty="0"/>
              <a:t>. </a:t>
            </a:r>
            <a:endParaRPr lang="en-US" sz="2200" dirty="0" smtClean="0"/>
          </a:p>
          <a:p>
            <a:pPr lvl="1"/>
            <a:r>
              <a:rPr lang="en-US" sz="2200" dirty="0" smtClean="0"/>
              <a:t>With </a:t>
            </a:r>
            <a:r>
              <a:rPr lang="en-US" sz="2200" i="1" dirty="0"/>
              <a:t>F </a:t>
            </a:r>
            <a:r>
              <a:rPr lang="en-US" sz="2200" dirty="0"/>
              <a:t>factors at </a:t>
            </a:r>
            <a:r>
              <a:rPr lang="en-US" sz="2200" i="1" dirty="0"/>
              <a:t>L </a:t>
            </a:r>
            <a:r>
              <a:rPr lang="en-US" sz="2200" dirty="0"/>
              <a:t>levels each, </a:t>
            </a:r>
            <a:r>
              <a:rPr lang="en-US" sz="2200" dirty="0" smtClean="0"/>
              <a:t>this strategy takes </a:t>
            </a:r>
            <a:r>
              <a:rPr lang="en-US" sz="2200" dirty="0"/>
              <a:t>O</a:t>
            </a:r>
            <a:r>
              <a:rPr lang="en-US" sz="2200" i="1" dirty="0"/>
              <a:t>(L</a:t>
            </a:r>
            <a:r>
              <a:rPr lang="en-US" sz="2200" i="1" baseline="30000" dirty="0"/>
              <a:t>F</a:t>
            </a:r>
            <a:r>
              <a:rPr lang="en-US" sz="2200" i="1" dirty="0"/>
              <a:t> </a:t>
            </a:r>
            <a:r>
              <a:rPr lang="en-US" sz="2200" dirty="0"/>
              <a:t>)</a:t>
            </a:r>
            <a:r>
              <a:rPr lang="en-US" sz="2200" i="1" dirty="0"/>
              <a:t> </a:t>
            </a:r>
            <a:r>
              <a:rPr lang="en-US" sz="2200" dirty="0"/>
              <a:t>time.</a:t>
            </a:r>
          </a:p>
          <a:p>
            <a:pPr lvl="1"/>
            <a:endParaRPr lang="en-US" sz="2200" dirty="0"/>
          </a:p>
        </p:txBody>
      </p:sp>
      <p:sp>
        <p:nvSpPr>
          <p:cNvPr id="2" name="Title 1"/>
          <p:cNvSpPr>
            <a:spLocks noGrp="1"/>
          </p:cNvSpPr>
          <p:nvPr>
            <p:ph type="title"/>
          </p:nvPr>
        </p:nvSpPr>
        <p:spPr/>
        <p:txBody>
          <a:bodyPr/>
          <a:lstStyle/>
          <a:p>
            <a:r>
              <a:rPr lang="en-US" smtClean="0"/>
              <a:t>Strategy of Experiment</a:t>
            </a:r>
            <a:endParaRPr lang="en-US" dirty="0"/>
          </a:p>
        </p:txBody>
      </p:sp>
      <p:pic>
        <p:nvPicPr>
          <p:cNvPr id="4" name="Picture 3"/>
          <p:cNvPicPr>
            <a:picLocks noChangeAspect="1"/>
          </p:cNvPicPr>
          <p:nvPr/>
        </p:nvPicPr>
        <p:blipFill>
          <a:blip r:embed="rId3"/>
          <a:stretch>
            <a:fillRect/>
          </a:stretch>
        </p:blipFill>
        <p:spPr>
          <a:xfrm>
            <a:off x="912388" y="3733800"/>
            <a:ext cx="7700224" cy="2907314"/>
          </a:xfrm>
          <a:prstGeom prst="rect">
            <a:avLst/>
          </a:prstGeom>
        </p:spPr>
      </p:pic>
    </p:spTree>
    <p:extLst>
      <p:ext uri="{BB962C8B-B14F-4D97-AF65-F5344CB8AC3E}">
        <p14:creationId xmlns:p14="http://schemas.microsoft.com/office/powerpoint/2010/main" val="1135330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dirty="0" smtClean="0"/>
              <a:t>Plan and conduct machine learning experiment </a:t>
            </a:r>
          </a:p>
          <a:p>
            <a:r>
              <a:rPr lang="en-US" sz="2600" dirty="0" smtClean="0"/>
              <a:t>Analyze the data resulting from the experiment</a:t>
            </a:r>
          </a:p>
          <a:p>
            <a:r>
              <a:rPr lang="en-US" sz="2600" dirty="0" smtClean="0"/>
              <a:t>Identify </a:t>
            </a:r>
            <a:r>
              <a:rPr lang="en-US" sz="2600" dirty="0"/>
              <a:t>the most important factors, screen the unimportant ones, or find the configuration of the factors that optimizes the response</a:t>
            </a:r>
          </a:p>
          <a:p>
            <a:r>
              <a:rPr lang="en-US" sz="2600" dirty="0" smtClean="0"/>
              <a:t>Obtain conclusions </a:t>
            </a:r>
            <a:r>
              <a:rPr lang="en-US" sz="2600" i="1" dirty="0" smtClean="0"/>
              <a:t>statistically significant, </a:t>
            </a:r>
            <a:r>
              <a:rPr lang="en-US" sz="2600" dirty="0" smtClean="0"/>
              <a:t>rather than of chance. </a:t>
            </a:r>
          </a:p>
          <a:p>
            <a:r>
              <a:rPr lang="en-US" sz="2600" dirty="0" smtClean="0"/>
              <a:t>Target to find a learner having the highest generalization accuracy and the minimal complexity (in time and space), and is robust (i.e., minimally affected by external sources of variability)</a:t>
            </a:r>
          </a:p>
          <a:p>
            <a:endParaRPr lang="en-US" sz="2600" dirty="0"/>
          </a:p>
        </p:txBody>
      </p:sp>
      <p:sp>
        <p:nvSpPr>
          <p:cNvPr id="2" name="Title 1"/>
          <p:cNvSpPr>
            <a:spLocks noGrp="1"/>
          </p:cNvSpPr>
          <p:nvPr>
            <p:ph type="title"/>
          </p:nvPr>
        </p:nvSpPr>
        <p:spPr/>
        <p:txBody>
          <a:bodyPr/>
          <a:lstStyle/>
          <a:p>
            <a:r>
              <a:rPr lang="en-US" dirty="0" smtClean="0"/>
              <a:t>Goal of Experiment</a:t>
            </a:r>
            <a:endParaRPr lang="en-US" dirty="0"/>
          </a:p>
        </p:txBody>
      </p:sp>
    </p:spTree>
    <p:extLst>
      <p:ext uri="{BB962C8B-B14F-4D97-AF65-F5344CB8AC3E}">
        <p14:creationId xmlns:p14="http://schemas.microsoft.com/office/powerpoint/2010/main" val="104657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SzPct val="100000"/>
              <a:buFont typeface="+mj-lt"/>
              <a:buAutoNum type="arabicPeriod"/>
            </a:pPr>
            <a:r>
              <a:rPr lang="en-US" dirty="0" smtClean="0"/>
              <a:t>Aim of the study</a:t>
            </a:r>
          </a:p>
          <a:p>
            <a:pPr marL="514350" indent="-514350">
              <a:buSzPct val="100000"/>
              <a:buFont typeface="+mj-lt"/>
              <a:buAutoNum type="arabicPeriod"/>
            </a:pPr>
            <a:r>
              <a:rPr lang="en-US" dirty="0" smtClean="0"/>
              <a:t>Selection of the Response Variable</a:t>
            </a:r>
          </a:p>
          <a:p>
            <a:pPr marL="514350" indent="-514350">
              <a:buSzPct val="100000"/>
              <a:buFont typeface="+mj-lt"/>
              <a:buAutoNum type="arabicPeriod"/>
            </a:pPr>
            <a:r>
              <a:rPr lang="en-US" dirty="0" smtClean="0"/>
              <a:t>Choice of Factors and Levels</a:t>
            </a:r>
          </a:p>
          <a:p>
            <a:pPr marL="514350" indent="-514350">
              <a:buSzPct val="100000"/>
              <a:buFont typeface="+mj-lt"/>
              <a:buAutoNum type="arabicPeriod"/>
            </a:pPr>
            <a:r>
              <a:rPr lang="en-US" dirty="0" smtClean="0"/>
              <a:t>Choice of Experimental Design</a:t>
            </a:r>
          </a:p>
          <a:p>
            <a:pPr marL="514350" indent="-514350">
              <a:buSzPct val="100000"/>
              <a:buFont typeface="+mj-lt"/>
              <a:buAutoNum type="arabicPeriod"/>
            </a:pPr>
            <a:r>
              <a:rPr lang="en-US" dirty="0" smtClean="0"/>
              <a:t>Performing the Experiment</a:t>
            </a:r>
          </a:p>
          <a:p>
            <a:pPr marL="514350" indent="-514350">
              <a:buSzPct val="100000"/>
              <a:buFont typeface="+mj-lt"/>
              <a:buAutoNum type="arabicPeriod"/>
            </a:pPr>
            <a:r>
              <a:rPr lang="en-US" dirty="0" smtClean="0"/>
              <a:t>Statistical Analysis of the Data</a:t>
            </a:r>
          </a:p>
          <a:p>
            <a:pPr marL="514350" indent="-514350">
              <a:buSzPct val="100000"/>
              <a:buFont typeface="+mj-lt"/>
              <a:buAutoNum type="arabicPeriod"/>
            </a:pPr>
            <a:r>
              <a:rPr lang="en-US" dirty="0" smtClean="0"/>
              <a:t>Conclusion and Recommendations</a:t>
            </a:r>
          </a:p>
          <a:p>
            <a:endParaRPr lang="en-US" dirty="0"/>
          </a:p>
        </p:txBody>
      </p:sp>
      <p:sp>
        <p:nvSpPr>
          <p:cNvPr id="2" name="Title 1"/>
          <p:cNvSpPr>
            <a:spLocks noGrp="1"/>
          </p:cNvSpPr>
          <p:nvPr>
            <p:ph type="title"/>
          </p:nvPr>
        </p:nvSpPr>
        <p:spPr/>
        <p:txBody>
          <a:bodyPr/>
          <a:lstStyle/>
          <a:p>
            <a:r>
              <a:rPr lang="en-US" dirty="0" smtClean="0"/>
              <a:t>Guideline for ML Experiments</a:t>
            </a:r>
            <a:endParaRPr lang="en-US" dirty="0"/>
          </a:p>
        </p:txBody>
      </p:sp>
    </p:spTree>
    <p:extLst>
      <p:ext uri="{BB962C8B-B14F-4D97-AF65-F5344CB8AC3E}">
        <p14:creationId xmlns:p14="http://schemas.microsoft.com/office/powerpoint/2010/main" val="4780358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 need to start by stating the problem clearly, defining what the </a:t>
            </a:r>
            <a:r>
              <a:rPr lang="en-US" dirty="0" smtClean="0"/>
              <a:t>objectives are</a:t>
            </a:r>
          </a:p>
          <a:p>
            <a:r>
              <a:rPr lang="en-US" sz="2600" dirty="0" smtClean="0"/>
              <a:t>Examples</a:t>
            </a:r>
          </a:p>
          <a:p>
            <a:pPr lvl="1">
              <a:spcBef>
                <a:spcPts val="300"/>
              </a:spcBef>
            </a:pPr>
            <a:r>
              <a:rPr lang="en-US" sz="2400" dirty="0" smtClean="0"/>
              <a:t>We </a:t>
            </a:r>
            <a:r>
              <a:rPr lang="en-US" sz="2400" dirty="0"/>
              <a:t>may be interested in assessing the expected </a:t>
            </a:r>
            <a:r>
              <a:rPr lang="en-US" sz="2400" dirty="0" smtClean="0"/>
              <a:t>error (</a:t>
            </a:r>
            <a:r>
              <a:rPr lang="en-US" sz="2400" dirty="0"/>
              <a:t>or some other response measure) of a learning algorithm on a </a:t>
            </a:r>
            <a:r>
              <a:rPr lang="en-US" sz="2400" dirty="0" smtClean="0"/>
              <a:t>particular problem </a:t>
            </a:r>
            <a:r>
              <a:rPr lang="en-US" sz="2400" dirty="0"/>
              <a:t>and check that, for example, the error is lower than a </a:t>
            </a:r>
            <a:r>
              <a:rPr lang="en-US" sz="2400" dirty="0" smtClean="0"/>
              <a:t>certain acceptable </a:t>
            </a:r>
            <a:r>
              <a:rPr lang="en-US" sz="2400" dirty="0"/>
              <a:t>level.</a:t>
            </a:r>
            <a:endParaRPr lang="en-US" sz="2400" dirty="0" smtClean="0"/>
          </a:p>
          <a:p>
            <a:pPr lvl="1">
              <a:spcBef>
                <a:spcPts val="300"/>
              </a:spcBef>
            </a:pPr>
            <a:r>
              <a:rPr lang="en-US" sz="2400" dirty="0"/>
              <a:t>Given two learning algorithms and a particular problem as defined </a:t>
            </a:r>
            <a:r>
              <a:rPr lang="en-US" sz="2400" dirty="0" smtClean="0"/>
              <a:t>by a </a:t>
            </a:r>
            <a:r>
              <a:rPr lang="en-US" sz="2400" dirty="0"/>
              <a:t>dataset, we may want to determine which one has less </a:t>
            </a:r>
            <a:r>
              <a:rPr lang="en-US" sz="2400" dirty="0" smtClean="0"/>
              <a:t>generalization error</a:t>
            </a:r>
            <a:r>
              <a:rPr lang="en-US" sz="2400" dirty="0"/>
              <a:t>. In the general case, we may have more than two learning algorithms, and we may want to choose the one with the least error, or order them in terms of error, for a given dataset</a:t>
            </a:r>
            <a:r>
              <a:rPr lang="en-US" sz="2400" dirty="0" smtClean="0"/>
              <a:t>.</a:t>
            </a:r>
          </a:p>
        </p:txBody>
      </p:sp>
      <p:sp>
        <p:nvSpPr>
          <p:cNvPr id="2" name="Title 1"/>
          <p:cNvSpPr>
            <a:spLocks noGrp="1"/>
          </p:cNvSpPr>
          <p:nvPr>
            <p:ph type="title"/>
          </p:nvPr>
        </p:nvSpPr>
        <p:spPr/>
        <p:txBody>
          <a:bodyPr/>
          <a:lstStyle/>
          <a:p>
            <a:r>
              <a:rPr lang="en-US" dirty="0"/>
              <a:t>Aim of the </a:t>
            </a:r>
            <a:r>
              <a:rPr lang="en-US" dirty="0" smtClean="0"/>
              <a:t>study</a:t>
            </a:r>
            <a:endParaRPr lang="en-US" u="sng" dirty="0"/>
          </a:p>
        </p:txBody>
      </p:sp>
    </p:spTree>
    <p:extLst>
      <p:ext uri="{BB962C8B-B14F-4D97-AF65-F5344CB8AC3E}">
        <p14:creationId xmlns:p14="http://schemas.microsoft.com/office/powerpoint/2010/main" val="26564183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400" dirty="0" smtClean="0"/>
              <a:t>You may have two </a:t>
            </a:r>
            <a:r>
              <a:rPr lang="en-US" sz="2400" dirty="0"/>
              <a:t>different </a:t>
            </a:r>
            <a:r>
              <a:rPr lang="en-US" sz="2400" dirty="0" smtClean="0"/>
              <a:t>learning algorithms</a:t>
            </a:r>
            <a:r>
              <a:rPr lang="en-US" sz="2400" dirty="0"/>
              <a:t>, or one can be a </a:t>
            </a:r>
            <a:r>
              <a:rPr lang="en-US" sz="2400" dirty="0" smtClean="0"/>
              <a:t>proposed improvement </a:t>
            </a:r>
            <a:r>
              <a:rPr lang="en-US" sz="2400" dirty="0"/>
              <a:t>of the other, for example, by using a better feature extractor</a:t>
            </a:r>
            <a:r>
              <a:rPr lang="en-US" sz="2400" dirty="0" smtClean="0"/>
              <a:t>.</a:t>
            </a:r>
          </a:p>
          <a:p>
            <a:pPr lvl="1"/>
            <a:r>
              <a:rPr lang="en-US" sz="2400" dirty="0" smtClean="0"/>
              <a:t>In </a:t>
            </a:r>
            <a:r>
              <a:rPr lang="en-US" sz="2400" dirty="0"/>
              <a:t>an even more general setting, instead of on a single dataset, we </a:t>
            </a:r>
            <a:r>
              <a:rPr lang="en-US" sz="2400" dirty="0" smtClean="0"/>
              <a:t>may want </a:t>
            </a:r>
            <a:r>
              <a:rPr lang="en-US" sz="2400" dirty="0"/>
              <a:t>to compare two or more algorithms on two or more datasets.</a:t>
            </a:r>
            <a:endParaRPr lang="en-US" sz="6600" dirty="0" smtClean="0"/>
          </a:p>
          <a:p>
            <a:pPr lvl="1"/>
            <a:endParaRPr lang="en-US" sz="6600" dirty="0"/>
          </a:p>
        </p:txBody>
      </p:sp>
      <p:sp>
        <p:nvSpPr>
          <p:cNvPr id="2" name="Title 1"/>
          <p:cNvSpPr>
            <a:spLocks noGrp="1"/>
          </p:cNvSpPr>
          <p:nvPr>
            <p:ph type="title"/>
          </p:nvPr>
        </p:nvSpPr>
        <p:spPr/>
        <p:txBody>
          <a:bodyPr/>
          <a:lstStyle/>
          <a:p>
            <a:r>
              <a:rPr lang="en-US" dirty="0"/>
              <a:t>Aim of the </a:t>
            </a:r>
            <a:r>
              <a:rPr lang="en-US" dirty="0" smtClean="0"/>
              <a:t>study (Cont.)</a:t>
            </a:r>
            <a:endParaRPr lang="en-US" u="sng" dirty="0"/>
          </a:p>
        </p:txBody>
      </p:sp>
    </p:spTree>
    <p:extLst>
      <p:ext uri="{BB962C8B-B14F-4D97-AF65-F5344CB8AC3E}">
        <p14:creationId xmlns:p14="http://schemas.microsoft.com/office/powerpoint/2010/main" val="1052040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need to decide on what we should use as the </a:t>
            </a:r>
            <a:r>
              <a:rPr lang="en-US" b="1" i="1" dirty="0"/>
              <a:t>quality measure</a:t>
            </a:r>
            <a:r>
              <a:rPr lang="en-US" dirty="0" smtClean="0"/>
              <a:t>.</a:t>
            </a:r>
          </a:p>
          <a:p>
            <a:r>
              <a:rPr lang="en-US" dirty="0" smtClean="0"/>
              <a:t>Examples</a:t>
            </a:r>
          </a:p>
          <a:p>
            <a:pPr lvl="1">
              <a:spcBef>
                <a:spcPts val="300"/>
              </a:spcBef>
            </a:pPr>
            <a:r>
              <a:rPr lang="en-US" sz="2400" dirty="0" smtClean="0"/>
              <a:t>Most frequently</a:t>
            </a:r>
            <a:r>
              <a:rPr lang="en-US" sz="2400" dirty="0"/>
              <a:t>, error is used that is </a:t>
            </a:r>
            <a:r>
              <a:rPr lang="en-US" sz="2400" dirty="0" smtClean="0"/>
              <a:t>the misclassification </a:t>
            </a:r>
            <a:r>
              <a:rPr lang="en-US" sz="2400" dirty="0"/>
              <a:t>error for </a:t>
            </a:r>
            <a:r>
              <a:rPr lang="en-US" sz="2400" dirty="0" smtClean="0"/>
              <a:t>classification and </a:t>
            </a:r>
            <a:r>
              <a:rPr lang="en-US" sz="2400" dirty="0"/>
              <a:t>mean square error for </a:t>
            </a:r>
            <a:r>
              <a:rPr lang="en-US" sz="2400" dirty="0" smtClean="0"/>
              <a:t>regression.</a:t>
            </a:r>
          </a:p>
          <a:p>
            <a:pPr lvl="1">
              <a:spcBef>
                <a:spcPts val="300"/>
              </a:spcBef>
            </a:pPr>
            <a:r>
              <a:rPr lang="en-US" sz="2400" dirty="0" smtClean="0"/>
              <a:t>We may some variant, e.g., </a:t>
            </a:r>
            <a:r>
              <a:rPr lang="en-US" sz="2400" dirty="0"/>
              <a:t>generalizing from 0/1 to an arbitrary loss</a:t>
            </a:r>
            <a:r>
              <a:rPr lang="en-US" sz="2400" dirty="0" smtClean="0"/>
              <a:t>,</a:t>
            </a:r>
          </a:p>
          <a:p>
            <a:pPr lvl="1">
              <a:spcBef>
                <a:spcPts val="300"/>
              </a:spcBef>
            </a:pPr>
            <a:r>
              <a:rPr lang="en-US" sz="2400" dirty="0" smtClean="0"/>
              <a:t>We </a:t>
            </a:r>
            <a:r>
              <a:rPr lang="en-US" sz="2400" dirty="0"/>
              <a:t>may use a </a:t>
            </a:r>
            <a:r>
              <a:rPr lang="en-US" sz="2400" dirty="0" smtClean="0"/>
              <a:t>risk measure.</a:t>
            </a:r>
          </a:p>
          <a:p>
            <a:pPr lvl="1">
              <a:spcBef>
                <a:spcPts val="300"/>
              </a:spcBef>
            </a:pPr>
            <a:r>
              <a:rPr lang="en-US" sz="2400" dirty="0" smtClean="0"/>
              <a:t>We may use </a:t>
            </a:r>
            <a:r>
              <a:rPr lang="en-US" sz="2400" dirty="0"/>
              <a:t>measures such as precision </a:t>
            </a:r>
            <a:r>
              <a:rPr lang="en-US" sz="2400" dirty="0" smtClean="0"/>
              <a:t>and recall</a:t>
            </a:r>
          </a:p>
          <a:p>
            <a:pPr lvl="1">
              <a:spcBef>
                <a:spcPts val="300"/>
              </a:spcBef>
            </a:pPr>
            <a:r>
              <a:rPr lang="en-US" sz="2400" dirty="0" smtClean="0"/>
              <a:t>In a cost-sensitive setting, the output and system parameters, e.g., its complexity, are taken into account. </a:t>
            </a:r>
          </a:p>
          <a:p>
            <a:pPr lvl="1">
              <a:spcBef>
                <a:spcPts val="600"/>
              </a:spcBef>
            </a:pPr>
            <a:endParaRPr lang="en-US" sz="7200" dirty="0"/>
          </a:p>
        </p:txBody>
      </p:sp>
      <p:sp>
        <p:nvSpPr>
          <p:cNvPr id="2" name="Title 1"/>
          <p:cNvSpPr>
            <a:spLocks noGrp="1"/>
          </p:cNvSpPr>
          <p:nvPr>
            <p:ph type="title"/>
          </p:nvPr>
        </p:nvSpPr>
        <p:spPr/>
        <p:txBody>
          <a:bodyPr/>
          <a:lstStyle/>
          <a:p>
            <a:r>
              <a:rPr lang="en-US" dirty="0" smtClean="0"/>
              <a:t>Selection of the Response Variable</a:t>
            </a:r>
            <a:endParaRPr lang="en-US" dirty="0"/>
          </a:p>
        </p:txBody>
      </p:sp>
    </p:spTree>
    <p:extLst>
      <p:ext uri="{BB962C8B-B14F-4D97-AF65-F5344CB8AC3E}">
        <p14:creationId xmlns:p14="http://schemas.microsoft.com/office/powerpoint/2010/main" val="318126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5895" y="1189608"/>
            <a:ext cx="8272211" cy="5515992"/>
          </a:xfrm>
        </p:spPr>
        <p:txBody>
          <a:bodyPr>
            <a:normAutofit fontScale="85000" lnSpcReduction="20000"/>
          </a:bodyPr>
          <a:lstStyle/>
          <a:p>
            <a:r>
              <a:rPr lang="en-US" sz="2800" b="1" dirty="0" smtClean="0"/>
              <a:t>Comparing </a:t>
            </a:r>
            <a:r>
              <a:rPr lang="en-US" sz="2800" b="1" dirty="0"/>
              <a:t>two learning </a:t>
            </a:r>
            <a:r>
              <a:rPr lang="en-US" sz="2800" b="1" dirty="0" smtClean="0"/>
              <a:t>algorithms</a:t>
            </a:r>
          </a:p>
          <a:p>
            <a:pPr lvl="1"/>
            <a:r>
              <a:rPr lang="en-US" dirty="0" smtClean="0"/>
              <a:t>Algorithms </a:t>
            </a:r>
            <a:r>
              <a:rPr lang="en-US" dirty="0"/>
              <a:t>can differ in various ways:</a:t>
            </a:r>
          </a:p>
          <a:p>
            <a:pPr lvl="2"/>
            <a:r>
              <a:rPr lang="en-US" dirty="0" smtClean="0"/>
              <a:t>Different </a:t>
            </a:r>
            <a:r>
              <a:rPr lang="en-US" dirty="0"/>
              <a:t>fundamental approaches (e.g., parametric vs. nonparametric).</a:t>
            </a:r>
          </a:p>
          <a:p>
            <a:pPr lvl="2"/>
            <a:r>
              <a:rPr lang="en-US" dirty="0" smtClean="0"/>
              <a:t>Different </a:t>
            </a:r>
            <a:r>
              <a:rPr lang="en-US" dirty="0" err="1"/>
              <a:t>hyperparameters</a:t>
            </a:r>
            <a:r>
              <a:rPr lang="en-US" dirty="0"/>
              <a:t> settings within the same algorithm.</a:t>
            </a:r>
          </a:p>
          <a:p>
            <a:pPr lvl="1"/>
            <a:r>
              <a:rPr lang="en-US" b="1" dirty="0" smtClean="0">
                <a:solidFill>
                  <a:srgbClr val="6C5000"/>
                </a:solidFill>
              </a:rPr>
              <a:t>Examples</a:t>
            </a:r>
            <a:r>
              <a:rPr lang="en-US" dirty="0">
                <a:solidFill>
                  <a:srgbClr val="6C5000"/>
                </a:solidFill>
              </a:rPr>
              <a:t>:</a:t>
            </a:r>
          </a:p>
          <a:p>
            <a:pPr lvl="2"/>
            <a:r>
              <a:rPr lang="en-US" dirty="0" smtClean="0"/>
              <a:t> </a:t>
            </a:r>
            <a:r>
              <a:rPr lang="en-US" dirty="0"/>
              <a:t>Multilayer Perceptron: Comparing models with different numbers of hidden units.</a:t>
            </a:r>
          </a:p>
          <a:p>
            <a:pPr lvl="2"/>
            <a:r>
              <a:rPr lang="en-US" dirty="0" smtClean="0"/>
              <a:t> </a:t>
            </a:r>
            <a:r>
              <a:rPr lang="en-US" dirty="0"/>
              <a:t>k-Nearest Neighbor: Finding the best value of 'k' for optimal performance.</a:t>
            </a:r>
          </a:p>
          <a:p>
            <a:r>
              <a:rPr lang="en-US" sz="2800" b="1" dirty="0" smtClean="0"/>
              <a:t>Limitations of training set errors</a:t>
            </a:r>
          </a:p>
          <a:p>
            <a:pPr lvl="1"/>
            <a:r>
              <a:rPr lang="en-US" b="1" dirty="0" smtClean="0">
                <a:solidFill>
                  <a:schemeClr val="accent3">
                    <a:lumMod val="75000"/>
                  </a:schemeClr>
                </a:solidFill>
              </a:rPr>
              <a:t>Training error </a:t>
            </a:r>
            <a:r>
              <a:rPr lang="en-US" dirty="0" smtClean="0"/>
              <a:t>is an error </a:t>
            </a:r>
            <a:r>
              <a:rPr lang="en-US" dirty="0"/>
              <a:t>rate of the model on the same data it was trained on.</a:t>
            </a:r>
          </a:p>
          <a:p>
            <a:pPr lvl="1"/>
            <a:r>
              <a:rPr lang="en-US" dirty="0" smtClean="0">
                <a:solidFill>
                  <a:srgbClr val="003399"/>
                </a:solidFill>
              </a:rPr>
              <a:t>We can’t reply solely on training errors. </a:t>
            </a:r>
            <a:endParaRPr lang="en-US" dirty="0">
              <a:solidFill>
                <a:srgbClr val="003399"/>
              </a:solidFill>
            </a:endParaRPr>
          </a:p>
          <a:p>
            <a:pPr lvl="2"/>
            <a:r>
              <a:rPr lang="en-US" b="1" dirty="0" smtClean="0">
                <a:solidFill>
                  <a:srgbClr val="003399"/>
                </a:solidFill>
              </a:rPr>
              <a:t>Bias towards training data: </a:t>
            </a:r>
            <a:r>
              <a:rPr lang="en-US" dirty="0" smtClean="0"/>
              <a:t>training </a:t>
            </a:r>
            <a:r>
              <a:rPr lang="en-US" dirty="0"/>
              <a:t>error is almost always lower than the error on unseen data.</a:t>
            </a:r>
          </a:p>
          <a:p>
            <a:pPr lvl="2"/>
            <a:r>
              <a:rPr lang="en-US" b="1" dirty="0" smtClean="0">
                <a:solidFill>
                  <a:srgbClr val="003399"/>
                </a:solidFill>
              </a:rPr>
              <a:t>Overfitting: </a:t>
            </a:r>
            <a:r>
              <a:rPr lang="en-US" dirty="0" smtClean="0"/>
              <a:t>Complex </a:t>
            </a:r>
            <a:r>
              <a:rPr lang="en-US" dirty="0"/>
              <a:t>models with more parameters might </a:t>
            </a:r>
            <a:r>
              <a:rPr lang="en-US" dirty="0" err="1"/>
              <a:t>overfit</a:t>
            </a:r>
            <a:r>
              <a:rPr lang="en-US" dirty="0"/>
              <a:t> and show lower training errors but perform poorly on new data.</a:t>
            </a:r>
          </a:p>
          <a:p>
            <a:endParaRPr lang="en-US" dirty="0"/>
          </a:p>
          <a:p>
            <a:endParaRPr lang="en-US" dirty="0"/>
          </a:p>
        </p:txBody>
      </p:sp>
      <p:sp>
        <p:nvSpPr>
          <p:cNvPr id="3" name="Title 2"/>
          <p:cNvSpPr>
            <a:spLocks noGrp="1"/>
          </p:cNvSpPr>
          <p:nvPr>
            <p:ph type="title"/>
          </p:nvPr>
        </p:nvSpPr>
        <p:spPr/>
        <p:txBody>
          <a:bodyPr/>
          <a:lstStyle/>
          <a:p>
            <a:r>
              <a:rPr lang="en-US" dirty="0"/>
              <a:t>Learning Algorithms and Their </a:t>
            </a:r>
            <a:r>
              <a:rPr lang="en-US" dirty="0" smtClean="0"/>
              <a:t>Evaluation (cont.)</a:t>
            </a:r>
            <a:endParaRPr lang="en-US" dirty="0"/>
          </a:p>
        </p:txBody>
      </p:sp>
    </p:spTree>
    <p:extLst>
      <p:ext uri="{BB962C8B-B14F-4D97-AF65-F5344CB8AC3E}">
        <p14:creationId xmlns:p14="http://schemas.microsoft.com/office/powerpoint/2010/main" val="3540032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600"/>
              </a:spcBef>
            </a:pPr>
            <a:r>
              <a:rPr lang="en-US" sz="2600" dirty="0"/>
              <a:t>The </a:t>
            </a:r>
            <a:r>
              <a:rPr lang="en-US" sz="2600" dirty="0" smtClean="0"/>
              <a:t>ML process </a:t>
            </a:r>
            <a:r>
              <a:rPr lang="en-US" sz="2600" dirty="0"/>
              <a:t>generates an output given an input and is affected by controllable and uncontrollable factors.</a:t>
            </a:r>
          </a:p>
          <a:p>
            <a:pPr>
              <a:spcBef>
                <a:spcPts val="600"/>
              </a:spcBef>
            </a:pPr>
            <a:r>
              <a:rPr lang="en-US" sz="2600" dirty="0" smtClean="0"/>
              <a:t>The factors are dependent on the aim of the study. </a:t>
            </a:r>
          </a:p>
          <a:p>
            <a:pPr>
              <a:spcBef>
                <a:spcPts val="600"/>
              </a:spcBef>
            </a:pPr>
            <a:r>
              <a:rPr lang="en-US" sz="2600" dirty="0" smtClean="0"/>
              <a:t>Examples</a:t>
            </a:r>
          </a:p>
          <a:p>
            <a:pPr lvl="1">
              <a:spcBef>
                <a:spcPts val="600"/>
              </a:spcBef>
            </a:pPr>
            <a:r>
              <a:rPr lang="en-US" sz="2400" dirty="0" smtClean="0"/>
              <a:t>If we fix an algorithm and want to find the best </a:t>
            </a:r>
            <a:r>
              <a:rPr lang="en-US" sz="2400" dirty="0" err="1" smtClean="0"/>
              <a:t>hyperparamters</a:t>
            </a:r>
            <a:r>
              <a:rPr lang="en-US" sz="2400" dirty="0" smtClean="0"/>
              <a:t>, those are the factors, e.g., </a:t>
            </a:r>
            <a:r>
              <a:rPr lang="en-US" sz="2400" i="1" dirty="0" smtClean="0"/>
              <a:t>k</a:t>
            </a:r>
            <a:r>
              <a:rPr lang="en-US" sz="2400" dirty="0" smtClean="0"/>
              <a:t> in </a:t>
            </a:r>
            <a:r>
              <a:rPr lang="en-US" sz="2400" i="1" dirty="0" smtClean="0"/>
              <a:t>k</a:t>
            </a:r>
            <a:r>
              <a:rPr lang="en-US" sz="2400" dirty="0" smtClean="0"/>
              <a:t>-nearest neighbor</a:t>
            </a:r>
          </a:p>
          <a:p>
            <a:pPr lvl="1">
              <a:spcBef>
                <a:spcPts val="600"/>
              </a:spcBef>
            </a:pPr>
            <a:r>
              <a:rPr lang="en-US" sz="2400" dirty="0" smtClean="0"/>
              <a:t>If we compare algorithms, the learning algorithm is a factor</a:t>
            </a:r>
          </a:p>
          <a:p>
            <a:pPr lvl="1">
              <a:spcBef>
                <a:spcPts val="600"/>
              </a:spcBef>
            </a:pPr>
            <a:r>
              <a:rPr lang="en-US" sz="2400" dirty="0" smtClean="0"/>
              <a:t>If we use different datasets, they are a factor. </a:t>
            </a:r>
          </a:p>
        </p:txBody>
      </p:sp>
      <p:sp>
        <p:nvSpPr>
          <p:cNvPr id="2" name="Title 1"/>
          <p:cNvSpPr>
            <a:spLocks noGrp="1"/>
          </p:cNvSpPr>
          <p:nvPr>
            <p:ph type="title"/>
          </p:nvPr>
        </p:nvSpPr>
        <p:spPr/>
        <p:txBody>
          <a:bodyPr/>
          <a:lstStyle/>
          <a:p>
            <a:r>
              <a:rPr lang="en-US" dirty="0" smtClean="0"/>
              <a:t>Choice of Factors and Levels</a:t>
            </a:r>
            <a:endParaRPr lang="en-US" dirty="0"/>
          </a:p>
        </p:txBody>
      </p:sp>
    </p:spTree>
    <p:extLst>
      <p:ext uri="{BB962C8B-B14F-4D97-AF65-F5344CB8AC3E}">
        <p14:creationId xmlns:p14="http://schemas.microsoft.com/office/powerpoint/2010/main" val="358783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Bef>
                <a:spcPts val="300"/>
              </a:spcBef>
            </a:pPr>
            <a:r>
              <a:rPr lang="en-US" sz="2600" dirty="0" smtClean="0"/>
              <a:t>The levels of a factor should be carefully chosen so as not to miss a good configuration and avoid doing unnecessary experiment.  E.g.,  </a:t>
            </a:r>
          </a:p>
          <a:p>
            <a:pPr lvl="1">
              <a:spcBef>
                <a:spcPts val="300"/>
              </a:spcBef>
            </a:pPr>
            <a:r>
              <a:rPr lang="en-US" sz="2200" kern="1200" dirty="0"/>
              <a:t>in optimizing </a:t>
            </a:r>
            <a:r>
              <a:rPr lang="en-US" sz="2200" i="1" kern="1200" dirty="0"/>
              <a:t>k </a:t>
            </a:r>
            <a:r>
              <a:rPr lang="en-US" sz="2200" kern="1200" dirty="0"/>
              <a:t>of </a:t>
            </a:r>
            <a:r>
              <a:rPr lang="en-US" sz="2200" i="1" kern="1200" dirty="0"/>
              <a:t>k</a:t>
            </a:r>
            <a:r>
              <a:rPr lang="en-US" sz="2200" kern="1200" dirty="0"/>
              <a:t>-nearest neighbor, one can try values such as 1, 3, 5, and so on,</a:t>
            </a:r>
          </a:p>
          <a:p>
            <a:pPr>
              <a:spcBef>
                <a:spcPts val="0"/>
              </a:spcBef>
            </a:pPr>
            <a:r>
              <a:rPr lang="en-US" sz="2400" dirty="0"/>
              <a:t>Given several factors, we need to find the best setting for best response, or in the general case, determine their effect on the response variable. </a:t>
            </a:r>
            <a:r>
              <a:rPr lang="en-US" sz="2400" dirty="0" smtClean="0"/>
              <a:t> E.g., , </a:t>
            </a:r>
            <a:endParaRPr lang="en-US" sz="2400" dirty="0"/>
          </a:p>
          <a:p>
            <a:pPr lvl="1">
              <a:spcBef>
                <a:spcPts val="0"/>
              </a:spcBef>
            </a:pPr>
            <a:r>
              <a:rPr lang="en-US" sz="2000" dirty="0"/>
              <a:t>Before a </a:t>
            </a:r>
            <a:r>
              <a:rPr lang="en-US" sz="2000" i="1" dirty="0"/>
              <a:t>k</a:t>
            </a:r>
            <a:r>
              <a:rPr lang="en-US" sz="2000" dirty="0"/>
              <a:t>-nearest neighbor classifier, we may be using principal components analyzer (PCA) to reduce dimensionality to </a:t>
            </a:r>
            <a:r>
              <a:rPr lang="en-US" sz="2000" i="1" dirty="0"/>
              <a:t>d</a:t>
            </a:r>
            <a:r>
              <a:rPr lang="en-US" sz="2000" dirty="0"/>
              <a:t>. We need to decide which combination of two factors </a:t>
            </a:r>
            <a:r>
              <a:rPr lang="en-US" sz="2000" i="1" dirty="0"/>
              <a:t>d </a:t>
            </a:r>
            <a:r>
              <a:rPr lang="en-US" sz="2000" dirty="0"/>
              <a:t>and </a:t>
            </a:r>
            <a:r>
              <a:rPr lang="en-US" sz="2000" i="1" dirty="0"/>
              <a:t>k </a:t>
            </a:r>
            <a:r>
              <a:rPr lang="en-US" sz="2000" dirty="0"/>
              <a:t>leads to highest performance. </a:t>
            </a:r>
          </a:p>
          <a:p>
            <a:pPr lvl="1">
              <a:spcBef>
                <a:spcPts val="0"/>
              </a:spcBef>
            </a:pPr>
            <a:r>
              <a:rPr lang="en-US" sz="2000" dirty="0"/>
              <a:t>When we use a support vector machine classifier with Gaussian kernel, we need the regularization parameter </a:t>
            </a:r>
            <a:r>
              <a:rPr lang="en-US" sz="2000" i="1" dirty="0"/>
              <a:t>C </a:t>
            </a:r>
            <a:r>
              <a:rPr lang="en-US" sz="2000" dirty="0"/>
              <a:t>and the spread of the Gaussian </a:t>
            </a:r>
            <a:r>
              <a:rPr lang="en-US" sz="2000" i="1" dirty="0"/>
              <a:t>s</a:t>
            </a:r>
            <a:r>
              <a:rPr lang="en-US" sz="600" dirty="0"/>
              <a:t>2  </a:t>
            </a:r>
            <a:r>
              <a:rPr lang="en-US" sz="2000" dirty="0"/>
              <a:t>to fine-tune together.</a:t>
            </a:r>
            <a:endParaRPr lang="en-US" sz="6000" dirty="0"/>
          </a:p>
          <a:p>
            <a:endParaRPr lang="en-US" sz="2400" dirty="0"/>
          </a:p>
          <a:p>
            <a:pPr lvl="1">
              <a:spcBef>
                <a:spcPts val="300"/>
              </a:spcBef>
            </a:pPr>
            <a:endParaRPr lang="en-US" sz="2000" dirty="0"/>
          </a:p>
        </p:txBody>
      </p:sp>
      <p:sp>
        <p:nvSpPr>
          <p:cNvPr id="2" name="Title 1"/>
          <p:cNvSpPr>
            <a:spLocks noGrp="1"/>
          </p:cNvSpPr>
          <p:nvPr>
            <p:ph type="title"/>
          </p:nvPr>
        </p:nvSpPr>
        <p:spPr/>
        <p:txBody>
          <a:bodyPr/>
          <a:lstStyle/>
          <a:p>
            <a:r>
              <a:rPr lang="en-US" dirty="0" smtClean="0"/>
              <a:t>Choice of Factors and Levels</a:t>
            </a:r>
            <a:endParaRPr lang="en-US" dirty="0"/>
          </a:p>
        </p:txBody>
      </p:sp>
    </p:spTree>
    <p:extLst>
      <p:ext uri="{BB962C8B-B14F-4D97-AF65-F5344CB8AC3E}">
        <p14:creationId xmlns:p14="http://schemas.microsoft.com/office/powerpoint/2010/main" val="23469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Choice of Experimental Design</a:t>
            </a:r>
            <a:endParaRPr lang="en-US" dirty="0"/>
          </a:p>
        </p:txBody>
      </p:sp>
    </p:spTree>
    <p:extLst>
      <p:ext uri="{BB962C8B-B14F-4D97-AF65-F5344CB8AC3E}">
        <p14:creationId xmlns:p14="http://schemas.microsoft.com/office/powerpoint/2010/main" val="2660553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the Experiment</a:t>
            </a:r>
            <a:endParaRPr lang="en-US" dirty="0"/>
          </a:p>
        </p:txBody>
      </p:sp>
    </p:spTree>
    <p:extLst>
      <p:ext uri="{BB962C8B-B14F-4D97-AF65-F5344CB8AC3E}">
        <p14:creationId xmlns:p14="http://schemas.microsoft.com/office/powerpoint/2010/main" val="231546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 of the Data</a:t>
            </a:r>
            <a:endParaRPr lang="en-US" dirty="0"/>
          </a:p>
        </p:txBody>
      </p:sp>
    </p:spTree>
    <p:extLst>
      <p:ext uri="{BB962C8B-B14F-4D97-AF65-F5344CB8AC3E}">
        <p14:creationId xmlns:p14="http://schemas.microsoft.com/office/powerpoint/2010/main" val="1184613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Recommendation</a:t>
            </a:r>
            <a:endParaRPr lang="en-US" dirty="0"/>
          </a:p>
        </p:txBody>
      </p:sp>
    </p:spTree>
    <p:extLst>
      <p:ext uri="{BB962C8B-B14F-4D97-AF65-F5344CB8AC3E}">
        <p14:creationId xmlns:p14="http://schemas.microsoft.com/office/powerpoint/2010/main" val="9894922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679377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37519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experimental design</a:t>
            </a:r>
            <a:endParaRPr lang="en-US" dirty="0"/>
          </a:p>
        </p:txBody>
      </p:sp>
      <p:sp>
        <p:nvSpPr>
          <p:cNvPr id="3" name="Content Placeholder 2"/>
          <p:cNvSpPr>
            <a:spLocks noGrp="1"/>
          </p:cNvSpPr>
          <p:nvPr>
            <p:ph idx="1"/>
          </p:nvPr>
        </p:nvSpPr>
        <p:spPr/>
        <p:txBody>
          <a:bodyPr/>
          <a:lstStyle/>
          <a:p>
            <a:r>
              <a:rPr lang="en-US" dirty="0" smtClean="0"/>
              <a:t>Randomization </a:t>
            </a:r>
          </a:p>
          <a:p>
            <a:r>
              <a:rPr lang="en-US" dirty="0" smtClean="0"/>
              <a:t>Replication</a:t>
            </a:r>
          </a:p>
          <a:p>
            <a:r>
              <a:rPr lang="en-US" dirty="0" smtClean="0"/>
              <a:t>Blocking</a:t>
            </a:r>
          </a:p>
          <a:p>
            <a:r>
              <a:rPr lang="en-US" dirty="0" smtClean="0"/>
              <a:t>Pairing</a:t>
            </a:r>
            <a:endParaRPr lang="en-US" dirty="0"/>
          </a:p>
        </p:txBody>
      </p:sp>
    </p:spTree>
    <p:extLst>
      <p:ext uri="{BB962C8B-B14F-4D97-AF65-F5344CB8AC3E}">
        <p14:creationId xmlns:p14="http://schemas.microsoft.com/office/powerpoint/2010/main" val="1668048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Error </a:t>
            </a:r>
            <a:r>
              <a:rPr lang="en-US" dirty="0"/>
              <a:t>rate on training set vs. test set.</a:t>
            </a:r>
          </a:p>
          <a:p>
            <a:r>
              <a:rPr lang="en-US" dirty="0" smtClean="0"/>
              <a:t>Complexity </a:t>
            </a:r>
            <a:r>
              <a:rPr lang="en-US" dirty="0"/>
              <a:t>of model vs. training errors.</a:t>
            </a:r>
          </a:p>
          <a:p>
            <a:r>
              <a:rPr lang="en-US" dirty="0" smtClean="0"/>
              <a:t>Necessity </a:t>
            </a:r>
            <a:r>
              <a:rPr lang="en-US" dirty="0"/>
              <a:t>of multiple runs to average out randomness.</a:t>
            </a:r>
          </a:p>
          <a:p>
            <a:r>
              <a:rPr lang="en-US" dirty="0" smtClean="0"/>
              <a:t>Introduction </a:t>
            </a:r>
            <a:r>
              <a:rPr lang="en-US" dirty="0"/>
              <a:t>to validation errors.</a:t>
            </a:r>
          </a:p>
          <a:p>
            <a:endParaRPr lang="en-US" dirty="0"/>
          </a:p>
        </p:txBody>
      </p:sp>
      <p:sp>
        <p:nvSpPr>
          <p:cNvPr id="3" name="Title 2"/>
          <p:cNvSpPr>
            <a:spLocks noGrp="1"/>
          </p:cNvSpPr>
          <p:nvPr>
            <p:ph type="title"/>
          </p:nvPr>
        </p:nvSpPr>
        <p:spPr/>
        <p:txBody>
          <a:bodyPr/>
          <a:lstStyle/>
          <a:p>
            <a:r>
              <a:rPr lang="en-US" dirty="0"/>
              <a:t>Importance of </a:t>
            </a:r>
            <a:r>
              <a:rPr lang="en-US" dirty="0" smtClean="0"/>
              <a:t> Validation </a:t>
            </a:r>
            <a:r>
              <a:rPr lang="en-US" dirty="0"/>
              <a:t>Sets</a:t>
            </a:r>
          </a:p>
        </p:txBody>
      </p:sp>
    </p:spTree>
    <p:extLst>
      <p:ext uri="{BB962C8B-B14F-4D97-AF65-F5344CB8AC3E}">
        <p14:creationId xmlns:p14="http://schemas.microsoft.com/office/powerpoint/2010/main" val="26444929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5895" y="1189608"/>
            <a:ext cx="8272211" cy="5363592"/>
          </a:xfrm>
        </p:spPr>
        <p:txBody>
          <a:bodyPr>
            <a:normAutofit fontScale="85000" lnSpcReduction="20000"/>
          </a:bodyPr>
          <a:lstStyle/>
          <a:p>
            <a:r>
              <a:rPr lang="en-US" sz="2800" b="1" dirty="0" smtClean="0"/>
              <a:t>The need for validation sets</a:t>
            </a:r>
          </a:p>
          <a:p>
            <a:pPr lvl="1"/>
            <a:r>
              <a:rPr lang="en-US" b="1" dirty="0" smtClean="0">
                <a:solidFill>
                  <a:schemeClr val="accent3">
                    <a:lumMod val="75000"/>
                  </a:schemeClr>
                </a:solidFill>
              </a:rPr>
              <a:t>Validation set </a:t>
            </a:r>
            <a:r>
              <a:rPr lang="en-US" dirty="0" smtClean="0"/>
              <a:t>is subset </a:t>
            </a:r>
            <a:r>
              <a:rPr lang="en-US" dirty="0"/>
              <a:t>of the dataset, separate from the training data, used to tune and validate the performance of a model.</a:t>
            </a:r>
          </a:p>
          <a:p>
            <a:pPr lvl="1"/>
            <a:r>
              <a:rPr lang="en-US" b="1" dirty="0" smtClean="0">
                <a:solidFill>
                  <a:srgbClr val="003399"/>
                </a:solidFill>
              </a:rPr>
              <a:t>Purpose:</a:t>
            </a:r>
            <a:endParaRPr lang="en-US" b="1" dirty="0">
              <a:solidFill>
                <a:srgbClr val="003399"/>
              </a:solidFill>
            </a:endParaRPr>
          </a:p>
          <a:p>
            <a:pPr lvl="2"/>
            <a:r>
              <a:rPr lang="en-US" sz="2400" dirty="0" smtClean="0"/>
              <a:t>To </a:t>
            </a:r>
            <a:r>
              <a:rPr lang="en-US" sz="2400" dirty="0"/>
              <a:t>evaluate how the model might perform on new, unseen data.</a:t>
            </a:r>
          </a:p>
          <a:p>
            <a:pPr lvl="2"/>
            <a:r>
              <a:rPr lang="en-US" sz="2400" dirty="0" smtClean="0"/>
              <a:t>To </a:t>
            </a:r>
            <a:r>
              <a:rPr lang="en-US" sz="2400" dirty="0"/>
              <a:t>tune </a:t>
            </a:r>
            <a:r>
              <a:rPr lang="en-US" sz="2400" dirty="0" err="1"/>
              <a:t>hyperparameters</a:t>
            </a:r>
            <a:r>
              <a:rPr lang="en-US" sz="2400" dirty="0"/>
              <a:t> and make decisions about the model's architecture.</a:t>
            </a:r>
          </a:p>
          <a:p>
            <a:r>
              <a:rPr lang="en-US" sz="2800" b="1" dirty="0" smtClean="0"/>
              <a:t>Pitfalls </a:t>
            </a:r>
            <a:r>
              <a:rPr lang="en-US" sz="2800" b="1" dirty="0"/>
              <a:t>of a </a:t>
            </a:r>
            <a:r>
              <a:rPr lang="en-US" sz="2800" b="1" dirty="0" smtClean="0"/>
              <a:t>single validation run</a:t>
            </a:r>
            <a:endParaRPr lang="en-US" sz="2800" b="1" dirty="0"/>
          </a:p>
          <a:p>
            <a:pPr lvl="1"/>
            <a:r>
              <a:rPr lang="en-US" b="1" dirty="0" smtClean="0">
                <a:solidFill>
                  <a:srgbClr val="003399"/>
                </a:solidFill>
              </a:rPr>
              <a:t>Small sample size:  </a:t>
            </a:r>
            <a:r>
              <a:rPr lang="en-US" dirty="0"/>
              <a:t>A single validation set might be too small to represent the entire scope of possible new instances the model might encounter.</a:t>
            </a:r>
          </a:p>
          <a:p>
            <a:pPr lvl="1"/>
            <a:r>
              <a:rPr lang="en-US" b="1" dirty="0" smtClean="0">
                <a:solidFill>
                  <a:srgbClr val="003399"/>
                </a:solidFill>
              </a:rPr>
              <a:t>Noise </a:t>
            </a:r>
            <a:r>
              <a:rPr lang="en-US" b="1" dirty="0">
                <a:solidFill>
                  <a:srgbClr val="003399"/>
                </a:solidFill>
              </a:rPr>
              <a:t>and </a:t>
            </a:r>
            <a:r>
              <a:rPr lang="en-US" b="1" dirty="0" smtClean="0">
                <a:solidFill>
                  <a:srgbClr val="003399"/>
                </a:solidFill>
              </a:rPr>
              <a:t>outliers:  </a:t>
            </a:r>
            <a:r>
              <a:rPr lang="en-US" dirty="0"/>
              <a:t>A single run might contain exceptional instances, like noise and outliers, which could provide a skewed view of the model's performance.</a:t>
            </a:r>
          </a:p>
          <a:p>
            <a:pPr lvl="1"/>
            <a:r>
              <a:rPr lang="en-US" b="1" dirty="0" smtClean="0">
                <a:solidFill>
                  <a:srgbClr val="003399"/>
                </a:solidFill>
              </a:rPr>
              <a:t>Random factors </a:t>
            </a:r>
            <a:r>
              <a:rPr lang="en-US" b="1" dirty="0">
                <a:solidFill>
                  <a:srgbClr val="003399"/>
                </a:solidFill>
              </a:rPr>
              <a:t>in </a:t>
            </a:r>
            <a:r>
              <a:rPr lang="en-US" b="1" dirty="0" smtClean="0">
                <a:solidFill>
                  <a:srgbClr val="003399"/>
                </a:solidFill>
              </a:rPr>
              <a:t>learning:</a:t>
            </a:r>
            <a:r>
              <a:rPr lang="en-US" dirty="0" smtClean="0"/>
              <a:t> </a:t>
            </a:r>
            <a:r>
              <a:rPr lang="en-US" dirty="0"/>
              <a:t>Some models, like neural networks, have inherent randomness due to factors like weight initialization. Different runs with the same data might produce different results</a:t>
            </a:r>
            <a:r>
              <a:rPr lang="en-US" dirty="0" smtClean="0"/>
              <a:t>.</a:t>
            </a:r>
            <a:endParaRPr lang="en-US" dirty="0"/>
          </a:p>
        </p:txBody>
      </p:sp>
      <p:sp>
        <p:nvSpPr>
          <p:cNvPr id="3" name="Title 2"/>
          <p:cNvSpPr>
            <a:spLocks noGrp="1"/>
          </p:cNvSpPr>
          <p:nvPr>
            <p:ph type="title"/>
          </p:nvPr>
        </p:nvSpPr>
        <p:spPr/>
        <p:txBody>
          <a:bodyPr/>
          <a:lstStyle/>
          <a:p>
            <a:r>
              <a:rPr lang="en-US" dirty="0"/>
              <a:t>Importance of </a:t>
            </a:r>
            <a:r>
              <a:rPr lang="en-US" dirty="0" smtClean="0"/>
              <a:t> Validation</a:t>
            </a:r>
            <a:endParaRPr lang="en-US" dirty="0"/>
          </a:p>
        </p:txBody>
      </p:sp>
    </p:spTree>
    <p:extLst>
      <p:ext uri="{BB962C8B-B14F-4D97-AF65-F5344CB8AC3E}">
        <p14:creationId xmlns:p14="http://schemas.microsoft.com/office/powerpoint/2010/main" val="917399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189608"/>
            <a:ext cx="8272211" cy="5668392"/>
          </a:xfrm>
        </p:spPr>
        <p:txBody>
          <a:bodyPr>
            <a:normAutofit fontScale="92500" lnSpcReduction="20000"/>
          </a:bodyPr>
          <a:lstStyle/>
          <a:p>
            <a:r>
              <a:rPr lang="en-US" b="1" dirty="0" smtClean="0"/>
              <a:t>Benefits </a:t>
            </a:r>
            <a:r>
              <a:rPr lang="en-US" b="1" dirty="0"/>
              <a:t>of </a:t>
            </a:r>
            <a:r>
              <a:rPr lang="en-US" b="1" dirty="0" smtClean="0"/>
              <a:t>multiple validation runs</a:t>
            </a:r>
            <a:endParaRPr lang="en-US" b="1" dirty="0"/>
          </a:p>
          <a:p>
            <a:pPr lvl="1"/>
            <a:r>
              <a:rPr lang="en-US" sz="2300" b="1" dirty="0" smtClean="0">
                <a:solidFill>
                  <a:srgbClr val="003399"/>
                </a:solidFill>
              </a:rPr>
              <a:t>Averaging out randomness:  </a:t>
            </a:r>
            <a:r>
              <a:rPr lang="en-US" sz="2300" dirty="0" smtClean="0"/>
              <a:t>Multiple runs help in understanding the impact of inherent randomness in the training process and give a more consistent view of the model's performance.</a:t>
            </a:r>
          </a:p>
          <a:p>
            <a:pPr lvl="1"/>
            <a:r>
              <a:rPr lang="en-US" sz="2300" b="1" dirty="0" smtClean="0">
                <a:solidFill>
                  <a:srgbClr val="003399"/>
                </a:solidFill>
              </a:rPr>
              <a:t>Robustness to noise:  </a:t>
            </a:r>
            <a:r>
              <a:rPr lang="en-US" sz="2300" dirty="0" smtClean="0"/>
              <a:t>Multiple validation sets can mitigate the impact of outliers or exceptional instances present in any single set.</a:t>
            </a:r>
          </a:p>
          <a:p>
            <a:pPr lvl="1"/>
            <a:r>
              <a:rPr lang="en-US" sz="2300" b="1" dirty="0" smtClean="0">
                <a:solidFill>
                  <a:srgbClr val="003399"/>
                </a:solidFill>
              </a:rPr>
              <a:t>Comprehensive </a:t>
            </a:r>
            <a:r>
              <a:rPr lang="en-US" sz="2300" b="1" dirty="0" err="1" smtClean="0">
                <a:solidFill>
                  <a:srgbClr val="003399"/>
                </a:solidFill>
              </a:rPr>
              <a:t>hyperparameter</a:t>
            </a:r>
            <a:r>
              <a:rPr lang="en-US" sz="2300" b="1" dirty="0" smtClean="0">
                <a:solidFill>
                  <a:srgbClr val="003399"/>
                </a:solidFill>
              </a:rPr>
              <a:t> tuning: </a:t>
            </a:r>
            <a:r>
              <a:rPr lang="en-US" sz="2300" dirty="0" smtClean="0"/>
              <a:t>Multiple runs with different validation sets give more confidence in the process of </a:t>
            </a:r>
            <a:r>
              <a:rPr lang="en-US" sz="2300" dirty="0" err="1" smtClean="0"/>
              <a:t>hyperparameter</a:t>
            </a:r>
            <a:r>
              <a:rPr lang="en-US" sz="2300" dirty="0" smtClean="0"/>
              <a:t> tuning.</a:t>
            </a:r>
          </a:p>
          <a:p>
            <a:r>
              <a:rPr lang="en-US" b="1" dirty="0" smtClean="0"/>
              <a:t>Evaluating algorithms with validation error distribution</a:t>
            </a:r>
          </a:p>
          <a:p>
            <a:pPr lvl="1"/>
            <a:r>
              <a:rPr lang="en-US" sz="2300" b="1" dirty="0" smtClean="0">
                <a:solidFill>
                  <a:srgbClr val="003399"/>
                </a:solidFill>
              </a:rPr>
              <a:t>Distribution insight</a:t>
            </a:r>
            <a:r>
              <a:rPr lang="en-US" sz="2300" dirty="0" smtClean="0">
                <a:solidFill>
                  <a:srgbClr val="003399"/>
                </a:solidFill>
              </a:rPr>
              <a:t>: </a:t>
            </a:r>
            <a:r>
              <a:rPr lang="en-US" sz="2300" dirty="0"/>
              <a:t>By looking at the distribution of validation errors across multiple runs, one can </a:t>
            </a:r>
            <a:r>
              <a:rPr lang="en-US" sz="2300" dirty="0">
                <a:solidFill>
                  <a:srgbClr val="003399"/>
                </a:solidFill>
              </a:rPr>
              <a:t>understand the model's average performance, variance, and potential range of errors </a:t>
            </a:r>
            <a:r>
              <a:rPr lang="en-US" sz="2300" dirty="0"/>
              <a:t>it might produce.</a:t>
            </a:r>
          </a:p>
          <a:p>
            <a:pPr lvl="1"/>
            <a:r>
              <a:rPr lang="en-US" sz="2300" b="1" dirty="0" smtClean="0">
                <a:solidFill>
                  <a:srgbClr val="003399"/>
                </a:solidFill>
              </a:rPr>
              <a:t>Comparing algorithms</a:t>
            </a:r>
            <a:r>
              <a:rPr lang="en-US" sz="2300" dirty="0" smtClean="0">
                <a:solidFill>
                  <a:srgbClr val="003399"/>
                </a:solidFill>
              </a:rPr>
              <a:t>: </a:t>
            </a:r>
            <a:r>
              <a:rPr lang="en-US" sz="2300" dirty="0"/>
              <a:t>The distribution of validation errors can be used to compare two different algorithms or configurations and decide which one might be more reliable or perform better on average.</a:t>
            </a:r>
          </a:p>
          <a:p>
            <a:endParaRPr lang="en-US" dirty="0"/>
          </a:p>
          <a:p>
            <a:endParaRPr lang="en-US" dirty="0"/>
          </a:p>
        </p:txBody>
      </p:sp>
      <p:sp>
        <p:nvSpPr>
          <p:cNvPr id="2" name="Title 1"/>
          <p:cNvSpPr>
            <a:spLocks noGrp="1"/>
          </p:cNvSpPr>
          <p:nvPr>
            <p:ph type="title"/>
          </p:nvPr>
        </p:nvSpPr>
        <p:spPr/>
        <p:txBody>
          <a:bodyPr/>
          <a:lstStyle/>
          <a:p>
            <a:r>
              <a:rPr lang="en-US" dirty="0"/>
              <a:t>Importance of  </a:t>
            </a:r>
            <a:r>
              <a:rPr lang="en-US" dirty="0" smtClean="0"/>
              <a:t>Validation (cont.)</a:t>
            </a:r>
            <a:endParaRPr lang="en-US" dirty="0"/>
          </a:p>
        </p:txBody>
      </p:sp>
    </p:spTree>
    <p:extLst>
      <p:ext uri="{BB962C8B-B14F-4D97-AF65-F5344CB8AC3E}">
        <p14:creationId xmlns:p14="http://schemas.microsoft.com/office/powerpoint/2010/main" val="2739495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사분면">
  <a:themeElements>
    <a:clrScheme name="사분면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사분면">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사분면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사분면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사분면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사분면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사분면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사분면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사분면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사분면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사분면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10758</TotalTime>
  <Words>6388</Words>
  <Application>Microsoft Office PowerPoint</Application>
  <PresentationFormat>On-screen Show (4:3)</PresentationFormat>
  <Paragraphs>596</Paragraphs>
  <Slides>68</Slides>
  <Notes>24</Notes>
  <HiddenSlides>14</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68</vt:i4>
      </vt:variant>
    </vt:vector>
  </HeadingPairs>
  <TitlesOfParts>
    <vt:vector size="78" baseType="lpstr">
      <vt:lpstr>Gill Sans MT (Body)</vt:lpstr>
      <vt:lpstr>Arial</vt:lpstr>
      <vt:lpstr>Arial Rounded MT Bold</vt:lpstr>
      <vt:lpstr>Cambria Math</vt:lpstr>
      <vt:lpstr>Gill Sans MT</vt:lpstr>
      <vt:lpstr>Times New Roman</vt:lpstr>
      <vt:lpstr>Wingdings</vt:lpstr>
      <vt:lpstr>Wingdings 2</vt:lpstr>
      <vt:lpstr>1_Dividend</vt:lpstr>
      <vt:lpstr>사분면</vt:lpstr>
      <vt:lpstr>Design and Analysis of ML Experiments</vt:lpstr>
      <vt:lpstr>Reference</vt:lpstr>
      <vt:lpstr>PowerPoint Presentation</vt:lpstr>
      <vt:lpstr>Learning Algorithms</vt:lpstr>
      <vt:lpstr>Learning Algorithms and Their Evaluation</vt:lpstr>
      <vt:lpstr>Learning Algorithms and Their Evaluation (cont.)</vt:lpstr>
      <vt:lpstr>Importance of  Validation Sets</vt:lpstr>
      <vt:lpstr>Importance of  Validation</vt:lpstr>
      <vt:lpstr>Importance of  Validation (cont.)</vt:lpstr>
      <vt:lpstr>Evaluation based on Validation Errors</vt:lpstr>
      <vt:lpstr>Dataset Considerations and Best Practices</vt:lpstr>
      <vt:lpstr>Dataset Considerations and Best Practices (cont.)</vt:lpstr>
      <vt:lpstr>Dataset Considerations and Best Practices (cont.)</vt:lpstr>
      <vt:lpstr>Key Considerations</vt:lpstr>
      <vt:lpstr>Criteria for Comparing Learning Algorithms</vt:lpstr>
      <vt:lpstr>Real-world Considerations</vt:lpstr>
      <vt:lpstr>PowerPoint Presentation</vt:lpstr>
      <vt:lpstr>Other Considerations Beyond Error Rate</vt:lpstr>
      <vt:lpstr>Other Considerations Beyond Error Rate (cont.)</vt:lpstr>
      <vt:lpstr>Significance of Experimentation in Machine Learning</vt:lpstr>
      <vt:lpstr>Significance of Experimentation in Machine Learning</vt:lpstr>
      <vt:lpstr>Experimentation in Machine Learning</vt:lpstr>
      <vt:lpstr>Factors, Response, and Strategy of Experimentation</vt:lpstr>
      <vt:lpstr>PowerPoint Presentation</vt:lpstr>
      <vt:lpstr>PowerPoint Presentation</vt:lpstr>
      <vt:lpstr>PowerPoint Presentation</vt:lpstr>
      <vt:lpstr>Strategic Experimentation in Machine Learning</vt:lpstr>
      <vt:lpstr>Purpose of ML Experiments in Broader Context</vt:lpstr>
      <vt:lpstr>Strategic Experimentation in Machine Learning</vt:lpstr>
      <vt:lpstr>Factors Influencing ML Experiments</vt:lpstr>
      <vt:lpstr>Factors Influencing ML Experiments (cont.)</vt:lpstr>
      <vt:lpstr>Response Variables in ML Experiments</vt:lpstr>
      <vt:lpstr>Response Variables in ML Experiments</vt:lpstr>
      <vt:lpstr>Factorial Design and Experimentation Strategy</vt:lpstr>
      <vt:lpstr>Best Guess Approach</vt:lpstr>
      <vt:lpstr>One Factor at a Time</vt:lpstr>
      <vt:lpstr>Factorial Design (Grid Search)</vt:lpstr>
      <vt:lpstr>Response Surface Design </vt:lpstr>
      <vt:lpstr>Response Surface Design </vt:lpstr>
      <vt:lpstr>Basic Principles of Experimental Design</vt:lpstr>
      <vt:lpstr>Basic Principles of Experimental Design (cont.)</vt:lpstr>
      <vt:lpstr>Guidelines for Machine Learning Experiments</vt:lpstr>
      <vt:lpstr>Guidelines for Machine Learning Experiments</vt:lpstr>
      <vt:lpstr>Guidelines for Machine Learning Experiments</vt:lpstr>
      <vt:lpstr>PowerPoint Presentation</vt:lpstr>
      <vt:lpstr>PowerPoint Presentation</vt:lpstr>
      <vt:lpstr>PowerPoint Presentation</vt:lpstr>
      <vt:lpstr>PowerPoint Presentation</vt:lpstr>
      <vt:lpstr>PowerPoint Presentation</vt:lpstr>
      <vt:lpstr>Machine Learning Experiments</vt:lpstr>
      <vt:lpstr>Experiment Factors</vt:lpstr>
      <vt:lpstr>Response</vt:lpstr>
      <vt:lpstr>Strategy of Experiment</vt:lpstr>
      <vt:lpstr>Strategy of Experiment</vt:lpstr>
      <vt:lpstr>Goal of Experiment</vt:lpstr>
      <vt:lpstr>Guideline for ML Experiments</vt:lpstr>
      <vt:lpstr>Aim of the study</vt:lpstr>
      <vt:lpstr>Aim of the study (Cont.)</vt:lpstr>
      <vt:lpstr>Selection of the Response Variable</vt:lpstr>
      <vt:lpstr>Choice of Factors and Levels</vt:lpstr>
      <vt:lpstr>Choice of Factors and Levels</vt:lpstr>
      <vt:lpstr>Choice of Experimental Design</vt:lpstr>
      <vt:lpstr>Performing the Experiment</vt:lpstr>
      <vt:lpstr>Statistical Analysis of the Data</vt:lpstr>
      <vt:lpstr>Conclusion and Recommendation</vt:lpstr>
      <vt:lpstr>PowerPoint Presentation</vt:lpstr>
      <vt:lpstr>PowerPoint Presentation</vt:lpstr>
      <vt:lpstr>Principles of experimental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JS</dc:creator>
  <cp:lastModifiedBy>Yoo</cp:lastModifiedBy>
  <cp:revision>726</cp:revision>
  <dcterms:created xsi:type="dcterms:W3CDTF">2007-05-14T15:29:37Z</dcterms:created>
  <dcterms:modified xsi:type="dcterms:W3CDTF">2023-10-10T05:05:33Z</dcterms:modified>
</cp:coreProperties>
</file>