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8" r:id="rId6"/>
    <p:sldId id="272" r:id="rId7"/>
    <p:sldId id="270" r:id="rId8"/>
    <p:sldId id="274" r:id="rId9"/>
    <p:sldId id="275" r:id="rId10"/>
    <p:sldId id="276" r:id="rId11"/>
    <p:sldId id="277" r:id="rId12"/>
    <p:sldId id="278" r:id="rId13"/>
    <p:sldId id="279" r:id="rId14"/>
    <p:sldId id="280" r:id="rId15"/>
    <p:sldId id="266" r:id="rId16"/>
    <p:sldId id="28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0704" autoAdjust="0"/>
  </p:normalViewPr>
  <p:slideViewPr>
    <p:cSldViewPr snapToGrid="0">
      <p:cViewPr varScale="1">
        <p:scale>
          <a:sx n="75" d="100"/>
          <a:sy n="75" d="100"/>
        </p:scale>
        <p:origin x="979"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8/3/2023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know, In NYSE alone, about 200 Billion USD is being traded on a daily basis. </a:t>
            </a:r>
          </a:p>
          <a:p>
            <a:endParaRPr lang="en-US" dirty="0"/>
          </a:p>
          <a:p>
            <a:r>
              <a:rPr lang="en-US" dirty="0"/>
              <a:t>since so much money flowing in a system. it makes the stock market to be the PLAY GROUND of the RICHES.  </a:t>
            </a:r>
          </a:p>
          <a:p>
            <a:endParaRPr lang="en-US" dirty="0"/>
          </a:p>
          <a:p>
            <a:r>
              <a:rPr lang="en-US" dirty="0"/>
              <a:t>It’s like an ocean, an ocean of money. (If you want some, go and get some.) But if you were to go empty handed to an ocean to fetch some water, you would foolish.</a:t>
            </a:r>
          </a:p>
          <a:p>
            <a:endParaRPr lang="en-US" dirty="0"/>
          </a:p>
          <a:p>
            <a:r>
              <a:rPr lang="en-US" dirty="0"/>
              <a:t>You need a basket. Day trading is one such basket or a tool. If you can predict the stock market right, you can make money. It’s highly </a:t>
            </a:r>
            <a:r>
              <a:rPr lang="en-US" b="1" dirty="0"/>
              <a:t>incentivized</a:t>
            </a:r>
            <a:r>
              <a:rPr lang="en-US" dirty="0"/>
              <a:t> to predict the market.</a:t>
            </a:r>
          </a:p>
          <a:p>
            <a:endParaRPr lang="en-US" dirty="0"/>
          </a:p>
          <a:p>
            <a:r>
              <a:rPr lang="en-US" dirty="0"/>
              <a:t>And in the paradigm of Day trading, there’s a very famous term coined these days. “ALOGORITHMIC trading.” Most of the trading performed these days are </a:t>
            </a:r>
            <a:r>
              <a:rPr lang="en-US" dirty="0" err="1"/>
              <a:t>perfomed</a:t>
            </a:r>
            <a:r>
              <a:rPr lang="en-US" dirty="0"/>
              <a:t> by COMPUTERS, running some ALGORITHM; each one of it trying to OUTPERFORM the other.</a:t>
            </a:r>
          </a:p>
          <a:p>
            <a:endParaRPr lang="en-US" dirty="0"/>
          </a:p>
          <a:p>
            <a:r>
              <a:rPr lang="en-US" dirty="0"/>
              <a:t>I’m </a:t>
            </a:r>
            <a:r>
              <a:rPr lang="en-US" dirty="0" err="1"/>
              <a:t>gonna</a:t>
            </a:r>
            <a:r>
              <a:rPr lang="en-US" dirty="0"/>
              <a:t> be covering a </a:t>
            </a:r>
            <a:r>
              <a:rPr lang="en-US" b="1" dirty="0"/>
              <a:t>glimpse</a:t>
            </a:r>
            <a:r>
              <a:rPr lang="en-US" dirty="0"/>
              <a:t> of it. </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276332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Sequence problem</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863891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Yahoo finance. It conveniently downloads the data in python </a:t>
            </a:r>
            <a:r>
              <a:rPr lang="en-US" dirty="0" err="1"/>
              <a:t>dataframes</a:t>
            </a:r>
            <a:r>
              <a:rPr lang="en-US" dirty="0"/>
              <a:t> which then can be used for analysis and pre-processing. So it’s a good tool.</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82732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notebook.</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551811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4085567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sequential data: time series, speech, and video</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373635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notebook and graph of predicted vs real</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672735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sequential data: time series, speech, and video</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874728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8808003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hyperlink" Target="https://docs.streamlit.io/library/get-started" TargetMode="External"/><Relationship Id="rId1" Type="http://schemas.openxmlformats.org/officeDocument/2006/relationships/slideLayout" Target="../slideLayouts/slideLayout10.xml"/><Relationship Id="rId4" Type="http://schemas.openxmlformats.org/officeDocument/2006/relationships/hyperlink" Target="https://www.geeksforgeeks.org/deep-learning-introduction-to-long-short-term-memor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Stock Market Prediction Using LSTM</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By Harsh Sharma</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Results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4" name="TextBox 3">
            <a:extLst>
              <a:ext uri="{FF2B5EF4-FFF2-40B4-BE49-F238E27FC236}">
                <a16:creationId xmlns:a16="http://schemas.microsoft.com/office/drawing/2014/main" id="{C30B75F2-DFA7-D3DD-3A9A-2B9F0B35435F}"/>
              </a:ext>
            </a:extLst>
          </p:cNvPr>
          <p:cNvSpPr txBox="1"/>
          <p:nvPr/>
        </p:nvSpPr>
        <p:spPr>
          <a:xfrm>
            <a:off x="1473200" y="2232075"/>
            <a:ext cx="9428480" cy="369332"/>
          </a:xfrm>
          <a:prstGeom prst="rect">
            <a:avLst/>
          </a:prstGeom>
          <a:noFill/>
        </p:spPr>
        <p:txBody>
          <a:bodyPr wrap="square">
            <a:spAutoFit/>
          </a:bodyPr>
          <a:lstStyle/>
          <a:p>
            <a:r>
              <a:rPr lang="en-US" dirty="0"/>
              <a:t>The model has been fairly consistent in predicting the closing stock price of APPLE stock.  </a:t>
            </a:r>
          </a:p>
        </p:txBody>
      </p:sp>
      <p:pic>
        <p:nvPicPr>
          <p:cNvPr id="5" name="Picture 4">
            <a:extLst>
              <a:ext uri="{FF2B5EF4-FFF2-40B4-BE49-F238E27FC236}">
                <a16:creationId xmlns:a16="http://schemas.microsoft.com/office/drawing/2014/main" id="{7305B394-048B-CBC9-76F1-8507EB705897}"/>
              </a:ext>
            </a:extLst>
          </p:cNvPr>
          <p:cNvPicPr>
            <a:picLocks noChangeAspect="1"/>
          </p:cNvPicPr>
          <p:nvPr/>
        </p:nvPicPr>
        <p:blipFill>
          <a:blip r:embed="rId3"/>
          <a:stretch>
            <a:fillRect/>
          </a:stretch>
        </p:blipFill>
        <p:spPr>
          <a:xfrm>
            <a:off x="1153572" y="3323164"/>
            <a:ext cx="10067736" cy="2571535"/>
          </a:xfrm>
          <a:prstGeom prst="rect">
            <a:avLst/>
          </a:prstGeom>
        </p:spPr>
      </p:pic>
    </p:spTree>
    <p:extLst>
      <p:ext uri="{BB962C8B-B14F-4D97-AF65-F5344CB8AC3E}">
        <p14:creationId xmlns:p14="http://schemas.microsoft.com/office/powerpoint/2010/main" val="3362703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96042-4E1D-6B27-AB08-C4CFDAAAE63B}"/>
              </a:ext>
            </a:extLst>
          </p:cNvPr>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2845489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Conclusion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937386"/>
          </a:xfrm>
        </p:spPr>
        <p:txBody>
          <a:bodyPr>
            <a:normAutofit/>
          </a:bodyPr>
          <a:lstStyle/>
          <a:p>
            <a:r>
              <a:rPr lang="en-US" dirty="0"/>
              <a:t>The LSTM model performed well on the NYSE sequential stock data. The trained model was able to provide output with closing price for the next day. Although these predictions weren’t always close to the actual values. But the RMSE score of 0.49 gives us a good metric that the model has been predicting values very close to the actual ones.</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8237-DB31-70A7-2ABA-4B1D6AB8BC36}"/>
              </a:ext>
            </a:extLst>
          </p:cNvPr>
          <p:cNvSpPr>
            <a:spLocks noGrp="1"/>
          </p:cNvSpPr>
          <p:nvPr>
            <p:ph type="title"/>
          </p:nvPr>
        </p:nvSpPr>
        <p:spPr/>
        <p:txBody>
          <a:bodyPr/>
          <a:lstStyle/>
          <a:p>
            <a:r>
              <a:rPr lang="en-US" dirty="0"/>
              <a:t>References</a:t>
            </a:r>
          </a:p>
        </p:txBody>
      </p:sp>
      <p:sp>
        <p:nvSpPr>
          <p:cNvPr id="6" name="Slide Number Placeholder 5">
            <a:extLst>
              <a:ext uri="{FF2B5EF4-FFF2-40B4-BE49-F238E27FC236}">
                <a16:creationId xmlns:a16="http://schemas.microsoft.com/office/drawing/2014/main" id="{39805712-27A6-2D95-6987-BBB9478AEF4C}"/>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7" name="TextBox 6">
            <a:extLst>
              <a:ext uri="{FF2B5EF4-FFF2-40B4-BE49-F238E27FC236}">
                <a16:creationId xmlns:a16="http://schemas.microsoft.com/office/drawing/2014/main" id="{B4439954-72A5-FB37-9022-C7DD4498D0E1}"/>
              </a:ext>
            </a:extLst>
          </p:cNvPr>
          <p:cNvSpPr txBox="1"/>
          <p:nvPr/>
        </p:nvSpPr>
        <p:spPr>
          <a:xfrm>
            <a:off x="944880" y="1920240"/>
            <a:ext cx="10408920" cy="3970318"/>
          </a:xfrm>
          <a:prstGeom prst="rect">
            <a:avLst/>
          </a:prstGeom>
          <a:noFill/>
        </p:spPr>
        <p:txBody>
          <a:bodyPr wrap="square" rtlCol="0">
            <a:spAutoFit/>
          </a:bodyPr>
          <a:lstStyle/>
          <a:p>
            <a:pPr marL="285750" indent="-285750">
              <a:buFont typeface="Courier New" panose="02070309020205020404" pitchFamily="49" charset="0"/>
              <a:buChar char="o"/>
            </a:pPr>
            <a:r>
              <a:rPr lang="en-US" dirty="0">
                <a:hlinkClick r:id="rId2">
                  <a:extLst>
                    <a:ext uri="{A12FA001-AC4F-418D-AE19-62706E023703}">
                      <ahyp:hlinkClr xmlns:ahyp="http://schemas.microsoft.com/office/drawing/2018/hyperlinkcolor" val="tx"/>
                    </a:ext>
                  </a:extLst>
                </a:hlinkClick>
              </a:rPr>
              <a:t>https://www.nyse.com/index</a:t>
            </a:r>
          </a:p>
          <a:p>
            <a:pPr marL="285750" indent="-285750">
              <a:buFont typeface="Courier New" panose="02070309020205020404" pitchFamily="49" charset="0"/>
              <a:buChar char="o"/>
            </a:pPr>
            <a:endParaRPr lang="en-US" dirty="0">
              <a:hlinkClick r:id="rId2">
                <a:extLst>
                  <a:ext uri="{A12FA001-AC4F-418D-AE19-62706E023703}">
                    <ahyp:hlinkClr xmlns:ahyp="http://schemas.microsoft.com/office/drawing/2018/hyperlinkcolor" val="tx"/>
                  </a:ext>
                </a:extLst>
              </a:hlinkClick>
            </a:endParaRPr>
          </a:p>
          <a:p>
            <a:pPr marL="285750" indent="-285750">
              <a:buFont typeface="Courier New" panose="02070309020205020404" pitchFamily="49" charset="0"/>
              <a:buChar char="o"/>
            </a:pPr>
            <a:r>
              <a:rPr lang="en-US" dirty="0">
                <a:hlinkClick r:id="rId3">
                  <a:extLst>
                    <a:ext uri="{A12FA001-AC4F-418D-AE19-62706E023703}">
                      <ahyp:hlinkClr xmlns:ahyp="http://schemas.microsoft.com/office/drawing/2018/hyperlinkcolor" val="tx"/>
                    </a:ext>
                  </a:extLst>
                </a:hlinkClick>
              </a:rPr>
              <a:t>https://chat.openai.com/</a:t>
            </a:r>
            <a:endParaRPr lang="en-US" dirty="0"/>
          </a:p>
          <a:p>
            <a:pPr marL="285750" indent="-285750">
              <a:buFont typeface="Courier New" panose="02070309020205020404" pitchFamily="49" charset="0"/>
              <a:buChar char="o"/>
            </a:pPr>
            <a:endParaRPr lang="en-US" dirty="0">
              <a:hlinkClick r:id="rId2">
                <a:extLst>
                  <a:ext uri="{A12FA001-AC4F-418D-AE19-62706E023703}">
                    <ahyp:hlinkClr xmlns:ahyp="http://schemas.microsoft.com/office/drawing/2018/hyperlinkcolor" val="tx"/>
                  </a:ext>
                </a:extLst>
              </a:hlinkClick>
            </a:endParaRPr>
          </a:p>
          <a:p>
            <a:pPr marL="285750" indent="-285750">
              <a:buFont typeface="Courier New" panose="02070309020205020404" pitchFamily="49" charset="0"/>
              <a:buChar char="o"/>
            </a:pPr>
            <a:r>
              <a:rPr lang="en-US" dirty="0">
                <a:hlinkClick r:id="rId2">
                  <a:extLst>
                    <a:ext uri="{A12FA001-AC4F-418D-AE19-62706E023703}">
                      <ahyp:hlinkClr xmlns:ahyp="http://schemas.microsoft.com/office/drawing/2018/hyperlinkcolor" val="tx"/>
                    </a:ext>
                  </a:extLst>
                </a:hlinkClick>
              </a:rPr>
              <a:t>https://docs.streamlit.io/library/get-started</a:t>
            </a:r>
            <a:endParaRPr lang="en-US" dirty="0"/>
          </a:p>
          <a:p>
            <a:pPr marL="285750" indent="-285750">
              <a:buFont typeface="Courier New" panose="02070309020205020404" pitchFamily="49" charset="0"/>
              <a:buChar char="o"/>
            </a:pPr>
            <a:endParaRPr lang="en-US" dirty="0">
              <a:hlinkClick r:id="rId2">
                <a:extLst>
                  <a:ext uri="{A12FA001-AC4F-418D-AE19-62706E023703}">
                    <ahyp:hlinkClr xmlns:ahyp="http://schemas.microsoft.com/office/drawing/2018/hyperlinkcolor" val="tx"/>
                  </a:ext>
                </a:extLst>
              </a:hlinkClick>
            </a:endParaRPr>
          </a:p>
          <a:p>
            <a:pPr marL="285750" indent="-285750">
              <a:buFont typeface="Courier New" panose="02070309020205020404" pitchFamily="49" charset="0"/>
              <a:buChar char="o"/>
            </a:pPr>
            <a:r>
              <a:rPr lang="en-US" dirty="0">
                <a:hlinkClick r:id="rId2">
                  <a:extLst>
                    <a:ext uri="{A12FA001-AC4F-418D-AE19-62706E023703}">
                      <ahyp:hlinkClr xmlns:ahyp="http://schemas.microsoft.com/office/drawing/2018/hyperlinkcolor" val="tx"/>
                    </a:ext>
                  </a:extLst>
                </a:hlinkClick>
              </a:rPr>
              <a:t>https://www.youtube.com/</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hlinkClick r:id="rId4">
                  <a:extLst>
                    <a:ext uri="{A12FA001-AC4F-418D-AE19-62706E023703}">
                      <ahyp:hlinkClr xmlns:ahyp="http://schemas.microsoft.com/office/drawing/2018/hyperlinkcolor" val="tx"/>
                    </a:ext>
                  </a:extLst>
                </a:hlinkClick>
              </a:rPr>
              <a:t>https://www.geeksforgeeks.org/deep-learning-introduction-to-long-short-term-memory/#</a:t>
            </a: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https://www.analyticsvidhya.com/blog/2021/03/introduction-to-long-short-term-memory-lstm/</a:t>
            </a:r>
          </a:p>
          <a:p>
            <a:pPr marL="285750" indent="-285750">
              <a:buFont typeface="Courier New" panose="02070309020205020404" pitchFamily="49" charset="0"/>
              <a:buChar char="o"/>
            </a:pPr>
            <a:endParaRPr lang="en-US" dirty="0"/>
          </a:p>
          <a:p>
            <a:endParaRPr lang="en-US" dirty="0"/>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1370653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2123736"/>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“Money is not the most important thing in the world. Love is. Fortunately, I love money." </a:t>
            </a:r>
          </a:p>
          <a:p>
            <a:r>
              <a:rPr lang="en-US" b="1" dirty="0"/>
              <a:t>-</a:t>
            </a:r>
            <a:r>
              <a:rPr lang="en-US" dirty="0"/>
              <a:t> </a:t>
            </a:r>
            <a:r>
              <a:rPr lang="en-US" b="1" dirty="0"/>
              <a:t>Jackie</a:t>
            </a:r>
            <a:r>
              <a:rPr lang="en-US" dirty="0"/>
              <a:t> </a:t>
            </a:r>
            <a:r>
              <a:rPr lang="en-US" b="1" dirty="0"/>
              <a:t>Mason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Using an </a:t>
            </a:r>
            <a:r>
              <a:rPr lang="en-US" dirty="0" err="1"/>
              <a:t>Aritifical</a:t>
            </a:r>
            <a:r>
              <a:rPr lang="en-US" dirty="0"/>
              <a:t> RNN </a:t>
            </a:r>
            <a:r>
              <a:rPr lang="en-US" b="1" dirty="0"/>
              <a:t>architecture</a:t>
            </a:r>
            <a:r>
              <a:rPr lang="en-US" dirty="0"/>
              <a:t> called Long Short-Term Memory (</a:t>
            </a:r>
            <a:r>
              <a:rPr lang="en-US" b="1" dirty="0"/>
              <a:t>LSTM</a:t>
            </a:r>
            <a:r>
              <a:rPr lang="en-US" dirty="0"/>
              <a:t>) on the </a:t>
            </a:r>
            <a:r>
              <a:rPr lang="en-US" b="1" dirty="0"/>
              <a:t>NYSE data </a:t>
            </a:r>
            <a:r>
              <a:rPr lang="en-US" dirty="0"/>
              <a:t>for a corporation (APPLE Inc.). For LSTM model, </a:t>
            </a:r>
            <a:r>
              <a:rPr lang="en-US" b="1" dirty="0"/>
              <a:t>past 60 days </a:t>
            </a:r>
            <a:r>
              <a:rPr lang="en-US" dirty="0"/>
              <a:t>data is being considered to </a:t>
            </a:r>
            <a:r>
              <a:rPr lang="en-US" b="1" dirty="0"/>
              <a:t>train</a:t>
            </a:r>
            <a:r>
              <a:rPr lang="en-US" dirty="0"/>
              <a:t> the model.</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01742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Data</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5" name="TextBox 4">
            <a:extLst>
              <a:ext uri="{FF2B5EF4-FFF2-40B4-BE49-F238E27FC236}">
                <a16:creationId xmlns:a16="http://schemas.microsoft.com/office/drawing/2014/main" id="{B30012D0-79CF-859E-D5FF-06400476FFB9}"/>
              </a:ext>
            </a:extLst>
          </p:cNvPr>
          <p:cNvSpPr txBox="1"/>
          <p:nvPr/>
        </p:nvSpPr>
        <p:spPr>
          <a:xfrm>
            <a:off x="1503680" y="2580640"/>
            <a:ext cx="9850120" cy="2031325"/>
          </a:xfrm>
          <a:prstGeom prst="rect">
            <a:avLst/>
          </a:prstGeom>
          <a:noFill/>
        </p:spPr>
        <p:txBody>
          <a:bodyPr wrap="square" rtlCol="0">
            <a:spAutoFit/>
          </a:bodyPr>
          <a:lstStyle/>
          <a:p>
            <a:pPr marL="285750" indent="-285750">
              <a:buFont typeface="Courier New" panose="02070309020205020404" pitchFamily="49" charset="0"/>
              <a:buChar char="o"/>
            </a:pPr>
            <a:r>
              <a:rPr lang="en-US" dirty="0"/>
              <a:t>The data being used is </a:t>
            </a:r>
            <a:r>
              <a:rPr lang="en-US" b="1" dirty="0"/>
              <a:t>open-source </a:t>
            </a:r>
            <a:r>
              <a:rPr lang="en-US" dirty="0"/>
              <a:t>and is provided by New York Stock Exchange (</a:t>
            </a:r>
            <a:r>
              <a:rPr lang="en-US" b="1" dirty="0"/>
              <a:t>NYSE</a:t>
            </a:r>
            <a:r>
              <a:rPr lang="en-US" dirty="0"/>
              <a:t>).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To fetch the data, I’m using </a:t>
            </a:r>
            <a:r>
              <a:rPr lang="en-US" b="1" dirty="0"/>
              <a:t>Yahoo Finance (</a:t>
            </a:r>
            <a:r>
              <a:rPr lang="en-US" b="1" dirty="0" err="1"/>
              <a:t>yfinance</a:t>
            </a:r>
            <a:r>
              <a:rPr lang="en-US" b="1" dirty="0"/>
              <a:t>)</a:t>
            </a:r>
            <a:r>
              <a:rPr lang="en-US" dirty="0"/>
              <a:t>,</a:t>
            </a:r>
            <a:r>
              <a:rPr lang="en-US" b="1" dirty="0"/>
              <a:t> </a:t>
            </a:r>
            <a:r>
              <a:rPr lang="en-US" dirty="0"/>
              <a:t>which is a python library. It is famous for fetching historical financial data.</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As preprocessing, I have applied </a:t>
            </a:r>
            <a:r>
              <a:rPr lang="en-US" dirty="0" err="1"/>
              <a:t>MinMax</a:t>
            </a:r>
            <a:r>
              <a:rPr lang="en-US" dirty="0"/>
              <a:t> </a:t>
            </a:r>
            <a:r>
              <a:rPr lang="en-US" dirty="0" err="1"/>
              <a:t>Normalisation</a:t>
            </a:r>
            <a:r>
              <a:rPr lang="en-US" dirty="0"/>
              <a:t>. Also, I truncated a couple of data fields from the data source.</a:t>
            </a:r>
          </a:p>
        </p:txBody>
      </p:sp>
    </p:spTree>
    <p:extLst>
      <p:ext uri="{BB962C8B-B14F-4D97-AF65-F5344CB8AC3E}">
        <p14:creationId xmlns:p14="http://schemas.microsoft.com/office/powerpoint/2010/main" val="289638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CA892-02AB-7881-BB7B-49C74A61ECD7}"/>
              </a:ext>
            </a:extLst>
          </p:cNvPr>
          <p:cNvSpPr>
            <a:spLocks noGrp="1"/>
          </p:cNvSpPr>
          <p:nvPr>
            <p:ph type="ctrTitle"/>
          </p:nvPr>
        </p:nvSpPr>
        <p:spPr>
          <a:xfrm>
            <a:off x="6656070" y="2571234"/>
            <a:ext cx="5129530" cy="1715531"/>
          </a:xfrm>
        </p:spPr>
        <p:txBody>
          <a:bodyPr/>
          <a:lstStyle/>
          <a:p>
            <a:r>
              <a:rPr lang="en-US" sz="3600" b="0" i="0" u="none" strike="noStrike" baseline="0" dirty="0">
                <a:latin typeface="CIDFont+F2"/>
              </a:rPr>
              <a:t>Data exploration</a:t>
            </a:r>
            <a:br>
              <a:rPr lang="en-US" sz="3600" b="0" i="0" u="none" strike="noStrike" baseline="0" dirty="0">
                <a:latin typeface="CIDFont+F2"/>
              </a:rPr>
            </a:br>
            <a:br>
              <a:rPr lang="en-US" sz="3600" b="0" i="0" u="none" strike="noStrike" baseline="0" dirty="0">
                <a:latin typeface="CIDFont+F2"/>
              </a:rPr>
            </a:br>
            <a:r>
              <a:rPr lang="en-US" sz="3600" b="0" i="0" u="none" strike="noStrike" baseline="0" dirty="0">
                <a:latin typeface="CIDFont+F2"/>
              </a:rPr>
              <a:t>Data preprocessing</a:t>
            </a:r>
            <a:endParaRPr lang="en-US" dirty="0"/>
          </a:p>
        </p:txBody>
      </p:sp>
      <p:sp>
        <p:nvSpPr>
          <p:cNvPr id="3" name="TextBox 2">
            <a:extLst>
              <a:ext uri="{FF2B5EF4-FFF2-40B4-BE49-F238E27FC236}">
                <a16:creationId xmlns:a16="http://schemas.microsoft.com/office/drawing/2014/main" id="{E47A80F5-575C-516E-9A7C-D16612BE0435}"/>
              </a:ext>
            </a:extLst>
          </p:cNvPr>
          <p:cNvSpPr txBox="1"/>
          <p:nvPr/>
        </p:nvSpPr>
        <p:spPr>
          <a:xfrm>
            <a:off x="6756400" y="4521200"/>
            <a:ext cx="3068320" cy="369332"/>
          </a:xfrm>
          <a:prstGeom prst="rect">
            <a:avLst/>
          </a:prstGeom>
          <a:noFill/>
        </p:spPr>
        <p:txBody>
          <a:bodyPr wrap="square" rtlCol="0">
            <a:spAutoFit/>
          </a:bodyPr>
          <a:lstStyle/>
          <a:p>
            <a:r>
              <a:rPr lang="en-US" dirty="0">
                <a:solidFill>
                  <a:schemeClr val="bg1"/>
                </a:solidFill>
              </a:rPr>
              <a:t>(In </a:t>
            </a:r>
            <a:r>
              <a:rPr lang="en-US" dirty="0" err="1">
                <a:solidFill>
                  <a:schemeClr val="bg1"/>
                </a:solidFill>
              </a:rPr>
              <a:t>Jupyter</a:t>
            </a:r>
            <a:r>
              <a:rPr lang="en-US" dirty="0">
                <a:solidFill>
                  <a:schemeClr val="bg1"/>
                </a:solidFill>
              </a:rPr>
              <a:t> Notebook)</a:t>
            </a:r>
          </a:p>
        </p:txBody>
      </p:sp>
    </p:spTree>
    <p:extLst>
      <p:ext uri="{BB962C8B-B14F-4D97-AF65-F5344CB8AC3E}">
        <p14:creationId xmlns:p14="http://schemas.microsoft.com/office/powerpoint/2010/main" val="511885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Methodology – LSTM Architecture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4" name="TextBox 3">
            <a:extLst>
              <a:ext uri="{FF2B5EF4-FFF2-40B4-BE49-F238E27FC236}">
                <a16:creationId xmlns:a16="http://schemas.microsoft.com/office/drawing/2014/main" id="{C30B75F2-DFA7-D3DD-3A9A-2B9F0B35435F}"/>
              </a:ext>
            </a:extLst>
          </p:cNvPr>
          <p:cNvSpPr txBox="1"/>
          <p:nvPr/>
        </p:nvSpPr>
        <p:spPr>
          <a:xfrm>
            <a:off x="1473200" y="2232075"/>
            <a:ext cx="9428480" cy="1200329"/>
          </a:xfrm>
          <a:prstGeom prst="rect">
            <a:avLst/>
          </a:prstGeom>
          <a:noFill/>
        </p:spPr>
        <p:txBody>
          <a:bodyPr wrap="square">
            <a:spAutoFit/>
          </a:bodyPr>
          <a:lstStyle/>
          <a:p>
            <a:r>
              <a:rPr lang="en-US" dirty="0"/>
              <a:t>LSTM is a recurrent neural network (RNN) architecture designed to handle long-term dependencies in sequential data.</a:t>
            </a:r>
          </a:p>
          <a:p>
            <a:endParaRPr lang="en-US" dirty="0"/>
          </a:p>
          <a:p>
            <a:endParaRPr lang="en-US" dirty="0"/>
          </a:p>
        </p:txBody>
      </p:sp>
      <p:sp>
        <p:nvSpPr>
          <p:cNvPr id="9" name="TextBox 8">
            <a:extLst>
              <a:ext uri="{FF2B5EF4-FFF2-40B4-BE49-F238E27FC236}">
                <a16:creationId xmlns:a16="http://schemas.microsoft.com/office/drawing/2014/main" id="{776EAE8C-9B05-A36D-A6EF-73CA3B586B3D}"/>
              </a:ext>
            </a:extLst>
          </p:cNvPr>
          <p:cNvSpPr txBox="1"/>
          <p:nvPr/>
        </p:nvSpPr>
        <p:spPr>
          <a:xfrm>
            <a:off x="1574800" y="3429000"/>
            <a:ext cx="4775200" cy="2585323"/>
          </a:xfrm>
          <a:prstGeom prst="rect">
            <a:avLst/>
          </a:prstGeom>
          <a:noFill/>
        </p:spPr>
        <p:txBody>
          <a:bodyPr wrap="square" rtlCol="0">
            <a:spAutoFit/>
          </a:bodyPr>
          <a:lstStyle/>
          <a:p>
            <a:r>
              <a:rPr lang="en-US" dirty="0"/>
              <a:t>Input Sequence: "I like" </a:t>
            </a:r>
          </a:p>
          <a:p>
            <a:r>
              <a:rPr lang="en-US" dirty="0"/>
              <a:t>Output Sequence: "AI.“</a:t>
            </a:r>
          </a:p>
          <a:p>
            <a:endParaRPr lang="en-US" dirty="0"/>
          </a:p>
          <a:p>
            <a:r>
              <a:rPr lang="en-US" dirty="0"/>
              <a:t>Input Sequence: "Machine learning" </a:t>
            </a:r>
          </a:p>
          <a:p>
            <a:r>
              <a:rPr lang="en-US" dirty="0"/>
              <a:t>Output Sequence: "is amazing.“</a:t>
            </a:r>
          </a:p>
          <a:p>
            <a:endParaRPr lang="en-US" dirty="0"/>
          </a:p>
          <a:p>
            <a:r>
              <a:rPr lang="en-US" dirty="0"/>
              <a:t>Input Sequence: "Recurrent neural networks" </a:t>
            </a:r>
          </a:p>
          <a:p>
            <a:r>
              <a:rPr lang="en-US" dirty="0"/>
              <a:t>Output Sequence: "can process sequential data."</a:t>
            </a:r>
          </a:p>
        </p:txBody>
      </p:sp>
      <p:sp>
        <p:nvSpPr>
          <p:cNvPr id="10" name="TextBox 9">
            <a:extLst>
              <a:ext uri="{FF2B5EF4-FFF2-40B4-BE49-F238E27FC236}">
                <a16:creationId xmlns:a16="http://schemas.microsoft.com/office/drawing/2014/main" id="{FAAA3C20-308D-411F-BC20-A49BCCBC4A07}"/>
              </a:ext>
            </a:extLst>
          </p:cNvPr>
          <p:cNvSpPr txBox="1"/>
          <p:nvPr/>
        </p:nvSpPr>
        <p:spPr>
          <a:xfrm>
            <a:off x="6471920" y="3429000"/>
            <a:ext cx="5527040" cy="1754326"/>
          </a:xfrm>
          <a:prstGeom prst="rect">
            <a:avLst/>
          </a:prstGeom>
          <a:noFill/>
        </p:spPr>
        <p:txBody>
          <a:bodyPr wrap="square" rtlCol="0">
            <a:spAutoFit/>
          </a:bodyPr>
          <a:lstStyle/>
          <a:p>
            <a:r>
              <a:rPr lang="en-US" dirty="0"/>
              <a:t>We’ll tokenize and perform indexing:</a:t>
            </a:r>
          </a:p>
          <a:p>
            <a:endParaRPr lang="en-US" dirty="0"/>
          </a:p>
          <a:p>
            <a:r>
              <a:rPr lang="en-US" dirty="0"/>
              <a:t>"I": 0, “like": 1, "Machine": 2, "learning": 3, "Recurrent": 4, "neural": 5, "networks": 6, "AI.": 7, "is": 8, "amazing.": 9, "can": 10, "process": 11, "sequential": 12, "data.": 13</a:t>
            </a:r>
          </a:p>
        </p:txBody>
      </p:sp>
    </p:spTree>
    <p:extLst>
      <p:ext uri="{BB962C8B-B14F-4D97-AF65-F5344CB8AC3E}">
        <p14:creationId xmlns:p14="http://schemas.microsoft.com/office/powerpoint/2010/main" val="3307382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Methodology – LSTM Architecture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4" name="TextBox 3">
            <a:extLst>
              <a:ext uri="{FF2B5EF4-FFF2-40B4-BE49-F238E27FC236}">
                <a16:creationId xmlns:a16="http://schemas.microsoft.com/office/drawing/2014/main" id="{C30B75F2-DFA7-D3DD-3A9A-2B9F0B35435F}"/>
              </a:ext>
            </a:extLst>
          </p:cNvPr>
          <p:cNvSpPr txBox="1"/>
          <p:nvPr/>
        </p:nvSpPr>
        <p:spPr>
          <a:xfrm>
            <a:off x="1473200" y="2232075"/>
            <a:ext cx="9428480" cy="3416320"/>
          </a:xfrm>
          <a:prstGeom prst="rect">
            <a:avLst/>
          </a:prstGeom>
          <a:noFill/>
        </p:spPr>
        <p:txBody>
          <a:bodyPr wrap="square">
            <a:spAutoFit/>
          </a:bodyPr>
          <a:lstStyle/>
          <a:p>
            <a:r>
              <a:rPr lang="en-US" b="1" dirty="0"/>
              <a:t>Step 1</a:t>
            </a:r>
            <a:r>
              <a:rPr lang="en-US" dirty="0"/>
              <a:t>: Forming Embeddings. We form a dense vector for each input/output sequence</a:t>
            </a:r>
          </a:p>
          <a:p>
            <a:endParaRPr lang="en-US" dirty="0"/>
          </a:p>
          <a:p>
            <a:r>
              <a:rPr lang="en-US" dirty="0"/>
              <a:t>"I like" becomes [0, 1] and "Machine learning" as [2, 3] and “AI” as [7]</a:t>
            </a:r>
          </a:p>
          <a:p>
            <a:endParaRPr lang="en-US" dirty="0"/>
          </a:p>
          <a:p>
            <a:r>
              <a:rPr lang="en-US" b="1" dirty="0"/>
              <a:t>Step 2</a:t>
            </a:r>
            <a:r>
              <a:rPr lang="en-US" dirty="0"/>
              <a:t>: Feeding the data to Architecture.</a:t>
            </a:r>
          </a:p>
          <a:p>
            <a:endParaRPr lang="en-US" dirty="0"/>
          </a:p>
          <a:p>
            <a:r>
              <a:rPr lang="en-US" dirty="0"/>
              <a:t>The model has three gates: Input, Forget and Output gate. </a:t>
            </a:r>
          </a:p>
          <a:p>
            <a:endParaRPr lang="en-US" dirty="0"/>
          </a:p>
          <a:p>
            <a:r>
              <a:rPr lang="en-US" b="1" dirty="0"/>
              <a:t>Step 3</a:t>
            </a:r>
            <a:r>
              <a:rPr lang="en-US" dirty="0"/>
              <a:t>: Generate Probabilistic Distribution. </a:t>
            </a:r>
          </a:p>
          <a:p>
            <a:endParaRPr lang="en-US" dirty="0"/>
          </a:p>
          <a:p>
            <a:r>
              <a:rPr lang="en-US" dirty="0"/>
              <a:t>If we are trying to predict the next word after "I like," the model might produce a probability distribution like [0.05, 0.01, 0.01, 0.01, 0.01, 0.01, 0.01, 0.85, 0.01, 0.03, 0.01, 0.01, 0.01].</a:t>
            </a:r>
          </a:p>
        </p:txBody>
      </p:sp>
    </p:spTree>
    <p:extLst>
      <p:ext uri="{BB962C8B-B14F-4D97-AF65-F5344CB8AC3E}">
        <p14:creationId xmlns:p14="http://schemas.microsoft.com/office/powerpoint/2010/main" val="3119448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Evaluation Metric– RMSE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4" name="TextBox 3">
            <a:extLst>
              <a:ext uri="{FF2B5EF4-FFF2-40B4-BE49-F238E27FC236}">
                <a16:creationId xmlns:a16="http://schemas.microsoft.com/office/drawing/2014/main" id="{C30B75F2-DFA7-D3DD-3A9A-2B9F0B35435F}"/>
              </a:ext>
            </a:extLst>
          </p:cNvPr>
          <p:cNvSpPr txBox="1"/>
          <p:nvPr/>
        </p:nvSpPr>
        <p:spPr>
          <a:xfrm>
            <a:off x="1473200" y="2232075"/>
            <a:ext cx="9428480" cy="1754326"/>
          </a:xfrm>
          <a:prstGeom prst="rect">
            <a:avLst/>
          </a:prstGeom>
          <a:noFill/>
        </p:spPr>
        <p:txBody>
          <a:bodyPr wrap="square">
            <a:spAutoFit/>
          </a:bodyPr>
          <a:lstStyle/>
          <a:p>
            <a:r>
              <a:rPr lang="en-US" dirty="0"/>
              <a:t>Root Mean Squared Error measures the average squared difference between the predicted values and the actual values.</a:t>
            </a:r>
          </a:p>
          <a:p>
            <a:endParaRPr lang="en-US" dirty="0"/>
          </a:p>
          <a:p>
            <a:r>
              <a:rPr lang="en-US" dirty="0"/>
              <a:t>Best RMSE Performance: 0.498</a:t>
            </a:r>
          </a:p>
          <a:p>
            <a:endParaRPr lang="en-US" dirty="0"/>
          </a:p>
          <a:p>
            <a:r>
              <a:rPr lang="en-US" dirty="0"/>
              <a:t>In my attempts to find the ideal </a:t>
            </a:r>
            <a:r>
              <a:rPr lang="en-US" b="1" dirty="0"/>
              <a:t>hyperparameters</a:t>
            </a:r>
            <a:r>
              <a:rPr lang="en-US" dirty="0"/>
              <a:t>, RMSE went as </a:t>
            </a:r>
            <a:r>
              <a:rPr lang="en-US" b="1" dirty="0"/>
              <a:t>high as 15</a:t>
            </a:r>
            <a:r>
              <a:rPr lang="en-US" dirty="0"/>
              <a:t>.</a:t>
            </a:r>
          </a:p>
        </p:txBody>
      </p:sp>
    </p:spTree>
    <p:extLst>
      <p:ext uri="{BB962C8B-B14F-4D97-AF65-F5344CB8AC3E}">
        <p14:creationId xmlns:p14="http://schemas.microsoft.com/office/powerpoint/2010/main" val="286908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Experiment Setting</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4" name="TextBox 3">
            <a:extLst>
              <a:ext uri="{FF2B5EF4-FFF2-40B4-BE49-F238E27FC236}">
                <a16:creationId xmlns:a16="http://schemas.microsoft.com/office/drawing/2014/main" id="{C30B75F2-DFA7-D3DD-3A9A-2B9F0B35435F}"/>
              </a:ext>
            </a:extLst>
          </p:cNvPr>
          <p:cNvSpPr txBox="1"/>
          <p:nvPr/>
        </p:nvSpPr>
        <p:spPr>
          <a:xfrm>
            <a:off x="1473200" y="2232075"/>
            <a:ext cx="9428480" cy="1477328"/>
          </a:xfrm>
          <a:prstGeom prst="rect">
            <a:avLst/>
          </a:prstGeom>
          <a:noFill/>
        </p:spPr>
        <p:txBody>
          <a:bodyPr wrap="square">
            <a:spAutoFit/>
          </a:bodyPr>
          <a:lstStyle/>
          <a:p>
            <a:r>
              <a:rPr lang="en-US" dirty="0"/>
              <a:t>For training the model, I’m considering the data from 2010 to 2023. Although, I’ve tried different ranges of data, going all the way back to 1981 (the year APPLE Inc. was listed)</a:t>
            </a:r>
          </a:p>
          <a:p>
            <a:endParaRPr lang="en-US" dirty="0"/>
          </a:p>
          <a:p>
            <a:r>
              <a:rPr lang="en-US" dirty="0"/>
              <a:t>The general intuition is more the data, the better is the model trained. It wasn’t the case in my analysis.</a:t>
            </a:r>
          </a:p>
        </p:txBody>
      </p:sp>
      <p:pic>
        <p:nvPicPr>
          <p:cNvPr id="5" name="Picture 4" descr="A graph showing a line&#10;&#10;Description automatically generated">
            <a:extLst>
              <a:ext uri="{FF2B5EF4-FFF2-40B4-BE49-F238E27FC236}">
                <a16:creationId xmlns:a16="http://schemas.microsoft.com/office/drawing/2014/main" id="{EAA6BC23-4C5D-FC23-F24D-AC63EE4FBDBB}"/>
              </a:ext>
            </a:extLst>
          </p:cNvPr>
          <p:cNvPicPr>
            <a:picLocks noChangeAspect="1"/>
          </p:cNvPicPr>
          <p:nvPr/>
        </p:nvPicPr>
        <p:blipFill>
          <a:blip r:embed="rId3"/>
          <a:stretch>
            <a:fillRect/>
          </a:stretch>
        </p:blipFill>
        <p:spPr>
          <a:xfrm>
            <a:off x="1473200" y="3840632"/>
            <a:ext cx="4012482" cy="2025117"/>
          </a:xfrm>
          <a:prstGeom prst="rect">
            <a:avLst/>
          </a:prstGeom>
        </p:spPr>
      </p:pic>
      <p:pic>
        <p:nvPicPr>
          <p:cNvPr id="10" name="Picture 9" descr="A graph showing a line&#10;&#10;Description automatically generated">
            <a:extLst>
              <a:ext uri="{FF2B5EF4-FFF2-40B4-BE49-F238E27FC236}">
                <a16:creationId xmlns:a16="http://schemas.microsoft.com/office/drawing/2014/main" id="{5A1DBAB8-0C7D-F254-E3CE-C016ED2130F7}"/>
              </a:ext>
            </a:extLst>
          </p:cNvPr>
          <p:cNvPicPr>
            <a:picLocks noChangeAspect="1"/>
          </p:cNvPicPr>
          <p:nvPr/>
        </p:nvPicPr>
        <p:blipFill>
          <a:blip r:embed="rId4"/>
          <a:stretch>
            <a:fillRect/>
          </a:stretch>
        </p:blipFill>
        <p:spPr>
          <a:xfrm>
            <a:off x="6543756" y="3866451"/>
            <a:ext cx="4012483" cy="2025117"/>
          </a:xfrm>
          <a:prstGeom prst="rect">
            <a:avLst/>
          </a:prstGeom>
        </p:spPr>
      </p:pic>
      <p:sp>
        <p:nvSpPr>
          <p:cNvPr id="11" name="TextBox 10">
            <a:extLst>
              <a:ext uri="{FF2B5EF4-FFF2-40B4-BE49-F238E27FC236}">
                <a16:creationId xmlns:a16="http://schemas.microsoft.com/office/drawing/2014/main" id="{A4383159-FA61-70BA-94BE-87CC067AF62C}"/>
              </a:ext>
            </a:extLst>
          </p:cNvPr>
          <p:cNvSpPr txBox="1"/>
          <p:nvPr/>
        </p:nvSpPr>
        <p:spPr>
          <a:xfrm>
            <a:off x="1899920" y="6033184"/>
            <a:ext cx="2885440" cy="646331"/>
          </a:xfrm>
          <a:prstGeom prst="rect">
            <a:avLst/>
          </a:prstGeom>
          <a:noFill/>
        </p:spPr>
        <p:txBody>
          <a:bodyPr wrap="square" rtlCol="0">
            <a:spAutoFit/>
          </a:bodyPr>
          <a:lstStyle/>
          <a:p>
            <a:r>
              <a:rPr lang="en-US" dirty="0"/>
              <a:t>Bad Performing model with large dataset</a:t>
            </a:r>
          </a:p>
        </p:txBody>
      </p:sp>
      <p:sp>
        <p:nvSpPr>
          <p:cNvPr id="12" name="TextBox 11">
            <a:extLst>
              <a:ext uri="{FF2B5EF4-FFF2-40B4-BE49-F238E27FC236}">
                <a16:creationId xmlns:a16="http://schemas.microsoft.com/office/drawing/2014/main" id="{E1A3DC2C-BE35-6277-1CD7-FF9E12937C7A}"/>
              </a:ext>
            </a:extLst>
          </p:cNvPr>
          <p:cNvSpPr txBox="1"/>
          <p:nvPr/>
        </p:nvSpPr>
        <p:spPr>
          <a:xfrm>
            <a:off x="7167880" y="6048616"/>
            <a:ext cx="2885440" cy="646331"/>
          </a:xfrm>
          <a:prstGeom prst="rect">
            <a:avLst/>
          </a:prstGeom>
          <a:noFill/>
        </p:spPr>
        <p:txBody>
          <a:bodyPr wrap="square" rtlCol="0">
            <a:spAutoFit/>
          </a:bodyPr>
          <a:lstStyle/>
          <a:p>
            <a:r>
              <a:rPr lang="en-US" dirty="0"/>
              <a:t>Better Performing model with small dataset</a:t>
            </a:r>
          </a:p>
        </p:txBody>
      </p:sp>
    </p:spTree>
    <p:extLst>
      <p:ext uri="{BB962C8B-B14F-4D97-AF65-F5344CB8AC3E}">
        <p14:creationId xmlns:p14="http://schemas.microsoft.com/office/powerpoint/2010/main" val="174047982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7328976 Minimalist presentation_Win32_v3" id="{68F91E1F-47E3-4784-97BA-A7779D45FCD8}" vid="{DD4A590D-E633-4E0F-B7C2-7C0F99B0E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C4DF17-F044-499E-9F05-A29D5AD84F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D6CD170-8994-4B78-9EA8-2A6D16DEF2E0}">
  <ds:schemaRefs>
    <ds:schemaRef ds:uri="http://schemas.microsoft.com/sharepoint/v3/contenttype/forms"/>
  </ds:schemaRefs>
</ds:datastoreItem>
</file>

<file path=customXml/itemProps3.xml><?xml version="1.0" encoding="utf-8"?>
<ds:datastoreItem xmlns:ds="http://schemas.openxmlformats.org/officeDocument/2006/customXml" ds:itemID="{29871E02-0625-4B19-9E83-24FAEB4AAE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{D1F328AC-963B-4BDC-A63B-A67BBAEF4AFE}tf67328976_win32</Template>
  <TotalTime>511</TotalTime>
  <Words>945</Words>
  <Application>Microsoft Office PowerPoint</Application>
  <PresentationFormat>Widescreen</PresentationFormat>
  <Paragraphs>108</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CIDFont+F2</vt:lpstr>
      <vt:lpstr>Courier New</vt:lpstr>
      <vt:lpstr>Tenorite</vt:lpstr>
      <vt:lpstr>Office Theme</vt:lpstr>
      <vt:lpstr>Stock Market Prediction Using LSTM</vt:lpstr>
      <vt:lpstr>Introduction</vt:lpstr>
      <vt:lpstr>Introduction</vt:lpstr>
      <vt:lpstr>Data</vt:lpstr>
      <vt:lpstr>Data exploration  Data preprocessing</vt:lpstr>
      <vt:lpstr>Methodology – LSTM Architecture</vt:lpstr>
      <vt:lpstr>Methodology – LSTM Architecture</vt:lpstr>
      <vt:lpstr>Evaluation Metric– RMSE</vt:lpstr>
      <vt:lpstr>Experiment Setting</vt:lpstr>
      <vt:lpstr>Results</vt:lpstr>
      <vt:lpstr>Demo</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Using LSTM</dc:title>
  <dc:creator>Harsh Sharma</dc:creator>
  <cp:lastModifiedBy>Harsh Sharma</cp:lastModifiedBy>
  <cp:revision>3</cp:revision>
  <dcterms:created xsi:type="dcterms:W3CDTF">2023-08-02T19:58:20Z</dcterms:created>
  <dcterms:modified xsi:type="dcterms:W3CDTF">2023-08-04T02:43:02Z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