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515" r:id="rId4"/>
    <p:sldId id="290" r:id="rId5"/>
    <p:sldId id="377" r:id="rId6"/>
    <p:sldId id="291" r:id="rId7"/>
    <p:sldId id="379" r:id="rId8"/>
    <p:sldId id="380" r:id="rId9"/>
    <p:sldId id="381" r:id="rId10"/>
    <p:sldId id="292" r:id="rId11"/>
    <p:sldId id="293" r:id="rId12"/>
    <p:sldId id="294" r:id="rId13"/>
    <p:sldId id="532" r:id="rId14"/>
    <p:sldId id="530" r:id="rId15"/>
    <p:sldId id="298" r:id="rId16"/>
    <p:sldId id="299" r:id="rId17"/>
    <p:sldId id="300" r:id="rId18"/>
    <p:sldId id="301" r:id="rId19"/>
    <p:sldId id="302" r:id="rId20"/>
    <p:sldId id="465" r:id="rId21"/>
    <p:sldId id="305" r:id="rId22"/>
    <p:sldId id="306" r:id="rId23"/>
    <p:sldId id="307" r:id="rId24"/>
    <p:sldId id="517" r:id="rId25"/>
    <p:sldId id="308" r:id="rId26"/>
    <p:sldId id="309" r:id="rId27"/>
    <p:sldId id="414" r:id="rId28"/>
    <p:sldId id="513" r:id="rId29"/>
    <p:sldId id="311" r:id="rId30"/>
    <p:sldId id="511" r:id="rId31"/>
    <p:sldId id="313" r:id="rId32"/>
    <p:sldId id="512" r:id="rId33"/>
    <p:sldId id="314" r:id="rId34"/>
    <p:sldId id="315" r:id="rId35"/>
    <p:sldId id="426" r:id="rId36"/>
    <p:sldId id="424" r:id="rId37"/>
    <p:sldId id="425" r:id="rId38"/>
    <p:sldId id="335" r:id="rId39"/>
    <p:sldId id="430" r:id="rId40"/>
    <p:sldId id="316" r:id="rId41"/>
    <p:sldId id="317" r:id="rId42"/>
    <p:sldId id="318" r:id="rId43"/>
    <p:sldId id="319" r:id="rId44"/>
    <p:sldId id="320" r:id="rId45"/>
    <p:sldId id="321" r:id="rId46"/>
    <p:sldId id="470" r:id="rId47"/>
    <p:sldId id="329" r:id="rId48"/>
    <p:sldId id="531" r:id="rId49"/>
    <p:sldId id="447" r:id="rId50"/>
    <p:sldId id="518" r:id="rId51"/>
    <p:sldId id="448" r:id="rId52"/>
    <p:sldId id="519" r:id="rId53"/>
    <p:sldId id="449" r:id="rId54"/>
    <p:sldId id="520" r:id="rId55"/>
    <p:sldId id="451" r:id="rId56"/>
    <p:sldId id="450" r:id="rId57"/>
    <p:sldId id="522" r:id="rId58"/>
    <p:sldId id="452" r:id="rId59"/>
    <p:sldId id="523" r:id="rId60"/>
    <p:sldId id="453" r:id="rId61"/>
    <p:sldId id="524" r:id="rId62"/>
    <p:sldId id="330" r:id="rId63"/>
    <p:sldId id="331" r:id="rId64"/>
    <p:sldId id="332" r:id="rId65"/>
    <p:sldId id="514" r:id="rId66"/>
    <p:sldId id="525" r:id="rId67"/>
    <p:sldId id="526" r:id="rId68"/>
    <p:sldId id="527" r:id="rId69"/>
    <p:sldId id="528" r:id="rId70"/>
    <p:sldId id="529" r:id="rId71"/>
    <p:sldId id="429" r:id="rId72"/>
    <p:sldId id="46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Chapter 0_02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90F2CDFF-C0AE-4ECA-858D-70A840AD98BC}"/>
              </a:ext>
            </a:extLst>
          </p:cNvPr>
          <p:cNvSpPr txBox="1"/>
          <p:nvPr/>
        </p:nvSpPr>
        <p:spPr>
          <a:xfrm>
            <a:off x="778042" y="1607877"/>
            <a:ext cx="9915480" cy="351757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1467" y="1099096"/>
            <a:ext cx="873469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Example 0.6: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exact formula for the number of times, C(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the comparison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1  to be executed is: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	=  k,  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= (k-1)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k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+ 1,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Θ(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)?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bits in the binary representation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k 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bits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B100D-4EE7-D63C-0908-5F21B930A768}"/>
              </a:ext>
            </a:extLst>
          </p:cNvPr>
          <p:cNvSpPr txBox="1"/>
          <p:nvPr/>
        </p:nvSpPr>
        <p:spPr>
          <a:xfrm>
            <a:off x="8796611" y="4280627"/>
            <a:ext cx="316631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Binary(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20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k← 1;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1) do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k ← k + 1;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altLang="en-US" sz="2000" spc="-1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1DDF1DE9-77A0-4EFA-BAE1-05F75A2DCD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37982" y="2324500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0F2CDFF-C0AE-4ECA-858D-70A840AD98BC}"/>
              </a:ext>
            </a:extLst>
          </p:cNvPr>
          <p:cNvSpPr txBox="1"/>
          <p:nvPr/>
        </p:nvSpPr>
        <p:spPr>
          <a:xfrm>
            <a:off x="1183822" y="2010314"/>
            <a:ext cx="9813042" cy="29466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2628" y="761948"/>
            <a:ext cx="9195758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	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bits k for representing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         			        k 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number of bits representing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16 are: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 = 3 + 1, where  8 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1 0 0 0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 = 3 + 1 				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1 0 0 1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3 + 1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3 + 1			   	   1 1 1 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4 + 1 where 16 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1 0 0 0 0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show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 ⌈log 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+ 1)⌉.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the size of a number change when we change the base?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DFB3F150-30F0-4050-85A8-F3DCD54A66EC}"/>
              </a:ext>
            </a:extLst>
          </p:cNvPr>
          <p:cNvSpPr txBox="1"/>
          <p:nvPr/>
        </p:nvSpPr>
        <p:spPr>
          <a:xfrm>
            <a:off x="914400" y="535339"/>
            <a:ext cx="10261600" cy="2087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07177" y="535339"/>
                <a:ext cx="9091750" cy="6048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much does the size of a number change, when we change base?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rule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converting logarithms from base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base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size of integer N in base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same as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constant factor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its size in base b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Example:  Consider 256</a:t>
                </a:r>
                <a:r>
                  <a:rPr lang="en-US" sz="2400" baseline="-25000" dirty="0"/>
                  <a:t>10</a:t>
                </a:r>
                <a:r>
                  <a:rPr lang="en-US" sz="2400" dirty="0"/>
                  <a:t> = 100</a:t>
                </a:r>
                <a:r>
                  <a:rPr lang="en-US" sz="2400" baseline="-25000" dirty="0"/>
                  <a:t>16</a:t>
                </a:r>
                <a:r>
                  <a:rPr lang="en-US" sz="2400" dirty="0"/>
                  <a:t> = 1 0000 0000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	log</a:t>
                </a:r>
                <a:r>
                  <a:rPr lang="en-US" sz="2400" baseline="-25000" dirty="0"/>
                  <a:t>16</a:t>
                </a:r>
                <a:r>
                  <a:rPr lang="en-US" sz="2400" dirty="0"/>
                  <a:t> 256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 .  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256= 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func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256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		    2 = 2	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shows that it requires 3 characters to represent 256 in base 16, which is 100</a:t>
                </a:r>
                <a:r>
                  <a:rPr lang="en-US" sz="2400" baseline="-25000" dirty="0"/>
                  <a:t>16  </a:t>
                </a:r>
                <a:r>
                  <a:rPr lang="en-US" sz="2400" dirty="0"/>
                  <a:t>and 9 bits binary representation  1 0000 0000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77" y="535339"/>
                <a:ext cx="9091750" cy="6048579"/>
              </a:xfrm>
              <a:prstGeom prst="rect">
                <a:avLst/>
              </a:prstGeom>
              <a:blipFill>
                <a:blip r:embed="rId2"/>
                <a:stretch>
                  <a:fillRect l="-1073" r="-604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567A8218-701B-4488-BA5F-AF8A936970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745656" y="1289785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FC19-8AF0-4A10-A2E7-488AC44E38FE}"/>
              </a:ext>
            </a:extLst>
          </p:cNvPr>
          <p:cNvSpPr/>
          <p:nvPr/>
        </p:nvSpPr>
        <p:spPr>
          <a:xfrm>
            <a:off x="1831171" y="1900359"/>
            <a:ext cx="8356321" cy="47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addition algorithm take to add two given numbers?</a:t>
            </a: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Multiplication: </a:t>
            </a:r>
          </a:p>
          <a:p>
            <a:pPr marL="914400" lvl="1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Left-shifting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quick way to multiply by the power of 2.</a:t>
            </a:r>
          </a:p>
          <a:p>
            <a:pPr marL="914400" lvl="1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multiplication algorithm take?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onfused emoticon Stock Vector - 11275856">
            <a:extLst>
              <a:ext uri="{FF2B5EF4-FFF2-40B4-BE49-F238E27FC236}">
                <a16:creationId xmlns:a16="http://schemas.microsoft.com/office/drawing/2014/main" id="{D5DD9BCD-CE65-4981-B04C-66F5C78084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7" y="2066787"/>
            <a:ext cx="456961" cy="371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68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1F9B2C86-4C8D-4462-8E90-5E33A028B4D5}"/>
              </a:ext>
            </a:extLst>
          </p:cNvPr>
          <p:cNvSpPr txBox="1"/>
          <p:nvPr/>
        </p:nvSpPr>
        <p:spPr>
          <a:xfrm>
            <a:off x="955964" y="3722255"/>
            <a:ext cx="10076872" cy="28648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D38DA6B-0407-472E-9498-4A7E9016A5AF}"/>
              </a:ext>
            </a:extLst>
          </p:cNvPr>
          <p:cNvSpPr txBox="1"/>
          <p:nvPr/>
        </p:nvSpPr>
        <p:spPr>
          <a:xfrm>
            <a:off x="988292" y="2752436"/>
            <a:ext cx="10076872" cy="8682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4185" y="692934"/>
            <a:ext cx="894508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an addition algorithm of two numbers in any base.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461963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the basic property of numbers in any base,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two single-digit numbers is a two-digit number;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carry is always a single digit; and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any given step, three single-digit numbers are added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three single-digit numbers is a two-digit number.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Align their right-hand ends, and then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a single right-to-left pass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which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is computed digit by digit,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the overflow as a carry.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Q:   Given two binary numbers x and y, how long does our algorithm 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take to add them?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750276" y="736332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2E931875-BEFD-4C77-9396-1148ED9A0560}"/>
              </a:ext>
            </a:extLst>
          </p:cNvPr>
          <p:cNvSpPr txBox="1"/>
          <p:nvPr/>
        </p:nvSpPr>
        <p:spPr>
          <a:xfrm>
            <a:off x="1245206" y="2587707"/>
            <a:ext cx="9702201" cy="24713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373" y="1280380"/>
            <a:ext cx="9161253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our algorithm take to add two given binary numbers x = 53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= 35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Carry	1			1	1	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1	1	0	1	0	1	(53)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	0	0	0	1	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(35)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0	1	1	0	0	0	(88)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otal running time as a function of the size of the input: the number of bits of x or y.	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646707" y="503583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149A6151-3907-4450-B077-CADAF86F73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75612" y="481071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651228E8-42AD-4AF8-B3BA-B527539C344C}"/>
              </a:ext>
            </a:extLst>
          </p:cNvPr>
          <p:cNvSpPr txBox="1"/>
          <p:nvPr/>
        </p:nvSpPr>
        <p:spPr>
          <a:xfrm>
            <a:off x="1201343" y="4722607"/>
            <a:ext cx="9489662" cy="12378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0996" y="1097593"/>
            <a:ext cx="87402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 Total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time as a function of the size of the input: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the number of bits for representing two integers x and y.	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each of x and y is n bits long.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of x and y is  n+1 bits at most.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three binary digits requires a fixed amount of time.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two n-bit numbers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n operations,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disregarding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least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them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down the answer.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running time for the addition algorithm 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constants.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linear. The running time is O(n).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997134" y="5226132"/>
            <a:ext cx="540385" cy="38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10F1E515-7E79-4DDB-AA7B-683FB3A704F1}"/>
              </a:ext>
            </a:extLst>
          </p:cNvPr>
          <p:cNvSpPr txBox="1"/>
          <p:nvPr/>
        </p:nvSpPr>
        <p:spPr>
          <a:xfrm>
            <a:off x="1223873" y="2755961"/>
            <a:ext cx="9744253" cy="1524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8461" y="2759585"/>
            <a:ext cx="9010719" cy="12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 for adding two numbers?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addition algorithm is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up to multiplicative constants.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2472" y="43284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running time for the addition algorithm is of the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constants. </a:t>
            </a: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0ECBC365-E690-4F3B-99A4-C7C1F6C6C7C4}"/>
              </a:ext>
            </a:extLst>
          </p:cNvPr>
          <p:cNvSpPr/>
          <p:nvPr/>
        </p:nvSpPr>
        <p:spPr>
          <a:xfrm flipH="1">
            <a:off x="671387" y="2987930"/>
            <a:ext cx="540385" cy="405130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726991" y="2982815"/>
            <a:ext cx="540385" cy="38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FE7E7D-3D93-9EDA-1D9F-06BF80C6B713}"/>
              </a:ext>
            </a:extLst>
          </p:cNvPr>
          <p:cNvSpPr txBox="1"/>
          <p:nvPr/>
        </p:nvSpPr>
        <p:spPr>
          <a:xfrm>
            <a:off x="3398855" y="3167390"/>
            <a:ext cx="4257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and Division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6D620F-A87F-402F-B606-E5FCFC535D59}"/>
              </a:ext>
            </a:extLst>
          </p:cNvPr>
          <p:cNvSpPr/>
          <p:nvPr/>
        </p:nvSpPr>
        <p:spPr>
          <a:xfrm>
            <a:off x="2628452" y="3862732"/>
            <a:ext cx="833359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Left-shifting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quick way to multiply by the power of 2.</a:t>
            </a:r>
          </a:p>
          <a:p>
            <a:pPr marL="914400" lvl="1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multiplication algorithm take?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470991" y="2584174"/>
            <a:ext cx="9263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empirical measurement.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average, and worst case behaviors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constant, logarithmic linear, quadratic, and exponential.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solutions.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pic>
        <p:nvPicPr>
          <p:cNvPr id="1026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302">
            <a:off x="740979" y="2010801"/>
            <a:ext cx="565307" cy="4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5C287158-1FDA-4E8E-B8F0-BA336C4F6BEE}"/>
              </a:ext>
            </a:extLst>
          </p:cNvPr>
          <p:cNvSpPr txBox="1"/>
          <p:nvPr/>
        </p:nvSpPr>
        <p:spPr>
          <a:xfrm>
            <a:off x="1212622" y="1961984"/>
            <a:ext cx="10039887" cy="22272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A46E0660-D257-4E1F-B516-D13810D5E7FC}"/>
              </a:ext>
            </a:extLst>
          </p:cNvPr>
          <p:cNvSpPr txBox="1"/>
          <p:nvPr/>
        </p:nvSpPr>
        <p:spPr>
          <a:xfrm>
            <a:off x="1212622" y="222832"/>
            <a:ext cx="10039887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8431" y="458956"/>
            <a:ext cx="99944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Left-shifting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quick way to multiply an integer by a power of 2 -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Reason: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two integers 13 and 2,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x 2 can be written in binary representation as 1101 x 10.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26 (11010 in bit representation) can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obtained by left-shifting one-bit position 1101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packing a 0 on the rightmost bit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form 11010.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1	1	0	1    (multiplicand)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		1	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(multiplier)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0	0	0	0    (multiply 1101 by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1	0	1	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(multiply 1101 by 1, left-shift once)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1	0	1	0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binary multiplication,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intermediate row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filling with 0’s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multiplier’s bit is 0,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copying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multiplicand if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multiplier’s bit is 1.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right-align the multiplicand with the multiplier’s bit,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left-shifted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appropriate amount of times with packing 0 on the rightmost bit(s).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58F2-0AF7-937B-F096-C5E7A5169EBF}"/>
              </a:ext>
            </a:extLst>
          </p:cNvPr>
          <p:cNvSpPr txBox="1"/>
          <p:nvPr/>
        </p:nvSpPr>
        <p:spPr>
          <a:xfrm>
            <a:off x="1070376" y="3075624"/>
            <a:ext cx="200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array of intermediate sums</a:t>
            </a:r>
          </a:p>
        </p:txBody>
      </p:sp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8" y="1340995"/>
            <a:ext cx="540385" cy="50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47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B16F5F3A-D4BD-4C86-B705-43C77E891F42}"/>
              </a:ext>
            </a:extLst>
          </p:cNvPr>
          <p:cNvSpPr txBox="1"/>
          <p:nvPr/>
        </p:nvSpPr>
        <p:spPr>
          <a:xfrm>
            <a:off x="1159673" y="17584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3135" y="58846"/>
            <a:ext cx="90529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Likewise, the effect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right shift (for division by 2) is to divide by the base, rounding down if needed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Integer Division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13/2 is 1101 ÷ 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is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6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 in bit representation) can be obtained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right-shift one-bit position 1101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 a 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leftmost bit to form 0110, which is 6.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division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13/4, which is (13/2)/2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shift-right 1101 twice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packs 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leftmost (i.e., significant)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 which is equal to 3.  That is 13/2 = 6, and then 6/2 = 3.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13/8 = ((13/2)/2)/2.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to shift-right thrice 1101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packs 000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significant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 which is equal to 1.   Since    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(13/2)/2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3,  then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13/16 = (((13/2)/2)/2)/2.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 to shift right four times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 0000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significant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equal to 0.  Continue from above,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>
            <a:extLst>
              <a:ext uri="{FF2B5EF4-FFF2-40B4-BE49-F238E27FC236}">
                <a16:creationId xmlns:a16="http://schemas.microsoft.com/office/drawing/2014/main" id="{B69EF920-5E47-4014-9BCF-A8984223A330}"/>
              </a:ext>
            </a:extLst>
          </p:cNvPr>
          <p:cNvSpPr txBox="1"/>
          <p:nvPr/>
        </p:nvSpPr>
        <p:spPr>
          <a:xfrm>
            <a:off x="279049" y="4068885"/>
            <a:ext cx="10891255" cy="18434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69EF920-5E47-4014-9BCF-A8984223A330}"/>
              </a:ext>
            </a:extLst>
          </p:cNvPr>
          <p:cNvSpPr txBox="1"/>
          <p:nvPr/>
        </p:nvSpPr>
        <p:spPr>
          <a:xfrm>
            <a:off x="559135" y="1153288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0248" y="1365241"/>
            <a:ext cx="992900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the grade-school algorithm takes: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13 x 11, which is (1101 x 1011)</a:t>
            </a:r>
          </a:p>
          <a:p>
            <a:pPr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multiplication would proceed as follows.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1        1        0        1</a:t>
            </a:r>
          </a:p>
          <a:p>
            <a:pPr>
              <a:lnSpc>
                <a:spcPct val="150000"/>
              </a:lnSpc>
            </a:pP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	x        </a:t>
            </a:r>
            <a:r>
              <a:rPr lang="en-US" sz="2200" b="1" u="sng" dirty="0">
                <a:solidFill>
                  <a:srgbClr val="CC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1        1        0        1    (1101 times 1)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1	       0	   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0    (1101 times 1, shift once)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0 	 0    (1101 times 0, shift twice)</a:t>
            </a:r>
          </a:p>
          <a:p>
            <a:pPr>
              <a:lnSpc>
                <a:spcPct val="150000"/>
              </a:lnSpc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+        </a:t>
            </a:r>
            <a:r>
              <a:rPr lang="en-US" sz="2200" b="1" u="sng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1        1        0        1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0 	    0        0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(1101 times 1, shift thrice)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0        0        0        1        1	    1        1    (binary for 143)</a:t>
            </a:r>
          </a:p>
        </p:txBody>
      </p:sp>
      <p:sp>
        <p:nvSpPr>
          <p:cNvPr id="3" name="Left Brace 2"/>
          <p:cNvSpPr/>
          <p:nvPr/>
        </p:nvSpPr>
        <p:spPr>
          <a:xfrm>
            <a:off x="1885098" y="4929809"/>
            <a:ext cx="237899" cy="921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2260121" y="4520242"/>
            <a:ext cx="135491" cy="790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470716" y="4220702"/>
            <a:ext cx="110639" cy="577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5389" y="4437872"/>
            <a:ext cx="1058517" cy="873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 times row additions </a:t>
            </a:r>
          </a:p>
        </p:txBody>
      </p:sp>
      <p:sp>
        <p:nvSpPr>
          <p:cNvPr id="7" name="Cloud Callout 6"/>
          <p:cNvSpPr/>
          <p:nvPr/>
        </p:nvSpPr>
        <p:spPr>
          <a:xfrm flipH="1">
            <a:off x="463827" y="368625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56615-9342-4693-855C-2178E515B130}"/>
              </a:ext>
            </a:extLst>
          </p:cNvPr>
          <p:cNvSpPr/>
          <p:nvPr/>
        </p:nvSpPr>
        <p:spPr>
          <a:xfrm>
            <a:off x="8038915" y="1259175"/>
            <a:ext cx="31313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1        3</a:t>
            </a: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x        1        1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1        3	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	3    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	      1        4        3</a:t>
            </a:r>
          </a:p>
        </p:txBody>
      </p:sp>
      <p:pic>
        <p:nvPicPr>
          <p:cNvPr id="10" name="Picture 2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438593" y="3707861"/>
            <a:ext cx="522515" cy="3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AE0E74-5A2B-6520-96B3-28691C8A655E}"/>
              </a:ext>
            </a:extLst>
          </p:cNvPr>
          <p:cNvSpPr txBox="1"/>
          <p:nvPr/>
        </p:nvSpPr>
        <p:spPr>
          <a:xfrm>
            <a:off x="1549959" y="428346"/>
            <a:ext cx="2891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526562" y="2334916"/>
            <a:ext cx="10939758" cy="29482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1593667" y="5411296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9465" y="1149894"/>
            <a:ext cx="878886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Let x and y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both n bits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There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 intermediate rows,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with lengths of up to 2n bits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(take the shifting into account).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total time taken is to add up these rows: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doing two numbers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(per two rows) at a time.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+ O(n) + … + O(n),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[Sum of each two intermediate rows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requires O(n).]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n – 1 times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[Requires n-1 times of 2 number addition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for n rows]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* O(n) =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efficiency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quadratic of the size of the inputs: 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polynomial but much slower than addition.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>
            <a:spLocks/>
          </p:cNvSpPr>
          <p:nvPr/>
        </p:nvSpPr>
        <p:spPr>
          <a:xfrm rot="16200000">
            <a:off x="3747371" y="2545896"/>
            <a:ext cx="161225" cy="27787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Cloud Callout 3"/>
          <p:cNvSpPr/>
          <p:nvPr/>
        </p:nvSpPr>
        <p:spPr>
          <a:xfrm flipH="1">
            <a:off x="526562" y="333337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7C41B29E-23C6-475A-A9EA-B3031087EA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2" y="3354258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837312" y="1123697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731120" y="1315049"/>
            <a:ext cx="8891723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 for multiplication?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Algorithm: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(Persian mathematician)</a:t>
            </a:r>
            <a:endParaRPr lang="en-US" sz="24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à la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algorithm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analysis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nonorthodox algorithm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multiplying two positive integers.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3255D863-EC54-447F-9EC1-876282560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4" y="1323871"/>
            <a:ext cx="432008" cy="42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14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634088" y="2991726"/>
            <a:ext cx="10518425" cy="34376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373" y="1224478"/>
            <a:ext cx="925713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 for multiplication?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Algorithm: x * y    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two decimal numbers x and y: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following until the first number y gets down to 1: </a:t>
            </a:r>
          </a:p>
          <a:p>
            <a:pPr marL="1376363" lvl="3" indent="-4619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integer-divide the first number y (multiplier) by 2, and </a:t>
            </a:r>
          </a:p>
          <a:p>
            <a:pPr marL="1376363" lvl="3" indent="-4619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the second number x (multiplicand).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strike out all the rows in which the first number y is even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why?),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up what remains in the second column.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0169" y="526419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because the 0 digit in 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23C30-BB6F-BB52-199B-D68548486C60}"/>
                  </a:ext>
                </a:extLst>
              </p:cNvPr>
              <p:cNvSpPr txBox="1"/>
              <p:nvPr/>
            </p:nvSpPr>
            <p:spPr>
              <a:xfrm>
                <a:off x="249382" y="178598"/>
                <a:ext cx="11942618" cy="121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y is even, (x *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* y) = 2*x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y is odd, </a:t>
                </a:r>
                <a:r>
                  <a:rPr lang="en-US" sz="18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*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* y) = 2*x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−1+1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2*x 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pc="-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2*x 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+ 2*x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2*x 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x    </a:t>
                </a:r>
                <a:r>
                  <a:rPr lang="en-US" sz="18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23C30-BB6F-BB52-199B-D6854848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178598"/>
                <a:ext cx="11942618" cy="1218603"/>
              </a:xfrm>
              <a:prstGeom prst="rect">
                <a:avLst/>
              </a:prstGeom>
              <a:blipFill>
                <a:blip r:embed="rId2"/>
                <a:stretch>
                  <a:fillRect l="-459" r="-449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2">
            <a:extLst>
              <a:ext uri="{FF2B5EF4-FFF2-40B4-BE49-F238E27FC236}">
                <a16:creationId xmlns:a16="http://schemas.microsoft.com/office/drawing/2014/main" id="{3A51395A-BE1D-48AE-A659-11289D93CD05}"/>
              </a:ext>
            </a:extLst>
          </p:cNvPr>
          <p:cNvSpPr/>
          <p:nvPr/>
        </p:nvSpPr>
        <p:spPr>
          <a:xfrm flipH="1">
            <a:off x="594978" y="2586596"/>
            <a:ext cx="540385" cy="405130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26135" y="2593436"/>
            <a:ext cx="521970" cy="3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7"/>
          <p:cNvSpPr txBox="1">
            <a:spLocks/>
          </p:cNvSpPr>
          <p:nvPr/>
        </p:nvSpPr>
        <p:spPr>
          <a:xfrm>
            <a:off x="1502433" y="413411"/>
            <a:ext cx="9187133" cy="304914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0.7: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y = 11 (1011) and x = 13  (11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1).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= 13 * 11 = 1101 * 1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bit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y yields 0000 for an intermediate row.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odd, then x + 2z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2z, where z = x * (y/2) and (y/2) is an integer division. 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9361"/>
              </p:ext>
            </p:extLst>
          </p:nvPr>
        </p:nvGraphicFramePr>
        <p:xfrm>
          <a:off x="1502433" y="3462558"/>
          <a:ext cx="9187133" cy="2897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 y = 1101 * 1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47581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(why x*2?)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(why x*2?)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0        0        0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59384-7E16-4483-80BF-BC0017498275}"/>
              </a:ext>
            </a:extLst>
          </p:cNvPr>
          <p:cNvSpPr/>
          <p:nvPr/>
        </p:nvSpPr>
        <p:spPr>
          <a:xfrm>
            <a:off x="6849086" y="1795648"/>
            <a:ext cx="384048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              x + 2 ( x * y/2),  if y is odd</a:t>
            </a:r>
          </a:p>
          <a:p>
            <a:pPr>
              <a:spcAft>
                <a:spcPts val="600"/>
              </a:spcAft>
            </a:pPr>
            <a:r>
              <a:rPr lang="en-US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        2 (x * y/2), if y is even.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A02AEDA-8349-49B7-8EBF-D9EB38908AA7}"/>
              </a:ext>
            </a:extLst>
          </p:cNvPr>
          <p:cNvSpPr/>
          <p:nvPr/>
        </p:nvSpPr>
        <p:spPr>
          <a:xfrm>
            <a:off x="7623067" y="1902946"/>
            <a:ext cx="143124" cy="86262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A3D20-522F-2A8E-37BA-75DBAD35072F}"/>
              </a:ext>
            </a:extLst>
          </p:cNvPr>
          <p:cNvSpPr txBox="1"/>
          <p:nvPr/>
        </p:nvSpPr>
        <p:spPr>
          <a:xfrm>
            <a:off x="132836" y="4384839"/>
            <a:ext cx="126347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(why y/2?)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53414" y="2761658"/>
            <a:ext cx="521970" cy="3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527" y="1041621"/>
            <a:ext cx="96051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x * y = 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     2 (x * y/2), if y is even.</a:t>
            </a:r>
          </a:p>
          <a:p>
            <a:pPr>
              <a:spcAft>
                <a:spcPts val="600"/>
              </a:spcAft>
            </a:pPr>
            <a:endParaRPr lang="en-US" sz="2200" dirty="0"/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C00000"/>
                </a:solidFill>
              </a:rPr>
              <a:t>13 * 11 </a:t>
            </a: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+ 2( 13 * 11/2) </a:t>
            </a:r>
            <a:r>
              <a:rPr lang="en-US" sz="2200" dirty="0"/>
              <a:t>= 13 + (2 * 13 *5) since y is 11, an odd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</a:t>
            </a:r>
            <a:r>
              <a:rPr lang="en-US" sz="2200" b="1" dirty="0"/>
              <a:t>(</a:t>
            </a:r>
            <a:r>
              <a:rPr lang="en-US" sz="2200" b="1" dirty="0">
                <a:solidFill>
                  <a:srgbClr val="C00000"/>
                </a:solidFill>
              </a:rPr>
              <a:t>26 * 5</a:t>
            </a:r>
            <a:r>
              <a:rPr lang="en-US" sz="2200" b="1" dirty="0"/>
              <a:t>) </a:t>
            </a: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(26 + 2(26 * 5/2)), </a:t>
            </a:r>
            <a:r>
              <a:rPr lang="en-US" sz="2200" dirty="0"/>
              <a:t>since y = 5, an odd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13 + (26 + (52 * 5/2))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(26 + </a:t>
            </a:r>
            <a:r>
              <a:rPr lang="en-US" sz="2200" b="1" u="sng" dirty="0"/>
              <a:t>(52 *</a:t>
            </a:r>
            <a:r>
              <a:rPr lang="en-US" sz="2200" b="1" u="sng" dirty="0">
                <a:solidFill>
                  <a:srgbClr val="C00000"/>
                </a:solidFill>
              </a:rPr>
              <a:t> 2</a:t>
            </a:r>
            <a:r>
              <a:rPr lang="en-US" sz="2200" b="1" u="sng" dirty="0"/>
              <a:t>)</a:t>
            </a:r>
            <a:r>
              <a:rPr lang="en-US" sz="2200" b="1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(26 + </a:t>
            </a:r>
            <a:r>
              <a:rPr lang="en-US" sz="2200" u="sng" dirty="0">
                <a:solidFill>
                  <a:srgbClr val="0000FF"/>
                </a:solidFill>
              </a:rPr>
              <a:t>(2 (52 * 2/2))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/>
              <a:t>since y = 2, an even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(26 </a:t>
            </a:r>
            <a:r>
              <a:rPr lang="en-US" sz="2200" b="1" dirty="0"/>
              <a:t>+ (</a:t>
            </a:r>
            <a:r>
              <a:rPr lang="en-US" sz="2200" b="1" dirty="0">
                <a:solidFill>
                  <a:srgbClr val="C00000"/>
                </a:solidFill>
              </a:rPr>
              <a:t>104 *1</a:t>
            </a:r>
            <a:r>
              <a:rPr lang="en-US" sz="2200" b="1" dirty="0"/>
              <a:t>))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13 + (26 + 104)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13 + 130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143.</a:t>
            </a:r>
          </a:p>
        </p:txBody>
      </p:sp>
      <p:sp>
        <p:nvSpPr>
          <p:cNvPr id="4" name="Left Brace 3"/>
          <p:cNvSpPr>
            <a:spLocks/>
          </p:cNvSpPr>
          <p:nvPr/>
        </p:nvSpPr>
        <p:spPr bwMode="auto">
          <a:xfrm>
            <a:off x="2402216" y="1180808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ACF8EB-DD39-4DBF-B844-7D721E8C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9763"/>
              </p:ext>
            </p:extLst>
          </p:nvPr>
        </p:nvGraphicFramePr>
        <p:xfrm>
          <a:off x="9388504" y="3566160"/>
          <a:ext cx="1357874" cy="28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70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753804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4280" y="875456"/>
            <a:ext cx="296583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 * 26 = 26 + 2(26 * 5/2)</a:t>
            </a:r>
          </a:p>
          <a:p>
            <a:r>
              <a:rPr lang="en-US" dirty="0"/>
              <a:t>            = 26 + 26 * 4</a:t>
            </a:r>
          </a:p>
          <a:p>
            <a:endParaRPr lang="en-US" dirty="0"/>
          </a:p>
          <a:p>
            <a:r>
              <a:rPr lang="en-US" dirty="0"/>
              <a:t>2 * 52 = 2(52 * 2/2)</a:t>
            </a:r>
          </a:p>
          <a:p>
            <a:endParaRPr lang="en-US" dirty="0"/>
          </a:p>
          <a:p>
            <a:r>
              <a:rPr lang="en-US" dirty="0"/>
              <a:t>4 * 52 = 2(52 * 4/2)       Facts!</a:t>
            </a:r>
          </a:p>
        </p:txBody>
      </p:sp>
      <p:pic>
        <p:nvPicPr>
          <p:cNvPr id="7" name="Picture 2" descr="Image result for smiley face images">
            <a:extLst>
              <a:ext uri="{FF2B5EF4-FFF2-40B4-BE49-F238E27FC236}">
                <a16:creationId xmlns:a16="http://schemas.microsoft.com/office/drawing/2014/main" id="{10FD383E-2DB6-4245-A8AE-F85D0139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77496" y="3449867"/>
            <a:ext cx="522515" cy="3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EC0476-80B4-463D-9F30-DA5FB5887EDC}"/>
                  </a:ext>
                </a:extLst>
              </p:cNvPr>
              <p:cNvSpPr/>
              <p:nvPr/>
            </p:nvSpPr>
            <p:spPr>
              <a:xfrm>
                <a:off x="5082023" y="6089157"/>
                <a:ext cx="1225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EC0476-80B4-463D-9F30-DA5FB5887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023" y="6089157"/>
                <a:ext cx="122584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6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3392" y="603085"/>
                <a:ext cx="7394013" cy="61187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* Y 	= (X * Y)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−1+1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Y is odd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= 2 * X *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+ 2 * 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X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X + 2 * X *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X + 2(X *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* Y 	= (X * Y)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(X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if Y is even.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2" y="603085"/>
                <a:ext cx="7394013" cy="6118726"/>
              </a:xfrm>
              <a:prstGeom prst="rect">
                <a:avLst/>
              </a:prstGeom>
              <a:blipFill>
                <a:blip r:embed="rId2"/>
                <a:stretch>
                  <a:fillRect l="-1237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11645" y="777255"/>
            <a:ext cx="417576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     2 (x * y/2), if y is even.</a:t>
            </a:r>
          </a:p>
        </p:txBody>
      </p:sp>
      <p:sp>
        <p:nvSpPr>
          <p:cNvPr id="4" name="Left Brace 3"/>
          <p:cNvSpPr>
            <a:spLocks/>
          </p:cNvSpPr>
          <p:nvPr/>
        </p:nvSpPr>
        <p:spPr bwMode="auto">
          <a:xfrm>
            <a:off x="6368970" y="851178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59FB5-BF6A-4A7D-A2B8-0FFF1D4DA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5305"/>
              </p:ext>
            </p:extLst>
          </p:nvPr>
        </p:nvGraphicFramePr>
        <p:xfrm>
          <a:off x="8040967" y="2828223"/>
          <a:ext cx="3902379" cy="28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17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val="392965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143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11*13 = 13 + 5*26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5*26 = 26 + 2*52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2*52 = 1*104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1144538" y="1231649"/>
            <a:ext cx="540385" cy="38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60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687" y="3192326"/>
            <a:ext cx="9152626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rewritten in a different way, based on the following rule: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2(x * 	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	if y is even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x * y  =  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x + 2(x *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if y is odd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>
            <a:spLocks/>
          </p:cNvSpPr>
          <p:nvPr/>
        </p:nvSpPr>
        <p:spPr bwMode="auto">
          <a:xfrm>
            <a:off x="4840616" y="4882707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Cloud Callout 3"/>
          <p:cNvSpPr/>
          <p:nvPr/>
        </p:nvSpPr>
        <p:spPr>
          <a:xfrm flipH="1">
            <a:off x="951682" y="3602420"/>
            <a:ext cx="388387" cy="262777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AA84A-B287-4160-9790-D0A522CA9088}"/>
              </a:ext>
            </a:extLst>
          </p:cNvPr>
          <p:cNvSpPr/>
          <p:nvPr/>
        </p:nvSpPr>
        <p:spPr>
          <a:xfrm>
            <a:off x="2260600" y="2025603"/>
            <a:ext cx="711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     2 (x * y/2), if y is even.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Al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CD68AAA-6F1A-4897-B602-DF6D49B277D6}"/>
              </a:ext>
            </a:extLst>
          </p:cNvPr>
          <p:cNvSpPr>
            <a:spLocks/>
          </p:cNvSpPr>
          <p:nvPr/>
        </p:nvSpPr>
        <p:spPr bwMode="auto">
          <a:xfrm>
            <a:off x="3229530" y="2116552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A44E8-A8E0-4003-AD91-F0D18528679E}"/>
              </a:ext>
            </a:extLst>
          </p:cNvPr>
          <p:cNvSpPr/>
          <p:nvPr/>
        </p:nvSpPr>
        <p:spPr>
          <a:xfrm>
            <a:off x="1434202" y="835589"/>
            <a:ext cx="9238111" cy="58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sz="2400" i="1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is a fascinating mixture of decimal and binary.</a:t>
            </a:r>
            <a:endParaRPr lang="en-US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50D72-C563-4572-803A-6D187695A53E}"/>
              </a:ext>
            </a:extLst>
          </p:cNvPr>
          <p:cNvSpPr txBox="1"/>
          <p:nvPr/>
        </p:nvSpPr>
        <p:spPr>
          <a:xfrm>
            <a:off x="4960763" y="1569095"/>
            <a:ext cx="17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19A2D-0C07-47AB-8482-E7E4AFD984C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78735" y="1753761"/>
            <a:ext cx="182028" cy="36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smiley face images">
            <a:extLst>
              <a:ext uri="{FF2B5EF4-FFF2-40B4-BE49-F238E27FC236}">
                <a16:creationId xmlns:a16="http://schemas.microsoft.com/office/drawing/2014/main" id="{FC85EDEC-BCC8-4E3F-95CA-9AD8F7A8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875531" y="3473651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557700" y="1677656"/>
            <a:ext cx="9263269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any three single-digit numbers is at most two digits long.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digits needed to represent the number N ≥ 0 in base b.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for determining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binary digits needed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binary representation of a positive decimal integer n. 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analysis framework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the size of a number change, when changing base?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3255D863-EC54-447F-9EC1-876282560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3" y="1908788"/>
            <a:ext cx="432008" cy="42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81CD5-99D3-A380-3D34-205EABF93B83}"/>
              </a:ext>
            </a:extLst>
          </p:cNvPr>
          <p:cNvSpPr txBox="1"/>
          <p:nvPr/>
        </p:nvSpPr>
        <p:spPr>
          <a:xfrm>
            <a:off x="1289191" y="1013254"/>
            <a:ext cx="18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Outlines:</a:t>
            </a:r>
          </a:p>
        </p:txBody>
      </p:sp>
    </p:spTree>
    <p:extLst>
      <p:ext uri="{BB962C8B-B14F-4D97-AF65-F5344CB8AC3E}">
        <p14:creationId xmlns:p14="http://schemas.microsoft.com/office/powerpoint/2010/main" val="2106406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8E8630-8A01-474C-9BC0-544E42C4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141"/>
              </p:ext>
            </p:extLst>
          </p:nvPr>
        </p:nvGraphicFramePr>
        <p:xfrm>
          <a:off x="1654628" y="2789592"/>
          <a:ext cx="9299275" cy="2975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3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 y = 1101 * 1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47581"/>
                  </a:ext>
                </a:extLst>
              </a:tr>
              <a:tr h="488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40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0      0      0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10001111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07837B-F72C-45FC-8CD4-D8B2E8AB4EF6}"/>
              </a:ext>
            </a:extLst>
          </p:cNvPr>
          <p:cNvSpPr txBox="1"/>
          <p:nvPr/>
        </p:nvSpPr>
        <p:spPr>
          <a:xfrm>
            <a:off x="1576251" y="1212743"/>
            <a:ext cx="9884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x to left by |y| bit packing with 0’s. This needs O(|y|).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intermediate results obtained from the left shift by x at most |y|-1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is, O(|y| * (|x| + |y|)). For both X and Y have n bits,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 O(n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7C4D2A-DA1F-4C17-8CDD-02294032B42B}"/>
              </a:ext>
            </a:extLst>
          </p:cNvPr>
          <p:cNvSpPr>
            <a:spLocks/>
          </p:cNvSpPr>
          <p:nvPr/>
        </p:nvSpPr>
        <p:spPr bwMode="auto">
          <a:xfrm rot="16200000">
            <a:off x="2796077" y="5238395"/>
            <a:ext cx="149387" cy="1474669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A057B-3692-4021-9AAD-2CA4AAFE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95986"/>
              </p:ext>
            </p:extLst>
          </p:nvPr>
        </p:nvGraphicFramePr>
        <p:xfrm>
          <a:off x="4579406" y="2790825"/>
          <a:ext cx="1577554" cy="295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77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788777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</a:tblGrid>
              <a:tr h="451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498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46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47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451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526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  <p:pic>
        <p:nvPicPr>
          <p:cNvPr id="7" name="Picture 2" descr="Image result for smiley face images">
            <a:extLst>
              <a:ext uri="{FF2B5EF4-FFF2-40B4-BE49-F238E27FC236}">
                <a16:creationId xmlns:a16="http://schemas.microsoft.com/office/drawing/2014/main" id="{9E6969E8-2A43-43BF-9824-C98A9B2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767326" y="2466465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9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0005"/>
              </p:ext>
            </p:extLst>
          </p:nvPr>
        </p:nvGraphicFramePr>
        <p:xfrm>
          <a:off x="1493520" y="2365829"/>
          <a:ext cx="5382767" cy="37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87257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14168" y="592186"/>
            <a:ext cx="929244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 0.8: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13 and y = 16. Find x * y. (13 = 1101, 16 = 10000)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= 1101, 16 = 10000)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1048" y="1071801"/>
            <a:ext cx="434483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 13 *2 * 16/2 =  2(13 * 8)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8 =  13*2 * 8/2 =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4 =  13*2 * 4/2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2 = 13 *2 * 2/2 = 2(13 * 1)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 =  13 * (1 + 0) = 13 + 2(13*0/2).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2(13 *8)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2(2(13 * 4))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2(2(2(13*2)))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2(2(2(2(13*1))))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2(2(2(2(13*(1+0)))))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2(2(2(2(13+ 2(13*0/2)))))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2(2(2(2(13))))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2(2(2(26)))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2(2(52))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2(104)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208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DEA19-E47A-4A21-9B34-6CE14849F1E9}"/>
              </a:ext>
            </a:extLst>
          </p:cNvPr>
          <p:cNvSpPr txBox="1"/>
          <p:nvPr/>
        </p:nvSpPr>
        <p:spPr>
          <a:xfrm>
            <a:off x="1493520" y="1978570"/>
            <a:ext cx="225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hands</a:t>
            </a: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60843"/>
              </p:ext>
            </p:extLst>
          </p:nvPr>
        </p:nvGraphicFramePr>
        <p:xfrm>
          <a:off x="787078" y="2365829"/>
          <a:ext cx="6435524" cy="37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87257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 208)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96751" y="339637"/>
            <a:ext cx="929244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0.8:    Let x = 13 and y = 16. Find x * y. (13 = 1101, 16 = 10000)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= 1101, 16 = 10000)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1048" y="1071801"/>
            <a:ext cx="434483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 13 *2 * 16/2 =  2(13 * 8)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8 =  13*2 * 8/2 =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4 =  13*2 * 4/2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2 = 13 *2 * 2/2 = 2(13 * 1)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 =  13 * (1 + 0) = 13 + 2(13*0/2).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2(13 *8)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2(2(13 * 4))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2(2(2(13*2)))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2(2(2(2(13*1))))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2(2(2(2(13*(1+0)))))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2(2(2(2(13+ 2(13*0/2)))))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2(2(2(2(13))))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2(2(2(26)))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2(2(52))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2(104)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208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0B7D9-CD8B-47AB-8417-E4C1910904B0}"/>
              </a:ext>
            </a:extLst>
          </p:cNvPr>
          <p:cNvSpPr txBox="1"/>
          <p:nvPr/>
        </p:nvSpPr>
        <p:spPr>
          <a:xfrm>
            <a:off x="700367" y="1885036"/>
            <a:ext cx="3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bit-representations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6974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87855"/>
              </p:ext>
            </p:extLst>
          </p:nvPr>
        </p:nvGraphicFramePr>
        <p:xfrm>
          <a:off x="752354" y="2421347"/>
          <a:ext cx="5921761" cy="3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96659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 494)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7864" y="1137934"/>
            <a:ext cx="93251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0.9: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13 and y = 38. Find x * y.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= 1101, 38 = 100110)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4114" y="1907375"/>
            <a:ext cx="53138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38/2) = 2(13 * 19)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*(1 + 18) =  13 + (13 * 18)</a:t>
            </a: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13 + 2(13 * 18/2) = 13 + 2(13 * 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*(1 + 8) = 13 + 2(13 * 8/2)</a:t>
            </a: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= 13 + 2(13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4/2)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2/2) = 2 (13*1)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13 * 1 = 13 *(1+0) =13 + 2 (13*0/2) = 13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13 * 38 = 2(13 * 19)  = 2(13 + 2(13 * 9))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+ 2(13 * 4)))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+ 2(2(13 * 2))))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+ 2(2(2(13 * 1) ))))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smiley face images">
            <a:extLst>
              <a:ext uri="{FF2B5EF4-FFF2-40B4-BE49-F238E27FC236}">
                <a16:creationId xmlns:a16="http://schemas.microsoft.com/office/drawing/2014/main" id="{982C030A-2121-4D05-91F2-05C52BE8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0837">
            <a:off x="831437" y="1659389"/>
            <a:ext cx="461959" cy="33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F5D02-871C-440E-A785-D26E21D935EC}"/>
              </a:ext>
            </a:extLst>
          </p:cNvPr>
          <p:cNvSpPr txBox="1"/>
          <p:nvPr/>
        </p:nvSpPr>
        <p:spPr>
          <a:xfrm>
            <a:off x="641130" y="1995170"/>
            <a:ext cx="3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bit-representations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311" y="606885"/>
            <a:ext cx="7489263" cy="971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2436" y="606885"/>
            <a:ext cx="9126747" cy="625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1.1:  Multiplication à la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algorithm that directly implements this rule :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2(x *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if y is even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 =  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x + 2(x *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if y is odd</a:t>
            </a:r>
          </a:p>
          <a:p>
            <a:pPr>
              <a:lnSpc>
                <a:spcPct val="107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n-bit integers x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(x, </a:t>
            </a:r>
            <a:r>
              <a:rPr lang="en-US" sz="22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2z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return x + 2z;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1.1 Multiplication à la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2525" y="1856757"/>
            <a:ext cx="94430" cy="753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Cloud Callout 4"/>
          <p:cNvSpPr/>
          <p:nvPr/>
        </p:nvSpPr>
        <p:spPr>
          <a:xfrm flipH="1">
            <a:off x="514737" y="2562881"/>
            <a:ext cx="540688" cy="361100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2784" y="1455776"/>
            <a:ext cx="484447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algorithm, we have (example 0.9)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19)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+ 2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9)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+ 2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4)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2)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1)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 * 13 = 26,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13 * 1 = 13 + 2 ( 13* 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= 13 + 2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* 0)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13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13 * 0 = 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13 * 38 = 2(13 * 19)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* 9))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+ 2(13 * 4)))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+ 2(2(13 * 2))))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+ 2(2(2(13 * 1) ))))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smiley face images">
            <a:extLst>
              <a:ext uri="{FF2B5EF4-FFF2-40B4-BE49-F238E27FC236}">
                <a16:creationId xmlns:a16="http://schemas.microsoft.com/office/drawing/2014/main" id="{D0E5AE7A-B028-4601-A08A-34B1F3C5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457048" y="2547097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24031" y="2454442"/>
            <a:ext cx="5317401" cy="20868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4031" y="1682760"/>
            <a:ext cx="5433820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an algorithm:</a:t>
            </a:r>
          </a:p>
          <a:p>
            <a:pPr>
              <a:lnSpc>
                <a:spcPct val="107000"/>
              </a:lnSpc>
            </a:pPr>
            <a:endParaRPr lang="en-US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this algorithm correct?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algorithm take?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do better?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1109346" y="78941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06194" y="1617863"/>
            <a:ext cx="4129756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	    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BA30C522-F53C-439E-908C-A3ADEF85B0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46" y="687166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728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5490" y="612923"/>
            <a:ext cx="6635828" cy="46106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9766" y="778294"/>
            <a:ext cx="5674373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this algorithm correct?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the algorithm behave what it intends to do?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input and output specifications, will the algorithm produce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ouput_data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satisfies the output specification for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input_data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satisfies the input specification?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the algorithm halt?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transparently correct; It also handles the base case (y = 0).</a:t>
            </a:r>
          </a:p>
        </p:txBody>
      </p:sp>
      <p:sp>
        <p:nvSpPr>
          <p:cNvPr id="3" name="Cloud Callout 2"/>
          <p:cNvSpPr/>
          <p:nvPr/>
        </p:nvSpPr>
        <p:spPr>
          <a:xfrm flipH="1">
            <a:off x="575146" y="447768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78856" y="1417319"/>
            <a:ext cx="4149527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   	    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  <p:sp>
        <p:nvSpPr>
          <p:cNvPr id="6" name="Text Box 7"/>
          <p:cNvSpPr txBox="1"/>
          <p:nvPr/>
        </p:nvSpPr>
        <p:spPr>
          <a:xfrm>
            <a:off x="1399041" y="5382894"/>
            <a:ext cx="5311715" cy="11671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2(x *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if y is even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 =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x + 2(x *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if y is odd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Left Brace 6"/>
          <p:cNvSpPr/>
          <p:nvPr/>
        </p:nvSpPr>
        <p:spPr>
          <a:xfrm>
            <a:off x="2551368" y="5630727"/>
            <a:ext cx="94430" cy="753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2" descr="Image result for smiley face images">
            <a:extLst>
              <a:ext uri="{FF2B5EF4-FFF2-40B4-BE49-F238E27FC236}">
                <a16:creationId xmlns:a16="http://schemas.microsoft.com/office/drawing/2014/main" id="{7FCD76D9-FF4C-4CA6-BDE0-274D32B7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592725" y="4437147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61B41-2C0E-0621-054E-C7FD5A2CEE76}"/>
              </a:ext>
            </a:extLst>
          </p:cNvPr>
          <p:cNvSpPr txBox="1"/>
          <p:nvPr/>
        </p:nvSpPr>
        <p:spPr>
          <a:xfrm>
            <a:off x="7065818" y="5440681"/>
            <a:ext cx="176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A1FBF-90C6-633A-2A97-BC56B5EF4BDA}"/>
              </a:ext>
            </a:extLst>
          </p:cNvPr>
          <p:cNvSpPr txBox="1"/>
          <p:nvPr/>
        </p:nvSpPr>
        <p:spPr>
          <a:xfrm>
            <a:off x="8899236" y="5440681"/>
            <a:ext cx="176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350" y="481346"/>
            <a:ext cx="7254239" cy="6111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44731" y="357051"/>
                <a:ext cx="6820151" cy="6360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2600" i="1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How long does the algorithm take?</a:t>
                </a:r>
                <a:endParaRPr lang="en-US" sz="2600" spc="-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multiplying two n-bit integers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terminates after n recursive calls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because y is halved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at each call. 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division by 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(using right-shift) for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the number of bits of y is decreased by one (i.e., right-shift once).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Upon return from each recursive call, requires a total of O(n) bit operations,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are as follows.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test for even/odd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(looking up the rightmost bit either 0 or 1); … if (2*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== y)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multiplication by 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(using left-shift); and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one addition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y or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odd.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T(n) = n*O(n) = n*(c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n+c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Therefore, the total time taken is thus O(n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1" y="357051"/>
                <a:ext cx="6820151" cy="6360587"/>
              </a:xfrm>
              <a:prstGeom prst="rect">
                <a:avLst/>
              </a:prstGeom>
              <a:blipFill>
                <a:blip r:embed="rId2"/>
                <a:stretch>
                  <a:fillRect l="-1252" t="-863" r="-2504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flipH="1">
            <a:off x="688525" y="5090903"/>
            <a:ext cx="468596" cy="34010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36279" y="1039204"/>
            <a:ext cx="4125386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	     and y,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+ 2z;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427E1-6241-45A3-BA7C-14D9BBA41BC6}"/>
              </a:ext>
            </a:extLst>
          </p:cNvPr>
          <p:cNvSpPr txBox="1"/>
          <p:nvPr/>
        </p:nvSpPr>
        <p:spPr>
          <a:xfrm>
            <a:off x="7821088" y="4830845"/>
            <a:ext cx="3784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 right n times for n-bit y,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n =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en-US" sz="2400" dirty="0"/>
          </a:p>
          <a:p>
            <a:r>
              <a:rPr lang="en-US" sz="2400" dirty="0"/>
              <a:t>Therefore, n recursive calls.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144C0-DD22-4ECC-A702-ECB31BF37FF0}"/>
              </a:ext>
            </a:extLst>
          </p:cNvPr>
          <p:cNvCxnSpPr>
            <a:cxnSpLocks/>
          </p:cNvCxnSpPr>
          <p:nvPr/>
        </p:nvCxnSpPr>
        <p:spPr>
          <a:xfrm flipH="1" flipV="1">
            <a:off x="11377914" y="3727048"/>
            <a:ext cx="155453" cy="14542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56050" y="5086673"/>
            <a:ext cx="548772" cy="365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881" y="1008847"/>
            <a:ext cx="9554547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c(n)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(need to 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k--2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for each recursive call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calls, and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68A2F-D0D6-4D83-9871-DA7336553E23}"/>
              </a:ext>
            </a:extLst>
          </p:cNvPr>
          <p:cNvSpPr txBox="1"/>
          <p:nvPr/>
        </p:nvSpPr>
        <p:spPr>
          <a:xfrm>
            <a:off x="8115080" y="298842"/>
            <a:ext cx="4076920" cy="309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+ 2z;</a:t>
            </a: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64BC79F8-2E57-4EBD-BD71-53D5861A390E}"/>
              </a:ext>
            </a:extLst>
          </p:cNvPr>
          <p:cNvSpPr/>
          <p:nvPr/>
        </p:nvSpPr>
        <p:spPr>
          <a:xfrm rot="10800000" flipH="1">
            <a:off x="1940118" y="2961736"/>
            <a:ext cx="8428382" cy="3749203"/>
          </a:xfrm>
          <a:prstGeom prst="cloudCallout">
            <a:avLst>
              <a:gd name="adj1" fmla="val -31067"/>
              <a:gd name="adj2" fmla="val 715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68C6-1176-4664-A7F0-40486380CB5D}"/>
              </a:ext>
            </a:extLst>
          </p:cNvPr>
          <p:cNvSpPr txBox="1"/>
          <p:nvPr/>
        </p:nvSpPr>
        <p:spPr>
          <a:xfrm>
            <a:off x="3371351" y="3325246"/>
            <a:ext cx="6512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n = 1. </a:t>
            </a:r>
          </a:p>
          <a:p>
            <a:r>
              <a:rPr lang="en-US" sz="2000" dirty="0"/>
              <a:t>	               return 0, if y = 0;</a:t>
            </a:r>
          </a:p>
          <a:p>
            <a:endParaRPr lang="en-US" sz="2000" dirty="0"/>
          </a:p>
          <a:p>
            <a:r>
              <a:rPr lang="en-US" sz="2000" dirty="0"/>
              <a:t>	               return x, if y = 1; </a:t>
            </a:r>
          </a:p>
          <a:p>
            <a:r>
              <a:rPr lang="en-US" sz="2000" dirty="0"/>
              <a:t>multiply(x, y) = 	since y = 1, </a:t>
            </a:r>
          </a:p>
          <a:p>
            <a:r>
              <a:rPr lang="en-US" sz="2000" dirty="0"/>
              <a:t>		z := multiply(x,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= multiply(x, 0) = returns 0, since y = 0.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return x + 2*0 = x, since y = 0.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T(n =1bit) =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loud Callout 2">
            <a:extLst>
              <a:ext uri="{FF2B5EF4-FFF2-40B4-BE49-F238E27FC236}">
                <a16:creationId xmlns:a16="http://schemas.microsoft.com/office/drawing/2014/main" id="{C96525A3-752B-4857-B09F-3CEBA34F8BC6}"/>
              </a:ext>
            </a:extLst>
          </p:cNvPr>
          <p:cNvSpPr/>
          <p:nvPr/>
        </p:nvSpPr>
        <p:spPr>
          <a:xfrm>
            <a:off x="4195494" y="-4015"/>
            <a:ext cx="3760966" cy="1470645"/>
          </a:xfrm>
          <a:prstGeom prst="cloudCallout">
            <a:avLst>
              <a:gd name="adj1" fmla="val -43062"/>
              <a:gd name="adj2" fmla="val 571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09BBE-B72F-445C-9BDC-C00C5EC5BD5F}"/>
              </a:ext>
            </a:extLst>
          </p:cNvPr>
          <p:cNvSpPr txBox="1"/>
          <p:nvPr/>
        </p:nvSpPr>
        <p:spPr>
          <a:xfrm>
            <a:off x="4731026" y="147060"/>
            <a:ext cx="3225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y is even then return 2z 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else return x + 2z;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takes linear time to do it for each round.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862E870-1538-431C-B783-FA2EF55D336B}"/>
              </a:ext>
            </a:extLst>
          </p:cNvPr>
          <p:cNvSpPr>
            <a:spLocks/>
          </p:cNvSpPr>
          <p:nvPr/>
        </p:nvSpPr>
        <p:spPr bwMode="auto">
          <a:xfrm>
            <a:off x="5108238" y="3762932"/>
            <a:ext cx="131671" cy="193815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8311" y="606885"/>
            <a:ext cx="7099876" cy="6047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8598" y="806089"/>
            <a:ext cx="9452154" cy="579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c(n)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for each recursive call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calls. For each call’s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return, it requires O(n) for addition.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68A2F-D0D6-4D83-9871-DA7336553E23}"/>
              </a:ext>
            </a:extLst>
          </p:cNvPr>
          <p:cNvSpPr txBox="1"/>
          <p:nvPr/>
        </p:nvSpPr>
        <p:spPr>
          <a:xfrm>
            <a:off x="8115080" y="298842"/>
            <a:ext cx="4076920" cy="309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2z;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29107-F1A8-4DE2-9625-568EAA84F670}"/>
                  </a:ext>
                </a:extLst>
              </p:cNvPr>
              <p:cNvSpPr txBox="1"/>
              <p:nvPr/>
            </p:nvSpPr>
            <p:spPr>
              <a:xfrm>
                <a:off x="5152445" y="1365479"/>
                <a:ext cx="1874063" cy="4614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+ c(n)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29107-F1A8-4DE2-9625-568EAA84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45" y="1365479"/>
                <a:ext cx="1874063" cy="461473"/>
              </a:xfrm>
              <a:prstGeom prst="rect">
                <a:avLst/>
              </a:prstGeom>
              <a:blipFill>
                <a:blip r:embed="rId2"/>
                <a:stretch>
                  <a:fillRect l="-225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A9767-6D15-4D32-B86C-EA590163BAC0}"/>
                  </a:ext>
                </a:extLst>
              </p:cNvPr>
              <p:cNvSpPr txBox="1"/>
              <p:nvPr/>
            </p:nvSpPr>
            <p:spPr>
              <a:xfrm>
                <a:off x="7698187" y="5543687"/>
                <a:ext cx="3282564" cy="10154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 bits integer requires n times of right shifts,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Therefore it takes n calls.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A9767-6D15-4D32-B86C-EA590163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87" y="5543687"/>
                <a:ext cx="3282564" cy="1015471"/>
              </a:xfrm>
              <a:prstGeom prst="rect">
                <a:avLst/>
              </a:prstGeom>
              <a:blipFill>
                <a:blip r:embed="rId3"/>
                <a:stretch>
                  <a:fillRect l="-1481" t="-2367" r="-240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800444-7E30-4761-B46F-336062C44EA1}"/>
              </a:ext>
            </a:extLst>
          </p:cNvPr>
          <p:cNvSpPr txBox="1"/>
          <p:nvPr/>
        </p:nvSpPr>
        <p:spPr>
          <a:xfrm>
            <a:off x="5149444" y="2184180"/>
            <a:ext cx="2080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= T(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dirty="0"/>
              <a:t>) +  (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09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796281" y="1145903"/>
            <a:ext cx="9543473" cy="12757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6281" y="637626"/>
            <a:ext cx="9213012" cy="613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Number Theory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basic property of numbers in any base b ≥ 2: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of any three single-digit numbers is at most two digits long.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binary numbers in base 2:		1 + 1 + 1 = 11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Octal numbers in base 8:		7 + 7 + 7 = 111 + 111 + 111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= 25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decimal numbers in base 10: 	9 + 9 + 9 = 27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hexadecimal numbers in base 16: F + F + F = 1111 + 1111 + 1111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2D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1101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1561" y="4466048"/>
            <a:ext cx="182084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1111  F</a:t>
            </a:r>
          </a:p>
          <a:p>
            <a:r>
              <a:rPr lang="en-US" dirty="0"/>
              <a:t>               </a:t>
            </a:r>
            <a:r>
              <a:rPr lang="en-US" u="sng" dirty="0"/>
              <a:t>+1111</a:t>
            </a:r>
            <a:r>
              <a:rPr lang="en-US" dirty="0"/>
              <a:t>  F</a:t>
            </a:r>
          </a:p>
          <a:p>
            <a:r>
              <a:rPr lang="en-US" dirty="0"/>
              <a:t>        0001 1110</a:t>
            </a:r>
          </a:p>
          <a:p>
            <a:r>
              <a:rPr lang="en-US" dirty="0"/>
              <a:t>                </a:t>
            </a:r>
            <a:r>
              <a:rPr lang="en-US" u="sng" dirty="0"/>
              <a:t>+1111 </a:t>
            </a:r>
          </a:p>
          <a:p>
            <a:r>
              <a:rPr lang="en-US" dirty="0"/>
              <a:t>        0010 1101</a:t>
            </a:r>
          </a:p>
          <a:p>
            <a:r>
              <a:rPr lang="en-US" dirty="0"/>
              <a:t>0010 1101 = 2D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1560" y="3912051"/>
            <a:ext cx="1820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010 101 = 25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8480" y="2361447"/>
            <a:ext cx="4784676" cy="14654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7168" y="2054153"/>
            <a:ext cx="3831442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do better?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do significantly better. (See Chapter 02)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949" y="1604558"/>
            <a:ext cx="5207726" cy="3648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76" y="1684421"/>
            <a:ext cx="467236" cy="421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1205C3-5361-4697-86C6-FA32FBDE263C}"/>
              </a:ext>
            </a:extLst>
          </p:cNvPr>
          <p:cNvSpPr txBox="1"/>
          <p:nvPr/>
        </p:nvSpPr>
        <p:spPr>
          <a:xfrm>
            <a:off x="848480" y="2361447"/>
            <a:ext cx="7652969" cy="6241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3579" y="591166"/>
                <a:ext cx="8391942" cy="5416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i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ẚ la Russe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multiplication ẚ la Russe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nonorthodox algorithm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multiplying two positive integers, x and y. 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 called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Russian Peasant Method.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positive integers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the product of x and y using:</a:t>
                </a:r>
              </a:p>
              <a:p>
                <a:pPr marL="228600" marR="0">
                  <a:spcBef>
                    <a:spcPts val="0"/>
                  </a:spcBef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if y is even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if n is odd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79" y="591166"/>
                <a:ext cx="8391942" cy="5416226"/>
              </a:xfrm>
              <a:prstGeom prst="rect">
                <a:avLst/>
              </a:prstGeom>
              <a:blipFill>
                <a:blip r:embed="rId2"/>
                <a:stretch>
                  <a:fillRect l="-1307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>
            <a:spLocks/>
          </p:cNvSpPr>
          <p:nvPr/>
        </p:nvSpPr>
        <p:spPr bwMode="auto">
          <a:xfrm>
            <a:off x="3013882" y="4168211"/>
            <a:ext cx="151375" cy="1375004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482"/>
          <p:cNvSpPr txBox="1">
            <a:spLocks/>
          </p:cNvSpPr>
          <p:nvPr/>
        </p:nvSpPr>
        <p:spPr>
          <a:xfrm>
            <a:off x="6896391" y="3872360"/>
            <a:ext cx="4260708" cy="15666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2(x * 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if y is even 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x*y =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 + 2(x * </a:t>
            </a:r>
            <a:r>
              <a:rPr lang="en-US" sz="20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if y is odd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Left Brace 4"/>
          <p:cNvSpPr>
            <a:spLocks/>
          </p:cNvSpPr>
          <p:nvPr/>
        </p:nvSpPr>
        <p:spPr bwMode="auto">
          <a:xfrm>
            <a:off x="7645723" y="4361265"/>
            <a:ext cx="97766" cy="912435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Cloud Callout 5"/>
          <p:cNvSpPr/>
          <p:nvPr/>
        </p:nvSpPr>
        <p:spPr>
          <a:xfrm flipH="1">
            <a:off x="524455" y="186282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3B14063C-D213-43DC-8337-0CD6A8858C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" y="1862827"/>
            <a:ext cx="394583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9B900-2ED1-4111-AA3B-F7385E5E059D}"/>
              </a:ext>
            </a:extLst>
          </p:cNvPr>
          <p:cNvSpPr txBox="1"/>
          <p:nvPr/>
        </p:nvSpPr>
        <p:spPr>
          <a:xfrm>
            <a:off x="841899" y="2185751"/>
            <a:ext cx="8858155" cy="742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13665" y="434972"/>
            <a:ext cx="956466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Compute the product x * y, where y  and x are positive integers.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product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* y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recursively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iteratively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difference between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(coded as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à la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 (even) division,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the value of y by 1 if y is an odd number.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Let’s measure the instance size by the value of y.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 is even,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of half the size has to deal with y/2 or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5720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* x = (y/2) * 2x.   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(2x *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if y is even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is odd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have </a:t>
            </a:r>
          </a:p>
          <a:p>
            <a:pPr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* x = ((y – 1)/2) * 2x  + x.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+ 2(x *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if y is odd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these formulas, and the trivial case of 1 * x = x  to stop.</a:t>
            </a: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B865CCC7-F84C-4FF3-8E65-B6B2DCD0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429">
            <a:off x="575441" y="4847706"/>
            <a:ext cx="532917" cy="3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43232"/>
              </p:ext>
            </p:extLst>
          </p:nvPr>
        </p:nvGraphicFramePr>
        <p:xfrm>
          <a:off x="1008333" y="2218118"/>
          <a:ext cx="4899804" cy="3541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1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(+26)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is odd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(+52)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is odd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  <a:endParaRPr lang="en-US" sz="220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+26+52+416</a:t>
                      </a:r>
                      <a:endParaRPr lang="en-US" sz="2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2371" y="1068927"/>
            <a:ext cx="91871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0.10: 	Compute 38 * 13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30482" y="1453647"/>
                <a:ext cx="6441058" cy="3242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38 * 13 	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∗2∗13=  19 ∗26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19−1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2∗26+26=9 ∗52+26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9−1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∗2∗52+52)+26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4 * 104 + 52 + 26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∗2∗104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+52+26=2∗208+52+26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∗208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+52+26=1∗416+52+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494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82" y="1453647"/>
                <a:ext cx="6441058" cy="3242683"/>
              </a:xfrm>
              <a:prstGeom prst="rect">
                <a:avLst/>
              </a:prstGeom>
              <a:blipFill rotWithShape="0">
                <a:blip r:embed="rId2"/>
                <a:stretch>
                  <a:fillRect l="-946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03190" y="5198410"/>
            <a:ext cx="5492151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time efficiency class of Russian peasant multiplication? 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time taken is thus O(n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).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[Prove it.]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C2CF4D59-579B-4175-8945-2B8269E027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5" y="3592702"/>
            <a:ext cx="520065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74DBC-EA89-45F7-867A-FA0BE3BACB71}"/>
              </a:ext>
            </a:extLst>
          </p:cNvPr>
          <p:cNvSpPr txBox="1"/>
          <p:nvPr/>
        </p:nvSpPr>
        <p:spPr>
          <a:xfrm>
            <a:off x="984072" y="5770808"/>
            <a:ext cx="10644989" cy="5368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4348" y="850276"/>
            <a:ext cx="88074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0.11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computing 50 * 65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algorithm is given in Figure: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 the extra addends shown in the parentheses in the Figure are in the rows with odd values in the first column. Apply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 and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yielding the following results: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81146"/>
              </p:ext>
            </p:extLst>
          </p:nvPr>
        </p:nvGraphicFramePr>
        <p:xfrm>
          <a:off x="1490703" y="2939448"/>
          <a:ext cx="5839425" cy="26936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0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50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(+130),      since 25 is odd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12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6 is even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(+1040),    since one is odd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+(130 + 1040)=3250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73284"/>
              </p:ext>
            </p:extLst>
          </p:nvPr>
        </p:nvGraphicFramePr>
        <p:xfrm>
          <a:off x="7781510" y="2939448"/>
          <a:ext cx="3847551" cy="26936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strike-out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strike-out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strike 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5B8D80-1872-43F9-AB93-6547C3E71AC5}"/>
              </a:ext>
            </a:extLst>
          </p:cNvPr>
          <p:cNvSpPr txBox="1"/>
          <p:nvPr/>
        </p:nvSpPr>
        <p:spPr>
          <a:xfrm>
            <a:off x="2686049" y="5783229"/>
            <a:ext cx="880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                                    	   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991" y="1055392"/>
            <a:ext cx="9192883" cy="79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 can find the product by simply adding all the elements in the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 that have an odd number in the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column. (See figure below)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08650"/>
              </p:ext>
            </p:extLst>
          </p:nvPr>
        </p:nvGraphicFramePr>
        <p:xfrm>
          <a:off x="1961071" y="1948964"/>
          <a:ext cx="5250612" cy="24328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7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61326" y="3225712"/>
            <a:ext cx="69536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4090" y="4558052"/>
            <a:ext cx="8951343" cy="1903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involves only the simple operations of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halving, doubling, and adding.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leads to very fast hardware implementation since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doubling and halving of binary numbers can be performed using the left and right shifts, respectively,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among the most basic operations at the machine level.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smiley face images">
            <a:extLst>
              <a:ext uri="{FF2B5EF4-FFF2-40B4-BE49-F238E27FC236}">
                <a16:creationId xmlns:a16="http://schemas.microsoft.com/office/drawing/2014/main" id="{17F5403F-6A85-4A7A-B27A-8E0360EC2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429">
            <a:off x="575441" y="4847706"/>
            <a:ext cx="532917" cy="3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707F9-A540-421A-B957-6D06D71C5EC5}"/>
              </a:ext>
            </a:extLst>
          </p:cNvPr>
          <p:cNvSpPr txBox="1"/>
          <p:nvPr/>
        </p:nvSpPr>
        <p:spPr>
          <a:xfrm>
            <a:off x="3509555" y="2804161"/>
            <a:ext cx="555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Division</a:t>
            </a:r>
          </a:p>
          <a:p>
            <a:r>
              <a:rPr lang="en-US" sz="3600" dirty="0"/>
              <a:t>Proof of Program Correction.</a:t>
            </a:r>
          </a:p>
        </p:txBody>
      </p:sp>
      <p:pic>
        <p:nvPicPr>
          <p:cNvPr id="3" name="Picture 2" descr="Confused emoticon Stock Vector - 11275856">
            <a:extLst>
              <a:ext uri="{FF2B5EF4-FFF2-40B4-BE49-F238E27FC236}">
                <a16:creationId xmlns:a16="http://schemas.microsoft.com/office/drawing/2014/main" id="{27140C3F-266A-43A7-8AB8-60FC9C83AC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9" y="2165684"/>
            <a:ext cx="544084" cy="49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2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35168" y="1535447"/>
                <a:ext cx="9550979" cy="4725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iteration version of division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as follows:      Based on x = q * y + r.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</a:t>
                </a: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and remainder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//if  x = 0, then return (q, r) := (0, 0);  (r ≥ y) takes care it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≥ y</a:t>
                </a:r>
                <a:r>
                  <a:rPr lang="en-US" sz="2400" spc="-1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do </a:t>
                </a:r>
                <a:r>
                  <a:rPr lang="en-US" sz="24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</a:t>
                </a:r>
                <a:endParaRPr lang="en-US" sz="2400" spc="-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q + 1;   </a:t>
                </a:r>
                <a:r>
                  <a:rPr lang="en-US" sz="22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//increase quotient by 1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 := r – y};  </a:t>
                </a:r>
                <a:r>
                  <a:rPr lang="en-US" sz="2200" spc="-1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200" spc="-1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:= r + (-y)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68" y="1535447"/>
                <a:ext cx="9550979" cy="4725396"/>
              </a:xfrm>
              <a:prstGeom prst="rect">
                <a:avLst/>
              </a:prstGeom>
              <a:blipFill>
                <a:blip r:embed="rId2"/>
                <a:stretch>
                  <a:fillRect l="-1149" t="-129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5F7B20-5038-E333-DFDE-3A4BA8945677}"/>
              </a:ext>
            </a:extLst>
          </p:cNvPr>
          <p:cNvSpPr txBox="1"/>
          <p:nvPr/>
        </p:nvSpPr>
        <p:spPr>
          <a:xfrm>
            <a:off x="272622" y="1775255"/>
            <a:ext cx="1662546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 q, 0</a:t>
            </a:r>
          </a:p>
          <a:p>
            <a:r>
              <a:rPr lang="en-US" dirty="0"/>
              <a:t>ST r, x</a:t>
            </a:r>
          </a:p>
          <a:p>
            <a:r>
              <a:rPr lang="en-US" dirty="0"/>
              <a:t>L R4, q</a:t>
            </a:r>
          </a:p>
          <a:p>
            <a:r>
              <a:rPr lang="en-US" dirty="0">
                <a:solidFill>
                  <a:srgbClr val="0000FF"/>
                </a:solidFill>
              </a:rPr>
              <a:t>L R1, r</a:t>
            </a:r>
          </a:p>
          <a:p>
            <a:r>
              <a:rPr lang="en-US" dirty="0">
                <a:solidFill>
                  <a:srgbClr val="0000FF"/>
                </a:solidFill>
              </a:rPr>
              <a:t>L R2, y</a:t>
            </a:r>
          </a:p>
          <a:p>
            <a:r>
              <a:rPr lang="en-US" dirty="0">
                <a:solidFill>
                  <a:srgbClr val="0000FF"/>
                </a:solidFill>
              </a:rPr>
              <a:t>L1: S R1, R1, R2</a:t>
            </a:r>
          </a:p>
          <a:p>
            <a:r>
              <a:rPr lang="en-US" dirty="0">
                <a:solidFill>
                  <a:srgbClr val="0000FF"/>
                </a:solidFill>
              </a:rPr>
              <a:t>JNEG Ret</a:t>
            </a:r>
          </a:p>
          <a:p>
            <a:r>
              <a:rPr lang="en-US" dirty="0"/>
              <a:t>A R4, R4, 1</a:t>
            </a:r>
          </a:p>
          <a:p>
            <a:r>
              <a:rPr lang="en-US" dirty="0"/>
              <a:t>S R1, R1, R2</a:t>
            </a:r>
          </a:p>
          <a:p>
            <a:r>
              <a:rPr lang="en-US" dirty="0"/>
              <a:t>J L1</a:t>
            </a:r>
          </a:p>
          <a:p>
            <a:r>
              <a:rPr lang="en-US" dirty="0"/>
              <a:t>Ret: STR r, R1</a:t>
            </a:r>
          </a:p>
          <a:p>
            <a:r>
              <a:rPr lang="en-US" dirty="0"/>
              <a:t>STR q, R4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x def</a:t>
            </a:r>
          </a:p>
          <a:p>
            <a:r>
              <a:rPr lang="en-US" dirty="0"/>
              <a:t>y def</a:t>
            </a:r>
          </a:p>
          <a:p>
            <a:r>
              <a:rPr lang="en-US" dirty="0"/>
              <a:t>q def </a:t>
            </a:r>
          </a:p>
          <a:p>
            <a:r>
              <a:rPr lang="en-US" dirty="0"/>
              <a:t>r  def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AB67D-1B9D-41E5-A292-1E1805869CF6}"/>
              </a:ext>
            </a:extLst>
          </p:cNvPr>
          <p:cNvSpPr txBox="1"/>
          <p:nvPr/>
        </p:nvSpPr>
        <p:spPr>
          <a:xfrm>
            <a:off x="1653944" y="597157"/>
            <a:ext cx="57334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Division Algorithm</a:t>
            </a: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7105" y="383465"/>
                <a:ext cx="10143734" cy="610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iteration version of division is as follows:        Based on x = q * y + r.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integers x and y, where x ≥ 0, y ≥ 1. </a:t>
                </a:r>
                <a:r>
                  <a:rPr lang="en-US" sz="22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//what is input size?</a:t>
                </a:r>
                <a:endParaRPr lang="en-US" sz="2200" dirty="0"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q and remainder 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//if  x = 0, then return (q, r) := (0, 0); (r ≥ y) takes care it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</a:t>
                </a:r>
                <a:r>
                  <a:rPr lang="en-US" sz="2400" spc="-100" dirty="0"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:= x;   </a:t>
                </a:r>
                <a:r>
                  <a:rPr lang="en-US" sz="22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//The magnitude of x </a:t>
                </a:r>
                <a14:m>
                  <m:oMath xmlns:m="http://schemas.openxmlformats.org/officeDocument/2006/math">
                    <m:r>
                      <a:rPr lang="en-US" sz="2200" i="1" spc="-1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1, where x is n bits long.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≥ y</a:t>
                </a:r>
                <a:r>
                  <a:rPr lang="en-US" sz="2400" spc="-1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do</a:t>
                </a:r>
                <a:r>
                  <a:rPr lang="en-US" sz="2400" spc="-1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takes </a:t>
                </a:r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for the worse case, says x/1</a:t>
                </a:r>
                <a:r>
                  <a:rPr lang="en-US" sz="22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</a:t>
                </a:r>
                <a:r>
                  <a:rPr lang="en-US" sz="22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x is n bits long with a max value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1. </a:t>
                </a:r>
                <a:endParaRPr lang="en-US" sz="2200" spc="-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q := q + 1;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spc="-1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:= r – y};  </a:t>
                </a:r>
                <a:r>
                  <a:rPr lang="en-US" sz="2000" spc="-1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spc="-1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O(n) for each r – y, </a:t>
                </a:r>
                <a:r>
                  <a:rPr lang="en-US" sz="2000" spc="-1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r + (-y) are n bits addition, and x, y are  n 			             // bits long.</a:t>
                </a:r>
                <a:endParaRPr lang="en-US" sz="2000" spc="-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takes linear time O(n) for each iteration.  Time efficiency for the worse case is exponential, O(n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  That is,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O(n) =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= O(n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Not 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05" y="383465"/>
                <a:ext cx="10143734" cy="6109365"/>
              </a:xfrm>
              <a:prstGeom prst="rect">
                <a:avLst/>
              </a:prstGeom>
              <a:blipFill>
                <a:blip r:embed="rId2"/>
                <a:stretch>
                  <a:fillRect l="-1082" t="-798" r="-661" b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762623" y="4795425"/>
            <a:ext cx="644915" cy="438188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19">
            <a:off x="830651" y="4818269"/>
            <a:ext cx="538474" cy="3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43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BCEBF7-4773-4FF1-A87A-1709B7370F5E}"/>
              </a:ext>
            </a:extLst>
          </p:cNvPr>
          <p:cNvSpPr txBox="1"/>
          <p:nvPr/>
        </p:nvSpPr>
        <p:spPr>
          <a:xfrm>
            <a:off x="1669986" y="353200"/>
            <a:ext cx="57334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4005" y="1087933"/>
                <a:ext cx="10143734" cy="521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iteration version of division is as follows: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q and remainder 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</a:t>
                </a:r>
              </a:p>
              <a:p>
                <a:pPr marL="457200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[0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= x – y – y – … – y = x – </a:t>
                </a:r>
                <a:r>
                  <a:rPr lang="en-US" sz="2200" dirty="0" err="1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yq</a:t>
                </a:r>
                <a:r>
                  <a:rPr lang="en-US" sz="2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y,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based on x = q * y + r, 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(r ≥ y) do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2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worse case. Let’s use n = 2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// the sake of simplicity in the correctness proof.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q := q + 1;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r := r – y};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O(n) for </a:t>
                </a:r>
                <a:r>
                  <a:rPr lang="en-US" sz="22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+ (-y), where y is n bits long.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After execution of the while loop, x = y q + r, 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05" y="1087933"/>
                <a:ext cx="10143734" cy="5216813"/>
              </a:xfrm>
              <a:prstGeom prst="rect">
                <a:avLst/>
              </a:prstGeom>
              <a:blipFill>
                <a:blip r:embed="rId2"/>
                <a:stretch>
                  <a:fillRect l="-1082" t="-93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1188412" y="2973355"/>
            <a:ext cx="625593" cy="334502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0ECF619-9F02-457F-8605-4C7C425B72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19">
            <a:off x="1126812" y="2921512"/>
            <a:ext cx="644915" cy="4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834374" y="970043"/>
            <a:ext cx="10129190" cy="14868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1380" y="461600"/>
            <a:ext cx="9583542" cy="6165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Number Theory Review</a:t>
            </a:r>
          </a:p>
          <a:p>
            <a:pPr>
              <a:spcAft>
                <a:spcPts val="900"/>
              </a:spcAft>
            </a:pP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digits (k) are needed to represent the number N ≥ 0 in base b?</a:t>
            </a:r>
            <a:endParaRPr lang="en-US" sz="24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k digits in base b, there are numbers {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b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b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k number of digits}.  The number of digits k 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0.2:</a:t>
            </a:r>
          </a:p>
          <a:p>
            <a:pPr marL="461963" indent="-46196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k=3 digits in base b=10 (decimal system),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= 999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k=8 digits in base b=2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(binary system),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 0000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128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      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= 1111 1111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 – 1 = 255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 = 4 digits in base b = 16 (hexadecimal system),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&lt; 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4096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65536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= 65535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FFFF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6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9A8D54-A322-4F34-8E94-B43FE6B8D0F5}"/>
              </a:ext>
            </a:extLst>
          </p:cNvPr>
          <p:cNvSpPr txBox="1"/>
          <p:nvPr/>
        </p:nvSpPr>
        <p:spPr>
          <a:xfrm>
            <a:off x="737672" y="292269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988473" y="29297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96488" y="876240"/>
                <a:ext cx="8877365" cy="566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q and remainder 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[Pre-condition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r = x and q = 0.]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:endParaRPr lang="en-US" sz="24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[loop invariant I(n): 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(r ≥ y) do</a:t>
                </a:r>
                <a:r>
                  <a:rPr lang="en-US" sz="2400" spc="-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for the worse case.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r := r – y;    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O(n) for each r + (-y), where y is n bits long.</a:t>
                </a:r>
                <a:endParaRPr lang="en-US" sz="2400" spc="-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q := q + 1};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88" y="876240"/>
                <a:ext cx="8877365" cy="5663089"/>
              </a:xfrm>
              <a:prstGeom prst="rect">
                <a:avLst/>
              </a:prstGeom>
              <a:blipFill>
                <a:blip r:embed="rId2"/>
                <a:stretch>
                  <a:fillRect l="-1236" t="-1076" b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1497881" y="4241082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1497881" y="4876807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1497880" y="3492144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1992831" y="387749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1988474" y="312421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1988473" y="534490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1997184" y="452628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1149057" y="5691068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1149057" y="4093035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1149057" y="4110453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1972851" y="4109077"/>
            <a:ext cx="987966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1972850" y="2487273"/>
            <a:ext cx="1057733" cy="81763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2444237" y="4428316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2669825" y="4428317"/>
            <a:ext cx="308549" cy="138543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1997181" y="3288581"/>
            <a:ext cx="963636" cy="69874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6971230" y="3412959"/>
                <a:ext cx="4708358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</a:t>
                </a:r>
                <a:r>
                  <a:rPr lang="en-US" dirty="0" err="1"/>
                  <a:t>Prc</a:t>
                </a:r>
                <a:r>
                  <a:rPr lang="en-US" dirty="0"/>
                  <a:t> implies I(0) and</a:t>
                </a:r>
              </a:p>
              <a:p>
                <a:r>
                  <a:rPr lang="en-US" dirty="0"/>
                  <a:t>I(k)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I(k+1), after k+1 iteration.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230" y="3412959"/>
                <a:ext cx="4708358" cy="646331"/>
              </a:xfrm>
              <a:prstGeom prst="rect">
                <a:avLst/>
              </a:prstGeom>
              <a:blipFill>
                <a:blip r:embed="rId3"/>
                <a:stretch>
                  <a:fillRect l="-1166" t="-5660" r="-7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/>
              <p:nvPr/>
            </p:nvSpPr>
            <p:spPr>
              <a:xfrm>
                <a:off x="6777789" y="6088139"/>
                <a:ext cx="470835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</a:t>
                </a:r>
                <a:r>
                  <a:rPr lang="en-US" dirty="0" err="1"/>
                  <a:t>Poc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89" y="6088139"/>
                <a:ext cx="4708359" cy="369332"/>
              </a:xfrm>
              <a:prstGeom prst="rect">
                <a:avLst/>
              </a:prstGeom>
              <a:blipFill>
                <a:blip r:embed="rId4"/>
                <a:stretch>
                  <a:fillRect l="-1166" t="-10000" r="-1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0612" y="3013174"/>
            <a:ext cx="437198" cy="385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43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DDBCC2D-9400-4B79-A8EE-1B289F09201F}"/>
              </a:ext>
            </a:extLst>
          </p:cNvPr>
          <p:cNvSpPr txBox="1"/>
          <p:nvPr/>
        </p:nvSpPr>
        <p:spPr>
          <a:xfrm>
            <a:off x="1715762" y="204851"/>
            <a:ext cx="5812651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117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581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10901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4" y="2056387"/>
            <a:ext cx="2194312" cy="765641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7617387" y="3062284"/>
                <a:ext cx="4366413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Pre-condition implies I(0), and I(k)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I(k+1), after the k+1 iteration.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87" y="3062284"/>
                <a:ext cx="4366413" cy="923330"/>
              </a:xfrm>
              <a:prstGeom prst="rect">
                <a:avLst/>
              </a:prstGeom>
              <a:blipFill>
                <a:blip r:embed="rId3"/>
                <a:stretch>
                  <a:fillRect l="-1257" t="-3289" r="-209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/>
              <p:nvPr/>
            </p:nvSpPr>
            <p:spPr>
              <a:xfrm>
                <a:off x="6878005" y="5252205"/>
                <a:ext cx="3894082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Post-condition.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05" y="5252205"/>
                <a:ext cx="3894082" cy="646331"/>
              </a:xfrm>
              <a:prstGeom prst="rect">
                <a:avLst/>
              </a:prstGeom>
              <a:blipFill>
                <a:blip r:embed="rId4"/>
                <a:stretch>
                  <a:fillRect l="-12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pic>
        <p:nvPicPr>
          <p:cNvPr id="31" name="Picture 30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1265849" y="1135109"/>
            <a:ext cx="540385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692F39E-FA04-479D-90B8-47F164300544}"/>
              </a:ext>
            </a:extLst>
          </p:cNvPr>
          <p:cNvSpPr/>
          <p:nvPr/>
        </p:nvSpPr>
        <p:spPr>
          <a:xfrm>
            <a:off x="246041" y="3578708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F48FC-272A-457A-9A38-FB4130D7667E}"/>
              </a:ext>
            </a:extLst>
          </p:cNvPr>
          <p:cNvSpPr/>
          <p:nvPr/>
        </p:nvSpPr>
        <p:spPr>
          <a:xfrm>
            <a:off x="63522" y="4556717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DC7909-BD82-43B1-AE7C-F4D0198BCB34}"/>
              </a:ext>
            </a:extLst>
          </p:cNvPr>
          <p:cNvCxnSpPr>
            <a:cxnSpLocks/>
          </p:cNvCxnSpPr>
          <p:nvPr/>
        </p:nvCxnSpPr>
        <p:spPr>
          <a:xfrm>
            <a:off x="1085215" y="4143426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369ED-63CF-434A-A4E2-92240F4F8CA3}"/>
              </a:ext>
            </a:extLst>
          </p:cNvPr>
          <p:cNvCxnSpPr/>
          <p:nvPr/>
        </p:nvCxnSpPr>
        <p:spPr>
          <a:xfrm>
            <a:off x="1093503" y="533916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15969-0BB8-408D-BAE7-7C19E0488E18}"/>
              </a:ext>
            </a:extLst>
          </p:cNvPr>
          <p:cNvCxnSpPr/>
          <p:nvPr/>
        </p:nvCxnSpPr>
        <p:spPr>
          <a:xfrm>
            <a:off x="1067340" y="325522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AE54F3-2F94-4955-837A-76A6EAF3AA6A}"/>
              </a:ext>
            </a:extLst>
          </p:cNvPr>
          <p:cNvCxnSpPr>
            <a:cxnSpLocks/>
          </p:cNvCxnSpPr>
          <p:nvPr/>
        </p:nvCxnSpPr>
        <p:spPr>
          <a:xfrm flipH="1">
            <a:off x="1067338" y="3153066"/>
            <a:ext cx="312283" cy="13385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47832-2E08-4358-86BA-931ACCCD6202}"/>
              </a:ext>
            </a:extLst>
          </p:cNvPr>
          <p:cNvCxnSpPr>
            <a:cxnSpLocks/>
          </p:cNvCxnSpPr>
          <p:nvPr/>
        </p:nvCxnSpPr>
        <p:spPr>
          <a:xfrm flipH="1" flipV="1">
            <a:off x="1079907" y="5678337"/>
            <a:ext cx="299714" cy="34547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1C54-FCDC-4B77-AD4E-5D8C8DE1D1E3}"/>
              </a:ext>
            </a:extLst>
          </p:cNvPr>
          <p:cNvSpPr/>
          <p:nvPr/>
        </p:nvSpPr>
        <p:spPr>
          <a:xfrm>
            <a:off x="1165109" y="280942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I(k): 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8DB26-9EFB-4313-BF72-26171948B9B3}"/>
              </a:ext>
            </a:extLst>
          </p:cNvPr>
          <p:cNvSpPr/>
          <p:nvPr/>
        </p:nvSpPr>
        <p:spPr>
          <a:xfrm>
            <a:off x="1178870" y="5960597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 +1):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3B931-8D9B-4959-9153-61837CFE147A}"/>
              </a:ext>
            </a:extLst>
          </p:cNvPr>
          <p:cNvSpPr txBox="1"/>
          <p:nvPr/>
        </p:nvSpPr>
        <p:spPr>
          <a:xfrm>
            <a:off x="222763" y="1690812"/>
            <a:ext cx="24192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show that Pre-condition implies </a:t>
            </a:r>
            <a:r>
              <a:rPr lang="en-US" dirty="0" err="1">
                <a:highlight>
                  <a:srgbClr val="FFFF00"/>
                </a:highlight>
              </a:rPr>
              <a:t>Prc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44F251-EB5B-4C7D-84BF-976EE2EB328A}"/>
              </a:ext>
            </a:extLst>
          </p:cNvPr>
          <p:cNvSpPr/>
          <p:nvPr/>
        </p:nvSpPr>
        <p:spPr>
          <a:xfrm>
            <a:off x="5249597" y="1617326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85653D-6671-4F77-8B33-4744ADEDB0E3}"/>
              </a:ext>
            </a:extLst>
          </p:cNvPr>
          <p:cNvSpPr/>
          <p:nvPr/>
        </p:nvSpPr>
        <p:spPr>
          <a:xfrm>
            <a:off x="5476938" y="2381926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84CD3-2F37-4E9E-8D57-A478005495FD}"/>
              </a:ext>
            </a:extLst>
          </p:cNvPr>
          <p:cNvSpPr/>
          <p:nvPr/>
        </p:nvSpPr>
        <p:spPr>
          <a:xfrm>
            <a:off x="1883541" y="4014622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CDCD0B-DC1F-419E-A543-DBAAC1AC4CA3}"/>
              </a:ext>
            </a:extLst>
          </p:cNvPr>
          <p:cNvSpPr/>
          <p:nvPr/>
        </p:nvSpPr>
        <p:spPr>
          <a:xfrm>
            <a:off x="4593842" y="3953794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254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9A251D6-68B5-4114-8BE4-C17C9C861A7F}"/>
              </a:ext>
            </a:extLst>
          </p:cNvPr>
          <p:cNvSpPr txBox="1"/>
          <p:nvPr/>
        </p:nvSpPr>
        <p:spPr>
          <a:xfrm>
            <a:off x="549340" y="202923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716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692434" y="2056387"/>
            <a:ext cx="2256262" cy="89581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412772" y="2569752"/>
                <a:ext cx="6370473" cy="37856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That Pre-condition implies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B. To show that “Pre-condition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Prc” is true, we need to show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if the Pre-condition is true. i.e.,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true) is true.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x and y inputs are t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≥ 0 and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is the Pre-condition.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Pre-condition is false.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need to show that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true because by assumption x ≥ 0 and y &gt; 0, and   x= x and 0 = 0 after executing the two assignment statements </a:t>
                </a:r>
                <a:r>
                  <a:rPr lang="en-US" sz="2000" spc="-1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0;r:= x;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72" y="2569752"/>
                <a:ext cx="6370473" cy="3785652"/>
              </a:xfrm>
              <a:prstGeom prst="rect">
                <a:avLst/>
              </a:prstGeom>
              <a:blipFill>
                <a:blip r:embed="rId3"/>
                <a:stretch>
                  <a:fillRect l="-1053" t="-966" r="-1340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pic>
        <p:nvPicPr>
          <p:cNvPr id="27" name="Picture 26" descr="Emoticon making a point Stock Vector - 14709057">
            <a:extLst>
              <a:ext uri="{FF2B5EF4-FFF2-40B4-BE49-F238E27FC236}">
                <a16:creationId xmlns:a16="http://schemas.microsoft.com/office/drawing/2014/main" id="{79941658-3AB2-4572-97B8-C151430397C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1896306" y="1984169"/>
            <a:ext cx="442087" cy="29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E9DD671-532C-4E89-A331-F113914299CF}"/>
              </a:ext>
            </a:extLst>
          </p:cNvPr>
          <p:cNvSpPr/>
          <p:nvPr/>
        </p:nvSpPr>
        <p:spPr>
          <a:xfrm>
            <a:off x="5249597" y="1617326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906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07B26-0BDE-4698-A5CA-8702CF0876FB}"/>
              </a:ext>
            </a:extLst>
          </p:cNvPr>
          <p:cNvSpPr txBox="1"/>
          <p:nvPr/>
        </p:nvSpPr>
        <p:spPr>
          <a:xfrm>
            <a:off x="1193256" y="400331"/>
            <a:ext cx="570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5399D-FBF2-471D-A56D-9B1154818A54}"/>
                  </a:ext>
                </a:extLst>
              </p:cNvPr>
              <p:cNvSpPr txBox="1"/>
              <p:nvPr/>
            </p:nvSpPr>
            <p:spPr>
              <a:xfrm>
                <a:off x="1193256" y="1252057"/>
                <a:ext cx="9909913" cy="536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prove the correctness of the loop, let the loop invariant be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                                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I(n): r = x – n y ≥ 0 and n = q.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The guard of the while loop is G:  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</a:p>
              <a:p>
                <a:pPr marL="461963" indent="-461963">
                  <a:spcAft>
                    <a:spcPts val="600"/>
                  </a:spcAft>
                  <a:buAutoNum type="romanUcPeriod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Property:  [I(0) is true before the first iteration of the loop.]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	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show: </a:t>
                </a:r>
                <a:r>
                  <a:rPr lang="en-US" sz="2200" dirty="0" err="1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I(0) is true.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I(0): “ </a:t>
                </a:r>
                <a:r>
                  <a:rPr lang="en-US" sz="2200" b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0*y </a:t>
                </a:r>
                <a:r>
                  <a:rPr lang="en-US" sz="2200" b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 </a:t>
                </a:r>
                <a:r>
                  <a:rPr 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0”, when n = 0] is true. 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The pre-condition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states that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 ≥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=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Given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x 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we then write x = x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- 0*y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Substitute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- 0*y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 This yields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0*y.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≥ 0, then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0*y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I(0):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0*y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= q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before the first iteration of the loop.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	Inductive Property: [Let n be 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iterations. ..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.]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5399D-FBF2-471D-A56D-9B115481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56" y="1252057"/>
                <a:ext cx="9909913" cy="5362174"/>
              </a:xfrm>
              <a:prstGeom prst="rect">
                <a:avLst/>
              </a:prstGeom>
              <a:blipFill>
                <a:blip r:embed="rId2"/>
                <a:stretch>
                  <a:fillRect l="-8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10729457" y="1520967"/>
            <a:ext cx="367192" cy="399222"/>
          </a:xfrm>
          <a:prstGeom prst="cloudCallout">
            <a:avLst>
              <a:gd name="adj1" fmla="val 193575"/>
              <a:gd name="adj2" fmla="val 494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9599882" y="2117493"/>
            <a:ext cx="989901" cy="361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9599882" y="2753218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9599882" y="1328290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0094833" y="1713644"/>
            <a:ext cx="0" cy="403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10090475" y="100062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10090474" y="3221313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10099185" y="240269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9251058" y="3567479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9251058" y="1969446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9251058" y="1986864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10546238" y="2304727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41316" y="969079"/>
            <a:ext cx="5711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[Pre-condition: x  ≥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&gt; 0 ]</a:t>
            </a: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[Pre-condition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x  ≥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&gt; 0 , r = x and q = 0.]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>
            <a:off x="8343694" y="1576259"/>
            <a:ext cx="1755491" cy="2839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7916382" y="2011828"/>
            <a:ext cx="2174092" cy="7413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7916382" y="2321746"/>
            <a:ext cx="1957534" cy="8409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50685" y="1368855"/>
            <a:ext cx="1257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marR="0"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q := 0;  r := x;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>
            <a:off x="8343694" y="1222197"/>
            <a:ext cx="17380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E12899-5469-480F-B90F-F8974A258908}"/>
                  </a:ext>
                </a:extLst>
              </p:cNvPr>
              <p:cNvSpPr txBox="1"/>
              <p:nvPr/>
            </p:nvSpPr>
            <p:spPr>
              <a:xfrm>
                <a:off x="8939050" y="372167"/>
                <a:ext cx="205836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 B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E12899-5469-480F-B90F-F8974A25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50" y="372167"/>
                <a:ext cx="2058360" cy="369332"/>
              </a:xfrm>
              <a:prstGeom prst="rect">
                <a:avLst/>
              </a:prstGeom>
              <a:blipFill>
                <a:blip r:embed="rId4"/>
                <a:stretch>
                  <a:fillRect l="-23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4641" flipH="1">
            <a:off x="10715581" y="1511674"/>
            <a:ext cx="498434" cy="3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97968A-1398-441A-8414-425C6706241A}"/>
              </a:ext>
            </a:extLst>
          </p:cNvPr>
          <p:cNvSpPr/>
          <p:nvPr/>
        </p:nvSpPr>
        <p:spPr>
          <a:xfrm>
            <a:off x="9514853" y="2766279"/>
            <a:ext cx="1257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marR="0">
              <a:spcBef>
                <a:spcPts val="0"/>
              </a:spcBef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 := r - y;  </a:t>
            </a:r>
          </a:p>
          <a:p>
            <a:pPr marL="60325" marR="0">
              <a:spcBef>
                <a:spcPts val="0"/>
              </a:spcBef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q := q + 1;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6981D2-03B3-4BBC-BBE3-5F8E8012006B}"/>
              </a:ext>
            </a:extLst>
          </p:cNvPr>
          <p:cNvSpPr/>
          <p:nvPr/>
        </p:nvSpPr>
        <p:spPr>
          <a:xfrm>
            <a:off x="8591547" y="1798382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9EBE4FE-3556-4034-B18E-CCBFDAC26BD4}"/>
              </a:ext>
            </a:extLst>
          </p:cNvPr>
          <p:cNvSpPr/>
          <p:nvPr/>
        </p:nvSpPr>
        <p:spPr>
          <a:xfrm>
            <a:off x="215540" y="1000622"/>
            <a:ext cx="722923" cy="12131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F55A049-A48C-45C6-98CE-504DF5CA7AE2}"/>
              </a:ext>
            </a:extLst>
          </p:cNvPr>
          <p:cNvSpPr txBox="1"/>
          <p:nvPr/>
        </p:nvSpPr>
        <p:spPr>
          <a:xfrm>
            <a:off x="750029" y="265788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716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755887" y="1043223"/>
            <a:ext cx="622906" cy="34743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788456" y="930464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4" y="2056387"/>
            <a:ext cx="2194312" cy="79070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206835" y="3072348"/>
                <a:ext cx="6839480" cy="37856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 Basis Property: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That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implies I(0) is true.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to prove the implication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≥ 0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and r = x and q = 0 is true. 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show that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“I(0): r = x - 0*y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0 = q”.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before entering the loop, n = 0. [Note that I(0) is derived from I(n), when n = 0]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assumption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we write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assumption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x,  then r =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substituting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x.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I(0): “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0 * y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0 = q” is true.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35" y="3072348"/>
                <a:ext cx="6839480" cy="3785652"/>
              </a:xfrm>
              <a:prstGeom prst="rect">
                <a:avLst/>
              </a:prstGeom>
              <a:blipFill>
                <a:blip r:embed="rId4"/>
                <a:stretch>
                  <a:fillRect l="-891" t="-966" r="-142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D7DD0E-0D5D-4CC2-A94A-511E68261F61}"/>
              </a:ext>
            </a:extLst>
          </p:cNvPr>
          <p:cNvSpPr/>
          <p:nvPr/>
        </p:nvSpPr>
        <p:spPr>
          <a:xfrm>
            <a:off x="5258391" y="2409033"/>
            <a:ext cx="349096" cy="32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6035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07B26-0BDE-4698-A5CA-8702CF0876FB}"/>
              </a:ext>
            </a:extLst>
          </p:cNvPr>
          <p:cNvSpPr txBox="1"/>
          <p:nvPr/>
        </p:nvSpPr>
        <p:spPr>
          <a:xfrm>
            <a:off x="1201784" y="269966"/>
            <a:ext cx="587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5399D-FBF2-471D-A56D-9B1154818A54}"/>
              </a:ext>
            </a:extLst>
          </p:cNvPr>
          <p:cNvSpPr txBox="1"/>
          <p:nvPr/>
        </p:nvSpPr>
        <p:spPr>
          <a:xfrm>
            <a:off x="1262451" y="1053919"/>
            <a:ext cx="94400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 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the correctness of the loop, let the loop invariant be 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I(n):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guard of the while loop is    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G:  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marL="461963" indent="-461963">
              <a:spcAft>
                <a:spcPts val="300"/>
              </a:spcAft>
              <a:buAutoNum type="romanUcPeriod" startAt="2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Property:   [If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˄ I(k) is true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k+1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loop’s iteration (where    k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nonnegative integer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I(k+1) is true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iteration of the loop.]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k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G ˄ I(k) is true before the k+1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of the loop. Since G: r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is true, the loop is entered.  Since I(k) is true, that is,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I(k):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k y ≥ 0 and k = q  is true. 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execution of statements “r := r – y; q := q +1;”, 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G: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and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I(k):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k y ≥ 0 and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k.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these statements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 := r – y; q := q + 1;” , we obtain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spcAft>
                <a:spcPts val="300"/>
              </a:spcAft>
            </a:pPr>
            <a:r>
              <a:rPr lang="en-US" sz="2200" dirty="0"/>
              <a:t>	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=  x – k y – y  =  x – (k + 1)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……….(D.01)</a:t>
            </a:r>
          </a:p>
          <a:p>
            <a:pPr lvl="1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 k + 1.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    ……….(D.02)</a:t>
            </a: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04394" y="1340778"/>
            <a:ext cx="566743" cy="363584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8773875" y="1261443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8773875" y="1897168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8773874" y="512505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9268825" y="89785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9254317" y="1561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9264467" y="2365263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9273178" y="15466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8425051" y="2711429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8425051" y="1113396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8425051" y="1130814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9720231" y="1448677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8848C-78C9-4E17-BFF0-7528E771CF7D}"/>
              </a:ext>
            </a:extLst>
          </p:cNvPr>
          <p:cNvSpPr/>
          <p:nvPr/>
        </p:nvSpPr>
        <p:spPr>
          <a:xfrm>
            <a:off x="8926740" y="121254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50AF-CE17-432E-A1C8-837A36888900}"/>
              </a:ext>
            </a:extLst>
          </p:cNvPr>
          <p:cNvSpPr/>
          <p:nvPr/>
        </p:nvSpPr>
        <p:spPr>
          <a:xfrm>
            <a:off x="8425051" y="1946550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 q := q + 1;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5617365" y="1178540"/>
            <a:ext cx="3571726" cy="81822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88001" y="1448677"/>
            <a:ext cx="4585874" cy="12453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591AA-6F44-40C2-9D0E-06F68A299DA9}"/>
                  </a:ext>
                </a:extLst>
              </p:cNvPr>
              <p:cNvSpPr txBox="1"/>
              <p:nvPr/>
            </p:nvSpPr>
            <p:spPr>
              <a:xfrm>
                <a:off x="155233" y="3571783"/>
                <a:ext cx="1562011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˄ I(k),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I(k+1)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591AA-6F44-40C2-9D0E-06F68A29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3" y="3571783"/>
                <a:ext cx="1562011" cy="646331"/>
              </a:xfrm>
              <a:prstGeom prst="rect">
                <a:avLst/>
              </a:prstGeom>
              <a:blipFill>
                <a:blip r:embed="rId2"/>
                <a:stretch>
                  <a:fillRect l="-3113" t="-5660" r="-3891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75EB6-1236-40B7-B1F1-0AE2DEE1F970}"/>
              </a:ext>
            </a:extLst>
          </p:cNvPr>
          <p:cNvCxnSpPr>
            <a:cxnSpLocks/>
          </p:cNvCxnSpPr>
          <p:nvPr/>
        </p:nvCxnSpPr>
        <p:spPr>
          <a:xfrm flipV="1">
            <a:off x="7843814" y="1718815"/>
            <a:ext cx="1410151" cy="34680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8837526D-DF11-47ED-AB8C-8139D67EAD38}"/>
              </a:ext>
            </a:extLst>
          </p:cNvPr>
          <p:cNvSpPr/>
          <p:nvPr/>
        </p:nvSpPr>
        <p:spPr>
          <a:xfrm>
            <a:off x="10095926" y="3971737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7C4BC-9FB1-4084-8DEE-5B58428719D7}"/>
              </a:ext>
            </a:extLst>
          </p:cNvPr>
          <p:cNvSpPr/>
          <p:nvPr/>
        </p:nvSpPr>
        <p:spPr>
          <a:xfrm>
            <a:off x="9913407" y="494974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979CC2-EF51-42E7-B894-04B2D34CFD26}"/>
              </a:ext>
            </a:extLst>
          </p:cNvPr>
          <p:cNvCxnSpPr>
            <a:cxnSpLocks/>
          </p:cNvCxnSpPr>
          <p:nvPr/>
        </p:nvCxnSpPr>
        <p:spPr>
          <a:xfrm>
            <a:off x="10935100" y="4536455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7236B8-CEC5-48C2-B434-7EAA930D6FBA}"/>
              </a:ext>
            </a:extLst>
          </p:cNvPr>
          <p:cNvCxnSpPr/>
          <p:nvPr/>
        </p:nvCxnSpPr>
        <p:spPr>
          <a:xfrm>
            <a:off x="10943388" y="573219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92E21-DAB1-4AED-8A73-B8F5D7CFBA24}"/>
              </a:ext>
            </a:extLst>
          </p:cNvPr>
          <p:cNvCxnSpPr/>
          <p:nvPr/>
        </p:nvCxnSpPr>
        <p:spPr>
          <a:xfrm>
            <a:off x="10917225" y="364825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C2442-5506-4F24-A89F-932096C122AD}"/>
              </a:ext>
            </a:extLst>
          </p:cNvPr>
          <p:cNvCxnSpPr>
            <a:cxnSpLocks/>
          </p:cNvCxnSpPr>
          <p:nvPr/>
        </p:nvCxnSpPr>
        <p:spPr>
          <a:xfrm flipH="1">
            <a:off x="10917223" y="3546095"/>
            <a:ext cx="312283" cy="13385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B3856-3F5D-47EB-BAA4-E89B27FC6EC7}"/>
              </a:ext>
            </a:extLst>
          </p:cNvPr>
          <p:cNvCxnSpPr>
            <a:cxnSpLocks/>
          </p:cNvCxnSpPr>
          <p:nvPr/>
        </p:nvCxnSpPr>
        <p:spPr>
          <a:xfrm flipH="1" flipV="1">
            <a:off x="10929792" y="6071366"/>
            <a:ext cx="299714" cy="34547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59977D8-C84F-422E-94A9-F1B6D9CB7591}"/>
              </a:ext>
            </a:extLst>
          </p:cNvPr>
          <p:cNvSpPr/>
          <p:nvPr/>
        </p:nvSpPr>
        <p:spPr>
          <a:xfrm>
            <a:off x="11014994" y="320245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I(k):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AAFD79-B984-4A21-8BFF-4A6DB37BF019}"/>
              </a:ext>
            </a:extLst>
          </p:cNvPr>
          <p:cNvSpPr/>
          <p:nvPr/>
        </p:nvSpPr>
        <p:spPr>
          <a:xfrm>
            <a:off x="11028755" y="6353626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 +1): 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DC039A-380A-4D8A-BAF1-ECC5ACFEADB5}"/>
              </a:ext>
            </a:extLst>
          </p:cNvPr>
          <p:cNvCxnSpPr>
            <a:cxnSpLocks/>
          </p:cNvCxnSpPr>
          <p:nvPr/>
        </p:nvCxnSpPr>
        <p:spPr>
          <a:xfrm>
            <a:off x="11733803" y="4237909"/>
            <a:ext cx="355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9D103B4-CB64-4D63-AD33-E022C0C5F4F1}"/>
              </a:ext>
            </a:extLst>
          </p:cNvPr>
          <p:cNvSpPr/>
          <p:nvPr/>
        </p:nvSpPr>
        <p:spPr>
          <a:xfrm>
            <a:off x="7703127" y="1856100"/>
            <a:ext cx="547513" cy="52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609A45A5-DB8C-4354-9DD1-8C452B21D9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452185" y="1232764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28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B7EC6-5E83-423C-A523-9E958C5FED9D}"/>
              </a:ext>
            </a:extLst>
          </p:cNvPr>
          <p:cNvSpPr txBox="1"/>
          <p:nvPr/>
        </p:nvSpPr>
        <p:spPr>
          <a:xfrm>
            <a:off x="1089337" y="1412977"/>
            <a:ext cx="94828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execution of statements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 := r – y; q := q + 1;”, 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after execution of these statements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y  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y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……………...(D.03)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Combine these equations (D.01):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=  x – (k + 1)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(D.02):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 k + 1,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(D.03):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to yield that after iteration of the loops,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(k + 1) y ≥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k + 1.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Hence I(k+1):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(k + 1) y ≥ 0 and  q = k + 1  is true.</a:t>
            </a:r>
          </a:p>
          <a:p>
            <a:pPr marL="461963" indent="-461963">
              <a:spcAft>
                <a:spcPts val="600"/>
              </a:spcAft>
            </a:pP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	Eventual Falsity of the Guard: [After a finite number of iterations of the loop, G: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becomes false.]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87679" y="975359"/>
            <a:ext cx="497740" cy="34741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9416572" y="3821329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9416572" y="4457054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9416571" y="3072391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9911522" y="34577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9907165" y="270445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9907164" y="492514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9915875" y="410653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9067748" y="5271315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9067748" y="3673282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9067748" y="3690700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10362928" y="4008563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3A49EC-302D-4FCA-BC16-F1F214C1CF92}"/>
              </a:ext>
            </a:extLst>
          </p:cNvPr>
          <p:cNvSpPr txBox="1"/>
          <p:nvPr/>
        </p:nvSpPr>
        <p:spPr>
          <a:xfrm>
            <a:off x="7580895" y="340200"/>
            <a:ext cx="403960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I(n):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r">
              <a:spcAft>
                <a:spcPts val="3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guard of the while loop is    G:  r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811D0-6A6C-4054-941C-3B11368F0BC1}"/>
              </a:ext>
            </a:extLst>
          </p:cNvPr>
          <p:cNvCxnSpPr>
            <a:cxnSpLocks/>
          </p:cNvCxnSpPr>
          <p:nvPr/>
        </p:nvCxnSpPr>
        <p:spPr>
          <a:xfrm>
            <a:off x="8831913" y="621785"/>
            <a:ext cx="1052589" cy="3034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1C5D40-B059-4472-93D7-B1A8E8A47F75}"/>
              </a:ext>
            </a:extLst>
          </p:cNvPr>
          <p:cNvCxnSpPr>
            <a:cxnSpLocks/>
          </p:cNvCxnSpPr>
          <p:nvPr/>
        </p:nvCxnSpPr>
        <p:spPr>
          <a:xfrm flipH="1">
            <a:off x="10009942" y="975359"/>
            <a:ext cx="804158" cy="30075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age result for smiley face images">
            <a:extLst>
              <a:ext uri="{FF2B5EF4-FFF2-40B4-BE49-F238E27FC236}">
                <a16:creationId xmlns:a16="http://schemas.microsoft.com/office/drawing/2014/main" id="{ED36ADA3-3D7B-4C9B-9945-DBEC0C7A27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499086" y="910901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43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81518CF-56BF-4939-BAA4-1973E84113D7}"/>
              </a:ext>
            </a:extLst>
          </p:cNvPr>
          <p:cNvSpPr txBox="1"/>
          <p:nvPr/>
        </p:nvSpPr>
        <p:spPr>
          <a:xfrm>
            <a:off x="842457" y="229156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48018" y="769548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18" y="769548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9" r="-1176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783446"/>
            <a:ext cx="2245449" cy="151909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2"/>
            <a:ext cx="1072545" cy="80385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18499"/>
            <a:ext cx="2185466" cy="182859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8FFB56C-46F5-1612-2BA6-AFD15B89F771}"/>
              </a:ext>
            </a:extLst>
          </p:cNvPr>
          <p:cNvSpPr/>
          <p:nvPr/>
        </p:nvSpPr>
        <p:spPr>
          <a:xfrm>
            <a:off x="3923799" y="3168939"/>
            <a:ext cx="547513" cy="52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0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/>
              <p:nvPr/>
            </p:nvSpPr>
            <p:spPr>
              <a:xfrm>
                <a:off x="1304266" y="1322773"/>
                <a:ext cx="8768332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Bef>
                    <a:spcPts val="600"/>
                  </a:spcBef>
                  <a:spcAft>
                    <a:spcPts val="600"/>
                  </a:spcAft>
                  <a:buAutoNum type="romanUcPeriod" startAt="3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Eventual Falsity of the Guard:  [After a finite number of iterations of the loop, the condition of G becomes false.]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The Guard G is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y.  For each iteration of the loop,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r - y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r is always a non-negative value. The values of r form a decreasing sequence of nonnegative integers. By the well-ordering principle, there must have the smallest r, say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y.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[If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there will have one more time iteration of the loop and generate a new value of r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y, such that r &lt;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would contradict the fact that 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smallest remainder obtained by repeated iterations of the loop.]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Hence when the value r = 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computed, then r &lt; y. So the guard G is false.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66" y="1322773"/>
                <a:ext cx="8768332" cy="4616648"/>
              </a:xfrm>
              <a:prstGeom prst="rect">
                <a:avLst/>
              </a:prstGeom>
              <a:blipFill>
                <a:blip r:embed="rId2"/>
                <a:stretch>
                  <a:fillRect l="-765" t="-925" r="-974" b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246013" y="1057626"/>
            <a:ext cx="1640766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 ≥ y 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:= r – y; </a:t>
            </a: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q := q + 1};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FFC9F-A672-85D9-1493-D441BAAD4E7A}"/>
              </a:ext>
            </a:extLst>
          </p:cNvPr>
          <p:cNvSpPr txBox="1"/>
          <p:nvPr/>
        </p:nvSpPr>
        <p:spPr>
          <a:xfrm>
            <a:off x="2233247" y="463467"/>
            <a:ext cx="429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I(n):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35A8EF8-2BB4-2E88-BC09-B561C396E849}"/>
              </a:ext>
            </a:extLst>
          </p:cNvPr>
          <p:cNvSpPr/>
          <p:nvPr/>
        </p:nvSpPr>
        <p:spPr>
          <a:xfrm>
            <a:off x="305221" y="1431636"/>
            <a:ext cx="627652" cy="79432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9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936EC93-DC8B-48E1-9DB9-1E19C412CBB0}"/>
              </a:ext>
            </a:extLst>
          </p:cNvPr>
          <p:cNvSpPr txBox="1"/>
          <p:nvPr/>
        </p:nvSpPr>
        <p:spPr>
          <a:xfrm>
            <a:off x="904360" y="180151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03111" y="805061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11" y="805061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9" r="-1175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757170" y="932838"/>
            <a:ext cx="622906" cy="433349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788456" y="930464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821447"/>
            <a:ext cx="2168251" cy="148109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76007"/>
            <a:ext cx="2168252" cy="177108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150458" y="1672823"/>
                <a:ext cx="6839480" cy="501675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romanUcPeriod" startAt="3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Eventual Falsity of the Guard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least number of iterations N, G: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is false,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Guard G is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y.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iteration of the loop,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r -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 is always a non-negative value. r &gt; r – y &gt; r – 2y &gt; … &gt; r –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n &gt; 0; The values of r form a decreasing sequence of nonnegative integers.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well-ordering principle, there is an n such that r –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y and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– (n+1)y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y. i.e., there must have the smallest </a:t>
                </a:r>
                <a:r>
                  <a:rPr lang="en-US" sz="20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say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y.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[If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there will have one more time iteration of the loop and generate a new value of r =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y, such that r &lt;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would contradict the fact that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smallest remainder obtained by repeated iterations of the loop.]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when the value r =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computed, then r &lt; y. So the guard G is false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8" y="1672823"/>
                <a:ext cx="6839480" cy="5016758"/>
              </a:xfrm>
              <a:prstGeom prst="rect">
                <a:avLst/>
              </a:prstGeom>
              <a:blipFill>
                <a:blip r:embed="rId4"/>
                <a:stretch>
                  <a:fillRect l="-980" t="-608" r="-1337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365014A-CE5D-8413-C50A-0C84E99688C5}"/>
              </a:ext>
            </a:extLst>
          </p:cNvPr>
          <p:cNvSpPr/>
          <p:nvPr/>
        </p:nvSpPr>
        <p:spPr>
          <a:xfrm>
            <a:off x="4031235" y="3170569"/>
            <a:ext cx="547513" cy="52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5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017401" y="1122675"/>
            <a:ext cx="10157197" cy="2048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79418" y="258245"/>
            <a:ext cx="9421091" cy="659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of Binary(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 algorithm: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k of binary digits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binary representation of a positive decimal integer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 Since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	 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&lt; k + 1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it needs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binary digit to represent 0 or 1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binary digits to represent  2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through  3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binary digits to represent 4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through 7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), and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 binary digits to represent 8 (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through 15 (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),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 1111 1111 1111 = 0FFF. Adding 1 to 0FFF leads to  0001 0000 0000 0000 = 4096. 1111 1111 1111 1111 = 65535 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/>
              <p:nvPr/>
            </p:nvSpPr>
            <p:spPr>
              <a:xfrm>
                <a:off x="863743" y="368407"/>
                <a:ext cx="9298314" cy="635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600"/>
                  </a:spcAft>
                  <a:buFontTx/>
                  <a:buAutoNum type="romanUcPeriod" startAt="4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 of the Post-Condition:   [If N is the least number of iterations, G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false, and I(N) is true, then the values of the algorithm variables will be as specified in the post-condition of the loop.] </a:t>
                </a: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Post-condition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≥ 0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≥ 0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y q + r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.]     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Given the invariant I(n): r = x – n y 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 n = q,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for some nonnegative integer </a:t>
                </a: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N iterations,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I(N):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 N*y </a:t>
                </a:r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q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true, and 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 (i.e. </a:t>
                </a: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Since </a:t>
                </a: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q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says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Then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N.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q = N,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substitution,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Ny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yields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</a:t>
                </a:r>
                <a:r>
                  <a:rPr lang="en-US" sz="2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- q y.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y + r.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the two inequalities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are the values of q and r specified in the post-condition. The proof is complete.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43" y="368407"/>
                <a:ext cx="9298314" cy="6355586"/>
              </a:xfrm>
              <a:prstGeom prst="rect">
                <a:avLst/>
              </a:prstGeom>
              <a:blipFill>
                <a:blip r:embed="rId2"/>
                <a:stretch>
                  <a:fillRect l="-721" t="-575" r="-7279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48810" y="1431435"/>
            <a:ext cx="666559" cy="468032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691">
            <a:off x="509110" y="1516077"/>
            <a:ext cx="673508" cy="4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D01FEA-8006-42C3-9CC0-F9B84658DB72}"/>
              </a:ext>
            </a:extLst>
          </p:cNvPr>
          <p:cNvSpPr/>
          <p:nvPr/>
        </p:nvSpPr>
        <p:spPr>
          <a:xfrm>
            <a:off x="10070381" y="4241082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9F905-D288-4247-8966-7FD7E1130950}"/>
              </a:ext>
            </a:extLst>
          </p:cNvPr>
          <p:cNvSpPr/>
          <p:nvPr/>
        </p:nvSpPr>
        <p:spPr>
          <a:xfrm>
            <a:off x="10070381" y="4876807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6E604-676B-46FB-9A30-FC53DC949917}"/>
              </a:ext>
            </a:extLst>
          </p:cNvPr>
          <p:cNvSpPr/>
          <p:nvPr/>
        </p:nvSpPr>
        <p:spPr>
          <a:xfrm>
            <a:off x="10070380" y="3492144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3DB25-4D89-424D-8C50-EA1F3058364A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10565331" y="387749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C2A34B-2693-42E1-AE47-4BDB89109492}"/>
              </a:ext>
            </a:extLst>
          </p:cNvPr>
          <p:cNvCxnSpPr/>
          <p:nvPr/>
        </p:nvCxnSpPr>
        <p:spPr>
          <a:xfrm>
            <a:off x="10560974" y="312421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07CE07-D1A2-487B-A038-4BE08EA33927}"/>
              </a:ext>
            </a:extLst>
          </p:cNvPr>
          <p:cNvCxnSpPr/>
          <p:nvPr/>
        </p:nvCxnSpPr>
        <p:spPr>
          <a:xfrm>
            <a:off x="10560973" y="534490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A9465-EAE8-47EB-91C0-2EE5F634C40A}"/>
              </a:ext>
            </a:extLst>
          </p:cNvPr>
          <p:cNvCxnSpPr/>
          <p:nvPr/>
        </p:nvCxnSpPr>
        <p:spPr>
          <a:xfrm>
            <a:off x="10569684" y="452628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5E078-32F2-4C94-B152-71254B9C81CF}"/>
              </a:ext>
            </a:extLst>
          </p:cNvPr>
          <p:cNvCxnSpPr/>
          <p:nvPr/>
        </p:nvCxnSpPr>
        <p:spPr>
          <a:xfrm flipH="1">
            <a:off x="9721557" y="5691068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F58709-2E48-47C2-8C6A-89606EBD10ED}"/>
              </a:ext>
            </a:extLst>
          </p:cNvPr>
          <p:cNvCxnSpPr/>
          <p:nvPr/>
        </p:nvCxnSpPr>
        <p:spPr>
          <a:xfrm flipV="1">
            <a:off x="9721557" y="4093035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79186A-766E-4DAC-921C-4285A87CE5F0}"/>
              </a:ext>
            </a:extLst>
          </p:cNvPr>
          <p:cNvCxnSpPr/>
          <p:nvPr/>
        </p:nvCxnSpPr>
        <p:spPr>
          <a:xfrm>
            <a:off x="9721557" y="4110453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9498A3-30CE-4E10-8795-5775D1CF9C63}"/>
              </a:ext>
            </a:extLst>
          </p:cNvPr>
          <p:cNvCxnSpPr>
            <a:cxnSpLocks/>
          </p:cNvCxnSpPr>
          <p:nvPr/>
        </p:nvCxnSpPr>
        <p:spPr>
          <a:xfrm flipH="1">
            <a:off x="10595952" y="2839009"/>
            <a:ext cx="420785" cy="127144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63B5D-4934-4305-8232-74BE10113C14}"/>
              </a:ext>
            </a:extLst>
          </p:cNvPr>
          <p:cNvCxnSpPr>
            <a:cxnSpLocks/>
          </p:cNvCxnSpPr>
          <p:nvPr/>
        </p:nvCxnSpPr>
        <p:spPr>
          <a:xfrm>
            <a:off x="11016737" y="4428316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5A2A6-592F-4C01-A255-2CECBB4A1F84}"/>
              </a:ext>
            </a:extLst>
          </p:cNvPr>
          <p:cNvCxnSpPr>
            <a:cxnSpLocks/>
          </p:cNvCxnSpPr>
          <p:nvPr/>
        </p:nvCxnSpPr>
        <p:spPr>
          <a:xfrm flipH="1" flipV="1">
            <a:off x="11242326" y="4428316"/>
            <a:ext cx="292449" cy="186770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57B31-3E15-4356-9A81-317506E57ABB}"/>
                  </a:ext>
                </a:extLst>
              </p:cNvPr>
              <p:cNvSpPr txBox="1"/>
              <p:nvPr/>
            </p:nvSpPr>
            <p:spPr>
              <a:xfrm>
                <a:off x="4524703" y="6202970"/>
                <a:ext cx="72407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57B31-3E15-4356-9A81-317506E5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03" y="6202970"/>
                <a:ext cx="724078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C428CC4-9421-4AE9-BE3A-54783F256F65}"/>
              </a:ext>
            </a:extLst>
          </p:cNvPr>
          <p:cNvSpPr txBox="1"/>
          <p:nvPr/>
        </p:nvSpPr>
        <p:spPr>
          <a:xfrm>
            <a:off x="9913776" y="2171844"/>
            <a:ext cx="2205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[I(n): r = x – n y ≥ 0 and  n = q.]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DB3AA-B868-4E3E-B67F-ED8FD7FD16FD}"/>
              </a:ext>
            </a:extLst>
          </p:cNvPr>
          <p:cNvSpPr txBox="1"/>
          <p:nvPr/>
        </p:nvSpPr>
        <p:spPr>
          <a:xfrm>
            <a:off x="8563589" y="4246218"/>
            <a:ext cx="97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  r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E2A6D-D303-400A-BF9E-022A593DF4E0}"/>
              </a:ext>
            </a:extLst>
          </p:cNvPr>
          <p:cNvCxnSpPr>
            <a:cxnSpLocks/>
          </p:cNvCxnSpPr>
          <p:nvPr/>
        </p:nvCxnSpPr>
        <p:spPr>
          <a:xfrm>
            <a:off x="9575158" y="4428316"/>
            <a:ext cx="1017869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7A1982-56E1-471D-8727-35082A6D9B86}"/>
                  </a:ext>
                </a:extLst>
              </p:cNvPr>
              <p:cNvSpPr txBox="1"/>
              <p:nvPr/>
            </p:nvSpPr>
            <p:spPr>
              <a:xfrm>
                <a:off x="9913776" y="626094"/>
                <a:ext cx="2013923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</a:t>
                </a:r>
                <a:r>
                  <a:rPr lang="en-US" dirty="0" err="1"/>
                  <a:t>Poc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7A1982-56E1-471D-8727-35082A6D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776" y="626094"/>
                <a:ext cx="2013923" cy="923330"/>
              </a:xfrm>
              <a:prstGeom prst="rect">
                <a:avLst/>
              </a:prstGeom>
              <a:blipFill>
                <a:blip r:embed="rId5"/>
                <a:stretch>
                  <a:fillRect l="-241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B8F53BD-165A-C12F-E61C-799377F27EDB}"/>
              </a:ext>
            </a:extLst>
          </p:cNvPr>
          <p:cNvSpPr/>
          <p:nvPr/>
        </p:nvSpPr>
        <p:spPr>
          <a:xfrm>
            <a:off x="10871662" y="3979825"/>
            <a:ext cx="420785" cy="38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5569FD8-9BAD-1FDD-C5AA-191B8AD96FF2}"/>
              </a:ext>
            </a:extLst>
          </p:cNvPr>
          <p:cNvSpPr/>
          <p:nvPr/>
        </p:nvSpPr>
        <p:spPr>
          <a:xfrm>
            <a:off x="350196" y="2684834"/>
            <a:ext cx="513547" cy="107004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1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0FED260-361A-4A2B-92AC-9713CACA6728}"/>
              </a:ext>
            </a:extLst>
          </p:cNvPr>
          <p:cNvSpPr txBox="1"/>
          <p:nvPr/>
        </p:nvSpPr>
        <p:spPr>
          <a:xfrm>
            <a:off x="1731523" y="178747"/>
            <a:ext cx="583659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79" y="776051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79" y="776051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8" r="-1176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757422"/>
            <a:ext cx="2184860" cy="154511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22193"/>
            <a:ext cx="2184861" cy="182489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109375" y="723561"/>
                <a:ext cx="6909899" cy="61247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romanUcPeriod" startAt="3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 of the Post-Condition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least number of iterations N, G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and 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I(N) is true, then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true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for some nonnegative integer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N iterations,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I(N):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N*y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q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true, and 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is false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(i.e.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0,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because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q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 = x –Ny,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N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q = N, by substitution,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Ny yields 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</a:t>
                </a:r>
                <a:r>
                  <a:rPr lang="en-US" sz="20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- q y.</a:t>
                </a:r>
              </a:p>
              <a:p>
                <a:pPr marL="339725"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y + r.</a:t>
                </a:r>
              </a:p>
              <a:p>
                <a:pPr marL="225425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the two inequalities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y.</a:t>
                </a:r>
              </a:p>
              <a:p>
                <a:pPr marL="339725" lvl="1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y q +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.] is true  QED.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75" y="723561"/>
                <a:ext cx="6909899" cy="6124754"/>
              </a:xfrm>
              <a:prstGeom prst="rect">
                <a:avLst/>
              </a:prstGeom>
              <a:blipFill>
                <a:blip r:embed="rId3"/>
                <a:stretch>
                  <a:fillRect l="-882" t="-598" r="-6437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2CE9E-2B47-4B68-B4B2-F86BAEFC36A2}"/>
                  </a:ext>
                </a:extLst>
              </p:cNvPr>
              <p:cNvSpPr txBox="1"/>
              <p:nvPr/>
            </p:nvSpPr>
            <p:spPr>
              <a:xfrm>
                <a:off x="459867" y="5837578"/>
                <a:ext cx="4413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18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18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2CE9E-2B47-4B68-B4B2-F86BAEFC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7" y="5837578"/>
                <a:ext cx="4413073" cy="646331"/>
              </a:xfrm>
              <a:prstGeom prst="rect">
                <a:avLst/>
              </a:prstGeom>
              <a:blipFill>
                <a:blip r:embed="rId4"/>
                <a:stretch>
                  <a:fillRect l="-1105" t="-5660" r="-6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4FAB77-D5C4-4D4B-950B-689B63933A93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4869366" y="3816586"/>
            <a:ext cx="3574" cy="234415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98854FF-198B-FBA5-F5E0-264A11080BB7}"/>
              </a:ext>
            </a:extLst>
          </p:cNvPr>
          <p:cNvSpPr/>
          <p:nvPr/>
        </p:nvSpPr>
        <p:spPr>
          <a:xfrm>
            <a:off x="4501123" y="3338278"/>
            <a:ext cx="420785" cy="38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081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9C682-DFFE-4287-A765-1E31F1A5AE27}"/>
              </a:ext>
            </a:extLst>
          </p:cNvPr>
          <p:cNvSpPr txBox="1"/>
          <p:nvPr/>
        </p:nvSpPr>
        <p:spPr>
          <a:xfrm>
            <a:off x="858916" y="234409"/>
            <a:ext cx="259153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Time 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881" y="2828500"/>
            <a:ext cx="11622024" cy="35478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58916" y="747686"/>
                <a:ext cx="9821317" cy="562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x and y are each n bits long. The values x and y be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-1.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r = x.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subtraction of y from r  (i.e., r – y) is at most n bit-operations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Equivalently, it is r := r +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-y).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the running time for each executing r := r – y is O(n). It is linear.</a:t>
                </a: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O(n) =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where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constants.</a:t>
                </a:r>
                <a:endParaRPr lang="en-US" sz="22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yields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–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) &lt; y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(i.e., q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        </a:t>
                </a:r>
              </a:p>
              <a:p>
                <a:pPr marL="919163" lvl="1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each iteration, it takes 2(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additions/subtraction. </a:t>
                </a:r>
              </a:p>
              <a:p>
                <a:pPr marL="919163" lvl="1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&lt; 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+1) * y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which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exiting from the iteration.  </a:t>
                </a: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 bits long, then x has the maximum value of x, 0 &lt; x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 &lt;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spc="-1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x &gt;&gt; y and the min(y) =1, 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200" spc="-1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will grow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200" b="0" i="1" spc="-10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200" b="0" spc="-100" dirty="0">
                    <a:solidFill>
                      <a:srgbClr val="0000CC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(Both x </a:t>
                </a:r>
                <a14:m>
                  <m:oMath xmlns:m="http://schemas.openxmlformats.org/officeDocument/2006/math">
                    <m:r>
                      <a:rPr lang="en-US" sz="2200" i="1" spc="-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b="0" spc="-100" dirty="0">
                    <a:solidFill>
                      <a:srgbClr val="0000CC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and y &gt; 0  are integers.)</a:t>
                </a:r>
                <a:endParaRPr lang="en-US" sz="2200" b="0" i="1" spc="-100" dirty="0">
                  <a:solidFill>
                    <a:srgbClr val="0000C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Thus,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be approximately equal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y = 1 for the worse case.</a:t>
                </a:r>
                <a:endParaRPr lang="en-US" sz="22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algorithm will take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200" baseline="30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2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*(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2(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2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2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which is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exponential time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execute these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r := r – y; q := q + 1;}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16" y="747686"/>
                <a:ext cx="9821317" cy="5624297"/>
              </a:xfrm>
              <a:prstGeom prst="rect">
                <a:avLst/>
              </a:prstGeom>
              <a:blipFill>
                <a:blip r:embed="rId2"/>
                <a:stretch>
                  <a:fillRect l="-807" t="-759" r="-62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D5B1F5E7-0695-4799-883F-6B6A8EBD2BBA}"/>
              </a:ext>
            </a:extLst>
          </p:cNvPr>
          <p:cNvSpPr/>
          <p:nvPr/>
        </p:nvSpPr>
        <p:spPr>
          <a:xfrm flipH="1">
            <a:off x="574694" y="1053133"/>
            <a:ext cx="418534" cy="27905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B9CE2A47-342E-491E-978B-3A7AAB9077BD}"/>
              </a:ext>
            </a:extLst>
          </p:cNvPr>
          <p:cNvSpPr/>
          <p:nvPr/>
        </p:nvSpPr>
        <p:spPr>
          <a:xfrm rot="183361">
            <a:off x="9747957" y="2862456"/>
            <a:ext cx="1293182" cy="724444"/>
          </a:xfrm>
          <a:prstGeom prst="cloudCallout">
            <a:avLst>
              <a:gd name="adj1" fmla="val -49281"/>
              <a:gd name="adj2" fmla="val 68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A74B-0607-4E33-95DD-424EE51BE142}"/>
                  </a:ext>
                </a:extLst>
              </p:cNvPr>
              <p:cNvSpPr txBox="1"/>
              <p:nvPr/>
            </p:nvSpPr>
            <p:spPr>
              <a:xfrm>
                <a:off x="9935664" y="2913504"/>
                <a:ext cx="1200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q*y + 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A74B-0607-4E33-95DD-424EE51B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664" y="2913504"/>
                <a:ext cx="1200647" cy="646331"/>
              </a:xfrm>
              <a:prstGeom prst="rect">
                <a:avLst/>
              </a:prstGeom>
              <a:blipFill>
                <a:blip r:embed="rId3"/>
                <a:stretch>
                  <a:fillRect l="-4569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249">
            <a:off x="533511" y="1031175"/>
            <a:ext cx="469293" cy="3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103148" y="131857"/>
            <a:ext cx="17961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:= 0;  r := x; 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 ≥ y 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{ r := r – y ;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q := q + 1;}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25AB6-9EA9-49F6-81AD-B8AD2570434C}"/>
              </a:ext>
            </a:extLst>
          </p:cNvPr>
          <p:cNvSpPr txBox="1"/>
          <p:nvPr/>
        </p:nvSpPr>
        <p:spPr>
          <a:xfrm>
            <a:off x="297095" y="4002272"/>
            <a:ext cx="17541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is 01111.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&lt;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– 15*1 &lt;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&lt;  (15+1)*1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50099" y="2122480"/>
                <a:ext cx="8136294" cy="2557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≠0.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 = y * q + r  and 0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&lt; y.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recursive version of division in Figure 1.2 is as follows: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99" y="2122480"/>
                <a:ext cx="8136294" cy="2557560"/>
              </a:xfrm>
              <a:prstGeom prst="rect">
                <a:avLst/>
              </a:prstGeom>
              <a:blipFill>
                <a:blip r:embed="rId2"/>
                <a:stretch>
                  <a:fillRect l="-1199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FEE6E-4B27-D48C-0BA8-F674054901CA}"/>
              </a:ext>
            </a:extLst>
          </p:cNvPr>
          <p:cNvSpPr txBox="1"/>
          <p:nvPr/>
        </p:nvSpPr>
        <p:spPr>
          <a:xfrm>
            <a:off x="1536970" y="5963144"/>
            <a:ext cx="4338537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443AE-E7CA-44B5-A2D8-ADB50474840A}"/>
              </a:ext>
            </a:extLst>
          </p:cNvPr>
          <p:cNvSpPr txBox="1"/>
          <p:nvPr/>
        </p:nvSpPr>
        <p:spPr>
          <a:xfrm>
            <a:off x="1001222" y="364267"/>
            <a:ext cx="487428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Figure 1.2  The recursive version of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4994" y="1106158"/>
            <a:ext cx="8411818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Two n-bit integers x and y, where x ≥ 0.  y ≥ 1.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quotient and remainder of x divided by y.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= 0) then return (q, r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):=(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 0);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sz="24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4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 ) 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//requires n-bits right shift</a:t>
            </a:r>
            <a:endParaRPr lang="en-US" sz="2400" spc="-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2 * r;    </a:t>
            </a:r>
            <a:r>
              <a:rPr lang="en-US" sz="24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shift left one bit.</a:t>
            </a:r>
            <a:endParaRPr lang="en-US" sz="2400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is odd) then r := r + 1;</a:t>
            </a:r>
            <a:r>
              <a:rPr lang="en-US" sz="24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// needs c*n-bits additions</a:t>
            </a:r>
            <a:endParaRPr lang="en-US" sz="2400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(r ≥ y) then 			 </a:t>
            </a:r>
          </a:p>
          <a:p>
            <a:pPr marL="457200"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time taken is thus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214819" y="3852153"/>
            <a:ext cx="365199" cy="1225686"/>
          </a:xfrm>
          <a:prstGeom prst="rightBrace">
            <a:avLst>
              <a:gd name="adj1" fmla="val 243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36FDF-36BC-4184-A13F-30029FB545DE}"/>
              </a:ext>
            </a:extLst>
          </p:cNvPr>
          <p:cNvSpPr txBox="1"/>
          <p:nvPr/>
        </p:nvSpPr>
        <p:spPr>
          <a:xfrm>
            <a:off x="9211540" y="625877"/>
            <a:ext cx="265798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= q * y + r , where r &lt; y.</a:t>
            </a:r>
          </a:p>
          <a:p>
            <a:r>
              <a:rPr lang="en-US" dirty="0"/>
              <a:t>   (5, 2)   D(17, 3)</a:t>
            </a:r>
          </a:p>
          <a:p>
            <a:r>
              <a:rPr lang="en-US" dirty="0"/>
              <a:t>   (2, 2)   (q, r) := D(8, 3)</a:t>
            </a:r>
          </a:p>
          <a:p>
            <a:r>
              <a:rPr lang="en-US" dirty="0"/>
              <a:t>   (1, 1)   (q, r) := D(4, 3)</a:t>
            </a:r>
          </a:p>
          <a:p>
            <a:r>
              <a:rPr lang="en-US" dirty="0"/>
              <a:t>   (0, 2)   (q, r) := D(2, 3) </a:t>
            </a:r>
          </a:p>
          <a:p>
            <a:r>
              <a:rPr lang="en-US" dirty="0"/>
              <a:t>   (0, 1)   (q, r) := D(1, 3) </a:t>
            </a:r>
          </a:p>
          <a:p>
            <a:r>
              <a:rPr lang="en-US" dirty="0"/>
              <a:t>   (0, 0)   (q, r) := D(0, 3) 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CD86A23-7D73-4BCB-BCF5-CD63B3A472BB}"/>
              </a:ext>
            </a:extLst>
          </p:cNvPr>
          <p:cNvSpPr/>
          <p:nvPr/>
        </p:nvSpPr>
        <p:spPr>
          <a:xfrm>
            <a:off x="9941181" y="1060439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9C12693-8367-47BA-9E9C-B95A1A327906}"/>
              </a:ext>
            </a:extLst>
          </p:cNvPr>
          <p:cNvSpPr/>
          <p:nvPr/>
        </p:nvSpPr>
        <p:spPr>
          <a:xfrm>
            <a:off x="9950076" y="1324155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21489AC-200B-47A7-917C-902176DE3C5E}"/>
              </a:ext>
            </a:extLst>
          </p:cNvPr>
          <p:cNvSpPr/>
          <p:nvPr/>
        </p:nvSpPr>
        <p:spPr>
          <a:xfrm>
            <a:off x="9953625" y="1595821"/>
            <a:ext cx="1186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DF69F11-FA68-4B50-9DD5-E806A097143D}"/>
              </a:ext>
            </a:extLst>
          </p:cNvPr>
          <p:cNvSpPr/>
          <p:nvPr/>
        </p:nvSpPr>
        <p:spPr>
          <a:xfrm>
            <a:off x="9955879" y="1883391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7D75CEA-19E1-4C6F-B024-0102FDF243C1}"/>
              </a:ext>
            </a:extLst>
          </p:cNvPr>
          <p:cNvSpPr/>
          <p:nvPr/>
        </p:nvSpPr>
        <p:spPr>
          <a:xfrm>
            <a:off x="9966729" y="2139156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4A93A68-4683-40C5-BB76-1835FBDE0712}"/>
              </a:ext>
            </a:extLst>
          </p:cNvPr>
          <p:cNvSpPr/>
          <p:nvPr/>
        </p:nvSpPr>
        <p:spPr>
          <a:xfrm>
            <a:off x="9968056" y="2418775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CB3CA-0DF3-43E4-83EC-BBE32B28283F}"/>
              </a:ext>
            </a:extLst>
          </p:cNvPr>
          <p:cNvSpPr txBox="1"/>
          <p:nvPr/>
        </p:nvSpPr>
        <p:spPr>
          <a:xfrm>
            <a:off x="9501002" y="2619437"/>
            <a:ext cx="2372710" cy="42780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x = q * y + r</a:t>
            </a:r>
          </a:p>
          <a:p>
            <a:r>
              <a:rPr lang="en-US" sz="1600" dirty="0"/>
              <a:t>D(0, 3) 0 = 0 * 3 + 0</a:t>
            </a:r>
          </a:p>
          <a:p>
            <a:r>
              <a:rPr lang="en-US" sz="1600" dirty="0"/>
              <a:t>D(1, 3) q = 2*0, r = 2*0</a:t>
            </a:r>
          </a:p>
          <a:p>
            <a:r>
              <a:rPr lang="en-US" sz="1600" dirty="0"/>
              <a:t>             r = 0 + 1 </a:t>
            </a:r>
          </a:p>
          <a:p>
            <a:r>
              <a:rPr lang="en-US" sz="1600" dirty="0"/>
              <a:t>             1 = 0 * 3 + 1</a:t>
            </a:r>
          </a:p>
          <a:p>
            <a:r>
              <a:rPr lang="en-US" sz="1600" dirty="0"/>
              <a:t>D(2, 3) q = 2*0, r = 2*1</a:t>
            </a:r>
          </a:p>
          <a:p>
            <a:r>
              <a:rPr lang="en-US" sz="1600" dirty="0"/>
              <a:t>              2 = 0*3 + 2</a:t>
            </a:r>
          </a:p>
          <a:p>
            <a:r>
              <a:rPr lang="en-US" sz="1600" dirty="0"/>
              <a:t>D(4, 3) q = 2*0, r = 2*2</a:t>
            </a:r>
          </a:p>
          <a:p>
            <a:r>
              <a:rPr lang="en-US" sz="1600" dirty="0"/>
              <a:t>           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spc="-1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(4≥3)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r=4-3, q=0+1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4 = 1*3 + 1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D(8,3)q=2*1, r=2*1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8 = 2*3 + 2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D(17,3)q=2*2, r=2*2</a:t>
            </a:r>
          </a:p>
          <a:p>
            <a:r>
              <a:rPr lang="en-US" sz="1600" dirty="0"/>
              <a:t>             15 is odd, r=4+1</a:t>
            </a:r>
          </a:p>
          <a:p>
            <a:r>
              <a:rPr lang="en-US" sz="1600" dirty="0"/>
              <a:t>     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spc="-1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)=5≥3, r=5-3,    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q=4+1; 17=5*3+2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C3A1D-ABA5-11BA-AE49-85C5BF671AD3}"/>
              </a:ext>
            </a:extLst>
          </p:cNvPr>
          <p:cNvSpPr txBox="1"/>
          <p:nvPr/>
        </p:nvSpPr>
        <p:spPr>
          <a:xfrm>
            <a:off x="7355437" y="1185208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18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18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577" y="484451"/>
            <a:ext cx="6203730" cy="442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Figure 1.2  The recursive version of division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Two n-bit integers x and y, where y ≥ 1.</a:t>
            </a:r>
            <a:endParaRPr lang="en-US" sz="20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quotient and remainder of x divided by y.</a:t>
            </a:r>
            <a:endParaRPr lang="en-US" sz="20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= 0) then return (q, 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):=(</a:t>
            </a:r>
            <a:r>
              <a:rPr 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 0);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sz="20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0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 )</a:t>
            </a:r>
            <a:endParaRPr lang="en-US" sz="2000" spc="-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is odd) then r := r + 1;</a:t>
            </a:r>
            <a:r>
              <a:rPr lang="en-US" sz="20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(r ≥ y) then 			 </a:t>
            </a:r>
          </a:p>
          <a:p>
            <a:pPr marL="457200"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F3E5D49B-8BB8-477B-A3C3-DD88826EEB43}"/>
              </a:ext>
            </a:extLst>
          </p:cNvPr>
          <p:cNvSpPr/>
          <p:nvPr/>
        </p:nvSpPr>
        <p:spPr>
          <a:xfrm flipH="1">
            <a:off x="397974" y="771224"/>
            <a:ext cx="521011" cy="31674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F36FDF-36BC-4184-A13F-30029FB545DE}"/>
                  </a:ext>
                </a:extLst>
              </p:cNvPr>
              <p:cNvSpPr txBox="1"/>
              <p:nvPr/>
            </p:nvSpPr>
            <p:spPr>
              <a:xfrm>
                <a:off x="7230009" y="444433"/>
                <a:ext cx="3356536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 * y + r , where r &lt; y.  R(q, r).</a:t>
                </a:r>
              </a:p>
              <a:p>
                <a:r>
                  <a:rPr lang="en-US" dirty="0"/>
                  <a:t>(q, r) := D(17,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R(5, 2)</a:t>
                </a:r>
              </a:p>
              <a:p>
                <a:r>
                  <a:rPr lang="en-US" dirty="0"/>
                  <a:t>(q, r) := D(8,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 (2, 2) </a:t>
                </a:r>
              </a:p>
              <a:p>
                <a:r>
                  <a:rPr lang="en-US" dirty="0"/>
                  <a:t>(q, r) := D(4,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R(1, 1) </a:t>
                </a:r>
              </a:p>
              <a:p>
                <a:r>
                  <a:rPr lang="en-US" dirty="0"/>
                  <a:t>(q, r) := D(2,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2) </a:t>
                </a:r>
              </a:p>
              <a:p>
                <a:r>
                  <a:rPr lang="en-US" dirty="0"/>
                  <a:t>(q, r) := D(1,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1)</a:t>
                </a:r>
              </a:p>
              <a:p>
                <a:r>
                  <a:rPr lang="en-US" dirty="0"/>
                  <a:t>(q, r) := D(0,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0)</a:t>
                </a:r>
              </a:p>
              <a:p>
                <a:endParaRPr lang="en-US" dirty="0"/>
              </a:p>
              <a:p>
                <a:r>
                  <a:rPr lang="en-US" dirty="0"/>
                  <a:t>D(0, 3)</a:t>
                </a:r>
              </a:p>
              <a:p>
                <a:r>
                  <a:rPr lang="en-US" dirty="0"/>
                  <a:t>Since x = 0, </a:t>
                </a:r>
                <a:r>
                  <a:rPr lang="en-US" b="1" dirty="0"/>
                  <a:t>R(q=0, r=0).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F36FDF-36BC-4184-A13F-30029FB5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09" y="444433"/>
                <a:ext cx="3356536" cy="2862322"/>
              </a:xfrm>
              <a:prstGeom prst="rect">
                <a:avLst/>
              </a:prstGeom>
              <a:blipFill>
                <a:blip r:embed="rId2"/>
                <a:stretch>
                  <a:fillRect l="-1266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1" y="786418"/>
            <a:ext cx="549874" cy="3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0CEA4-2612-4920-9F03-B232EA84819A}"/>
              </a:ext>
            </a:extLst>
          </p:cNvPr>
          <p:cNvCxnSpPr/>
          <p:nvPr/>
        </p:nvCxnSpPr>
        <p:spPr>
          <a:xfrm flipH="1">
            <a:off x="7779883" y="2388476"/>
            <a:ext cx="623138" cy="32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B8617-1B3E-4105-AD97-26AFD7C7ACE1}"/>
              </a:ext>
            </a:extLst>
          </p:cNvPr>
          <p:cNvSpPr txBox="1"/>
          <p:nvPr/>
        </p:nvSpPr>
        <p:spPr>
          <a:xfrm>
            <a:off x="5114804" y="3363364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D(1, 3)</a:t>
            </a:r>
          </a:p>
          <a:p>
            <a:r>
              <a:rPr lang="en-US" dirty="0"/>
              <a:t>q := 2* 0, r := 2 *0</a:t>
            </a:r>
          </a:p>
          <a:p>
            <a:r>
              <a:rPr lang="en-US" dirty="0"/>
              <a:t>If (x =1 is odd) then r := 0 + 1=1</a:t>
            </a:r>
          </a:p>
          <a:p>
            <a:r>
              <a:rPr lang="en-US" dirty="0"/>
              <a:t>If (1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–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0, r =1).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E1EE32-433C-47B4-8733-FAC8197B2D7D}"/>
              </a:ext>
            </a:extLst>
          </p:cNvPr>
          <p:cNvCxnSpPr>
            <a:cxnSpLocks/>
          </p:cNvCxnSpPr>
          <p:nvPr/>
        </p:nvCxnSpPr>
        <p:spPr>
          <a:xfrm flipH="1">
            <a:off x="5872655" y="2123533"/>
            <a:ext cx="2432078" cy="12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207C3-C34A-4198-A6B0-3E107B805692}"/>
              </a:ext>
            </a:extLst>
          </p:cNvPr>
          <p:cNvSpPr txBox="1"/>
          <p:nvPr/>
        </p:nvSpPr>
        <p:spPr>
          <a:xfrm>
            <a:off x="1325290" y="5060539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D(2, 3)</a:t>
            </a:r>
          </a:p>
          <a:p>
            <a:r>
              <a:rPr lang="en-US" dirty="0"/>
              <a:t>q := 2* 0, r := 2 *1</a:t>
            </a:r>
          </a:p>
          <a:p>
            <a:r>
              <a:rPr lang="en-US" dirty="0"/>
              <a:t>If (x =2 is odd) -</a:t>
            </a:r>
          </a:p>
          <a:p>
            <a:r>
              <a:rPr lang="en-US" dirty="0"/>
              <a:t>If (2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–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0, r =2).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D51B7C-AC01-46A2-8C7D-3F7BEC5A6B4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03558" y="1734207"/>
            <a:ext cx="5233925" cy="33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F716C5-F288-43CC-8212-42E52C84A8A1}"/>
              </a:ext>
            </a:extLst>
          </p:cNvPr>
          <p:cNvSpPr txBox="1"/>
          <p:nvPr/>
        </p:nvSpPr>
        <p:spPr>
          <a:xfrm>
            <a:off x="4803168" y="5060539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D(4, 3)</a:t>
            </a:r>
          </a:p>
          <a:p>
            <a:r>
              <a:rPr lang="en-US" dirty="0"/>
              <a:t>q := 2* 0, r := 2 *2</a:t>
            </a:r>
          </a:p>
          <a:p>
            <a:r>
              <a:rPr lang="en-US" dirty="0"/>
              <a:t>If (x =4 is odd) -</a:t>
            </a:r>
          </a:p>
          <a:p>
            <a:r>
              <a:rPr lang="en-US" dirty="0"/>
              <a:t>If (4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{r:= 4-3; q:= 0+1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1, r =1).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F7801-F5B6-4519-B99A-9AD251E85A7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481436" y="1466193"/>
            <a:ext cx="1989904" cy="35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104299-63AE-4C13-987D-1E03DB6AF60E}"/>
              </a:ext>
            </a:extLst>
          </p:cNvPr>
          <p:cNvSpPr txBox="1"/>
          <p:nvPr/>
        </p:nvSpPr>
        <p:spPr>
          <a:xfrm>
            <a:off x="8558040" y="3339936"/>
            <a:ext cx="23989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D(8, 3)</a:t>
            </a:r>
          </a:p>
          <a:p>
            <a:r>
              <a:rPr lang="en-US" dirty="0"/>
              <a:t>q := 2* 1, r := 2 *1</a:t>
            </a:r>
          </a:p>
          <a:p>
            <a:r>
              <a:rPr lang="en-US" dirty="0"/>
              <a:t>If (x =8 is odd) -</a:t>
            </a:r>
          </a:p>
          <a:p>
            <a:r>
              <a:rPr lang="en-US" dirty="0"/>
              <a:t>If (2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-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2, r =2).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5123F-A011-45FF-8599-37BE8D6AC65C}"/>
              </a:ext>
            </a:extLst>
          </p:cNvPr>
          <p:cNvSpPr txBox="1"/>
          <p:nvPr/>
        </p:nvSpPr>
        <p:spPr>
          <a:xfrm>
            <a:off x="8243273" y="5049890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D(17, 3)</a:t>
            </a:r>
          </a:p>
          <a:p>
            <a:r>
              <a:rPr lang="en-US" dirty="0"/>
              <a:t>q := 2* 2, r := 2 *2</a:t>
            </a:r>
          </a:p>
          <a:p>
            <a:r>
              <a:rPr lang="en-US" dirty="0"/>
              <a:t>If (x =17 is odd) then r := 4+1</a:t>
            </a:r>
          </a:p>
          <a:p>
            <a:r>
              <a:rPr lang="en-US" dirty="0"/>
              <a:t>If (5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{r:= 5-3; q:= 4+1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5, r =2).</a:t>
            </a:r>
            <a:endParaRPr lang="en-U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E550D-040D-4152-A4B1-E5F1690326A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47818" y="1218044"/>
            <a:ext cx="1309719" cy="212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4E9E58-1A82-47D4-8800-9E320579491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44365" y="929594"/>
            <a:ext cx="1277176" cy="412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54A0D4F-753B-C62C-D30C-98A52F4CD7F7}"/>
              </a:ext>
            </a:extLst>
          </p:cNvPr>
          <p:cNvSpPr/>
          <p:nvPr/>
        </p:nvSpPr>
        <p:spPr>
          <a:xfrm>
            <a:off x="350196" y="2684834"/>
            <a:ext cx="513547" cy="107004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BBDC4-9391-4091-B9A8-909AD529C87F}"/>
              </a:ext>
            </a:extLst>
          </p:cNvPr>
          <p:cNvSpPr txBox="1"/>
          <p:nvPr/>
        </p:nvSpPr>
        <p:spPr>
          <a:xfrm>
            <a:off x="1280751" y="64771"/>
            <a:ext cx="5586977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0751" y="161503"/>
            <a:ext cx="8597594" cy="663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the following statements: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 q := 2 * q,  r := 2 * r;          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shift left one bit.</a:t>
            </a:r>
            <a:endParaRPr lang="en-US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 if (x is odd) then r := r + 1;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// needs c*n-bits</a:t>
            </a:r>
            <a:endParaRPr lang="en-US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 if (r ≥ y) then 			  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additions</a:t>
            </a:r>
            <a:endParaRPr lang="en-US" spc="-1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According to x = q * y + r, the algorithm has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sz="18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18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y);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(1)     when x is even,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x/2 = q*y + 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		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2*q*y + 2*r 	where Q = 2*q, R = 2*r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*y +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Both" startAt="2"/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when x is odd as it is flooring or rounding down the value of x the representation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would be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	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 x – 1 ) / 2 = q*y + 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	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– 1 = 2*q*y + 2*r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	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2*q*y + 2*r + 1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	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Q*y +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(R + 1)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where Q = 2*q, R = 2*r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performs the usual function of a division operation. It checks whether the value of reminder, r greater or equal to y. If true, updates the value of r to be (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 – y)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increases quotient q by 1. 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2C220B5-7F40-74F7-4F8B-74F45E6F6C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249">
            <a:off x="533511" y="1031175"/>
            <a:ext cx="469293" cy="3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34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4C907-0C38-39CE-1EC7-3B958B0C7261}"/>
              </a:ext>
            </a:extLst>
          </p:cNvPr>
          <p:cNvSpPr txBox="1"/>
          <p:nvPr/>
        </p:nvSpPr>
        <p:spPr>
          <a:xfrm>
            <a:off x="1137138" y="322301"/>
            <a:ext cx="10147160" cy="637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Suppose that preparing for the first recursive call, according to x = q *y + r, 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aseline="-25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x/2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		  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…..…. (1)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 x 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                 e.g.,    14/2 = 2 * 3 + 1,  let y = 3.					          	</a:t>
            </a: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14 = 2 * 2 * 3 + 2*2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or  x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</a:t>
            </a: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…….(2)     15 = 2 * 2 * 3 + 2*2 + 1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From (2), q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 2q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  r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then q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 2q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  r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i+1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these lead to  “q := 2 * q,  r := 2 * r;”, 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(2) implies (2’): preparing for the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recursive call,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then,   x 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 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or  x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.…….(2’)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That is,   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or    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  …………..(3)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43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4C907-0C38-39CE-1EC7-3B958B0C7261}"/>
              </a:ext>
            </a:extLst>
          </p:cNvPr>
          <p:cNvSpPr txBox="1"/>
          <p:nvPr/>
        </p:nvSpPr>
        <p:spPr>
          <a:xfrm>
            <a:off x="1529861" y="724234"/>
            <a:ext cx="9132277" cy="5550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The previous slide summarizes as follows:	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(2) implies (2’): preparing for the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recursive call,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  	x 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 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or  	x = 2q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* y + 2r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…….(2’)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That is,   	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or    	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  ………………..(3)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(3) implies (3’):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That is,   	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i+1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x is even,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or   	 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= 2r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+ 1, where x is old.        …………..(3’)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leads to  “if (x is odd) then r := r + 1; ”, where x is odd.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2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54C907-0C38-39CE-1EC7-3B958B0C7261}"/>
                  </a:ext>
                </a:extLst>
              </p:cNvPr>
              <p:cNvSpPr txBox="1"/>
              <p:nvPr/>
            </p:nvSpPr>
            <p:spPr>
              <a:xfrm>
                <a:off x="1699848" y="352446"/>
                <a:ext cx="9132276" cy="6377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However, cases would arise: either if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&lt; y)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 or, if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y). 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According to if (r ≥ y) then 	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	          		{ r := r – y; q := q + 1}; </a:t>
                </a:r>
                <a:endParaRPr lang="en-US" sz="2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if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&lt; y), then no action “{ r := r – y; q := q + 1};”  is needed to be taken.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if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y), this implies that 2y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Since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 then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{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y;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+ 1};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implying that if 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 then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{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y;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+ 1};  ….. (4)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if (r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 then execute “{ r := r – y; q := q + 1};”;  reduce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by one times of y to generate 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y,  0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&lt;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+ 1.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means x =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y +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 That is,   r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x – q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*y.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leads to “there exists an integer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≥ 1, such that  0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*y &lt; y.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54C907-0C38-39CE-1EC7-3B958B0C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48" y="352446"/>
                <a:ext cx="9132276" cy="6377515"/>
              </a:xfrm>
              <a:prstGeom prst="rect">
                <a:avLst/>
              </a:prstGeom>
              <a:blipFill>
                <a:blip r:embed="rId2"/>
                <a:stretch>
                  <a:fillRect l="-868" t="-669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6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029C9E-49B1-4C2C-B1DE-607712519904}"/>
              </a:ext>
            </a:extLst>
          </p:cNvPr>
          <p:cNvSpPr txBox="1"/>
          <p:nvPr/>
        </p:nvSpPr>
        <p:spPr>
          <a:xfrm>
            <a:off x="697312" y="6004878"/>
            <a:ext cx="10499884" cy="8508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697312" y="1437109"/>
            <a:ext cx="10121014" cy="940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4804" y="900486"/>
                <a:ext cx="9536412" cy="5955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of Binary(</a:t>
                </a:r>
                <a:r>
                  <a:rPr lang="en-US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 an algorithm for finding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k of binary digits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binary representation of a positive decimal integer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Binary(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positive decimal integer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Output: The number of binary digits in </a:t>
                </a:r>
                <a:r>
                  <a:rPr lang="en-US" altLang="en-US" sz="2400" i="1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’s binary representation</a:t>
                </a:r>
                <a:endParaRPr lang="en-US" alt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k ← 1; </a:t>
                </a:r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while 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1) do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endParaRPr lang="en-US" altLang="en-US" sz="2400" spc="-100" dirty="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/2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← k + 1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400" spc="-100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           </a:t>
                </a:r>
                <a:r>
                  <a:rPr lang="en-US" altLang="en-US" sz="24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</a:p>
              <a:p>
                <a:pPr indent="0"/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k;</a:t>
                </a:r>
                <a:r>
                  <a:rPr lang="en-US" altLang="en-US" sz="24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0"/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400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efficiency is 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+ 1, for a large k,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computed via T(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T(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/2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+ 1, where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04" y="900486"/>
                <a:ext cx="9536412" cy="5955220"/>
              </a:xfrm>
              <a:prstGeom prst="rect">
                <a:avLst/>
              </a:prstGeom>
              <a:blipFill>
                <a:blip r:embed="rId2"/>
                <a:stretch>
                  <a:fillRect l="-1278" t="-1126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1540" y="5177235"/>
            <a:ext cx="2031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5D02F-0739-45A8-A61A-80E8AEEB4176}"/>
              </a:ext>
            </a:extLst>
          </p:cNvPr>
          <p:cNvSpPr/>
          <p:nvPr/>
        </p:nvSpPr>
        <p:spPr>
          <a:xfrm>
            <a:off x="7056662" y="5248755"/>
            <a:ext cx="399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four bits to encode 15 as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B431B-55A5-431F-811F-DAD246DAD4F1}"/>
              </a:ext>
            </a:extLst>
          </p:cNvPr>
          <p:cNvSpPr txBox="1"/>
          <p:nvPr/>
        </p:nvSpPr>
        <p:spPr>
          <a:xfrm>
            <a:off x="9233946" y="2197894"/>
            <a:ext cx="265585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number of executions of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/>
              <a:t>is 4 times.</a:t>
            </a:r>
          </a:p>
          <a:p>
            <a:r>
              <a:rPr lang="en-US" dirty="0"/>
              <a:t>The number of executions of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/>
              <a:t> is 3 times.</a:t>
            </a:r>
          </a:p>
          <a:p>
            <a:r>
              <a:rPr lang="en-US" dirty="0"/>
              <a:t>The number of executions of / is 3 times.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E5221A-D590-4D36-A9A0-010EB3D7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8646"/>
              </p:ext>
            </p:extLst>
          </p:nvPr>
        </p:nvGraphicFramePr>
        <p:xfrm>
          <a:off x="6438648" y="4060035"/>
          <a:ext cx="5511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77">
                  <a:extLst>
                    <a:ext uri="{9D8B030D-6E8A-4147-A177-3AD203B41FA5}">
                      <a16:colId xmlns:a16="http://schemas.microsoft.com/office/drawing/2014/main" val="423761650"/>
                    </a:ext>
                  </a:extLst>
                </a:gridCol>
                <a:gridCol w="1024053">
                  <a:extLst>
                    <a:ext uri="{9D8B030D-6E8A-4147-A177-3AD203B41FA5}">
                      <a16:colId xmlns:a16="http://schemas.microsoft.com/office/drawing/2014/main" val="3440527030"/>
                    </a:ext>
                  </a:extLst>
                </a:gridCol>
                <a:gridCol w="923657">
                  <a:extLst>
                    <a:ext uri="{9D8B030D-6E8A-4147-A177-3AD203B41FA5}">
                      <a16:colId xmlns:a16="http://schemas.microsoft.com/office/drawing/2014/main" val="705924636"/>
                    </a:ext>
                  </a:extLst>
                </a:gridCol>
                <a:gridCol w="873458">
                  <a:extLst>
                    <a:ext uri="{9D8B030D-6E8A-4147-A177-3AD203B41FA5}">
                      <a16:colId xmlns:a16="http://schemas.microsoft.com/office/drawing/2014/main" val="4168654198"/>
                    </a:ext>
                  </a:extLst>
                </a:gridCol>
                <a:gridCol w="1787067">
                  <a:extLst>
                    <a:ext uri="{9D8B030D-6E8A-4147-A177-3AD203B41FA5}">
                      <a16:colId xmlns:a16="http://schemas.microsoft.com/office/drawing/2014/main" val="2742839680"/>
                    </a:ext>
                  </a:extLst>
                </a:gridCol>
              </a:tblGrid>
              <a:tr h="3192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&gt;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15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1 &gt; 1 (false)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61784"/>
                  </a:ext>
                </a:extLst>
              </a:tr>
              <a:tr h="31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 =15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exitWhile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at </a:t>
                      </a:r>
                      <a:r>
                        <a:rPr lang="en-US" i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31669"/>
                  </a:ext>
                </a:extLst>
              </a:tr>
              <a:tr h="3192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k =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k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return k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11159"/>
                  </a:ext>
                </a:extLst>
              </a:tr>
            </a:tbl>
          </a:graphicData>
        </a:graphic>
      </p:graphicFrame>
      <p:pic>
        <p:nvPicPr>
          <p:cNvPr id="12" name="Picture 11" descr="Emoticon making a point Stock Vector - 14709057">
            <a:extLst>
              <a:ext uri="{FF2B5EF4-FFF2-40B4-BE49-F238E27FC236}">
                <a16:creationId xmlns:a16="http://schemas.microsoft.com/office/drawing/2014/main" id="{2F05F1F4-4573-4BB0-B8E5-213710E5B9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87609" y="2807631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970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54C907-0C38-39CE-1EC7-3B958B0C7261}"/>
                  </a:ext>
                </a:extLst>
              </p:cNvPr>
              <p:cNvSpPr txBox="1"/>
              <p:nvPr/>
            </p:nvSpPr>
            <p:spPr>
              <a:xfrm>
                <a:off x="895978" y="161695"/>
                <a:ext cx="9815565" cy="6172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leads to “there exists an integer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≥ 1, such that  0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*y &lt; y.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2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Equivalently, there exists an integer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≥ 1, such that 0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*y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&lt; 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+ 1)y.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Assume that these are true for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“there exists an integer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≥ 1, such that  	     0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*y &lt; y”.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 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&lt; y) is true, no further execution of “{ r := r – y; q := q + 1};” is needed. Otherwise,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If 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y) is true,  then r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- y, and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+ 1, such that x =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* y + r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 x =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 y + r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then x = (q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+ 1) * y + 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y )  using (4).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   x = (q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*y + 1 *y)  + 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– y )  =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*y +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 if (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≥ y ) then r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- y; and to keep the equations (2) hold,       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:= q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+ 1 for each of the subtract y from r.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this leads to “if (r ≥ y) then { r := r – y; q := q + 1};”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54C907-0C38-39CE-1EC7-3B958B0C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8" y="161695"/>
                <a:ext cx="9815565" cy="6172331"/>
              </a:xfrm>
              <a:prstGeom prst="rect">
                <a:avLst/>
              </a:prstGeom>
              <a:blipFill>
                <a:blip r:embed="rId2"/>
                <a:stretch>
                  <a:fillRect r="-1304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06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795" y="921344"/>
            <a:ext cx="9554547" cy="562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c(n)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(need to 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k--2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recursive calls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calls, and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950" y="1211605"/>
            <a:ext cx="4037725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divide(x, y)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x = 0, then return (q, r) := (0, 0);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 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2 * r;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is odd then r := r +1;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r  ≥ y then { r := r – y; q := q +1};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323A06EB-7D82-4003-A111-9EC927F7F829}"/>
              </a:ext>
            </a:extLst>
          </p:cNvPr>
          <p:cNvSpPr/>
          <p:nvPr/>
        </p:nvSpPr>
        <p:spPr>
          <a:xfrm flipH="1">
            <a:off x="906517" y="921343"/>
            <a:ext cx="325124" cy="29026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941">
            <a:off x="836187" y="864773"/>
            <a:ext cx="555509" cy="3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Help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674946-32F6-30FA-B1FC-B0806C55AE37}"/>
              </a:ext>
            </a:extLst>
          </p:cNvPr>
          <p:cNvSpPr/>
          <p:nvPr/>
        </p:nvSpPr>
        <p:spPr>
          <a:xfrm>
            <a:off x="5199487" y="916990"/>
            <a:ext cx="896513" cy="95115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4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65CB3-B15E-4905-B0CD-3011558E85E4}"/>
              </a:ext>
            </a:extLst>
          </p:cNvPr>
          <p:cNvSpPr txBox="1"/>
          <p:nvPr/>
        </p:nvSpPr>
        <p:spPr>
          <a:xfrm>
            <a:off x="3291840" y="2629990"/>
            <a:ext cx="560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 of Proof of Program Correction.</a:t>
            </a:r>
          </a:p>
        </p:txBody>
      </p:sp>
    </p:spTree>
    <p:extLst>
      <p:ext uri="{BB962C8B-B14F-4D97-AF65-F5344CB8AC3E}">
        <p14:creationId xmlns:p14="http://schemas.microsoft.com/office/powerpoint/2010/main" val="110854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166584" y="2098585"/>
            <a:ext cx="10101780" cy="22425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5568" y="897538"/>
            <a:ext cx="876435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cs typeface="Times New Roman" panose="02020603050405020304" pitchFamily="18" charset="0"/>
              </a:rPr>
              <a:t>Analysis Framework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an input’s size: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magnitude of an integer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bits.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symbols (i.e., binary digits (bits)) used for encoding a positive integer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15, the input size is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3 + 1 bits. i.e., 15 in binary representation is 1111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16, the input size is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4 + 1 bits. i.e., 16 in binary representation is 10000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21F8EF9D-1144-45C9-9B8E-8A80D1FAEC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40" y="1473229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31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F789BB0-0729-4388-99E1-895301F7B64F}"/>
              </a:ext>
            </a:extLst>
          </p:cNvPr>
          <p:cNvSpPr txBox="1"/>
          <p:nvPr/>
        </p:nvSpPr>
        <p:spPr>
          <a:xfrm>
            <a:off x="1166584" y="3803940"/>
            <a:ext cx="9935525" cy="21778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166584" y="1235676"/>
            <a:ext cx="9858831" cy="24095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6208" y="425470"/>
            <a:ext cx="906851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Analysis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/>
              <a:t> </a:t>
            </a:r>
            <a:endParaRPr lang="en-US" sz="2400" dirty="0"/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Units for measuring running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executed operation: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the loop’s body is to be executed.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 executed 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repetitions of the loop’s body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loop’s variable (i.e.,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about halved on each repetition of the loop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 is the number of times dividing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2.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the loop to be executed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about   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k = 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 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[i.e.,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then  (k-1)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					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58728-C761-BED2-C91E-57BC0EBE7A8D}"/>
              </a:ext>
            </a:extLst>
          </p:cNvPr>
          <p:cNvSpPr txBox="1"/>
          <p:nvPr/>
        </p:nvSpPr>
        <p:spPr>
          <a:xfrm>
            <a:off x="8547887" y="266773"/>
            <a:ext cx="3166318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Binary(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20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← 1;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1) do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 spc="-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k ← k + 1;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altLang="en-US" sz="2000" spc="-1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27B8E-EF00-3737-0ADA-05EE7A904BE3}"/>
              </a:ext>
            </a:extLst>
          </p:cNvPr>
          <p:cNvSpPr txBox="1"/>
          <p:nvPr/>
        </p:nvSpPr>
        <p:spPr>
          <a:xfrm>
            <a:off x="358346" y="4633784"/>
            <a:ext cx="158129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2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= 4 bits then 1000 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1111</a:t>
            </a:r>
            <a:endParaRPr lang="en-US" dirty="0"/>
          </a:p>
        </p:txBody>
      </p:sp>
      <p:pic>
        <p:nvPicPr>
          <p:cNvPr id="8" name="Picture 7" descr="Confused emoticon Stock Vector - 11275856">
            <a:extLst>
              <a:ext uri="{FF2B5EF4-FFF2-40B4-BE49-F238E27FC236}">
                <a16:creationId xmlns:a16="http://schemas.microsoft.com/office/drawing/2014/main" id="{B8B00138-5427-48F2-99EB-7B6CCE434C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178" y="1723095"/>
            <a:ext cx="511367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0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20085</TotalTime>
  <Words>13980</Words>
  <Application>Microsoft Office PowerPoint</Application>
  <PresentationFormat>Widescreen</PresentationFormat>
  <Paragraphs>1380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Chapter 0_02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880</cp:revision>
  <dcterms:created xsi:type="dcterms:W3CDTF">2016-10-13T00:10:31Z</dcterms:created>
  <dcterms:modified xsi:type="dcterms:W3CDTF">2023-06-16T01:41:52Z</dcterms:modified>
</cp:coreProperties>
</file>