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8" r:id="rId3"/>
    <p:sldId id="466" r:id="rId4"/>
    <p:sldId id="467" r:id="rId5"/>
    <p:sldId id="511" r:id="rId6"/>
    <p:sldId id="507" r:id="rId7"/>
    <p:sldId id="510" r:id="rId8"/>
    <p:sldId id="506" r:id="rId9"/>
    <p:sldId id="498" r:id="rId10"/>
    <p:sldId id="509" r:id="rId11"/>
    <p:sldId id="499" r:id="rId12"/>
    <p:sldId id="500" r:id="rId13"/>
    <p:sldId id="493" r:id="rId14"/>
    <p:sldId id="494" r:id="rId15"/>
    <p:sldId id="501" r:id="rId16"/>
    <p:sldId id="502" r:id="rId17"/>
    <p:sldId id="503" r:id="rId18"/>
    <p:sldId id="489" r:id="rId19"/>
    <p:sldId id="504" r:id="rId20"/>
    <p:sldId id="490" r:id="rId21"/>
    <p:sldId id="491" r:id="rId22"/>
    <p:sldId id="492" r:id="rId23"/>
    <p:sldId id="481" r:id="rId24"/>
    <p:sldId id="483" r:id="rId25"/>
    <p:sldId id="517" r:id="rId26"/>
    <p:sldId id="485" r:id="rId27"/>
    <p:sldId id="518" r:id="rId28"/>
    <p:sldId id="512" r:id="rId29"/>
    <p:sldId id="487" r:id="rId30"/>
    <p:sldId id="480" r:id="rId31"/>
    <p:sldId id="478" r:id="rId32"/>
    <p:sldId id="479" r:id="rId33"/>
    <p:sldId id="474" r:id="rId34"/>
    <p:sldId id="514" r:id="rId35"/>
    <p:sldId id="473" r:id="rId36"/>
    <p:sldId id="471" r:id="rId37"/>
    <p:sldId id="513" r:id="rId38"/>
    <p:sldId id="495" r:id="rId39"/>
    <p:sldId id="476" r:id="rId40"/>
    <p:sldId id="477" r:id="rId41"/>
    <p:sldId id="47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6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/>
              <a:t>Chapter 00_03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215C0-293E-F09A-CDA7-AA7BA9FD66F1}"/>
              </a:ext>
            </a:extLst>
          </p:cNvPr>
          <p:cNvSpPr txBox="1"/>
          <p:nvPr/>
        </p:nvSpPr>
        <p:spPr>
          <a:xfrm>
            <a:off x="369455" y="3584530"/>
            <a:ext cx="11157580" cy="29732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B936-CE16-485D-AFD2-5F1681D96990}"/>
              </a:ext>
            </a:extLst>
          </p:cNvPr>
          <p:cNvSpPr txBox="1"/>
          <p:nvPr/>
        </p:nvSpPr>
        <p:spPr>
          <a:xfrm>
            <a:off x="592042" y="1302958"/>
            <a:ext cx="6501486" cy="13112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5222" y="473708"/>
            <a:ext cx="10491244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6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ongruent modulo n:</a:t>
            </a:r>
          </a:p>
          <a:p>
            <a:pPr marL="800100" lvl="1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and k are congruent modulo n </a:t>
            </a:r>
          </a:p>
          <a:p>
            <a:pPr lvl="1">
              <a:spcAft>
                <a:spcPts val="1200"/>
              </a:spcAft>
              <a:buSzPct val="100000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they differ by a multiple of n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(i.e.,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n).  </a:t>
            </a:r>
          </a:p>
          <a:p>
            <a:pPr marL="800100" lvl="1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Equivalently, we write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|m – k|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n, </a:t>
            </a:r>
          </a:p>
          <a:p>
            <a:pPr lvl="1">
              <a:spcAft>
                <a:spcPts val="1200"/>
              </a:spcAft>
              <a:buSzPct val="100000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some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ɛ Z = {…, -2, -1, 0, 1, 2, …}, the set of integers.</a:t>
            </a:r>
          </a:p>
          <a:p>
            <a:pPr marL="800100" lvl="1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 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[k]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=[3]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{m} = {… -11, - 4,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10, 17, 24, 31, …} are congruent modulo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equivalent class modulo 7 containing 3.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|(-4) - 3| = 1 * 7, 	|-11 - 3| = 2 * 7, 	|-18 - 3| = 3 * 7,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|-25 - 3| = 4 * 7,  	|-32 - 3| = 5 * 7, …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|3 - 3| = 0 * 7,     	| 10 - 3| = 1 * 7,  	  |17 - 3| = 2 * 7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|24 - 3| = 3 * 7,   	| 31 - 3| = 4 * 7,  	  |38 - 3| = 5 * 7,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3E5B3D-7A78-4D2D-C11F-42F69F764241}"/>
                  </a:ext>
                </a:extLst>
              </p:cNvPr>
              <p:cNvSpPr txBox="1"/>
              <p:nvPr/>
            </p:nvSpPr>
            <p:spPr>
              <a:xfrm>
                <a:off x="8986982" y="182594"/>
                <a:ext cx="3048000" cy="28623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q * n + r,  q 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 = k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n + k, </a:t>
                </a:r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≤ k &lt; 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7 + 3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1, 2, 3, …}, 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{3, 10, 17, 24, …}, respectively.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{-1, -2, -3, …}, 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{- 4, -11, -18, …}, respectively.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3E5B3D-7A78-4D2D-C11F-42F69F764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982" y="182594"/>
                <a:ext cx="3048000" cy="2862322"/>
              </a:xfrm>
              <a:prstGeom prst="rect">
                <a:avLst/>
              </a:prstGeom>
              <a:blipFill>
                <a:blip r:embed="rId2"/>
                <a:stretch>
                  <a:fillRect l="-1793" t="-1062" b="-2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7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DA96BC-8CF3-477E-A376-A0AD633FF35B}"/>
              </a:ext>
            </a:extLst>
          </p:cNvPr>
          <p:cNvSpPr txBox="1"/>
          <p:nvPr/>
        </p:nvSpPr>
        <p:spPr>
          <a:xfrm>
            <a:off x="1865269" y="1210492"/>
            <a:ext cx="8532765" cy="18200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41233" y="785532"/>
                <a:ext cx="8318578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0.47:  n = 5;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if, and only if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 or n | (k – m). </a:t>
                </a:r>
                <a:endParaRPr lang="en-US" sz="20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equivalence class modulo 5 containing 3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[r]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[3]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  </a:t>
                </a: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 is,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of the integer m in the class mod 5 has the remainder 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endPara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[3]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-7, -2, 3, 8, 13, 18, 23, 28, 33, … } is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equivalence 	class modulo 5 containing 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                              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33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5.    |33 – 33| = 0 * 5.  33 = 6*5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28),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28 mod 5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   |33 – 28| = 1 * 5.  28 = 5*5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23),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23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|33 – 23| = 2 * 5.  23 = 4*5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18),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18 mod 5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   |33 – 18| = 3 * 5.  18 = 3*5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13),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13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|33 – 13| = 4 * 5.  13 = 2*5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|33 –   8| = 5 * 5.    8 = 1*5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|33 –   3| = 6 * 5.    3 = 0*5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(-2)),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-2 mod 5.     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|33 – -2| = 7 * 5.  -2 = 1*5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(-7)),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-7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|33 – -7| = 8 * 5.  -7 = 2*5 + 3</a:t>
                </a:r>
                <a:endParaRPr lang="en-US" sz="2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233" y="785532"/>
                <a:ext cx="8318578" cy="5940088"/>
              </a:xfrm>
              <a:prstGeom prst="rect">
                <a:avLst/>
              </a:prstGeom>
              <a:blipFill>
                <a:blip r:embed="rId2"/>
                <a:stretch>
                  <a:fillRect l="-952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319375C-87ED-481C-8460-C5B286C0546E}"/>
              </a:ext>
            </a:extLst>
          </p:cNvPr>
          <p:cNvSpPr/>
          <p:nvPr/>
        </p:nvSpPr>
        <p:spPr>
          <a:xfrm>
            <a:off x="1274859" y="196564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40219-28B4-CD50-D27A-2DB6E6EB980F}"/>
              </a:ext>
            </a:extLst>
          </p:cNvPr>
          <p:cNvSpPr txBox="1"/>
          <p:nvPr/>
        </p:nvSpPr>
        <p:spPr>
          <a:xfrm>
            <a:off x="8818616" y="2661250"/>
            <a:ext cx="157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</a:rPr>
              <a:t>x  =  q*y + r</a:t>
            </a:r>
          </a:p>
        </p:txBody>
      </p:sp>
    </p:spTree>
    <p:extLst>
      <p:ext uri="{BB962C8B-B14F-4D97-AF65-F5344CB8AC3E}">
        <p14:creationId xmlns:p14="http://schemas.microsoft.com/office/powerpoint/2010/main" val="320073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647EB4-6A68-4F9F-9ABB-846652742D4D}"/>
              </a:ext>
            </a:extLst>
          </p:cNvPr>
          <p:cNvSpPr txBox="1"/>
          <p:nvPr/>
        </p:nvSpPr>
        <p:spPr>
          <a:xfrm>
            <a:off x="1715589" y="3100251"/>
            <a:ext cx="9144000" cy="2499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1632857" y="1479755"/>
                <a:ext cx="9570720" cy="533325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0.1.4.1 Modular Equivalences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a, b, and n be any integers. Let n &gt; 1.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statements are all equivalent: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| (a – b)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(mod n),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congruent to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modulo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b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*n for some integer i, the division theorem a 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*n + b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and b have the same (nonnegative) remainder when divided by n;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mod n = b mod n.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Obvious.  Example:  5 | (33 -18).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1479755"/>
                <a:ext cx="9570720" cy="5333255"/>
              </a:xfrm>
              <a:prstGeom prst="rect">
                <a:avLst/>
              </a:prstGeom>
              <a:blipFill>
                <a:blip r:embed="rId2"/>
                <a:stretch>
                  <a:fillRect l="-1019" t="-914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B95B17-2F34-460E-87D2-45FA0EFA0524}"/>
              </a:ext>
            </a:extLst>
          </p:cNvPr>
          <p:cNvSpPr/>
          <p:nvPr/>
        </p:nvSpPr>
        <p:spPr>
          <a:xfrm>
            <a:off x="1632857" y="485615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6722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 …, -7, -2, 3, 8, 13, 18, 23, 28, 33, … } is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equivalence class modulo 5 containing 3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ECDFC120-6EC9-B4D6-D309-181EECEAEB40}"/>
              </a:ext>
            </a:extLst>
          </p:cNvPr>
          <p:cNvSpPr/>
          <p:nvPr/>
        </p:nvSpPr>
        <p:spPr>
          <a:xfrm flipH="1">
            <a:off x="718079" y="1953195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D07DCE4B-9149-B63C-E6FE-7E1D6584E6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458">
            <a:off x="705430" y="1968993"/>
            <a:ext cx="565986" cy="37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0A9924-3E45-4DB3-8CA6-F33C853E98BB}"/>
              </a:ext>
            </a:extLst>
          </p:cNvPr>
          <p:cNvSpPr txBox="1"/>
          <p:nvPr/>
        </p:nvSpPr>
        <p:spPr>
          <a:xfrm>
            <a:off x="1219199" y="3429000"/>
            <a:ext cx="9231087" cy="17255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6657" y="1703439"/>
                <a:ext cx="9078686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Z be the set of integers {…, -2, -1, 0, 1, 2, … }.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integers can be partitioned into 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equivalence classes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according to their remainders modulo 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efine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equivalence class modulo n</a:t>
                </a:r>
                <a:r>
                  <a:rPr lang="en-US" sz="24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containing an integer a</a:t>
                </a:r>
                <a:r>
                  <a:rPr lang="en-US" sz="24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be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[a]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{a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n |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ɛ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Z}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example,  [3]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{ …, - 25, -18, -11, -4, 3, 10, 17, 24, 31, 38, …}.</a:t>
                </a:r>
              </a:p>
              <a:p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i.e.,  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[a]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b ≡ a (mod n).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n | (b – a). i.e., b must be equal to a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*n.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57" y="1703439"/>
                <a:ext cx="9078686" cy="4524315"/>
              </a:xfrm>
              <a:prstGeom prst="rect">
                <a:avLst/>
              </a:prstGeom>
              <a:blipFill>
                <a:blip r:embed="rId2"/>
                <a:stretch>
                  <a:fillRect l="-1007" b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68EF8-69F4-4FCB-839C-F6218B77E95C}"/>
                  </a:ext>
                </a:extLst>
              </p:cNvPr>
              <p:cNvSpPr txBox="1"/>
              <p:nvPr/>
            </p:nvSpPr>
            <p:spPr>
              <a:xfrm>
                <a:off x="1556656" y="882597"/>
                <a:ext cx="4667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mod y.</a:t>
                </a:r>
              </a:p>
              <a:p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q*y + r        [ r ]</a:t>
                </a:r>
                <a:r>
                  <a:rPr lang="en-US" alt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{ r + q*y | q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68EF8-69F4-4FCB-839C-F6218B77E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56" y="882597"/>
                <a:ext cx="4667416" cy="646331"/>
              </a:xfrm>
              <a:prstGeom prst="rect">
                <a:avLst/>
              </a:prstGeom>
              <a:blipFill>
                <a:blip r:embed="rId3"/>
                <a:stretch>
                  <a:fillRect l="-104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889729B-7856-4502-8E32-AB25A08145D6}"/>
              </a:ext>
            </a:extLst>
          </p:cNvPr>
          <p:cNvSpPr/>
          <p:nvPr/>
        </p:nvSpPr>
        <p:spPr>
          <a:xfrm>
            <a:off x="2850203" y="1344490"/>
            <a:ext cx="2097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A77A3-326E-C95F-A30E-34C12A19CFE5}"/>
                  </a:ext>
                </a:extLst>
              </p:cNvPr>
              <p:cNvSpPr txBox="1"/>
              <p:nvPr/>
            </p:nvSpPr>
            <p:spPr>
              <a:xfrm>
                <a:off x="10450286" y="3275763"/>
                <a:ext cx="1446962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3+ -1*7 = -4</a:t>
                </a:r>
              </a:p>
              <a:p>
                <a:r>
                  <a:rPr lang="en-US" dirty="0"/>
                  <a:t>3+-2*7 = -11</a:t>
                </a:r>
              </a:p>
              <a:p>
                <a:r>
                  <a:rPr lang="en-US" dirty="0"/>
                  <a:t>3+ 0*7 = 3</a:t>
                </a:r>
              </a:p>
              <a:p>
                <a:r>
                  <a:rPr lang="en-US" dirty="0"/>
                  <a:t>3+ 1*7 = 11</a:t>
                </a:r>
              </a:p>
              <a:p>
                <a:r>
                  <a:rPr lang="en-US" dirty="0"/>
                  <a:t>3+ 2*7 = 17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sz="18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1800" b="1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en-US" sz="18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A77A3-326E-C95F-A30E-34C12A19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86" y="3275763"/>
                <a:ext cx="1446962" cy="2308324"/>
              </a:xfrm>
              <a:prstGeom prst="rect">
                <a:avLst/>
              </a:prstGeom>
              <a:blipFill>
                <a:blip r:embed="rId4"/>
                <a:stretch>
                  <a:fillRect l="-2917" t="-1050" r="-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99E55904-0D83-B76F-6096-E1652A616C3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458">
            <a:off x="486921" y="3827660"/>
            <a:ext cx="565986" cy="37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37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C650DA-B3ED-43DA-9413-691A2CF9FC1A}"/>
              </a:ext>
            </a:extLst>
          </p:cNvPr>
          <p:cNvSpPr txBox="1"/>
          <p:nvPr/>
        </p:nvSpPr>
        <p:spPr>
          <a:xfrm>
            <a:off x="1200727" y="825204"/>
            <a:ext cx="9735128" cy="57557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77347" y="825204"/>
                <a:ext cx="9237306" cy="569386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 ≡ a (mod n). 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i.e., a and b are in the same class [a]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n.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set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all such equivalence classes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 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|  0 ≤ a ≤  n – 1 }.   i.e., z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n + a, 0 ≤ a &lt; n.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seven equivalence classes modulo 7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Z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{[0]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[1]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[2]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[6]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where   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{ …, -14, -7, 0,   7, 14, 21,…}  21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0 (mod 7),  (21 – 0)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[1]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-13, -6, 1,   8, 15, 22,…}  22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1 (mod 7),  (22 – 1)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[2]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-12, -5, 2,   9, 16, 23,…}  23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2 (mod 7),  (23 – 2)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[3]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-11, -4, 3, 10, 17, 24,…}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3 (mod 7),  (24 – 3)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[6]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{ …,   -8, -1, 6, 13, 20, 27,… }  27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6 (mod 7),  (27 – 6)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347" y="825204"/>
                <a:ext cx="9237306" cy="5693866"/>
              </a:xfrm>
              <a:prstGeom prst="rect">
                <a:avLst/>
              </a:prstGeom>
              <a:blipFill>
                <a:blip r:embed="rId2"/>
                <a:stretch>
                  <a:fillRect l="-922" t="-748" b="-13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2">
            <a:extLst>
              <a:ext uri="{FF2B5EF4-FFF2-40B4-BE49-F238E27FC236}">
                <a16:creationId xmlns:a16="http://schemas.microsoft.com/office/drawing/2014/main" id="{8D56155C-E7D3-4F89-D68A-543C6AFDCC09}"/>
              </a:ext>
            </a:extLst>
          </p:cNvPr>
          <p:cNvSpPr/>
          <p:nvPr/>
        </p:nvSpPr>
        <p:spPr>
          <a:xfrm flipH="1">
            <a:off x="466396" y="241763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moticon making a point Stock Vector - 14709057">
            <a:extLst>
              <a:ext uri="{FF2B5EF4-FFF2-40B4-BE49-F238E27FC236}">
                <a16:creationId xmlns:a16="http://schemas.microsoft.com/office/drawing/2014/main" id="{1FFDC190-03E9-EE48-6E7A-53C382E1BD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77" y="2417637"/>
            <a:ext cx="450207" cy="352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60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A2C6AA8-EDE5-4027-9A5C-CB4E8CC650E2}"/>
              </a:ext>
            </a:extLst>
          </p:cNvPr>
          <p:cNvSpPr txBox="1"/>
          <p:nvPr/>
        </p:nvSpPr>
        <p:spPr>
          <a:xfrm>
            <a:off x="1200728" y="5652655"/>
            <a:ext cx="9633525" cy="11591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DFAC8-5F40-4EAD-95F3-BAFB41964023}"/>
              </a:ext>
            </a:extLst>
          </p:cNvPr>
          <p:cNvSpPr txBox="1"/>
          <p:nvPr/>
        </p:nvSpPr>
        <p:spPr>
          <a:xfrm>
            <a:off x="1200727" y="1933303"/>
            <a:ext cx="9633527" cy="32113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1715587" y="1036831"/>
                <a:ext cx="8847907" cy="567847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Congruence modulo 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equivalence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set of all integers. </a:t>
                </a:r>
              </a:p>
              <a:p>
                <a:pPr>
                  <a:spcAft>
                    <a:spcPts val="600"/>
                  </a:spcAft>
                </a:pPr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0.1.4.2  Congruence Modulo n is an Equivalence Relation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n &gt; 1 be any integer.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distinct equivalence classes of the relation are the sets [0]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[1]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[2]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…, [n – 1]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for each a = 0, 1, 2, …, n -1,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| 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(mod n)},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equivalently,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| 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*n + a for some integer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Left for exercise.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The equivalence class mod 7 containing 3 is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[3]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{3, 10, 17, 24, …}.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87" y="1036831"/>
                <a:ext cx="8847907" cy="5678478"/>
              </a:xfrm>
              <a:prstGeom prst="rect">
                <a:avLst/>
              </a:prstGeom>
              <a:blipFill>
                <a:blip r:embed="rId2"/>
                <a:stretch>
                  <a:fillRect l="-963" t="-749" r="-9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C2041E4-F75B-482A-BB24-181363602DBA}"/>
              </a:ext>
            </a:extLst>
          </p:cNvPr>
          <p:cNvSpPr/>
          <p:nvPr/>
        </p:nvSpPr>
        <p:spPr>
          <a:xfrm>
            <a:off x="1619796" y="235055"/>
            <a:ext cx="4039373" cy="6718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p:sp>
        <p:nvSpPr>
          <p:cNvPr id="4" name="Cloud Callout 2">
            <a:extLst>
              <a:ext uri="{FF2B5EF4-FFF2-40B4-BE49-F238E27FC236}">
                <a16:creationId xmlns:a16="http://schemas.microsoft.com/office/drawing/2014/main" id="{AEBCD05F-04F6-422B-709C-803991D27D0B}"/>
              </a:ext>
            </a:extLst>
          </p:cNvPr>
          <p:cNvSpPr/>
          <p:nvPr/>
        </p:nvSpPr>
        <p:spPr>
          <a:xfrm flipH="1">
            <a:off x="718079" y="1953195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moticon making a point Stock Vector - 14709057">
            <a:extLst>
              <a:ext uri="{FF2B5EF4-FFF2-40B4-BE49-F238E27FC236}">
                <a16:creationId xmlns:a16="http://schemas.microsoft.com/office/drawing/2014/main" id="{12E87A81-3DA5-4EED-D6F1-B1CEBA4CABB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47" y="1953195"/>
            <a:ext cx="450207" cy="352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34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492050-56CD-4371-8622-92E86DEE42DE}"/>
              </a:ext>
            </a:extLst>
          </p:cNvPr>
          <p:cNvSpPr txBox="1"/>
          <p:nvPr/>
        </p:nvSpPr>
        <p:spPr>
          <a:xfrm>
            <a:off x="1649219" y="1621667"/>
            <a:ext cx="9480599" cy="40827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1915886" y="1621667"/>
                <a:ext cx="8865326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0.1.4.3 Modular Arithmetic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Substitution Rules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a, b, c, d, and n be integers with n &gt; 1.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	 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(mod n) and 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(mod n)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 + d) (mod n) 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- b)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 - d) (mod n)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d (mod n)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n) for all integers m.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left for exercise.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86" y="1621667"/>
                <a:ext cx="8865326" cy="4770537"/>
              </a:xfrm>
              <a:prstGeom prst="rect">
                <a:avLst/>
              </a:prstGeom>
              <a:blipFill>
                <a:blip r:embed="rId2"/>
                <a:stretch>
                  <a:fillRect l="-1031" t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A26AF1E-04F6-4BF6-8B6E-D84C67240C20}"/>
              </a:ext>
            </a:extLst>
          </p:cNvPr>
          <p:cNvSpPr/>
          <p:nvPr/>
        </p:nvSpPr>
        <p:spPr>
          <a:xfrm>
            <a:off x="2037806" y="418708"/>
            <a:ext cx="4039373" cy="6718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C490F9-403A-4700-9F2E-37DFD5F8999F}"/>
                  </a:ext>
                </a:extLst>
              </p:cNvPr>
              <p:cNvSpPr txBox="1"/>
              <p:nvPr/>
            </p:nvSpPr>
            <p:spPr>
              <a:xfrm>
                <a:off x="5965371" y="431736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and c are congruent modulo n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c are equivalent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</a:t>
                </a:r>
                <a:endParaRPr 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n)  ….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q * n + c</a:t>
                </a:r>
                <a:endParaRPr lang="en-US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C490F9-403A-4700-9F2E-37DFD5F8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71" y="431736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6A546348-C8D2-B1FD-C075-E410261147E5}"/>
              </a:ext>
            </a:extLst>
          </p:cNvPr>
          <p:cNvSpPr/>
          <p:nvPr/>
        </p:nvSpPr>
        <p:spPr>
          <a:xfrm flipH="1">
            <a:off x="618903" y="1948258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moticon making a point Stock Vector - 14709057">
            <a:extLst>
              <a:ext uri="{FF2B5EF4-FFF2-40B4-BE49-F238E27FC236}">
                <a16:creationId xmlns:a16="http://schemas.microsoft.com/office/drawing/2014/main" id="{AD719F07-BA9D-6AA8-E696-B4ADC2F650F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4" y="1948258"/>
            <a:ext cx="450207" cy="352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24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B5E57F-D5B5-48AB-8C0F-C69DCA73F84A}"/>
              </a:ext>
            </a:extLst>
          </p:cNvPr>
          <p:cNvSpPr txBox="1"/>
          <p:nvPr/>
        </p:nvSpPr>
        <p:spPr>
          <a:xfrm>
            <a:off x="1895853" y="3675595"/>
            <a:ext cx="7936123" cy="21892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005D0-789F-41D3-AFC5-0FD8402354C3}"/>
              </a:ext>
            </a:extLst>
          </p:cNvPr>
          <p:cNvSpPr txBox="1"/>
          <p:nvPr/>
        </p:nvSpPr>
        <p:spPr>
          <a:xfrm>
            <a:off x="1868994" y="1442182"/>
            <a:ext cx="7962983" cy="21892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2203269" y="876520"/>
                <a:ext cx="8403772" cy="603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Corollary 0.1.4.4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a, b, and n be integers with n&gt; 1. Then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 (b mod n)] (mod n),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equivalently,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2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 (b mod n)] (mod n).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If m is a positive integer, then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</a:t>
                </a:r>
                <a:r>
                  <a:rPr lang="en-US" sz="26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</a:t>
                </a:r>
                <a:r>
                  <a:rPr lang="en-US" sz="26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(mod n).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or, equivalently,</a:t>
                </a:r>
                <a:endParaRPr lang="en-US" sz="2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(mod n).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32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31</m:t>
                    </m:r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[(32 mod 31)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(mod 31)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= [(1)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(mod 31) = 1(mod 31) = 1.     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69" y="876520"/>
                <a:ext cx="8403772" cy="6032421"/>
              </a:xfrm>
              <a:prstGeom prst="rect">
                <a:avLst/>
              </a:prstGeom>
              <a:blipFill>
                <a:blip r:embed="rId2"/>
                <a:stretch>
                  <a:fillRect l="-1088" t="-809" b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5DB43250-C66A-4286-BFE4-9593A2E31E8C}"/>
              </a:ext>
            </a:extLst>
          </p:cNvPr>
          <p:cNvSpPr/>
          <p:nvPr/>
        </p:nvSpPr>
        <p:spPr>
          <a:xfrm flipH="1">
            <a:off x="960582" y="2151017"/>
            <a:ext cx="450206" cy="352038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F5A14EA7-219A-47E1-953F-98E8EF544A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2" y="2151016"/>
            <a:ext cx="450207" cy="3520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4A987F-DC30-4475-B51E-F2B01716F0D9}"/>
              </a:ext>
            </a:extLst>
          </p:cNvPr>
          <p:cNvSpPr/>
          <p:nvPr/>
        </p:nvSpPr>
        <p:spPr>
          <a:xfrm>
            <a:off x="2056627" y="160548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</p:spTree>
    <p:extLst>
      <p:ext uri="{BB962C8B-B14F-4D97-AF65-F5344CB8AC3E}">
        <p14:creationId xmlns:p14="http://schemas.microsoft.com/office/powerpoint/2010/main" val="276959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9266BD-727B-4020-B049-C602599A06F6}"/>
              </a:ext>
            </a:extLst>
          </p:cNvPr>
          <p:cNvSpPr txBox="1"/>
          <p:nvPr/>
        </p:nvSpPr>
        <p:spPr>
          <a:xfrm>
            <a:off x="2019083" y="4265173"/>
            <a:ext cx="8396367" cy="2353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198F9-456D-4D24-89C2-60C578A536C9}"/>
              </a:ext>
            </a:extLst>
          </p:cNvPr>
          <p:cNvSpPr txBox="1"/>
          <p:nvPr/>
        </p:nvSpPr>
        <p:spPr>
          <a:xfrm>
            <a:off x="2019084" y="2069572"/>
            <a:ext cx="8396367" cy="17255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71187" y="894827"/>
                <a:ext cx="9078685" cy="5565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Some of the properties:   Modular arithmetic (a, b are integers, n is a positive integer)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 + b) mod n = (a mod n + b mod n) mod n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 * b) mod n = ((a mod n) * (b mod n)) mod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(15 + 21) mod 5 = 36 mod 5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(15 + 21) mod 5 = (15 mod 5 + 21 mod 5) mod 5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= (0 + 1) mod 5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(32*32) mod 31 = ((32 mod 31) * (32 mod 31) ) mod 31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= 1 mod 31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1, where as 1024 mod 31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87" y="894827"/>
                <a:ext cx="9078685" cy="5565947"/>
              </a:xfrm>
              <a:prstGeom prst="rect">
                <a:avLst/>
              </a:prstGeom>
              <a:blipFill>
                <a:blip r:embed="rId2"/>
                <a:stretch>
                  <a:fillRect l="-1007" b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48BD61F0-5810-A82A-EDB3-4D87CF145737}"/>
              </a:ext>
            </a:extLst>
          </p:cNvPr>
          <p:cNvSpPr/>
          <p:nvPr/>
        </p:nvSpPr>
        <p:spPr>
          <a:xfrm flipH="1">
            <a:off x="960582" y="2151016"/>
            <a:ext cx="450206" cy="352038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BDF14C01-246F-C8F9-1253-59B2F2C5E1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2" y="2151016"/>
            <a:ext cx="450207" cy="352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52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B5E57F-D5B5-48AB-8C0F-C69DCA73F84A}"/>
              </a:ext>
            </a:extLst>
          </p:cNvPr>
          <p:cNvSpPr txBox="1"/>
          <p:nvPr/>
        </p:nvSpPr>
        <p:spPr>
          <a:xfrm>
            <a:off x="2046515" y="2130422"/>
            <a:ext cx="7933508" cy="20061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/>
              <p:nvPr/>
            </p:nvSpPr>
            <p:spPr>
              <a:xfrm>
                <a:off x="2438400" y="1628507"/>
                <a:ext cx="7463246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Using Corollary 0.1.4.4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(55 * 26) mod 4 = {(55 mod 4) (26 mod 4) mod 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= (3 * 2) mod 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= 6 mod 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 2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(55 * 26) mod 4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or  (55 * 26)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mod 4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28507"/>
                <a:ext cx="7463246" cy="3600986"/>
              </a:xfrm>
              <a:prstGeom prst="rect">
                <a:avLst/>
              </a:prstGeom>
              <a:blipFill>
                <a:blip r:embed="rId2"/>
                <a:stretch>
                  <a:fillRect l="-1225" t="-1354" b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7D15F3D-1219-4271-83D4-66A63F071804}"/>
              </a:ext>
            </a:extLst>
          </p:cNvPr>
          <p:cNvSpPr/>
          <p:nvPr/>
        </p:nvSpPr>
        <p:spPr>
          <a:xfrm>
            <a:off x="2355669" y="459489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</p:spTree>
    <p:extLst>
      <p:ext uri="{BB962C8B-B14F-4D97-AF65-F5344CB8AC3E}">
        <p14:creationId xmlns:p14="http://schemas.microsoft.com/office/powerpoint/2010/main" val="28385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470991" y="2584174"/>
            <a:ext cx="9263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Analysis (AL)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empirical measurement.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among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best, average, and worst case behaviors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algorithm.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classes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constant, logarithmic linear, quadratic, and exponential.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solutions.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space trade-offs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algorithms.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183FC-BB73-4AE9-BB44-B237E30A3B7D}"/>
              </a:ext>
            </a:extLst>
          </p:cNvPr>
          <p:cNvSpPr txBox="1"/>
          <p:nvPr/>
        </p:nvSpPr>
        <p:spPr>
          <a:xfrm>
            <a:off x="1484243" y="834887"/>
            <a:ext cx="837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Knowledge Coverage:</a:t>
            </a:r>
          </a:p>
          <a:p>
            <a:r>
              <a:rPr lang="en-US" sz="3600" dirty="0"/>
              <a:t>Basis Analysis (AL)</a:t>
            </a:r>
          </a:p>
        </p:txBody>
      </p:sp>
      <p:pic>
        <p:nvPicPr>
          <p:cNvPr id="1026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15388"/>
            <a:ext cx="696687" cy="5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71E15D-4951-4318-9755-4681E1A497E4}"/>
              </a:ext>
            </a:extLst>
          </p:cNvPr>
          <p:cNvSpPr txBox="1"/>
          <p:nvPr/>
        </p:nvSpPr>
        <p:spPr>
          <a:xfrm>
            <a:off x="2114894" y="1890265"/>
            <a:ext cx="7647416" cy="17255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0356" y="1246461"/>
            <a:ext cx="91795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such substitution, addition, multiplication remain well-defined.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Substitution rule:  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x ≡ x’ (mod N) and y ≡ y’ (mod N), then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x + y ≡ x’ + y’ (mod N) and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x’y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(mod N)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16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7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3, and 2 ≡ 17 mod 3 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(16 +2) ≡ (7 + 17) mod 3. 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 18 ≡ 24 mod 3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iff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| (24 -18).  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(16 + 17) ≡ (7 + 2) mod 3. 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33 ≡ 9 mod 3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iff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| (33 – 9).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C39D3544-1E66-472A-503A-D44BF4BA0C51}"/>
              </a:ext>
            </a:extLst>
          </p:cNvPr>
          <p:cNvSpPr/>
          <p:nvPr/>
        </p:nvSpPr>
        <p:spPr>
          <a:xfrm flipH="1">
            <a:off x="960582" y="2151016"/>
            <a:ext cx="450206" cy="352038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making a point Stock Vector - 14709057">
            <a:extLst>
              <a:ext uri="{FF2B5EF4-FFF2-40B4-BE49-F238E27FC236}">
                <a16:creationId xmlns:a16="http://schemas.microsoft.com/office/drawing/2014/main" id="{F0FCEFFA-B72D-1401-A5C0-61CBE31085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2" y="2151016"/>
            <a:ext cx="450207" cy="352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89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8F0E0C-6BF1-4478-AF91-AF1AD7AA8A7A}"/>
              </a:ext>
            </a:extLst>
          </p:cNvPr>
          <p:cNvSpPr txBox="1"/>
          <p:nvPr/>
        </p:nvSpPr>
        <p:spPr>
          <a:xfrm>
            <a:off x="972768" y="151454"/>
            <a:ext cx="10563449" cy="22222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78424" y="218105"/>
            <a:ext cx="10251429" cy="670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  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we watch an entire season of our favorite television show in one sitting, starting at midnight. There are 25 episodes, each lasting 3 hours.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what time of day are we done? </a:t>
            </a:r>
            <a:endParaRPr lang="en-US" sz="22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is: The hour of completion is (25 * 3) (mod 24), which is 3 am.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day has 24 hours. Since 3(mod 24) = 3 and 25 (mod 24) = 1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(25 * 3) (mod 24) = ( 25 (mod 24) * 3 (mod 24))(mod 24)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= 1 * 3 (mod 24)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= 3 (mod 24)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am.	{because the process begins at 0:00 midnight.	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if there are 40 episodes? Then the completion is (40 * 3) mod 24 = 0 (12 midnight).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if there are 45 episodes? Then the completion is (45 * 3) mod 24 = 15 (3 pm)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if there are </a:t>
            </a:r>
            <a:r>
              <a:rPr lang="en-US" sz="22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125</a:t>
            </a:r>
            <a:r>
              <a:rPr lang="en-US" sz="22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episodes? Then the completion is (125 * 3) mod 24 = (5*3) mod 24 									= 15 (3 pm)</a:t>
            </a:r>
            <a:endParaRPr lang="en-US" sz="2200" dirty="0">
              <a:solidFill>
                <a:srgbClr val="0033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loud Callout 2">
            <a:extLst>
              <a:ext uri="{FF2B5EF4-FFF2-40B4-BE49-F238E27FC236}">
                <a16:creationId xmlns:a16="http://schemas.microsoft.com/office/drawing/2014/main" id="{A87C282A-C3DC-4C18-B8C9-DFBE98087B3D}"/>
              </a:ext>
            </a:extLst>
          </p:cNvPr>
          <p:cNvSpPr/>
          <p:nvPr/>
        </p:nvSpPr>
        <p:spPr>
          <a:xfrm flipH="1">
            <a:off x="432081" y="631743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01">
            <a:off x="344440" y="631454"/>
            <a:ext cx="626196" cy="4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moticon making a point Stock Vector - 14709057">
            <a:extLst>
              <a:ext uri="{FF2B5EF4-FFF2-40B4-BE49-F238E27FC236}">
                <a16:creationId xmlns:a16="http://schemas.microsoft.com/office/drawing/2014/main" id="{0C20BC6C-A801-454A-9C31-193C93D5B5E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94" y="670566"/>
            <a:ext cx="456100" cy="327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790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2">
            <a:extLst>
              <a:ext uri="{FF2B5EF4-FFF2-40B4-BE49-F238E27FC236}">
                <a16:creationId xmlns:a16="http://schemas.microsoft.com/office/drawing/2014/main" id="{1E5FE20F-C8BB-6089-F1BC-9BAF70CD36F1}"/>
              </a:ext>
            </a:extLst>
          </p:cNvPr>
          <p:cNvSpPr/>
          <p:nvPr/>
        </p:nvSpPr>
        <p:spPr>
          <a:xfrm flipH="1">
            <a:off x="915341" y="2144772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395CA-9AF6-4F99-B71E-A379C2DAFA2D}"/>
              </a:ext>
            </a:extLst>
          </p:cNvPr>
          <p:cNvSpPr txBox="1"/>
          <p:nvPr/>
        </p:nvSpPr>
        <p:spPr>
          <a:xfrm>
            <a:off x="1656360" y="2347530"/>
            <a:ext cx="8396367" cy="1725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80226" y="1525473"/>
            <a:ext cx="910849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 arithmetic satisfies associative, commutative and distribute properties of addition and multiplication.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+ (y + z) ≡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x + y) + z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 N)		Associativity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(mod N)				Commutativity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(y + z) ≡ (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(mod N)		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Distributivity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performing a sequence of arithmetic operations,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legal to reduce intermediate results to their remainders modulo N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any stage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simplifications can be a dramatic help in big calculations.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Emoticon making a point Stock Vector - 14709057">
            <a:extLst>
              <a:ext uri="{FF2B5EF4-FFF2-40B4-BE49-F238E27FC236}">
                <a16:creationId xmlns:a16="http://schemas.microsoft.com/office/drawing/2014/main" id="{D4574601-D14F-9193-077B-8E9F4E5BE1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2" y="2151016"/>
            <a:ext cx="450207" cy="352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85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38451" y="1790090"/>
                <a:ext cx="9188388" cy="5019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0.21:  Compute 2</a:t>
                </a:r>
                <a:r>
                  <a:rPr lang="en-US" sz="2400" baseline="30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 </a:t>
                </a:r>
                <a:r>
                  <a:rPr lang="en-US" sz="24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31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  <a:endParaRPr lang="en-US" sz="24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 ( 2</a:t>
                </a:r>
                <a:r>
                  <a:rPr lang="en-US" sz="2400" baseline="300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en-US" sz="2400" baseline="300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 ( 32 ) </a:t>
                </a:r>
                <a:r>
                  <a:rPr lang="en-US" sz="2400" baseline="300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and 1 ≡ 32 (mod 31)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(mod 31)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( 2</a:t>
                </a:r>
                <a:r>
                  <a:rPr lang="en-US" sz="2400" baseline="300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en-US" sz="2400" baseline="300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(mod 31)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( 2</a:t>
                </a:r>
                <a:r>
                  <a:rPr lang="en-US" sz="2400" baseline="300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31)) </a:t>
                </a:r>
                <a:r>
                  <a:rPr lang="en-US" sz="2400" baseline="300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(mod 31) 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</a:t>
                </a:r>
                <a:r>
                  <a:rPr lang="en-US" sz="2400" baseline="300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31)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Also,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( 2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 ( 32 )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…       Then what?                                   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51" y="1790090"/>
                <a:ext cx="9188388" cy="5019131"/>
              </a:xfrm>
              <a:prstGeom prst="rect">
                <a:avLst/>
              </a:prstGeom>
              <a:blipFill>
                <a:blip r:embed="rId2"/>
                <a:stretch>
                  <a:fillRect l="-995" r="-6238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76391" y="358928"/>
            <a:ext cx="9188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  1024(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/>
              <a:t>), 512(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400" dirty="0"/>
              <a:t>), 256(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dirty="0"/>
              <a:t>), 128(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400" dirty="0"/>
              <a:t>), 64(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/>
              <a:t>),  32(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), 16,  8,  4,  2, 1(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</a:t>
            </a:r>
            <a:r>
              <a:rPr lang="en-US" sz="2400" dirty="0">
                <a:solidFill>
                  <a:srgbClr val="0000FF"/>
                </a:solidFill>
              </a:rPr>
              <a:t>1            1              1            </a:t>
            </a:r>
            <a:r>
              <a:rPr lang="en-US" sz="2400" dirty="0"/>
              <a:t>1             1            1           1   </a:t>
            </a:r>
            <a:r>
              <a:rPr lang="en-US" sz="2400" dirty="0">
                <a:solidFill>
                  <a:srgbClr val="0000FF"/>
                </a:solidFill>
              </a:rPr>
              <a:t>1   1   1   1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5BAD2-E70C-4E50-8D33-138A82F81C40}"/>
              </a:ext>
            </a:extLst>
          </p:cNvPr>
          <p:cNvSpPr/>
          <p:nvPr/>
        </p:nvSpPr>
        <p:spPr>
          <a:xfrm>
            <a:off x="3517775" y="1259175"/>
            <a:ext cx="5945858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 * b) mod n = ((a mod n) * (b mod n)) mod 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B8A0EB-3485-4CD1-A9F3-F3C59E4FF443}"/>
                  </a:ext>
                </a:extLst>
              </p:cNvPr>
              <p:cNvSpPr txBox="1"/>
              <p:nvPr/>
            </p:nvSpPr>
            <p:spPr>
              <a:xfrm>
                <a:off x="6817895" y="3147729"/>
                <a:ext cx="5189621" cy="26776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Compute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15).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(mod 15)               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( 2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86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 2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(mod 15)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( 2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86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15) x 2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(mod 15)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( 2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15)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86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15) x 2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(mod 15)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x 2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B8A0EB-3485-4CD1-A9F3-F3C59E4F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95" y="3147729"/>
                <a:ext cx="5189621" cy="2677656"/>
              </a:xfrm>
              <a:prstGeom prst="rect">
                <a:avLst/>
              </a:prstGeom>
              <a:blipFill>
                <a:blip r:embed="rId3"/>
                <a:stretch>
                  <a:fillRect l="-1639" t="-1810" r="-1522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Emoticon making a point Stock Vector - 14709057">
            <a:extLst>
              <a:ext uri="{FF2B5EF4-FFF2-40B4-BE49-F238E27FC236}">
                <a16:creationId xmlns:a16="http://schemas.microsoft.com/office/drawing/2014/main" id="{AC748DC1-9697-4F77-858F-8011920948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68" y="2227067"/>
            <a:ext cx="456100" cy="3278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loud Callout 2">
            <a:extLst>
              <a:ext uri="{FF2B5EF4-FFF2-40B4-BE49-F238E27FC236}">
                <a16:creationId xmlns:a16="http://schemas.microsoft.com/office/drawing/2014/main" id="{BE9F20B5-03CC-4D66-9C93-E9E0B63FE75F}"/>
              </a:ext>
            </a:extLst>
          </p:cNvPr>
          <p:cNvSpPr/>
          <p:nvPr/>
        </p:nvSpPr>
        <p:spPr>
          <a:xfrm flipH="1">
            <a:off x="749418" y="222706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Emoticon making a point Stock Vector - 14709057">
            <a:extLst>
              <a:ext uri="{FF2B5EF4-FFF2-40B4-BE49-F238E27FC236}">
                <a16:creationId xmlns:a16="http://schemas.microsoft.com/office/drawing/2014/main" id="{E02F82F7-BBEC-42FC-A147-AE1F82EF160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8" y="2241847"/>
            <a:ext cx="456100" cy="3278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loud Callout 2">
            <a:extLst>
              <a:ext uri="{FF2B5EF4-FFF2-40B4-BE49-F238E27FC236}">
                <a16:creationId xmlns:a16="http://schemas.microsoft.com/office/drawing/2014/main" id="{D7ACBFA3-2576-73E3-4E09-080B86214AC8}"/>
              </a:ext>
            </a:extLst>
          </p:cNvPr>
          <p:cNvSpPr/>
          <p:nvPr/>
        </p:nvSpPr>
        <p:spPr>
          <a:xfrm flipH="1">
            <a:off x="286013" y="645559"/>
            <a:ext cx="1237986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2577770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284" y="1280055"/>
            <a:ext cx="9765518" cy="5210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allows you to use shifting left for your multiplication. 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compute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32      = 			 1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32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=	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1 </a:t>
            </a:r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… 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1024      =	           	            1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	….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32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	      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1 </a:t>
            </a:r>
            <a:r>
              <a:rPr lang="en-US" sz="2200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    32768      =	          1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   	…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sz="22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x          32      </a:t>
            </a:r>
            <a:r>
              <a:rPr lang="en-US" sz="2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                                        1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       </a:t>
            </a:r>
            <a:r>
              <a:rPr lang="en-US" sz="2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. .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1048576    = 1 </a:t>
            </a:r>
            <a:r>
              <a:rPr lang="en-US" sz="2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029A-2BB7-6B3F-74EC-66F5A4C2ACF7}"/>
              </a:ext>
            </a:extLst>
          </p:cNvPr>
          <p:cNvSpPr txBox="1"/>
          <p:nvPr/>
        </p:nvSpPr>
        <p:spPr>
          <a:xfrm>
            <a:off x="1358284" y="667070"/>
            <a:ext cx="6155864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 * 2 = 10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loud Callout 2">
            <a:extLst>
              <a:ext uri="{FF2B5EF4-FFF2-40B4-BE49-F238E27FC236}">
                <a16:creationId xmlns:a16="http://schemas.microsoft.com/office/drawing/2014/main" id="{099D715A-CE3D-42B8-930F-198C4928A1AB}"/>
              </a:ext>
            </a:extLst>
          </p:cNvPr>
          <p:cNvSpPr/>
          <p:nvPr/>
        </p:nvSpPr>
        <p:spPr>
          <a:xfrm flipH="1">
            <a:off x="883053" y="2572485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4733211F-E4C2-405D-8458-90BA632F53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4544">
            <a:off x="900846" y="2603796"/>
            <a:ext cx="550416" cy="3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moticon making a point Stock Vector - 14709057">
            <a:extLst>
              <a:ext uri="{FF2B5EF4-FFF2-40B4-BE49-F238E27FC236}">
                <a16:creationId xmlns:a16="http://schemas.microsoft.com/office/drawing/2014/main" id="{CBAB782F-FD61-4475-9A03-DD320CDDAA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0" y="2841287"/>
            <a:ext cx="456100" cy="327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0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7909" y="61680"/>
            <a:ext cx="10013218" cy="682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to the original problem to compute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345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 which needs 344 * operations.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345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( 2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69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69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1000101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or =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68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(( 32 )</a:t>
            </a:r>
            <a:r>
              <a:rPr lang="en-US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((( ( 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(32)</a:t>
            </a:r>
            <a:r>
              <a:rPr lang="en-US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 (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(32)</a:t>
            </a:r>
            <a:r>
              <a:rPr lang="en-US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)*(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((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))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requires 6 * operations, given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The total is 11 * operations, given 2.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0" y="1024239"/>
                <a:ext cx="4816763" cy="23461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2*2        (one * operation)</a:t>
                </a:r>
              </a:p>
              <a:p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32 = 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2 * 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(three * operations)</a:t>
                </a:r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2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 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(four * operations)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(</a:t>
                </a:r>
                <a:r>
                  <a:rPr lang="en-US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>
                    <a:highlight>
                      <a:srgbClr val="FFFF00"/>
                    </a:highlight>
                  </a:rPr>
                  <a:t> )</a:t>
                </a:r>
                <a:r>
                  <a:rPr lang="en-US" baseline="30000" dirty="0">
                    <a:highlight>
                      <a:srgbClr val="FFFF00"/>
                    </a:highlight>
                  </a:rPr>
                  <a:t>4</a:t>
                </a:r>
                <a:r>
                  <a:rPr lang="en-US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 </m:t>
                        </m:r>
                        <m:sSup>
                          <m:sSupPr>
                            <m:ctrlP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= (</a:t>
                </a:r>
                <a:r>
                  <a:rPr lang="en-US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>
                    <a:highlight>
                      <a:srgbClr val="FFFF00"/>
                    </a:highlight>
                  </a:rPr>
                  <a:t> )</a:t>
                </a:r>
                <a:r>
                  <a:rPr lang="en-US" baseline="30000" dirty="0">
                    <a:highlight>
                      <a:srgbClr val="FFFF00"/>
                    </a:highlight>
                  </a:rPr>
                  <a:t>2 </a:t>
                </a:r>
                <a:r>
                  <a:rPr lang="en-US" dirty="0">
                    <a:highlight>
                      <a:srgbClr val="FFFF00"/>
                    </a:highlight>
                  </a:rPr>
                  <a:t> * (</a:t>
                </a:r>
                <a:r>
                  <a:rPr lang="en-US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>
                    <a:highlight>
                      <a:srgbClr val="FFFF00"/>
                    </a:highlight>
                  </a:rPr>
                  <a:t> )</a:t>
                </a:r>
                <a:r>
                  <a:rPr lang="en-US" baseline="30000" dirty="0">
                    <a:highlight>
                      <a:srgbClr val="FFFF00"/>
                    </a:highlight>
                  </a:rPr>
                  <a:t>2  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highlight>
                      <a:srgbClr val="FFFF00"/>
                    </a:highlight>
                  </a:rPr>
                  <a:t>(5 * operations)             </a:t>
                </a:r>
              </a:p>
              <a:p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8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4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4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(6 * operations )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16   </a:t>
                </a:r>
                <a:r>
                  <a:rPr lang="en-US" dirty="0"/>
                  <a:t>= 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8</a:t>
                </a:r>
                <a:r>
                  <a:rPr lang="en-US" dirty="0"/>
                  <a:t> * 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8</a:t>
                </a:r>
                <a:r>
                  <a:rPr lang="en-US" dirty="0"/>
                  <a:t>   </a:t>
                </a:r>
                <a:r>
                  <a:rPr lang="en-US" dirty="0">
                    <a:solidFill>
                      <a:srgbClr val="0000FF"/>
                    </a:solidFill>
                  </a:rPr>
                  <a:t>(7 * operations)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024239"/>
                <a:ext cx="4816763" cy="2346155"/>
              </a:xfrm>
              <a:prstGeom prst="rect">
                <a:avLst/>
              </a:prstGeom>
              <a:blipFill>
                <a:blip r:embed="rId2"/>
                <a:stretch>
                  <a:fillRect l="-884" t="-1034" b="-2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B0CE56-A16D-429B-B421-F0DD42531525}"/>
              </a:ext>
            </a:extLst>
          </p:cNvPr>
          <p:cNvSpPr txBox="1"/>
          <p:nvPr/>
        </p:nvSpPr>
        <p:spPr>
          <a:xfrm>
            <a:off x="6858000" y="3473960"/>
            <a:ext cx="502919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18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(32*32)* (32*32) which requires </a:t>
            </a:r>
          </a:p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operations, given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32. Total is 5 * operations.</a:t>
            </a:r>
            <a:endParaRPr lang="en-US" dirty="0"/>
          </a:p>
        </p:txBody>
      </p:sp>
      <p:sp>
        <p:nvSpPr>
          <p:cNvPr id="6" name="Cloud Callout 2">
            <a:extLst>
              <a:ext uri="{FF2B5EF4-FFF2-40B4-BE49-F238E27FC236}">
                <a16:creationId xmlns:a16="http://schemas.microsoft.com/office/drawing/2014/main" id="{EC0F40CF-A50F-4FCC-BA64-38C4F59A6FCC}"/>
              </a:ext>
            </a:extLst>
          </p:cNvPr>
          <p:cNvSpPr/>
          <p:nvPr/>
        </p:nvSpPr>
        <p:spPr>
          <a:xfrm flipH="1">
            <a:off x="365621" y="2123306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724C0020-A461-4FD1-A5EE-F965C9B5F4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9131">
            <a:off x="338006" y="2193903"/>
            <a:ext cx="595923" cy="3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moticon making a point Stock Vector - 14709057">
            <a:extLst>
              <a:ext uri="{FF2B5EF4-FFF2-40B4-BE49-F238E27FC236}">
                <a16:creationId xmlns:a16="http://schemas.microsoft.com/office/drawing/2014/main" id="{F40BBE6D-8CAB-4EF6-B095-309401790EA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1" y="1844498"/>
            <a:ext cx="456100" cy="327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576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3F8DF28-168C-4069-83BD-4A6D0F84F368}"/>
              </a:ext>
            </a:extLst>
          </p:cNvPr>
          <p:cNvSpPr txBox="1"/>
          <p:nvPr/>
        </p:nvSpPr>
        <p:spPr>
          <a:xfrm>
            <a:off x="1182256" y="128558"/>
            <a:ext cx="5855854" cy="601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2791" y="0"/>
                <a:ext cx="9160302" cy="6803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Modular addition and multiplication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(x + y) mod 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An effective method is : 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 + y) mod N = ( x mod N  +  y mod N ) mod N </a:t>
                </a:r>
                <a:endParaRPr lang="en-US" sz="2000" dirty="0">
                  <a:highlight>
                    <a:srgbClr val="FFFF00"/>
                  </a:highligh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Its running time is linear in the sizes (of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bits) of these numbers,  i.e., 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where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max{x, y} ⌉ is the size of </a:t>
                </a:r>
                <a:r>
                  <a:rPr lang="en-US" sz="20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max{x, y}.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FF0000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that x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y.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⌉ &lt;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⌉, then x mod N = x; and the nos. times of division is 0.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⌉ &gt;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⌉, then x mod N requires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⌉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((⌈log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x⌉ - ⌈log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N⌉) + 1) nos. times of division, since x mod N = x – q* N = r, where 0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N. Each time of division has to perform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 additions. Its running time is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⌉*⌈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 which is linear, O(n), where n is at most the size of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⌉ bits of x.  Likewise, If        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⌉ &gt;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⌉, then y mod N requires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((⌈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 − 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⌉) + 1)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nos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division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0 </m:t>
                    </m:r>
                    <m:r>
                      <a:rPr lang="en-US" sz="2000" i="1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′&lt;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running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′⌉∗⌈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′),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most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size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Finally, (r + r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mod N, where (r + r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2(N-1) requires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r+r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⌉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2∗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⌉) + 1)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nos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division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running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′′⌉∗⌈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′′)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most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size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′)⌉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(</a:t>
                </a:r>
                <a:r>
                  <a:rPr lang="en-US" sz="2000" dirty="0" err="1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x+y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mod N requires (⌈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⌉ +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 + ⌈ log</a:t>
                </a:r>
                <a:r>
                  <a:rPr lang="en-US" sz="2000" baseline="-25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</m:t>
                    </m:r>
                    <m:r>
                      <a:rPr lang="en-US" sz="2000" i="1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which is linear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input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size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91" y="0"/>
                <a:ext cx="9160302" cy="6803016"/>
              </a:xfrm>
              <a:prstGeom prst="rect">
                <a:avLst/>
              </a:prstGeom>
              <a:blipFill>
                <a:blip r:embed="rId2"/>
                <a:stretch>
                  <a:fillRect l="-1398" r="-1132" b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FDD4D86-C3CF-43F7-BE7F-F17DD3F5E903}"/>
              </a:ext>
            </a:extLst>
          </p:cNvPr>
          <p:cNvSpPr txBox="1"/>
          <p:nvPr/>
        </p:nvSpPr>
        <p:spPr>
          <a:xfrm>
            <a:off x="10716768" y="729674"/>
            <a:ext cx="1446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mod 4</a:t>
            </a:r>
          </a:p>
          <a:p>
            <a:r>
              <a:rPr lang="en-US" dirty="0"/>
              <a:t>= 7 mod 4</a:t>
            </a:r>
          </a:p>
          <a:p>
            <a:r>
              <a:rPr lang="en-US" dirty="0"/>
              <a:t>= 3 mod 4</a:t>
            </a:r>
          </a:p>
          <a:p>
            <a:r>
              <a:rPr lang="en-US" dirty="0"/>
              <a:t>= 3</a:t>
            </a:r>
          </a:p>
          <a:p>
            <a:r>
              <a:rPr lang="en-US" dirty="0"/>
              <a:t>            10</a:t>
            </a:r>
          </a:p>
          <a:p>
            <a:r>
              <a:rPr lang="en-US" dirty="0"/>
              <a:t>100 1011</a:t>
            </a:r>
          </a:p>
          <a:p>
            <a:r>
              <a:rPr lang="en-US" dirty="0"/>
              <a:t>        100</a:t>
            </a:r>
          </a:p>
          <a:p>
            <a:r>
              <a:rPr lang="en-US" dirty="0"/>
              <a:t>            11</a:t>
            </a:r>
          </a:p>
          <a:p>
            <a:r>
              <a:rPr lang="en-US" dirty="0"/>
              <a:t>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3F90D4-F3E0-484E-AFCE-F80860F3D74B}"/>
              </a:ext>
            </a:extLst>
          </p:cNvPr>
          <p:cNvCxnSpPr>
            <a:cxnSpLocks/>
          </p:cNvCxnSpPr>
          <p:nvPr/>
        </p:nvCxnSpPr>
        <p:spPr>
          <a:xfrm flipV="1">
            <a:off x="11202818" y="2155196"/>
            <a:ext cx="0" cy="28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5793D5-FCC2-4EAD-A1DE-1EC2930FABD7}"/>
              </a:ext>
            </a:extLst>
          </p:cNvPr>
          <p:cNvCxnSpPr>
            <a:cxnSpLocks/>
          </p:cNvCxnSpPr>
          <p:nvPr/>
        </p:nvCxnSpPr>
        <p:spPr>
          <a:xfrm>
            <a:off x="11202818" y="2729326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1AFE3051-0E46-45CE-BFE2-9327B7B5FED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1802">
            <a:off x="615193" y="1243947"/>
            <a:ext cx="597104" cy="4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F3D483-FA8B-4BB0-83BA-61BC2A2F7974}"/>
              </a:ext>
            </a:extLst>
          </p:cNvPr>
          <p:cNvCxnSpPr>
            <a:cxnSpLocks/>
          </p:cNvCxnSpPr>
          <p:nvPr/>
        </p:nvCxnSpPr>
        <p:spPr>
          <a:xfrm>
            <a:off x="11206494" y="2155196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D05F23-0D0F-436F-9F03-7FF4A7BBC2C8}"/>
              </a:ext>
            </a:extLst>
          </p:cNvPr>
          <p:cNvCxnSpPr>
            <a:cxnSpLocks/>
          </p:cNvCxnSpPr>
          <p:nvPr/>
        </p:nvCxnSpPr>
        <p:spPr>
          <a:xfrm flipV="1">
            <a:off x="10285520" y="2564962"/>
            <a:ext cx="663217" cy="2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02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F26385-C9A3-452E-BB46-8B12AA518F1A}"/>
              </a:ext>
            </a:extLst>
          </p:cNvPr>
          <p:cNvSpPr/>
          <p:nvPr/>
        </p:nvSpPr>
        <p:spPr>
          <a:xfrm>
            <a:off x="3048000" y="1028343"/>
            <a:ext cx="6096000" cy="378565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000" dirty="0"/>
              <a:t>         31 			                   0 1 1 1 1 1  </a:t>
            </a:r>
          </a:p>
          <a:p>
            <a:pPr marL="342900" indent="-342900">
              <a:buAutoNum type="arabicPlain" startAt="11"/>
            </a:pPr>
            <a:r>
              <a:rPr lang="en-US" sz="2000" dirty="0"/>
              <a:t>345                                 1011   1 0 1 0 1 1 0 0 1 </a:t>
            </a:r>
          </a:p>
          <a:p>
            <a:r>
              <a:rPr lang="en-US" sz="2000" dirty="0"/>
              <a:t>       33                                                  1 0 1 1 </a:t>
            </a:r>
          </a:p>
          <a:p>
            <a:r>
              <a:rPr lang="en-US" sz="2000" dirty="0"/>
              <a:t>         15                                                         1 0 1 0 1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         11                                                            1 0 1 1   </a:t>
            </a:r>
          </a:p>
          <a:p>
            <a:r>
              <a:rPr lang="en-US" sz="2000" dirty="0"/>
              <a:t>           4			                       1 0 1 0 0  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                                                                          1 0 1 1  </a:t>
            </a:r>
          </a:p>
          <a:p>
            <a:r>
              <a:rPr lang="en-US" sz="2000" dirty="0"/>
              <a:t>                                                                       1 0 0 1 0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/>
              <a:t>                                                                          1 0 1 1 		                                                          1 1 1 1 				                          1 0 1 1 </a:t>
            </a:r>
          </a:p>
          <a:p>
            <a:r>
              <a:rPr lang="en-US" sz="2000" dirty="0"/>
              <a:t>                                                                             1 0 0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4B0408-39A8-4702-916F-E61D816C9D39}"/>
              </a:ext>
            </a:extLst>
          </p:cNvPr>
          <p:cNvCxnSpPr/>
          <p:nvPr/>
        </p:nvCxnSpPr>
        <p:spPr>
          <a:xfrm>
            <a:off x="3416968" y="1331495"/>
            <a:ext cx="52939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C8308-E413-41B3-9C25-45BE47B5806E}"/>
              </a:ext>
            </a:extLst>
          </p:cNvPr>
          <p:cNvCxnSpPr/>
          <p:nvPr/>
        </p:nvCxnSpPr>
        <p:spPr>
          <a:xfrm>
            <a:off x="3416968" y="1331495"/>
            <a:ext cx="0" cy="320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3B002B-4D70-4188-87B0-A28BC0A8EBCA}"/>
              </a:ext>
            </a:extLst>
          </p:cNvPr>
          <p:cNvCxnSpPr/>
          <p:nvPr/>
        </p:nvCxnSpPr>
        <p:spPr>
          <a:xfrm>
            <a:off x="3416969" y="1981197"/>
            <a:ext cx="52939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6D6B68-D9BD-4893-A2A9-15596772ACFB}"/>
              </a:ext>
            </a:extLst>
          </p:cNvPr>
          <p:cNvCxnSpPr/>
          <p:nvPr/>
        </p:nvCxnSpPr>
        <p:spPr>
          <a:xfrm>
            <a:off x="3424991" y="2598815"/>
            <a:ext cx="52939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71FDBA4-28B6-4262-99D3-5E386B14BA60}"/>
              </a:ext>
            </a:extLst>
          </p:cNvPr>
          <p:cNvSpPr/>
          <p:nvPr/>
        </p:nvSpPr>
        <p:spPr>
          <a:xfrm>
            <a:off x="3048000" y="3136013"/>
            <a:ext cx="32725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x = 345 and N = 11.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⌉ </a:t>
            </a:r>
            <a:r>
              <a:rPr lang="en-US" sz="2000" dirty="0"/>
              <a:t>= 9 bits.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⌉ = 4 bits.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nos. of divisions needed 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9-4+1 = 6 additions.</a:t>
            </a:r>
            <a:endParaRPr lang="en-US" sz="2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763869-048B-4483-9F0D-5DDC5A334C2A}"/>
              </a:ext>
            </a:extLst>
          </p:cNvPr>
          <p:cNvCxnSpPr/>
          <p:nvPr/>
        </p:nvCxnSpPr>
        <p:spPr>
          <a:xfrm>
            <a:off x="6320585" y="1379621"/>
            <a:ext cx="18528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23FCB6-ABE9-4299-8B2E-6E3025A80058}"/>
              </a:ext>
            </a:extLst>
          </p:cNvPr>
          <p:cNvCxnSpPr/>
          <p:nvPr/>
        </p:nvCxnSpPr>
        <p:spPr>
          <a:xfrm>
            <a:off x="6320585" y="1379621"/>
            <a:ext cx="0" cy="320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F3DD83-F63E-4220-8D15-9D41A2C4D8E2}"/>
              </a:ext>
            </a:extLst>
          </p:cNvPr>
          <p:cNvCxnSpPr/>
          <p:nvPr/>
        </p:nvCxnSpPr>
        <p:spPr>
          <a:xfrm>
            <a:off x="6320585" y="1981197"/>
            <a:ext cx="18528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BED796-3AC4-4017-AC7F-B7454C3F154A}"/>
              </a:ext>
            </a:extLst>
          </p:cNvPr>
          <p:cNvCxnSpPr/>
          <p:nvPr/>
        </p:nvCxnSpPr>
        <p:spPr>
          <a:xfrm>
            <a:off x="6320585" y="2582770"/>
            <a:ext cx="18528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9255FE-B051-4A72-93F8-83772CEB4B67}"/>
              </a:ext>
            </a:extLst>
          </p:cNvPr>
          <p:cNvCxnSpPr/>
          <p:nvPr/>
        </p:nvCxnSpPr>
        <p:spPr>
          <a:xfrm>
            <a:off x="6320585" y="3192376"/>
            <a:ext cx="18528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AFD5BF-B4D6-482C-B9E7-191E63B71267}"/>
              </a:ext>
            </a:extLst>
          </p:cNvPr>
          <p:cNvCxnSpPr/>
          <p:nvPr/>
        </p:nvCxnSpPr>
        <p:spPr>
          <a:xfrm>
            <a:off x="6320585" y="3818018"/>
            <a:ext cx="18528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3D0FC2-5A73-4B31-AECA-A230F38464CF}"/>
              </a:ext>
            </a:extLst>
          </p:cNvPr>
          <p:cNvCxnSpPr/>
          <p:nvPr/>
        </p:nvCxnSpPr>
        <p:spPr>
          <a:xfrm>
            <a:off x="6320585" y="4419597"/>
            <a:ext cx="18528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mage result for smiley face images">
            <a:extLst>
              <a:ext uri="{FF2B5EF4-FFF2-40B4-BE49-F238E27FC236}">
                <a16:creationId xmlns:a16="http://schemas.microsoft.com/office/drawing/2014/main" id="{ABD218A4-4B8F-4A95-8F79-DD2040C575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1802">
            <a:off x="896582" y="1415652"/>
            <a:ext cx="597104" cy="4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64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8C6E9EE1-E18F-4D38-8C24-7DF270970B20}"/>
              </a:ext>
            </a:extLst>
          </p:cNvPr>
          <p:cNvSpPr txBox="1"/>
          <p:nvPr/>
        </p:nvSpPr>
        <p:spPr>
          <a:xfrm>
            <a:off x="778476" y="1400504"/>
            <a:ext cx="2222250" cy="18570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CEE9AE-0C9C-4719-8769-9CDCC07558F9}"/>
              </a:ext>
            </a:extLst>
          </p:cNvPr>
          <p:cNvCxnSpPr>
            <a:cxnSpLocks/>
          </p:cNvCxnSpPr>
          <p:nvPr/>
        </p:nvCxnSpPr>
        <p:spPr>
          <a:xfrm>
            <a:off x="8232228" y="1400504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7FDCF-8D08-4689-B8C6-53D1CFE33ABD}"/>
              </a:ext>
            </a:extLst>
          </p:cNvPr>
          <p:cNvCxnSpPr/>
          <p:nvPr/>
        </p:nvCxnSpPr>
        <p:spPr>
          <a:xfrm>
            <a:off x="8232228" y="1400504"/>
            <a:ext cx="0" cy="32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26EE76-CB06-4264-8650-86BCB3D2B2B6}"/>
              </a:ext>
            </a:extLst>
          </p:cNvPr>
          <p:cNvCxnSpPr>
            <a:cxnSpLocks/>
          </p:cNvCxnSpPr>
          <p:nvPr/>
        </p:nvCxnSpPr>
        <p:spPr>
          <a:xfrm>
            <a:off x="8232228" y="1897119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EBE8A7-E066-4031-898F-C6CFDED2F988}"/>
              </a:ext>
            </a:extLst>
          </p:cNvPr>
          <p:cNvCxnSpPr>
            <a:cxnSpLocks/>
          </p:cNvCxnSpPr>
          <p:nvPr/>
        </p:nvCxnSpPr>
        <p:spPr>
          <a:xfrm>
            <a:off x="8290035" y="2433147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16AA42-8605-44BA-8827-A7D96CEA97AF}"/>
              </a:ext>
            </a:extLst>
          </p:cNvPr>
          <p:cNvCxnSpPr>
            <a:cxnSpLocks/>
          </p:cNvCxnSpPr>
          <p:nvPr/>
        </p:nvCxnSpPr>
        <p:spPr>
          <a:xfrm>
            <a:off x="8290035" y="302698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568E6-DDAE-4720-8947-B3C9B6376B84}"/>
              </a:ext>
            </a:extLst>
          </p:cNvPr>
          <p:cNvCxnSpPr>
            <a:cxnSpLocks/>
          </p:cNvCxnSpPr>
          <p:nvPr/>
        </p:nvCxnSpPr>
        <p:spPr>
          <a:xfrm>
            <a:off x="8355725" y="357089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93CD5A-0B54-475C-B1F4-484602203BD4}"/>
              </a:ext>
            </a:extLst>
          </p:cNvPr>
          <p:cNvCxnSpPr>
            <a:cxnSpLocks/>
          </p:cNvCxnSpPr>
          <p:nvPr/>
        </p:nvCxnSpPr>
        <p:spPr>
          <a:xfrm>
            <a:off x="8355725" y="4101663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0490EE-1A1C-44C2-B2F3-F77CD989A6AA}"/>
              </a:ext>
            </a:extLst>
          </p:cNvPr>
          <p:cNvCxnSpPr>
            <a:cxnSpLocks/>
          </p:cNvCxnSpPr>
          <p:nvPr/>
        </p:nvCxnSpPr>
        <p:spPr>
          <a:xfrm>
            <a:off x="7141779" y="4645572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87EB27-D4CF-4ACC-A620-AB161BF4D3B0}"/>
              </a:ext>
            </a:extLst>
          </p:cNvPr>
          <p:cNvCxnSpPr>
            <a:cxnSpLocks/>
          </p:cNvCxnSpPr>
          <p:nvPr/>
        </p:nvCxnSpPr>
        <p:spPr>
          <a:xfrm>
            <a:off x="7141779" y="4616670"/>
            <a:ext cx="0" cy="30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465ABC-6701-481E-B6B7-D07EEF73B0BE}"/>
              </a:ext>
            </a:extLst>
          </p:cNvPr>
          <p:cNvCxnSpPr>
            <a:cxnSpLocks/>
          </p:cNvCxnSpPr>
          <p:nvPr/>
        </p:nvCxnSpPr>
        <p:spPr>
          <a:xfrm>
            <a:off x="7141779" y="5184228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924958-8EE2-46AE-8D6D-493C089D11A4}"/>
              </a:ext>
            </a:extLst>
          </p:cNvPr>
          <p:cNvCxnSpPr>
            <a:cxnSpLocks/>
          </p:cNvCxnSpPr>
          <p:nvPr/>
        </p:nvCxnSpPr>
        <p:spPr>
          <a:xfrm>
            <a:off x="7141779" y="5762297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E825C2-1F2A-4F44-8E33-BE1D28D5EF88}"/>
              </a:ext>
            </a:extLst>
          </p:cNvPr>
          <p:cNvCxnSpPr>
            <a:cxnSpLocks/>
          </p:cNvCxnSpPr>
          <p:nvPr/>
        </p:nvCxnSpPr>
        <p:spPr>
          <a:xfrm>
            <a:off x="7141779" y="6293069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821082-F776-4D6F-B37E-81C13831165F}"/>
              </a:ext>
            </a:extLst>
          </p:cNvPr>
          <p:cNvSpPr txBox="1"/>
          <p:nvPr/>
        </p:nvSpPr>
        <p:spPr>
          <a:xfrm>
            <a:off x="912434" y="1549652"/>
            <a:ext cx="1954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⌉ </a:t>
            </a:r>
            <a:r>
              <a:rPr lang="en-US" dirty="0"/>
              <a:t>= 13 bits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⌉ = 4 bits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nos. of division needed is 13-4+1 = 10 additions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D843A8-7C79-4588-8B5C-027C2A748975}"/>
              </a:ext>
            </a:extLst>
          </p:cNvPr>
          <p:cNvCxnSpPr>
            <a:cxnSpLocks/>
          </p:cNvCxnSpPr>
          <p:nvPr/>
        </p:nvCxnSpPr>
        <p:spPr>
          <a:xfrm>
            <a:off x="8490708" y="4645572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6A3250-E5C7-44C7-8312-DD93E7A8E3B7}"/>
              </a:ext>
            </a:extLst>
          </p:cNvPr>
          <p:cNvSpPr txBox="1"/>
          <p:nvPr/>
        </p:nvSpPr>
        <p:spPr>
          <a:xfrm>
            <a:off x="3823274" y="453021"/>
            <a:ext cx="7250444" cy="6186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1  0  1  1  1  0  1  0  0  0</a:t>
            </a:r>
          </a:p>
          <a:p>
            <a:r>
              <a:rPr lang="en-US" dirty="0"/>
              <a:t>     1 0 1 1     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  1  1  1  1  </a:t>
            </a:r>
            <a:r>
              <a:rPr lang="en-US" dirty="0">
                <a:solidFill>
                  <a:srgbClr val="0000FF"/>
                </a:solidFill>
              </a:rPr>
              <a:t>1  1  1  1  </a:t>
            </a:r>
            <a:r>
              <a:rPr lang="en-US" dirty="0"/>
              <a:t>1  1  1  1</a:t>
            </a:r>
          </a:p>
          <a:p>
            <a:r>
              <a:rPr lang="en-US" dirty="0"/>
              <a:t>                       1  0  1  1</a:t>
            </a:r>
          </a:p>
          <a:p>
            <a:r>
              <a:rPr lang="en-US" dirty="0"/>
              <a:t>                           1  0  0  1</a:t>
            </a:r>
          </a:p>
          <a:p>
            <a:r>
              <a:rPr lang="en-US" dirty="0"/>
              <a:t>                           0  0  0  0</a:t>
            </a:r>
          </a:p>
          <a:p>
            <a:r>
              <a:rPr lang="en-US" dirty="0"/>
              <a:t>                           1  0  0  1  1</a:t>
            </a:r>
          </a:p>
          <a:p>
            <a:r>
              <a:rPr lang="en-US" dirty="0"/>
              <a:t>                               1  0  1  1</a:t>
            </a:r>
          </a:p>
          <a:p>
            <a:r>
              <a:rPr lang="en-US" dirty="0"/>
              <a:t>                               1  0  0  0  1</a:t>
            </a:r>
          </a:p>
          <a:p>
            <a:r>
              <a:rPr lang="en-US" dirty="0"/>
              <a:t>                                   1  0  1  1</a:t>
            </a:r>
          </a:p>
          <a:p>
            <a:r>
              <a:rPr lang="en-US" dirty="0"/>
              <a:t>                                   1  1  0  1</a:t>
            </a:r>
          </a:p>
          <a:p>
            <a:r>
              <a:rPr lang="en-US" dirty="0"/>
              <a:t>                                   1  0  1  1</a:t>
            </a:r>
          </a:p>
          <a:p>
            <a:r>
              <a:rPr lang="en-US" dirty="0"/>
              <a:t>                                            1  0  1</a:t>
            </a:r>
          </a:p>
          <a:p>
            <a:r>
              <a:rPr lang="en-US" dirty="0"/>
              <a:t>                                                    0</a:t>
            </a:r>
          </a:p>
          <a:p>
            <a:r>
              <a:rPr lang="en-US" dirty="0"/>
              <a:t>                                            1  0  1  1</a:t>
            </a:r>
          </a:p>
          <a:p>
            <a:r>
              <a:rPr lang="en-US" dirty="0"/>
              <a:t>                                            1  0  1  1</a:t>
            </a:r>
          </a:p>
          <a:p>
            <a:r>
              <a:rPr lang="en-US" dirty="0"/>
              <a:t>                                                         0  1</a:t>
            </a:r>
          </a:p>
          <a:p>
            <a:r>
              <a:rPr lang="en-US" dirty="0"/>
              <a:t>                                                             0 </a:t>
            </a:r>
          </a:p>
          <a:p>
            <a:r>
              <a:rPr lang="en-US" dirty="0"/>
              <a:t>                                                         0  1  1</a:t>
            </a:r>
          </a:p>
          <a:p>
            <a:r>
              <a:rPr lang="en-US" dirty="0"/>
              <a:t>                                                                  0 </a:t>
            </a:r>
          </a:p>
          <a:p>
            <a:r>
              <a:rPr lang="en-US" dirty="0"/>
              <a:t> 			     0  1  1  1</a:t>
            </a:r>
          </a:p>
          <a:p>
            <a:r>
              <a:rPr lang="en-US" dirty="0"/>
              <a:t>                                                                      0</a:t>
            </a:r>
          </a:p>
          <a:p>
            <a:r>
              <a:rPr lang="en-US" dirty="0"/>
              <a:t>                                                          0  1  1  1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F3550F-7FBE-4C28-973B-66CD2F8BA766}"/>
              </a:ext>
            </a:extLst>
          </p:cNvPr>
          <p:cNvCxnSpPr>
            <a:cxnSpLocks/>
          </p:cNvCxnSpPr>
          <p:nvPr/>
        </p:nvCxnSpPr>
        <p:spPr>
          <a:xfrm>
            <a:off x="4957614" y="817574"/>
            <a:ext cx="2925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055636-9978-4D44-B503-D7743DF3D2DA}"/>
              </a:ext>
            </a:extLst>
          </p:cNvPr>
          <p:cNvCxnSpPr/>
          <p:nvPr/>
        </p:nvCxnSpPr>
        <p:spPr>
          <a:xfrm>
            <a:off x="4957614" y="817574"/>
            <a:ext cx="0" cy="32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35972C-99A0-4DF6-92C6-F7444085814C}"/>
              </a:ext>
            </a:extLst>
          </p:cNvPr>
          <p:cNvCxnSpPr>
            <a:cxnSpLocks/>
          </p:cNvCxnSpPr>
          <p:nvPr/>
        </p:nvCxnSpPr>
        <p:spPr>
          <a:xfrm>
            <a:off x="5089634" y="1897119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39A7FB-EEED-4FF8-8A2D-DDB220147223}"/>
              </a:ext>
            </a:extLst>
          </p:cNvPr>
          <p:cNvCxnSpPr>
            <a:cxnSpLocks/>
          </p:cNvCxnSpPr>
          <p:nvPr/>
        </p:nvCxnSpPr>
        <p:spPr>
          <a:xfrm>
            <a:off x="5225559" y="244722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C2ABA-A5D0-45E0-B47C-3A6595243A64}"/>
              </a:ext>
            </a:extLst>
          </p:cNvPr>
          <p:cNvCxnSpPr>
            <a:cxnSpLocks/>
          </p:cNvCxnSpPr>
          <p:nvPr/>
        </p:nvCxnSpPr>
        <p:spPr>
          <a:xfrm>
            <a:off x="5307724" y="2974018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58235-0944-45F6-B8D0-AD8B49E72326}"/>
              </a:ext>
            </a:extLst>
          </p:cNvPr>
          <p:cNvCxnSpPr>
            <a:cxnSpLocks/>
          </p:cNvCxnSpPr>
          <p:nvPr/>
        </p:nvCxnSpPr>
        <p:spPr>
          <a:xfrm>
            <a:off x="5468362" y="3546176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6BA720-181E-48AA-A8D4-5C73BECCC6D9}"/>
              </a:ext>
            </a:extLst>
          </p:cNvPr>
          <p:cNvCxnSpPr>
            <a:cxnSpLocks/>
          </p:cNvCxnSpPr>
          <p:nvPr/>
        </p:nvCxnSpPr>
        <p:spPr>
          <a:xfrm>
            <a:off x="5653713" y="4063482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52DD67-F0DF-40FD-89C2-2583184A6D1A}"/>
              </a:ext>
            </a:extLst>
          </p:cNvPr>
          <p:cNvCxnSpPr>
            <a:cxnSpLocks/>
          </p:cNvCxnSpPr>
          <p:nvPr/>
        </p:nvCxnSpPr>
        <p:spPr>
          <a:xfrm>
            <a:off x="5748447" y="4598986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E81C35-E579-46DD-977C-000713F64F0D}"/>
              </a:ext>
            </a:extLst>
          </p:cNvPr>
          <p:cNvCxnSpPr>
            <a:cxnSpLocks/>
          </p:cNvCxnSpPr>
          <p:nvPr/>
        </p:nvCxnSpPr>
        <p:spPr>
          <a:xfrm>
            <a:off x="5748447" y="5184228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093A4F-E162-4BC9-9F35-800C31599218}"/>
              </a:ext>
            </a:extLst>
          </p:cNvPr>
          <p:cNvCxnSpPr>
            <a:cxnSpLocks/>
          </p:cNvCxnSpPr>
          <p:nvPr/>
        </p:nvCxnSpPr>
        <p:spPr>
          <a:xfrm>
            <a:off x="5783318" y="5762297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3FF4B2-D6FE-4FDC-9C9B-6B1A2E00F2F9}"/>
              </a:ext>
            </a:extLst>
          </p:cNvPr>
          <p:cNvCxnSpPr>
            <a:cxnSpLocks/>
          </p:cNvCxnSpPr>
          <p:nvPr/>
        </p:nvCxnSpPr>
        <p:spPr>
          <a:xfrm>
            <a:off x="5880681" y="6293069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44103A-80C9-4081-93B6-5254C0A174E5}"/>
              </a:ext>
            </a:extLst>
          </p:cNvPr>
          <p:cNvCxnSpPr>
            <a:cxnSpLocks/>
          </p:cNvCxnSpPr>
          <p:nvPr/>
        </p:nvCxnSpPr>
        <p:spPr>
          <a:xfrm>
            <a:off x="4984531" y="1379981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DC833F-4EEE-4EEC-84DC-0790E3E32565}"/>
              </a:ext>
            </a:extLst>
          </p:cNvPr>
          <p:cNvSpPr txBox="1"/>
          <p:nvPr/>
        </p:nvSpPr>
        <p:spPr>
          <a:xfrm>
            <a:off x="912434" y="3528209"/>
            <a:ext cx="2088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7 4 4</a:t>
            </a:r>
          </a:p>
          <a:p>
            <a:r>
              <a:rPr lang="en-US" dirty="0"/>
              <a:t>11  8 1 9 1</a:t>
            </a:r>
          </a:p>
          <a:p>
            <a:r>
              <a:rPr lang="en-US" dirty="0"/>
              <a:t>       7 7</a:t>
            </a:r>
          </a:p>
          <a:p>
            <a:r>
              <a:rPr lang="en-US" dirty="0"/>
              <a:t>          4 9</a:t>
            </a:r>
          </a:p>
          <a:p>
            <a:r>
              <a:rPr lang="en-US" dirty="0"/>
              <a:t>          4 4</a:t>
            </a:r>
          </a:p>
          <a:p>
            <a:r>
              <a:rPr lang="en-US" dirty="0"/>
              <a:t>             5 1</a:t>
            </a:r>
          </a:p>
          <a:p>
            <a:r>
              <a:rPr lang="en-US" dirty="0"/>
              <a:t>             4 4</a:t>
            </a:r>
          </a:p>
          <a:p>
            <a:r>
              <a:rPr lang="en-US" dirty="0"/>
              <a:t>                7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CADA40-F6C1-406A-BD21-90C67001B96B}"/>
              </a:ext>
            </a:extLst>
          </p:cNvPr>
          <p:cNvCxnSpPr/>
          <p:nvPr/>
        </p:nvCxnSpPr>
        <p:spPr>
          <a:xfrm>
            <a:off x="1260389" y="3831021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568E18-0CEF-4000-846B-86545566FD76}"/>
              </a:ext>
            </a:extLst>
          </p:cNvPr>
          <p:cNvCxnSpPr/>
          <p:nvPr/>
        </p:nvCxnSpPr>
        <p:spPr>
          <a:xfrm>
            <a:off x="1272746" y="3818238"/>
            <a:ext cx="0" cy="28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228E20-D30F-481F-B466-B25620104530}"/>
              </a:ext>
            </a:extLst>
          </p:cNvPr>
          <p:cNvCxnSpPr/>
          <p:nvPr/>
        </p:nvCxnSpPr>
        <p:spPr>
          <a:xfrm>
            <a:off x="1260389" y="4366480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D3D132-5767-42C3-9AFE-36BE1AE2B42E}"/>
              </a:ext>
            </a:extLst>
          </p:cNvPr>
          <p:cNvCxnSpPr/>
          <p:nvPr/>
        </p:nvCxnSpPr>
        <p:spPr>
          <a:xfrm>
            <a:off x="1337631" y="4917722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1F0195-B13D-48C8-8F7A-4C9B51505189}"/>
              </a:ext>
            </a:extLst>
          </p:cNvPr>
          <p:cNvCxnSpPr/>
          <p:nvPr/>
        </p:nvCxnSpPr>
        <p:spPr>
          <a:xfrm>
            <a:off x="1370676" y="5527322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mage result for smiley face images">
            <a:extLst>
              <a:ext uri="{FF2B5EF4-FFF2-40B4-BE49-F238E27FC236}">
                <a16:creationId xmlns:a16="http://schemas.microsoft.com/office/drawing/2014/main" id="{9AC4721E-4DAD-4EE2-B133-F6A6123504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1802">
            <a:off x="2608746" y="814636"/>
            <a:ext cx="597104" cy="4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57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A61E04-183F-1481-0A25-4049C3DEEEA5}"/>
              </a:ext>
            </a:extLst>
          </p:cNvPr>
          <p:cNvSpPr txBox="1"/>
          <p:nvPr/>
        </p:nvSpPr>
        <p:spPr>
          <a:xfrm>
            <a:off x="1069555" y="5320274"/>
            <a:ext cx="10530967" cy="15377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E1067-CCB4-4076-B41A-51CA5F143C70}"/>
              </a:ext>
            </a:extLst>
          </p:cNvPr>
          <p:cNvSpPr txBox="1"/>
          <p:nvPr/>
        </p:nvSpPr>
        <p:spPr>
          <a:xfrm>
            <a:off x="1069555" y="366623"/>
            <a:ext cx="10530967" cy="48197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9394" y="366623"/>
                <a:ext cx="9921642" cy="6609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</a:t>
                </a:r>
                <a:r>
                  <a:rPr lang="en-US" sz="22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xy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N)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….. multiplying x mod N and y mod N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(x * y) mod N = ((x mod N) * (y mod N)) mod N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multiply two mod N numbers x and y, 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start with regular multiplication, x*y and 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reduce the answer modulo N.  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product can be as large as (N -1)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344488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is still at most 2n bits long since log(N -1)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2log( N – 1 ) ≤ 2n. </a:t>
                </a:r>
              </a:p>
              <a:p>
                <a:pPr marL="119063" lvl="1">
                  <a:spcAft>
                    <a:spcPts val="9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[Rationalize: let n = 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(N-1) 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⌉, where 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 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N-1 &lt; 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.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We have (N-1)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119063" lvl="1">
                  <a:spcAft>
                    <a:spcPts val="9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Then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(N-1)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 log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We obtain 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(N-1) &lt; 2n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That is, </a:t>
                </a:r>
                <a:r>
                  <a:rPr 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(N-1)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⌉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2n.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reduce the answer modulo N, we compute the remainder upon dividing it by N, using a quadratic-time division algorithm.  Thus, multiplication remains a quadratic operation.</a:t>
                </a:r>
              </a:p>
              <a:p>
                <a:pPr marL="342900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division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 be done in cubic time, O(n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94" y="366623"/>
                <a:ext cx="9921642" cy="6609502"/>
              </a:xfrm>
              <a:prstGeom prst="rect">
                <a:avLst/>
              </a:prstGeom>
              <a:blipFill>
                <a:blip r:embed="rId2"/>
                <a:stretch>
                  <a:fillRect l="-860" r="-799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AE7C3535-BA75-41CE-BD54-7FA2BD3D7EAA}"/>
              </a:ext>
            </a:extLst>
          </p:cNvPr>
          <p:cNvSpPr/>
          <p:nvPr/>
        </p:nvSpPr>
        <p:spPr>
          <a:xfrm flipH="1">
            <a:off x="677306" y="5320274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CA8A2226-2CDC-456D-8901-9A2B43A0F5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2913">
            <a:off x="741300" y="5222435"/>
            <a:ext cx="585645" cy="4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9B7A7-BA45-4B9F-B8A8-58280D81FB59}"/>
              </a:ext>
            </a:extLst>
          </p:cNvPr>
          <p:cNvSpPr txBox="1"/>
          <p:nvPr/>
        </p:nvSpPr>
        <p:spPr>
          <a:xfrm>
            <a:off x="8775650" y="165093"/>
            <a:ext cx="3213463" cy="3263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Let N be 31.</a:t>
            </a:r>
          </a:p>
          <a:p>
            <a:r>
              <a:rPr lang="en-US" dirty="0"/>
              <a:t>Let x and y be 30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(x * y) mod 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/>
              <a:t>30*30 mod 31</a:t>
            </a:r>
          </a:p>
          <a:p>
            <a:r>
              <a:rPr lang="en-US" dirty="0"/>
              <a:t>= 30 * 30</a:t>
            </a:r>
          </a:p>
          <a:p>
            <a:r>
              <a:rPr lang="en-US" dirty="0"/>
              <a:t>= (N – 1)</a:t>
            </a:r>
            <a:r>
              <a:rPr lang="en-US" baseline="30000" dirty="0"/>
              <a:t>2</a:t>
            </a:r>
          </a:p>
          <a:p>
            <a:r>
              <a:rPr lang="en-US" dirty="0"/>
              <a:t>Let x and y be n bits long.</a:t>
            </a:r>
          </a:p>
          <a:p>
            <a:r>
              <a:rPr lang="en-US" dirty="0"/>
              <a:t>x*y would be 2n bits long.</a:t>
            </a:r>
          </a:p>
          <a:p>
            <a:r>
              <a:rPr lang="en-US" dirty="0"/>
              <a:t>The size of (N – 1)</a:t>
            </a:r>
            <a:r>
              <a:rPr lang="en-US" baseline="30000" dirty="0"/>
              <a:t>2 </a:t>
            </a:r>
            <a:r>
              <a:rPr lang="en-US" dirty="0"/>
              <a:t>is log</a:t>
            </a:r>
            <a:r>
              <a:rPr lang="en-US" baseline="-25000" dirty="0"/>
              <a:t>2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(N -1)</a:t>
            </a:r>
            <a:r>
              <a:rPr lang="en-US" sz="18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(N -1)</a:t>
            </a:r>
            <a:r>
              <a:rPr lang="en-US" sz="18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 = 2n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3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05713-64F9-4A21-A493-9E84A50149A9}"/>
              </a:ext>
            </a:extLst>
          </p:cNvPr>
          <p:cNvSpPr txBox="1"/>
          <p:nvPr/>
        </p:nvSpPr>
        <p:spPr>
          <a:xfrm>
            <a:off x="2403566" y="2499360"/>
            <a:ext cx="6871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cs typeface="Times New Roman" panose="02020603050405020304" pitchFamily="18" charset="0"/>
              </a:rPr>
              <a:t>Modular Arithmetic for          Applications to Cryptography</a:t>
            </a:r>
          </a:p>
        </p:txBody>
      </p:sp>
    </p:spTree>
    <p:extLst>
      <p:ext uri="{BB962C8B-B14F-4D97-AF65-F5344CB8AC3E}">
        <p14:creationId xmlns:p14="http://schemas.microsoft.com/office/powerpoint/2010/main" val="592350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00B609-A8E8-4CA4-8043-1B602233F815}"/>
              </a:ext>
            </a:extLst>
          </p:cNvPr>
          <p:cNvSpPr txBox="1"/>
          <p:nvPr/>
        </p:nvSpPr>
        <p:spPr>
          <a:xfrm>
            <a:off x="1433428" y="4249004"/>
            <a:ext cx="9642992" cy="23066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289F0-4428-447F-A59F-058B4B755248}"/>
              </a:ext>
            </a:extLst>
          </p:cNvPr>
          <p:cNvSpPr txBox="1"/>
          <p:nvPr/>
        </p:nvSpPr>
        <p:spPr>
          <a:xfrm>
            <a:off x="1433428" y="2022764"/>
            <a:ext cx="9642992" cy="2174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88032" y="857789"/>
                <a:ext cx="9188388" cy="5697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Modular exponentiation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cryptography system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needs a fast way to compute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 where values x, y, and N of several hundred bits long each.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result is some number modulo N and a few hundred bits long.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raw value of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could be much longer than this.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 both x and y are 20 bits numbers [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bit positions are from 0 to 19]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at least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)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</m:d>
                        <m:d>
                          <m:d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524288</m:t>
                            </m:r>
                          </m:e>
                        </m:d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about 10 million bits long! 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Image what happens if y is a 500-bit number!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by repeatedly multiplying x modulo N to yield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mod N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problem arises: 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need to perform all intermediate computations modulo N.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We need to perform y – 1 (i.e.,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500</m:t>
                        </m:r>
                      </m:sup>
                    </m:sSup>
                    <m:r>
                      <a:rPr lang="en-US" sz="2000" b="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multiplications if y is 500 bits long.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approach is clearly exponential in the size of y.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32" y="857789"/>
                <a:ext cx="9188388" cy="5697906"/>
              </a:xfrm>
              <a:prstGeom prst="rect">
                <a:avLst/>
              </a:prstGeom>
              <a:blipFill>
                <a:blip r:embed="rId2"/>
                <a:stretch>
                  <a:fillRect l="-1393" t="-1285" r="-66" b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A7D234-5515-4F63-AA6C-78D74031C835}"/>
                  </a:ext>
                </a:extLst>
              </p:cNvPr>
              <p:cNvSpPr txBox="1"/>
              <p:nvPr/>
            </p:nvSpPr>
            <p:spPr>
              <a:xfrm>
                <a:off x="3530311" y="211458"/>
                <a:ext cx="7546109" cy="646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20 bits long, the 19th position in bit representation x or y can be {0,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dirty="0"/>
                  <a:t>}. </a:t>
                </a:r>
              </a:p>
              <a:p>
                <a:r>
                  <a:rPr lang="en-US" dirty="0"/>
                  <a:t>That is 1000….0000; The largest value 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dirty="0"/>
                  <a:t> - 1. That is 0111 … 1111.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A7D234-5515-4F63-AA6C-78D74031C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311" y="211458"/>
                <a:ext cx="7546109" cy="646331"/>
              </a:xfrm>
              <a:prstGeom prst="rect">
                <a:avLst/>
              </a:prstGeom>
              <a:blipFill>
                <a:blip r:embed="rId3"/>
                <a:stretch>
                  <a:fillRect l="-565"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AFAE9EC7-DA41-469B-8ADE-F44757DFFDC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2913">
            <a:off x="993228" y="1757854"/>
            <a:ext cx="585645" cy="4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33CF42-642E-01BC-E5E2-C0EB89805A1E}"/>
                  </a:ext>
                </a:extLst>
              </p:cNvPr>
              <p:cNvSpPr txBox="1"/>
              <p:nvPr/>
            </p:nvSpPr>
            <p:spPr>
              <a:xfrm>
                <a:off x="8793290" y="3706742"/>
                <a:ext cx="2822345" cy="66492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</m:d>
                        <m:d>
                          <m:d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524288</m:t>
                            </m:r>
                          </m:e>
                        </m:d>
                        <m:r>
                          <a:rPr lang="en-US" sz="18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10,485760  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>
                  <a:solidFill>
                    <a:srgbClr val="0000FF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requires 10 millions bits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33CF42-642E-01BC-E5E2-C0EB8980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290" y="3706742"/>
                <a:ext cx="2822345" cy="664926"/>
              </a:xfrm>
              <a:prstGeom prst="rect">
                <a:avLst/>
              </a:prstGeom>
              <a:blipFill>
                <a:blip r:embed="rId5"/>
                <a:stretch>
                  <a:fillRect l="-1728" t="-1835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D16B91-741B-CAFA-2474-EEE5E93452E6}"/>
                  </a:ext>
                </a:extLst>
              </p:cNvPr>
              <p:cNvSpPr txBox="1"/>
              <p:nvPr/>
            </p:nvSpPr>
            <p:spPr>
              <a:xfrm>
                <a:off x="314218" y="3593376"/>
                <a:ext cx="1943664" cy="66492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is a decimal nos. of 10 digits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D16B91-741B-CAFA-2474-EEE5E9345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18" y="3593376"/>
                <a:ext cx="1943664" cy="664926"/>
              </a:xfrm>
              <a:prstGeom prst="rect">
                <a:avLst/>
              </a:prstGeom>
              <a:blipFill>
                <a:blip r:embed="rId6"/>
                <a:stretch>
                  <a:fillRect l="-2830" t="-1818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548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812984-75BC-4332-AAFC-67CB98AF3EB8}"/>
              </a:ext>
            </a:extLst>
          </p:cNvPr>
          <p:cNvSpPr txBox="1"/>
          <p:nvPr/>
        </p:nvSpPr>
        <p:spPr>
          <a:xfrm>
            <a:off x="914400" y="1034473"/>
            <a:ext cx="10261600" cy="3685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275313" y="219628"/>
                <a:ext cx="9930533" cy="64187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 we do better </a:t>
                </a:r>
                <a:r>
                  <a:rPr lang="en-US" altLang="en-US" sz="2800" dirty="0">
                    <a:solidFill>
                      <a:srgbClr val="0033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compute </a:t>
                </a:r>
                <a:r>
                  <a:rPr lang="en-US" altLang="en-US" sz="2800" dirty="0" err="1">
                    <a:solidFill>
                      <a:srgbClr val="0033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 baseline="30000" dirty="0" err="1">
                    <a:solidFill>
                      <a:srgbClr val="0033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800" dirty="0">
                    <a:solidFill>
                      <a:srgbClr val="0033CC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N?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461963" marR="0" lvl="0" indent="-46196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Starting with x and squaring repeatedly modulo N, compute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x mod N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= (x mod N) (x mod N ) mod 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N)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) mod N</a:t>
                </a:r>
                <a:endParaRPr lang="en-US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=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N)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) mod 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 err="1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) mod N.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461963" lvl="0" indent="-46196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mod N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sSup>
                          <m:sSup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⌈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⌉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 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2</a:t>
                </a:r>
                <a:r>
                  <a:rPr lang="en-US" alt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y which</a:t>
                </a:r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implies k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That is, 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⌈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og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⌉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takes just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O(log</a:t>
                </a:r>
                <a:r>
                  <a:rPr lang="en-US" alt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</a:t>
                </a: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 to compute, and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this case, there are only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400" baseline="-250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multiplications.  Thus, 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* log</a:t>
                </a:r>
                <a:r>
                  <a:rPr lang="en-US" alt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N), a polynomial time.</a:t>
                </a:r>
                <a:endParaRPr lang="en-US" altLang="en-US" sz="2400" dirty="0">
                  <a:latin typeface="Arial" panose="020B0604020202020204" pitchFamily="34" charset="0"/>
                </a:endParaRPr>
              </a:p>
              <a:p>
                <a:pPr marL="914400" indent="-46196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Takes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O(log</a:t>
                </a:r>
                <a:r>
                  <a:rPr lang="en-US" alt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</a:t>
                </a: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 to compute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 = (x mod N * x mod N)mod N, since it takes O(log</a:t>
                </a:r>
                <a:r>
                  <a:rPr lang="en-US" alt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to compute x mod N.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5313" y="219628"/>
                <a:ext cx="9930533" cy="6418745"/>
              </a:xfrm>
              <a:prstGeom prst="rect">
                <a:avLst/>
              </a:prstGeom>
              <a:blipFill>
                <a:blip r:embed="rId2"/>
                <a:stretch>
                  <a:fillRect l="-1228" t="-475" r="-982" b="-16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822388" y="2250762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125">
            <a:off x="837775" y="2216732"/>
            <a:ext cx="522179" cy="4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59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73143B-B6A2-4E00-8AB2-6E62223161BB}"/>
              </a:ext>
            </a:extLst>
          </p:cNvPr>
          <p:cNvSpPr txBox="1"/>
          <p:nvPr/>
        </p:nvSpPr>
        <p:spPr>
          <a:xfrm>
            <a:off x="1402363" y="1607990"/>
            <a:ext cx="9431100" cy="4843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25600" y="470263"/>
                <a:ext cx="9319481" cy="5941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determine </a:t>
                </a:r>
                <a:r>
                  <a:rPr lang="en-US" sz="2400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multiply simply together an appropriate subset of these powers, those corresponding to 1’s in the binary representation of y. 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example, </a:t>
                </a:r>
                <a:endParaRPr lang="en-US" sz="24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11001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39973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Then,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polynomial-time algorithm is finally within reach!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470263"/>
                <a:ext cx="9319481" cy="5941563"/>
              </a:xfrm>
              <a:prstGeom prst="rect">
                <a:avLst/>
              </a:prstGeom>
              <a:blipFill>
                <a:blip r:embed="rId2"/>
                <a:stretch>
                  <a:fillRect l="-1047" t="-821" r="-720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827260" y="4029696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9156">
            <a:off x="685799" y="3941379"/>
            <a:ext cx="682149" cy="43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6839BB-55C5-4A9C-9970-FFEA4FDF95DD}"/>
                  </a:ext>
                </a:extLst>
              </p:cNvPr>
              <p:cNvSpPr txBox="1"/>
              <p:nvPr/>
            </p:nvSpPr>
            <p:spPr>
              <a:xfrm>
                <a:off x="8032890" y="3577263"/>
                <a:ext cx="280057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X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X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X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16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require 4 multiply operations. 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require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multiply operations; The input size of y is </a:t>
                </a:r>
              </a:p>
              <a:p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25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6839BB-55C5-4A9C-9970-FFEA4FDF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890" y="3577263"/>
                <a:ext cx="2800573" cy="2246769"/>
              </a:xfrm>
              <a:prstGeom prst="rect">
                <a:avLst/>
              </a:prstGeom>
              <a:blipFill>
                <a:blip r:embed="rId4"/>
                <a:stretch>
                  <a:fillRect l="-2397" t="-1630" r="-436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371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F10AD9-FDF5-4F6B-A590-3D36ED568227}"/>
              </a:ext>
            </a:extLst>
          </p:cNvPr>
          <p:cNvSpPr txBox="1"/>
          <p:nvPr/>
        </p:nvSpPr>
        <p:spPr>
          <a:xfrm>
            <a:off x="1393371" y="1602377"/>
            <a:ext cx="9440092" cy="48490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32986" y="1000546"/>
            <a:ext cx="78567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1.4   Modular exponentiation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y, N)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//Compute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 Two n-bits integers x and N, an integer exponent 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(y = 0) then return 1;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 =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</a:t>
            </a:r>
            <a:r>
              <a:rPr lang="en-US" sz="24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y/2</a:t>
            </a:r>
            <a:r>
              <a:rPr lang="en-US" sz="24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z =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400" baseline="8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y/2 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z</a:t>
            </a:r>
            <a:r>
              <a:rPr lang="en-US" sz="2400" spc="-100" baseline="30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N;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   else return x * z</a:t>
            </a:r>
            <a:r>
              <a:rPr lang="en-US" sz="2400" spc="-100" baseline="30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N;</a:t>
            </a:r>
            <a:endParaRPr lang="en-US" sz="2400" spc="-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loud Callout 2">
            <a:extLst>
              <a:ext uri="{FF2B5EF4-FFF2-40B4-BE49-F238E27FC236}">
                <a16:creationId xmlns:a16="http://schemas.microsoft.com/office/drawing/2014/main" id="{2A7829F5-D3CB-4CAA-AB75-1847AAC93397}"/>
              </a:ext>
            </a:extLst>
          </p:cNvPr>
          <p:cNvSpPr/>
          <p:nvPr/>
        </p:nvSpPr>
        <p:spPr>
          <a:xfrm flipH="1">
            <a:off x="591730" y="1871407"/>
            <a:ext cx="540385" cy="405130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03262508-84DE-4025-8C5A-EFB0A5B772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900">
            <a:off x="635095" y="1992460"/>
            <a:ext cx="521970" cy="3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Emoticon making a point Stock Vector - 14709057">
            <a:extLst>
              <a:ext uri="{FF2B5EF4-FFF2-40B4-BE49-F238E27FC236}">
                <a16:creationId xmlns:a16="http://schemas.microsoft.com/office/drawing/2014/main" id="{E50E63FA-5FE5-4D3F-951F-DAD1E07236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7" y="1715063"/>
            <a:ext cx="540688" cy="327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443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0858" y="105013"/>
                <a:ext cx="7856738" cy="6432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1.4   Modular exponentiation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</a:t>
                </a:r>
                <a:r>
                  <a:rPr lang="en-US" sz="2400" spc="-100" dirty="0" err="1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modexp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y, N)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//Compute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 Two n-bits integers x and N, an integer exponent y.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(y = 0) then return 1;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= </a:t>
                </a:r>
                <a:r>
                  <a:rPr lang="en-US" sz="2400" spc="-100" dirty="0" err="1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modexp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z = 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400" baseline="8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(y is even) then return z</a:t>
                </a:r>
                <a:r>
                  <a:rPr lang="en-US" sz="2400" spc="-100" baseline="30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N;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else return x * z</a:t>
                </a:r>
                <a:r>
                  <a:rPr lang="en-US" sz="2400" spc="-100" baseline="30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N;</a:t>
                </a:r>
                <a:endParaRPr lang="en-US" sz="2400" spc="-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self-evidence rule: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spc="-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 </m:t>
                        </m:r>
                        <m:r>
                          <m:rPr>
                            <m:nor/>
                          </m:rPr>
                          <a:rPr lang="en-US" sz="2400" baseline="8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aseline="8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/2 ┘</m:t>
                        </m:r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if y is even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 spc="-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pc="-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spc="-1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pc="-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a:rPr lang="en-US" sz="2400" i="1" spc="-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 spc="-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 </m:t>
                        </m:r>
                        <m:r>
                          <m:rPr>
                            <m:nor/>
                          </m:rPr>
                          <a:rPr lang="en-US" sz="2400" baseline="8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aseline="80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/2 ┘</m:t>
                        </m:r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if y is odd.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8" y="105013"/>
                <a:ext cx="7856738" cy="6432530"/>
              </a:xfrm>
              <a:prstGeom prst="rect">
                <a:avLst/>
              </a:prstGeom>
              <a:blipFill>
                <a:blip r:embed="rId2"/>
                <a:stretch>
                  <a:fillRect l="-1241" t="-853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FA2C8F0A-DF62-40DA-BE6E-6CC18778C2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0" y="2623401"/>
            <a:ext cx="540688" cy="3278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F1B4C-EC85-4610-A3F8-F1AFE368F27F}"/>
              </a:ext>
            </a:extLst>
          </p:cNvPr>
          <p:cNvSpPr txBox="1"/>
          <p:nvPr/>
        </p:nvSpPr>
        <p:spPr>
          <a:xfrm>
            <a:off x="8164752" y="105013"/>
            <a:ext cx="4027248" cy="66479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me(x, 11, N)</a:t>
            </a:r>
            <a:endParaRPr lang="en-US" dirty="0"/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r>
              <a:rPr lang="en-US" dirty="0"/>
              <a:t> 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(y = 0), return 1.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 = 1</a:t>
            </a:r>
          </a:p>
          <a:p>
            <a:endParaRPr lang="en-US" sz="1200" dirty="0"/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r>
              <a:rPr lang="en-US" dirty="0"/>
              <a:t> </a:t>
            </a:r>
          </a:p>
          <a:p>
            <a:r>
              <a:rPr lang="en-US" spc="-100" dirty="0">
                <a:ea typeface="Calibri" panose="020F0502020204030204" pitchFamily="34" charset="0"/>
                <a:cs typeface="Times New Roman" panose="02020603050405020304" pitchFamily="18" charset="0"/>
              </a:rPr>
              <a:t>if (y is even) … else </a:t>
            </a:r>
            <a:r>
              <a:rPr lang="en-US" spc="-1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 * 1</a:t>
            </a:r>
            <a:r>
              <a:rPr lang="en-US" sz="1800" spc="-100" baseline="300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N)= 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mod N</a:t>
            </a:r>
            <a:endParaRPr lang="en-US" dirty="0">
              <a:solidFill>
                <a:srgbClr val="0000FF"/>
              </a:solidFill>
            </a:endParaRPr>
          </a:p>
          <a:p>
            <a:endParaRPr lang="en-US" sz="1200" dirty="0"/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if (y is even) then 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N)= </a:t>
            </a:r>
            <a:r>
              <a:rPr lang="en-US" dirty="0"/>
              <a:t>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 mod N</a:t>
            </a:r>
          </a:p>
          <a:p>
            <a:endParaRPr lang="en-US" sz="1200" spc="-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if (y is even) then x * ((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 mod N)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endParaRPr lang="en-US" sz="1200" spc="-1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if (y is even) then x* (x * ((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 mod N)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006C0B8-938A-4873-8285-85D8E174E78D}"/>
              </a:ext>
            </a:extLst>
          </p:cNvPr>
          <p:cNvSpPr/>
          <p:nvPr/>
        </p:nvSpPr>
        <p:spPr>
          <a:xfrm>
            <a:off x="10580914" y="813976"/>
            <a:ext cx="209006" cy="11628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AC3080B-F63E-F17C-49E1-A49F6F1BBFC9}"/>
              </a:ext>
            </a:extLst>
          </p:cNvPr>
          <p:cNvSpPr/>
          <p:nvPr/>
        </p:nvSpPr>
        <p:spPr>
          <a:xfrm>
            <a:off x="1644073" y="5375564"/>
            <a:ext cx="175491" cy="10437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7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208BD4-A4C1-4873-8112-4994C0ADAB34}"/>
              </a:ext>
            </a:extLst>
          </p:cNvPr>
          <p:cNvSpPr txBox="1"/>
          <p:nvPr/>
        </p:nvSpPr>
        <p:spPr>
          <a:xfrm>
            <a:off x="1489166" y="4197530"/>
            <a:ext cx="9109165" cy="24182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09123-F93B-497F-A6F6-29E3FCBFD780}"/>
              </a:ext>
            </a:extLst>
          </p:cNvPr>
          <p:cNvSpPr txBox="1"/>
          <p:nvPr/>
        </p:nvSpPr>
        <p:spPr>
          <a:xfrm>
            <a:off x="1402081" y="1329316"/>
            <a:ext cx="9300753" cy="2789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46607" y="797963"/>
                <a:ext cx="8943312" cy="552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computing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n be the size in bit-representation max{x, y, N}.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algorithm will halt after at most n recursive calls, where n = (   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bits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n, since 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each recursive call.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During each call it multiplies n-bit numbers (doing computation modulo N save us here).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running time is  log</a:t>
                </a:r>
                <a:r>
                  <a:rPr lang="en-US" sz="2400" b="1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* O(n</a:t>
                </a:r>
                <a:r>
                  <a:rPr lang="en-US" sz="24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O(n</a:t>
                </a:r>
                <a:r>
                  <a:rPr lang="en-US" sz="24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).</a:t>
                </a:r>
                <a:endParaRPr lang="en-US" sz="2400" b="1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recursive algorithm of Figure 1.4, which works by executing, modulo N, the self-evident rule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   (x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400" baseline="8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	     if y is even       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	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   x * (x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400" baseline="8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if y is odd        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07" y="797963"/>
                <a:ext cx="8943312" cy="5524589"/>
              </a:xfrm>
              <a:prstGeom prst="rect">
                <a:avLst/>
              </a:prstGeom>
              <a:blipFill>
                <a:blip r:embed="rId2"/>
                <a:stretch>
                  <a:fillRect l="-1091" t="-883" b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>
            <a:spLocks/>
          </p:cNvSpPr>
          <p:nvPr/>
        </p:nvSpPr>
        <p:spPr>
          <a:xfrm>
            <a:off x="4559506" y="5071476"/>
            <a:ext cx="99252" cy="125107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2337">
            <a:off x="930166" y="2774731"/>
            <a:ext cx="541583" cy="3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DAF72A1D-818D-42B2-BF85-EE7B9BAAC90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8" y="5486724"/>
            <a:ext cx="540688" cy="327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504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9733" y="1484310"/>
            <a:ext cx="805128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0.25:  Compute 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</a:p>
          <a:p>
            <a:pPr>
              <a:lnSpc>
                <a:spcPct val="150000"/>
              </a:lnSpc>
            </a:pP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 x *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 x * 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x * (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* x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closely parallels our recursive multiplication algorithm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(Figure 1.1 Multiplication à la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4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2878" y="1232110"/>
            <a:ext cx="3541514" cy="254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y, N) {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(y = 0) then return 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else return x*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515755" y="2005587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2553">
            <a:off x="465878" y="1911615"/>
            <a:ext cx="696946" cy="42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61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693308-C2D5-4DDA-8567-5F5E4940AB3C}"/>
              </a:ext>
            </a:extLst>
          </p:cNvPr>
          <p:cNvSpPr txBox="1"/>
          <p:nvPr/>
        </p:nvSpPr>
        <p:spPr>
          <a:xfrm>
            <a:off x="4441371" y="2741833"/>
            <a:ext cx="7654834" cy="4031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8170" y="656917"/>
            <a:ext cx="48204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0.25:  Compute  x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%N</a:t>
            </a:r>
            <a:endParaRPr lang="en-US" sz="2000" baseline="30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25, N); z = ME(x, </a:t>
            </a:r>
            <a:r>
              <a:rPr lang="en-US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25/2 </a:t>
            </a:r>
            <a:r>
              <a:rPr lang="en-US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sz="1600" baseline="30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 x *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 x * 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x * (  x *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closely parallels our recursive multiplication algorithm 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(Figure 1.1 Multiplication à la </a:t>
            </a:r>
            <a:r>
              <a:rPr lang="en-US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6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2699" y="616443"/>
            <a:ext cx="3645781" cy="2125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y, N) {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(y = 0) then return 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else return x*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Emoticon making a point Stock Vector - 14709057">
            <a:extLst>
              <a:ext uri="{FF2B5EF4-FFF2-40B4-BE49-F238E27FC236}">
                <a16:creationId xmlns:a16="http://schemas.microsoft.com/office/drawing/2014/main" id="{D6A7F1C7-F610-42B3-8CA2-D28542C541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975" y="2413964"/>
            <a:ext cx="540688" cy="3278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52237F-2408-4CB4-A51E-700F6E3B50B1}"/>
                  </a:ext>
                </a:extLst>
              </p:cNvPr>
              <p:cNvSpPr txBox="1"/>
              <p:nvPr/>
            </p:nvSpPr>
            <p:spPr>
              <a:xfrm>
                <a:off x="4707924" y="2795964"/>
                <a:ext cx="7315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ME(x, 25, N)</a:t>
                </a:r>
              </a:p>
              <a:p>
                <a:r>
                  <a:rPr lang="en-US" sz="2000" dirty="0"/>
                  <a:t>y =25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	z = x * (((x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endParaRPr lang="en-US" sz="2000" dirty="0"/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25/2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=12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	 z = ((x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12/2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=6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    	 z = (x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6/2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=3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	z = 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r>
                  <a:rPr lang="en-US" sz="2000" dirty="0"/>
                  <a:t> 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3/2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=1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                 z = 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</a:t>
                </a:r>
                <a:r>
                  <a:rPr lang="en-US" sz="2000" dirty="0"/>
                  <a:t> 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  		 z =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/>
                  <a:t> = 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52237F-2408-4CB4-A51E-700F6E3B5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24" y="2795964"/>
                <a:ext cx="7315200" cy="3785652"/>
              </a:xfrm>
              <a:prstGeom prst="rect">
                <a:avLst/>
              </a:prstGeom>
              <a:blipFill>
                <a:blip r:embed="rId4"/>
                <a:stretch>
                  <a:fillRect l="-833" t="-966" r="-833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24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2C6826-D63E-4CFA-AD3E-6DAEC1DE2459}"/>
              </a:ext>
            </a:extLst>
          </p:cNvPr>
          <p:cNvSpPr txBox="1"/>
          <p:nvPr/>
        </p:nvSpPr>
        <p:spPr>
          <a:xfrm>
            <a:off x="1359460" y="5133738"/>
            <a:ext cx="9473079" cy="11467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41E7-092E-412A-ACE5-F265C8266BD3}"/>
              </a:ext>
            </a:extLst>
          </p:cNvPr>
          <p:cNvSpPr txBox="1"/>
          <p:nvPr/>
        </p:nvSpPr>
        <p:spPr>
          <a:xfrm>
            <a:off x="1314994" y="1988756"/>
            <a:ext cx="9473079" cy="11467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/>
              <p:nvPr/>
            </p:nvSpPr>
            <p:spPr>
              <a:xfrm>
                <a:off x="1314995" y="1018903"/>
                <a:ext cx="913529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RSA cryptography, computations are facilitated by using two properties of exponents: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real numbers x and a with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        ……..(e.0.1.4.1)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real numbers x, a and b with 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   ……..(e.0.1.4.2)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n)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using Corollary 0.1.4.4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4+2+1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n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n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n) 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n)(x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n)} mod n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95" y="1018903"/>
                <a:ext cx="9135292" cy="5632311"/>
              </a:xfrm>
              <a:prstGeom prst="rect">
                <a:avLst/>
              </a:prstGeom>
              <a:blipFill>
                <a:blip r:embed="rId2"/>
                <a:stretch>
                  <a:fillRect l="-1068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E6A3489E-18E7-4F29-8FCB-D1B4E4902C04}"/>
              </a:ext>
            </a:extLst>
          </p:cNvPr>
          <p:cNvSpPr/>
          <p:nvPr/>
        </p:nvSpPr>
        <p:spPr>
          <a:xfrm flipH="1">
            <a:off x="530995" y="1988756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C7527F6-934F-4B73-A78B-EEFE1960B6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6608">
            <a:off x="584351" y="1976827"/>
            <a:ext cx="660238" cy="4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46715C-AA07-4DBB-9C51-5D69520DB9BF}"/>
              </a:ext>
            </a:extLst>
          </p:cNvPr>
          <p:cNvSpPr txBox="1"/>
          <p:nvPr/>
        </p:nvSpPr>
        <p:spPr>
          <a:xfrm>
            <a:off x="1418496" y="1265943"/>
            <a:ext cx="9988080" cy="54580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/>
              <p:nvPr/>
            </p:nvSpPr>
            <p:spPr>
              <a:xfrm>
                <a:off x="1478805" y="631147"/>
                <a:ext cx="9927771" cy="6092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k is a power of 2.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property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real numbers x and a with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144 mod 713 = 144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20736 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713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59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144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713)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20736 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 713)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59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3481 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713</a:t>
                </a: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629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05" y="631147"/>
                <a:ext cx="9927771" cy="6092822"/>
              </a:xfrm>
              <a:prstGeom prst="rect">
                <a:avLst/>
              </a:prstGeom>
              <a:blipFill>
                <a:blip r:embed="rId2"/>
                <a:stretch>
                  <a:fillRect l="-983" t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7" y="3994955"/>
            <a:ext cx="667698" cy="4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873419-1EDA-B8AF-16C2-BB4850E33B18}"/>
              </a:ext>
            </a:extLst>
          </p:cNvPr>
          <p:cNvSpPr txBox="1"/>
          <p:nvPr/>
        </p:nvSpPr>
        <p:spPr>
          <a:xfrm>
            <a:off x="600088" y="1711505"/>
            <a:ext cx="9726889" cy="25321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58964AF-F302-4736-9393-B5170BE08516}"/>
                  </a:ext>
                </a:extLst>
              </p:cNvPr>
              <p:cNvSpPr/>
              <p:nvPr/>
            </p:nvSpPr>
            <p:spPr>
              <a:xfrm>
                <a:off x="1853500" y="1711505"/>
                <a:ext cx="8595360" cy="2919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Outlines</a:t>
                </a: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Division Theorem, the remainder, x modulo y  (7, 8)</a:t>
                </a: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ongruent modulo n, and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odular equivalence  (9, 10, 12, 16, 17, 18, 21, 23) </a:t>
                </a: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k is a power of 2. (31-36, 39-41)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58964AF-F302-4736-9393-B5170BE0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00" y="1711505"/>
                <a:ext cx="8595360" cy="2919967"/>
              </a:xfrm>
              <a:prstGeom prst="rect">
                <a:avLst/>
              </a:prstGeom>
              <a:blipFill>
                <a:blip r:embed="rId2"/>
                <a:stretch>
                  <a:fillRect l="-1418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 flipH="1">
            <a:off x="600088" y="245680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fused emoticon Stock Vector - 11275856">
            <a:extLst>
              <a:ext uri="{FF2B5EF4-FFF2-40B4-BE49-F238E27FC236}">
                <a16:creationId xmlns:a16="http://schemas.microsoft.com/office/drawing/2014/main" id="{658BF12D-D38A-4DA6-AF9E-74B878A579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4" y="2456807"/>
            <a:ext cx="540688" cy="501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437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3F0ED4-46CD-496D-A702-5CF320361646}"/>
              </a:ext>
            </a:extLst>
          </p:cNvPr>
          <p:cNvSpPr txBox="1"/>
          <p:nvPr/>
        </p:nvSpPr>
        <p:spPr>
          <a:xfrm>
            <a:off x="1314994" y="966651"/>
            <a:ext cx="10091582" cy="57573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/>
              <p:nvPr/>
            </p:nvSpPr>
            <p:spPr>
              <a:xfrm>
                <a:off x="1419497" y="418012"/>
                <a:ext cx="9927771" cy="632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k is a power of 2.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write the exponent as a sum of powers of 2: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43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+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2+1=32+8+2+1.</m:t>
                    </m:r>
                  </m:oMath>
                </a14:m>
                <a:endParaRPr lang="en-US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2, 3, 4, 5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12      mod 713 = 12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mod 713 = 144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mod 713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  59</a:t>
                </a:r>
              </a:p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mod 713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59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629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639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485</a:t>
                </a:r>
              </a:p>
              <a:p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property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real numbers x and a, and b with 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32+8+2+1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713)  (1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713) (1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713)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713) ) mod 713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485 ∗629 ∗144 ∗12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713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527152320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 = 48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97" y="418012"/>
                <a:ext cx="9927771" cy="6328720"/>
              </a:xfrm>
              <a:prstGeom prst="rect">
                <a:avLst/>
              </a:prstGeom>
              <a:blipFill>
                <a:blip r:embed="rId2"/>
                <a:stretch>
                  <a:fillRect l="-676" t="-482" b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498786" y="1579459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33B0F-646C-42BE-96B6-6E88D6EFF161}"/>
              </a:ext>
            </a:extLst>
          </p:cNvPr>
          <p:cNvSpPr txBox="1"/>
          <p:nvPr/>
        </p:nvSpPr>
        <p:spPr>
          <a:xfrm>
            <a:off x="8377646" y="2090057"/>
            <a:ext cx="217714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43 = 1 0 1 0 1 1</a:t>
            </a:r>
          </a:p>
        </p:txBody>
      </p:sp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E079DDE7-DA20-4CB7-9218-EB8BAA12FF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7" y="1543538"/>
            <a:ext cx="540688" cy="3278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4423E-5C41-49F3-A3F7-41B74C8C8D86}"/>
              </a:ext>
            </a:extLst>
          </p:cNvPr>
          <p:cNvSpPr txBox="1"/>
          <p:nvPr/>
        </p:nvSpPr>
        <p:spPr>
          <a:xfrm>
            <a:off x="8346339" y="2691147"/>
            <a:ext cx="2757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floor(log</a:t>
            </a:r>
            <a:r>
              <a:rPr lang="en-US" baseline="-25000" dirty="0"/>
              <a:t>2</a:t>
            </a:r>
            <a:r>
              <a:rPr lang="en-US" dirty="0"/>
              <a:t> 43) = 5 + 1 bits</a:t>
            </a:r>
          </a:p>
          <a:p>
            <a:r>
              <a:rPr lang="en-US" dirty="0"/>
              <a:t>For n bits long, it needs floor(log</a:t>
            </a:r>
            <a:r>
              <a:rPr lang="en-US" baseline="-25000" dirty="0"/>
              <a:t>2</a:t>
            </a:r>
            <a:r>
              <a:rPr lang="en-US" dirty="0"/>
              <a:t> n) bits.</a:t>
            </a:r>
          </a:p>
          <a:p>
            <a:r>
              <a:rPr lang="en-US" dirty="0"/>
              <a:t>Each has to do at most 2 mod and 1 multiple.</a:t>
            </a:r>
          </a:p>
          <a:p>
            <a:r>
              <a:rPr lang="en-US" dirty="0"/>
              <a:t>These can be done by 3*floor(log</a:t>
            </a:r>
            <a:r>
              <a:rPr lang="en-US" baseline="-25000" dirty="0"/>
              <a:t>2</a:t>
            </a:r>
            <a:r>
              <a:rPr lang="en-US" dirty="0"/>
              <a:t> n) of divide/multiple operations.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AF310-26D6-446F-801C-55C1E912E972}"/>
              </a:ext>
            </a:extLst>
          </p:cNvPr>
          <p:cNvSpPr txBox="1"/>
          <p:nvPr/>
        </p:nvSpPr>
        <p:spPr>
          <a:xfrm>
            <a:off x="7636590" y="5953037"/>
            <a:ext cx="363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can be done by at most floor(log</a:t>
            </a:r>
            <a:r>
              <a:rPr lang="en-US" baseline="-25000" dirty="0"/>
              <a:t>2</a:t>
            </a:r>
            <a:r>
              <a:rPr lang="en-US" dirty="0"/>
              <a:t> n) - 1 of multiple/divide operations.</a:t>
            </a:r>
          </a:p>
        </p:txBody>
      </p:sp>
    </p:spTree>
    <p:extLst>
      <p:ext uri="{BB962C8B-B14F-4D97-AF65-F5344CB8AC3E}">
        <p14:creationId xmlns:p14="http://schemas.microsoft.com/office/powerpoint/2010/main" val="3726322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9604" y="2329713"/>
            <a:ext cx="8151724" cy="28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summary,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x and y takes O(n);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Multiplying x and y takes 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);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 takes O(log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 time; and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Dividing x by y takes 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37" y="1558833"/>
            <a:ext cx="855209" cy="46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87B33-5E25-EEE3-5042-86C394F19E94}"/>
              </a:ext>
            </a:extLst>
          </p:cNvPr>
          <p:cNvSpPr txBox="1"/>
          <p:nvPr/>
        </p:nvSpPr>
        <p:spPr>
          <a:xfrm>
            <a:off x="628073" y="3904735"/>
            <a:ext cx="9726889" cy="25321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8964AF-F302-4736-9393-B5170BE08516}"/>
              </a:ext>
            </a:extLst>
          </p:cNvPr>
          <p:cNvSpPr/>
          <p:nvPr/>
        </p:nvSpPr>
        <p:spPr>
          <a:xfrm>
            <a:off x="1602378" y="870857"/>
            <a:ext cx="8595360" cy="5664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Elementary Number-Theoretic Notions</a:t>
            </a: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number-theoretic algorithms is in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</a:t>
            </a:r>
          </a:p>
          <a:p>
            <a:pPr marL="919163" lvl="1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discipline concerned with encrypting a message sent from one party to another, such that someone who intercepts the message will not be able to decode it.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set Z = { …., -2, -1, 0, 1, 2, 3, ….} of integers.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set N = {0, 1, 2, 3, ….} of natural numbers (also non-negative integers).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notation d | a (read “d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a”) means </a:t>
            </a:r>
          </a:p>
          <a:p>
            <a:pPr marL="919163" lvl="1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k*d for some integer k, (i.e., a is k multiple of d).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0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8937" y="1751165"/>
            <a:ext cx="10032274" cy="2298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2594" y="445988"/>
                <a:ext cx="9169987" cy="6297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The Division Theorem, Remainders, and Modular Equivalence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any two integers x and y, where y ≠ 0, 				  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quotient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x divided by y is given by  	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 =  </a:t>
                </a:r>
                <a:r>
                  <a:rPr lang="en-US" sz="26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8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remainder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dividing x by y is given by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r  =  x – q*y.</a:t>
                </a:r>
              </a:p>
              <a:p>
                <a:endParaRPr lang="en-US" sz="2400" dirty="0"/>
              </a:p>
              <a:p>
                <a:pPr lvl="2"/>
                <a:r>
                  <a:rPr lang="en-US" sz="2400" dirty="0"/>
                  <a:t>Algorithm divide(x, y), 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0, y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 lvl="3"/>
                <a:r>
                  <a:rPr lang="en-US" sz="2400" dirty="0"/>
                  <a:t>q = 0; r = x;</a:t>
                </a:r>
              </a:p>
              <a:p>
                <a:pPr lvl="3"/>
                <a:r>
                  <a:rPr lang="en-US" sz="2400" dirty="0"/>
                  <a:t>while (r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y) { </a:t>
                </a:r>
              </a:p>
              <a:p>
                <a:pPr lvl="3"/>
                <a:r>
                  <a:rPr lang="en-US" sz="2400" dirty="0"/>
                  <a:t>     r = r – y;</a:t>
                </a:r>
              </a:p>
              <a:p>
                <a:pPr lvl="3"/>
                <a:r>
                  <a:rPr lang="en-US" sz="2400" dirty="0"/>
                  <a:t>     q ++; };</a:t>
                </a:r>
              </a:p>
              <a:p>
                <a:pPr lvl="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 q, r;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94" y="445988"/>
                <a:ext cx="9169987" cy="6297943"/>
              </a:xfrm>
              <a:prstGeom prst="rect">
                <a:avLst/>
              </a:prstGeom>
              <a:blipFill>
                <a:blip r:embed="rId2"/>
                <a:stretch>
                  <a:fillRect l="-1396" b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8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8533DE-AC54-4D99-8ACA-970D88013B3D}"/>
              </a:ext>
            </a:extLst>
          </p:cNvPr>
          <p:cNvSpPr txBox="1"/>
          <p:nvPr/>
        </p:nvSpPr>
        <p:spPr>
          <a:xfrm>
            <a:off x="618463" y="1477302"/>
            <a:ext cx="9848221" cy="31000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8252" y="451829"/>
            <a:ext cx="9216697" cy="393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Division Theorem, Remainders, and Modular Equivalence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Theorem 0.1(Division Theorem)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integer x and any positive integer y,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integers q and r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that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≤ r &lt; y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= q*y + r. 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 	Followed by definition.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QED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of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mod 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mod y is the remainder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 =  x – q*y, where q  = 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/ y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D6086-8A14-470F-B4CA-8ACC98CFA6F1}"/>
                  </a:ext>
                </a:extLst>
              </p:cNvPr>
              <p:cNvSpPr txBox="1"/>
              <p:nvPr/>
            </p:nvSpPr>
            <p:spPr>
              <a:xfrm>
                <a:off x="10261726" y="372714"/>
                <a:ext cx="1507872" cy="64157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x = q*y + r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(q, </a:t>
                </a:r>
                <a:r>
                  <a:rPr lang="en-US" dirty="0"/>
                  <a:t>r</a:t>
                </a:r>
                <a:r>
                  <a:rPr lang="en-US" b="0" dirty="0"/>
                  <a:t>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 = (-4, 1)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-7 = -4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(-3, 1)</a:t>
                </a:r>
              </a:p>
              <a:p>
                <a:r>
                  <a:rPr lang="en-US" dirty="0"/>
                  <a:t>-5 = -3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(-2, 1)</a:t>
                </a:r>
              </a:p>
              <a:p>
                <a:r>
                  <a:rPr lang="en-US" dirty="0"/>
                  <a:t>-3 = -2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(-1, 1)</a:t>
                </a:r>
              </a:p>
              <a:p>
                <a:r>
                  <a:rPr lang="en-US" dirty="0"/>
                  <a:t>-1 = -1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(0, 1)</a:t>
                </a:r>
              </a:p>
              <a:p>
                <a:r>
                  <a:rPr lang="en-US" b="1" dirty="0">
                    <a:solidFill>
                      <a:srgbClr val="003399"/>
                    </a:solidFill>
                  </a:rPr>
                  <a:t>1 = 0*2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(1, 1)</a:t>
                </a:r>
              </a:p>
              <a:p>
                <a:r>
                  <a:rPr lang="en-US" dirty="0"/>
                  <a:t>3 = 1*2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(2, 1)</a:t>
                </a:r>
              </a:p>
              <a:p>
                <a:r>
                  <a:rPr lang="en-US" dirty="0"/>
                  <a:t>5 = 2*2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 = (3, 1)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7 = 3 * 2 + 1</a:t>
                </a:r>
              </a:p>
              <a:p>
                <a:r>
                  <a:rPr lang="en-US" dirty="0"/>
                  <a:t>7 = 3*2 +1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D6086-8A14-470F-B4CA-8ACC98CFA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726" y="372714"/>
                <a:ext cx="1507872" cy="6415795"/>
              </a:xfrm>
              <a:prstGeom prst="rect">
                <a:avLst/>
              </a:prstGeom>
              <a:blipFill>
                <a:blip r:embed="rId2"/>
                <a:stretch>
                  <a:fillRect l="-2800" t="-474" b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77B5F1-0C72-8571-CFBE-631863EBFCCD}"/>
              </a:ext>
            </a:extLst>
          </p:cNvPr>
          <p:cNvSpPr txBox="1"/>
          <p:nvPr/>
        </p:nvSpPr>
        <p:spPr>
          <a:xfrm>
            <a:off x="998582" y="4695628"/>
            <a:ext cx="9050583" cy="2092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[0]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 …, -8, -6, -4, -2, 0, 2, 4, 6, 8, 10, 12, 14, 16, 18, … } is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equivalence class modulo 2 containing 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 …, -7, -5, -3, -1, 1, 3, 5, 7, 9, 11, 13, 15, 17, 19, … } is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equivalence class modulo 2 containing 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= {[r]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x = q * y + r,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≤ r &lt; y }.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loud Callout 2">
            <a:extLst>
              <a:ext uri="{FF2B5EF4-FFF2-40B4-BE49-F238E27FC236}">
                <a16:creationId xmlns:a16="http://schemas.microsoft.com/office/drawing/2014/main" id="{B7376AE3-499D-BA64-533A-2C5EC3D5DA8D}"/>
              </a:ext>
            </a:extLst>
          </p:cNvPr>
          <p:cNvSpPr/>
          <p:nvPr/>
        </p:nvSpPr>
        <p:spPr>
          <a:xfrm flipH="1">
            <a:off x="208619" y="2543036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nfused emoticon Stock Vector - 11275856">
            <a:extLst>
              <a:ext uri="{FF2B5EF4-FFF2-40B4-BE49-F238E27FC236}">
                <a16:creationId xmlns:a16="http://schemas.microsoft.com/office/drawing/2014/main" id="{6383117E-2673-A5C8-EC0B-3EB5142D71B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" y="2515040"/>
            <a:ext cx="380365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loud Callout 2">
            <a:extLst>
              <a:ext uri="{FF2B5EF4-FFF2-40B4-BE49-F238E27FC236}">
                <a16:creationId xmlns:a16="http://schemas.microsoft.com/office/drawing/2014/main" id="{BA6EF9F8-9FA5-B8C2-477C-38ACD6A2F78D}"/>
              </a:ext>
            </a:extLst>
          </p:cNvPr>
          <p:cNvSpPr/>
          <p:nvPr/>
        </p:nvSpPr>
        <p:spPr>
          <a:xfrm flipH="1">
            <a:off x="342968" y="4093066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Emoticon making a point Stock Vector - 14709057">
            <a:extLst>
              <a:ext uri="{FF2B5EF4-FFF2-40B4-BE49-F238E27FC236}">
                <a16:creationId xmlns:a16="http://schemas.microsoft.com/office/drawing/2014/main" id="{DF5EB4D2-025E-571D-1D8B-018616FA8F7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788">
            <a:off x="365664" y="4154425"/>
            <a:ext cx="471805" cy="30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54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79F99B-C5BC-42DA-9C96-544F3B924AF0}"/>
              </a:ext>
            </a:extLst>
          </p:cNvPr>
          <p:cNvSpPr txBox="1"/>
          <p:nvPr/>
        </p:nvSpPr>
        <p:spPr>
          <a:xfrm>
            <a:off x="1782617" y="1874982"/>
            <a:ext cx="9005455" cy="332509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14334" y="0"/>
                <a:ext cx="8673739" cy="6903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x mod y </a:t>
                </a:r>
                <a:r>
                  <a:rPr lang="en-US" sz="2400" dirty="0">
                    <a:cs typeface="Times New Roman" panose="02020603050405020304" pitchFamily="18" charset="0"/>
                  </a:rPr>
                  <a:t>is the remainder of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:</a:t>
                </a:r>
              </a:p>
              <a:p>
                <a:pPr marL="461963" lvl="0" indent="-461963" eaLnBrk="0" fontAlgn="base" hangingPunct="0"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 of  x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y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x mod y is the remainder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 =  x – q*y, where q  = 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/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   -18 mod 7 = 3,     3 = -18 - (-3) * 7.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-11 mod 7 = 3,      3 = -11 - (-2) * 7.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- 4 mod 7 = 3,      3 =   -4 - (-1) * 7.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3 mod 7 = 3,      3 =     3 -    0 * 7.	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    10 mod 7 = 3,      3 =   10 -    1 * 7.  		</a:t>
                </a:r>
              </a:p>
              <a:p>
                <a:pPr marL="461963" indent="-461963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17 mod 7 = 3,       3 =   17 -    2 * 7.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[3]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…,-18, -11. -4, 3, 10, 17, …}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equivalence class modulo 7 containing 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{[r]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x = q * y + r, 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≤ r &lt; y }.</a:t>
                </a: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Denote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 y divides x” as y | x. 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| x means that x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y for some integer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| x  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 mod y = 0.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334" y="0"/>
                <a:ext cx="8673739" cy="6903300"/>
              </a:xfrm>
              <a:prstGeom prst="rect">
                <a:avLst/>
              </a:prstGeom>
              <a:blipFill>
                <a:blip r:embed="rId2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80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0BB936-CE16-485D-AFD2-5F1681D96990}"/>
              </a:ext>
            </a:extLst>
          </p:cNvPr>
          <p:cNvSpPr txBox="1"/>
          <p:nvPr/>
        </p:nvSpPr>
        <p:spPr>
          <a:xfrm>
            <a:off x="1394691" y="1496291"/>
            <a:ext cx="9594451" cy="29833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11307" y="847074"/>
                <a:ext cx="9532286" cy="4582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6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efinition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of Congruent Modulo 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m and k be integers and n be a positive integer (n &gt; 0).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congruent to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modulo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 we say,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congruent modulo 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 we say,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equivalent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denoted as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if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only if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 or n | (k – m)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b="1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 -18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-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-4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17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mod 7,  31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38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…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07" y="847074"/>
                <a:ext cx="9532286" cy="4582665"/>
              </a:xfrm>
              <a:prstGeom prst="rect">
                <a:avLst/>
              </a:prstGeom>
              <a:blipFill>
                <a:blip r:embed="rId2"/>
                <a:stretch>
                  <a:fillRect l="-1151" t="-1064" b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5BB7D4-DD16-4C11-AF9B-3BC652D49082}"/>
              </a:ext>
            </a:extLst>
          </p:cNvPr>
          <p:cNvSpPr txBox="1"/>
          <p:nvPr/>
        </p:nvSpPr>
        <p:spPr>
          <a:xfrm>
            <a:off x="1549141" y="5555958"/>
            <a:ext cx="9594451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| (m – k) or n | (k – m).  m mod n = k mod n (i.e., they have the same remainder.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k 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n, where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ɛ Z = {…, -2, -1, 0, 1, 2, …}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AF3E19-1595-4E66-A57E-59E8FF0EB4DD}"/>
              </a:ext>
            </a:extLst>
          </p:cNvPr>
          <p:cNvSpPr/>
          <p:nvPr/>
        </p:nvSpPr>
        <p:spPr>
          <a:xfrm>
            <a:off x="1611307" y="49004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p:sp>
        <p:nvSpPr>
          <p:cNvPr id="4" name="Cloud Callout 2">
            <a:extLst>
              <a:ext uri="{FF2B5EF4-FFF2-40B4-BE49-F238E27FC236}">
                <a16:creationId xmlns:a16="http://schemas.microsoft.com/office/drawing/2014/main" id="{006CD9FF-3EAC-24C1-A5C8-33A7BBB8E561}"/>
              </a:ext>
            </a:extLst>
          </p:cNvPr>
          <p:cNvSpPr/>
          <p:nvPr/>
        </p:nvSpPr>
        <p:spPr>
          <a:xfrm flipH="1">
            <a:off x="662170" y="1793212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nfused emoticon Stock Vector - 11275856">
            <a:extLst>
              <a:ext uri="{FF2B5EF4-FFF2-40B4-BE49-F238E27FC236}">
                <a16:creationId xmlns:a16="http://schemas.microsoft.com/office/drawing/2014/main" id="{60F0BD39-7886-0839-1127-D86AC74C6C1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0" y="1708091"/>
            <a:ext cx="500734" cy="406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22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19955</TotalTime>
  <Words>7745</Words>
  <Application>Microsoft Office PowerPoint</Application>
  <PresentationFormat>Widescreen</PresentationFormat>
  <Paragraphs>596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Viner Hand ITC</vt:lpstr>
      <vt:lpstr>Office Theme</vt:lpstr>
      <vt:lpstr>Chapter 00_03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806</cp:revision>
  <dcterms:created xsi:type="dcterms:W3CDTF">2016-10-13T00:10:31Z</dcterms:created>
  <dcterms:modified xsi:type="dcterms:W3CDTF">2023-06-23T01:16:39Z</dcterms:modified>
</cp:coreProperties>
</file>