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547" r:id="rId4"/>
    <p:sldId id="295" r:id="rId5"/>
    <p:sldId id="491" r:id="rId6"/>
    <p:sldId id="493" r:id="rId7"/>
    <p:sldId id="308" r:id="rId8"/>
    <p:sldId id="492" r:id="rId9"/>
    <p:sldId id="313" r:id="rId10"/>
    <p:sldId id="312" r:id="rId11"/>
    <p:sldId id="531" r:id="rId12"/>
    <p:sldId id="314" r:id="rId13"/>
    <p:sldId id="319" r:id="rId14"/>
    <p:sldId id="320" r:id="rId15"/>
    <p:sldId id="321" r:id="rId16"/>
    <p:sldId id="326" r:id="rId17"/>
    <p:sldId id="328" r:id="rId18"/>
    <p:sldId id="329" r:id="rId19"/>
    <p:sldId id="331" r:id="rId20"/>
    <p:sldId id="330" r:id="rId21"/>
    <p:sldId id="335" r:id="rId22"/>
    <p:sldId id="536" r:id="rId23"/>
    <p:sldId id="533" r:id="rId24"/>
    <p:sldId id="534" r:id="rId25"/>
    <p:sldId id="336" r:id="rId26"/>
    <p:sldId id="337" r:id="rId27"/>
    <p:sldId id="338" r:id="rId28"/>
    <p:sldId id="339" r:id="rId29"/>
    <p:sldId id="340" r:id="rId30"/>
    <p:sldId id="341" r:id="rId31"/>
    <p:sldId id="535" r:id="rId32"/>
    <p:sldId id="375" r:id="rId33"/>
    <p:sldId id="343" r:id="rId34"/>
    <p:sldId id="347" r:id="rId35"/>
    <p:sldId id="348" r:id="rId36"/>
    <p:sldId id="524" r:id="rId37"/>
    <p:sldId id="494" r:id="rId38"/>
    <p:sldId id="296" r:id="rId39"/>
    <p:sldId id="495" r:id="rId40"/>
    <p:sldId id="543" r:id="rId41"/>
    <p:sldId id="528" r:id="rId42"/>
    <p:sldId id="297" r:id="rId43"/>
    <p:sldId id="544" r:id="rId44"/>
    <p:sldId id="300" r:id="rId45"/>
    <p:sldId id="306" r:id="rId46"/>
    <p:sldId id="309" r:id="rId47"/>
    <p:sldId id="545" r:id="rId48"/>
    <p:sldId id="538" r:id="rId49"/>
    <p:sldId id="500" r:id="rId50"/>
    <p:sldId id="537" r:id="rId51"/>
    <p:sldId id="501" r:id="rId52"/>
    <p:sldId id="466" r:id="rId5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3" d="100"/>
        <a:sy n="123" d="100"/>
      </p:scale>
      <p:origin x="0" y="-21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00_04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7360A-4F5D-4AE2-B82E-F271C86B0323}"/>
              </a:ext>
            </a:extLst>
          </p:cNvPr>
          <p:cNvSpPr txBox="1"/>
          <p:nvPr/>
        </p:nvSpPr>
        <p:spPr>
          <a:xfrm>
            <a:off x="1203524" y="2678025"/>
            <a:ext cx="9427531" cy="2725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28294" y="1558552"/>
            <a:ext cx="9028443" cy="3740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ways for specifying an algorithm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represented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different ways.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Euclidean algorithm can be defined recursively or non-recursively. 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nth Fibonacci Term can be computed recursively and iteratively.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E45BF84-F09F-4A36-ACEC-53F905CA8248}"/>
              </a:ext>
            </a:extLst>
          </p:cNvPr>
          <p:cNvSpPr/>
          <p:nvPr/>
        </p:nvSpPr>
        <p:spPr>
          <a:xfrm rot="20706359" flipH="1">
            <a:off x="712968" y="267281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6B2304A-C165-4D6D-B222-FB5C6CC54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9258">
            <a:off x="656859" y="2718922"/>
            <a:ext cx="631325" cy="4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8269837D-74EE-D649-CAC0-CA21F1436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395580" y="3120655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B2208-18B6-4008-A945-546E940640EE}"/>
              </a:ext>
            </a:extLst>
          </p:cNvPr>
          <p:cNvSpPr txBox="1"/>
          <p:nvPr/>
        </p:nvSpPr>
        <p:spPr>
          <a:xfrm>
            <a:off x="3300714" y="2442258"/>
            <a:ext cx="559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efficiency for Euclid Algorithm</a:t>
            </a:r>
          </a:p>
        </p:txBody>
      </p:sp>
    </p:spTree>
    <p:extLst>
      <p:ext uri="{BB962C8B-B14F-4D97-AF65-F5344CB8AC3E}">
        <p14:creationId xmlns:p14="http://schemas.microsoft.com/office/powerpoint/2010/main" val="42304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8B2812-D73E-409C-8B7B-A8DAB2063E0A}"/>
              </a:ext>
            </a:extLst>
          </p:cNvPr>
          <p:cNvSpPr txBox="1"/>
          <p:nvPr/>
        </p:nvSpPr>
        <p:spPr>
          <a:xfrm>
            <a:off x="8803337" y="2304339"/>
            <a:ext cx="3208502" cy="4007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4412" y="1253335"/>
            <a:ext cx="9976664" cy="56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0.32:  Find the greatest common divisor of two integers, 7,276,500 and 3,185,325.                                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7,276,500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3,185,325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3,185,325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905,850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…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y &lt;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endParaRPr lang="en-US" sz="2200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905,850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467,775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…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mod (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y) 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467,775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438,075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baseline="30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438,075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29,700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29,700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22,275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22,275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7,425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7,425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7,425                                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requires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recursive calls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get the solution 7,425.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09299" y="3447489"/>
                <a:ext cx="3208502" cy="19389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y = 3,185,325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21 </a:t>
                </a:r>
              </a:p>
              <a:p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worse case, the number of recursive calls is about 21 times.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99" y="3447489"/>
                <a:ext cx="3208502" cy="1938992"/>
              </a:xfrm>
              <a:prstGeom prst="rect">
                <a:avLst/>
              </a:prstGeom>
              <a:blipFill>
                <a:blip r:embed="rId2"/>
                <a:stretch>
                  <a:fillRect l="-2841" t="-2188" b="-593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D24B0B-B6AF-4F1B-BE87-42E98D40ADAE}"/>
              </a:ext>
            </a:extLst>
          </p:cNvPr>
          <p:cNvCxnSpPr/>
          <p:nvPr/>
        </p:nvCxnSpPr>
        <p:spPr>
          <a:xfrm>
            <a:off x="6766560" y="2438400"/>
            <a:ext cx="1175657" cy="18288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64035-6F03-4F3E-80F3-B263D72A8F2E}"/>
              </a:ext>
            </a:extLst>
          </p:cNvPr>
          <p:cNvCxnSpPr>
            <a:cxnSpLocks/>
          </p:cNvCxnSpPr>
          <p:nvPr/>
        </p:nvCxnSpPr>
        <p:spPr>
          <a:xfrm>
            <a:off x="6898851" y="2862882"/>
            <a:ext cx="1236964" cy="231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70F135-C84C-4AE7-9DC4-B21779EB7602}"/>
              </a:ext>
            </a:extLst>
          </p:cNvPr>
          <p:cNvCxnSpPr>
            <a:cxnSpLocks/>
          </p:cNvCxnSpPr>
          <p:nvPr/>
        </p:nvCxnSpPr>
        <p:spPr>
          <a:xfrm>
            <a:off x="6997338" y="3337560"/>
            <a:ext cx="1138477" cy="2260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6646D-A38F-4130-B38D-22D4BD04A8D8}"/>
              </a:ext>
            </a:extLst>
          </p:cNvPr>
          <p:cNvCxnSpPr>
            <a:cxnSpLocks/>
          </p:cNvCxnSpPr>
          <p:nvPr/>
        </p:nvCxnSpPr>
        <p:spPr>
          <a:xfrm>
            <a:off x="6997337" y="4308338"/>
            <a:ext cx="903001" cy="24624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320D1-B6FB-4342-8ACD-63AC9650CC3F}"/>
              </a:ext>
            </a:extLst>
          </p:cNvPr>
          <p:cNvCxnSpPr>
            <a:cxnSpLocks/>
          </p:cNvCxnSpPr>
          <p:nvPr/>
        </p:nvCxnSpPr>
        <p:spPr>
          <a:xfrm>
            <a:off x="6766560" y="5299287"/>
            <a:ext cx="587828" cy="22194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98211E-2519-499C-8883-7F48246279BD}"/>
              </a:ext>
            </a:extLst>
          </p:cNvPr>
          <p:cNvCxnSpPr>
            <a:cxnSpLocks/>
          </p:cNvCxnSpPr>
          <p:nvPr/>
        </p:nvCxnSpPr>
        <p:spPr>
          <a:xfrm>
            <a:off x="7060474" y="3814415"/>
            <a:ext cx="968829" cy="245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2F1D0D-97B2-4F33-AA07-82A3A8291DAE}"/>
              </a:ext>
            </a:extLst>
          </p:cNvPr>
          <p:cNvCxnSpPr>
            <a:cxnSpLocks/>
          </p:cNvCxnSpPr>
          <p:nvPr/>
        </p:nvCxnSpPr>
        <p:spPr>
          <a:xfrm>
            <a:off x="7029223" y="4819197"/>
            <a:ext cx="756240" cy="205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1F1C88E-D225-767E-3879-64639616742B}"/>
              </a:ext>
            </a:extLst>
          </p:cNvPr>
          <p:cNvSpPr/>
          <p:nvPr/>
        </p:nvSpPr>
        <p:spPr>
          <a:xfrm rot="20706359" flipH="1">
            <a:off x="703988" y="1758620"/>
            <a:ext cx="491156" cy="302004"/>
          </a:xfrm>
          <a:prstGeom prst="cloudCallout">
            <a:avLst>
              <a:gd name="adj1" fmla="val -126261"/>
              <a:gd name="adj2" fmla="val 2270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miley Face 8">
                <a:extLst>
                  <a:ext uri="{FF2B5EF4-FFF2-40B4-BE49-F238E27FC236}">
                    <a16:creationId xmlns:a16="http://schemas.microsoft.com/office/drawing/2014/main" id="{3951003B-5F33-3458-B388-81309CCA0D02}"/>
                  </a:ext>
                </a:extLst>
              </p:cNvPr>
              <p:cNvSpPr/>
              <p:nvPr/>
            </p:nvSpPr>
            <p:spPr>
              <a:xfrm>
                <a:off x="849518" y="1679464"/>
                <a:ext cx="383704" cy="338338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Smiley Face 8">
                <a:extLst>
                  <a:ext uri="{FF2B5EF4-FFF2-40B4-BE49-F238E27FC236}">
                    <a16:creationId xmlns:a16="http://schemas.microsoft.com/office/drawing/2014/main" id="{3951003B-5F33-3458-B388-81309CCA0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18" y="1679464"/>
                <a:ext cx="383704" cy="338338"/>
              </a:xfrm>
              <a:prstGeom prst="smileyFac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Emoticon making a point Stock Vector - 14709057">
            <a:extLst>
              <a:ext uri="{FF2B5EF4-FFF2-40B4-BE49-F238E27FC236}">
                <a16:creationId xmlns:a16="http://schemas.microsoft.com/office/drawing/2014/main" id="{F4626925-19DD-F6C2-F9D0-F5969E0694E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475568" y="1582236"/>
            <a:ext cx="471805" cy="30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1E9FE-6056-4E64-9A2C-41B365B44C4C}"/>
              </a:ext>
            </a:extLst>
          </p:cNvPr>
          <p:cNvSpPr txBox="1"/>
          <p:nvPr/>
        </p:nvSpPr>
        <p:spPr>
          <a:xfrm>
            <a:off x="1729848" y="2304339"/>
            <a:ext cx="331763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15 mod 8 = 7, where 7 &lt; 15/2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C5C02AB-4D88-49F3-B6C8-7BBA5B143445}"/>
              </a:ext>
            </a:extLst>
          </p:cNvPr>
          <p:cNvSpPr txBox="1"/>
          <p:nvPr/>
        </p:nvSpPr>
        <p:spPr>
          <a:xfrm>
            <a:off x="1135054" y="5552406"/>
            <a:ext cx="9977087" cy="12104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CE55-D222-4389-9D7B-1FE9777C5E93}"/>
              </a:ext>
            </a:extLst>
          </p:cNvPr>
          <p:cNvSpPr txBox="1"/>
          <p:nvPr/>
        </p:nvSpPr>
        <p:spPr>
          <a:xfrm>
            <a:off x="1104008" y="3037130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EB406-D757-4875-955C-1D2D1F1706A5}"/>
              </a:ext>
            </a:extLst>
          </p:cNvPr>
          <p:cNvSpPr txBox="1"/>
          <p:nvPr/>
        </p:nvSpPr>
        <p:spPr>
          <a:xfrm>
            <a:off x="1104008" y="2185000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22439-17C7-4054-B9CC-A1E884036022}"/>
              </a:ext>
            </a:extLst>
          </p:cNvPr>
          <p:cNvSpPr txBox="1"/>
          <p:nvPr/>
        </p:nvSpPr>
        <p:spPr>
          <a:xfrm>
            <a:off x="1135054" y="623928"/>
            <a:ext cx="10008133" cy="150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0184" y="640913"/>
                <a:ext cx="10008133" cy="6217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indent="-287338"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Rationalize: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Euclid(y, x mod y), where x mod 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x/2.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say,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y = x/2.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Euclid(y,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y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reduces x by one bit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 the right shift.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Euclid(x mod y,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mod (x mod y)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y mod (x mod y)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y/2. </a:t>
                </a: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reduces y by one bit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 the right shift. </a:t>
                </a:r>
              </a:p>
              <a:p>
                <a:pPr marL="12573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means,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fter two consecutive rounds, both arguments, x and y, are at the very least halved in value.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(one right shift for each x and y.)</a:t>
                </a:r>
              </a:p>
              <a:p>
                <a:pPr marL="12573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both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and y are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-bit integers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+ 1 = …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17145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 case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will be reached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2n recursive calls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i.e., </a:t>
                </a:r>
              </a:p>
              <a:p>
                <a:pPr marL="9144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(y, x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y) </a:t>
                </a:r>
              </a:p>
              <a:p>
                <a:pPr marL="9144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	 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mod y, y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(x mod y)). </a:t>
                </a:r>
                <a:endParaRPr lang="en-US" sz="2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recursive calls are needed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Each call involves quadratic-time O(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division (Figure 1.2 in Ch 00_02).  Recursive calls.</a:t>
                </a: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Therefore,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is 2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O(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= O(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.  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4" y="640913"/>
                <a:ext cx="10008133" cy="6217087"/>
              </a:xfrm>
              <a:prstGeom prst="rect">
                <a:avLst/>
              </a:prstGeom>
              <a:blipFill>
                <a:blip r:embed="rId2"/>
                <a:stretch>
                  <a:fillRect t="-784" r="-54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888CF64-15F6-4850-ABB8-C2D551169E13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4F2FA-8CD3-405A-A9A4-89024A5C3A03}"/>
              </a:ext>
            </a:extLst>
          </p:cNvPr>
          <p:cNvSpPr txBox="1"/>
          <p:nvPr/>
        </p:nvSpPr>
        <p:spPr>
          <a:xfrm>
            <a:off x="8424482" y="252590"/>
            <a:ext cx="314858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Algorithm Euclid(x, y)</a:t>
            </a:r>
          </a:p>
          <a:p>
            <a:r>
              <a:rPr lang="en-US" sz="2200" dirty="0"/>
              <a:t>{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then return x;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200" dirty="0"/>
              <a:t>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084">
            <a:off x="354350" y="683104"/>
            <a:ext cx="501789" cy="38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C2A863-1667-44EA-958D-35B4343DE649}"/>
                  </a:ext>
                </a:extLst>
              </p:cNvPr>
              <p:cNvSpPr txBox="1"/>
              <p:nvPr/>
            </p:nvSpPr>
            <p:spPr>
              <a:xfrm>
                <a:off x="9676861" y="3987220"/>
                <a:ext cx="2316440" cy="1429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G(109, 55) = G(55, 54) </a:t>
                </a:r>
              </a:p>
              <a:p>
                <a:r>
                  <a:rPr lang="en-US" dirty="0"/>
                  <a:t>109%55 = 54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109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G(55, 54) = G(54, 1)</a:t>
                </a:r>
              </a:p>
              <a:p>
                <a:r>
                  <a:rPr lang="en-US" dirty="0"/>
                  <a:t>55%54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C2A863-1667-44EA-958D-35B4343D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61" y="3987220"/>
                <a:ext cx="2316440" cy="1429750"/>
              </a:xfrm>
              <a:prstGeom prst="rect">
                <a:avLst/>
              </a:prstGeom>
              <a:blipFill>
                <a:blip r:embed="rId4"/>
                <a:stretch>
                  <a:fillRect l="-1832" t="-1688" r="-785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6BA424-24E9-4856-9662-70AA7E1A8735}"/>
              </a:ext>
            </a:extLst>
          </p:cNvPr>
          <p:cNvSpPr txBox="1"/>
          <p:nvPr/>
        </p:nvSpPr>
        <p:spPr>
          <a:xfrm>
            <a:off x="2847703" y="254597"/>
            <a:ext cx="3148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y) = GCD(y,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y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BB278-FBEB-4DF1-AD43-A40B76F08488}"/>
              </a:ext>
            </a:extLst>
          </p:cNvPr>
          <p:cNvSpPr txBox="1"/>
          <p:nvPr/>
        </p:nvSpPr>
        <p:spPr>
          <a:xfrm>
            <a:off x="8469842" y="2458474"/>
            <a:ext cx="3471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GCD(x, y) = GCD(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 mod y)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GCD(x mod y,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mod (x mod y))</a:t>
            </a: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A76449AF-DCE3-2006-E5F4-E8955543615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335355" y="488822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A48DE-861D-4933-A5A6-61903BA2DCE8}"/>
              </a:ext>
            </a:extLst>
          </p:cNvPr>
          <p:cNvSpPr txBox="1"/>
          <p:nvPr/>
        </p:nvSpPr>
        <p:spPr>
          <a:xfrm>
            <a:off x="1522000" y="4184050"/>
            <a:ext cx="9938461" cy="13846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8110" y="1358212"/>
                <a:ext cx="8663483" cy="4591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Observation: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overall running time of Euclid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to the number of recursive calls it makes. (…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 recursive calls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but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.)</a:t>
                </a:r>
              </a:p>
              <a:p>
                <a:pPr marL="463550" marR="0" lvl="0" indent="-46355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Our analysis makes use of the Fibonacci number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defined by the following recurrence: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i-1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i-2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for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≥ 2,</a:t>
                </a:r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0,  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</a:t>
                </a:r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10" y="1358212"/>
                <a:ext cx="8663483" cy="4591513"/>
              </a:xfrm>
              <a:prstGeom prst="rect">
                <a:avLst/>
              </a:prstGeom>
              <a:blipFill>
                <a:blip r:embed="rId2"/>
                <a:stretch>
                  <a:fillRect l="-1478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114770C-82F7-49E9-B466-96141B7652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233">
            <a:off x="724807" y="1379768"/>
            <a:ext cx="744415" cy="4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EC00F-66C7-4FB5-8AC1-574DAFB4A12B}"/>
              </a:ext>
            </a:extLst>
          </p:cNvPr>
          <p:cNvSpPr txBox="1"/>
          <p:nvPr/>
        </p:nvSpPr>
        <p:spPr>
          <a:xfrm>
            <a:off x="7875842" y="731562"/>
            <a:ext cx="314858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Algorithm Euclid(x, y)</a:t>
            </a:r>
          </a:p>
          <a:p>
            <a:r>
              <a:rPr lang="en-US" sz="2200" dirty="0"/>
              <a:t>{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then return x;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B6C62-C320-68CC-81B9-4668E5FADE33}"/>
              </a:ext>
            </a:extLst>
          </p:cNvPr>
          <p:cNvSpPr txBox="1"/>
          <p:nvPr/>
        </p:nvSpPr>
        <p:spPr>
          <a:xfrm>
            <a:off x="1583732" y="350815"/>
            <a:ext cx="6096000" cy="98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Fibonacci numbers </a:t>
            </a:r>
            <a:r>
              <a:rPr lang="en-US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analyzing Euclid Algorithm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0964A96-1B39-AA6A-AE91-01B78DA4160D}"/>
              </a:ext>
            </a:extLst>
          </p:cNvPr>
          <p:cNvSpPr/>
          <p:nvPr/>
        </p:nvSpPr>
        <p:spPr>
          <a:xfrm rot="20706359" flipH="1">
            <a:off x="762101" y="4725371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7DF159-B3CC-4E16-A845-E8AD16E83395}"/>
              </a:ext>
            </a:extLst>
          </p:cNvPr>
          <p:cNvSpPr txBox="1"/>
          <p:nvPr/>
        </p:nvSpPr>
        <p:spPr>
          <a:xfrm>
            <a:off x="1201102" y="4512506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DA692-BAF8-4228-9A27-B3909C176B27}"/>
              </a:ext>
            </a:extLst>
          </p:cNvPr>
          <p:cNvSpPr txBox="1"/>
          <p:nvPr/>
        </p:nvSpPr>
        <p:spPr>
          <a:xfrm>
            <a:off x="1321723" y="871424"/>
            <a:ext cx="10669980" cy="22205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57134" y="951888"/>
            <a:ext cx="9533764" cy="576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 0.1: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x &gt; y ≥ 1 and the invocation Euclid(x, y) performs k ≥ 1 recursive calls, then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k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 in the Fibonacci sequence.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Example: 		  F</a:t>
            </a:r>
            <a:r>
              <a:rPr lang="en-US" sz="2400" baseline="-25000" dirty="0"/>
              <a:t>0</a:t>
            </a:r>
            <a:r>
              <a:rPr lang="en-US" sz="2400" dirty="0"/>
              <a:t> F</a:t>
            </a:r>
            <a:r>
              <a:rPr lang="en-US" sz="2400" baseline="-25000" dirty="0"/>
              <a:t>1</a:t>
            </a:r>
            <a:r>
              <a:rPr lang="en-US" sz="2400" dirty="0"/>
              <a:t>  …                  F</a:t>
            </a:r>
            <a:r>
              <a:rPr lang="en-US" sz="2400" baseline="-25000" dirty="0"/>
              <a:t>7</a:t>
            </a:r>
            <a:r>
              <a:rPr lang="en-US" sz="2400" dirty="0"/>
              <a:t>  F</a:t>
            </a:r>
            <a:r>
              <a:rPr lang="en-US" sz="2400" baseline="-25000" dirty="0"/>
              <a:t>8 </a:t>
            </a:r>
            <a:r>
              <a:rPr lang="en-US" sz="2400" dirty="0"/>
              <a:t>…</a:t>
            </a:r>
          </a:p>
          <a:p>
            <a:r>
              <a:rPr lang="en-US" sz="2400" dirty="0"/>
              <a:t>Fibonacci sequence is:  0  1  1  2  3  5  8  13  21  34  55  89   …</a:t>
            </a:r>
          </a:p>
          <a:p>
            <a:pPr>
              <a:spcAft>
                <a:spcPts val="900"/>
              </a:spcAft>
            </a:pPr>
            <a:r>
              <a:rPr lang="en-US" sz="2400" dirty="0"/>
              <a:t>where k is:                       0  1  2  3  4  5  6    7    8    9  10  11   …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For k = 5,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8 and x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13. Select  y be 8 and x be 13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GCD(13, 8) = </a:t>
            </a:r>
            <a:r>
              <a:rPr lang="en-US" sz="2400" dirty="0">
                <a:solidFill>
                  <a:srgbClr val="0000FF"/>
                </a:solidFill>
              </a:rPr>
              <a:t>GCD(8, 5)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GCD(5, 3)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GCD(3, 2)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GCD(2, 1)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GCD(1, 0) </a:t>
            </a:r>
            <a:r>
              <a:rPr lang="en-US" sz="2400" dirty="0"/>
              <a:t>= 1.</a:t>
            </a:r>
          </a:p>
          <a:p>
            <a:r>
              <a:rPr lang="en-US" sz="2400" dirty="0"/>
              <a:t>Euclid(13, 649) = Euclid(649, 13%649)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(13, 649%13) =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(12, 13%12)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(1, 12%1) 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(1, 0)  = 1.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Both require 5 recursive calls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0B371-39D2-4829-9F86-9046B88114C2}"/>
              </a:ext>
            </a:extLst>
          </p:cNvPr>
          <p:cNvSpPr txBox="1"/>
          <p:nvPr/>
        </p:nvSpPr>
        <p:spPr>
          <a:xfrm>
            <a:off x="8696704" y="1522280"/>
            <a:ext cx="32949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Algorithm Euclid(x, y)</a:t>
            </a:r>
          </a:p>
          <a:p>
            <a:r>
              <a:rPr lang="en-US" sz="2400" dirty="0"/>
              <a:t>{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then return 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/>
              <a:t>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6A6E522-CE9B-4E14-B438-A2A7CE1BD4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3641">
            <a:off x="687977" y="1619793"/>
            <a:ext cx="513125" cy="3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348356D-E318-982A-FD2E-C7087F5BC175}"/>
              </a:ext>
            </a:extLst>
          </p:cNvPr>
          <p:cNvSpPr/>
          <p:nvPr/>
        </p:nvSpPr>
        <p:spPr>
          <a:xfrm rot="20706359" flipH="1">
            <a:off x="551706" y="2112333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BB4EB-3E37-4F0B-A030-6E040CD5D885}"/>
              </a:ext>
            </a:extLst>
          </p:cNvPr>
          <p:cNvSpPr txBox="1"/>
          <p:nvPr/>
        </p:nvSpPr>
        <p:spPr>
          <a:xfrm>
            <a:off x="1234637" y="4462275"/>
            <a:ext cx="10211193" cy="1635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4373E-55A3-495C-A101-053DC3D55E30}"/>
              </a:ext>
            </a:extLst>
          </p:cNvPr>
          <p:cNvSpPr txBox="1"/>
          <p:nvPr/>
        </p:nvSpPr>
        <p:spPr>
          <a:xfrm>
            <a:off x="1397767" y="1308066"/>
            <a:ext cx="10048063" cy="15570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3499" y="759823"/>
            <a:ext cx="8971722" cy="583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theorem is an immediate corollary of Lemma 0.1.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0.5 (Lame’s Theorem):  </a:t>
            </a:r>
          </a:p>
          <a:p>
            <a:pPr>
              <a:lnSpc>
                <a:spcPct val="115000"/>
              </a:lnSpc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 k ≥ 1, if x &gt; y ≥ 1 and y &lt;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the call Euclid(x, y) makes fewer than k recursive calls.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k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and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and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is:     0  1  1  2  3  5  8  13  21  34  55  89   …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k is:                        0  1  2  3  4  5  6    7    8    9  10  11   …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y = 13.  13 &lt;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k = 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E(21, 13)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21mod13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13mod8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8mod5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5mod3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3mod2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2mod1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6 recursive calls, fewer than k = 7 where 13 &lt;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7+1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21.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E(649, 13) needs 5 &lt; 7 recursive calls to get E(649, 13)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F7A10FF-66D0-432F-A9A3-F7D6BEA14D63}"/>
              </a:ext>
            </a:extLst>
          </p:cNvPr>
          <p:cNvSpPr/>
          <p:nvPr/>
        </p:nvSpPr>
        <p:spPr>
          <a:xfrm rot="20706359" flipH="1">
            <a:off x="989073" y="165463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25787CC-2334-4D93-8999-14E6AF5E03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6276">
            <a:off x="784354" y="1453852"/>
            <a:ext cx="650685" cy="4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1A03C-8602-40A8-9033-1AAA719C4507}"/>
              </a:ext>
            </a:extLst>
          </p:cNvPr>
          <p:cNvSpPr txBox="1"/>
          <p:nvPr/>
        </p:nvSpPr>
        <p:spPr>
          <a:xfrm>
            <a:off x="1530476" y="828348"/>
            <a:ext cx="9903878" cy="6029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3083" y="364106"/>
            <a:ext cx="8838442" cy="64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600" spc="100" dirty="0">
                <a:ea typeface="Calibri" panose="020F0502020204030204" pitchFamily="34" charset="0"/>
                <a:cs typeface="Times New Roman" panose="02020603050405020304" pitchFamily="18" charset="0"/>
              </a:rPr>
              <a:t>Principle:   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spc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 = min{|x|, |y|}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the possible common divisor for the given numbers x and y.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Test whether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| x.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//check whether x mod t = 0.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not, reduce t by one, then test the new t = t – 1 | x.  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Repeat this process until the new t | x. (The new t = t – 1).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whether the new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| y.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yes,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is the common divisor of x and y. [Found]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 by one.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repeat the same process for the smaller t (at least one less than the current t) as the possible common divisor for the given number x and y.</a:t>
            </a:r>
            <a:endParaRPr lang="en-US" sz="2400" dirty="0">
              <a:solidFill>
                <a:srgbClr val="0000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E144B-DF09-4EB4-874E-3C44663C414F}"/>
              </a:ext>
            </a:extLst>
          </p:cNvPr>
          <p:cNvSpPr txBox="1"/>
          <p:nvPr/>
        </p:nvSpPr>
        <p:spPr>
          <a:xfrm>
            <a:off x="1091932" y="2023826"/>
            <a:ext cx="10089874" cy="38805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0024" y="1983634"/>
            <a:ext cx="915195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	t ← min{|x|, |y|}.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	remainder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mod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remainder is 0, go to Step 3;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Otherwise,  go to Step 4.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	remainder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mod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remainder of y mod t is 0, return t as the answer and stop; 	otherwise, proceed to Step 4.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	Decrease the value of t by 1. Go to Step 2.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11186" y="1486461"/>
            <a:ext cx="5170619" cy="9943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= min{5, 0};  r = 5 mod 0 implies that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5 – 0 – 0 - … - 0 operates infinitely.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107"/>
          <p:cNvCxnSpPr>
            <a:cxnSpLocks noChangeShapeType="1"/>
          </p:cNvCxnSpPr>
          <p:nvPr/>
        </p:nvCxnSpPr>
        <p:spPr bwMode="auto">
          <a:xfrm flipH="1">
            <a:off x="4937760" y="1983634"/>
            <a:ext cx="1073428" cy="746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52D11A-0F90-457B-A243-0175975407C9}"/>
              </a:ext>
            </a:extLst>
          </p:cNvPr>
          <p:cNvSpPr/>
          <p:nvPr/>
        </p:nvSpPr>
        <p:spPr>
          <a:xfrm>
            <a:off x="1520024" y="784112"/>
            <a:ext cx="6044558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61DD374-B74F-4911-9639-A839F7374B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370">
            <a:off x="768874" y="786282"/>
            <a:ext cx="602005" cy="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0285BF9-5244-1E93-02C6-B029C3D12EED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096" y="492545"/>
            <a:ext cx="7983109" cy="605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0.33: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(11, 3).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11 and y = 3.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 	t = min{ 11, 3} = 3.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 	r = 11 mod 3 = 2 ≠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Go to Step 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	t = t -1; that is, t = 3 – 1 = 2.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	Go to Step 2.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	r = 11 mod 2 = 1 ≠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Go to Step 4.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	t = t -1; that is, t = 2 – 1 = 1.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Step 2.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	r = 11 mod 1 =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go to step 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	r = y mod t; that is r = 3 mod 1 = 0;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return t = 1 as the answer and stop.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0DADD-82A0-4628-A2FF-0F751551897A}"/>
              </a:ext>
            </a:extLst>
          </p:cNvPr>
          <p:cNvSpPr txBox="1"/>
          <p:nvPr/>
        </p:nvSpPr>
        <p:spPr>
          <a:xfrm>
            <a:off x="836023" y="4334130"/>
            <a:ext cx="191588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x = 11, y = 3.</a:t>
            </a:r>
          </a:p>
          <a:p>
            <a:r>
              <a:rPr lang="en-US" dirty="0"/>
              <a:t>t = 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 3} = 3 </a:t>
            </a:r>
            <a:r>
              <a:rPr lang="en-US" dirty="0"/>
              <a:t>11%3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0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11%1 =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3%1 = 0 return 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(11, 3) =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3E8C0-94EF-4997-BE6A-B512D40FB39B}"/>
              </a:ext>
            </a:extLst>
          </p:cNvPr>
          <p:cNvSpPr txBox="1"/>
          <p:nvPr/>
        </p:nvSpPr>
        <p:spPr>
          <a:xfrm>
            <a:off x="8456399" y="117693"/>
            <a:ext cx="256865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= 60, y = 24. Let t = 24.</a:t>
            </a:r>
          </a:p>
          <a:p>
            <a:r>
              <a:rPr lang="en-US" dirty="0"/>
              <a:t>60%24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60%23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60%22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60%21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60%20 = 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24%20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60%19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60%18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60%17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60%16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60%15 =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24%15 ≠ 0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60%14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60%13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60%12 =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24%12= 0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t = 12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(60, 24) = 12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F87E24E-3D3D-436A-81CB-438D800425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370">
            <a:off x="768874" y="786282"/>
            <a:ext cx="602005" cy="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8656A-520A-DE1F-7A2E-79665F50EC22}"/>
              </a:ext>
            </a:extLst>
          </p:cNvPr>
          <p:cNvSpPr txBox="1"/>
          <p:nvPr/>
        </p:nvSpPr>
        <p:spPr>
          <a:xfrm>
            <a:off x="516835" y="2319130"/>
            <a:ext cx="158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(-11, 3) = </a:t>
            </a:r>
            <a:r>
              <a:rPr lang="en-US" dirty="0" err="1"/>
              <a:t>gcd</a:t>
            </a:r>
            <a:r>
              <a:rPr lang="en-US" dirty="0"/>
              <a:t>(|11|, 3) = </a:t>
            </a:r>
            <a:r>
              <a:rPr lang="en-US" dirty="0" err="1"/>
              <a:t>gcd</a:t>
            </a:r>
            <a:r>
              <a:rPr lang="en-US" dirty="0"/>
              <a:t>(11, 3)</a:t>
            </a: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857" y="911323"/>
            <a:ext cx="8584688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of number-theoretic algorithms is in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{0, 1, 2, 3, ….} of natural numbers (nonnegative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| 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“d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integer k, (i.e., a is k multiple of d).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445CF-A07B-4999-B9EA-341669BD262C}"/>
              </a:ext>
            </a:extLst>
          </p:cNvPr>
          <p:cNvSpPr txBox="1"/>
          <p:nvPr/>
        </p:nvSpPr>
        <p:spPr>
          <a:xfrm>
            <a:off x="924917" y="1814236"/>
            <a:ext cx="10073980" cy="19739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0671" y="1298481"/>
            <a:ext cx="8802473" cy="475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does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work correctly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one of the inputs numbers is zero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(why? On Step 2:  r = (3, 0) = 3, then go to Step 4. t = 0 – 1 =  -1. This fails to work!).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example illustrates why it is so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to specify the range of an algorithm’s input explicitly and carefully.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An algorithm is said to be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if, for every input instance, it halts with the correct output.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6F4E7F2-841C-470E-B48C-98598123C6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159">
            <a:off x="811924" y="1608083"/>
            <a:ext cx="564029" cy="4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3DD4431-388F-5513-E4B2-B94385E845F9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69BB8-4C47-421A-A7A1-2CBDF439B654}"/>
              </a:ext>
            </a:extLst>
          </p:cNvPr>
          <p:cNvSpPr txBox="1"/>
          <p:nvPr/>
        </p:nvSpPr>
        <p:spPr>
          <a:xfrm>
            <a:off x="1104008" y="3037130"/>
            <a:ext cx="10156175" cy="2248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5727" y="1985599"/>
            <a:ext cx="8279561" cy="321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Well-specified inputs’ range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 of inputs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which an algorithm works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to be specified carefully. </a:t>
            </a:r>
          </a:p>
          <a:p>
            <a:pPr marL="919163" lvl="1" indent="-461963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does not work correctly when one of the input numbers is zero.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7918">
            <a:off x="633753" y="1985599"/>
            <a:ext cx="726079" cy="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B1FCB7A-D065-6DD4-045E-EA163D1CA616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BAC39-FDAC-4417-AC05-2F3C7A875C57}"/>
              </a:ext>
            </a:extLst>
          </p:cNvPr>
          <p:cNvSpPr txBox="1"/>
          <p:nvPr/>
        </p:nvSpPr>
        <p:spPr>
          <a:xfrm>
            <a:off x="1778062" y="4042385"/>
            <a:ext cx="7790008" cy="26463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BDFEB-6B11-47E8-8649-1CEE8BEA5560}"/>
              </a:ext>
            </a:extLst>
          </p:cNvPr>
          <p:cNvSpPr txBox="1"/>
          <p:nvPr/>
        </p:nvSpPr>
        <p:spPr>
          <a:xfrm>
            <a:off x="1778062" y="169218"/>
            <a:ext cx="5391364" cy="5304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7357EE-7783-4E74-9ED0-6F8A7912F60C}"/>
                  </a:ext>
                </a:extLst>
              </p:cNvPr>
              <p:cNvSpPr/>
              <p:nvPr/>
            </p:nvSpPr>
            <p:spPr>
              <a:xfrm>
                <a:off x="2130796" y="323342"/>
                <a:ext cx="8603465" cy="6211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b="1" i="1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Consecutive_integer_checking_GCD</a:t>
                </a:r>
                <a:r>
                  <a:rPr lang="en-US" sz="2200" b="1" i="1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(x, y)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 integers x and y, where one of the x and 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0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Output: GCD(x, y) = t.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     //if x = 0 and y = 0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//and is not in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Cons_i_ck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alg.</a:t>
                </a:r>
              </a:p>
              <a:p>
                <a:pPr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 //set t = min{x, y}</a:t>
                </a:r>
              </a:p>
              <a:p>
                <a:pPr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fr-FR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400" dirty="0" err="1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 ||  !(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0)){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 - 1;}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en-US" sz="2400" dirty="0" err="1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4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7357EE-7783-4E74-9ED0-6F8A7912F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6" y="323342"/>
                <a:ext cx="8603465" cy="6211316"/>
              </a:xfrm>
              <a:prstGeom prst="rect">
                <a:avLst/>
              </a:prstGeom>
              <a:blipFill>
                <a:blip r:embed="rId2"/>
                <a:stretch>
                  <a:fillRect l="-1134" t="-687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CA72EE5-38B7-4D63-9186-1D828D6F22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347">
            <a:off x="1317043" y="1164409"/>
            <a:ext cx="577427" cy="3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9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D638C-1239-4E5A-BB2E-C71EE4DEB62D}"/>
              </a:ext>
            </a:extLst>
          </p:cNvPr>
          <p:cNvSpPr txBox="1"/>
          <p:nvPr/>
        </p:nvSpPr>
        <p:spPr>
          <a:xfrm>
            <a:off x="1649933" y="2413280"/>
            <a:ext cx="5273381" cy="34788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618ED-0596-4247-91C1-49333081D600}"/>
              </a:ext>
            </a:extLst>
          </p:cNvPr>
          <p:cNvSpPr txBox="1"/>
          <p:nvPr/>
        </p:nvSpPr>
        <p:spPr>
          <a:xfrm>
            <a:off x="1710894" y="564576"/>
            <a:ext cx="5421426" cy="5065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9933" y="232532"/>
                <a:ext cx="8444975" cy="662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b="1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Consecutive_integer_checking_GCD</a:t>
                </a:r>
                <a:r>
                  <a:rPr lang="en-US" sz="24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//Is this correct?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integers x and y, wher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one of the x and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GCD(x, y) = t.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//t := </a:t>
                </a:r>
                <a:r>
                  <a:rPr lang="en-US" sz="2000" u="sng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min(|x|, |y|); 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//what if x is not greater than y? don’t worry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- 1;}          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</a:t>
                </a:r>
              </a:p>
              <a:p>
                <a:pPr algn="l"/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{   </a:t>
                </a:r>
                <a:r>
                  <a:rPr lang="de-DE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de-DE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             </a:t>
                </a:r>
                <a:r>
                  <a:rPr lang="de-DE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3.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	   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	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2.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	}</a:t>
                </a:r>
              </a:p>
              <a:p>
                <a:pPr algn="l"/>
                <a:r>
                  <a:rPr lang="fr-FR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fr-FR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</a:t>
                </a:r>
                <a:r>
                  <a:rPr lang="fr-FR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//GCD(x, y) = 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}//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33" y="232532"/>
                <a:ext cx="8444975" cy="6625468"/>
              </a:xfrm>
              <a:prstGeom prst="rect">
                <a:avLst/>
              </a:prstGeom>
              <a:blipFill>
                <a:blip r:embed="rId2"/>
                <a:stretch>
                  <a:fillRect l="-1155" t="-736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171">
            <a:off x="685800" y="1671145"/>
            <a:ext cx="578237" cy="4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548AD-FE28-400D-BE7D-43AD85EACABC}"/>
              </a:ext>
            </a:extLst>
          </p:cNvPr>
          <p:cNvSpPr txBox="1"/>
          <p:nvPr/>
        </p:nvSpPr>
        <p:spPr>
          <a:xfrm>
            <a:off x="5872420" y="6051881"/>
            <a:ext cx="632128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its time efficiency? t*O(n</a:t>
            </a:r>
            <a:r>
              <a:rPr lang="en-US" baseline="30000" dirty="0"/>
              <a:t>2</a:t>
            </a:r>
            <a:r>
              <a:rPr lang="en-US" dirty="0"/>
              <a:t> ), where each mod takes O(n</a:t>
            </a:r>
            <a:r>
              <a:rPr lang="en-US" baseline="30000" dirty="0"/>
              <a:t>2</a:t>
            </a:r>
            <a:r>
              <a:rPr lang="en-US" dirty="0"/>
              <a:t> ), and at most t number of mod to be executed.  </a:t>
            </a:r>
          </a:p>
        </p:txBody>
      </p:sp>
    </p:spTree>
    <p:extLst>
      <p:ext uri="{BB962C8B-B14F-4D97-AF65-F5344CB8AC3E}">
        <p14:creationId xmlns:p14="http://schemas.microsoft.com/office/powerpoint/2010/main" val="132240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CD0B92-BB88-4AE2-A002-41C603543DE3}"/>
              </a:ext>
            </a:extLst>
          </p:cNvPr>
          <p:cNvSpPr txBox="1"/>
          <p:nvPr/>
        </p:nvSpPr>
        <p:spPr>
          <a:xfrm>
            <a:off x="1269861" y="657116"/>
            <a:ext cx="5362644" cy="5065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D2E3C-34D6-4B9E-9092-EFB5E1C4B306}"/>
              </a:ext>
            </a:extLst>
          </p:cNvPr>
          <p:cNvSpPr txBox="1"/>
          <p:nvPr/>
        </p:nvSpPr>
        <p:spPr>
          <a:xfrm>
            <a:off x="1306645" y="3504868"/>
            <a:ext cx="7704832" cy="2771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97819" y="346022"/>
                <a:ext cx="8579457" cy="6317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b="1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NOT_Consecutive_integer_checking_GCD</a:t>
                </a:r>
                <a:r>
                  <a:rPr lang="en-US" sz="24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//Is this correct?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integers x and y, wher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one of the x and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GCD(x, y).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//t := </a:t>
                </a:r>
                <a:r>
                  <a:rPr lang="en-US" sz="2000" u="sng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min(|x|, |y|); 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!((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&amp;&amp;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 ) { 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//not ||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	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3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}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}//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19" y="346022"/>
                <a:ext cx="8579457" cy="6317692"/>
              </a:xfrm>
              <a:prstGeom prst="rect">
                <a:avLst/>
              </a:prstGeom>
              <a:blipFill>
                <a:blip r:embed="rId2"/>
                <a:stretch>
                  <a:fillRect l="-1065" t="-772" b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896">
            <a:off x="537958" y="1672091"/>
            <a:ext cx="726079" cy="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548AD-FE28-400D-BE7D-43AD85EACABC}"/>
              </a:ext>
            </a:extLst>
          </p:cNvPr>
          <p:cNvSpPr txBox="1"/>
          <p:nvPr/>
        </p:nvSpPr>
        <p:spPr>
          <a:xfrm>
            <a:off x="6543489" y="6294382"/>
            <a:ext cx="31699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its time efficiency?</a:t>
            </a:r>
          </a:p>
        </p:txBody>
      </p:sp>
    </p:spTree>
    <p:extLst>
      <p:ext uri="{BB962C8B-B14F-4D97-AF65-F5344CB8AC3E}">
        <p14:creationId xmlns:p14="http://schemas.microsoft.com/office/powerpoint/2010/main" val="341570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1AEE41-8122-4C64-9F93-6E6452037946}"/>
              </a:ext>
            </a:extLst>
          </p:cNvPr>
          <p:cNvSpPr txBox="1"/>
          <p:nvPr/>
        </p:nvSpPr>
        <p:spPr>
          <a:xfrm>
            <a:off x="1535185" y="940075"/>
            <a:ext cx="7627287" cy="5119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3081" y="940075"/>
            <a:ext cx="8622792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 	Find the prime factors of x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 Sieve of Eratosthenes).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 	Find the prime factors of 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 Sieve of Eratosthenes).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indent="-62865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 	Identify all the common factors in the two primes expansion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indent="28575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in Step 1 and Step 2.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common factor occurring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 in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respectively,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repeated min{p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times.)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 	Compute the product of all the common factors 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it as the greatest common divisor of the given    </a:t>
            </a:r>
          </a:p>
          <a:p>
            <a:pPr marL="4572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numbers. 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FF8A079-6E21-4ED9-9FD1-2B827C1724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0099">
            <a:off x="835572" y="1370062"/>
            <a:ext cx="659273" cy="38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83080" y="5650992"/>
            <a:ext cx="86227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assignment, conditional, loop, recursive and return statements to write an algorithm for this procedure.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681691-70CB-B4F1-847F-E227DB0EC028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519AFA-3CC4-19E4-D5FD-C61C3F6B52F5}"/>
              </a:ext>
            </a:extLst>
          </p:cNvPr>
          <p:cNvSpPr txBox="1"/>
          <p:nvPr/>
        </p:nvSpPr>
        <p:spPr>
          <a:xfrm>
            <a:off x="1364464" y="5038641"/>
            <a:ext cx="8749354" cy="11882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6650" y="1429706"/>
            <a:ext cx="9120147" cy="479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0.36: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numbers 60, and 24, we get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60 = 2.2.3.5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24 = 2.2.2.3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GCD(60, 24) = 2.2.3 = 12.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is much more complex and slower than Euclid’s algorithm (inferior efficiency).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middle-school procedure does not qualify as a legitimate algorithm, because the prime factorization steps are not defined unambiguously.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24259" y="1981795"/>
            <a:ext cx="5703632" cy="2215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min{2, 3}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min{1, 1}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5,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min{1, 0} = 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(60, 24) 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4145754" y="2753018"/>
            <a:ext cx="618666" cy="127341"/>
          </a:xfrm>
          <a:prstGeom prst="rightArrow">
            <a:avLst>
              <a:gd name="adj1" fmla="val 50000"/>
              <a:gd name="adj2" fmla="val 1111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73C41B7-A104-41A9-A672-C60015A0D068}"/>
              </a:ext>
            </a:extLst>
          </p:cNvPr>
          <p:cNvSpPr/>
          <p:nvPr/>
        </p:nvSpPr>
        <p:spPr>
          <a:xfrm rot="20706359" flipH="1">
            <a:off x="955770" y="1339414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A022AEAF-B96F-4798-A9C1-11F510D10E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305">
            <a:off x="864113" y="1358083"/>
            <a:ext cx="573990" cy="4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87BDA-A0C5-63B6-47AC-6CF65653DAB7}"/>
              </a:ext>
            </a:extLst>
          </p:cNvPr>
          <p:cNvSpPr txBox="1"/>
          <p:nvPr/>
        </p:nvSpPr>
        <p:spPr>
          <a:xfrm>
            <a:off x="1480885" y="796919"/>
            <a:ext cx="77330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gcd(x, y) 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EEF592-8BC3-43AA-92F4-877911E4F9E8}"/>
              </a:ext>
            </a:extLst>
          </p:cNvPr>
          <p:cNvSpPr txBox="1"/>
          <p:nvPr/>
        </p:nvSpPr>
        <p:spPr>
          <a:xfrm>
            <a:off x="1644073" y="3029527"/>
            <a:ext cx="8179195" cy="1986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1461" y="2349705"/>
            <a:ext cx="8069779" cy="313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non-ambiguity requirement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step of an algorithm cannot be compromised. 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is defined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ambiguously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0FB2DA8-4578-4631-8485-F59C12A479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875">
            <a:off x="872641" y="2300789"/>
            <a:ext cx="646600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7A36D61-25DE-66DA-934E-FECA46463E3D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568" y="1039371"/>
            <a:ext cx="9411740" cy="514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Sieve of Eratosthenes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(Ancient Greece, 200B.C.)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for generating consecutive primes not   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exceeding any given integer 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  Initialize a list of prime candidates with consecutive integers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from 2 to n.  {2, 3, 4, 5, 6, 7, 8, 9, 10, 11, …, n}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  Continue the step of eliminating from the list all multiples of 2;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then move on to the next item on the list, which is 3, and eliminate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its multiples; then 5, until no more numbers can be eliminated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from the list. The remaining integers of the list are the primes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needed. {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5, </a:t>
            </a:r>
            <a:r>
              <a:rPr lang="en-US" sz="2400" strike="dblStrik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11, …, n}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024560A-143B-41FC-9E8A-82A6F44E75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231">
            <a:off x="836984" y="1612025"/>
            <a:ext cx="704433" cy="47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50E4842-EBD1-C774-41EE-2A02B1AA2191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FF1F0E-F021-49C6-9044-3207E2A84C6F}"/>
              </a:ext>
            </a:extLst>
          </p:cNvPr>
          <p:cNvSpPr txBox="1"/>
          <p:nvPr/>
        </p:nvSpPr>
        <p:spPr>
          <a:xfrm>
            <a:off x="1770504" y="4710546"/>
            <a:ext cx="9156114" cy="19901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44869" y="822960"/>
                <a:ext cx="8534156" cy="5877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0.37: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Let n = 31. [p = 2, 3, 5]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far do you have to go for eliminating the non-prime  numbers, for a given n?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largest number p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whose multiples can still remain on the list? 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for this case, the largest number p is 5 since p =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69" y="822960"/>
                <a:ext cx="8534156" cy="5877699"/>
              </a:xfrm>
              <a:prstGeom prst="rect">
                <a:avLst/>
              </a:prstGeom>
              <a:blipFill>
                <a:blip r:embed="rId2"/>
                <a:stretch>
                  <a:fillRect l="-1286" t="-726" r="-714" b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E1E74EB-4D27-4682-8048-98F614BD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30577"/>
              </p:ext>
            </p:extLst>
          </p:nvPr>
        </p:nvGraphicFramePr>
        <p:xfrm>
          <a:off x="1770504" y="1344360"/>
          <a:ext cx="8977073" cy="323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83">
                  <a:extLst>
                    <a:ext uri="{9D8B030D-6E8A-4147-A177-3AD203B41FA5}">
                      <a16:colId xmlns:a16="http://schemas.microsoft.com/office/drawing/2014/main" val="341764833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00877480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47705182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76821801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7595708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75036326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75792201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25748852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20835747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9760132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40489862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3880829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97731908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73359137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96648025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67641147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11076157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756155403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301116130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55219722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499191882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762772183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380451978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4119773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4123076122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72361826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83912909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303572717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5595704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57209990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16640439"/>
                    </a:ext>
                  </a:extLst>
                </a:gridCol>
              </a:tblGrid>
              <a:tr h="97627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 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6331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86798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04874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6781"/>
                  </a:ext>
                </a:extLst>
              </a:tr>
            </a:tbl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7F2B07C-A606-DEC7-0761-DD62F479EE3F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CBDCA-7DC5-44BC-BA48-F415ED36A4E0}"/>
              </a:ext>
            </a:extLst>
          </p:cNvPr>
          <p:cNvSpPr txBox="1"/>
          <p:nvPr/>
        </p:nvSpPr>
        <p:spPr>
          <a:xfrm>
            <a:off x="503853" y="615820"/>
            <a:ext cx="11180147" cy="6107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4818" y="522326"/>
            <a:ext cx="9999026" cy="620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GCD and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Theorem (Theorem 0.1)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{6, 7}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 to Euclid Algorithm for computing GCD {8-10}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time efficiency for Euclid Algorithm {12, 13}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Fibonacci numbers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analyzing Euclid Algorithm {14-16}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{17-22}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{25-27}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Sieve of Eratosthenes to find all the primes which are less than a given number n and their time efficiency. [28-33]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 [34-35]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Another Way for Finding the GCD: Writing a GCD as a Linear Combination [39-48]</a:t>
            </a:r>
            <a:endParaRPr lang="en-US" sz="2400" dirty="0"/>
          </a:p>
        </p:txBody>
      </p:sp>
      <p:pic>
        <p:nvPicPr>
          <p:cNvPr id="3" name="Picture 2" descr="Image result for sad face">
            <a:extLst>
              <a:ext uri="{FF2B5EF4-FFF2-40B4-BE49-F238E27FC236}">
                <a16:creationId xmlns:a16="http://schemas.microsoft.com/office/drawing/2014/main" id="{AC47F7E9-EC01-43B9-9459-81C16BC50A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233" y="1288869"/>
            <a:ext cx="435429" cy="400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06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CFA22F-B70C-FE52-E89B-9751660D2E93}"/>
              </a:ext>
            </a:extLst>
          </p:cNvPr>
          <p:cNvSpPr txBox="1"/>
          <p:nvPr/>
        </p:nvSpPr>
        <p:spPr>
          <a:xfrm>
            <a:off x="784020" y="505735"/>
            <a:ext cx="9135342" cy="21172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2F46A-33DB-429C-B3E1-7142291D4CD3}"/>
              </a:ext>
            </a:extLst>
          </p:cNvPr>
          <p:cNvSpPr txBox="1"/>
          <p:nvPr/>
        </p:nvSpPr>
        <p:spPr>
          <a:xfrm>
            <a:off x="655782" y="2727037"/>
            <a:ext cx="9303756" cy="10044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51105" y="-64264"/>
                <a:ext cx="8890671" cy="698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Analysis of the problem: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following observation helps to avoid eliminating the same number more than once: 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3275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the current pass, if p is a number, eliminate its multiples:</a:t>
                </a:r>
              </a:p>
              <a:p>
                <a:pPr marL="1255713" lvl="1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Begin to consider with the first multiple p*p, and then 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(p+1)*p, (p+2)*p, (p+3)*p, … where 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55713" lvl="1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reason is that all its smaller multiples 2p, 3p, …, (p-1)p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were eliminated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earlier passes through the list when the prime 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{2, 3, 5, …,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 For example, when the current pass, if p = 5, both 2*p = 10 and 3*p = 15 were deleted in the earlier passes; namely, if p = 2, 5*2 = 10 was eliminated, and if p = 3, 5*3 = 15 was eliminated. Thus, 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pass, if p = 5, begin only with p*p, which is 5*5 = 25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n.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for n = 48, consider p from 2, 3, …, up to the largest p = 5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√48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Then, when considering 5, only 5*5,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7*5,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are candidates to be eliminated. But 2*5, 4*5, 6*5, and 8*5 were eliminated when considering 2; 3*5, and 9*5 were eliminated when considering 3. Thus, 30, 40, and 45 are not in the list when considering pass p = 5.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05" y="-64264"/>
                <a:ext cx="8890671" cy="6986528"/>
              </a:xfrm>
              <a:prstGeom prst="rect">
                <a:avLst/>
              </a:prstGeom>
              <a:blipFill>
                <a:blip r:embed="rId2"/>
                <a:stretch>
                  <a:fillRect l="-892" t="-523" r="-1166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BEB4FCA-F8D3-4E09-A456-F926E5A1ECCC}"/>
              </a:ext>
            </a:extLst>
          </p:cNvPr>
          <p:cNvSpPr/>
          <p:nvPr/>
        </p:nvSpPr>
        <p:spPr>
          <a:xfrm rot="20706359" flipH="1">
            <a:off x="1373758" y="2506676"/>
            <a:ext cx="319197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smiley with thumb up Stock Vector - 16515884">
            <a:extLst>
              <a:ext uri="{FF2B5EF4-FFF2-40B4-BE49-F238E27FC236}">
                <a16:creationId xmlns:a16="http://schemas.microsoft.com/office/drawing/2014/main" id="{9D533402-AFA9-4DF7-84D0-C04A5F9945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55" y="2470727"/>
            <a:ext cx="472440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25C2F7-591F-4679-918F-F8901BCBB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06424"/>
              </p:ext>
            </p:extLst>
          </p:nvPr>
        </p:nvGraphicFramePr>
        <p:xfrm>
          <a:off x="9959538" y="471339"/>
          <a:ext cx="1031508" cy="61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4">
                  <a:extLst>
                    <a:ext uri="{9D8B030D-6E8A-4147-A177-3AD203B41FA5}">
                      <a16:colId xmlns:a16="http://schemas.microsoft.com/office/drawing/2014/main" val="2618408828"/>
                    </a:ext>
                  </a:extLst>
                </a:gridCol>
                <a:gridCol w="515754">
                  <a:extLst>
                    <a:ext uri="{9D8B030D-6E8A-4147-A177-3AD203B41FA5}">
                      <a16:colId xmlns:a16="http://schemas.microsoft.com/office/drawing/2014/main" val="3234425097"/>
                    </a:ext>
                  </a:extLst>
                </a:gridCol>
              </a:tblGrid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16841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6555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7337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7047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270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674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4399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02248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32830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6672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52543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73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13634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10408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69163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2704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46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046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480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78656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0158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E383479-BB0A-4FAA-BF35-EF343CD6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98891"/>
              </p:ext>
            </p:extLst>
          </p:nvPr>
        </p:nvGraphicFramePr>
        <p:xfrm>
          <a:off x="11108808" y="188535"/>
          <a:ext cx="103150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4">
                  <a:extLst>
                    <a:ext uri="{9D8B030D-6E8A-4147-A177-3AD203B41FA5}">
                      <a16:colId xmlns:a16="http://schemas.microsoft.com/office/drawing/2014/main" val="2618408828"/>
                    </a:ext>
                  </a:extLst>
                </a:gridCol>
                <a:gridCol w="515754">
                  <a:extLst>
                    <a:ext uri="{9D8B030D-6E8A-4147-A177-3AD203B41FA5}">
                      <a16:colId xmlns:a16="http://schemas.microsoft.com/office/drawing/2014/main" val="3234425097"/>
                    </a:ext>
                  </a:extLst>
                </a:gridCol>
              </a:tblGrid>
              <a:tr h="259462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16841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6555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7337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7047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270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674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4399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02248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32830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6672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52543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73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13634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10408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69163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2704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46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046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480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78656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01586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830970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3221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0F11-1EB4-47FE-8329-E1DA87CF82C7}"/>
              </a:ext>
            </a:extLst>
          </p:cNvPr>
          <p:cNvSpPr txBox="1"/>
          <p:nvPr/>
        </p:nvSpPr>
        <p:spPr>
          <a:xfrm>
            <a:off x="1251001" y="226643"/>
            <a:ext cx="10139809" cy="6295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4807" y="110561"/>
                <a:ext cx="9112195" cy="641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Sieve(n)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//Implements the sieve of Eratosthenes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An integer n ≥ 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Array L of all prime numbers less than or equal to 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p ← 2 to n  do  A[p] ← p;   //Generate a copy of the number from 2 on.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p ← 2 to </a:t>
                </a:r>
                <a:r>
                  <a:rPr lang="en-US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{   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A[p] ≠ 0  //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has not been eliminated on previous passes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{	j ← p * p;  // size of p * size of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*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j ≤ n do { //says n times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A[j] ← 0;  //mark the element as eliminated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← j + p; </a:t>
                </a:r>
                <a:r>
                  <a:rPr lang="en-US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//j = p*p + p = (p+1)p}//end </a:t>
                </a:r>
                <a:r>
                  <a:rPr lang="en-US" dirty="0" err="1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while_do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} //end if (else back to for after p = p+1)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p = p + 1;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} //end for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//copy the remaining elements of A to array L of the primes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0;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p ← 2  to n  do {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if  A[p] ≠ 0  {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L[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← A[p];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+ 1; } //end if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//end for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L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07" y="110561"/>
                <a:ext cx="9112195" cy="6419193"/>
              </a:xfrm>
              <a:prstGeom prst="rect">
                <a:avLst/>
              </a:prstGeom>
              <a:blipFill>
                <a:blip r:embed="rId2"/>
                <a:stretch>
                  <a:fillRect l="-736" t="-475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58322" y="2306012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2017" y="4754503"/>
            <a:ext cx="567848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A[2] = 2, A[4] = 0 A[6]=0, A[8]=0, A[10]=0, A[12] =0, A[14]=0, A[16]=0, A[18]=0, A[20]=0, A[22]=0, A[24]=0, A[26]=0, A[28]=0, A[30]=0, …, A[48]=0. </a:t>
            </a:r>
          </a:p>
          <a:p>
            <a:r>
              <a:rPr lang="en-US" dirty="0">
                <a:solidFill>
                  <a:srgbClr val="C00000"/>
                </a:solidFill>
              </a:rPr>
              <a:t>A[3]= 3, A[9]=0, A[12] = 0, A[15] = 0, A[18]=0, A[21] = 0, A[24] = 0, A[27]=0, A[30]=0, A[33]=0, …, A[45]=0, A[48]=0. </a:t>
            </a:r>
          </a:p>
          <a:p>
            <a:r>
              <a:rPr lang="en-US" dirty="0"/>
              <a:t>A[5] =5, A[25] = 0, A[30]=0, A[35]=0, A[40]=0, A[45]=0. 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7" y="2177592"/>
            <a:ext cx="742596" cy="4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9171432" y="1892808"/>
            <a:ext cx="228600" cy="2203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8904" y="733222"/>
                <a:ext cx="1636776" cy="36933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“if A[p] ≠ 0”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checks whether p is a prime. If p is not a prime, then p*p, (p+1)*p, (p+2)*p, …</a:t>
                </a:r>
                <a:r>
                  <a:rPr lang="en-US" sz="180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A[p*p], A[(p+1)*p], … have been eliminated on previous passes.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04" y="733222"/>
                <a:ext cx="1636776" cy="3693319"/>
              </a:xfrm>
              <a:prstGeom prst="rect">
                <a:avLst/>
              </a:prstGeom>
              <a:blipFill>
                <a:blip r:embed="rId4"/>
                <a:stretch>
                  <a:fillRect l="-2963" t="-658" r="-407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30184" y="877824"/>
            <a:ext cx="1188720" cy="11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1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E841DEB-3ECA-57B1-29AF-DE0E5333EA9E}"/>
              </a:ext>
            </a:extLst>
          </p:cNvPr>
          <p:cNvSpPr txBox="1"/>
          <p:nvPr/>
        </p:nvSpPr>
        <p:spPr>
          <a:xfrm>
            <a:off x="1228436" y="401889"/>
            <a:ext cx="5052291" cy="4501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35016" y="401889"/>
                <a:ext cx="9851819" cy="6298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fast the algorithm is?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n = 48, p*p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 implies that p = 5, eliminate 23 of 2, 7 of 3, and 2 of 5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 numbers out of 48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n = 49 implies that p = 7, eliminate 23 of 2, 7 of 2, 2 of 5 and 1 of 7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 numbers out of 49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n = 63 implies that p = 7, eliminate 30 of 2, 10 of 3, 3 of 5 and 1 of 7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 numbers out of 63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number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eliminated out of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p*p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(p+1)*(p+1)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22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least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+ 4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+ 5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+ 7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… + (p – 1)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d ≤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000" b="1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2*2, 3*2, 4*2, 5*2, 6*2, 7*2, 8*2, …, p*2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3*3, 4*3, 5*3, 6*3, 7*3, 8*3, …, p*3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4*4, 5*4, 6*4, 7*4, 8*4, …, p*4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5*5, 6*5, 7*5, 8*5, …, p*5	 if p = 7, there are p-1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     6*6, 7*6, 8*6, …, p*6         in this column (which				              7*7, 8*7, …, p*7      have been eliminated)</a:t>
                </a:r>
              </a:p>
              <a:p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8*8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p*8</a:t>
                </a:r>
                <a:endParaRPr lang="en-US" sz="22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16" y="401889"/>
                <a:ext cx="9851819" cy="6298006"/>
              </a:xfrm>
              <a:prstGeom prst="rect">
                <a:avLst/>
              </a:prstGeom>
              <a:blipFill>
                <a:blip r:embed="rId2"/>
                <a:stretch>
                  <a:fillRect l="-928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729803" y="3324981"/>
            <a:ext cx="80786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275" y="3358083"/>
            <a:ext cx="795167" cy="8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69315" y="3308900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95516" y="3341532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9189" y="3358083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60070" y="3358083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92F49-9DF8-4787-B880-28600D7025B7}"/>
                  </a:ext>
                </a:extLst>
              </p:cNvPr>
              <p:cNvSpPr txBox="1"/>
              <p:nvPr/>
            </p:nvSpPr>
            <p:spPr>
              <a:xfrm>
                <a:off x="292621" y="6226930"/>
                <a:ext cx="5259977" cy="63107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  1 +  2  +  3  +  4  +  5  +  6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= 21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92F49-9DF8-4787-B880-28600D70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1" y="6226930"/>
                <a:ext cx="5259977" cy="631070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34929" y="3436701"/>
            <a:ext cx="635339" cy="7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AF9F398B-A752-44B3-A86E-9F9F4AC3A2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5996">
            <a:off x="635073" y="1108053"/>
            <a:ext cx="730509" cy="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FE3529-2F3B-C606-C098-01938FD26A2F}"/>
              </a:ext>
            </a:extLst>
          </p:cNvPr>
          <p:cNvCxnSpPr>
            <a:cxnSpLocks/>
          </p:cNvCxnSpPr>
          <p:nvPr/>
        </p:nvCxnSpPr>
        <p:spPr>
          <a:xfrm>
            <a:off x="6399888" y="3424575"/>
            <a:ext cx="521574" cy="7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8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61849-810F-47B8-870D-FB846FFC5A5A}"/>
              </a:ext>
            </a:extLst>
          </p:cNvPr>
          <p:cNvSpPr txBox="1"/>
          <p:nvPr/>
        </p:nvSpPr>
        <p:spPr>
          <a:xfrm>
            <a:off x="1490946" y="1401150"/>
            <a:ext cx="10233892" cy="32142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1929" y="102753"/>
                <a:ext cx="9531927" cy="6755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Time Efficiency for the Sieve of Eratosthenes to find all the prime which is less than n.</a:t>
                </a:r>
              </a:p>
              <a:p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multiplications required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≤  m ≤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0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{2, 3, 5, 7, …,</a:t>
                </a:r>
                <a:r>
                  <a:rPr lang="en-US" sz="2400" spc="-100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pc="-100" baseline="-25000" dirty="0"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sz="2400" spc="-100" baseline="-25000" dirty="0"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running time for each multiplication is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time for the algorithm is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Type equation here.</a:t>
                    </a:fl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 *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= 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when n = 63?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eliminations 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400" b="1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</a:t>
                </a:r>
                <a:r>
                  <a:rPr lang="en-US" sz="2000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30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+ 19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+ 8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 times marking “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A[j] ← 0;”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Sieve(n), which generates the prime numbers 2, 3, 5, 7, 11, 13, 17, 19, 23, 29, 31, 37, 41, 43, 47, 53, 59, 61.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this says is that when considering 3, p*p = 3*3 is the first one A[9]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Then the next is 4*3, A[12] 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← 0, but this was done when considering 2.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is, when (p+1)*3 ≤ 63. A[(p+1)*3] 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← 0 even when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(p+1)*3 is even. Repetition of eliminations are occurred.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29" y="102753"/>
                <a:ext cx="9531927" cy="6755247"/>
              </a:xfrm>
              <a:prstGeom prst="rect">
                <a:avLst/>
              </a:prstGeom>
              <a:blipFill>
                <a:blip r:embed="rId2"/>
                <a:stretch>
                  <a:fillRect l="-1151" t="-722" r="-703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B7C148E-C9B9-439E-989D-C48FBE8871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751">
            <a:off x="860281" y="2115638"/>
            <a:ext cx="661298" cy="4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3669A6-0DF4-4211-983A-FFF6B70B7532}"/>
              </a:ext>
            </a:extLst>
          </p:cNvPr>
          <p:cNvSpPr txBox="1"/>
          <p:nvPr/>
        </p:nvSpPr>
        <p:spPr>
          <a:xfrm>
            <a:off x="1710894" y="564576"/>
            <a:ext cx="9261906" cy="6019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2595" y="634182"/>
            <a:ext cx="8986810" cy="58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[non-ambiguity]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 requirement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step of an algorithm cannot be compromised.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is defined ambiguously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[Well-specified inputs’ range]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 of inputs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which an algorithm works has to be specified carefully.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does not work correctly when one of the input numbers is zero.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[Different ways for specifying an algorithm]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represented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different ways.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Euclid’s algorithm can be defined recursively or non-recursively.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nth Fibonacci Term can be computed recursively and iteratively.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50493" y="2246125"/>
            <a:ext cx="447454" cy="35360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9DA06A3-30F8-4567-B7AA-44BF0B7E34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242">
            <a:off x="669048" y="2180819"/>
            <a:ext cx="615488" cy="47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389D0C-B1DA-4739-A8F3-F15C01033FF2}"/>
              </a:ext>
            </a:extLst>
          </p:cNvPr>
          <p:cNvSpPr txBox="1"/>
          <p:nvPr/>
        </p:nvSpPr>
        <p:spPr>
          <a:xfrm>
            <a:off x="1294280" y="564576"/>
            <a:ext cx="9678520" cy="6019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0247" y="1507748"/>
            <a:ext cx="93174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[Several algorithms for a problem]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algorithms for solving the same problem may exist.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Euclid, Consecutive integer checking and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n). </a:t>
            </a:r>
            <a:endParaRPr lang="en-US" sz="2400" strike="sngStrike" dirty="0">
              <a:solidFill>
                <a:srgbClr val="3333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[Various Speeds of different Algorithms for solving the same problem] Algorithms for the same problem can be based on very different ideas and can solve the problem with dramatically different speeds.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of its n members.</a:t>
            </a: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07140" y="2263252"/>
            <a:ext cx="376201" cy="327125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49AC542A-A996-49FA-B6AE-220250BD9C84}"/>
              </a:ext>
            </a:extLst>
          </p:cNvPr>
          <p:cNvSpPr/>
          <p:nvPr/>
        </p:nvSpPr>
        <p:spPr>
          <a:xfrm>
            <a:off x="10040983" y="6165669"/>
            <a:ext cx="426720" cy="3483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83E9E2D-1B96-4082-89B4-1EDFDC126B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7204">
            <a:off x="619100" y="2230526"/>
            <a:ext cx="689373" cy="4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3AD72-53CC-41DF-A6F5-330E7443D73F}"/>
              </a:ext>
            </a:extLst>
          </p:cNvPr>
          <p:cNvSpPr/>
          <p:nvPr/>
        </p:nvSpPr>
        <p:spPr>
          <a:xfrm>
            <a:off x="1580247" y="708336"/>
            <a:ext cx="5181418" cy="501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C2321-0E21-4B06-B52F-69631A9B6A78}"/>
              </a:ext>
            </a:extLst>
          </p:cNvPr>
          <p:cNvSpPr txBox="1"/>
          <p:nvPr/>
        </p:nvSpPr>
        <p:spPr>
          <a:xfrm>
            <a:off x="1885065" y="2516777"/>
            <a:ext cx="8077541" cy="14825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7BD24-698A-45B2-8D53-7DF3C90F0370}"/>
              </a:ext>
            </a:extLst>
          </p:cNvPr>
          <p:cNvSpPr/>
          <p:nvPr/>
        </p:nvSpPr>
        <p:spPr>
          <a:xfrm>
            <a:off x="2569464" y="2922117"/>
            <a:ext cx="69925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Another Way for Finding the GCD:</a:t>
            </a: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Writing a GCD as a Linear Combination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675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29408-857F-45B5-8DFD-87D36E461177}"/>
              </a:ext>
            </a:extLst>
          </p:cNvPr>
          <p:cNvSpPr txBox="1"/>
          <p:nvPr/>
        </p:nvSpPr>
        <p:spPr>
          <a:xfrm>
            <a:off x="1357218" y="3103392"/>
            <a:ext cx="9477564" cy="26112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BD8AB-D057-43C1-B888-3CC16D3F6928}"/>
              </a:ext>
            </a:extLst>
          </p:cNvPr>
          <p:cNvSpPr txBox="1"/>
          <p:nvPr/>
        </p:nvSpPr>
        <p:spPr>
          <a:xfrm>
            <a:off x="1742094" y="2628985"/>
            <a:ext cx="8784837" cy="2611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Definition: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d is said to be a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of integers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if, and only if there exist integers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 + j*y = d.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GCD as a Linear Combination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3409">
            <a:off x="1075476" y="2175547"/>
            <a:ext cx="581835" cy="3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33F83EC3-52C3-972A-6DFE-2608732C1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7490" y="1997006"/>
            <a:ext cx="395798" cy="359814"/>
          </a:xfrm>
          <a:prstGeom prst="rect">
            <a:avLst/>
          </a:prstGeom>
          <a:noFill/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715D112-AB52-8FE2-DE23-97C280B05D68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79B37F-42DB-4171-8FBA-38BBDA55A02E}"/>
              </a:ext>
            </a:extLst>
          </p:cNvPr>
          <p:cNvSpPr txBox="1"/>
          <p:nvPr/>
        </p:nvSpPr>
        <p:spPr>
          <a:xfrm>
            <a:off x="905691" y="5407573"/>
            <a:ext cx="9318172" cy="1476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32978-C5D6-4372-822E-E1E6AF719565}"/>
              </a:ext>
            </a:extLst>
          </p:cNvPr>
          <p:cNvSpPr txBox="1"/>
          <p:nvPr/>
        </p:nvSpPr>
        <p:spPr>
          <a:xfrm>
            <a:off x="905691" y="3406805"/>
            <a:ext cx="9318173" cy="10351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A7BCC-9711-4B1F-8AB7-BBA693365219}"/>
              </a:ext>
            </a:extLst>
          </p:cNvPr>
          <p:cNvSpPr txBox="1"/>
          <p:nvPr/>
        </p:nvSpPr>
        <p:spPr>
          <a:xfrm>
            <a:off x="1591149" y="534004"/>
            <a:ext cx="8632714" cy="16656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4040" y="969725"/>
            <a:ext cx="8503919" cy="547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 | a and d | b, then for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d |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 a = 24 and b = 30.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6 | 24 and 6 | 30, then for integers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is,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is multiples of 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fact is that 24 = 4*6 and 30 = 5*6;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*4*6 + j*5*6 =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That is,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for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j*5)6.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has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multiple of 6  when (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 =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9A2BE6F-884C-47DB-A30F-95176D20056D}"/>
              </a:ext>
            </a:extLst>
          </p:cNvPr>
          <p:cNvSpPr/>
          <p:nvPr/>
        </p:nvSpPr>
        <p:spPr>
          <a:xfrm rot="20706359" flipH="1">
            <a:off x="846597" y="156470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5947">
            <a:off x="823428" y="1539559"/>
            <a:ext cx="581452" cy="41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2FC651-0B36-C959-17CF-55C4AD16F936}"/>
              </a:ext>
            </a:extLst>
          </p:cNvPr>
          <p:cNvSpPr txBox="1"/>
          <p:nvPr/>
        </p:nvSpPr>
        <p:spPr>
          <a:xfrm>
            <a:off x="370547" y="3636221"/>
            <a:ext cx="10835313" cy="15119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141CE-1D9E-48EA-B9E5-95EAD2F08E28}"/>
              </a:ext>
            </a:extLst>
          </p:cNvPr>
          <p:cNvSpPr txBox="1"/>
          <p:nvPr/>
        </p:nvSpPr>
        <p:spPr>
          <a:xfrm>
            <a:off x="1892439" y="3561196"/>
            <a:ext cx="8055863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solidFill>
                  <a:srgbClr val="3333FF"/>
                </a:solidFill>
                <a:cs typeface="Times New Roman" panose="02020603050405020304" pitchFamily="18" charset="0"/>
              </a:rPr>
              <a:t>Theorem 0.1.4.5:   </a:t>
            </a:r>
            <a:r>
              <a:rPr 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(Writing a GCD as a Linear Combination)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integers a and b, not both zero, if d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b), then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a*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b*j = d.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B5EBF07-187B-4EAD-9FC4-269B5CB7C2B5}"/>
              </a:ext>
            </a:extLst>
          </p:cNvPr>
          <p:cNvSpPr/>
          <p:nvPr/>
        </p:nvSpPr>
        <p:spPr>
          <a:xfrm rot="20706359" flipH="1">
            <a:off x="1018633" y="3731174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smiley with thumb up Stock Vector - 16515884">
            <a:extLst>
              <a:ext uri="{FF2B5EF4-FFF2-40B4-BE49-F238E27FC236}">
                <a16:creationId xmlns:a16="http://schemas.microsoft.com/office/drawing/2014/main" id="{9D533402-AFA9-4DF7-84D0-C04A5F9945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9" y="3743364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3892C-8710-814B-6068-397782B338BF}"/>
              </a:ext>
            </a:extLst>
          </p:cNvPr>
          <p:cNvSpPr txBox="1"/>
          <p:nvPr/>
        </p:nvSpPr>
        <p:spPr>
          <a:xfrm>
            <a:off x="1527951" y="896795"/>
            <a:ext cx="8784837" cy="2611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Definition: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d is said to be a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of integers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if, and only if there exist integers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 + j*y = d.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GCD as a Linear Combination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62" y="939297"/>
            <a:ext cx="9401452" cy="108307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C179-2485-4850-8931-DB16895D1276}"/>
              </a:ext>
            </a:extLst>
          </p:cNvPr>
          <p:cNvSpPr txBox="1"/>
          <p:nvPr/>
        </p:nvSpPr>
        <p:spPr>
          <a:xfrm>
            <a:off x="970990" y="4462724"/>
            <a:ext cx="2852865" cy="5249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01CA3-6B99-462E-BFE0-BAA311F77D8B}"/>
              </a:ext>
            </a:extLst>
          </p:cNvPr>
          <p:cNvSpPr txBox="1"/>
          <p:nvPr/>
        </p:nvSpPr>
        <p:spPr>
          <a:xfrm>
            <a:off x="1069669" y="886220"/>
            <a:ext cx="3354285" cy="6987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4802" y="1052658"/>
            <a:ext cx="9401452" cy="436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define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0) = 0.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definition is necessary to make standard properties of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(such as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0) =  |x| 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 valid.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elementary properties of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a),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(-a, b),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(|a|, |b|),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0) =  |a|,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|a|,    for k ɛ Z = { …., -2, -1, 0, 1, 2, …} of integers.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17E2EA4-0FC4-4219-A201-87290C990240}"/>
              </a:ext>
            </a:extLst>
          </p:cNvPr>
          <p:cNvSpPr/>
          <p:nvPr/>
        </p:nvSpPr>
        <p:spPr>
          <a:xfrm rot="20706359" flipH="1">
            <a:off x="660975" y="998712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101">
            <a:off x="512064" y="955437"/>
            <a:ext cx="630936" cy="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F960D-D46E-BD28-DE2B-4D7275075539}"/>
              </a:ext>
            </a:extLst>
          </p:cNvPr>
          <p:cNvSpPr txBox="1"/>
          <p:nvPr/>
        </p:nvSpPr>
        <p:spPr>
          <a:xfrm>
            <a:off x="4423954" y="4410227"/>
            <a:ext cx="745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(-5, 2) = </a:t>
            </a:r>
            <a:r>
              <a:rPr lang="en-US" dirty="0" err="1"/>
              <a:t>gcd</a:t>
            </a:r>
            <a:r>
              <a:rPr lang="en-US" dirty="0"/>
              <a:t>(2, -1) = </a:t>
            </a:r>
            <a:r>
              <a:rPr lang="en-US" dirty="0" err="1"/>
              <a:t>gcd</a:t>
            </a:r>
            <a:r>
              <a:rPr lang="en-US" dirty="0"/>
              <a:t>(-1, 0) = |-1| = 1 = </a:t>
            </a:r>
            <a:r>
              <a:rPr lang="en-US" dirty="0" err="1"/>
              <a:t>gcd</a:t>
            </a:r>
            <a:r>
              <a:rPr lang="en-US" dirty="0"/>
              <a:t>(1, 0) = </a:t>
            </a:r>
            <a:r>
              <a:rPr lang="en-US" dirty="0" err="1"/>
              <a:t>gcd</a:t>
            </a:r>
            <a:r>
              <a:rPr lang="en-US" dirty="0"/>
              <a:t>(2, 1) = </a:t>
            </a:r>
            <a:r>
              <a:rPr lang="en-US" dirty="0" err="1"/>
              <a:t>gcd</a:t>
            </a:r>
            <a:r>
              <a:rPr lang="en-US" dirty="0"/>
              <a:t>(5, 1)</a:t>
            </a: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1F56D-C4EC-F37F-E05C-EA58D903EA6C}"/>
              </a:ext>
            </a:extLst>
          </p:cNvPr>
          <p:cNvSpPr txBox="1"/>
          <p:nvPr/>
        </p:nvSpPr>
        <p:spPr>
          <a:xfrm>
            <a:off x="0" y="4441371"/>
            <a:ext cx="9330612" cy="18194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EDD9-CD06-4D51-B74D-C3A5A477E84E}"/>
              </a:ext>
            </a:extLst>
          </p:cNvPr>
          <p:cNvSpPr txBox="1"/>
          <p:nvPr/>
        </p:nvSpPr>
        <p:spPr>
          <a:xfrm>
            <a:off x="1" y="2443263"/>
            <a:ext cx="11852366" cy="4861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E101-2C31-4386-B640-44212B4BB558}"/>
              </a:ext>
            </a:extLst>
          </p:cNvPr>
          <p:cNvSpPr txBox="1"/>
          <p:nvPr/>
        </p:nvSpPr>
        <p:spPr>
          <a:xfrm>
            <a:off x="0" y="6286308"/>
            <a:ext cx="11852366" cy="4861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DDE34-9F21-4378-BD9E-5DA1AC1A836B}"/>
              </a:ext>
            </a:extLst>
          </p:cNvPr>
          <p:cNvSpPr txBox="1"/>
          <p:nvPr/>
        </p:nvSpPr>
        <p:spPr>
          <a:xfrm>
            <a:off x="541453" y="722811"/>
            <a:ext cx="10835313" cy="15119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Emoticon smiley with thumb up Stock Vector - 16515884">
            <a:extLst>
              <a:ext uri="{FF2B5EF4-FFF2-40B4-BE49-F238E27FC236}">
                <a16:creationId xmlns:a16="http://schemas.microsoft.com/office/drawing/2014/main" id="{3757CB9C-98D7-4178-90EB-FAE7A3E84E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0" y="6286308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AB7582A-398D-AA5B-EC1F-96EB179F5EAF}"/>
              </a:ext>
            </a:extLst>
          </p:cNvPr>
          <p:cNvSpPr/>
          <p:nvPr/>
        </p:nvSpPr>
        <p:spPr>
          <a:xfrm rot="20706359" flipH="1">
            <a:off x="573946" y="136921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moticon smiley with thumb up Stock Vector - 16515884">
            <a:extLst>
              <a:ext uri="{FF2B5EF4-FFF2-40B4-BE49-F238E27FC236}">
                <a16:creationId xmlns:a16="http://schemas.microsoft.com/office/drawing/2014/main" id="{AC3C7405-01AB-A664-A217-B378C64AE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6" y="1323604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FFA4B-11B5-E04E-D65B-F0CFB542EABD}"/>
              </a:ext>
            </a:extLst>
          </p:cNvPr>
          <p:cNvSpPr txBox="1"/>
          <p:nvPr/>
        </p:nvSpPr>
        <p:spPr>
          <a:xfrm>
            <a:off x="5514392" y="3036616"/>
            <a:ext cx="6337974" cy="1404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7450" y="597163"/>
                <a:ext cx="10650582" cy="6175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3333FF"/>
                    </a:solidFill>
                    <a:cs typeface="Times New Roman" panose="02020603050405020304" pitchFamily="18" charset="0"/>
                  </a:rPr>
                  <a:t>Theorem 0.1.4.5:   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(Writing a GCD as a Linear Combination)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integers a and b, not both zero, if d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b),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there exist integers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such that a*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b*j = d.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a GCD as a Linear Combination.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this a way to find the </a:t>
                </a:r>
                <a:r>
                  <a:rPr lang="en-US" sz="22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24)?)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 a = 30 and b = 24.               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 = q *   y +  r yields       x –   q * y   = r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d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(24, 6)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+ 6 yields (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(1)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 6, 0)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4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+ 0 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(1*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-4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0.   (2)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yields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-1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(3)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-4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) =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+ 5 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+ 5* (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 =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+ 5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-5 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    (5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-6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    6 (5 * 5 – 6 * 4), where (5 * 5 – 6 * 4) = 1,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5 and j = -6.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30) = 6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exist 5 and -6 integers, such that 6 (5 * 5 – 6 * 4) = 6.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50" y="597163"/>
                <a:ext cx="10650582" cy="6175280"/>
              </a:xfrm>
              <a:prstGeom prst="rect">
                <a:avLst/>
              </a:prstGeom>
              <a:blipFill>
                <a:blip r:embed="rId3"/>
                <a:stretch>
                  <a:fillRect l="-1030" b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43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2C3320-B05F-4A4D-9D16-0BF926B4B98D}"/>
              </a:ext>
            </a:extLst>
          </p:cNvPr>
          <p:cNvSpPr txBox="1"/>
          <p:nvPr/>
        </p:nvSpPr>
        <p:spPr>
          <a:xfrm>
            <a:off x="1001485" y="1599891"/>
            <a:ext cx="10755087" cy="15646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6D81B-2ACD-4943-9D44-D4A872C185ED}"/>
              </a:ext>
            </a:extLst>
          </p:cNvPr>
          <p:cNvSpPr txBox="1"/>
          <p:nvPr/>
        </p:nvSpPr>
        <p:spPr>
          <a:xfrm>
            <a:off x="5277393" y="3213463"/>
            <a:ext cx="6426927" cy="13954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2FEFD-003B-4D2A-A848-5AA8167E4ECF}"/>
              </a:ext>
            </a:extLst>
          </p:cNvPr>
          <p:cNvSpPr txBox="1"/>
          <p:nvPr/>
        </p:nvSpPr>
        <p:spPr>
          <a:xfrm>
            <a:off x="949233" y="4657873"/>
            <a:ext cx="10755087" cy="22001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2279" y="217913"/>
                <a:ext cx="10356321" cy="6640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0.26a:  Writing a GCD as a Linear Combination.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the Euclid algorithm to find the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30 and 24, which is 6.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(30, 24)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30 mod 24)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= 6.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press the computation of </a:t>
                </a:r>
                <a:r>
                  <a:rPr lang="en-US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 as a linear combination of 30 and 24: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 first three steps use successive applications of the quotient-remainder theorem. Then, find the coefficients of the linear combination by substituting back through the results of the previous three steps.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(30, 24)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30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+ 6,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6 =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30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1*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(1)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4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+ 0, </a:t>
                </a:r>
                <a:r>
                  <a:rPr lang="en-US" sz="2400" dirty="0">
                    <a:latin typeface="Times New Roman" panose="02020603050405020304" pitchFamily="18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 =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– 4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(2)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    = 6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1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+ 6, </a:t>
                </a:r>
                <a:r>
                  <a:rPr lang="en-US" sz="2400" dirty="0">
                    <a:latin typeface="Times New Roman" panose="02020603050405020304" pitchFamily="18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 =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– 1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(3)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Since 6 = 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– 1 *  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= 1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 from step (3)</a:t>
                </a:r>
                <a:endParaRPr lang="en-US" sz="2400" u="sng" dirty="0">
                  <a:latin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             = 1 *  (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– 1 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</a:rPr>
                  <a:t> )	   by substitution of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from step (1)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             = 1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+ (-1)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24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Thus,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(30, 24) = </a:t>
                </a:r>
                <a:r>
                  <a:rPr lang="en-US" sz="2400" dirty="0">
                    <a:latin typeface="Times New Roman" panose="02020603050405020304" pitchFamily="18" charset="0"/>
                  </a:rPr>
                  <a:t>1*30 + (-1)*24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                       = 6(1*5 + (-1)*4) = 6, where (1*5 + (-1)*4) = 1,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1 and j = -1.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79" y="217913"/>
                <a:ext cx="10356321" cy="6640087"/>
              </a:xfrm>
              <a:prstGeom prst="rect">
                <a:avLst/>
              </a:prstGeom>
              <a:blipFill>
                <a:blip r:embed="rId2"/>
                <a:stretch>
                  <a:fillRect l="-1059" t="-735" r="-647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5729AD17-C268-4ED1-B874-806205827980}"/>
              </a:ext>
            </a:extLst>
          </p:cNvPr>
          <p:cNvSpPr/>
          <p:nvPr/>
        </p:nvSpPr>
        <p:spPr>
          <a:xfrm flipH="1">
            <a:off x="706643" y="1202813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smiley with thumb up Stock Vector - 16515884">
            <a:extLst>
              <a:ext uri="{FF2B5EF4-FFF2-40B4-BE49-F238E27FC236}">
                <a16:creationId xmlns:a16="http://schemas.microsoft.com/office/drawing/2014/main" id="{768CF4B1-3731-492B-AC80-07F120D102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5" y="1238058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95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311325-052F-FE81-426B-AA72A2750873}"/>
              </a:ext>
            </a:extLst>
          </p:cNvPr>
          <p:cNvSpPr txBox="1"/>
          <p:nvPr/>
        </p:nvSpPr>
        <p:spPr>
          <a:xfrm>
            <a:off x="1118450" y="534004"/>
            <a:ext cx="9328516" cy="16656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9120D-67CB-4BE0-AED4-8C4CE5809C93}"/>
              </a:ext>
            </a:extLst>
          </p:cNvPr>
          <p:cNvSpPr txBox="1"/>
          <p:nvPr/>
        </p:nvSpPr>
        <p:spPr>
          <a:xfrm>
            <a:off x="1118449" y="2239450"/>
            <a:ext cx="9328517" cy="25024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8612" y="828518"/>
                <a:ext cx="8245351" cy="5763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8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following theorem states that if x and y are any integers, not both zero, then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is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element of the set {ix +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of linear combination of x and y.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0.3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integers, not both 0.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d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min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0}, which means that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is the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positive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 combination of x and y.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Rationalize: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d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y).    This says, d | x and d | y and d |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| (md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 x = md and y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|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)d and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12" y="828518"/>
                <a:ext cx="8245351" cy="5763501"/>
              </a:xfrm>
              <a:prstGeom prst="rect">
                <a:avLst/>
              </a:prstGeom>
              <a:blipFill>
                <a:blip r:embed="rId2"/>
                <a:stretch>
                  <a:fillRect l="-1331" t="-847" r="-81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5A9E041-2933-4761-A371-F93096293132}"/>
              </a:ext>
            </a:extLst>
          </p:cNvPr>
          <p:cNvSpPr/>
          <p:nvPr/>
        </p:nvSpPr>
        <p:spPr>
          <a:xfrm rot="20706359" flipH="1">
            <a:off x="1216202" y="3022068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smiley with thumb up Stock Vector - 16515884">
            <a:extLst>
              <a:ext uri="{FF2B5EF4-FFF2-40B4-BE49-F238E27FC236}">
                <a16:creationId xmlns:a16="http://schemas.microsoft.com/office/drawing/2014/main" id="{1ECE6909-900D-ED38-1E4A-22A18DE6E6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9" y="3002005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4FE4F-FF10-4BEB-8B6D-A827E6AE2008}"/>
              </a:ext>
            </a:extLst>
          </p:cNvPr>
          <p:cNvSpPr txBox="1"/>
          <p:nvPr/>
        </p:nvSpPr>
        <p:spPr>
          <a:xfrm>
            <a:off x="861885" y="2806204"/>
            <a:ext cx="10269535" cy="39841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8025" y="67626"/>
                <a:ext cx="9383395" cy="680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0.3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integers, not both 0. Let </a:t>
                </a:r>
              </a:p>
              <a:p>
                <a:pPr indent="457200"/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min{ix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0}.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d is the smallest positive linear combination of x and y.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d =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y).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30 and y = 24.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min{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-1*24+1*30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-2*24 + 2*30, 3*24 + (-2)*30, …, 2*24 + (-1)*30,   	  -3*24 + 3*30,  1*24 + 0*30, 0*24 + 1*30, …,  -6*24 + 5*30, …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|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*24+j*30 &gt; 0}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30 + j * 24 &gt; 0  if and only if 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4)6 &gt; 0.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yielding the minimum value of d (i.e., the smallest positive linear combination of x = 30 and y = 24,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30 + j * 24 &gt; 0 ),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4)6 &gt; 0 has a minimum value if and only if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 = 1, where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j = -1 can be a choice.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d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(30, 24) = 6.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25" y="67626"/>
                <a:ext cx="9383395" cy="6809365"/>
              </a:xfrm>
              <a:prstGeom prst="rect">
                <a:avLst/>
              </a:prstGeom>
              <a:blipFill>
                <a:blip r:embed="rId2"/>
                <a:stretch>
                  <a:fillRect l="-1170" t="-627" r="-9877" b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5A9E041-2933-4761-A371-F93096293132}"/>
              </a:ext>
            </a:extLst>
          </p:cNvPr>
          <p:cNvSpPr/>
          <p:nvPr/>
        </p:nvSpPr>
        <p:spPr>
          <a:xfrm rot="20706359" flipH="1">
            <a:off x="1216202" y="3022068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400">
            <a:off x="908870" y="3566257"/>
            <a:ext cx="545093" cy="3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moticon smiley with thumb up Stock Vector - 16515884">
            <a:extLst>
              <a:ext uri="{FF2B5EF4-FFF2-40B4-BE49-F238E27FC236}">
                <a16:creationId xmlns:a16="http://schemas.microsoft.com/office/drawing/2014/main" id="{6132B4BE-593B-E639-83CF-A548FFA626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6" y="3034257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184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568" y="1205126"/>
            <a:ext cx="8860091" cy="4871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Theorem 0.2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 | a and d | b, then for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d |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Corollary 0.3.1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integers x and y, if d | x and d | 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d |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Corollary 0.3.1 states: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x and y are integers, not both 0.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every common divisor of x and y is a divisor of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911F9ED-0311-4A7D-86D2-B0E0B23604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167">
            <a:off x="568438" y="1817947"/>
            <a:ext cx="729140" cy="4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6AA708E-B64C-CC8B-111D-1B87C7EA31FC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9656" y="1135910"/>
            <a:ext cx="8135049" cy="517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Greatest Common Divisor (GCD)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Euclid’s algorithm for efficiently computing the greatest common divisor of two given integers, not both zero. 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0.4 (GCD Recursion Theorem)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nonnegative integer a and any positive integer b,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a mod b).</a:t>
            </a: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theorem gives us a straightforward method for determining the greatest common divisor of two integers.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" y="1021394"/>
            <a:ext cx="685131" cy="42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3B3EAFD-200A-00A9-C346-8556EF2CE67A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92222" y="616081"/>
                <a:ext cx="8842677" cy="552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Euclid’s Algorithm for Computing Common Divisor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Euclid’s algorithm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computing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n):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repeatedly applying the equality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n)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(n, m mod n),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//where m mod n is the remainder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until (m mod n) = 0.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0) = m, the last value of m is the greatest common divisor of the initial m and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method is called Euclid’s Algorithm, developed by Euclid  around 300 B.C.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2" y="616081"/>
                <a:ext cx="8842677" cy="5526385"/>
              </a:xfrm>
              <a:prstGeom prst="rect">
                <a:avLst/>
              </a:prstGeom>
              <a:blipFill>
                <a:blip r:embed="rId2"/>
                <a:stretch>
                  <a:fillRect l="-1241" t="-882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E45BF84-F09F-4A36-ACEC-53F905CA8248}"/>
              </a:ext>
            </a:extLst>
          </p:cNvPr>
          <p:cNvSpPr/>
          <p:nvPr/>
        </p:nvSpPr>
        <p:spPr>
          <a:xfrm rot="20706359" flipH="1">
            <a:off x="1221515" y="2266999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205DF4-BE5E-403C-B56E-A83E72E5FC8E}"/>
              </a:ext>
            </a:extLst>
          </p:cNvPr>
          <p:cNvSpPr txBox="1"/>
          <p:nvPr/>
        </p:nvSpPr>
        <p:spPr>
          <a:xfrm>
            <a:off x="1266755" y="1703831"/>
            <a:ext cx="9636376" cy="48773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938" y="1126958"/>
                <a:ext cx="9143151" cy="527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0.28: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24).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60, y = 24.  To 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24), write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 as a linear combination of 60 and 24.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Theorem 0.3,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= min{ix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implies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60 + j * 24 = 12(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 has a minimum value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&lt;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= 1.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{(1, -2), (-1, 3), (3, -7), (-3, 8), (5, -12), (-5, 13), (7, -17), (-7, 18), etc. 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= 1, and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*60 + j *24) &gt; 0}.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1126958"/>
                <a:ext cx="9143151" cy="5271379"/>
              </a:xfrm>
              <a:prstGeom prst="rect">
                <a:avLst/>
              </a:prstGeom>
              <a:blipFill>
                <a:blip r:embed="rId2"/>
                <a:stretch>
                  <a:fillRect l="-1200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77714" y="543968"/>
            <a:ext cx="6621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(60, 24) d=12= min{1*60 + (-2)*24,  3*60 + (-7)*24, …. 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95804E2D-8FA2-4730-B9BC-5C67355E54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6711">
            <a:off x="505299" y="1043280"/>
            <a:ext cx="648166" cy="4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64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B1D95-FDA1-4C73-910F-F0F2D0AA1EF4}"/>
              </a:ext>
            </a:extLst>
          </p:cNvPr>
          <p:cNvSpPr txBox="1"/>
          <p:nvPr/>
        </p:nvSpPr>
        <p:spPr>
          <a:xfrm>
            <a:off x="925115" y="1704808"/>
            <a:ext cx="10341770" cy="47143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1027" y="1152189"/>
                <a:ext cx="10274509" cy="5245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0.28: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24). continue….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12)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+ 12 which yields12 = 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(1)   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(12,   0)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+ 0  which yields  0  = 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(2)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12              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+ 12   which yields 12 = 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- 0* 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(3)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0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from (3)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0 * 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from (2)</a:t>
                </a:r>
                <a:endParaRPr lang="en-US" sz="2400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1 * (1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24)  from (10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12{1* 5 + (- 2)* 2 } &gt; 0.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Thus, GCD(60, 24) = 1*60 + (-2)*24 = 12(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1*5 + (- 2)*2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) = 12.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27" y="1152189"/>
                <a:ext cx="10274509" cy="5245347"/>
              </a:xfrm>
              <a:prstGeom prst="rect">
                <a:avLst/>
              </a:prstGeom>
              <a:blipFill>
                <a:blip r:embed="rId2"/>
                <a:stretch>
                  <a:fillRect l="-950" b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50539" y="438808"/>
            <a:ext cx="6621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(60, 24) d=12= min{1*60 + (-2)*24,  3*60 + (-7)*24, …. }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E84309E5-2DC6-49A4-93A6-1C472B16FE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9" y="944077"/>
            <a:ext cx="714638" cy="4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3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5619" y="405464"/>
            <a:ext cx="10058400" cy="645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Example 0.30: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theorem 0.4 (GCD Recursion Theorem),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(64, 24)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(24, 16), where 16 = 64 mod 24.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* 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+ 16 yields 16 = 1*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(1)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(16, 8)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 *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8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8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(2)</a:t>
            </a:r>
            <a:endParaRPr lang="en-US" sz="2200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(8, 0)  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 *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0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0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(3)</a:t>
            </a:r>
            <a:endParaRPr lang="en-US" sz="2200" u="sng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8.                for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*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8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= 1*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(4)</a:t>
            </a:r>
            <a:endParaRPr lang="en-US" sz="2200" u="sng" dirty="0">
              <a:solidFill>
                <a:srgbClr val="3333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compute the linear combination, we begin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= 1 *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 * 0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using (4)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* 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0*(1*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- 2 * 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using (3):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0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1 * (1*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 *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 using (2):  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8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 *(1*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-2*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using (1):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= 1*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16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-1 * 64 + 3 * 24  which is the linear combination.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5F6D6-F991-4224-8296-341F2B56D3CB}"/>
              </a:ext>
            </a:extLst>
          </p:cNvPr>
          <p:cNvSpPr/>
          <p:nvPr/>
        </p:nvSpPr>
        <p:spPr>
          <a:xfrm>
            <a:off x="8726833" y="385657"/>
            <a:ext cx="213712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q*b + (a mod b),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= 2 * 24 + 16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= 1*16 + 8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= 2 * 8 + 0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=  0 * 0 + 8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B6F75-4205-49D1-8EDE-3A4274D131B3}"/>
              </a:ext>
            </a:extLst>
          </p:cNvPr>
          <p:cNvSpPr/>
          <p:nvPr/>
        </p:nvSpPr>
        <p:spPr>
          <a:xfrm>
            <a:off x="3529584" y="541350"/>
            <a:ext cx="3429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(24, 64)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(64, 24)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7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8FDDD0-9EB2-4904-B328-5D73F31E0856}"/>
              </a:ext>
            </a:extLst>
          </p:cNvPr>
          <p:cNvSpPr txBox="1"/>
          <p:nvPr/>
        </p:nvSpPr>
        <p:spPr>
          <a:xfrm>
            <a:off x="1727201" y="1743550"/>
            <a:ext cx="6424022" cy="1082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79974" y="1316206"/>
            <a:ext cx="8156803" cy="453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 0.1.1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is a positive integer, then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0) = 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x is a positive integer (x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0). Certainly x is a common divisor of both x and 0 because x divides itself (i.e., x | x) and also x divides 0 (i.e., x | 0).  Also no integer greater than x can be a common divisor of x and 0, (since no integer greater than x can divide x).  Hence x is the greatest common divisor of x and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17E2EA4-0FC4-4219-A201-87290C990240}"/>
              </a:ext>
            </a:extLst>
          </p:cNvPr>
          <p:cNvSpPr/>
          <p:nvPr/>
        </p:nvSpPr>
        <p:spPr>
          <a:xfrm rot="20706359" flipH="1">
            <a:off x="961035" y="1941919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857">
            <a:off x="932255" y="1829372"/>
            <a:ext cx="654821" cy="4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80D4B-433E-56B8-5E1B-E78BC680DBF2}"/>
                  </a:ext>
                </a:extLst>
              </p:cNvPr>
              <p:cNvSpPr txBox="1"/>
              <p:nvPr/>
            </p:nvSpPr>
            <p:spPr>
              <a:xfrm>
                <a:off x="9097108" y="1316206"/>
                <a:ext cx="246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* y + r,  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</a:t>
                </a:r>
              </a:p>
              <a:p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* 0 + x,  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&lt; 0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80D4B-433E-56B8-5E1B-E78BC680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108" y="1316206"/>
                <a:ext cx="2461846" cy="646331"/>
              </a:xfrm>
              <a:prstGeom prst="rect">
                <a:avLst/>
              </a:prstGeom>
              <a:blipFill>
                <a:blip r:embed="rId3"/>
                <a:stretch>
                  <a:fillRect l="-1980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49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938" y="1126958"/>
                <a:ext cx="8933538" cy="527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0.30: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24).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64, y = 24.  To 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24), write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 as a linear combination of 64 and 24.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Theorem 0.3,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= min{ix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implies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64 + j * 24 = 8(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 has a minimum value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&lt;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= 1.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{(-1, 3), (2, -5), </a:t>
                </a:r>
                <a:r>
                  <a:rPr lang="en-US" sz="2400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-7), (4, -11),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(5, -13), (8, -21), …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= 1, and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*64 + j *24) &gt; 0}.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1126958"/>
                <a:ext cx="8933538" cy="5271379"/>
              </a:xfrm>
              <a:prstGeom prst="rect">
                <a:avLst/>
              </a:prstGeom>
              <a:blipFill>
                <a:blip r:embed="rId2"/>
                <a:stretch>
                  <a:fillRect l="-1229" r="-273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77714" y="543968"/>
            <a:ext cx="684425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24) d=8= min{(-1)1*64 + (3)*24,  2*64 + (-5)*24, …. }</a:t>
            </a:r>
          </a:p>
        </p:txBody>
      </p:sp>
    </p:spTree>
    <p:extLst>
      <p:ext uri="{BB962C8B-B14F-4D97-AF65-F5344CB8AC3E}">
        <p14:creationId xmlns:p14="http://schemas.microsoft.com/office/powerpoint/2010/main" val="10187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F4709E-6C64-47E9-AB29-1E1E2822BB53}"/>
              </a:ext>
            </a:extLst>
          </p:cNvPr>
          <p:cNvSpPr/>
          <p:nvPr/>
        </p:nvSpPr>
        <p:spPr>
          <a:xfrm>
            <a:off x="2784356" y="3240542"/>
            <a:ext cx="6623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Prime Factorization and Relative Prime</a:t>
            </a:r>
          </a:p>
        </p:txBody>
      </p:sp>
    </p:spTree>
    <p:extLst>
      <p:ext uri="{BB962C8B-B14F-4D97-AF65-F5344CB8AC3E}">
        <p14:creationId xmlns:p14="http://schemas.microsoft.com/office/powerpoint/2010/main" val="296816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076" y="1326902"/>
            <a:ext cx="9382541" cy="502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It derives very strong guarantees of security by ingeniously exploiting the wide gulf between the polynomial-time computability of certain number-theoretic tasks: (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testing)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7026">
            <a:off x="898635" y="957569"/>
            <a:ext cx="562704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BFA9D4-315B-4249-B6B3-2E5D0E74DDEC}"/>
              </a:ext>
            </a:extLst>
          </p:cNvPr>
          <p:cNvSpPr txBox="1"/>
          <p:nvPr/>
        </p:nvSpPr>
        <p:spPr>
          <a:xfrm>
            <a:off x="1145309" y="1403927"/>
            <a:ext cx="9697125" cy="33161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FF729F-35B5-427A-A55C-452DE19A2C60}"/>
                  </a:ext>
                </a:extLst>
              </p:cNvPr>
              <p:cNvSpPr txBox="1"/>
              <p:nvPr/>
            </p:nvSpPr>
            <p:spPr>
              <a:xfrm>
                <a:off x="1489165" y="865614"/>
                <a:ext cx="921366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Lemma 0.1.2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any integers not both zero, and 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and r are any integers such that 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 = q * y + r,  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y,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GCD(x, y) = GCD(y, r).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{i.e.,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GCD(x, y) = GCD(y, x mod y)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since r = x mod y.}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[The proof is divided into two parts: (1) proof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r), and (2)  proof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r)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b). Since each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than or equal to the other, the two must be equal.]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FF729F-35B5-427A-A55C-452DE19A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65" y="865614"/>
                <a:ext cx="9213669" cy="5632311"/>
              </a:xfrm>
              <a:prstGeom prst="rect">
                <a:avLst/>
              </a:prstGeom>
              <a:blipFill>
                <a:blip r:embed="rId2"/>
                <a:stretch>
                  <a:fillRect l="-992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54D4C1C-965D-49C7-86F9-C17C6F6BBCDC}"/>
              </a:ext>
            </a:extLst>
          </p:cNvPr>
          <p:cNvSpPr/>
          <p:nvPr/>
        </p:nvSpPr>
        <p:spPr>
          <a:xfrm rot="20706359" flipH="1">
            <a:off x="434675" y="3347057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F50627F-4F29-435F-A5E4-7E7727D2C9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3435">
            <a:off x="413551" y="3434930"/>
            <a:ext cx="596063" cy="4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48077-E102-521B-359A-6DF8E1A585E0}"/>
              </a:ext>
            </a:extLst>
          </p:cNvPr>
          <p:cNvSpPr txBox="1"/>
          <p:nvPr/>
        </p:nvSpPr>
        <p:spPr>
          <a:xfrm>
            <a:off x="1145309" y="251118"/>
            <a:ext cx="9697125" cy="5222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GCD and 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Theorem (Theorem 0.1)</a:t>
            </a:r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740CB597-CE81-BE7B-CE3F-10353D8CC64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319747" y="3153902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1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B867AA3-73D4-5E8C-7534-4F2B4C8CC05D}"/>
              </a:ext>
            </a:extLst>
          </p:cNvPr>
          <p:cNvSpPr/>
          <p:nvPr/>
        </p:nvSpPr>
        <p:spPr>
          <a:xfrm rot="20706359" flipH="1">
            <a:off x="874473" y="2901849"/>
            <a:ext cx="597261" cy="302004"/>
          </a:xfrm>
          <a:prstGeom prst="cloudCallout">
            <a:avLst>
              <a:gd name="adj1" fmla="val -39833"/>
              <a:gd name="adj2" fmla="val 1864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954EA-A867-1050-C6A1-28DC83442E91}"/>
              </a:ext>
            </a:extLst>
          </p:cNvPr>
          <p:cNvSpPr txBox="1"/>
          <p:nvPr/>
        </p:nvSpPr>
        <p:spPr>
          <a:xfrm>
            <a:off x="1547673" y="749746"/>
            <a:ext cx="8876487" cy="1346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A22-8BE2-45CE-BABF-1DBBCA39067F}"/>
              </a:ext>
            </a:extLst>
          </p:cNvPr>
          <p:cNvSpPr txBox="1"/>
          <p:nvPr/>
        </p:nvSpPr>
        <p:spPr>
          <a:xfrm>
            <a:off x="1547673" y="2250656"/>
            <a:ext cx="8876487" cy="24780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67840" y="343871"/>
                <a:ext cx="9866811" cy="642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0.30: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According to the previous Lemma 0.1.2,  … </a:t>
                </a:r>
              </a:p>
              <a:p>
                <a:pPr lvl="1" indent="-454025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= q * y + r  (equivalently, x = q * y + x mod y),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GCD(x, y) = GCD(y, r).</a:t>
                </a:r>
              </a:p>
              <a:p>
                <a:pPr>
                  <a:lnSpc>
                    <a:spcPct val="107000"/>
                  </a:lnSpc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    x = 64, y = 24,              </a:t>
                </a:r>
              </a:p>
              <a:p>
                <a:pPr>
                  <a:lnSpc>
                    <a:spcPct val="107000"/>
                  </a:lnSpc>
                  <a:tabLst>
                    <a:tab pos="2058988" algn="l"/>
                    <a:tab pos="222567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   y)   =  </a:t>
                </a:r>
                <a:r>
                  <a:rPr lang="en-US" sz="24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(y,    r)    </a:t>
                </a:r>
                <a14:m>
                  <m:oMath xmlns:m="http://schemas.openxmlformats.org/officeDocument/2006/math">
                    <m:r>
                      <a:rPr lang="en-US" sz="2400" i="1" u="sng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x = q * y + (x mod y)                  </a:t>
                </a:r>
              </a:p>
              <a:p>
                <a:pPr indent="457200"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(24, 16)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+ 16           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defTabSz="887413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(16,   8)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8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1828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</a:t>
                </a:r>
                <a:r>
                  <a:rPr lang="en-US" sz="24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 8,   0)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0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	 	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could express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GCD(x, y) = GCD(y, x mod y)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GCD(x mod y, y mod (x mod y))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GCD(y mod (x mod y), (x mod y) mod (y mod (x mod y))) 			…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64)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0" y="343871"/>
                <a:ext cx="9866811" cy="6420732"/>
              </a:xfrm>
              <a:prstGeom prst="rect">
                <a:avLst/>
              </a:prstGeom>
              <a:blipFill>
                <a:blip r:embed="rId2"/>
                <a:stretch>
                  <a:fillRect l="-926" t="-759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7DE3F35-441B-4F59-80E4-47760BA945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109">
            <a:off x="825959" y="2831765"/>
            <a:ext cx="605861" cy="4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38556395-2B1E-C81E-0643-A1278690A0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78603" y="2588419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5CE3B-42BD-4232-9175-44394D66E8DC}"/>
              </a:ext>
            </a:extLst>
          </p:cNvPr>
          <p:cNvSpPr txBox="1"/>
          <p:nvPr/>
        </p:nvSpPr>
        <p:spPr>
          <a:xfrm>
            <a:off x="1451879" y="2392802"/>
            <a:ext cx="8696733" cy="28046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7633" y="1933448"/>
                <a:ext cx="8696734" cy="3263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two integers x and y with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y &gt; 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Euclidean Algorithm computes GCD(x, y) based on two facts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GCD(x, y) = GCD(y, x mod y),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where x = q * y + r , </a:t>
                </a:r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and  r = x mod y.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 GCD(x, 0) = x.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33" y="1933448"/>
                <a:ext cx="8696734" cy="3263970"/>
              </a:xfrm>
              <a:prstGeom prst="rect">
                <a:avLst/>
              </a:prstGeom>
              <a:blipFill>
                <a:blip r:embed="rId2"/>
                <a:stretch>
                  <a:fillRect l="-1122" t="-1493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E289B3A-6301-43A3-9052-3584D7102870}"/>
              </a:ext>
            </a:extLst>
          </p:cNvPr>
          <p:cNvSpPr/>
          <p:nvPr/>
        </p:nvSpPr>
        <p:spPr>
          <a:xfrm rot="20706359" flipH="1">
            <a:off x="507984" y="2127705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718">
            <a:off x="519903" y="2106353"/>
            <a:ext cx="587747" cy="4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B07E2-0C04-8EFC-9FF7-78EDF4D67638}"/>
              </a:ext>
            </a:extLst>
          </p:cNvPr>
          <p:cNvSpPr txBox="1"/>
          <p:nvPr/>
        </p:nvSpPr>
        <p:spPr>
          <a:xfrm>
            <a:off x="1451878" y="956025"/>
            <a:ext cx="8696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 to Euclid Algorithm for computing GCD </a:t>
            </a:r>
            <a:endParaRPr lang="en-US" sz="2800" dirty="0"/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319274" y="2125671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56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82EEB6-40C8-4D1A-8A1B-F74ED9ACA768}"/>
              </a:ext>
            </a:extLst>
          </p:cNvPr>
          <p:cNvSpPr txBox="1"/>
          <p:nvPr/>
        </p:nvSpPr>
        <p:spPr>
          <a:xfrm>
            <a:off x="1913433" y="1141279"/>
            <a:ext cx="9015823" cy="48323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77309" y="1490649"/>
            <a:ext cx="8621755" cy="448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Euclid(x, y)</a:t>
            </a:r>
            <a:endParaRPr lang="en-US" sz="26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//Compute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by Euclidean algorithm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 two non-negative x and y, not both zero integers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the greatest common divisor of x and 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(y ≠ 0) do {       if (y == 0)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 ← x mod y;	     then return x;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x ← y;		     else Euclid(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y ← r;}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x;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77"/>
          <p:cNvCxnSpPr>
            <a:cxnSpLocks noChangeShapeType="1"/>
          </p:cNvCxnSpPr>
          <p:nvPr/>
        </p:nvCxnSpPr>
        <p:spPr bwMode="auto">
          <a:xfrm>
            <a:off x="6012891" y="3619187"/>
            <a:ext cx="10828" cy="2188124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B5967-804B-4EFC-BD12-DBD61E0D6994}"/>
              </a:ext>
            </a:extLst>
          </p:cNvPr>
          <p:cNvSpPr txBox="1"/>
          <p:nvPr/>
        </p:nvSpPr>
        <p:spPr>
          <a:xfrm>
            <a:off x="6261898" y="6090289"/>
            <a:ext cx="4745736" cy="767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GCD(x, y) = GCD(y, x mod 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GCD(x mod y, y mod (x mod y))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B639F84-EE63-A61C-3417-F540D96FB832}"/>
              </a:ext>
            </a:extLst>
          </p:cNvPr>
          <p:cNvSpPr/>
          <p:nvPr/>
        </p:nvSpPr>
        <p:spPr>
          <a:xfrm rot="20706359" flipH="1">
            <a:off x="507984" y="2127705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30869B0D-2AA0-8407-F14E-95FE69313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718">
            <a:off x="519903" y="2106353"/>
            <a:ext cx="587747" cy="4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5263430C-5732-D94A-C828-26B1E92B03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570713" y="1856969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36973</TotalTime>
  <Words>9197</Words>
  <Application>Microsoft Office PowerPoint</Application>
  <PresentationFormat>Widescreen</PresentationFormat>
  <Paragraphs>766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Chapter 00_04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922</cp:revision>
  <cp:lastPrinted>2019-07-15T20:33:15Z</cp:lastPrinted>
  <dcterms:created xsi:type="dcterms:W3CDTF">2016-10-13T00:10:31Z</dcterms:created>
  <dcterms:modified xsi:type="dcterms:W3CDTF">2023-06-24T16:01:50Z</dcterms:modified>
</cp:coreProperties>
</file>