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549" r:id="rId3"/>
    <p:sldId id="285" r:id="rId4"/>
    <p:sldId id="501" r:id="rId5"/>
    <p:sldId id="304" r:id="rId6"/>
    <p:sldId id="489" r:id="rId7"/>
    <p:sldId id="349" r:id="rId8"/>
    <p:sldId id="354" r:id="rId9"/>
    <p:sldId id="545" r:id="rId10"/>
    <p:sldId id="357" r:id="rId11"/>
    <p:sldId id="360" r:id="rId12"/>
    <p:sldId id="361" r:id="rId13"/>
    <p:sldId id="546" r:id="rId14"/>
    <p:sldId id="364" r:id="rId15"/>
    <p:sldId id="369" r:id="rId16"/>
    <p:sldId id="525" r:id="rId17"/>
    <p:sldId id="377" r:id="rId18"/>
    <p:sldId id="475" r:id="rId19"/>
    <p:sldId id="378" r:id="rId20"/>
    <p:sldId id="515" r:id="rId21"/>
    <p:sldId id="487" r:id="rId22"/>
    <p:sldId id="381" r:id="rId23"/>
    <p:sldId id="547" r:id="rId24"/>
    <p:sldId id="548" r:id="rId25"/>
    <p:sldId id="383" r:id="rId26"/>
    <p:sldId id="480" r:id="rId27"/>
    <p:sldId id="481" r:id="rId28"/>
    <p:sldId id="482" r:id="rId29"/>
    <p:sldId id="379" r:id="rId30"/>
    <p:sldId id="488" r:id="rId31"/>
    <p:sldId id="476" r:id="rId32"/>
    <p:sldId id="477" r:id="rId33"/>
    <p:sldId id="478" r:id="rId34"/>
    <p:sldId id="479" r:id="rId35"/>
    <p:sldId id="385" r:id="rId36"/>
    <p:sldId id="386" r:id="rId37"/>
    <p:sldId id="387" r:id="rId38"/>
    <p:sldId id="388" r:id="rId39"/>
    <p:sldId id="526" r:id="rId40"/>
    <p:sldId id="400" r:id="rId41"/>
    <p:sldId id="516" r:id="rId42"/>
    <p:sldId id="517" r:id="rId43"/>
    <p:sldId id="519" r:id="rId44"/>
    <p:sldId id="520" r:id="rId45"/>
    <p:sldId id="527" r:id="rId46"/>
    <p:sldId id="401" r:id="rId47"/>
    <p:sldId id="530" r:id="rId48"/>
    <p:sldId id="403" r:id="rId49"/>
    <p:sldId id="521" r:id="rId50"/>
    <p:sldId id="466" r:id="rId51"/>
  </p:sldIdLst>
  <p:sldSz cx="12192000" cy="6858000"/>
  <p:notesSz cx="7102475" cy="93884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3333FF"/>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7220" autoAdjust="0"/>
    <p:restoredTop sz="94660"/>
  </p:normalViewPr>
  <p:slideViewPr>
    <p:cSldViewPr snapToGrid="0">
      <p:cViewPr varScale="1">
        <p:scale>
          <a:sx n="60" d="100"/>
          <a:sy n="60" d="100"/>
        </p:scale>
        <p:origin x="72" y="821"/>
      </p:cViewPr>
      <p:guideLst/>
    </p:cSldViewPr>
  </p:slideViewPr>
  <p:notesTextViewPr>
    <p:cViewPr>
      <p:scale>
        <a:sx n="1" d="1"/>
        <a:sy n="1" d="1"/>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F3DE8F66-6DC0-4A7A-8B77-CE543AB8653B}" type="datetimeFigureOut">
              <a:rPr lang="en-US" smtClean="0"/>
              <a:t>6/29/2023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B13C42-415C-4850-A3B2-DD63E84C81CE}" type="slidenum">
              <a:rPr lang="en-US" smtClean="0"/>
              <a:t>‹#›</a:t>
            </a:fld>
            <a:endParaRPr lang="en-US"/>
          </a:p>
        </p:txBody>
      </p:sp>
    </p:spTree>
    <p:extLst>
      <p:ext uri="{BB962C8B-B14F-4D97-AF65-F5344CB8AC3E}">
        <p14:creationId xmlns:p14="http://schemas.microsoft.com/office/powerpoint/2010/main" val="20308250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3DE8F66-6DC0-4A7A-8B77-CE543AB8653B}" type="datetimeFigureOut">
              <a:rPr lang="en-US" smtClean="0"/>
              <a:t>6/29/2023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B13C42-415C-4850-A3B2-DD63E84C81CE}" type="slidenum">
              <a:rPr lang="en-US" smtClean="0"/>
              <a:t>‹#›</a:t>
            </a:fld>
            <a:endParaRPr lang="en-US"/>
          </a:p>
        </p:txBody>
      </p:sp>
    </p:spTree>
    <p:extLst>
      <p:ext uri="{BB962C8B-B14F-4D97-AF65-F5344CB8AC3E}">
        <p14:creationId xmlns:p14="http://schemas.microsoft.com/office/powerpoint/2010/main" val="42309993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3DE8F66-6DC0-4A7A-8B77-CE543AB8653B}" type="datetimeFigureOut">
              <a:rPr lang="en-US" smtClean="0"/>
              <a:t>6/29/2023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B13C42-415C-4850-A3B2-DD63E84C81CE}" type="slidenum">
              <a:rPr lang="en-US" smtClean="0"/>
              <a:t>‹#›</a:t>
            </a:fld>
            <a:endParaRPr lang="en-US"/>
          </a:p>
        </p:txBody>
      </p:sp>
    </p:spTree>
    <p:extLst>
      <p:ext uri="{BB962C8B-B14F-4D97-AF65-F5344CB8AC3E}">
        <p14:creationId xmlns:p14="http://schemas.microsoft.com/office/powerpoint/2010/main" val="37361816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3DE8F66-6DC0-4A7A-8B77-CE543AB8653B}" type="datetimeFigureOut">
              <a:rPr lang="en-US" smtClean="0"/>
              <a:t>6/29/2023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B13C42-415C-4850-A3B2-DD63E84C81CE}" type="slidenum">
              <a:rPr lang="en-US" smtClean="0"/>
              <a:t>‹#›</a:t>
            </a:fld>
            <a:endParaRPr lang="en-US"/>
          </a:p>
        </p:txBody>
      </p:sp>
    </p:spTree>
    <p:extLst>
      <p:ext uri="{BB962C8B-B14F-4D97-AF65-F5344CB8AC3E}">
        <p14:creationId xmlns:p14="http://schemas.microsoft.com/office/powerpoint/2010/main" val="41833222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DE8F66-6DC0-4A7A-8B77-CE543AB8653B}" type="datetimeFigureOut">
              <a:rPr lang="en-US" smtClean="0"/>
              <a:t>6/29/2023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B13C42-415C-4850-A3B2-DD63E84C81CE}" type="slidenum">
              <a:rPr lang="en-US" smtClean="0"/>
              <a:t>‹#›</a:t>
            </a:fld>
            <a:endParaRPr lang="en-US"/>
          </a:p>
        </p:txBody>
      </p:sp>
    </p:spTree>
    <p:extLst>
      <p:ext uri="{BB962C8B-B14F-4D97-AF65-F5344CB8AC3E}">
        <p14:creationId xmlns:p14="http://schemas.microsoft.com/office/powerpoint/2010/main" val="15502084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3DE8F66-6DC0-4A7A-8B77-CE543AB8653B}" type="datetimeFigureOut">
              <a:rPr lang="en-US" smtClean="0"/>
              <a:t>6/29/2023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B13C42-415C-4850-A3B2-DD63E84C81CE}" type="slidenum">
              <a:rPr lang="en-US" smtClean="0"/>
              <a:t>‹#›</a:t>
            </a:fld>
            <a:endParaRPr lang="en-US"/>
          </a:p>
        </p:txBody>
      </p:sp>
    </p:spTree>
    <p:extLst>
      <p:ext uri="{BB962C8B-B14F-4D97-AF65-F5344CB8AC3E}">
        <p14:creationId xmlns:p14="http://schemas.microsoft.com/office/powerpoint/2010/main" val="33507537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3DE8F66-6DC0-4A7A-8B77-CE543AB8653B}" type="datetimeFigureOut">
              <a:rPr lang="en-US" smtClean="0"/>
              <a:t>6/29/2023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5B13C42-415C-4850-A3B2-DD63E84C81CE}" type="slidenum">
              <a:rPr lang="en-US" smtClean="0"/>
              <a:t>‹#›</a:t>
            </a:fld>
            <a:endParaRPr lang="en-US"/>
          </a:p>
        </p:txBody>
      </p:sp>
    </p:spTree>
    <p:extLst>
      <p:ext uri="{BB962C8B-B14F-4D97-AF65-F5344CB8AC3E}">
        <p14:creationId xmlns:p14="http://schemas.microsoft.com/office/powerpoint/2010/main" val="25638562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3DE8F66-6DC0-4A7A-8B77-CE543AB8653B}" type="datetimeFigureOut">
              <a:rPr lang="en-US" smtClean="0"/>
              <a:t>6/29/2023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5B13C42-415C-4850-A3B2-DD63E84C81CE}" type="slidenum">
              <a:rPr lang="en-US" smtClean="0"/>
              <a:t>‹#›</a:t>
            </a:fld>
            <a:endParaRPr lang="en-US"/>
          </a:p>
        </p:txBody>
      </p:sp>
    </p:spTree>
    <p:extLst>
      <p:ext uri="{BB962C8B-B14F-4D97-AF65-F5344CB8AC3E}">
        <p14:creationId xmlns:p14="http://schemas.microsoft.com/office/powerpoint/2010/main" val="34495192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DE8F66-6DC0-4A7A-8B77-CE543AB8653B}" type="datetimeFigureOut">
              <a:rPr lang="en-US" smtClean="0"/>
              <a:t>6/29/2023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5B13C42-415C-4850-A3B2-DD63E84C81CE}" type="slidenum">
              <a:rPr lang="en-US" smtClean="0"/>
              <a:t>‹#›</a:t>
            </a:fld>
            <a:endParaRPr lang="en-US"/>
          </a:p>
        </p:txBody>
      </p:sp>
    </p:spTree>
    <p:extLst>
      <p:ext uri="{BB962C8B-B14F-4D97-AF65-F5344CB8AC3E}">
        <p14:creationId xmlns:p14="http://schemas.microsoft.com/office/powerpoint/2010/main" val="28870535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3DE8F66-6DC0-4A7A-8B77-CE543AB8653B}" type="datetimeFigureOut">
              <a:rPr lang="en-US" smtClean="0"/>
              <a:t>6/29/2023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B13C42-415C-4850-A3B2-DD63E84C81CE}" type="slidenum">
              <a:rPr lang="en-US" smtClean="0"/>
              <a:t>‹#›</a:t>
            </a:fld>
            <a:endParaRPr lang="en-US"/>
          </a:p>
        </p:txBody>
      </p:sp>
    </p:spTree>
    <p:extLst>
      <p:ext uri="{BB962C8B-B14F-4D97-AF65-F5344CB8AC3E}">
        <p14:creationId xmlns:p14="http://schemas.microsoft.com/office/powerpoint/2010/main" val="9966672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3DE8F66-6DC0-4A7A-8B77-CE543AB8653B}" type="datetimeFigureOut">
              <a:rPr lang="en-US" smtClean="0"/>
              <a:t>6/29/2023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B13C42-415C-4850-A3B2-DD63E84C81CE}" type="slidenum">
              <a:rPr lang="en-US" smtClean="0"/>
              <a:t>‹#›</a:t>
            </a:fld>
            <a:endParaRPr lang="en-US"/>
          </a:p>
        </p:txBody>
      </p:sp>
    </p:spTree>
    <p:extLst>
      <p:ext uri="{BB962C8B-B14F-4D97-AF65-F5344CB8AC3E}">
        <p14:creationId xmlns:p14="http://schemas.microsoft.com/office/powerpoint/2010/main" val="40045487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3DE8F66-6DC0-4A7A-8B77-CE543AB8653B}" type="datetimeFigureOut">
              <a:rPr lang="en-US" smtClean="0"/>
              <a:t>6/29/2023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5B13C42-415C-4850-A3B2-DD63E84C81CE}" type="slidenum">
              <a:rPr lang="en-US" smtClean="0"/>
              <a:t>‹#›</a:t>
            </a:fld>
            <a:endParaRPr lang="en-US"/>
          </a:p>
        </p:txBody>
      </p:sp>
    </p:spTree>
    <p:extLst>
      <p:ext uri="{BB962C8B-B14F-4D97-AF65-F5344CB8AC3E}">
        <p14:creationId xmlns:p14="http://schemas.microsoft.com/office/powerpoint/2010/main" val="23394008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2.png"/><Relationship Id="rId1" Type="http://schemas.openxmlformats.org/officeDocument/2006/relationships/slideLayout" Target="../slideLayouts/slideLayout7.xml"/><Relationship Id="rId4" Type="http://schemas.openxmlformats.org/officeDocument/2006/relationships/image" Target="../media/image8.jpeg"/></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00.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 Id="rId5" Type="http://schemas.openxmlformats.org/officeDocument/2006/relationships/image" Target="../media/image16.jpeg"/><Relationship Id="rId4" Type="http://schemas.openxmlformats.org/officeDocument/2006/relationships/image" Target="../media/image15.jpeg"/></Relationships>
</file>

<file path=ppt/slides/_rels/slide24.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51.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160.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180.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image" Target="../media/image150.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49.png"/><Relationship Id="rId1" Type="http://schemas.openxmlformats.org/officeDocument/2006/relationships/slideLayout" Target="../slideLayouts/slideLayout7.xml"/><Relationship Id="rId5" Type="http://schemas.openxmlformats.org/officeDocument/2006/relationships/image" Target="../media/image26.jpeg"/><Relationship Id="rId4" Type="http://schemas.openxmlformats.org/officeDocument/2006/relationships/image" Target="../media/image30.jpe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000" b="1" dirty="0"/>
              <a:t>Chapter 00</a:t>
            </a:r>
          </a:p>
        </p:txBody>
      </p:sp>
      <p:sp>
        <p:nvSpPr>
          <p:cNvPr id="3" name="Subtitle 2"/>
          <p:cNvSpPr>
            <a:spLocks noGrp="1"/>
          </p:cNvSpPr>
          <p:nvPr>
            <p:ph type="subTitle" idx="1"/>
          </p:nvPr>
        </p:nvSpPr>
        <p:spPr/>
        <p:txBody>
          <a:bodyPr>
            <a:normAutofit/>
          </a:bodyPr>
          <a:lstStyle/>
          <a:p>
            <a:r>
              <a:rPr lang="en-US" sz="3600" dirty="0"/>
              <a:t>Introducing Foundations</a:t>
            </a:r>
          </a:p>
        </p:txBody>
      </p:sp>
    </p:spTree>
    <p:extLst>
      <p:ext uri="{BB962C8B-B14F-4D97-AF65-F5344CB8AC3E}">
        <p14:creationId xmlns:p14="http://schemas.microsoft.com/office/powerpoint/2010/main" val="31321882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FB7F6350-2AE2-4011-805B-40F3115B17C0}"/>
              </a:ext>
            </a:extLst>
          </p:cNvPr>
          <p:cNvSpPr txBox="1"/>
          <p:nvPr/>
        </p:nvSpPr>
        <p:spPr>
          <a:xfrm>
            <a:off x="1360349" y="3548742"/>
            <a:ext cx="9542782" cy="2756264"/>
          </a:xfrm>
          <a:prstGeom prst="rect">
            <a:avLst/>
          </a:prstGeom>
          <a:solidFill>
            <a:srgbClr val="FFFF00"/>
          </a:solidFill>
        </p:spPr>
        <p:txBody>
          <a:bodyPr wrap="square" rtlCol="0">
            <a:spAutoFit/>
          </a:bodyPr>
          <a:lstStyle/>
          <a:p>
            <a:endParaRPr lang="en-US" dirty="0"/>
          </a:p>
        </p:txBody>
      </p:sp>
      <p:sp>
        <p:nvSpPr>
          <p:cNvPr id="6" name="TextBox 5">
            <a:extLst>
              <a:ext uri="{FF2B5EF4-FFF2-40B4-BE49-F238E27FC236}">
                <a16:creationId xmlns:a16="http://schemas.microsoft.com/office/drawing/2014/main" id="{96AAC6F3-2F60-4362-9F8D-1B476B548B63}"/>
              </a:ext>
            </a:extLst>
          </p:cNvPr>
          <p:cNvSpPr txBox="1"/>
          <p:nvPr/>
        </p:nvSpPr>
        <p:spPr>
          <a:xfrm>
            <a:off x="1360349" y="1027611"/>
            <a:ext cx="9446988" cy="1672046"/>
          </a:xfrm>
          <a:prstGeom prst="rect">
            <a:avLst/>
          </a:prstGeom>
          <a:solidFill>
            <a:srgbClr val="FFFF00"/>
          </a:solidFill>
        </p:spPr>
        <p:txBody>
          <a:bodyPr wrap="square" rtlCol="0">
            <a:spAutoFit/>
          </a:bodyPr>
          <a:lstStyle/>
          <a:p>
            <a:endParaRPr lang="en-US" dirty="0"/>
          </a:p>
        </p:txBody>
      </p:sp>
      <p:sp>
        <p:nvSpPr>
          <p:cNvPr id="2" name="Rectangle 1"/>
          <p:cNvSpPr/>
          <p:nvPr/>
        </p:nvSpPr>
        <p:spPr>
          <a:xfrm>
            <a:off x="1561874" y="1097351"/>
            <a:ext cx="9068251" cy="5276060"/>
          </a:xfrm>
          <a:prstGeom prst="rect">
            <a:avLst/>
          </a:prstGeom>
        </p:spPr>
        <p:txBody>
          <a:bodyPr wrap="square">
            <a:spAutoFit/>
          </a:bodyPr>
          <a:lstStyle/>
          <a:p>
            <a:pPr>
              <a:lnSpc>
                <a:spcPct val="107000"/>
              </a:lnSpc>
            </a:pPr>
            <a:r>
              <a:rPr lang="en-US" sz="2600" dirty="0">
                <a:ea typeface="Calibri" panose="020F0502020204030204" pitchFamily="34" charset="0"/>
                <a:cs typeface="Times New Roman" panose="02020603050405020304" pitchFamily="18" charset="0"/>
              </a:rPr>
              <a:t>Theorem 0.9</a:t>
            </a:r>
          </a:p>
          <a:p>
            <a:pPr>
              <a:lnSpc>
                <a:spcPct val="107000"/>
              </a:lnSpc>
            </a:pP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The </a:t>
            </a:r>
            <a:r>
              <a:rPr lang="en-US" sz="2400" dirty="0" err="1">
                <a:solidFill>
                  <a:srgbClr val="0000FF"/>
                </a:solidFill>
                <a:latin typeface="Times New Roman" panose="02020603050405020304" pitchFamily="18" charset="0"/>
                <a:ea typeface="Calibri" panose="020F0502020204030204" pitchFamily="34" charset="0"/>
                <a:cs typeface="Times New Roman" panose="02020603050405020304" pitchFamily="18" charset="0"/>
              </a:rPr>
              <a:t>gcd</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(m, n) is a product of the primes </a:t>
            </a:r>
            <a:r>
              <a:rPr lang="en-US" sz="2400" dirty="0">
                <a:latin typeface="Times New Roman" panose="02020603050405020304" pitchFamily="18" charset="0"/>
                <a:ea typeface="Calibri" panose="020F0502020204030204" pitchFamily="34" charset="0"/>
                <a:cs typeface="Times New Roman" panose="02020603050405020304" pitchFamily="18" charset="0"/>
              </a:rPr>
              <a:t>that are common to m and n</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a:latin typeface="Times New Roman" panose="02020603050405020304" pitchFamily="18" charset="0"/>
                <a:ea typeface="Calibri" panose="020F0502020204030204" pitchFamily="34" charset="0"/>
                <a:cs typeface="Times New Roman" panose="02020603050405020304" pitchFamily="18" charset="0"/>
              </a:rPr>
              <a:t>where</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the power of each prime in the product is the </a:t>
            </a:r>
            <a:r>
              <a:rPr lang="en-US" sz="2400" i="1"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smaller </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of its orders in m and n.</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400" dirty="0">
                <a:latin typeface="Times New Roman" panose="02020603050405020304" pitchFamily="18" charset="0"/>
                <a:ea typeface="Calibri" panose="020F0502020204030204" pitchFamily="34" charset="0"/>
                <a:cs typeface="Times New Roman" panose="02020603050405020304" pitchFamily="18" charset="0"/>
              </a:rPr>
              <a:t>Proof: 	The proof is left as an exercise.</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400" dirty="0">
                <a:latin typeface="Times New Roman" panose="02020603050405020304" pitchFamily="18" charset="0"/>
                <a:ea typeface="Calibri" panose="020F0502020204030204" pitchFamily="34" charset="0"/>
                <a:cs typeface="Times New Roman" panose="02020603050405020304" pitchFamily="18" charset="0"/>
              </a:rPr>
              <a:t>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600" dirty="0">
                <a:ea typeface="Calibri" panose="020F0502020204030204" pitchFamily="34" charset="0"/>
                <a:cs typeface="Times New Roman" panose="02020603050405020304" pitchFamily="18" charset="0"/>
              </a:rPr>
              <a:t>Example 0.40:</a:t>
            </a:r>
          </a:p>
          <a:p>
            <a:pPr marL="342900" indent="-342900">
              <a:lnSpc>
                <a:spcPct val="107000"/>
              </a:lnSpc>
              <a:buFont typeface="Arial" panose="020B0604020202020204" pitchFamily="34" charset="0"/>
              <a:buChar char="•"/>
            </a:pP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300 = </a:t>
            </a:r>
            <a:r>
              <a:rPr lang="en-US" sz="2400" dirty="0">
                <a:latin typeface="Times New Roman" panose="02020603050405020304" pitchFamily="18" charset="0"/>
                <a:ea typeface="Calibri" panose="020F0502020204030204" pitchFamily="34" charset="0"/>
                <a:cs typeface="Times New Roman" panose="02020603050405020304" pitchFamily="18" charset="0"/>
              </a:rPr>
              <a:t>2</a:t>
            </a:r>
            <a:r>
              <a:rPr lang="en-US" sz="2400" baseline="30000" dirty="0">
                <a:latin typeface="Times New Roman" panose="02020603050405020304" pitchFamily="18" charset="0"/>
                <a:ea typeface="Calibri" panose="020F0502020204030204" pitchFamily="34" charset="0"/>
                <a:cs typeface="Times New Roman" panose="02020603050405020304" pitchFamily="18" charset="0"/>
              </a:rPr>
              <a:t>2</a:t>
            </a:r>
            <a:r>
              <a:rPr lang="en-US" sz="2400" dirty="0">
                <a:latin typeface="Times New Roman" panose="02020603050405020304" pitchFamily="18" charset="0"/>
                <a:ea typeface="Calibri" panose="020F0502020204030204" pitchFamily="34" charset="0"/>
                <a:cs typeface="Times New Roman" panose="02020603050405020304" pitchFamily="18" charset="0"/>
              </a:rPr>
              <a:t> x </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3</a:t>
            </a:r>
            <a:r>
              <a:rPr lang="en-US" sz="2400" baseline="30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1</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x 5</a:t>
            </a:r>
            <a:r>
              <a:rPr lang="en-US" sz="2400" baseline="30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2</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and 1125 = 3</a:t>
            </a:r>
            <a:r>
              <a:rPr lang="en-US" sz="2400" baseline="30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2</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x 5</a:t>
            </a:r>
            <a:r>
              <a:rPr lang="en-US" sz="2400" baseline="30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3</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a:t>
            </a:r>
          </a:p>
          <a:p>
            <a:pPr marL="342900" indent="-342900">
              <a:lnSpc>
                <a:spcPct val="107000"/>
              </a:lnSpc>
              <a:buFont typeface="Arial" panose="020B0604020202020204" pitchFamily="34" charset="0"/>
              <a:buChar char="•"/>
            </a:pP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So </a:t>
            </a:r>
            <a:r>
              <a:rPr lang="en-US" sz="2400" dirty="0" err="1">
                <a:solidFill>
                  <a:srgbClr val="0000FF"/>
                </a:solidFill>
                <a:latin typeface="Times New Roman" panose="02020603050405020304" pitchFamily="18" charset="0"/>
                <a:ea typeface="Calibri" panose="020F0502020204030204" pitchFamily="34" charset="0"/>
                <a:cs typeface="Times New Roman" panose="02020603050405020304" pitchFamily="18" charset="0"/>
              </a:rPr>
              <a:t>gcd</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(300, 1125) = 2</a:t>
            </a:r>
            <a:r>
              <a:rPr lang="en-US" sz="2400" baseline="30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0</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x 3</a:t>
            </a:r>
            <a:r>
              <a:rPr lang="en-US" sz="2400" baseline="30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1</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x 5</a:t>
            </a:r>
            <a:r>
              <a:rPr lang="en-US" sz="2400" baseline="30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2</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 75.</a:t>
            </a:r>
          </a:p>
          <a:p>
            <a:pPr>
              <a:lnSpc>
                <a:spcPct val="107000"/>
              </a:lnSpc>
            </a:pPr>
            <a:endParaRPr lang="en-US" sz="24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US" sz="2400" dirty="0" err="1">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gcd</a:t>
            </a:r>
            <a:r>
              <a:rPr lang="en-US" sz="24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(300, 1125) = 4*300 + (-1)*1125 </a:t>
            </a:r>
          </a:p>
          <a:p>
            <a:pPr>
              <a:lnSpc>
                <a:spcPct val="107000"/>
              </a:lnSpc>
            </a:pP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 75{4*4 + (-1)*15}, where 0 &lt; </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4*4 + (-1)*15 = 1</a:t>
            </a:r>
            <a:endParaRPr lang="en-US" sz="24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pP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 75</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 name="Thought Bubble: Cloud 7">
            <a:extLst>
              <a:ext uri="{FF2B5EF4-FFF2-40B4-BE49-F238E27FC236}">
                <a16:creationId xmlns:a16="http://schemas.microsoft.com/office/drawing/2014/main" id="{47BF3F01-DBFD-46B9-AA78-B33DBCDA7A44}"/>
              </a:ext>
            </a:extLst>
          </p:cNvPr>
          <p:cNvSpPr/>
          <p:nvPr/>
        </p:nvSpPr>
        <p:spPr>
          <a:xfrm rot="20706359" flipH="1">
            <a:off x="618185" y="2340186"/>
            <a:ext cx="595129" cy="437843"/>
          </a:xfrm>
          <a:prstGeom prst="cloudCallout">
            <a:avLst>
              <a:gd name="adj1" fmla="val -31983"/>
              <a:gd name="adj2" fmla="val 1541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latin typeface="Times New Roman" panose="02020603050405020304" pitchFamily="18" charset="0"/>
                <a:cs typeface="Times New Roman" panose="02020603050405020304" pitchFamily="18" charset="0"/>
              </a:rPr>
              <a:t>?</a:t>
            </a:r>
          </a:p>
        </p:txBody>
      </p:sp>
      <p:pic>
        <p:nvPicPr>
          <p:cNvPr id="9" name="Picture 8" descr="Emoticon making a point Stock Vector - 14709057">
            <a:extLst>
              <a:ext uri="{FF2B5EF4-FFF2-40B4-BE49-F238E27FC236}">
                <a16:creationId xmlns:a16="http://schemas.microsoft.com/office/drawing/2014/main" id="{46DD47F3-638C-41C5-B592-EDF9B5AAD96E}"/>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68132" y="2409974"/>
            <a:ext cx="417830" cy="281940"/>
          </a:xfrm>
          <a:prstGeom prst="rect">
            <a:avLst/>
          </a:prstGeom>
          <a:noFill/>
          <a:ln>
            <a:noFill/>
          </a:ln>
        </p:spPr>
      </p:pic>
    </p:spTree>
    <p:extLst>
      <p:ext uri="{BB962C8B-B14F-4D97-AF65-F5344CB8AC3E}">
        <p14:creationId xmlns:p14="http://schemas.microsoft.com/office/powerpoint/2010/main" val="14418016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EF9A5F1B-6176-40F9-B576-827032D299E9}"/>
              </a:ext>
            </a:extLst>
          </p:cNvPr>
          <p:cNvSpPr txBox="1"/>
          <p:nvPr/>
        </p:nvSpPr>
        <p:spPr>
          <a:xfrm>
            <a:off x="1360347" y="2779412"/>
            <a:ext cx="9455697" cy="3050977"/>
          </a:xfrm>
          <a:prstGeom prst="rect">
            <a:avLst/>
          </a:prstGeom>
          <a:solidFill>
            <a:srgbClr val="FFFF00"/>
          </a:solidFill>
        </p:spPr>
        <p:txBody>
          <a:bodyPr wrap="square" rtlCol="0">
            <a:spAutoFit/>
          </a:bodyPr>
          <a:lstStyle/>
          <a:p>
            <a:endParaRPr lang="en-US" dirty="0"/>
          </a:p>
        </p:txBody>
      </p:sp>
      <p:sp>
        <p:nvSpPr>
          <p:cNvPr id="5" name="TextBox 4">
            <a:extLst>
              <a:ext uri="{FF2B5EF4-FFF2-40B4-BE49-F238E27FC236}">
                <a16:creationId xmlns:a16="http://schemas.microsoft.com/office/drawing/2014/main" id="{E130891C-7FA4-428F-9B6A-C43BB16C65EA}"/>
              </a:ext>
            </a:extLst>
          </p:cNvPr>
          <p:cNvSpPr txBox="1"/>
          <p:nvPr/>
        </p:nvSpPr>
        <p:spPr>
          <a:xfrm>
            <a:off x="1360348" y="1027611"/>
            <a:ext cx="9455697" cy="844732"/>
          </a:xfrm>
          <a:prstGeom prst="rect">
            <a:avLst/>
          </a:prstGeom>
          <a:solidFill>
            <a:srgbClr val="FFFF00"/>
          </a:solidFill>
        </p:spPr>
        <p:txBody>
          <a:bodyPr wrap="square" rtlCol="0">
            <a:spAutoFit/>
          </a:bodyPr>
          <a:lstStyle/>
          <a:p>
            <a:endParaRPr lang="en-US" dirty="0"/>
          </a:p>
        </p:txBody>
      </p:sp>
      <p:sp>
        <p:nvSpPr>
          <p:cNvPr id="2" name="Rectangle 1"/>
          <p:cNvSpPr/>
          <p:nvPr/>
        </p:nvSpPr>
        <p:spPr>
          <a:xfrm>
            <a:off x="1610091" y="1409351"/>
            <a:ext cx="8722629" cy="5258747"/>
          </a:xfrm>
          <a:prstGeom prst="rect">
            <a:avLst/>
          </a:prstGeom>
        </p:spPr>
        <p:txBody>
          <a:bodyPr wrap="square">
            <a:spAutoFit/>
          </a:bodyPr>
          <a:lstStyle/>
          <a:p>
            <a:pPr>
              <a:lnSpc>
                <a:spcPct val="107000"/>
              </a:lnSpc>
              <a:spcAft>
                <a:spcPts val="800"/>
              </a:spcAft>
            </a:pPr>
            <a:r>
              <a:rPr lang="en-US" sz="2600" dirty="0">
                <a:ea typeface="Calibri" panose="020F0502020204030204" pitchFamily="34" charset="0"/>
                <a:cs typeface="Times New Roman" panose="02020603050405020304" pitchFamily="18" charset="0"/>
              </a:rPr>
              <a:t>Algorithm: Compute the Greatest Common Divisor</a:t>
            </a:r>
          </a:p>
          <a:p>
            <a:pPr>
              <a:lnSpc>
                <a:spcPct val="107000"/>
              </a:lnSpc>
              <a:spcAft>
                <a:spcPts val="800"/>
              </a:spcAft>
            </a:pP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Theorem 0.9 gives us a straightforward way to compute the greatest common divisor of two </a:t>
            </a:r>
            <a:r>
              <a:rPr lang="en-US" sz="2400" dirty="0">
                <a:latin typeface="Times New Roman" panose="02020603050405020304" pitchFamily="18" charset="0"/>
                <a:ea typeface="Calibri" panose="020F0502020204030204" pitchFamily="34" charset="0"/>
                <a:cs typeface="Times New Roman" panose="02020603050405020304" pitchFamily="18" charset="0"/>
              </a:rPr>
              <a:t>(or more) </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such integers.</a:t>
            </a:r>
            <a:r>
              <a:rPr lang="en-US" sz="2400" dirty="0">
                <a:latin typeface="Times New Roman" panose="02020603050405020304" pitchFamily="18" charset="0"/>
                <a:ea typeface="Calibri" panose="020F0502020204030204" pitchFamily="34" charset="0"/>
                <a:cs typeface="Times New Roman" panose="02020603050405020304" pitchFamily="18" charset="0"/>
              </a:rPr>
              <a:t> We simply </a:t>
            </a:r>
          </a:p>
          <a:p>
            <a:pPr marL="800100" lvl="1" indent="-342900">
              <a:lnSpc>
                <a:spcPct val="107000"/>
              </a:lnSpc>
              <a:spcAft>
                <a:spcPts val="800"/>
              </a:spcAft>
              <a:buFont typeface="Arial" panose="020B0604020202020204" pitchFamily="34" charset="0"/>
              <a:buChar char="•"/>
            </a:pPr>
            <a:r>
              <a:rPr lang="en-US" sz="2400" dirty="0">
                <a:latin typeface="Times New Roman" panose="02020603050405020304" pitchFamily="18" charset="0"/>
                <a:ea typeface="Calibri" panose="020F0502020204030204" pitchFamily="34" charset="0"/>
                <a:cs typeface="Times New Roman" panose="02020603050405020304" pitchFamily="18" charset="0"/>
              </a:rPr>
              <a:t>find the unique factorizations for each of the two (or more)  integers. </a:t>
            </a:r>
          </a:p>
          <a:p>
            <a:pPr marL="800100" lvl="1" indent="-342900">
              <a:lnSpc>
                <a:spcPct val="107000"/>
              </a:lnSpc>
              <a:spcAft>
                <a:spcPts val="800"/>
              </a:spcAft>
              <a:buFont typeface="Arial" panose="020B0604020202020204" pitchFamily="34" charset="0"/>
              <a:buChar char="•"/>
            </a:pPr>
            <a:r>
              <a:rPr lang="en-US" sz="2400" dirty="0">
                <a:latin typeface="Times New Roman" panose="02020603050405020304" pitchFamily="18" charset="0"/>
                <a:ea typeface="Calibri" panose="020F0502020204030204" pitchFamily="34" charset="0"/>
                <a:cs typeface="Times New Roman" panose="02020603050405020304" pitchFamily="18" charset="0"/>
              </a:rPr>
              <a:t>determine which primes they have in common, and </a:t>
            </a:r>
          </a:p>
          <a:p>
            <a:pPr marL="800100" lvl="1" indent="-342900">
              <a:lnSpc>
                <a:spcPct val="107000"/>
              </a:lnSpc>
              <a:spcAft>
                <a:spcPts val="800"/>
              </a:spcAft>
              <a:buFont typeface="Arial" panose="020B0604020202020204" pitchFamily="34" charset="0"/>
              <a:buChar char="•"/>
            </a:pPr>
            <a:r>
              <a:rPr lang="en-US" sz="2400" dirty="0">
                <a:latin typeface="Times New Roman" panose="02020603050405020304" pitchFamily="18" charset="0"/>
                <a:ea typeface="Calibri" panose="020F0502020204030204" pitchFamily="34" charset="0"/>
                <a:cs typeface="Times New Roman" panose="02020603050405020304" pitchFamily="18" charset="0"/>
              </a:rPr>
              <a:t>determine the greatest common divisor to be a product whose terms are these common primes, where the power of each prime in the product is the </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smaller</a:t>
            </a:r>
            <a:r>
              <a:rPr lang="en-US" sz="2400" dirty="0">
                <a:latin typeface="Times New Roman" panose="02020603050405020304" pitchFamily="18" charset="0"/>
                <a:ea typeface="Calibri" panose="020F0502020204030204" pitchFamily="34" charset="0"/>
                <a:cs typeface="Times New Roman" panose="02020603050405020304" pitchFamily="18" charset="0"/>
              </a:rPr>
              <a:t> of its orders in the two (or more) integers. </a:t>
            </a:r>
          </a:p>
          <a:p>
            <a:pPr>
              <a:lnSpc>
                <a:spcPct val="107000"/>
              </a:lnSpc>
              <a:spcAft>
                <a:spcPts val="800"/>
              </a:spcAft>
            </a:pPr>
            <a:endParaRPr lang="en-US" sz="1200" dirty="0">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The following example illustrated this.</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4" name="Thought Bubble: Cloud 3">
            <a:extLst>
              <a:ext uri="{FF2B5EF4-FFF2-40B4-BE49-F238E27FC236}">
                <a16:creationId xmlns:a16="http://schemas.microsoft.com/office/drawing/2014/main" id="{3A6934CB-FA5E-4DCF-8ADC-50326B44F38F}"/>
              </a:ext>
            </a:extLst>
          </p:cNvPr>
          <p:cNvSpPr/>
          <p:nvPr/>
        </p:nvSpPr>
        <p:spPr>
          <a:xfrm rot="20706359" flipH="1">
            <a:off x="594074" y="1653421"/>
            <a:ext cx="595129" cy="437843"/>
          </a:xfrm>
          <a:prstGeom prst="cloudCallout">
            <a:avLst>
              <a:gd name="adj1" fmla="val -31983"/>
              <a:gd name="adj2" fmla="val 1541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latin typeface="Times New Roman" panose="02020603050405020304" pitchFamily="18" charset="0"/>
                <a:cs typeface="Times New Roman" panose="02020603050405020304" pitchFamily="18" charset="0"/>
              </a:rPr>
              <a:t>?</a:t>
            </a:r>
          </a:p>
        </p:txBody>
      </p:sp>
      <p:pic>
        <p:nvPicPr>
          <p:cNvPr id="7" name="Picture 6" descr="Image result for sad face">
            <a:extLst>
              <a:ext uri="{FF2B5EF4-FFF2-40B4-BE49-F238E27FC236}">
                <a16:creationId xmlns:a16="http://schemas.microsoft.com/office/drawing/2014/main" id="{20B2F5DA-73B3-4BFA-9D09-31A3620CFBA3}"/>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795806" y="1627115"/>
            <a:ext cx="330960" cy="302645"/>
          </a:xfrm>
          <a:prstGeom prst="rect">
            <a:avLst/>
          </a:prstGeom>
          <a:noFill/>
        </p:spPr>
      </p:pic>
      <p:pic>
        <p:nvPicPr>
          <p:cNvPr id="8" name="Picture 7" descr="Emoticon making a point Stock Vector - 14709057">
            <a:extLst>
              <a:ext uri="{FF2B5EF4-FFF2-40B4-BE49-F238E27FC236}">
                <a16:creationId xmlns:a16="http://schemas.microsoft.com/office/drawing/2014/main" id="{0F79A472-7EAC-49D7-B573-FED9FE561418}"/>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9918" y="1972582"/>
            <a:ext cx="417830" cy="281940"/>
          </a:xfrm>
          <a:prstGeom prst="rect">
            <a:avLst/>
          </a:prstGeom>
          <a:noFill/>
          <a:ln>
            <a:noFill/>
          </a:ln>
        </p:spPr>
      </p:pic>
    </p:spTree>
    <p:extLst>
      <p:ext uri="{BB962C8B-B14F-4D97-AF65-F5344CB8AC3E}">
        <p14:creationId xmlns:p14="http://schemas.microsoft.com/office/powerpoint/2010/main" val="31235378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54480" y="1017038"/>
            <a:ext cx="9231708" cy="4885414"/>
          </a:xfrm>
          <a:prstGeom prst="rect">
            <a:avLst/>
          </a:prstGeom>
          <a:solidFill>
            <a:schemeClr val="bg1"/>
          </a:solidFill>
        </p:spPr>
        <p:txBody>
          <a:bodyPr wrap="square">
            <a:spAutoFit/>
          </a:bodyPr>
          <a:lstStyle/>
          <a:p>
            <a:pPr>
              <a:lnSpc>
                <a:spcPct val="107000"/>
              </a:lnSpc>
              <a:spcAft>
                <a:spcPts val="800"/>
              </a:spcAft>
            </a:pPr>
            <a:r>
              <a:rPr lang="en-US" sz="2600" dirty="0">
                <a:ea typeface="Calibri" panose="020F0502020204030204" pitchFamily="34" charset="0"/>
                <a:cs typeface="Times New Roman" panose="02020603050405020304" pitchFamily="18" charset="0"/>
              </a:rPr>
              <a:t>Example 0.43:</a:t>
            </a:r>
          </a:p>
          <a:p>
            <a:pPr>
              <a:lnSpc>
                <a:spcPct val="107000"/>
              </a:lnSpc>
              <a:spcAft>
                <a:spcPts val="8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	3,185,325 = 3</a:t>
            </a:r>
            <a:r>
              <a:rPr lang="en-US" sz="2400" baseline="30000" dirty="0">
                <a:latin typeface="Times New Roman" panose="02020603050405020304" pitchFamily="18" charset="0"/>
                <a:ea typeface="Calibri" panose="020F0502020204030204" pitchFamily="34" charset="0"/>
                <a:cs typeface="Times New Roman" panose="02020603050405020304" pitchFamily="18" charset="0"/>
              </a:rPr>
              <a:t>4</a:t>
            </a:r>
            <a:r>
              <a:rPr lang="en-US" sz="2400" dirty="0">
                <a:latin typeface="Times New Roman" panose="02020603050405020304" pitchFamily="18" charset="0"/>
                <a:ea typeface="Calibri" panose="020F0502020204030204" pitchFamily="34" charset="0"/>
                <a:cs typeface="Times New Roman" panose="02020603050405020304" pitchFamily="18" charset="0"/>
              </a:rPr>
              <a:t> x </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5</a:t>
            </a:r>
            <a:r>
              <a:rPr lang="en-US" sz="2400" baseline="30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2</a:t>
            </a:r>
            <a:r>
              <a:rPr lang="en-US" sz="2400" dirty="0">
                <a:latin typeface="Times New Roman" panose="02020603050405020304" pitchFamily="18" charset="0"/>
                <a:ea typeface="Calibri" panose="020F0502020204030204" pitchFamily="34" charset="0"/>
                <a:cs typeface="Times New Roman" panose="02020603050405020304" pitchFamily="18" charset="0"/>
              </a:rPr>
              <a:t> x 11</a:t>
            </a:r>
            <a:r>
              <a:rPr lang="en-US" sz="2400" baseline="30000" dirty="0">
                <a:latin typeface="Times New Roman" panose="02020603050405020304" pitchFamily="18" charset="0"/>
                <a:ea typeface="Calibri" panose="020F0502020204030204" pitchFamily="34" charset="0"/>
                <a:cs typeface="Times New Roman" panose="02020603050405020304" pitchFamily="18" charset="0"/>
              </a:rPr>
              <a:t>2</a:t>
            </a:r>
            <a:r>
              <a:rPr lang="en-US" sz="2400" dirty="0">
                <a:latin typeface="Times New Roman" panose="02020603050405020304" pitchFamily="18" charset="0"/>
                <a:ea typeface="Calibri" panose="020F0502020204030204" pitchFamily="34" charset="0"/>
                <a:cs typeface="Times New Roman" panose="02020603050405020304" pitchFamily="18" charset="0"/>
              </a:rPr>
              <a:t> x 13</a:t>
            </a:r>
            <a:r>
              <a:rPr lang="en-US" sz="2400" baseline="30000" dirty="0">
                <a:latin typeface="Times New Roman" panose="02020603050405020304" pitchFamily="18" charset="0"/>
                <a:ea typeface="Calibri" panose="020F0502020204030204" pitchFamily="34" charset="0"/>
                <a:cs typeface="Times New Roman" panose="02020603050405020304" pitchFamily="18" charset="0"/>
              </a:rPr>
              <a:t>1</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p>
          <a:p>
            <a:pPr>
              <a:lnSpc>
                <a:spcPct val="107000"/>
              </a:lnSpc>
              <a:spcAft>
                <a:spcPts val="8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	7,276,500 = 2</a:t>
            </a:r>
            <a:r>
              <a:rPr lang="en-US" sz="2400" baseline="30000" dirty="0">
                <a:latin typeface="Times New Roman" panose="02020603050405020304" pitchFamily="18" charset="0"/>
                <a:ea typeface="Calibri" panose="020F0502020204030204" pitchFamily="34" charset="0"/>
                <a:cs typeface="Times New Roman" panose="02020603050405020304" pitchFamily="18" charset="0"/>
              </a:rPr>
              <a:t>2</a:t>
            </a:r>
            <a:r>
              <a:rPr lang="en-US" sz="2400" dirty="0">
                <a:latin typeface="Times New Roman" panose="02020603050405020304" pitchFamily="18" charset="0"/>
                <a:ea typeface="Calibri" panose="020F0502020204030204" pitchFamily="34" charset="0"/>
                <a:cs typeface="Times New Roman" panose="02020603050405020304" pitchFamily="18" charset="0"/>
              </a:rPr>
              <a:t> x </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3</a:t>
            </a:r>
            <a:r>
              <a:rPr lang="en-US" sz="2400" baseline="30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3</a:t>
            </a:r>
            <a:r>
              <a:rPr lang="en-US" sz="2400" dirty="0">
                <a:latin typeface="Times New Roman" panose="02020603050405020304" pitchFamily="18" charset="0"/>
                <a:ea typeface="Calibri" panose="020F0502020204030204" pitchFamily="34" charset="0"/>
                <a:cs typeface="Times New Roman" panose="02020603050405020304" pitchFamily="18" charset="0"/>
              </a:rPr>
              <a:t> x 5</a:t>
            </a:r>
            <a:r>
              <a:rPr lang="en-US" sz="2400" baseline="30000" dirty="0">
                <a:latin typeface="Times New Roman" panose="02020603050405020304" pitchFamily="18" charset="0"/>
                <a:ea typeface="Calibri" panose="020F0502020204030204" pitchFamily="34" charset="0"/>
                <a:cs typeface="Times New Roman" panose="02020603050405020304" pitchFamily="18" charset="0"/>
              </a:rPr>
              <a:t>3</a:t>
            </a:r>
            <a:r>
              <a:rPr lang="en-US" sz="2400" dirty="0">
                <a:latin typeface="Times New Roman" panose="02020603050405020304" pitchFamily="18" charset="0"/>
                <a:ea typeface="Calibri" panose="020F0502020204030204" pitchFamily="34" charset="0"/>
                <a:cs typeface="Times New Roman" panose="02020603050405020304" pitchFamily="18" charset="0"/>
              </a:rPr>
              <a:t> x 7</a:t>
            </a:r>
            <a:r>
              <a:rPr lang="en-US" sz="2400" baseline="30000" dirty="0">
                <a:latin typeface="Times New Roman" panose="02020603050405020304" pitchFamily="18" charset="0"/>
                <a:ea typeface="Calibri" panose="020F0502020204030204" pitchFamily="34" charset="0"/>
                <a:cs typeface="Times New Roman" panose="02020603050405020304" pitchFamily="18" charset="0"/>
              </a:rPr>
              <a:t>2</a:t>
            </a:r>
            <a:r>
              <a:rPr lang="en-US" sz="2400" dirty="0">
                <a:latin typeface="Times New Roman" panose="02020603050405020304" pitchFamily="18" charset="0"/>
                <a:ea typeface="Calibri" panose="020F0502020204030204" pitchFamily="34" charset="0"/>
                <a:cs typeface="Times New Roman" panose="02020603050405020304" pitchFamily="18" charset="0"/>
              </a:rPr>
              <a:t> x </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11</a:t>
            </a:r>
            <a:r>
              <a:rPr lang="en-US" sz="2400" baseline="30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1</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400" dirty="0" err="1">
                <a:solidFill>
                  <a:srgbClr val="0000FF"/>
                </a:solidFill>
                <a:latin typeface="Times New Roman" panose="02020603050405020304" pitchFamily="18" charset="0"/>
                <a:ea typeface="Calibri" panose="020F0502020204030204" pitchFamily="34" charset="0"/>
                <a:cs typeface="Times New Roman" panose="02020603050405020304" pitchFamily="18" charset="0"/>
              </a:rPr>
              <a:t>gcd</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(3,185,325, 7,276,500) =  3</a:t>
            </a:r>
            <a:r>
              <a:rPr lang="en-US" sz="2400" baseline="30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3</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x 5</a:t>
            </a:r>
            <a:r>
              <a:rPr lang="en-US" sz="2400" baseline="30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2</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x 11</a:t>
            </a:r>
            <a:r>
              <a:rPr lang="en-US" sz="2400" baseline="30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1</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  7,425. </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400" dirty="0">
                <a:solidFill>
                  <a:srgbClr val="0000FF"/>
                </a:solidFill>
                <a:highlight>
                  <a:srgbClr val="FFFF00"/>
                </a:highlight>
                <a:latin typeface="Times New Roman" panose="02020603050405020304" pitchFamily="18" charset="0"/>
                <a:ea typeface="Calibri" panose="020F0502020204030204" pitchFamily="34" charset="0"/>
                <a:cs typeface="Times New Roman" panose="02020603050405020304" pitchFamily="18" charset="0"/>
              </a:rPr>
              <a:t>The problem </a:t>
            </a:r>
            <a:r>
              <a:rPr lang="en-US" sz="2400" dirty="0">
                <a:highlight>
                  <a:srgbClr val="FFFF00"/>
                </a:highlight>
                <a:latin typeface="Times New Roman" panose="02020603050405020304" pitchFamily="18" charset="0"/>
                <a:ea typeface="Calibri" panose="020F0502020204030204" pitchFamily="34" charset="0"/>
                <a:cs typeface="Times New Roman" panose="02020603050405020304" pitchFamily="18" charset="0"/>
              </a:rPr>
              <a:t>with this technique is:</a:t>
            </a:r>
          </a:p>
          <a:p>
            <a:pPr marL="342900" indent="-342900">
              <a:lnSpc>
                <a:spcPct val="107000"/>
              </a:lnSpc>
              <a:spcAft>
                <a:spcPts val="800"/>
              </a:spcAft>
              <a:buFont typeface="Arial" panose="020B0604020202020204" pitchFamily="34" charset="0"/>
              <a:buChar char="•"/>
            </a:pPr>
            <a:r>
              <a:rPr lang="en-US" sz="2400" dirty="0">
                <a:solidFill>
                  <a:srgbClr val="0000FF"/>
                </a:solidFill>
                <a:highlight>
                  <a:srgbClr val="FFFF00"/>
                </a:highlight>
                <a:latin typeface="Times New Roman" panose="02020603050405020304" pitchFamily="18" charset="0"/>
                <a:ea typeface="Calibri" panose="020F0502020204030204" pitchFamily="34" charset="0"/>
                <a:cs typeface="Times New Roman" panose="02020603050405020304" pitchFamily="18" charset="0"/>
              </a:rPr>
              <a:t>Not easy to find the unique factorization of an integer</a:t>
            </a:r>
            <a:r>
              <a:rPr lang="en-US" sz="2400" dirty="0">
                <a:highlight>
                  <a:srgbClr val="FFFF00"/>
                </a:highlight>
                <a:latin typeface="Times New Roman" panose="02020603050405020304" pitchFamily="18" charset="0"/>
                <a:ea typeface="Calibri" panose="020F0502020204030204" pitchFamily="34" charset="0"/>
                <a:cs typeface="Times New Roman" panose="02020603050405020304" pitchFamily="18" charset="0"/>
              </a:rPr>
              <a:t>. </a:t>
            </a:r>
          </a:p>
          <a:p>
            <a:pPr marL="800100" lvl="1" indent="-342900">
              <a:lnSpc>
                <a:spcPct val="107000"/>
              </a:lnSpc>
              <a:spcAft>
                <a:spcPts val="800"/>
              </a:spcAft>
              <a:buFont typeface="Arial" panose="020B0604020202020204" pitchFamily="34" charset="0"/>
              <a:buChar char="•"/>
            </a:pPr>
            <a:r>
              <a:rPr lang="en-US" sz="2400" dirty="0">
                <a:latin typeface="Times New Roman" panose="02020603050405020304" pitchFamily="18" charset="0"/>
                <a:ea typeface="Calibri" panose="020F0502020204030204" pitchFamily="34" charset="0"/>
                <a:cs typeface="Times New Roman" panose="02020603050405020304" pitchFamily="18" charset="0"/>
              </a:rPr>
              <a:t>Some difficulty factoring these integers in this example.</a:t>
            </a:r>
          </a:p>
          <a:p>
            <a:pPr marL="800100" lvl="1" indent="-342900">
              <a:lnSpc>
                <a:spcPct val="107000"/>
              </a:lnSpc>
              <a:spcAft>
                <a:spcPts val="800"/>
              </a:spcAft>
              <a:buFont typeface="Arial" panose="020B0604020202020204" pitchFamily="34" charset="0"/>
              <a:buChar char="•"/>
            </a:pPr>
            <a:r>
              <a:rPr lang="en-US" sz="2400" dirty="0">
                <a:latin typeface="Times New Roman" panose="02020603050405020304" pitchFamily="18" charset="0"/>
                <a:ea typeface="Calibri" panose="020F0502020204030204" pitchFamily="34" charset="0"/>
                <a:cs typeface="Times New Roman" panose="02020603050405020304" pitchFamily="18" charset="0"/>
              </a:rPr>
              <a:t>imagine the difficulty if the integer has 25 digits instead of 7. </a:t>
            </a:r>
          </a:p>
          <a:p>
            <a:pPr marL="342900" indent="-342900">
              <a:lnSpc>
                <a:spcPct val="107000"/>
              </a:lnSpc>
              <a:spcAft>
                <a:spcPts val="800"/>
              </a:spcAft>
              <a:buFont typeface="Arial" panose="020B0604020202020204" pitchFamily="34" charset="0"/>
              <a:buChar char="•"/>
            </a:pPr>
            <a:r>
              <a:rPr lang="en-US" sz="2400" i="1" dirty="0">
                <a:solidFill>
                  <a:srgbClr val="0000FF"/>
                </a:solidFill>
                <a:highlight>
                  <a:srgbClr val="FFFF00"/>
                </a:highlight>
                <a:latin typeface="Times New Roman" panose="02020603050405020304" pitchFamily="18" charset="0"/>
                <a:ea typeface="Calibri" panose="020F0502020204030204" pitchFamily="34" charset="0"/>
                <a:cs typeface="Times New Roman" panose="02020603050405020304" pitchFamily="18" charset="0"/>
              </a:rPr>
              <a:t>no one </a:t>
            </a:r>
            <a:r>
              <a:rPr lang="en-US" sz="2400" dirty="0">
                <a:solidFill>
                  <a:srgbClr val="0000FF"/>
                </a:solidFill>
                <a:highlight>
                  <a:srgbClr val="FFFF00"/>
                </a:highlight>
                <a:latin typeface="Times New Roman" panose="02020603050405020304" pitchFamily="18" charset="0"/>
                <a:ea typeface="Calibri" panose="020F0502020204030204" pitchFamily="34" charset="0"/>
                <a:cs typeface="Times New Roman" panose="02020603050405020304" pitchFamily="18" charset="0"/>
              </a:rPr>
              <a:t>has ever found a polynomial-time algorithm </a:t>
            </a:r>
            <a:r>
              <a:rPr lang="en-US" sz="2400" dirty="0">
                <a:highlight>
                  <a:srgbClr val="FFFF00"/>
                </a:highlight>
                <a:latin typeface="Times New Roman" panose="02020603050405020304" pitchFamily="18" charset="0"/>
                <a:ea typeface="Calibri" panose="020F0502020204030204" pitchFamily="34" charset="0"/>
                <a:cs typeface="Times New Roman" panose="02020603050405020304" pitchFamily="18" charset="0"/>
              </a:rPr>
              <a:t>for determining the factorization of an integer. </a:t>
            </a:r>
            <a:endParaRPr lang="en-US" sz="24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p:txBody>
      </p:sp>
      <p:sp>
        <p:nvSpPr>
          <p:cNvPr id="4" name="Thought Bubble: Cloud 3">
            <a:extLst>
              <a:ext uri="{FF2B5EF4-FFF2-40B4-BE49-F238E27FC236}">
                <a16:creationId xmlns:a16="http://schemas.microsoft.com/office/drawing/2014/main" id="{0181D2E5-DD84-4410-A921-F9EB5EED3E38}"/>
              </a:ext>
            </a:extLst>
          </p:cNvPr>
          <p:cNvSpPr/>
          <p:nvPr/>
        </p:nvSpPr>
        <p:spPr>
          <a:xfrm rot="20706359" flipH="1">
            <a:off x="788693" y="5143070"/>
            <a:ext cx="595129" cy="437843"/>
          </a:xfrm>
          <a:prstGeom prst="cloudCallout">
            <a:avLst>
              <a:gd name="adj1" fmla="val -31983"/>
              <a:gd name="adj2" fmla="val 1541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latin typeface="Times New Roman" panose="02020603050405020304" pitchFamily="18" charset="0"/>
                <a:cs typeface="Times New Roman" panose="02020603050405020304" pitchFamily="18" charset="0"/>
              </a:rPr>
              <a:t>?</a:t>
            </a:r>
          </a:p>
        </p:txBody>
      </p:sp>
      <p:pic>
        <p:nvPicPr>
          <p:cNvPr id="5" name="Picture 4" descr="Image result for sad face">
            <a:extLst>
              <a:ext uri="{FF2B5EF4-FFF2-40B4-BE49-F238E27FC236}">
                <a16:creationId xmlns:a16="http://schemas.microsoft.com/office/drawing/2014/main" id="{36CB4D00-489B-485D-B22B-C80B4009E7E4}"/>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1116760" y="4991876"/>
            <a:ext cx="416297" cy="380680"/>
          </a:xfrm>
          <a:prstGeom prst="rect">
            <a:avLst/>
          </a:prstGeom>
          <a:noFill/>
        </p:spPr>
      </p:pic>
    </p:spTree>
    <p:extLst>
      <p:ext uri="{BB962C8B-B14F-4D97-AF65-F5344CB8AC3E}">
        <p14:creationId xmlns:p14="http://schemas.microsoft.com/office/powerpoint/2010/main" val="6043524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Rectangle 1"/>
              <p:cNvSpPr/>
              <p:nvPr/>
            </p:nvSpPr>
            <p:spPr>
              <a:xfrm>
                <a:off x="1435608" y="140968"/>
                <a:ext cx="10165842" cy="6717032"/>
              </a:xfrm>
              <a:prstGeom prst="rect">
                <a:avLst/>
              </a:prstGeom>
            </p:spPr>
            <p:txBody>
              <a:bodyPr wrap="square">
                <a:spAutoFit/>
              </a:bodyPr>
              <a:lstStyle/>
              <a:p>
                <a:pPr>
                  <a:lnSpc>
                    <a:spcPct val="107000"/>
                  </a:lnSpc>
                  <a:spcAft>
                    <a:spcPts val="800"/>
                  </a:spcAft>
                </a:pPr>
                <a:r>
                  <a:rPr lang="en-US" sz="2600" dirty="0">
                    <a:ea typeface="Calibri" panose="020F0502020204030204" pitchFamily="34" charset="0"/>
                    <a:cs typeface="Times New Roman" panose="02020603050405020304" pitchFamily="18" charset="0"/>
                  </a:rPr>
                  <a:t>Example 0.43:  </a:t>
                </a:r>
                <a:r>
                  <a:rPr lang="en-US" sz="2400" dirty="0">
                    <a:ea typeface="Calibri" panose="020F0502020204030204" pitchFamily="34" charset="0"/>
                    <a:cs typeface="Times New Roman" panose="02020603050405020304" pitchFamily="18" charset="0"/>
                  </a:rPr>
                  <a:t>find </a:t>
                </a:r>
                <a:r>
                  <a:rPr lang="en-US" sz="2400" dirty="0" err="1">
                    <a:ea typeface="Calibri" panose="020F0502020204030204" pitchFamily="34" charset="0"/>
                    <a:cs typeface="Times New Roman" panose="02020603050405020304" pitchFamily="18" charset="0"/>
                  </a:rPr>
                  <a:t>gcd</a:t>
                </a:r>
                <a:r>
                  <a:rPr lang="en-US" sz="2400" dirty="0">
                    <a:ea typeface="Calibri" panose="020F0502020204030204" pitchFamily="34" charset="0"/>
                    <a:cs typeface="Times New Roman" panose="02020603050405020304" pitchFamily="18" charset="0"/>
                  </a:rPr>
                  <a:t>(7,276,500, 3,185,325)</a:t>
                </a:r>
              </a:p>
              <a:p>
                <a:r>
                  <a:rPr lang="en-US" dirty="0" err="1">
                    <a:latin typeface="Times New Roman" panose="02020603050405020304" pitchFamily="18" charset="0"/>
                    <a:ea typeface="Calibri" panose="020F0502020204030204" pitchFamily="34" charset="0"/>
                    <a:cs typeface="Times New Roman" panose="02020603050405020304" pitchFamily="18" charset="0"/>
                  </a:rPr>
                  <a:t>gcd</a:t>
                </a:r>
                <a:r>
                  <a:rPr lang="en-US" dirty="0">
                    <a:ea typeface="Calibri" panose="020F0502020204030204" pitchFamily="34" charset="0"/>
                    <a:cs typeface="Times New Roman" panose="02020603050405020304" pitchFamily="18" charset="0"/>
                  </a:rPr>
                  <a:t>(</a:t>
                </a:r>
                <a:r>
                  <a:rPr lang="en-US" dirty="0">
                    <a:latin typeface="Times New Roman" panose="02020603050405020304" pitchFamily="18" charset="0"/>
                    <a:ea typeface="Calibri" panose="020F0502020204030204" pitchFamily="34" charset="0"/>
                    <a:cs typeface="Times New Roman" panose="02020603050405020304" pitchFamily="18" charset="0"/>
                  </a:rPr>
                  <a:t>7,276,500, 3,185,325)</a:t>
                </a:r>
              </a:p>
              <a:p>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gcd</a:t>
                </a:r>
                <a:r>
                  <a:rPr lang="en-US" dirty="0">
                    <a:latin typeface="Times New Roman" panose="02020603050405020304" pitchFamily="18" charset="0"/>
                    <a:ea typeface="Calibri" panose="020F0502020204030204" pitchFamily="34" charset="0"/>
                    <a:cs typeface="Times New Roman" panose="02020603050405020304" pitchFamily="18" charset="0"/>
                  </a:rPr>
                  <a:t>(3,185,325, 905,850)   </a:t>
                </a:r>
                <a:r>
                  <a:rPr lang="en-US" u="sng" dirty="0">
                    <a:latin typeface="Times New Roman" panose="02020603050405020304" pitchFamily="18" charset="0"/>
                    <a:ea typeface="Calibri" panose="020F0502020204030204" pitchFamily="34" charset="0"/>
                    <a:cs typeface="Times New Roman" panose="02020603050405020304" pitchFamily="18" charset="0"/>
                  </a:rPr>
                  <a:t>7,276,500</a:t>
                </a:r>
                <a:r>
                  <a:rPr lang="en-US" dirty="0">
                    <a:latin typeface="Times New Roman" panose="02020603050405020304" pitchFamily="18" charset="0"/>
                    <a:ea typeface="Calibri" panose="020F0502020204030204" pitchFamily="34" charset="0"/>
                    <a:cs typeface="Times New Roman" panose="02020603050405020304" pitchFamily="18" charset="0"/>
                  </a:rPr>
                  <a:t> = 2*</a:t>
                </a:r>
                <a:r>
                  <a:rPr lang="en-US" u="sng" dirty="0">
                    <a:latin typeface="Times New Roman" panose="02020603050405020304" pitchFamily="18" charset="0"/>
                    <a:ea typeface="Calibri" panose="020F0502020204030204" pitchFamily="34" charset="0"/>
                    <a:cs typeface="Times New Roman" panose="02020603050405020304" pitchFamily="18" charset="0"/>
                  </a:rPr>
                  <a:t>3,185,325</a:t>
                </a:r>
                <a:r>
                  <a:rPr lang="en-US" dirty="0">
                    <a:latin typeface="Times New Roman" panose="02020603050405020304" pitchFamily="18" charset="0"/>
                    <a:ea typeface="Calibri" panose="020F0502020204030204" pitchFamily="34" charset="0"/>
                    <a:cs typeface="Times New Roman" panose="02020603050405020304" pitchFamily="18" charset="0"/>
                  </a:rPr>
                  <a:t> + 905,850  </a:t>
                </a:r>
                <a14:m>
                  <m:oMath xmlns:m="http://schemas.openxmlformats.org/officeDocument/2006/math">
                    <m:r>
                      <a:rPr lang="en-US" i="1" smtClean="0">
                        <a:latin typeface="Cambria Math" panose="02040503050406030204" pitchFamily="18" charset="0"/>
                        <a:ea typeface="Cambria Math" panose="02040503050406030204" pitchFamily="18" charset="0"/>
                        <a:cs typeface="Times New Roman" panose="02020603050405020304" pitchFamily="18" charset="0"/>
                      </a:rPr>
                      <m:t>→</m:t>
                    </m:r>
                  </m:oMath>
                </a14:m>
                <a:r>
                  <a:rPr lang="en-US" dirty="0">
                    <a:ea typeface="Calibri" panose="020F0502020204030204" pitchFamily="34" charset="0"/>
                    <a:cs typeface="Times New Roman" panose="02020603050405020304" pitchFamily="18" charset="0"/>
                  </a:rPr>
                  <a:t> </a:t>
                </a:r>
              </a:p>
              <a:p>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gcd</a:t>
                </a:r>
                <a:r>
                  <a:rPr lang="en-US" dirty="0">
                    <a:latin typeface="Times New Roman" panose="02020603050405020304" pitchFamily="18" charset="0"/>
                    <a:ea typeface="Calibri" panose="020F0502020204030204" pitchFamily="34" charset="0"/>
                    <a:cs typeface="Times New Roman" panose="02020603050405020304" pitchFamily="18" charset="0"/>
                  </a:rPr>
                  <a:t>(905,850, 467,775)      </a:t>
                </a:r>
                <a:r>
                  <a:rPr lang="en-US" u="sng" dirty="0">
                    <a:latin typeface="Times New Roman" panose="02020603050405020304" pitchFamily="18" charset="0"/>
                    <a:ea typeface="Calibri" panose="020F0502020204030204" pitchFamily="34" charset="0"/>
                    <a:cs typeface="Times New Roman" panose="02020603050405020304" pitchFamily="18" charset="0"/>
                  </a:rPr>
                  <a:t>3,185,325</a:t>
                </a:r>
                <a:r>
                  <a:rPr lang="en-US" dirty="0">
                    <a:latin typeface="Times New Roman" panose="02020603050405020304" pitchFamily="18" charset="0"/>
                    <a:ea typeface="Calibri" panose="020F0502020204030204" pitchFamily="34" charset="0"/>
                    <a:cs typeface="Times New Roman" panose="02020603050405020304" pitchFamily="18" charset="0"/>
                  </a:rPr>
                  <a:t> = 3* </a:t>
                </a:r>
                <a:r>
                  <a:rPr lang="en-US" u="sng" dirty="0">
                    <a:latin typeface="Times New Roman" panose="02020603050405020304" pitchFamily="18" charset="0"/>
                    <a:ea typeface="Calibri" panose="020F0502020204030204" pitchFamily="34" charset="0"/>
                    <a:cs typeface="Times New Roman" panose="02020603050405020304" pitchFamily="18" charset="0"/>
                  </a:rPr>
                  <a:t>905,850</a:t>
                </a:r>
                <a:r>
                  <a:rPr lang="en-US" dirty="0">
                    <a:latin typeface="Times New Roman" panose="02020603050405020304" pitchFamily="18" charset="0"/>
                    <a:ea typeface="Calibri" panose="020F0502020204030204" pitchFamily="34" charset="0"/>
                    <a:cs typeface="Times New Roman" panose="02020603050405020304" pitchFamily="18" charset="0"/>
                  </a:rPr>
                  <a:t> + 467,775</a:t>
                </a:r>
              </a:p>
              <a:p>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gcd</a:t>
                </a:r>
                <a:r>
                  <a:rPr lang="en-US" dirty="0">
                    <a:latin typeface="Times New Roman" panose="02020603050405020304" pitchFamily="18" charset="0"/>
                    <a:ea typeface="Calibri" panose="020F0502020204030204" pitchFamily="34" charset="0"/>
                    <a:cs typeface="Times New Roman" panose="02020603050405020304" pitchFamily="18" charset="0"/>
                  </a:rPr>
                  <a:t>(467,775, 438,075)        </a:t>
                </a:r>
                <a:r>
                  <a:rPr lang="en-US" u="sng" dirty="0">
                    <a:latin typeface="Times New Roman" panose="02020603050405020304" pitchFamily="18" charset="0"/>
                    <a:ea typeface="Calibri" panose="020F0502020204030204" pitchFamily="34" charset="0"/>
                    <a:cs typeface="Times New Roman" panose="02020603050405020304" pitchFamily="18" charset="0"/>
                  </a:rPr>
                  <a:t>905,850</a:t>
                </a:r>
                <a:r>
                  <a:rPr lang="en-US" dirty="0">
                    <a:latin typeface="Times New Roman" panose="02020603050405020304" pitchFamily="18" charset="0"/>
                    <a:ea typeface="Calibri" panose="020F0502020204030204" pitchFamily="34" charset="0"/>
                    <a:cs typeface="Times New Roman" panose="02020603050405020304" pitchFamily="18" charset="0"/>
                  </a:rPr>
                  <a:t>  = 1* </a:t>
                </a:r>
                <a:r>
                  <a:rPr lang="en-US" u="sng" dirty="0">
                    <a:latin typeface="Times New Roman" panose="02020603050405020304" pitchFamily="18" charset="0"/>
                    <a:ea typeface="Calibri" panose="020F0502020204030204" pitchFamily="34" charset="0"/>
                    <a:cs typeface="Times New Roman" panose="02020603050405020304" pitchFamily="18" charset="0"/>
                  </a:rPr>
                  <a:t>467,775</a:t>
                </a:r>
                <a:r>
                  <a:rPr lang="en-US" dirty="0">
                    <a:latin typeface="Times New Roman" panose="02020603050405020304" pitchFamily="18" charset="0"/>
                    <a:ea typeface="Calibri" panose="020F0502020204030204" pitchFamily="34" charset="0"/>
                    <a:cs typeface="Times New Roman" panose="02020603050405020304" pitchFamily="18" charset="0"/>
                  </a:rPr>
                  <a:t> + 438,075 </a:t>
                </a:r>
              </a:p>
              <a:p>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gcd</a:t>
                </a:r>
                <a:r>
                  <a:rPr lang="en-US" dirty="0">
                    <a:latin typeface="Times New Roman" panose="02020603050405020304" pitchFamily="18" charset="0"/>
                    <a:ea typeface="Calibri" panose="020F0502020204030204" pitchFamily="34" charset="0"/>
                    <a:cs typeface="Times New Roman" panose="02020603050405020304" pitchFamily="18" charset="0"/>
                  </a:rPr>
                  <a:t>(438,075, 29,700)          </a:t>
                </a:r>
                <a:r>
                  <a:rPr lang="en-US" u="sng" dirty="0">
                    <a:latin typeface="Times New Roman" panose="02020603050405020304" pitchFamily="18" charset="0"/>
                    <a:ea typeface="Calibri" panose="020F0502020204030204" pitchFamily="34" charset="0"/>
                    <a:cs typeface="Times New Roman" panose="02020603050405020304" pitchFamily="18" charset="0"/>
                  </a:rPr>
                  <a:t>467,775</a:t>
                </a:r>
                <a:r>
                  <a:rPr lang="en-US" dirty="0">
                    <a:latin typeface="Times New Roman" panose="02020603050405020304" pitchFamily="18" charset="0"/>
                    <a:ea typeface="Calibri" panose="020F0502020204030204" pitchFamily="34" charset="0"/>
                    <a:cs typeface="Times New Roman" panose="02020603050405020304" pitchFamily="18" charset="0"/>
                  </a:rPr>
                  <a:t>  = 1* </a:t>
                </a:r>
                <a:r>
                  <a:rPr lang="en-US" u="sng" dirty="0">
                    <a:latin typeface="Times New Roman" panose="02020603050405020304" pitchFamily="18" charset="0"/>
                    <a:ea typeface="Calibri" panose="020F0502020204030204" pitchFamily="34" charset="0"/>
                    <a:cs typeface="Times New Roman" panose="02020603050405020304" pitchFamily="18" charset="0"/>
                  </a:rPr>
                  <a:t>438,075</a:t>
                </a:r>
                <a:r>
                  <a:rPr lang="en-US" dirty="0">
                    <a:latin typeface="Times New Roman" panose="02020603050405020304" pitchFamily="18" charset="0"/>
                    <a:ea typeface="Calibri" panose="020F0502020204030204" pitchFamily="34" charset="0"/>
                    <a:cs typeface="Times New Roman" panose="02020603050405020304" pitchFamily="18" charset="0"/>
                  </a:rPr>
                  <a:t> + 29,700</a:t>
                </a:r>
              </a:p>
              <a:p>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gcd</a:t>
                </a:r>
                <a:r>
                  <a:rPr lang="en-US" dirty="0">
                    <a:latin typeface="Times New Roman" panose="02020603050405020304" pitchFamily="18" charset="0"/>
                    <a:ea typeface="Calibri" panose="020F0502020204030204" pitchFamily="34" charset="0"/>
                    <a:cs typeface="Times New Roman" panose="02020603050405020304" pitchFamily="18" charset="0"/>
                  </a:rPr>
                  <a:t>(29,770, 22,275)            </a:t>
                </a:r>
                <a:r>
                  <a:rPr lang="en-US" u="sng" dirty="0">
                    <a:latin typeface="Times New Roman" panose="02020603050405020304" pitchFamily="18" charset="0"/>
                    <a:ea typeface="Calibri" panose="020F0502020204030204" pitchFamily="34" charset="0"/>
                    <a:cs typeface="Times New Roman" panose="02020603050405020304" pitchFamily="18" charset="0"/>
                  </a:rPr>
                  <a:t>438,075</a:t>
                </a:r>
                <a:r>
                  <a:rPr lang="en-US" dirty="0">
                    <a:latin typeface="Times New Roman" panose="02020603050405020304" pitchFamily="18" charset="0"/>
                    <a:ea typeface="Calibri" panose="020F0502020204030204" pitchFamily="34" charset="0"/>
                    <a:cs typeface="Times New Roman" panose="02020603050405020304" pitchFamily="18" charset="0"/>
                  </a:rPr>
                  <a:t>  = 14* </a:t>
                </a:r>
                <a:r>
                  <a:rPr lang="en-US" u="sng" dirty="0">
                    <a:latin typeface="Times New Roman" panose="02020603050405020304" pitchFamily="18" charset="0"/>
                    <a:ea typeface="Calibri" panose="020F0502020204030204" pitchFamily="34" charset="0"/>
                    <a:cs typeface="Times New Roman" panose="02020603050405020304" pitchFamily="18" charset="0"/>
                  </a:rPr>
                  <a:t>29,700</a:t>
                </a:r>
                <a:r>
                  <a:rPr lang="en-US" dirty="0">
                    <a:latin typeface="Times New Roman" panose="02020603050405020304" pitchFamily="18" charset="0"/>
                    <a:ea typeface="Calibri" panose="020F0502020204030204" pitchFamily="34" charset="0"/>
                    <a:cs typeface="Times New Roman" panose="02020603050405020304" pitchFamily="18" charset="0"/>
                  </a:rPr>
                  <a:t> + 22,275</a:t>
                </a:r>
              </a:p>
              <a:p>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gcd</a:t>
                </a:r>
                <a:r>
                  <a:rPr lang="en-US" dirty="0">
                    <a:latin typeface="Times New Roman" panose="02020603050405020304" pitchFamily="18" charset="0"/>
                    <a:ea typeface="Calibri" panose="020F0502020204030204" pitchFamily="34" charset="0"/>
                    <a:cs typeface="Times New Roman" panose="02020603050405020304" pitchFamily="18" charset="0"/>
                  </a:rPr>
                  <a:t>(22,275, 7,425)	       </a:t>
                </a:r>
                <a:r>
                  <a:rPr lang="en-US" u="sng" dirty="0">
                    <a:latin typeface="Times New Roman" panose="02020603050405020304" pitchFamily="18" charset="0"/>
                    <a:ea typeface="Calibri" panose="020F0502020204030204" pitchFamily="34" charset="0"/>
                    <a:cs typeface="Times New Roman" panose="02020603050405020304" pitchFamily="18" charset="0"/>
                  </a:rPr>
                  <a:t>29,770</a:t>
                </a:r>
                <a:r>
                  <a:rPr lang="en-US" dirty="0">
                    <a:latin typeface="Times New Roman" panose="02020603050405020304" pitchFamily="18" charset="0"/>
                    <a:ea typeface="Calibri" panose="020F0502020204030204" pitchFamily="34" charset="0"/>
                    <a:cs typeface="Times New Roman" panose="02020603050405020304" pitchFamily="18" charset="0"/>
                  </a:rPr>
                  <a:t> = 1* </a:t>
                </a:r>
                <a:r>
                  <a:rPr lang="en-US" u="sng" dirty="0">
                    <a:latin typeface="Times New Roman" panose="02020603050405020304" pitchFamily="18" charset="0"/>
                    <a:ea typeface="Calibri" panose="020F0502020204030204" pitchFamily="34" charset="0"/>
                    <a:cs typeface="Times New Roman" panose="02020603050405020304" pitchFamily="18" charset="0"/>
                  </a:rPr>
                  <a:t>22,275</a:t>
                </a:r>
                <a:r>
                  <a:rPr lang="en-US" dirty="0">
                    <a:latin typeface="Times New Roman" panose="02020603050405020304" pitchFamily="18" charset="0"/>
                    <a:ea typeface="Calibri" panose="020F0502020204030204" pitchFamily="34" charset="0"/>
                    <a:cs typeface="Times New Roman" panose="02020603050405020304" pitchFamily="18" charset="0"/>
                  </a:rPr>
                  <a:t> + 7425</a:t>
                </a:r>
              </a:p>
              <a:p>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gcd</a:t>
                </a:r>
                <a:r>
                  <a:rPr lang="en-US" dirty="0">
                    <a:latin typeface="Times New Roman" panose="02020603050405020304" pitchFamily="18" charset="0"/>
                    <a:ea typeface="Calibri" panose="020F0502020204030204" pitchFamily="34" charset="0"/>
                    <a:cs typeface="Times New Roman" panose="02020603050405020304" pitchFamily="18" charset="0"/>
                  </a:rPr>
                  <a:t>(7,425, 0) 		       </a:t>
                </a:r>
                <a:r>
                  <a:rPr lang="en-US" u="sng" dirty="0">
                    <a:latin typeface="Times New Roman" panose="02020603050405020304" pitchFamily="18" charset="0"/>
                    <a:ea typeface="Calibri" panose="020F0502020204030204" pitchFamily="34" charset="0"/>
                    <a:cs typeface="Times New Roman" panose="02020603050405020304" pitchFamily="18" charset="0"/>
                  </a:rPr>
                  <a:t>22,275</a:t>
                </a:r>
                <a:r>
                  <a:rPr lang="en-US" dirty="0">
                    <a:latin typeface="Times New Roman" panose="02020603050405020304" pitchFamily="18" charset="0"/>
                    <a:ea typeface="Calibri" panose="020F0502020204030204" pitchFamily="34" charset="0"/>
                    <a:cs typeface="Times New Roman" panose="02020603050405020304" pitchFamily="18" charset="0"/>
                  </a:rPr>
                  <a:t>  = 3 * </a:t>
                </a:r>
                <a:r>
                  <a:rPr lang="en-US" u="sng" dirty="0">
                    <a:latin typeface="Times New Roman" panose="02020603050405020304" pitchFamily="18" charset="0"/>
                    <a:ea typeface="Calibri" panose="020F0502020204030204" pitchFamily="34" charset="0"/>
                    <a:cs typeface="Times New Roman" panose="02020603050405020304" pitchFamily="18" charset="0"/>
                  </a:rPr>
                  <a:t>7,425</a:t>
                </a:r>
                <a:r>
                  <a:rPr lang="en-US" dirty="0">
                    <a:latin typeface="Times New Roman" panose="02020603050405020304" pitchFamily="18" charset="0"/>
                    <a:ea typeface="Calibri" panose="020F0502020204030204" pitchFamily="34" charset="0"/>
                    <a:cs typeface="Times New Roman" panose="02020603050405020304" pitchFamily="18" charset="0"/>
                  </a:rPr>
                  <a:t> + 0</a:t>
                </a:r>
              </a:p>
              <a:p>
                <a:r>
                  <a:rPr lang="en-US" dirty="0">
                    <a:latin typeface="Times New Roman" panose="02020603050405020304" pitchFamily="18" charset="0"/>
                    <a:ea typeface="Calibri" panose="020F0502020204030204" pitchFamily="34" charset="0"/>
                    <a:cs typeface="Times New Roman" panose="02020603050405020304" pitchFamily="18" charset="0"/>
                  </a:rPr>
                  <a:t>= 7,425			         </a:t>
                </a:r>
                <a:r>
                  <a:rPr lang="en-US" u="sng" dirty="0">
                    <a:latin typeface="Times New Roman" panose="02020603050405020304" pitchFamily="18" charset="0"/>
                    <a:ea typeface="Calibri" panose="020F0502020204030204" pitchFamily="34" charset="0"/>
                    <a:cs typeface="Times New Roman" panose="02020603050405020304" pitchFamily="18" charset="0"/>
                  </a:rPr>
                  <a:t>7,425</a:t>
                </a:r>
                <a:r>
                  <a:rPr lang="en-US" dirty="0">
                    <a:latin typeface="Times New Roman" panose="02020603050405020304" pitchFamily="18" charset="0"/>
                    <a:ea typeface="Calibri" panose="020F0502020204030204" pitchFamily="34" charset="0"/>
                    <a:cs typeface="Times New Roman" panose="02020603050405020304" pitchFamily="18" charset="0"/>
                  </a:rPr>
                  <a:t>  = 0 * </a:t>
                </a:r>
                <a:r>
                  <a:rPr lang="en-US" u="sng" dirty="0">
                    <a:latin typeface="Times New Roman" panose="02020603050405020304" pitchFamily="18" charset="0"/>
                    <a:ea typeface="Calibri" panose="020F0502020204030204" pitchFamily="34" charset="0"/>
                    <a:cs typeface="Times New Roman" panose="02020603050405020304" pitchFamily="18" charset="0"/>
                  </a:rPr>
                  <a:t>0</a:t>
                </a:r>
                <a:r>
                  <a:rPr lang="en-US" dirty="0">
                    <a:latin typeface="Times New Roman" panose="02020603050405020304" pitchFamily="18" charset="0"/>
                    <a:ea typeface="Calibri" panose="020F0502020204030204" pitchFamily="34" charset="0"/>
                    <a:cs typeface="Times New Roman" panose="02020603050405020304" pitchFamily="18" charset="0"/>
                  </a:rPr>
                  <a:t> + 7,425</a:t>
                </a:r>
              </a:p>
              <a:p>
                <a:r>
                  <a:rPr lang="en-US" dirty="0">
                    <a:latin typeface="Times New Roman" panose="02020603050405020304" pitchFamily="18" charset="0"/>
                    <a:ea typeface="Calibri" panose="020F0502020204030204" pitchFamily="34" charset="0"/>
                    <a:cs typeface="Times New Roman" panose="02020603050405020304" pitchFamily="18" charset="0"/>
                  </a:rPr>
                  <a:t>7,425 = 1*</a:t>
                </a:r>
                <a:r>
                  <a:rPr lang="en-US" u="sng" dirty="0">
                    <a:latin typeface="Times New Roman" panose="02020603050405020304" pitchFamily="18" charset="0"/>
                    <a:ea typeface="Calibri" panose="020F0502020204030204" pitchFamily="34" charset="0"/>
                    <a:cs typeface="Times New Roman" panose="02020603050405020304" pitchFamily="18" charset="0"/>
                  </a:rPr>
                  <a:t> 7,425</a:t>
                </a:r>
                <a:r>
                  <a:rPr lang="en-US" dirty="0">
                    <a:latin typeface="Times New Roman" panose="02020603050405020304" pitchFamily="18" charset="0"/>
                    <a:ea typeface="Calibri" panose="020F0502020204030204" pitchFamily="34" charset="0"/>
                    <a:cs typeface="Times New Roman" panose="02020603050405020304" pitchFamily="18" charset="0"/>
                  </a:rPr>
                  <a:t>  = 1*(1* </a:t>
                </a:r>
                <a:r>
                  <a:rPr lang="en-US" u="sng" dirty="0">
                    <a:latin typeface="Times New Roman" panose="02020603050405020304" pitchFamily="18" charset="0"/>
                    <a:ea typeface="Calibri" panose="020F0502020204030204" pitchFamily="34" charset="0"/>
                    <a:cs typeface="Times New Roman" panose="02020603050405020304" pitchFamily="18" charset="0"/>
                  </a:rPr>
                  <a:t>29,770</a:t>
                </a:r>
                <a:r>
                  <a:rPr lang="en-US" dirty="0">
                    <a:latin typeface="Times New Roman" panose="02020603050405020304" pitchFamily="18" charset="0"/>
                    <a:ea typeface="Calibri" panose="020F0502020204030204" pitchFamily="34" charset="0"/>
                    <a:cs typeface="Times New Roman" panose="02020603050405020304" pitchFamily="18" charset="0"/>
                  </a:rPr>
                  <a:t> - 1* </a:t>
                </a:r>
                <a:r>
                  <a:rPr lang="en-US" u="sng" dirty="0">
                    <a:latin typeface="Times New Roman" panose="02020603050405020304" pitchFamily="18" charset="0"/>
                    <a:ea typeface="Calibri" panose="020F0502020204030204" pitchFamily="34" charset="0"/>
                    <a:cs typeface="Times New Roman" panose="02020603050405020304" pitchFamily="18" charset="0"/>
                  </a:rPr>
                  <a:t>22,275</a:t>
                </a:r>
                <a:r>
                  <a:rPr lang="en-US" dirty="0">
                    <a:latin typeface="Times New Roman" panose="02020603050405020304" pitchFamily="18" charset="0"/>
                    <a:ea typeface="Calibri" panose="020F0502020204030204" pitchFamily="34" charset="0"/>
                    <a:cs typeface="Times New Roman" panose="02020603050405020304" pitchFamily="18" charset="0"/>
                  </a:rPr>
                  <a:t> )</a:t>
                </a:r>
              </a:p>
              <a:p>
                <a:r>
                  <a:rPr lang="en-US" dirty="0">
                    <a:latin typeface="Times New Roman" panose="02020603050405020304" pitchFamily="18" charset="0"/>
                    <a:ea typeface="Calibri" panose="020F0502020204030204" pitchFamily="34" charset="0"/>
                    <a:cs typeface="Times New Roman" panose="02020603050405020304" pitchFamily="18" charset="0"/>
                  </a:rPr>
                  <a:t>= 1* (1*</a:t>
                </a:r>
                <a:r>
                  <a:rPr lang="en-US" u="sng" dirty="0">
                    <a:latin typeface="Times New Roman" panose="02020603050405020304" pitchFamily="18" charset="0"/>
                    <a:ea typeface="Calibri" panose="020F0502020204030204" pitchFamily="34" charset="0"/>
                    <a:cs typeface="Times New Roman" panose="02020603050405020304" pitchFamily="18" charset="0"/>
                  </a:rPr>
                  <a:t>467,775</a:t>
                </a:r>
                <a:r>
                  <a:rPr lang="en-US" dirty="0">
                    <a:latin typeface="Times New Roman" panose="02020603050405020304" pitchFamily="18" charset="0"/>
                    <a:ea typeface="Calibri" panose="020F0502020204030204" pitchFamily="34" charset="0"/>
                    <a:cs typeface="Times New Roman" panose="02020603050405020304" pitchFamily="18" charset="0"/>
                  </a:rPr>
                  <a:t>  - 1* </a:t>
                </a:r>
                <a:r>
                  <a:rPr lang="en-US" u="sng" dirty="0">
                    <a:latin typeface="Times New Roman" panose="02020603050405020304" pitchFamily="18" charset="0"/>
                    <a:ea typeface="Calibri" panose="020F0502020204030204" pitchFamily="34" charset="0"/>
                    <a:cs typeface="Times New Roman" panose="02020603050405020304" pitchFamily="18" charset="0"/>
                  </a:rPr>
                  <a:t>438,075</a:t>
                </a:r>
                <a:r>
                  <a:rPr lang="en-US" dirty="0">
                    <a:latin typeface="Times New Roman" panose="02020603050405020304" pitchFamily="18" charset="0"/>
                    <a:ea typeface="Calibri" panose="020F0502020204030204" pitchFamily="34" charset="0"/>
                    <a:cs typeface="Times New Roman" panose="02020603050405020304" pitchFamily="18" charset="0"/>
                  </a:rPr>
                  <a:t> ) – (1 * </a:t>
                </a:r>
                <a:r>
                  <a:rPr lang="en-US" u="sng" dirty="0">
                    <a:latin typeface="Times New Roman" panose="02020603050405020304" pitchFamily="18" charset="0"/>
                    <a:ea typeface="Calibri" panose="020F0502020204030204" pitchFamily="34" charset="0"/>
                    <a:cs typeface="Times New Roman" panose="02020603050405020304" pitchFamily="18" charset="0"/>
                  </a:rPr>
                  <a:t>438,075</a:t>
                </a:r>
                <a:r>
                  <a:rPr lang="en-US" dirty="0">
                    <a:latin typeface="Times New Roman" panose="02020603050405020304" pitchFamily="18" charset="0"/>
                    <a:ea typeface="Calibri" panose="020F0502020204030204" pitchFamily="34" charset="0"/>
                    <a:cs typeface="Times New Roman" panose="02020603050405020304" pitchFamily="18" charset="0"/>
                  </a:rPr>
                  <a:t> -14* </a:t>
                </a:r>
                <a:r>
                  <a:rPr lang="en-US" u="sng" dirty="0">
                    <a:latin typeface="Times New Roman" panose="02020603050405020304" pitchFamily="18" charset="0"/>
                    <a:ea typeface="Calibri" panose="020F0502020204030204" pitchFamily="34" charset="0"/>
                    <a:cs typeface="Times New Roman" panose="02020603050405020304" pitchFamily="18" charset="0"/>
                  </a:rPr>
                  <a:t>29,700</a:t>
                </a:r>
                <a:r>
                  <a:rPr lang="en-US" dirty="0">
                    <a:latin typeface="Times New Roman" panose="02020603050405020304" pitchFamily="18" charset="0"/>
                    <a:ea typeface="Calibri" panose="020F0502020204030204" pitchFamily="34" charset="0"/>
                    <a:cs typeface="Times New Roman" panose="02020603050405020304" pitchFamily="18" charset="0"/>
                  </a:rPr>
                  <a:t> ))</a:t>
                </a:r>
              </a:p>
              <a:p>
                <a:r>
                  <a:rPr lang="en-US" dirty="0">
                    <a:latin typeface="Times New Roman" panose="02020603050405020304" pitchFamily="18" charset="0"/>
                    <a:ea typeface="Calibri" panose="020F0502020204030204" pitchFamily="34" charset="0"/>
                    <a:cs typeface="Times New Roman" panose="02020603050405020304" pitchFamily="18" charset="0"/>
                  </a:rPr>
                  <a:t>= 1*</a:t>
                </a:r>
                <a:r>
                  <a:rPr lang="en-US" u="sng" dirty="0">
                    <a:latin typeface="Times New Roman" panose="02020603050405020304" pitchFamily="18" charset="0"/>
                    <a:ea typeface="Calibri" panose="020F0502020204030204" pitchFamily="34" charset="0"/>
                    <a:cs typeface="Times New Roman" panose="02020603050405020304" pitchFamily="18" charset="0"/>
                  </a:rPr>
                  <a:t>467,775</a:t>
                </a:r>
                <a:r>
                  <a:rPr lang="en-US" dirty="0">
                    <a:latin typeface="Times New Roman" panose="02020603050405020304" pitchFamily="18" charset="0"/>
                    <a:ea typeface="Calibri" panose="020F0502020204030204" pitchFamily="34" charset="0"/>
                    <a:cs typeface="Times New Roman" panose="02020603050405020304" pitchFamily="18" charset="0"/>
                  </a:rPr>
                  <a:t>  - 2* </a:t>
                </a:r>
                <a:r>
                  <a:rPr lang="en-US" u="sng" dirty="0">
                    <a:latin typeface="Times New Roman" panose="02020603050405020304" pitchFamily="18" charset="0"/>
                    <a:ea typeface="Calibri" panose="020F0502020204030204" pitchFamily="34" charset="0"/>
                    <a:cs typeface="Times New Roman" panose="02020603050405020304" pitchFamily="18" charset="0"/>
                  </a:rPr>
                  <a:t>438,075</a:t>
                </a:r>
                <a:r>
                  <a:rPr lang="en-US" dirty="0">
                    <a:latin typeface="Times New Roman" panose="02020603050405020304" pitchFamily="18" charset="0"/>
                    <a:ea typeface="Calibri" panose="020F0502020204030204" pitchFamily="34" charset="0"/>
                    <a:cs typeface="Times New Roman" panose="02020603050405020304" pitchFamily="18" charset="0"/>
                  </a:rPr>
                  <a:t>  + 14* </a:t>
                </a:r>
                <a:r>
                  <a:rPr lang="en-US" u="sng" dirty="0">
                    <a:latin typeface="Times New Roman" panose="02020603050405020304" pitchFamily="18" charset="0"/>
                    <a:ea typeface="Calibri" panose="020F0502020204030204" pitchFamily="34" charset="0"/>
                    <a:cs typeface="Times New Roman" panose="02020603050405020304" pitchFamily="18" charset="0"/>
                  </a:rPr>
                  <a:t>29,700</a:t>
                </a:r>
                <a:r>
                  <a:rPr lang="en-US" dirty="0">
                    <a:latin typeface="Times New Roman" panose="02020603050405020304" pitchFamily="18" charset="0"/>
                    <a:ea typeface="Calibri" panose="020F0502020204030204" pitchFamily="34" charset="0"/>
                    <a:cs typeface="Times New Roman" panose="02020603050405020304" pitchFamily="18" charset="0"/>
                  </a:rPr>
                  <a:t> )</a:t>
                </a:r>
              </a:p>
              <a:p>
                <a:r>
                  <a:rPr lang="en-US" dirty="0">
                    <a:latin typeface="Times New Roman" panose="02020603050405020304" pitchFamily="18" charset="0"/>
                    <a:ea typeface="Calibri" panose="020F0502020204030204" pitchFamily="34" charset="0"/>
                    <a:cs typeface="Times New Roman" panose="02020603050405020304" pitchFamily="18" charset="0"/>
                  </a:rPr>
                  <a:t>= 1*</a:t>
                </a:r>
                <a:r>
                  <a:rPr lang="en-US" u="sng" dirty="0">
                    <a:latin typeface="Times New Roman" panose="02020603050405020304" pitchFamily="18" charset="0"/>
                    <a:ea typeface="Calibri" panose="020F0502020204030204" pitchFamily="34" charset="0"/>
                    <a:cs typeface="Times New Roman" panose="02020603050405020304" pitchFamily="18" charset="0"/>
                  </a:rPr>
                  <a:t>467,775</a:t>
                </a:r>
                <a:r>
                  <a:rPr lang="en-US" dirty="0">
                    <a:latin typeface="Times New Roman" panose="02020603050405020304" pitchFamily="18" charset="0"/>
                    <a:ea typeface="Calibri" panose="020F0502020204030204" pitchFamily="34" charset="0"/>
                    <a:cs typeface="Times New Roman" panose="02020603050405020304" pitchFamily="18" charset="0"/>
                  </a:rPr>
                  <a:t> -2*(1*</a:t>
                </a:r>
                <a:r>
                  <a:rPr lang="en-US" u="sng" dirty="0">
                    <a:latin typeface="Times New Roman" panose="02020603050405020304" pitchFamily="18" charset="0"/>
                    <a:ea typeface="Calibri" panose="020F0502020204030204" pitchFamily="34" charset="0"/>
                    <a:cs typeface="Times New Roman" panose="02020603050405020304" pitchFamily="18" charset="0"/>
                  </a:rPr>
                  <a:t> 905,850</a:t>
                </a:r>
                <a:r>
                  <a:rPr lang="en-US" dirty="0">
                    <a:latin typeface="Times New Roman" panose="02020603050405020304" pitchFamily="18" charset="0"/>
                    <a:ea typeface="Calibri" panose="020F0502020204030204" pitchFamily="34" charset="0"/>
                    <a:cs typeface="Times New Roman" panose="02020603050405020304" pitchFamily="18" charset="0"/>
                  </a:rPr>
                  <a:t>  -1* </a:t>
                </a:r>
                <a:r>
                  <a:rPr lang="en-US" u="sng" dirty="0">
                    <a:latin typeface="Times New Roman" panose="02020603050405020304" pitchFamily="18" charset="0"/>
                    <a:ea typeface="Calibri" panose="020F0502020204030204" pitchFamily="34" charset="0"/>
                    <a:cs typeface="Times New Roman" panose="02020603050405020304" pitchFamily="18" charset="0"/>
                  </a:rPr>
                  <a:t>467,775)</a:t>
                </a:r>
                <a:r>
                  <a:rPr lang="en-US" dirty="0">
                    <a:latin typeface="Times New Roman" panose="02020603050405020304" pitchFamily="18" charset="0"/>
                    <a:ea typeface="Calibri" panose="020F0502020204030204" pitchFamily="34" charset="0"/>
                    <a:cs typeface="Times New Roman" panose="02020603050405020304" pitchFamily="18" charset="0"/>
                  </a:rPr>
                  <a:t> + 14*(1*</a:t>
                </a:r>
                <a:r>
                  <a:rPr lang="en-US" u="sng" dirty="0">
                    <a:latin typeface="Times New Roman" panose="02020603050405020304" pitchFamily="18" charset="0"/>
                    <a:ea typeface="Calibri" panose="020F0502020204030204" pitchFamily="34" charset="0"/>
                    <a:cs typeface="Times New Roman" panose="02020603050405020304" pitchFamily="18" charset="0"/>
                  </a:rPr>
                  <a:t> 467,775</a:t>
                </a:r>
                <a:r>
                  <a:rPr lang="en-US" dirty="0">
                    <a:latin typeface="Times New Roman" panose="02020603050405020304" pitchFamily="18" charset="0"/>
                    <a:ea typeface="Calibri" panose="020F0502020204030204" pitchFamily="34" charset="0"/>
                    <a:cs typeface="Times New Roman" panose="02020603050405020304" pitchFamily="18" charset="0"/>
                  </a:rPr>
                  <a:t> - 1* </a:t>
                </a:r>
                <a:r>
                  <a:rPr lang="en-US" u="sng" dirty="0">
                    <a:latin typeface="Times New Roman" panose="02020603050405020304" pitchFamily="18" charset="0"/>
                    <a:ea typeface="Calibri" panose="020F0502020204030204" pitchFamily="34" charset="0"/>
                    <a:cs typeface="Times New Roman" panose="02020603050405020304" pitchFamily="18" charset="0"/>
                  </a:rPr>
                  <a:t>438,075</a:t>
                </a:r>
                <a:r>
                  <a:rPr lang="en-US" dirty="0">
                    <a:latin typeface="Times New Roman" panose="02020603050405020304" pitchFamily="18" charset="0"/>
                    <a:ea typeface="Calibri" panose="020F0502020204030204" pitchFamily="34" charset="0"/>
                    <a:cs typeface="Times New Roman" panose="02020603050405020304" pitchFamily="18" charset="0"/>
                  </a:rPr>
                  <a:t>) </a:t>
                </a:r>
              </a:p>
              <a:p>
                <a:r>
                  <a:rPr lang="en-US" dirty="0">
                    <a:latin typeface="Times New Roman" panose="02020603050405020304" pitchFamily="18" charset="0"/>
                    <a:ea typeface="Calibri" panose="020F0502020204030204" pitchFamily="34" charset="0"/>
                    <a:cs typeface="Times New Roman" panose="02020603050405020304" pitchFamily="18" charset="0"/>
                  </a:rPr>
                  <a:t>= 1</a:t>
                </a:r>
                <a:r>
                  <a:rPr lang="en-US"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7</a:t>
                </a:r>
                <a:r>
                  <a:rPr lang="en-US" dirty="0">
                    <a:latin typeface="Times New Roman" panose="02020603050405020304" pitchFamily="18" charset="0"/>
                    <a:ea typeface="Calibri" panose="020F0502020204030204" pitchFamily="34" charset="0"/>
                    <a:cs typeface="Times New Roman" panose="02020603050405020304" pitchFamily="18" charset="0"/>
                  </a:rPr>
                  <a:t>*</a:t>
                </a:r>
                <a:r>
                  <a:rPr lang="en-US" u="sng" dirty="0">
                    <a:latin typeface="Times New Roman" panose="02020603050405020304" pitchFamily="18" charset="0"/>
                    <a:ea typeface="Calibri" panose="020F0502020204030204" pitchFamily="34" charset="0"/>
                    <a:cs typeface="Times New Roman" panose="02020603050405020304" pitchFamily="18" charset="0"/>
                  </a:rPr>
                  <a:t>467,775</a:t>
                </a:r>
                <a:r>
                  <a:rPr lang="en-US" dirty="0">
                    <a:latin typeface="Times New Roman" panose="02020603050405020304" pitchFamily="18" charset="0"/>
                    <a:ea typeface="Calibri" panose="020F0502020204030204" pitchFamily="34" charset="0"/>
                    <a:cs typeface="Times New Roman" panose="02020603050405020304" pitchFamily="18" charset="0"/>
                  </a:rPr>
                  <a:t> -2*</a:t>
                </a:r>
                <a:r>
                  <a:rPr lang="en-US" u="sng" dirty="0">
                    <a:latin typeface="Times New Roman" panose="02020603050405020304" pitchFamily="18" charset="0"/>
                    <a:ea typeface="Calibri" panose="020F0502020204030204" pitchFamily="34" charset="0"/>
                    <a:cs typeface="Times New Roman" panose="02020603050405020304" pitchFamily="18" charset="0"/>
                  </a:rPr>
                  <a:t> 905,850</a:t>
                </a:r>
                <a:r>
                  <a:rPr lang="en-US" dirty="0">
                    <a:latin typeface="Times New Roman" panose="02020603050405020304" pitchFamily="18" charset="0"/>
                    <a:ea typeface="Calibri" panose="020F0502020204030204" pitchFamily="34" charset="0"/>
                    <a:cs typeface="Times New Roman" panose="02020603050405020304" pitchFamily="18" charset="0"/>
                  </a:rPr>
                  <a:t>  - 14* </a:t>
                </a:r>
                <a:r>
                  <a:rPr lang="en-US" u="sng" dirty="0">
                    <a:latin typeface="Times New Roman" panose="02020603050405020304" pitchFamily="18" charset="0"/>
                    <a:ea typeface="Calibri" panose="020F0502020204030204" pitchFamily="34" charset="0"/>
                    <a:cs typeface="Times New Roman" panose="02020603050405020304" pitchFamily="18" charset="0"/>
                  </a:rPr>
                  <a:t>438,075</a:t>
                </a:r>
                <a:r>
                  <a:rPr lang="en-US" dirty="0">
                    <a:latin typeface="Times New Roman" panose="02020603050405020304" pitchFamily="18" charset="0"/>
                    <a:ea typeface="Calibri" panose="020F0502020204030204" pitchFamily="34" charset="0"/>
                    <a:cs typeface="Times New Roman" panose="02020603050405020304" pitchFamily="18" charset="0"/>
                  </a:rPr>
                  <a:t> </a:t>
                </a:r>
              </a:p>
              <a:p>
                <a:r>
                  <a:rPr lang="en-US" dirty="0">
                    <a:latin typeface="Times New Roman" panose="02020603050405020304" pitchFamily="18" charset="0"/>
                    <a:ea typeface="Calibri" panose="020F0502020204030204" pitchFamily="34" charset="0"/>
                    <a:cs typeface="Times New Roman" panose="02020603050405020304" pitchFamily="18" charset="0"/>
                  </a:rPr>
                  <a:t>= 17*(</a:t>
                </a:r>
                <a:r>
                  <a:rPr lang="en-US" u="sng" dirty="0">
                    <a:latin typeface="Times New Roman" panose="02020603050405020304" pitchFamily="18" charset="0"/>
                    <a:ea typeface="Calibri" panose="020F0502020204030204" pitchFamily="34" charset="0"/>
                    <a:cs typeface="Times New Roman" panose="02020603050405020304" pitchFamily="18" charset="0"/>
                  </a:rPr>
                  <a:t>3,185,325</a:t>
                </a:r>
                <a:r>
                  <a:rPr lang="en-US" dirty="0">
                    <a:latin typeface="Times New Roman" panose="02020603050405020304" pitchFamily="18" charset="0"/>
                    <a:ea typeface="Calibri" panose="020F0502020204030204" pitchFamily="34" charset="0"/>
                    <a:cs typeface="Times New Roman" panose="02020603050405020304" pitchFamily="18" charset="0"/>
                  </a:rPr>
                  <a:t> - 3* </a:t>
                </a:r>
                <a:r>
                  <a:rPr lang="en-US" u="sng" dirty="0">
                    <a:latin typeface="Times New Roman" panose="02020603050405020304" pitchFamily="18" charset="0"/>
                    <a:ea typeface="Calibri" panose="020F0502020204030204" pitchFamily="34" charset="0"/>
                    <a:cs typeface="Times New Roman" panose="02020603050405020304" pitchFamily="18" charset="0"/>
                  </a:rPr>
                  <a:t>905,850</a:t>
                </a:r>
                <a:r>
                  <a:rPr lang="en-US" dirty="0">
                    <a:latin typeface="Times New Roman" panose="02020603050405020304" pitchFamily="18" charset="0"/>
                    <a:ea typeface="Calibri" panose="020F0502020204030204" pitchFamily="34" charset="0"/>
                    <a:cs typeface="Times New Roman" panose="02020603050405020304" pitchFamily="18" charset="0"/>
                  </a:rPr>
                  <a:t> )- 2*(</a:t>
                </a:r>
                <a:r>
                  <a:rPr lang="en-US" u="sng" dirty="0">
                    <a:latin typeface="Times New Roman" panose="02020603050405020304" pitchFamily="18" charset="0"/>
                    <a:ea typeface="Calibri" panose="020F0502020204030204" pitchFamily="34" charset="0"/>
                    <a:cs typeface="Times New Roman" panose="02020603050405020304" pitchFamily="18" charset="0"/>
                  </a:rPr>
                  <a:t>7,276,500</a:t>
                </a:r>
                <a:r>
                  <a:rPr lang="en-US" dirty="0">
                    <a:latin typeface="Times New Roman" panose="02020603050405020304" pitchFamily="18" charset="0"/>
                    <a:ea typeface="Calibri" panose="020F0502020204030204" pitchFamily="34" charset="0"/>
                    <a:cs typeface="Times New Roman" panose="02020603050405020304" pitchFamily="18" charset="0"/>
                  </a:rPr>
                  <a:t> -2*</a:t>
                </a:r>
                <a:r>
                  <a:rPr lang="en-US" u="sng" dirty="0">
                    <a:latin typeface="Times New Roman" panose="02020603050405020304" pitchFamily="18" charset="0"/>
                    <a:ea typeface="Calibri" panose="020F0502020204030204" pitchFamily="34" charset="0"/>
                    <a:cs typeface="Times New Roman" panose="02020603050405020304" pitchFamily="18" charset="0"/>
                  </a:rPr>
                  <a:t>3,185,325</a:t>
                </a:r>
                <a:r>
                  <a:rPr lang="en-US" dirty="0">
                    <a:latin typeface="Times New Roman" panose="02020603050405020304" pitchFamily="18" charset="0"/>
                    <a:ea typeface="Calibri" panose="020F0502020204030204" pitchFamily="34" charset="0"/>
                    <a:cs typeface="Times New Roman" panose="02020603050405020304" pitchFamily="18" charset="0"/>
                  </a:rPr>
                  <a:t> ) -14*(</a:t>
                </a:r>
                <a:r>
                  <a:rPr lang="en-US" u="sng" dirty="0">
                    <a:latin typeface="Times New Roman" panose="02020603050405020304" pitchFamily="18" charset="0"/>
                    <a:ea typeface="Calibri" panose="020F0502020204030204" pitchFamily="34" charset="0"/>
                    <a:cs typeface="Times New Roman" panose="02020603050405020304" pitchFamily="18" charset="0"/>
                  </a:rPr>
                  <a:t>905,850</a:t>
                </a:r>
                <a:r>
                  <a:rPr lang="en-US" dirty="0">
                    <a:latin typeface="Times New Roman" panose="02020603050405020304" pitchFamily="18" charset="0"/>
                    <a:ea typeface="Calibri" panose="020F0502020204030204" pitchFamily="34" charset="0"/>
                    <a:cs typeface="Times New Roman" panose="02020603050405020304" pitchFamily="18" charset="0"/>
                  </a:rPr>
                  <a:t>  - 1* </a:t>
                </a:r>
                <a:r>
                  <a:rPr lang="en-US" u="sng" dirty="0">
                    <a:latin typeface="Times New Roman" panose="02020603050405020304" pitchFamily="18" charset="0"/>
                    <a:ea typeface="Calibri" panose="020F0502020204030204" pitchFamily="34" charset="0"/>
                    <a:cs typeface="Times New Roman" panose="02020603050405020304" pitchFamily="18" charset="0"/>
                  </a:rPr>
                  <a:t>467,775</a:t>
                </a:r>
                <a:r>
                  <a:rPr lang="en-US" dirty="0">
                    <a:latin typeface="Times New Roman" panose="02020603050405020304" pitchFamily="18" charset="0"/>
                    <a:ea typeface="Calibri" panose="020F0502020204030204" pitchFamily="34" charset="0"/>
                    <a:cs typeface="Times New Roman" panose="02020603050405020304" pitchFamily="18" charset="0"/>
                  </a:rPr>
                  <a:t> )</a:t>
                </a:r>
              </a:p>
              <a:p>
                <a:r>
                  <a:rPr lang="en-US" dirty="0">
                    <a:latin typeface="Times New Roman" panose="02020603050405020304" pitchFamily="18" charset="0"/>
                    <a:ea typeface="Calibri" panose="020F0502020204030204" pitchFamily="34" charset="0"/>
                    <a:cs typeface="Times New Roman" panose="02020603050405020304" pitchFamily="18" charset="0"/>
                  </a:rPr>
                  <a:t>= 17*</a:t>
                </a:r>
                <a:r>
                  <a:rPr lang="en-US" u="sng" dirty="0">
                    <a:latin typeface="Times New Roman" panose="02020603050405020304" pitchFamily="18" charset="0"/>
                    <a:ea typeface="Calibri" panose="020F0502020204030204" pitchFamily="34" charset="0"/>
                    <a:cs typeface="Times New Roman" panose="02020603050405020304" pitchFamily="18" charset="0"/>
                  </a:rPr>
                  <a:t>3,185,325</a:t>
                </a:r>
                <a:r>
                  <a:rPr lang="en-US" dirty="0">
                    <a:latin typeface="Times New Roman" panose="02020603050405020304" pitchFamily="18" charset="0"/>
                    <a:ea typeface="Calibri" panose="020F0502020204030204" pitchFamily="34" charset="0"/>
                    <a:cs typeface="Times New Roman" panose="02020603050405020304" pitchFamily="18" charset="0"/>
                  </a:rPr>
                  <a:t> - 51* </a:t>
                </a:r>
                <a:r>
                  <a:rPr lang="en-US" u="sng" dirty="0">
                    <a:latin typeface="Times New Roman" panose="02020603050405020304" pitchFamily="18" charset="0"/>
                    <a:ea typeface="Calibri" panose="020F0502020204030204" pitchFamily="34" charset="0"/>
                    <a:cs typeface="Times New Roman" panose="02020603050405020304" pitchFamily="18" charset="0"/>
                  </a:rPr>
                  <a:t>905,850</a:t>
                </a:r>
                <a:r>
                  <a:rPr lang="en-US" dirty="0">
                    <a:latin typeface="Times New Roman" panose="02020603050405020304" pitchFamily="18" charset="0"/>
                    <a:ea typeface="Calibri" panose="020F0502020204030204" pitchFamily="34" charset="0"/>
                    <a:cs typeface="Times New Roman" panose="02020603050405020304" pitchFamily="18" charset="0"/>
                  </a:rPr>
                  <a:t> - 2*</a:t>
                </a:r>
                <a:r>
                  <a:rPr lang="en-US" u="sng" dirty="0">
                    <a:latin typeface="Times New Roman" panose="02020603050405020304" pitchFamily="18" charset="0"/>
                    <a:ea typeface="Calibri" panose="020F0502020204030204" pitchFamily="34" charset="0"/>
                    <a:cs typeface="Times New Roman" panose="02020603050405020304" pitchFamily="18" charset="0"/>
                  </a:rPr>
                  <a:t>7,276,500</a:t>
                </a:r>
                <a:r>
                  <a:rPr lang="en-US" dirty="0">
                    <a:latin typeface="Times New Roman" panose="02020603050405020304" pitchFamily="18" charset="0"/>
                    <a:ea typeface="Calibri" panose="020F0502020204030204" pitchFamily="34" charset="0"/>
                    <a:cs typeface="Times New Roman" panose="02020603050405020304" pitchFamily="18" charset="0"/>
                  </a:rPr>
                  <a:t> +4*</a:t>
                </a:r>
                <a:r>
                  <a:rPr lang="en-US" u="sng" dirty="0">
                    <a:latin typeface="Times New Roman" panose="02020603050405020304" pitchFamily="18" charset="0"/>
                    <a:ea typeface="Calibri" panose="020F0502020204030204" pitchFamily="34" charset="0"/>
                    <a:cs typeface="Times New Roman" panose="02020603050405020304" pitchFamily="18" charset="0"/>
                  </a:rPr>
                  <a:t>3,185,325</a:t>
                </a:r>
                <a:r>
                  <a:rPr lang="en-US" dirty="0">
                    <a:latin typeface="Times New Roman" panose="02020603050405020304" pitchFamily="18" charset="0"/>
                    <a:ea typeface="Calibri" panose="020F0502020204030204" pitchFamily="34" charset="0"/>
                    <a:cs typeface="Times New Roman" panose="02020603050405020304" pitchFamily="18" charset="0"/>
                  </a:rPr>
                  <a:t>  -14*</a:t>
                </a:r>
                <a:r>
                  <a:rPr lang="en-US" u="sng" dirty="0">
                    <a:latin typeface="Times New Roman" panose="02020603050405020304" pitchFamily="18" charset="0"/>
                    <a:ea typeface="Calibri" panose="020F0502020204030204" pitchFamily="34" charset="0"/>
                    <a:cs typeface="Times New Roman" panose="02020603050405020304" pitchFamily="18" charset="0"/>
                  </a:rPr>
                  <a:t>905,850</a:t>
                </a:r>
                <a:r>
                  <a:rPr lang="en-US" dirty="0">
                    <a:latin typeface="Times New Roman" panose="02020603050405020304" pitchFamily="18" charset="0"/>
                    <a:ea typeface="Calibri" panose="020F0502020204030204" pitchFamily="34" charset="0"/>
                    <a:cs typeface="Times New Roman" panose="02020603050405020304" pitchFamily="18" charset="0"/>
                  </a:rPr>
                  <a:t>  +14* </a:t>
                </a:r>
                <a:r>
                  <a:rPr lang="en-US" u="sng" dirty="0">
                    <a:latin typeface="Times New Roman" panose="02020603050405020304" pitchFamily="18" charset="0"/>
                    <a:ea typeface="Calibri" panose="020F0502020204030204" pitchFamily="34" charset="0"/>
                    <a:cs typeface="Times New Roman" panose="02020603050405020304" pitchFamily="18" charset="0"/>
                  </a:rPr>
                  <a:t>467,775</a:t>
                </a:r>
                <a:r>
                  <a:rPr lang="en-US" dirty="0">
                    <a:latin typeface="Times New Roman" panose="02020603050405020304" pitchFamily="18" charset="0"/>
                    <a:ea typeface="Calibri" panose="020F0502020204030204" pitchFamily="34" charset="0"/>
                    <a:cs typeface="Times New Roman" panose="02020603050405020304" pitchFamily="18" charset="0"/>
                  </a:rPr>
                  <a:t> </a:t>
                </a:r>
              </a:p>
              <a:p>
                <a:r>
                  <a:rPr lang="en-US" dirty="0">
                    <a:latin typeface="Times New Roman" panose="02020603050405020304" pitchFamily="18" charset="0"/>
                    <a:ea typeface="Calibri" panose="020F0502020204030204" pitchFamily="34" charset="0"/>
                    <a:cs typeface="Times New Roman" panose="02020603050405020304" pitchFamily="18" charset="0"/>
                  </a:rPr>
                  <a:t>= - 2*</a:t>
                </a:r>
                <a:r>
                  <a:rPr lang="en-US" u="sng" dirty="0">
                    <a:latin typeface="Times New Roman" panose="02020603050405020304" pitchFamily="18" charset="0"/>
                    <a:ea typeface="Calibri" panose="020F0502020204030204" pitchFamily="34" charset="0"/>
                    <a:cs typeface="Times New Roman" panose="02020603050405020304" pitchFamily="18" charset="0"/>
                  </a:rPr>
                  <a:t>7,276,500</a:t>
                </a:r>
                <a:r>
                  <a:rPr lang="en-US" dirty="0">
                    <a:latin typeface="Times New Roman" panose="02020603050405020304" pitchFamily="18" charset="0"/>
                    <a:ea typeface="Calibri" panose="020F0502020204030204" pitchFamily="34" charset="0"/>
                    <a:cs typeface="Times New Roman" panose="02020603050405020304" pitchFamily="18" charset="0"/>
                  </a:rPr>
                  <a:t> + 21*</a:t>
                </a:r>
                <a:r>
                  <a:rPr lang="en-US" u="sng" dirty="0">
                    <a:latin typeface="Times New Roman" panose="02020603050405020304" pitchFamily="18" charset="0"/>
                    <a:ea typeface="Calibri" panose="020F0502020204030204" pitchFamily="34" charset="0"/>
                    <a:cs typeface="Times New Roman" panose="02020603050405020304" pitchFamily="18" charset="0"/>
                  </a:rPr>
                  <a:t>3,185,325</a:t>
                </a:r>
                <a:r>
                  <a:rPr lang="en-US" dirty="0">
                    <a:latin typeface="Times New Roman" panose="02020603050405020304" pitchFamily="18" charset="0"/>
                    <a:ea typeface="Calibri" panose="020F0502020204030204" pitchFamily="34" charset="0"/>
                    <a:cs typeface="Times New Roman" panose="02020603050405020304" pitchFamily="18" charset="0"/>
                  </a:rPr>
                  <a:t> - 65* </a:t>
                </a:r>
                <a:r>
                  <a:rPr lang="en-US" u="sng" dirty="0">
                    <a:latin typeface="Times New Roman" panose="02020603050405020304" pitchFamily="18" charset="0"/>
                    <a:ea typeface="Calibri" panose="020F0502020204030204" pitchFamily="34" charset="0"/>
                    <a:cs typeface="Times New Roman" panose="02020603050405020304" pitchFamily="18" charset="0"/>
                  </a:rPr>
                  <a:t>905,850</a:t>
                </a:r>
                <a:r>
                  <a:rPr lang="en-US" dirty="0">
                    <a:latin typeface="Times New Roman" panose="02020603050405020304" pitchFamily="18" charset="0"/>
                    <a:ea typeface="Calibri" panose="020F0502020204030204" pitchFamily="34" charset="0"/>
                    <a:cs typeface="Times New Roman" panose="02020603050405020304" pitchFamily="18" charset="0"/>
                  </a:rPr>
                  <a:t> + 14* </a:t>
                </a:r>
                <a:r>
                  <a:rPr lang="en-US" u="sng" dirty="0">
                    <a:latin typeface="Times New Roman" panose="02020603050405020304" pitchFamily="18" charset="0"/>
                    <a:ea typeface="Calibri" panose="020F0502020204030204" pitchFamily="34" charset="0"/>
                    <a:cs typeface="Times New Roman" panose="02020603050405020304" pitchFamily="18" charset="0"/>
                  </a:rPr>
                  <a:t>467,775</a:t>
                </a:r>
                <a:r>
                  <a:rPr lang="en-US" dirty="0">
                    <a:latin typeface="Times New Roman" panose="02020603050405020304" pitchFamily="18" charset="0"/>
                    <a:ea typeface="Calibri" panose="020F0502020204030204" pitchFamily="34" charset="0"/>
                    <a:cs typeface="Times New Roman" panose="02020603050405020304" pitchFamily="18" charset="0"/>
                  </a:rPr>
                  <a:t> </a:t>
                </a:r>
              </a:p>
              <a:p>
                <a:r>
                  <a:rPr lang="en-US" dirty="0">
                    <a:latin typeface="Times New Roman" panose="02020603050405020304" pitchFamily="18" charset="0"/>
                    <a:ea typeface="Calibri" panose="020F0502020204030204" pitchFamily="34" charset="0"/>
                    <a:cs typeface="Times New Roman" panose="02020603050405020304" pitchFamily="18" charset="0"/>
                  </a:rPr>
                  <a:t>= - 2*</a:t>
                </a:r>
                <a:r>
                  <a:rPr lang="en-US" u="sng" dirty="0">
                    <a:latin typeface="Times New Roman" panose="02020603050405020304" pitchFamily="18" charset="0"/>
                    <a:ea typeface="Calibri" panose="020F0502020204030204" pitchFamily="34" charset="0"/>
                    <a:cs typeface="Times New Roman" panose="02020603050405020304" pitchFamily="18" charset="0"/>
                  </a:rPr>
                  <a:t>7,276,500</a:t>
                </a:r>
                <a:r>
                  <a:rPr lang="en-US" dirty="0">
                    <a:latin typeface="Times New Roman" panose="02020603050405020304" pitchFamily="18" charset="0"/>
                    <a:ea typeface="Calibri" panose="020F0502020204030204" pitchFamily="34" charset="0"/>
                    <a:cs typeface="Times New Roman" panose="02020603050405020304" pitchFamily="18" charset="0"/>
                  </a:rPr>
                  <a:t> + 21*</a:t>
                </a:r>
                <a:r>
                  <a:rPr lang="en-US" u="sng" dirty="0">
                    <a:latin typeface="Times New Roman" panose="02020603050405020304" pitchFamily="18" charset="0"/>
                    <a:ea typeface="Calibri" panose="020F0502020204030204" pitchFamily="34" charset="0"/>
                    <a:cs typeface="Times New Roman" panose="02020603050405020304" pitchFamily="18" charset="0"/>
                  </a:rPr>
                  <a:t>3,185,325</a:t>
                </a:r>
                <a:r>
                  <a:rPr lang="en-US" dirty="0">
                    <a:latin typeface="Times New Roman" panose="02020603050405020304" pitchFamily="18" charset="0"/>
                    <a:ea typeface="Calibri" panose="020F0502020204030204" pitchFamily="34" charset="0"/>
                    <a:cs typeface="Times New Roman" panose="02020603050405020304" pitchFamily="18" charset="0"/>
                  </a:rPr>
                  <a:t> - 65* </a:t>
                </a:r>
                <a:r>
                  <a:rPr lang="en-US" u="sng" dirty="0">
                    <a:latin typeface="Times New Roman" panose="02020603050405020304" pitchFamily="18" charset="0"/>
                    <a:ea typeface="Calibri" panose="020F0502020204030204" pitchFamily="34" charset="0"/>
                    <a:cs typeface="Times New Roman" panose="02020603050405020304" pitchFamily="18" charset="0"/>
                  </a:rPr>
                  <a:t>7,276,500</a:t>
                </a:r>
                <a:r>
                  <a:rPr lang="en-US" dirty="0">
                    <a:latin typeface="Times New Roman" panose="02020603050405020304" pitchFamily="18" charset="0"/>
                    <a:ea typeface="Calibri" panose="020F0502020204030204" pitchFamily="34" charset="0"/>
                    <a:cs typeface="Times New Roman" panose="02020603050405020304" pitchFamily="18" charset="0"/>
                  </a:rPr>
                  <a:t> + 130*</a:t>
                </a:r>
                <a:r>
                  <a:rPr lang="en-US" u="sng" dirty="0">
                    <a:latin typeface="Times New Roman" panose="02020603050405020304" pitchFamily="18" charset="0"/>
                    <a:ea typeface="Calibri" panose="020F0502020204030204" pitchFamily="34" charset="0"/>
                    <a:cs typeface="Times New Roman" panose="02020603050405020304" pitchFamily="18" charset="0"/>
                  </a:rPr>
                  <a:t>3,185,325</a:t>
                </a:r>
                <a:r>
                  <a:rPr lang="en-US" dirty="0">
                    <a:latin typeface="Times New Roman" panose="02020603050405020304" pitchFamily="18" charset="0"/>
                    <a:ea typeface="Calibri" panose="020F0502020204030204" pitchFamily="34" charset="0"/>
                    <a:cs typeface="Times New Roman" panose="02020603050405020304" pitchFamily="18" charset="0"/>
                  </a:rPr>
                  <a:t> ) + 14* *</a:t>
                </a:r>
                <a:r>
                  <a:rPr lang="en-US" u="sng" dirty="0">
                    <a:latin typeface="Times New Roman" panose="02020603050405020304" pitchFamily="18" charset="0"/>
                    <a:ea typeface="Calibri" panose="020F0502020204030204" pitchFamily="34" charset="0"/>
                    <a:cs typeface="Times New Roman" panose="02020603050405020304" pitchFamily="18" charset="0"/>
                  </a:rPr>
                  <a:t>3,185,325</a:t>
                </a:r>
                <a:r>
                  <a:rPr lang="en-US" dirty="0">
                    <a:latin typeface="Times New Roman" panose="02020603050405020304" pitchFamily="18" charset="0"/>
                    <a:ea typeface="Calibri" panose="020F0502020204030204" pitchFamily="34" charset="0"/>
                    <a:cs typeface="Times New Roman" panose="02020603050405020304" pitchFamily="18" charset="0"/>
                  </a:rPr>
                  <a:t> - 42* </a:t>
                </a:r>
                <a:r>
                  <a:rPr lang="en-US" u="sng" dirty="0">
                    <a:latin typeface="Times New Roman" panose="02020603050405020304" pitchFamily="18" charset="0"/>
                    <a:ea typeface="Calibri" panose="020F0502020204030204" pitchFamily="34" charset="0"/>
                    <a:cs typeface="Times New Roman" panose="02020603050405020304" pitchFamily="18" charset="0"/>
                  </a:rPr>
                  <a:t>905,850</a:t>
                </a:r>
                <a:r>
                  <a:rPr lang="en-US" dirty="0">
                    <a:latin typeface="Times New Roman" panose="02020603050405020304" pitchFamily="18" charset="0"/>
                    <a:ea typeface="Calibri" panose="020F0502020204030204" pitchFamily="34" charset="0"/>
                    <a:cs typeface="Times New Roman" panose="02020603050405020304" pitchFamily="18" charset="0"/>
                  </a:rPr>
                  <a:t> </a:t>
                </a:r>
              </a:p>
              <a:p>
                <a:r>
                  <a:rPr lang="en-US" dirty="0">
                    <a:latin typeface="Times New Roman" panose="02020603050405020304" pitchFamily="18" charset="0"/>
                    <a:ea typeface="Calibri" panose="020F0502020204030204" pitchFamily="34" charset="0"/>
                    <a:cs typeface="Times New Roman" panose="02020603050405020304" pitchFamily="18" charset="0"/>
                  </a:rPr>
                  <a:t>= - 67*</a:t>
                </a:r>
                <a:r>
                  <a:rPr lang="en-US" u="sng" dirty="0">
                    <a:latin typeface="Times New Roman" panose="02020603050405020304" pitchFamily="18" charset="0"/>
                    <a:ea typeface="Calibri" panose="020F0502020204030204" pitchFamily="34" charset="0"/>
                    <a:cs typeface="Times New Roman" panose="02020603050405020304" pitchFamily="18" charset="0"/>
                  </a:rPr>
                  <a:t>7,276,500</a:t>
                </a:r>
                <a:r>
                  <a:rPr lang="en-US" dirty="0">
                    <a:latin typeface="Times New Roman" panose="02020603050405020304" pitchFamily="18" charset="0"/>
                    <a:ea typeface="Calibri" panose="020F0502020204030204" pitchFamily="34" charset="0"/>
                    <a:cs typeface="Times New Roman" panose="02020603050405020304" pitchFamily="18" charset="0"/>
                  </a:rPr>
                  <a:t> + 166*</a:t>
                </a:r>
                <a:r>
                  <a:rPr lang="en-US" u="sng" dirty="0">
                    <a:latin typeface="Times New Roman" panose="02020603050405020304" pitchFamily="18" charset="0"/>
                    <a:ea typeface="Calibri" panose="020F0502020204030204" pitchFamily="34" charset="0"/>
                    <a:cs typeface="Times New Roman" panose="02020603050405020304" pitchFamily="18" charset="0"/>
                  </a:rPr>
                  <a:t>3,185,325</a:t>
                </a:r>
                <a:r>
                  <a:rPr lang="en-US" dirty="0">
                    <a:latin typeface="Times New Roman" panose="02020603050405020304" pitchFamily="18" charset="0"/>
                    <a:ea typeface="Calibri" panose="020F0502020204030204" pitchFamily="34" charset="0"/>
                    <a:cs typeface="Times New Roman" panose="02020603050405020304" pitchFamily="18" charset="0"/>
                  </a:rPr>
                  <a:t> - 42* </a:t>
                </a:r>
                <a:r>
                  <a:rPr lang="en-US" u="sng" dirty="0">
                    <a:latin typeface="Times New Roman" panose="02020603050405020304" pitchFamily="18" charset="0"/>
                    <a:ea typeface="Calibri" panose="020F0502020204030204" pitchFamily="34" charset="0"/>
                    <a:cs typeface="Times New Roman" panose="02020603050405020304" pitchFamily="18" charset="0"/>
                  </a:rPr>
                  <a:t>7,276,500</a:t>
                </a:r>
                <a:r>
                  <a:rPr lang="en-US" dirty="0">
                    <a:latin typeface="Times New Roman" panose="02020603050405020304" pitchFamily="18" charset="0"/>
                    <a:ea typeface="Calibri" panose="020F0502020204030204" pitchFamily="34" charset="0"/>
                    <a:cs typeface="Times New Roman" panose="02020603050405020304" pitchFamily="18" charset="0"/>
                  </a:rPr>
                  <a:t> + 84*</a:t>
                </a:r>
                <a:r>
                  <a:rPr lang="en-US" u="sng" dirty="0">
                    <a:latin typeface="Times New Roman" panose="02020603050405020304" pitchFamily="18" charset="0"/>
                    <a:ea typeface="Calibri" panose="020F0502020204030204" pitchFamily="34" charset="0"/>
                    <a:cs typeface="Times New Roman" panose="02020603050405020304" pitchFamily="18" charset="0"/>
                  </a:rPr>
                  <a:t>3,185,325</a:t>
                </a:r>
                <a:r>
                  <a:rPr lang="en-US" dirty="0">
                    <a:latin typeface="Times New Roman" panose="02020603050405020304" pitchFamily="18" charset="0"/>
                    <a:ea typeface="Calibri" panose="020F0502020204030204" pitchFamily="34" charset="0"/>
                    <a:cs typeface="Times New Roman" panose="02020603050405020304" pitchFamily="18" charset="0"/>
                  </a:rPr>
                  <a:t> )</a:t>
                </a:r>
              </a:p>
              <a:p>
                <a:r>
                  <a:rPr lang="en-US" dirty="0">
                    <a:latin typeface="Times New Roman" panose="02020603050405020304" pitchFamily="18" charset="0"/>
                    <a:ea typeface="Calibri" panose="020F0502020204030204" pitchFamily="34" charset="0"/>
                    <a:cs typeface="Times New Roman" panose="02020603050405020304" pitchFamily="18" charset="0"/>
                  </a:rPr>
                  <a:t>= - 109*</a:t>
                </a:r>
                <a:r>
                  <a:rPr lang="en-US" u="sng" dirty="0">
                    <a:latin typeface="Times New Roman" panose="02020603050405020304" pitchFamily="18" charset="0"/>
                    <a:ea typeface="Calibri" panose="020F0502020204030204" pitchFamily="34" charset="0"/>
                    <a:cs typeface="Times New Roman" panose="02020603050405020304" pitchFamily="18" charset="0"/>
                  </a:rPr>
                  <a:t>7,276,500</a:t>
                </a:r>
                <a:r>
                  <a:rPr lang="en-US" dirty="0">
                    <a:latin typeface="Times New Roman" panose="02020603050405020304" pitchFamily="18" charset="0"/>
                    <a:ea typeface="Calibri" panose="020F0502020204030204" pitchFamily="34" charset="0"/>
                    <a:cs typeface="Times New Roman" panose="02020603050405020304" pitchFamily="18" charset="0"/>
                  </a:rPr>
                  <a:t> + 250*</a:t>
                </a:r>
                <a:r>
                  <a:rPr lang="en-US" u="sng" dirty="0">
                    <a:latin typeface="Times New Roman" panose="02020603050405020304" pitchFamily="18" charset="0"/>
                    <a:ea typeface="Calibri" panose="020F0502020204030204" pitchFamily="34" charset="0"/>
                    <a:cs typeface="Times New Roman" panose="02020603050405020304" pitchFamily="18" charset="0"/>
                  </a:rPr>
                  <a:t>3,185,325</a:t>
                </a:r>
              </a:p>
              <a:p>
                <a:r>
                  <a:rPr lang="en-US" dirty="0">
                    <a:latin typeface="Times New Roman" panose="02020603050405020304" pitchFamily="18" charset="0"/>
                    <a:ea typeface="Calibri" panose="020F0502020204030204" pitchFamily="34" charset="0"/>
                    <a:cs typeface="Times New Roman" panose="02020603050405020304" pitchFamily="18" charset="0"/>
                  </a:rPr>
                  <a:t>= -109 * 980 * 7425 + 250 * 429 * 7425</a:t>
                </a:r>
              </a:p>
              <a:p>
                <a:r>
                  <a:rPr lang="en-US" dirty="0">
                    <a:latin typeface="Times New Roman" panose="02020603050405020304" pitchFamily="18" charset="0"/>
                    <a:ea typeface="Calibri" panose="020F0502020204030204" pitchFamily="34" charset="0"/>
                    <a:cs typeface="Times New Roman" panose="02020603050405020304" pitchFamily="18" charset="0"/>
                  </a:rPr>
                  <a:t>= (-109 * 980 + 250 *429)*7425</a:t>
                </a:r>
              </a:p>
            </p:txBody>
          </p:sp>
        </mc:Choice>
        <mc:Fallback xmlns="">
          <p:sp>
            <p:nvSpPr>
              <p:cNvPr id="2" name="Rectangle 1"/>
              <p:cNvSpPr>
                <a:spLocks noRot="1" noChangeAspect="1" noMove="1" noResize="1" noEditPoints="1" noAdjustHandles="1" noChangeArrowheads="1" noChangeShapeType="1" noTextEdit="1"/>
              </p:cNvSpPr>
              <p:nvPr/>
            </p:nvSpPr>
            <p:spPr>
              <a:xfrm>
                <a:off x="1435608" y="140968"/>
                <a:ext cx="10165842" cy="6717032"/>
              </a:xfrm>
              <a:prstGeom prst="rect">
                <a:avLst/>
              </a:prstGeom>
              <a:blipFill>
                <a:blip r:embed="rId2"/>
                <a:stretch>
                  <a:fillRect l="-1080" t="-635" b="-454"/>
                </a:stretch>
              </a:blipFill>
            </p:spPr>
            <p:txBody>
              <a:bodyPr/>
              <a:lstStyle/>
              <a:p>
                <a:r>
                  <a:rPr lang="en-US">
                    <a:noFill/>
                  </a:rPr>
                  <a:t> </a:t>
                </a:r>
              </a:p>
            </p:txBody>
          </p:sp>
        </mc:Fallback>
      </mc:AlternateContent>
      <p:sp>
        <p:nvSpPr>
          <p:cNvPr id="4" name="Thought Bubble: Cloud 3">
            <a:extLst>
              <a:ext uri="{FF2B5EF4-FFF2-40B4-BE49-F238E27FC236}">
                <a16:creationId xmlns:a16="http://schemas.microsoft.com/office/drawing/2014/main" id="{B85BB631-E2CF-47E3-9316-0D9A8273850C}"/>
              </a:ext>
            </a:extLst>
          </p:cNvPr>
          <p:cNvSpPr/>
          <p:nvPr/>
        </p:nvSpPr>
        <p:spPr>
          <a:xfrm rot="20706359" flipH="1">
            <a:off x="893574" y="1173951"/>
            <a:ext cx="376201" cy="302004"/>
          </a:xfrm>
          <a:prstGeom prst="cloudCallout">
            <a:avLst>
              <a:gd name="adj1" fmla="val -31983"/>
              <a:gd name="adj2" fmla="val 1541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873409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3999" y="714369"/>
            <a:ext cx="9144001" cy="5554854"/>
          </a:xfrm>
          <a:prstGeom prst="rect">
            <a:avLst/>
          </a:prstGeom>
        </p:spPr>
        <p:txBody>
          <a:bodyPr wrap="square">
            <a:spAutoFit/>
          </a:bodyPr>
          <a:lstStyle/>
          <a:p>
            <a:pPr>
              <a:lnSpc>
                <a:spcPct val="107000"/>
              </a:lnSpc>
              <a:spcAft>
                <a:spcPts val="800"/>
              </a:spcAft>
            </a:pPr>
            <a:r>
              <a:rPr lang="en-US" sz="2800" i="1" dirty="0">
                <a:ea typeface="Calibri" panose="020F0502020204030204" pitchFamily="34" charset="0"/>
                <a:cs typeface="Times New Roman" panose="02020603050405020304" pitchFamily="18" charset="0"/>
              </a:rPr>
              <a:t>Euclid’s Algorithm</a:t>
            </a:r>
            <a:endParaRPr lang="en-US" sz="2800" dirty="0">
              <a:ea typeface="Calibri" panose="020F0502020204030204" pitchFamily="34" charset="0"/>
              <a:cs typeface="Times New Roman" panose="02020603050405020304" pitchFamily="18" charset="0"/>
            </a:endParaRPr>
          </a:p>
          <a:p>
            <a:pPr>
              <a:lnSpc>
                <a:spcPct val="107000"/>
              </a:lnSpc>
              <a:spcAft>
                <a:spcPts val="600"/>
              </a:spcAft>
            </a:pP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The recursive Euclid’s algorithm is based on Theorem 0.4.</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p>
          <a:p>
            <a:pPr>
              <a:lnSpc>
                <a:spcPct val="107000"/>
              </a:lnSpc>
              <a:spcAft>
                <a:spcPts val="600"/>
              </a:spcAft>
            </a:pP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For any nonnegative integer a and any positive integer b, 			</a:t>
            </a:r>
            <a:r>
              <a:rPr lang="en-US" sz="2400" dirty="0" err="1">
                <a:solidFill>
                  <a:srgbClr val="0000FF"/>
                </a:solidFill>
                <a:latin typeface="Times New Roman" panose="02020603050405020304" pitchFamily="18" charset="0"/>
                <a:ea typeface="Calibri" panose="020F0502020204030204" pitchFamily="34" charset="0"/>
                <a:cs typeface="Times New Roman" panose="02020603050405020304" pitchFamily="18" charset="0"/>
              </a:rPr>
              <a:t>gcd</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(a, b) = </a:t>
            </a:r>
            <a:r>
              <a:rPr lang="en-US" sz="2400" dirty="0" err="1">
                <a:solidFill>
                  <a:srgbClr val="0000FF"/>
                </a:solidFill>
                <a:latin typeface="Times New Roman" panose="02020603050405020304" pitchFamily="18" charset="0"/>
                <a:ea typeface="Calibri" panose="020F0502020204030204" pitchFamily="34" charset="0"/>
                <a:cs typeface="Times New Roman" panose="02020603050405020304" pitchFamily="18" charset="0"/>
              </a:rPr>
              <a:t>gcd</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(b, a mod b). </a:t>
            </a:r>
          </a:p>
          <a:p>
            <a:pPr>
              <a:lnSpc>
                <a:spcPct val="107000"/>
              </a:lnSpc>
              <a:spcAft>
                <a:spcPts val="600"/>
              </a:spcAft>
            </a:pP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600" dirty="0">
                <a:highlight>
                  <a:srgbClr val="FFFF00"/>
                </a:highlight>
                <a:ea typeface="Calibri" panose="020F0502020204030204" pitchFamily="34" charset="0"/>
                <a:cs typeface="Times New Roman" panose="02020603050405020304" pitchFamily="18" charset="0"/>
              </a:rPr>
              <a:t>Algorithm Euclid (m, n)</a:t>
            </a:r>
          </a:p>
          <a:p>
            <a:pPr marL="457200" marR="0">
              <a:lnSpc>
                <a:spcPct val="107000"/>
              </a:lnSpc>
              <a:spcBef>
                <a:spcPts val="0"/>
              </a:spcBef>
            </a:pPr>
            <a:r>
              <a:rPr lang="en-US" sz="2400" dirty="0">
                <a:latin typeface="Times New Roman" panose="02020603050405020304" pitchFamily="18" charset="0"/>
                <a:ea typeface="Calibri" panose="020F0502020204030204" pitchFamily="34" charset="0"/>
                <a:cs typeface="Times New Roman" panose="02020603050405020304" pitchFamily="18" charset="0"/>
              </a:rPr>
              <a:t>//Compute </a:t>
            </a:r>
            <a:r>
              <a:rPr lang="en-US" sz="2400" dirty="0" err="1">
                <a:latin typeface="Times New Roman" panose="02020603050405020304" pitchFamily="18" charset="0"/>
                <a:ea typeface="Calibri" panose="020F0502020204030204" pitchFamily="34" charset="0"/>
                <a:cs typeface="Times New Roman" panose="02020603050405020304" pitchFamily="18" charset="0"/>
              </a:rPr>
              <a:t>gcd</a:t>
            </a:r>
            <a:r>
              <a:rPr lang="en-US" sz="2400" dirty="0">
                <a:latin typeface="Times New Roman" panose="02020603050405020304" pitchFamily="18" charset="0"/>
                <a:ea typeface="Calibri" panose="020F0502020204030204" pitchFamily="34" charset="0"/>
                <a:cs typeface="Times New Roman" panose="02020603050405020304" pitchFamily="18" charset="0"/>
              </a:rPr>
              <a:t>(m, n) by Euclid’s algorithm</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pPr>
            <a:r>
              <a:rPr lang="en-US" sz="2400" dirty="0">
                <a:latin typeface="Times New Roman" panose="02020603050405020304" pitchFamily="18" charset="0"/>
                <a:ea typeface="Calibri" panose="020F0502020204030204" pitchFamily="34" charset="0"/>
                <a:cs typeface="Times New Roman" panose="02020603050405020304" pitchFamily="18" charset="0"/>
              </a:rPr>
              <a:t>Input: two non-negative m and n, not both zero integers</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pPr>
            <a:r>
              <a:rPr lang="en-US" sz="2400" dirty="0">
                <a:latin typeface="Times New Roman" panose="02020603050405020304" pitchFamily="18" charset="0"/>
                <a:ea typeface="Calibri" panose="020F0502020204030204" pitchFamily="34" charset="0"/>
                <a:cs typeface="Times New Roman" panose="02020603050405020304" pitchFamily="18" charset="0"/>
              </a:rPr>
              <a:t>Output: the greatest common divisor of m and n</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800"/>
              </a:spcAft>
            </a:pPr>
            <a:r>
              <a:rPr lang="en-US" sz="2400" spc="-100" dirty="0">
                <a:highlight>
                  <a:srgbClr val="FFFF00"/>
                </a:highlight>
                <a:latin typeface="Consolas" panose="020B0609020204030204" pitchFamily="49" charset="0"/>
                <a:ea typeface="Calibri" panose="020F0502020204030204" pitchFamily="34" charset="0"/>
                <a:cs typeface="Times New Roman" panose="02020603050405020304" pitchFamily="18" charset="0"/>
              </a:rPr>
              <a:t>if (n == 0)</a:t>
            </a:r>
          </a:p>
          <a:p>
            <a:pPr marL="457200" marR="0">
              <a:lnSpc>
                <a:spcPct val="107000"/>
              </a:lnSpc>
              <a:spcBef>
                <a:spcPts val="0"/>
              </a:spcBef>
              <a:spcAft>
                <a:spcPts val="800"/>
              </a:spcAft>
            </a:pPr>
            <a:r>
              <a:rPr lang="en-US" sz="2400" spc="-100" dirty="0">
                <a:highlight>
                  <a:srgbClr val="FFFF00"/>
                </a:highlight>
                <a:latin typeface="Consolas" panose="020B0609020204030204" pitchFamily="49" charset="0"/>
                <a:ea typeface="Calibri" panose="020F0502020204030204" pitchFamily="34" charset="0"/>
                <a:cs typeface="Times New Roman" panose="02020603050405020304" pitchFamily="18" charset="0"/>
              </a:rPr>
              <a:t>	then return m;</a:t>
            </a:r>
          </a:p>
          <a:p>
            <a:pPr marL="457200" marR="0">
              <a:lnSpc>
                <a:spcPct val="107000"/>
              </a:lnSpc>
              <a:spcBef>
                <a:spcPts val="0"/>
              </a:spcBef>
              <a:spcAft>
                <a:spcPts val="800"/>
              </a:spcAft>
            </a:pPr>
            <a:r>
              <a:rPr lang="en-US" sz="2400" spc="-100" dirty="0">
                <a:highlight>
                  <a:srgbClr val="FFFF00"/>
                </a:highlight>
                <a:latin typeface="Consolas" panose="020B0609020204030204" pitchFamily="49" charset="0"/>
                <a:ea typeface="Calibri" panose="020F0502020204030204" pitchFamily="34" charset="0"/>
                <a:cs typeface="Times New Roman" panose="02020603050405020304" pitchFamily="18" charset="0"/>
              </a:rPr>
              <a:t>	else Euclid(n, m mod n);</a:t>
            </a:r>
            <a:endParaRPr lang="en-US" sz="2400" spc="-100" dirty="0">
              <a:effectLst/>
              <a:highlight>
                <a:srgbClr val="FFFF00"/>
              </a:highlight>
              <a:latin typeface="Consolas" panose="020B0609020204030204" pitchFamily="49" charset="0"/>
              <a:ea typeface="Calibri" panose="020F0502020204030204" pitchFamily="34" charset="0"/>
              <a:cs typeface="Times New Roman" panose="02020603050405020304" pitchFamily="18" charset="0"/>
            </a:endParaRPr>
          </a:p>
        </p:txBody>
      </p:sp>
      <p:sp>
        <p:nvSpPr>
          <p:cNvPr id="6" name="TextBox 5">
            <a:extLst>
              <a:ext uri="{FF2B5EF4-FFF2-40B4-BE49-F238E27FC236}">
                <a16:creationId xmlns:a16="http://schemas.microsoft.com/office/drawing/2014/main" id="{4BD599C3-C8BC-4FB6-A70B-71928260C187}"/>
              </a:ext>
            </a:extLst>
          </p:cNvPr>
          <p:cNvSpPr txBox="1"/>
          <p:nvPr/>
        </p:nvSpPr>
        <p:spPr>
          <a:xfrm>
            <a:off x="4238172" y="6370054"/>
            <a:ext cx="5486399" cy="369332"/>
          </a:xfrm>
          <a:prstGeom prst="rect">
            <a:avLst/>
          </a:prstGeom>
          <a:noFill/>
        </p:spPr>
        <p:txBody>
          <a:bodyPr wrap="square">
            <a:spAutoFit/>
          </a:bodyPr>
          <a:lstStyle/>
          <a:p>
            <a:r>
              <a:rPr lang="en-US" sz="18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the total running time is 2</a:t>
            </a:r>
            <a:r>
              <a:rPr lang="en-US" sz="1800" i="1"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n</a:t>
            </a:r>
            <a:r>
              <a:rPr lang="en-US" sz="18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 O(</a:t>
            </a:r>
            <a:r>
              <a:rPr lang="en-US" sz="1800" i="1"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n</a:t>
            </a:r>
            <a:r>
              <a:rPr lang="en-US" sz="1800" baseline="30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2</a:t>
            </a:r>
            <a:r>
              <a:rPr lang="en-US" sz="18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  = O(</a:t>
            </a:r>
            <a:r>
              <a:rPr lang="en-US" sz="1800" i="1"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n</a:t>
            </a:r>
            <a:r>
              <a:rPr lang="en-US" sz="1800" baseline="30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3</a:t>
            </a:r>
            <a:r>
              <a:rPr lang="en-US" sz="18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 </a:t>
            </a:r>
            <a:endParaRPr lang="en-US" dirty="0"/>
          </a:p>
        </p:txBody>
      </p:sp>
      <p:sp>
        <p:nvSpPr>
          <p:cNvPr id="7" name="Thought Bubble: Cloud 6">
            <a:extLst>
              <a:ext uri="{FF2B5EF4-FFF2-40B4-BE49-F238E27FC236}">
                <a16:creationId xmlns:a16="http://schemas.microsoft.com/office/drawing/2014/main" id="{794465C5-9392-422C-97A5-5D8E73FF8F5F}"/>
              </a:ext>
            </a:extLst>
          </p:cNvPr>
          <p:cNvSpPr/>
          <p:nvPr/>
        </p:nvSpPr>
        <p:spPr>
          <a:xfrm rot="20706359" flipH="1">
            <a:off x="788693" y="5143070"/>
            <a:ext cx="595129" cy="437843"/>
          </a:xfrm>
          <a:prstGeom prst="cloudCallout">
            <a:avLst>
              <a:gd name="adj1" fmla="val -31983"/>
              <a:gd name="adj2" fmla="val 1541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latin typeface="Times New Roman" panose="02020603050405020304" pitchFamily="18" charset="0"/>
                <a:cs typeface="Times New Roman" panose="02020603050405020304" pitchFamily="18" charset="0"/>
              </a:rPr>
              <a:t>?</a:t>
            </a:r>
          </a:p>
        </p:txBody>
      </p:sp>
      <p:pic>
        <p:nvPicPr>
          <p:cNvPr id="8" name="Picture 7" descr="Emoticon making a point Stock Vector - 14709057">
            <a:extLst>
              <a:ext uri="{FF2B5EF4-FFF2-40B4-BE49-F238E27FC236}">
                <a16:creationId xmlns:a16="http://schemas.microsoft.com/office/drawing/2014/main" id="{69D587E6-D705-42DF-973C-A23A299708AE}"/>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06169" y="5221021"/>
            <a:ext cx="417830" cy="281940"/>
          </a:xfrm>
          <a:prstGeom prst="rect">
            <a:avLst/>
          </a:prstGeom>
          <a:noFill/>
          <a:ln>
            <a:noFill/>
          </a:ln>
        </p:spPr>
      </p:pic>
    </p:spTree>
    <p:extLst>
      <p:ext uri="{BB962C8B-B14F-4D97-AF65-F5344CB8AC3E}">
        <p14:creationId xmlns:p14="http://schemas.microsoft.com/office/powerpoint/2010/main" val="33584068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Rectangle 1"/>
              <p:cNvSpPr/>
              <p:nvPr/>
            </p:nvSpPr>
            <p:spPr>
              <a:xfrm>
                <a:off x="1031431" y="616879"/>
                <a:ext cx="9191708" cy="6063839"/>
              </a:xfrm>
              <a:prstGeom prst="rect">
                <a:avLst/>
              </a:prstGeom>
            </p:spPr>
            <p:txBody>
              <a:bodyPr wrap="square">
                <a:spAutoFit/>
              </a:bodyPr>
              <a:lstStyle/>
              <a:p>
                <a:pPr>
                  <a:lnSpc>
                    <a:spcPct val="107000"/>
                  </a:lnSpc>
                  <a:spcAft>
                    <a:spcPts val="800"/>
                  </a:spcAft>
                </a:pPr>
                <a:r>
                  <a:rPr lang="en-US" sz="2600" i="1" dirty="0">
                    <a:ea typeface="Calibri" panose="020F0502020204030204" pitchFamily="34" charset="0"/>
                    <a:cs typeface="Times New Roman" panose="02020603050405020304" pitchFamily="18" charset="0"/>
                  </a:rPr>
                  <a:t>Analysis of </a:t>
                </a:r>
                <a:r>
                  <a:rPr lang="en-US" sz="2600" spc="-100" dirty="0">
                    <a:latin typeface="Consolas" panose="020B0609020204030204" pitchFamily="49" charset="0"/>
                    <a:ea typeface="Calibri" panose="020F0502020204030204" pitchFamily="34" charset="0"/>
                    <a:cs typeface="Times New Roman" panose="02020603050405020304" pitchFamily="18" charset="0"/>
                  </a:rPr>
                  <a:t>Algorithm Euclid(m, n)</a:t>
                </a:r>
              </a:p>
              <a:p>
                <a:pPr>
                  <a:lnSpc>
                    <a:spcPct val="107000"/>
                  </a:lnSpc>
                  <a:spcAft>
                    <a:spcPts val="8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Let’s analyze the Algorithm Euclid (m, n) using binary encoding. </a:t>
                </a:r>
              </a:p>
              <a:p>
                <a:pPr>
                  <a:lnSpc>
                    <a:spcPct val="107000"/>
                  </a:lnSpc>
                  <a:spcAft>
                    <a:spcPts val="8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The input size is the number of bits it takes to encode the numbers m and n, which are </a:t>
                </a:r>
                <a:r>
                  <a:rPr lang="en-US" sz="2400" baseline="-250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a:t>
                </a:r>
                <a:r>
                  <a:rPr lang="en-US" sz="24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 log</a:t>
                </a:r>
                <a:r>
                  <a:rPr lang="en-US" sz="2400" baseline="-250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2</a:t>
                </a:r>
                <a:r>
                  <a:rPr lang="en-US" sz="24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 m </a:t>
                </a:r>
                <a:r>
                  <a:rPr lang="en-US" sz="2400" baseline="-250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a:t>
                </a:r>
                <a:r>
                  <a:rPr lang="en-US" sz="24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 + 1 and </a:t>
                </a:r>
                <a:r>
                  <a:rPr lang="en-US" sz="2400" baseline="-250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a:t>
                </a:r>
                <a:r>
                  <a:rPr lang="en-US" sz="24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 log n </a:t>
                </a:r>
                <a:r>
                  <a:rPr lang="en-US" sz="2400" baseline="-250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a:t>
                </a:r>
                <a:r>
                  <a:rPr lang="en-US" sz="24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 + 1, respectively.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400" i="1" dirty="0">
                    <a:latin typeface="Times New Roman" panose="02020603050405020304" pitchFamily="18" charset="0"/>
                    <a:ea typeface="Calibri" panose="020F0502020204030204" pitchFamily="34" charset="0"/>
                    <a:cs typeface="Times New Roman" panose="02020603050405020304" pitchFamily="18" charset="0"/>
                  </a:rPr>
                  <a:t>Worst-Case Time Complexity (Euclid Algorithm)</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800100" lvl="1" indent="-342900">
                  <a:lnSpc>
                    <a:spcPct val="107000"/>
                  </a:lnSpc>
                  <a:spcAft>
                    <a:spcPts val="800"/>
                  </a:spcAft>
                  <a:buFont typeface="Arial" panose="020B0604020202020204" pitchFamily="34" charset="0"/>
                  <a:buChar char="•"/>
                </a:pPr>
                <a:r>
                  <a:rPr lang="en-US" sz="2400" dirty="0">
                    <a:latin typeface="Times New Roman" panose="02020603050405020304" pitchFamily="18" charset="0"/>
                    <a:ea typeface="Calibri" panose="020F0502020204030204" pitchFamily="34" charset="0"/>
                    <a:cs typeface="Times New Roman" panose="02020603050405020304" pitchFamily="18" charset="0"/>
                  </a:rPr>
                  <a:t>Basic operation: One-bit manipulation in the computation of a remainder.</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800100" lvl="1" indent="-342900">
                  <a:lnSpc>
                    <a:spcPct val="107000"/>
                  </a:lnSpc>
                  <a:spcAft>
                    <a:spcPts val="800"/>
                  </a:spcAft>
                  <a:buFont typeface="Arial" panose="020B0604020202020204" pitchFamily="34" charset="0"/>
                  <a:buChar char="•"/>
                </a:pPr>
                <a:r>
                  <a:rPr lang="en-US" sz="2400" dirty="0">
                    <a:highlight>
                      <a:srgbClr val="FFFF00"/>
                    </a:highlight>
                    <a:latin typeface="Times New Roman" panose="02020603050405020304" pitchFamily="18" charset="0"/>
                    <a:ea typeface="Calibri" panose="020F0502020204030204" pitchFamily="34" charset="0"/>
                    <a:cs typeface="Times New Roman" panose="02020603050405020304" pitchFamily="18" charset="0"/>
                  </a:rPr>
                  <a:t>Input size: </a:t>
                </a:r>
                <a:r>
                  <a:rPr lang="en-US" sz="2400" dirty="0">
                    <a:solidFill>
                      <a:srgbClr val="0000FF"/>
                    </a:solidFill>
                    <a:highlight>
                      <a:srgbClr val="FFFF00"/>
                    </a:highlight>
                    <a:latin typeface="Times New Roman" panose="02020603050405020304" pitchFamily="18" charset="0"/>
                    <a:ea typeface="Calibri" panose="020F0502020204030204" pitchFamily="34" charset="0"/>
                    <a:cs typeface="Times New Roman" panose="02020603050405020304" pitchFamily="18" charset="0"/>
                  </a:rPr>
                  <a:t>The number of bits s it takes to encode m and the number of bits t it takes to encode n. That is, </a:t>
                </a:r>
                <a:endParaRPr lang="en-US" sz="2400" dirty="0">
                  <a:solidFill>
                    <a:srgbClr val="0000FF"/>
                  </a:solidFill>
                  <a:highlight>
                    <a:srgbClr val="FFFF00"/>
                  </a:highligh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400" dirty="0">
                    <a:highlight>
                      <a:srgbClr val="FFFF00"/>
                    </a:highlight>
                    <a:latin typeface="Times New Roman" panose="02020603050405020304" pitchFamily="18" charset="0"/>
                    <a:ea typeface="Calibri" panose="020F0502020204030204" pitchFamily="34" charset="0"/>
                    <a:cs typeface="Times New Roman" panose="02020603050405020304" pitchFamily="18" charset="0"/>
                  </a:rPr>
                  <a:t>		</a:t>
                </a:r>
                <a:r>
                  <a:rPr lang="en-US" sz="2400" dirty="0">
                    <a:solidFill>
                      <a:srgbClr val="0000CC"/>
                    </a:solidFill>
                    <a:highlight>
                      <a:srgbClr val="FFFF00"/>
                    </a:highlight>
                    <a:latin typeface="Times New Roman" panose="02020603050405020304" pitchFamily="18" charset="0"/>
                    <a:ea typeface="Calibri" panose="020F0502020204030204" pitchFamily="34" charset="0"/>
                    <a:cs typeface="Times New Roman" panose="02020603050405020304" pitchFamily="18" charset="0"/>
                  </a:rPr>
                  <a:t>s = </a:t>
                </a:r>
                <a:r>
                  <a:rPr lang="en-US" sz="2400" baseline="-25000" dirty="0">
                    <a:solidFill>
                      <a:srgbClr val="0000CC"/>
                    </a:solidFill>
                    <a:highlight>
                      <a:srgbClr val="FFFF00"/>
                    </a:highlight>
                    <a:latin typeface="Times New Roman" panose="02020603050405020304" pitchFamily="18" charset="0"/>
                    <a:ea typeface="Calibri" panose="020F0502020204030204" pitchFamily="34" charset="0"/>
                    <a:cs typeface="Times New Roman" panose="02020603050405020304" pitchFamily="18" charset="0"/>
                  </a:rPr>
                  <a:t>└</a:t>
                </a:r>
                <a:r>
                  <a:rPr lang="en-US" sz="2400" dirty="0">
                    <a:solidFill>
                      <a:srgbClr val="0000CC"/>
                    </a:solidFill>
                    <a:highlight>
                      <a:srgbClr val="FFFF00"/>
                    </a:highlight>
                    <a:latin typeface="Times New Roman" panose="02020603050405020304" pitchFamily="18" charset="0"/>
                    <a:ea typeface="Calibri" panose="020F0502020204030204" pitchFamily="34" charset="0"/>
                    <a:cs typeface="Times New Roman" panose="02020603050405020304" pitchFamily="18" charset="0"/>
                  </a:rPr>
                  <a:t> log</a:t>
                </a:r>
                <a:r>
                  <a:rPr lang="en-US" sz="2400" baseline="-25000" dirty="0">
                    <a:solidFill>
                      <a:srgbClr val="0000CC"/>
                    </a:solidFill>
                    <a:highlight>
                      <a:srgbClr val="FFFF00"/>
                    </a:highlight>
                    <a:latin typeface="Times New Roman" panose="02020603050405020304" pitchFamily="18" charset="0"/>
                    <a:ea typeface="Calibri" panose="020F0502020204030204" pitchFamily="34" charset="0"/>
                    <a:cs typeface="Times New Roman" panose="02020603050405020304" pitchFamily="18" charset="0"/>
                  </a:rPr>
                  <a:t>2</a:t>
                </a:r>
                <a:r>
                  <a:rPr lang="en-US" sz="2400" dirty="0">
                    <a:solidFill>
                      <a:srgbClr val="0000CC"/>
                    </a:solidFill>
                    <a:highlight>
                      <a:srgbClr val="FFFF00"/>
                    </a:highlight>
                    <a:latin typeface="Times New Roman" panose="02020603050405020304" pitchFamily="18" charset="0"/>
                    <a:ea typeface="Calibri" panose="020F0502020204030204" pitchFamily="34" charset="0"/>
                    <a:cs typeface="Times New Roman" panose="02020603050405020304" pitchFamily="18" charset="0"/>
                  </a:rPr>
                  <a:t> m </a:t>
                </a:r>
                <a:r>
                  <a:rPr lang="en-US" sz="2400" baseline="-25000" dirty="0">
                    <a:solidFill>
                      <a:srgbClr val="0000CC"/>
                    </a:solidFill>
                    <a:highlight>
                      <a:srgbClr val="FFFF00"/>
                    </a:highlight>
                    <a:latin typeface="Times New Roman" panose="02020603050405020304" pitchFamily="18" charset="0"/>
                    <a:ea typeface="Calibri" panose="020F0502020204030204" pitchFamily="34" charset="0"/>
                    <a:cs typeface="Times New Roman" panose="02020603050405020304" pitchFamily="18" charset="0"/>
                  </a:rPr>
                  <a:t>┘</a:t>
                </a:r>
                <a:r>
                  <a:rPr lang="en-US" sz="2400" dirty="0">
                    <a:solidFill>
                      <a:srgbClr val="0000CC"/>
                    </a:solidFill>
                    <a:highlight>
                      <a:srgbClr val="FFFF00"/>
                    </a:highlight>
                    <a:latin typeface="Times New Roman" panose="02020603050405020304" pitchFamily="18" charset="0"/>
                    <a:ea typeface="Calibri" panose="020F0502020204030204" pitchFamily="34" charset="0"/>
                    <a:cs typeface="Times New Roman" panose="02020603050405020304" pitchFamily="18" charset="0"/>
                  </a:rPr>
                  <a:t> + 1		t = </a:t>
                </a:r>
                <a:r>
                  <a:rPr lang="en-US" sz="2400" baseline="-25000" dirty="0">
                    <a:solidFill>
                      <a:srgbClr val="0000CC"/>
                    </a:solidFill>
                    <a:highlight>
                      <a:srgbClr val="FFFF00"/>
                    </a:highlight>
                    <a:latin typeface="Times New Roman" panose="02020603050405020304" pitchFamily="18" charset="0"/>
                    <a:ea typeface="Calibri" panose="020F0502020204030204" pitchFamily="34" charset="0"/>
                    <a:cs typeface="Times New Roman" panose="02020603050405020304" pitchFamily="18" charset="0"/>
                  </a:rPr>
                  <a:t>└</a:t>
                </a:r>
                <a:r>
                  <a:rPr lang="en-US" sz="2400" dirty="0">
                    <a:solidFill>
                      <a:srgbClr val="0000CC"/>
                    </a:solidFill>
                    <a:highlight>
                      <a:srgbClr val="FFFF00"/>
                    </a:highlight>
                    <a:latin typeface="Times New Roman" panose="02020603050405020304" pitchFamily="18" charset="0"/>
                    <a:ea typeface="Calibri" panose="020F0502020204030204" pitchFamily="34" charset="0"/>
                    <a:cs typeface="Times New Roman" panose="02020603050405020304" pitchFamily="18" charset="0"/>
                  </a:rPr>
                  <a:t> log n </a:t>
                </a:r>
                <a:r>
                  <a:rPr lang="en-US" sz="2400" baseline="-25000" dirty="0">
                    <a:solidFill>
                      <a:srgbClr val="0000CC"/>
                    </a:solidFill>
                    <a:highlight>
                      <a:srgbClr val="FFFF00"/>
                    </a:highlight>
                    <a:latin typeface="Times New Roman" panose="02020603050405020304" pitchFamily="18" charset="0"/>
                    <a:ea typeface="Calibri" panose="020F0502020204030204" pitchFamily="34" charset="0"/>
                    <a:cs typeface="Times New Roman" panose="02020603050405020304" pitchFamily="18" charset="0"/>
                  </a:rPr>
                  <a:t>┘</a:t>
                </a:r>
                <a:r>
                  <a:rPr lang="en-US" sz="2400" dirty="0">
                    <a:solidFill>
                      <a:srgbClr val="0000CC"/>
                    </a:solidFill>
                    <a:highlight>
                      <a:srgbClr val="FFFF00"/>
                    </a:highlight>
                    <a:latin typeface="Times New Roman" panose="02020603050405020304" pitchFamily="18" charset="0"/>
                    <a:ea typeface="Calibri" panose="020F0502020204030204" pitchFamily="34" charset="0"/>
                    <a:cs typeface="Times New Roman" panose="02020603050405020304" pitchFamily="18" charset="0"/>
                  </a:rPr>
                  <a:t> + 1.</a:t>
                </a:r>
                <a:endParaRPr lang="en-US" sz="2400" dirty="0">
                  <a:highlight>
                    <a:srgbClr val="FFFF00"/>
                  </a:highlight>
                  <a:latin typeface="Calibri" panose="020F0502020204030204" pitchFamily="34" charset="0"/>
                  <a:ea typeface="Calibri" panose="020F0502020204030204" pitchFamily="34" charset="0"/>
                  <a:cs typeface="Times New Roman" panose="02020603050405020304" pitchFamily="18" charset="0"/>
                </a:endParaRPr>
              </a:p>
              <a:p>
                <a:pPr marL="800100" lvl="1" indent="-342900">
                  <a:lnSpc>
                    <a:spcPct val="107000"/>
                  </a:lnSpc>
                  <a:spcAft>
                    <a:spcPts val="800"/>
                  </a:spcAft>
                  <a:buFont typeface="Arial" panose="020B0604020202020204" pitchFamily="34" charset="0"/>
                  <a:buChar char="•"/>
                </a:pPr>
                <a:r>
                  <a:rPr lang="en-US" sz="2400" dirty="0">
                    <a:solidFill>
                      <a:srgbClr val="0000FF"/>
                    </a:solidFill>
                    <a:highlight>
                      <a:srgbClr val="FFFF00"/>
                    </a:highlight>
                    <a:latin typeface="Times New Roman" panose="02020603050405020304" pitchFamily="18" charset="0"/>
                    <a:ea typeface="Calibri" panose="020F0502020204030204" pitchFamily="34" charset="0"/>
                    <a:cs typeface="Times New Roman" panose="02020603050405020304" pitchFamily="18" charset="0"/>
                  </a:rPr>
                  <a:t>For the case 1 </a:t>
                </a:r>
                <a14:m>
                  <m:oMath xmlns:m="http://schemas.openxmlformats.org/officeDocument/2006/math">
                    <m:r>
                      <a:rPr lang="en-US" sz="2400" i="1" dirty="0" smtClean="0">
                        <a:solidFill>
                          <a:srgbClr val="0000FF"/>
                        </a:solidFill>
                        <a:highlight>
                          <a:srgbClr val="FFFF00"/>
                        </a:highlight>
                        <a:latin typeface="Cambria Math" panose="02040503050406030204" pitchFamily="18" charset="0"/>
                        <a:ea typeface="Cambria Math" panose="02040503050406030204" pitchFamily="18" charset="0"/>
                        <a:cs typeface="Times New Roman" panose="02020603050405020304" pitchFamily="18" charset="0"/>
                      </a:rPr>
                      <m:t>≤</m:t>
                    </m:r>
                  </m:oMath>
                </a14:m>
                <a:r>
                  <a:rPr lang="en-US" sz="2400" dirty="0">
                    <a:solidFill>
                      <a:srgbClr val="0000FF"/>
                    </a:solidFill>
                    <a:highlight>
                      <a:srgbClr val="FFFF00"/>
                    </a:highlight>
                    <a:latin typeface="Times New Roman" panose="02020603050405020304" pitchFamily="18" charset="0"/>
                    <a:ea typeface="Calibri" panose="020F0502020204030204" pitchFamily="34" charset="0"/>
                    <a:cs typeface="Times New Roman" panose="02020603050405020304" pitchFamily="18" charset="0"/>
                  </a:rPr>
                  <a:t> n &lt; m, the worst-case number of recursive calls for input size s, t is</a:t>
                </a:r>
                <a:endParaRPr lang="en-US" sz="2400" dirty="0">
                  <a:highlight>
                    <a:srgbClr val="FFFF00"/>
                  </a:highligh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400" dirty="0">
                    <a:highlight>
                      <a:srgbClr val="FFFF00"/>
                    </a:highlight>
                    <a:latin typeface="Times New Roman" panose="02020603050405020304" pitchFamily="18" charset="0"/>
                    <a:ea typeface="Calibri" panose="020F0502020204030204" pitchFamily="34" charset="0"/>
                    <a:cs typeface="Times New Roman" panose="02020603050405020304" pitchFamily="18" charset="0"/>
                  </a:rPr>
                  <a:t>		</a:t>
                </a:r>
                <a:r>
                  <a:rPr lang="en-US" sz="2400" dirty="0">
                    <a:solidFill>
                      <a:srgbClr val="0000CC"/>
                    </a:solidFill>
                    <a:highlight>
                      <a:srgbClr val="FFFF00"/>
                    </a:highlight>
                    <a:latin typeface="Times New Roman" panose="02020603050405020304" pitchFamily="18" charset="0"/>
                    <a:ea typeface="Calibri" panose="020F0502020204030204" pitchFamily="34" charset="0"/>
                    <a:cs typeface="Times New Roman" panose="02020603050405020304" pitchFamily="18" charset="0"/>
                  </a:rPr>
                  <a:t>W(s, t) </a:t>
                </a:r>
                <a14:m>
                  <m:oMath xmlns:m="http://schemas.openxmlformats.org/officeDocument/2006/math">
                    <m:r>
                      <a:rPr lang="en-US" sz="2400" b="0" i="1" smtClean="0">
                        <a:solidFill>
                          <a:srgbClr val="0000CC"/>
                        </a:solidFill>
                        <a:highlight>
                          <a:srgbClr val="FFFF00"/>
                        </a:highlight>
                        <a:latin typeface="Cambria Math" panose="02040503050406030204" pitchFamily="18" charset="0"/>
                        <a:ea typeface="Calibri" panose="020F0502020204030204" pitchFamily="34" charset="0"/>
                        <a:cs typeface="Times New Roman" panose="02020603050405020304" pitchFamily="18" charset="0"/>
                      </a:rPr>
                      <m:t>∈</m:t>
                    </m:r>
                    <m:r>
                      <a:rPr lang="en-US" sz="2400" b="0" i="1" smtClean="0">
                        <a:solidFill>
                          <a:srgbClr val="0000CC"/>
                        </a:solidFill>
                        <a:highlight>
                          <a:srgbClr val="FFFF00"/>
                        </a:highlight>
                        <a:latin typeface="Cambria Math" panose="02040503050406030204" pitchFamily="18" charset="0"/>
                        <a:ea typeface="Cambria Math" panose="02040503050406030204" pitchFamily="18" charset="0"/>
                        <a:cs typeface="Times New Roman" panose="02020603050405020304" pitchFamily="18" charset="0"/>
                      </a:rPr>
                      <m:t>𝜃</m:t>
                    </m:r>
                    <m:d>
                      <m:dPr>
                        <m:ctrlPr>
                          <a:rPr lang="en-US" sz="2400" i="1">
                            <a:solidFill>
                              <a:srgbClr val="0000CC"/>
                            </a:solidFill>
                            <a:highlight>
                              <a:srgbClr val="FFFF00"/>
                            </a:highlight>
                            <a:latin typeface="Cambria Math" panose="02040503050406030204" pitchFamily="18" charset="0"/>
                            <a:ea typeface="Calibri" panose="020F0502020204030204" pitchFamily="34" charset="0"/>
                            <a:cs typeface="Times New Roman" panose="02020603050405020304" pitchFamily="18" charset="0"/>
                          </a:rPr>
                        </m:ctrlPr>
                      </m:dPr>
                      <m:e>
                        <m:r>
                          <a:rPr lang="en-US" sz="2400" b="0" i="1" smtClean="0">
                            <a:solidFill>
                              <a:srgbClr val="0000CC"/>
                            </a:solidFill>
                            <a:highlight>
                              <a:srgbClr val="FFFF00"/>
                            </a:highlight>
                            <a:latin typeface="Cambria Math" panose="02040503050406030204" pitchFamily="18" charset="0"/>
                            <a:ea typeface="Calibri" panose="020F0502020204030204" pitchFamily="34" charset="0"/>
                            <a:cs typeface="Times New Roman" panose="02020603050405020304" pitchFamily="18" charset="0"/>
                          </a:rPr>
                          <m:t>𝑡</m:t>
                        </m:r>
                      </m:e>
                    </m:d>
                    <m:r>
                      <a:rPr lang="en-US" sz="2400" b="0" i="1" smtClean="0">
                        <a:solidFill>
                          <a:srgbClr val="0000CC"/>
                        </a:solidFill>
                        <a:highlight>
                          <a:srgbClr val="FFFF00"/>
                        </a:highlight>
                        <a:latin typeface="Cambria Math" panose="02040503050406030204" pitchFamily="18" charset="0"/>
                        <a:ea typeface="Calibri" panose="020F0502020204030204" pitchFamily="34" charset="0"/>
                        <a:cs typeface="Times New Roman" panose="02020603050405020304" pitchFamily="18" charset="0"/>
                      </a:rPr>
                      <m:t>.</m:t>
                    </m:r>
                  </m:oMath>
                </a14:m>
                <a:endParaRPr lang="en-US" sz="24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p:txBody>
          </p:sp>
        </mc:Choice>
        <mc:Fallback>
          <p:sp>
            <p:nvSpPr>
              <p:cNvPr id="2" name="Rectangle 1"/>
              <p:cNvSpPr>
                <a:spLocks noRot="1" noChangeAspect="1" noMove="1" noResize="1" noEditPoints="1" noAdjustHandles="1" noChangeArrowheads="1" noChangeShapeType="1" noTextEdit="1"/>
              </p:cNvSpPr>
              <p:nvPr/>
            </p:nvSpPr>
            <p:spPr>
              <a:xfrm>
                <a:off x="1031431" y="616879"/>
                <a:ext cx="9191708" cy="6063839"/>
              </a:xfrm>
              <a:prstGeom prst="rect">
                <a:avLst/>
              </a:prstGeom>
              <a:blipFill>
                <a:blip r:embed="rId2"/>
                <a:stretch>
                  <a:fillRect l="-1194" t="-804" r="-729" b="-1206"/>
                </a:stretch>
              </a:blipFill>
            </p:spPr>
            <p:txBody>
              <a:bodyPr/>
              <a:lstStyle/>
              <a:p>
                <a:r>
                  <a:rPr lang="en-US">
                    <a:noFill/>
                  </a:rPr>
                  <a:t> </a:t>
                </a:r>
              </a:p>
            </p:txBody>
          </p:sp>
        </mc:Fallback>
      </mc:AlternateContent>
      <p:sp>
        <p:nvSpPr>
          <p:cNvPr id="3" name="TextBox 2">
            <a:extLst>
              <a:ext uri="{FF2B5EF4-FFF2-40B4-BE49-F238E27FC236}">
                <a16:creationId xmlns:a16="http://schemas.microsoft.com/office/drawing/2014/main" id="{46CD0C1F-CFF3-4F51-8D8E-923B79CCD496}"/>
              </a:ext>
            </a:extLst>
          </p:cNvPr>
          <p:cNvSpPr txBox="1"/>
          <p:nvPr/>
        </p:nvSpPr>
        <p:spPr>
          <a:xfrm>
            <a:off x="10223138" y="2136338"/>
            <a:ext cx="1748333" cy="2585323"/>
          </a:xfrm>
          <a:prstGeom prst="rect">
            <a:avLst/>
          </a:prstGeom>
          <a:solidFill>
            <a:srgbClr val="FFFF00"/>
          </a:solidFill>
        </p:spPr>
        <p:txBody>
          <a:bodyPr wrap="square" rtlCol="0">
            <a:spAutoFit/>
          </a:bodyPr>
          <a:lstStyle/>
          <a:p>
            <a:r>
              <a:rPr lang="en-US" dirty="0" err="1"/>
              <a:t>gcd</a:t>
            </a:r>
            <a:r>
              <a:rPr lang="en-US" dirty="0"/>
              <a:t>(15, 11)</a:t>
            </a:r>
          </a:p>
          <a:p>
            <a:r>
              <a:rPr lang="en-US" dirty="0"/>
              <a:t>= </a:t>
            </a:r>
            <a:r>
              <a:rPr lang="en-US" dirty="0" err="1"/>
              <a:t>gcd</a:t>
            </a:r>
            <a:r>
              <a:rPr lang="en-US" dirty="0"/>
              <a:t>(11, 4) </a:t>
            </a:r>
            <a:r>
              <a:rPr lang="en-US" dirty="0" err="1"/>
              <a:t>rc</a:t>
            </a:r>
            <a:endParaRPr lang="en-US" dirty="0"/>
          </a:p>
          <a:p>
            <a:r>
              <a:rPr lang="en-US" dirty="0"/>
              <a:t>= </a:t>
            </a:r>
            <a:r>
              <a:rPr lang="en-US" dirty="0" err="1"/>
              <a:t>gcd</a:t>
            </a:r>
            <a:r>
              <a:rPr lang="en-US" dirty="0"/>
              <a:t>(4. 3) </a:t>
            </a:r>
            <a:r>
              <a:rPr lang="en-US" dirty="0" err="1"/>
              <a:t>rc</a:t>
            </a:r>
            <a:endParaRPr lang="en-US" dirty="0"/>
          </a:p>
          <a:p>
            <a:r>
              <a:rPr lang="en-US" dirty="0"/>
              <a:t>= </a:t>
            </a:r>
            <a:r>
              <a:rPr lang="en-US" dirty="0" err="1"/>
              <a:t>ged</a:t>
            </a:r>
            <a:r>
              <a:rPr lang="en-US" dirty="0"/>
              <a:t>(3. 1) </a:t>
            </a:r>
            <a:r>
              <a:rPr lang="en-US" dirty="0" err="1"/>
              <a:t>rc</a:t>
            </a:r>
            <a:endParaRPr lang="en-US" dirty="0"/>
          </a:p>
          <a:p>
            <a:r>
              <a:rPr lang="en-US" dirty="0"/>
              <a:t>= </a:t>
            </a:r>
            <a:r>
              <a:rPr lang="en-US" dirty="0" err="1"/>
              <a:t>gcd</a:t>
            </a:r>
            <a:r>
              <a:rPr lang="en-US" dirty="0"/>
              <a:t>(1, 0) </a:t>
            </a:r>
            <a:r>
              <a:rPr lang="en-US" dirty="0" err="1"/>
              <a:t>rc</a:t>
            </a:r>
            <a:endParaRPr lang="en-US" dirty="0"/>
          </a:p>
          <a:p>
            <a:r>
              <a:rPr lang="en-US" dirty="0"/>
              <a:t>= 1</a:t>
            </a:r>
          </a:p>
          <a:p>
            <a:r>
              <a:rPr lang="en-US" dirty="0"/>
              <a:t>4 recursive calls, for 11 is four bits lone.</a:t>
            </a:r>
          </a:p>
        </p:txBody>
      </p:sp>
      <p:sp>
        <p:nvSpPr>
          <p:cNvPr id="6" name="TextBox 5">
            <a:extLst>
              <a:ext uri="{FF2B5EF4-FFF2-40B4-BE49-F238E27FC236}">
                <a16:creationId xmlns:a16="http://schemas.microsoft.com/office/drawing/2014/main" id="{15A1E2B5-E5E7-4EAA-9D06-4BE756F0537F}"/>
              </a:ext>
            </a:extLst>
          </p:cNvPr>
          <p:cNvSpPr txBox="1"/>
          <p:nvPr/>
        </p:nvSpPr>
        <p:spPr>
          <a:xfrm>
            <a:off x="10288156" y="5020613"/>
            <a:ext cx="1748334" cy="1754326"/>
          </a:xfrm>
          <a:prstGeom prst="rect">
            <a:avLst/>
          </a:prstGeom>
          <a:solidFill>
            <a:srgbClr val="FFFF00"/>
          </a:solidFill>
        </p:spPr>
        <p:txBody>
          <a:bodyPr wrap="square" rtlCol="0">
            <a:spAutoFit/>
          </a:bodyPr>
          <a:lstStyle/>
          <a:p>
            <a:r>
              <a:rPr lang="en-US" dirty="0" err="1"/>
              <a:t>gcd</a:t>
            </a:r>
            <a:r>
              <a:rPr lang="en-US" dirty="0"/>
              <a:t>(15, 4)</a:t>
            </a:r>
          </a:p>
          <a:p>
            <a:r>
              <a:rPr lang="en-US" dirty="0"/>
              <a:t>= </a:t>
            </a:r>
            <a:r>
              <a:rPr lang="en-US" dirty="0" err="1"/>
              <a:t>gcd</a:t>
            </a:r>
            <a:r>
              <a:rPr lang="en-US" dirty="0"/>
              <a:t>(4, 3)</a:t>
            </a:r>
          </a:p>
          <a:p>
            <a:r>
              <a:rPr lang="en-US" dirty="0"/>
              <a:t>= </a:t>
            </a:r>
            <a:r>
              <a:rPr lang="en-US" dirty="0" err="1"/>
              <a:t>gcd</a:t>
            </a:r>
            <a:r>
              <a:rPr lang="en-US" dirty="0"/>
              <a:t>(3. 1) </a:t>
            </a:r>
          </a:p>
          <a:p>
            <a:r>
              <a:rPr lang="en-US" dirty="0"/>
              <a:t>= </a:t>
            </a:r>
            <a:r>
              <a:rPr lang="en-US" dirty="0" err="1"/>
              <a:t>gcd</a:t>
            </a:r>
            <a:r>
              <a:rPr lang="en-US" dirty="0"/>
              <a:t>(1, 0)</a:t>
            </a:r>
          </a:p>
          <a:p>
            <a:r>
              <a:rPr lang="en-US" dirty="0"/>
              <a:t>= 1</a:t>
            </a:r>
          </a:p>
          <a:p>
            <a:r>
              <a:rPr lang="en-US" dirty="0"/>
              <a:t>3 recursive calls.</a:t>
            </a:r>
          </a:p>
        </p:txBody>
      </p:sp>
      <p:sp>
        <p:nvSpPr>
          <p:cNvPr id="7" name="Thought Bubble: Cloud 6">
            <a:extLst>
              <a:ext uri="{FF2B5EF4-FFF2-40B4-BE49-F238E27FC236}">
                <a16:creationId xmlns:a16="http://schemas.microsoft.com/office/drawing/2014/main" id="{3F6F482D-772F-4843-BD16-14248D0C53D9}"/>
              </a:ext>
            </a:extLst>
          </p:cNvPr>
          <p:cNvSpPr/>
          <p:nvPr/>
        </p:nvSpPr>
        <p:spPr>
          <a:xfrm rot="20706359" flipH="1">
            <a:off x="578786" y="5736642"/>
            <a:ext cx="595129" cy="437843"/>
          </a:xfrm>
          <a:prstGeom prst="cloudCallout">
            <a:avLst>
              <a:gd name="adj1" fmla="val -31983"/>
              <a:gd name="adj2" fmla="val 1541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latin typeface="Times New Roman" panose="02020603050405020304" pitchFamily="18" charset="0"/>
                <a:cs typeface="Times New Roman" panose="02020603050405020304" pitchFamily="18" charset="0"/>
              </a:rPr>
              <a:t>?</a:t>
            </a:r>
          </a:p>
        </p:txBody>
      </p:sp>
      <p:pic>
        <p:nvPicPr>
          <p:cNvPr id="8" name="Picture 7" descr="Image result for smiley face images">
            <a:extLst>
              <a:ext uri="{FF2B5EF4-FFF2-40B4-BE49-F238E27FC236}">
                <a16:creationId xmlns:a16="http://schemas.microsoft.com/office/drawing/2014/main" id="{F58AC9AE-6160-487A-B907-0CE996619058}"/>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321658">
            <a:off x="638541" y="5471915"/>
            <a:ext cx="475615" cy="345440"/>
          </a:xfrm>
          <a:prstGeom prst="rect">
            <a:avLst/>
          </a:prstGeom>
          <a:noFill/>
        </p:spPr>
      </p:pic>
    </p:spTree>
    <p:extLst>
      <p:ext uri="{BB962C8B-B14F-4D97-AF65-F5344CB8AC3E}">
        <p14:creationId xmlns:p14="http://schemas.microsoft.com/office/powerpoint/2010/main" val="37480368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5FB798E-8149-4387-BCF8-6944E013558E}"/>
              </a:ext>
            </a:extLst>
          </p:cNvPr>
          <p:cNvSpPr/>
          <p:nvPr/>
        </p:nvSpPr>
        <p:spPr>
          <a:xfrm>
            <a:off x="3507298" y="3241962"/>
            <a:ext cx="5738302" cy="595932"/>
          </a:xfrm>
          <a:prstGeom prst="rect">
            <a:avLst/>
          </a:prstGeom>
          <a:solidFill>
            <a:srgbClr val="FFFF00"/>
          </a:solidFill>
        </p:spPr>
        <p:txBody>
          <a:bodyPr wrap="square">
            <a:spAutoFit/>
          </a:bodyPr>
          <a:lstStyle/>
          <a:p>
            <a:pPr>
              <a:lnSpc>
                <a:spcPct val="107000"/>
              </a:lnSpc>
              <a:spcAft>
                <a:spcPts val="800"/>
              </a:spcAft>
            </a:pPr>
            <a:r>
              <a:rPr lang="en-US" sz="3200" dirty="0">
                <a:ea typeface="Calibri" panose="020F0502020204030204" pitchFamily="34" charset="0"/>
                <a:cs typeface="Times New Roman" panose="02020603050405020304" pitchFamily="18" charset="0"/>
              </a:rPr>
              <a:t>An extension of Euclid Algorithm</a:t>
            </a:r>
          </a:p>
        </p:txBody>
      </p:sp>
    </p:spTree>
    <p:extLst>
      <p:ext uri="{BB962C8B-B14F-4D97-AF65-F5344CB8AC3E}">
        <p14:creationId xmlns:p14="http://schemas.microsoft.com/office/powerpoint/2010/main" val="26519695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82F25D1-ADAB-4C9C-9F16-C0F0B235303D}"/>
              </a:ext>
            </a:extLst>
          </p:cNvPr>
          <p:cNvSpPr txBox="1"/>
          <p:nvPr/>
        </p:nvSpPr>
        <p:spPr>
          <a:xfrm>
            <a:off x="1568399" y="5420296"/>
            <a:ext cx="9455697" cy="844732"/>
          </a:xfrm>
          <a:prstGeom prst="rect">
            <a:avLst/>
          </a:prstGeom>
          <a:solidFill>
            <a:schemeClr val="accent5">
              <a:lumMod val="20000"/>
              <a:lumOff val="80000"/>
            </a:schemeClr>
          </a:solidFill>
        </p:spPr>
        <p:txBody>
          <a:bodyPr wrap="square" rtlCol="0">
            <a:spAutoFit/>
          </a:bodyPr>
          <a:lstStyle/>
          <a:p>
            <a:endParaRPr lang="en-US" dirty="0"/>
          </a:p>
        </p:txBody>
      </p:sp>
      <p:sp>
        <p:nvSpPr>
          <p:cNvPr id="2" name="Rectangle 1"/>
          <p:cNvSpPr/>
          <p:nvPr/>
        </p:nvSpPr>
        <p:spPr>
          <a:xfrm>
            <a:off x="1771825" y="1352030"/>
            <a:ext cx="8601885" cy="4911216"/>
          </a:xfrm>
          <a:prstGeom prst="rect">
            <a:avLst/>
          </a:prstGeom>
        </p:spPr>
        <p:txBody>
          <a:bodyPr wrap="square">
            <a:spAutoFit/>
          </a:bodyPr>
          <a:lstStyle/>
          <a:p>
            <a:pPr>
              <a:lnSpc>
                <a:spcPct val="107000"/>
              </a:lnSpc>
              <a:spcAft>
                <a:spcPts val="800"/>
              </a:spcAft>
            </a:pPr>
            <a:r>
              <a:rPr lang="en-US" sz="2800" i="1" dirty="0">
                <a:ea typeface="Calibri" panose="020F0502020204030204" pitchFamily="34" charset="0"/>
                <a:cs typeface="Times New Roman" panose="02020603050405020304" pitchFamily="18" charset="0"/>
              </a:rPr>
              <a:t>An extension of Euclid Algorithm</a:t>
            </a:r>
            <a:endParaRPr lang="en-US" sz="2800" dirty="0">
              <a:ea typeface="Calibri" panose="020F0502020204030204" pitchFamily="34" charset="0"/>
              <a:cs typeface="Times New Roman" panose="02020603050405020304" pitchFamily="18" charset="0"/>
            </a:endParaRPr>
          </a:p>
          <a:p>
            <a:pPr marL="342900" indent="-342900">
              <a:lnSpc>
                <a:spcPct val="107000"/>
              </a:lnSpc>
              <a:spcAft>
                <a:spcPts val="1200"/>
              </a:spcAft>
              <a:buFont typeface="Arial" panose="020B0604020202020204" pitchFamily="34" charset="0"/>
              <a:buChar char="•"/>
            </a:pPr>
            <a:r>
              <a:rPr lang="en-US" sz="2400" dirty="0">
                <a:solidFill>
                  <a:srgbClr val="0000CC"/>
                </a:solidFill>
                <a:highlight>
                  <a:srgbClr val="FFFF00"/>
                </a:highlight>
                <a:latin typeface="Times New Roman" panose="02020603050405020304" pitchFamily="18" charset="0"/>
                <a:ea typeface="Calibri" panose="020F0502020204030204" pitchFamily="34" charset="0"/>
                <a:cs typeface="Times New Roman" panose="02020603050405020304" pitchFamily="18" charset="0"/>
              </a:rPr>
              <a:t>How can we check that d is claimed to be the GCD(a, b)?  </a:t>
            </a:r>
          </a:p>
          <a:p>
            <a:pPr marL="800100" lvl="1" indent="-342900">
              <a:lnSpc>
                <a:spcPct val="107000"/>
              </a:lnSpc>
              <a:spcAft>
                <a:spcPts val="1200"/>
              </a:spcAft>
              <a:buFont typeface="Arial" panose="020B0604020202020204" pitchFamily="34" charset="0"/>
              <a:buChar char="•"/>
            </a:pPr>
            <a:r>
              <a:rPr lang="en-US" sz="2400" dirty="0">
                <a:highlight>
                  <a:srgbClr val="FFFF00"/>
                </a:highlight>
                <a:latin typeface="Times New Roman" panose="02020603050405020304" pitchFamily="18" charset="0"/>
                <a:ea typeface="Calibri" panose="020F0502020204030204" pitchFamily="34" charset="0"/>
                <a:cs typeface="Times New Roman" panose="02020603050405020304" pitchFamily="18" charset="0"/>
              </a:rPr>
              <a:t>When we </a:t>
            </a:r>
            <a:r>
              <a:rPr lang="en-US" sz="2400" i="1" dirty="0">
                <a:highlight>
                  <a:srgbClr val="FFFF00"/>
                </a:highlight>
                <a:latin typeface="Times New Roman" panose="02020603050405020304" pitchFamily="18" charset="0"/>
                <a:ea typeface="Calibri" panose="020F0502020204030204" pitchFamily="34" charset="0"/>
                <a:cs typeface="Times New Roman" panose="02020603050405020304" pitchFamily="18" charset="0"/>
              </a:rPr>
              <a:t>check</a:t>
            </a:r>
            <a:r>
              <a:rPr lang="en-US" sz="2400" dirty="0">
                <a:highlight>
                  <a:srgbClr val="FFFF00"/>
                </a:highlight>
                <a:latin typeface="Times New Roman" panose="02020603050405020304" pitchFamily="18" charset="0"/>
                <a:ea typeface="Calibri" panose="020F0502020204030204" pitchFamily="34" charset="0"/>
                <a:cs typeface="Times New Roman" panose="02020603050405020304" pitchFamily="18" charset="0"/>
              </a:rPr>
              <a:t> that </a:t>
            </a:r>
            <a:r>
              <a:rPr lang="en-US" sz="2400" dirty="0">
                <a:solidFill>
                  <a:srgbClr val="0000FF"/>
                </a:solidFill>
                <a:highlight>
                  <a:srgbClr val="FFFF00"/>
                </a:highlight>
                <a:latin typeface="Times New Roman" panose="02020603050405020304" pitchFamily="18" charset="0"/>
                <a:ea typeface="Calibri" panose="020F0502020204030204" pitchFamily="34" charset="0"/>
                <a:cs typeface="Times New Roman" panose="02020603050405020304" pitchFamily="18" charset="0"/>
              </a:rPr>
              <a:t>d | a  and  d | b</a:t>
            </a:r>
            <a:r>
              <a:rPr lang="en-US" sz="2400" dirty="0">
                <a:highlight>
                  <a:srgbClr val="FFFF00"/>
                </a:highlight>
                <a:latin typeface="Times New Roman" panose="02020603050405020304" pitchFamily="18" charset="0"/>
                <a:ea typeface="Calibri" panose="020F0502020204030204" pitchFamily="34" charset="0"/>
                <a:cs typeface="Times New Roman" panose="02020603050405020304" pitchFamily="18" charset="0"/>
              </a:rPr>
              <a:t>, this only shows </a:t>
            </a:r>
            <a:r>
              <a:rPr lang="en-US" sz="2400" dirty="0">
                <a:solidFill>
                  <a:srgbClr val="0000FF"/>
                </a:solidFill>
                <a:highlight>
                  <a:srgbClr val="FFFF00"/>
                </a:highlight>
                <a:latin typeface="Times New Roman" panose="02020603050405020304" pitchFamily="18" charset="0"/>
                <a:ea typeface="Calibri" panose="020F0502020204030204" pitchFamily="34" charset="0"/>
                <a:cs typeface="Times New Roman" panose="02020603050405020304" pitchFamily="18" charset="0"/>
              </a:rPr>
              <a:t>d</a:t>
            </a:r>
            <a:r>
              <a:rPr lang="en-US" sz="2400" dirty="0">
                <a:highlight>
                  <a:srgbClr val="FFFF00"/>
                </a:highlight>
                <a:latin typeface="Times New Roman" panose="02020603050405020304" pitchFamily="18" charset="0"/>
                <a:ea typeface="Calibri" panose="020F0502020204030204" pitchFamily="34" charset="0"/>
                <a:cs typeface="Times New Roman" panose="02020603050405020304" pitchFamily="18" charset="0"/>
              </a:rPr>
              <a:t> to be a </a:t>
            </a:r>
            <a:r>
              <a:rPr lang="en-US" sz="2400" dirty="0">
                <a:solidFill>
                  <a:srgbClr val="0000FF"/>
                </a:solidFill>
                <a:highlight>
                  <a:srgbClr val="FFFF00"/>
                </a:highlight>
                <a:latin typeface="Times New Roman" panose="02020603050405020304" pitchFamily="18" charset="0"/>
                <a:ea typeface="Calibri" panose="020F0502020204030204" pitchFamily="34" charset="0"/>
                <a:cs typeface="Times New Roman" panose="02020603050405020304" pitchFamily="18" charset="0"/>
              </a:rPr>
              <a:t>common factor</a:t>
            </a:r>
            <a:r>
              <a:rPr lang="en-US" sz="2400" dirty="0">
                <a:highlight>
                  <a:srgbClr val="FFFF00"/>
                </a:highlight>
                <a:latin typeface="Times New Roman" panose="02020603050405020304" pitchFamily="18" charset="0"/>
                <a:ea typeface="Calibri" panose="020F0502020204030204" pitchFamily="34" charset="0"/>
                <a:cs typeface="Times New Roman" panose="02020603050405020304" pitchFamily="18" charset="0"/>
              </a:rPr>
              <a:t>, </a:t>
            </a:r>
            <a:r>
              <a:rPr lang="en-US" sz="2400" i="1" dirty="0">
                <a:solidFill>
                  <a:srgbClr val="0000FF"/>
                </a:solidFill>
                <a:highlight>
                  <a:srgbClr val="FFFF00"/>
                </a:highlight>
                <a:latin typeface="Times New Roman" panose="02020603050405020304" pitchFamily="18" charset="0"/>
                <a:ea typeface="Calibri" panose="020F0502020204030204" pitchFamily="34" charset="0"/>
                <a:cs typeface="Times New Roman" panose="02020603050405020304" pitchFamily="18" charset="0"/>
              </a:rPr>
              <a:t>not necessarily </a:t>
            </a:r>
            <a:r>
              <a:rPr lang="en-US" sz="2400" dirty="0">
                <a:solidFill>
                  <a:srgbClr val="0000FF"/>
                </a:solidFill>
                <a:highlight>
                  <a:srgbClr val="FFFF00"/>
                </a:highlight>
                <a:latin typeface="Times New Roman" panose="02020603050405020304" pitchFamily="18" charset="0"/>
                <a:ea typeface="Calibri" panose="020F0502020204030204" pitchFamily="34" charset="0"/>
                <a:cs typeface="Times New Roman" panose="02020603050405020304" pitchFamily="18" charset="0"/>
              </a:rPr>
              <a:t>the greatest (largest) one </a:t>
            </a:r>
            <a:endParaRPr lang="en-US" sz="2400" dirty="0">
              <a:solidFill>
                <a:srgbClr val="C00000"/>
              </a:solidFill>
              <a:highlight>
                <a:srgbClr val="FFFF00"/>
              </a:highlight>
              <a:latin typeface="Times New Roman" panose="02020603050405020304" pitchFamily="18" charset="0"/>
              <a:ea typeface="Calibri" panose="020F0502020204030204" pitchFamily="34" charset="0"/>
              <a:cs typeface="Times New Roman" panose="02020603050405020304" pitchFamily="18" charset="0"/>
            </a:endParaRPr>
          </a:p>
          <a:p>
            <a:pPr marL="800100" lvl="1" indent="-342900">
              <a:lnSpc>
                <a:spcPct val="107000"/>
              </a:lnSpc>
              <a:spcAft>
                <a:spcPts val="1200"/>
              </a:spcAft>
              <a:buFont typeface="Arial" panose="020B0604020202020204" pitchFamily="34" charset="0"/>
              <a:buChar char="•"/>
            </a:pPr>
            <a:r>
              <a:rPr lang="en-US" sz="2400" i="1" dirty="0">
                <a:highlight>
                  <a:srgbClr val="FFFF00"/>
                </a:highlight>
                <a:latin typeface="Times New Roman" panose="02020603050405020304" pitchFamily="18" charset="0"/>
                <a:ea typeface="Calibri" panose="020F0502020204030204" pitchFamily="34" charset="0"/>
                <a:cs typeface="Times New Roman" panose="02020603050405020304" pitchFamily="18" charset="0"/>
              </a:rPr>
              <a:t>Here is </a:t>
            </a:r>
            <a:r>
              <a:rPr lang="en-US" sz="2400" i="1" dirty="0">
                <a:solidFill>
                  <a:srgbClr val="0000FF"/>
                </a:solidFill>
                <a:highlight>
                  <a:srgbClr val="FFFF00"/>
                </a:highlight>
                <a:latin typeface="Times New Roman" panose="02020603050405020304" pitchFamily="18" charset="0"/>
                <a:ea typeface="Calibri" panose="020F0502020204030204" pitchFamily="34" charset="0"/>
                <a:cs typeface="Times New Roman" panose="02020603050405020304" pitchFamily="18" charset="0"/>
              </a:rPr>
              <a:t>a test </a:t>
            </a:r>
            <a:r>
              <a:rPr lang="en-US" sz="2400" dirty="0">
                <a:solidFill>
                  <a:srgbClr val="0000FF"/>
                </a:solidFill>
                <a:highlight>
                  <a:srgbClr val="FFFF00"/>
                </a:highlight>
                <a:latin typeface="Times New Roman" panose="02020603050405020304" pitchFamily="18" charset="0"/>
                <a:ea typeface="Calibri" panose="020F0502020204030204" pitchFamily="34" charset="0"/>
                <a:cs typeface="Times New Roman" panose="02020603050405020304" pitchFamily="18" charset="0"/>
              </a:rPr>
              <a:t>that can be used if d = ai + </a:t>
            </a:r>
            <a:r>
              <a:rPr lang="en-US" sz="2400" dirty="0" err="1">
                <a:solidFill>
                  <a:srgbClr val="0000FF"/>
                </a:solidFill>
                <a:highlight>
                  <a:srgbClr val="FFFF00"/>
                </a:highlight>
                <a:latin typeface="Times New Roman" panose="02020603050405020304" pitchFamily="18" charset="0"/>
                <a:ea typeface="Calibri" panose="020F0502020204030204" pitchFamily="34" charset="0"/>
                <a:cs typeface="Times New Roman" panose="02020603050405020304" pitchFamily="18" charset="0"/>
              </a:rPr>
              <a:t>bj</a:t>
            </a:r>
            <a:r>
              <a:rPr lang="en-US" sz="2400" dirty="0">
                <a:solidFill>
                  <a:srgbClr val="0000FF"/>
                </a:solidFill>
                <a:highlight>
                  <a:srgbClr val="FFFF00"/>
                </a:highlight>
                <a:latin typeface="Times New Roman" panose="02020603050405020304" pitchFamily="18" charset="0"/>
                <a:ea typeface="Calibri" panose="020F0502020204030204" pitchFamily="34" charset="0"/>
                <a:cs typeface="Times New Roman" panose="02020603050405020304" pitchFamily="18" charset="0"/>
              </a:rPr>
              <a:t> for some integers </a:t>
            </a:r>
            <a:r>
              <a:rPr lang="en-US" sz="2400" dirty="0" err="1">
                <a:solidFill>
                  <a:srgbClr val="0000FF"/>
                </a:solidFill>
                <a:highlight>
                  <a:srgbClr val="FFFF00"/>
                </a:highlight>
                <a:latin typeface="Times New Roman" panose="02020603050405020304" pitchFamily="18" charset="0"/>
                <a:ea typeface="Calibri" panose="020F0502020204030204" pitchFamily="34" charset="0"/>
                <a:cs typeface="Times New Roman" panose="02020603050405020304" pitchFamily="18" charset="0"/>
              </a:rPr>
              <a:t>i</a:t>
            </a:r>
            <a:r>
              <a:rPr lang="en-US" sz="2400" dirty="0">
                <a:solidFill>
                  <a:srgbClr val="0000FF"/>
                </a:solidFill>
                <a:highlight>
                  <a:srgbClr val="FFFF00"/>
                </a:highlight>
                <a:latin typeface="Times New Roman" panose="02020603050405020304" pitchFamily="18" charset="0"/>
                <a:ea typeface="Calibri" panose="020F0502020204030204" pitchFamily="34" charset="0"/>
                <a:cs typeface="Times New Roman" panose="02020603050405020304" pitchFamily="18" charset="0"/>
              </a:rPr>
              <a:t> and j.</a:t>
            </a:r>
            <a:endParaRPr lang="en-US" sz="2400" dirty="0">
              <a:solidFill>
                <a:srgbClr val="0000FF"/>
              </a:solidFill>
              <a:highlight>
                <a:srgbClr val="FFFF00"/>
              </a:highlight>
              <a:latin typeface="Calibri" panose="020F0502020204030204" pitchFamily="34" charset="0"/>
              <a:ea typeface="Calibri" panose="020F0502020204030204" pitchFamily="34" charset="0"/>
              <a:cs typeface="Times New Roman" panose="02020603050405020304" pitchFamily="18" charset="0"/>
            </a:endParaRPr>
          </a:p>
          <a:p>
            <a:pPr marL="1257300" lvl="2" indent="-342900">
              <a:lnSpc>
                <a:spcPct val="107000"/>
              </a:lnSpc>
              <a:spcAft>
                <a:spcPts val="1200"/>
              </a:spcAft>
              <a:buFont typeface="Arial" panose="020B0604020202020204" pitchFamily="34" charset="0"/>
              <a:buChar char="•"/>
            </a:pPr>
            <a:r>
              <a:rPr lang="en-US" sz="2400" dirty="0">
                <a:solidFill>
                  <a:srgbClr val="0000CC"/>
                </a:solidFill>
                <a:highlight>
                  <a:srgbClr val="FFFF00"/>
                </a:highlight>
                <a:latin typeface="Times New Roman" panose="02020603050405020304" pitchFamily="18" charset="0"/>
                <a:ea typeface="Calibri" panose="020F0502020204030204" pitchFamily="34" charset="0"/>
                <a:cs typeface="Times New Roman" panose="02020603050405020304" pitchFamily="18" charset="0"/>
              </a:rPr>
              <a:t>Theorem 0.2</a:t>
            </a:r>
            <a:r>
              <a:rPr lang="en-US" sz="2400" b="1" dirty="0">
                <a:solidFill>
                  <a:srgbClr val="0000CC"/>
                </a:solidFill>
                <a:highlight>
                  <a:srgbClr val="FFFF00"/>
                </a:highlight>
                <a:latin typeface="Times New Roman" panose="02020603050405020304" pitchFamily="18" charset="0"/>
                <a:ea typeface="Calibri" panose="020F0502020204030204" pitchFamily="34" charset="0"/>
                <a:cs typeface="Times New Roman" panose="02020603050405020304" pitchFamily="18" charset="0"/>
              </a:rPr>
              <a:t> </a:t>
            </a:r>
            <a:r>
              <a:rPr lang="en-US" sz="2400" dirty="0">
                <a:solidFill>
                  <a:srgbClr val="0000CC"/>
                </a:solidFill>
                <a:highlight>
                  <a:srgbClr val="FFFF00"/>
                </a:highlight>
                <a:latin typeface="Times New Roman" panose="02020603050405020304" pitchFamily="18" charset="0"/>
                <a:ea typeface="Calibri" panose="020F0502020204030204" pitchFamily="34" charset="0"/>
                <a:cs typeface="Times New Roman" panose="02020603050405020304" pitchFamily="18" charset="0"/>
              </a:rPr>
              <a:t>states that:</a:t>
            </a:r>
            <a:endParaRPr lang="en-US" sz="2400" dirty="0">
              <a:highlight>
                <a:srgbClr val="FFFF00"/>
              </a:highlight>
              <a:latin typeface="Calibri" panose="020F0502020204030204" pitchFamily="34" charset="0"/>
              <a:ea typeface="Calibri" panose="020F0502020204030204" pitchFamily="34" charset="0"/>
              <a:cs typeface="Times New Roman" panose="02020603050405020304" pitchFamily="18" charset="0"/>
            </a:endParaRPr>
          </a:p>
          <a:p>
            <a:pPr indent="457200">
              <a:lnSpc>
                <a:spcPct val="107000"/>
              </a:lnSpc>
              <a:spcAft>
                <a:spcPts val="800"/>
              </a:spcAft>
            </a:pPr>
            <a:r>
              <a:rPr lang="en-US" sz="24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a:solidFill>
                  <a:srgbClr val="0000CC"/>
                </a:solidFill>
                <a:highlight>
                  <a:srgbClr val="FFFF00"/>
                </a:highlight>
                <a:latin typeface="Times New Roman" panose="02020603050405020304" pitchFamily="18" charset="0"/>
                <a:ea typeface="Calibri" panose="020F0502020204030204" pitchFamily="34" charset="0"/>
                <a:cs typeface="Times New Roman" panose="02020603050405020304" pitchFamily="18" charset="0"/>
              </a:rPr>
              <a:t>If d | a and d | b, then for integers </a:t>
            </a:r>
            <a:r>
              <a:rPr lang="en-US" sz="2400" dirty="0" err="1">
                <a:solidFill>
                  <a:srgbClr val="0000CC"/>
                </a:solidFill>
                <a:highlight>
                  <a:srgbClr val="FFFF00"/>
                </a:highlight>
                <a:latin typeface="Times New Roman" panose="02020603050405020304" pitchFamily="18" charset="0"/>
                <a:ea typeface="Calibri" panose="020F0502020204030204" pitchFamily="34" charset="0"/>
                <a:cs typeface="Times New Roman" panose="02020603050405020304" pitchFamily="18" charset="0"/>
              </a:rPr>
              <a:t>i</a:t>
            </a:r>
            <a:r>
              <a:rPr lang="en-US" sz="2400" dirty="0">
                <a:solidFill>
                  <a:srgbClr val="0000CC"/>
                </a:solidFill>
                <a:highlight>
                  <a:srgbClr val="FFFF00"/>
                </a:highlight>
                <a:latin typeface="Times New Roman" panose="02020603050405020304" pitchFamily="18" charset="0"/>
                <a:ea typeface="Calibri" panose="020F0502020204030204" pitchFamily="34" charset="0"/>
                <a:cs typeface="Times New Roman" panose="02020603050405020304" pitchFamily="18" charset="0"/>
              </a:rPr>
              <a:t> and j, d | (</a:t>
            </a:r>
            <a:r>
              <a:rPr lang="en-US" sz="2400" dirty="0" err="1">
                <a:solidFill>
                  <a:srgbClr val="0000CC"/>
                </a:solidFill>
                <a:highlight>
                  <a:srgbClr val="FFFF00"/>
                </a:highlight>
                <a:latin typeface="Times New Roman" panose="02020603050405020304" pitchFamily="18" charset="0"/>
                <a:ea typeface="Calibri" panose="020F0502020204030204" pitchFamily="34" charset="0"/>
                <a:cs typeface="Times New Roman" panose="02020603050405020304" pitchFamily="18" charset="0"/>
              </a:rPr>
              <a:t>ia</a:t>
            </a:r>
            <a:r>
              <a:rPr lang="en-US" sz="2400" dirty="0">
                <a:solidFill>
                  <a:srgbClr val="0000CC"/>
                </a:solidFill>
                <a:highlight>
                  <a:srgbClr val="FFFF00"/>
                </a:highlight>
                <a:latin typeface="Times New Roman" panose="02020603050405020304" pitchFamily="18" charset="0"/>
                <a:ea typeface="Calibri" panose="020F0502020204030204" pitchFamily="34" charset="0"/>
                <a:cs typeface="Times New Roman" panose="02020603050405020304" pitchFamily="18" charset="0"/>
              </a:rPr>
              <a:t> + </a:t>
            </a:r>
            <a:r>
              <a:rPr lang="en-US" sz="2400" dirty="0" err="1">
                <a:solidFill>
                  <a:srgbClr val="0000CC"/>
                </a:solidFill>
                <a:highlight>
                  <a:srgbClr val="FFFF00"/>
                </a:highlight>
                <a:latin typeface="Times New Roman" panose="02020603050405020304" pitchFamily="18" charset="0"/>
                <a:ea typeface="Calibri" panose="020F0502020204030204" pitchFamily="34" charset="0"/>
                <a:cs typeface="Times New Roman" panose="02020603050405020304" pitchFamily="18" charset="0"/>
              </a:rPr>
              <a:t>jb</a:t>
            </a:r>
            <a:r>
              <a:rPr lang="en-US" sz="2400" dirty="0">
                <a:solidFill>
                  <a:srgbClr val="0000CC"/>
                </a:solidFill>
                <a:highlight>
                  <a:srgbClr val="FFFF00"/>
                </a:highlight>
                <a:latin typeface="Times New Roman" panose="02020603050405020304" pitchFamily="18" charset="0"/>
                <a:ea typeface="Calibri" panose="020F0502020204030204" pitchFamily="34" charset="0"/>
                <a:cs typeface="Times New Roman" panose="02020603050405020304" pitchFamily="18" charset="0"/>
              </a:rPr>
              <a:t>). </a:t>
            </a:r>
            <a:endParaRPr lang="en-US" sz="2400" dirty="0">
              <a:highlight>
                <a:srgbClr val="FFFF00"/>
              </a:highlight>
              <a:latin typeface="Calibri" panose="020F0502020204030204" pitchFamily="34" charset="0"/>
              <a:ea typeface="Calibri" panose="020F0502020204030204" pitchFamily="34" charset="0"/>
              <a:cs typeface="Times New Roman" panose="02020603050405020304" pitchFamily="18" charset="0"/>
            </a:endParaRPr>
          </a:p>
          <a:p>
            <a:pPr marL="1257300" lvl="2" indent="-342900">
              <a:lnSpc>
                <a:spcPct val="107000"/>
              </a:lnSpc>
              <a:spcAft>
                <a:spcPts val="800"/>
              </a:spcAft>
              <a:buFont typeface="Arial" panose="020B0604020202020204" pitchFamily="34" charset="0"/>
              <a:buChar char="•"/>
            </a:pPr>
            <a:r>
              <a:rPr lang="en-US" sz="24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This theorem entails that there are integers </a:t>
            </a:r>
            <a:r>
              <a:rPr lang="en-US" sz="2400" dirty="0" err="1">
                <a:solidFill>
                  <a:srgbClr val="0000CC"/>
                </a:solidFill>
                <a:latin typeface="Times New Roman" panose="02020603050405020304" pitchFamily="18" charset="0"/>
                <a:ea typeface="Calibri" panose="020F0502020204030204" pitchFamily="34" charset="0"/>
                <a:cs typeface="Times New Roman" panose="02020603050405020304" pitchFamily="18" charset="0"/>
              </a:rPr>
              <a:t>i</a:t>
            </a:r>
            <a:r>
              <a:rPr lang="en-US" sz="24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 and j such that</a:t>
            </a:r>
            <a:r>
              <a:rPr lang="en-US" sz="2400" dirty="0">
                <a:latin typeface="Calibri" panose="020F0502020204030204" pitchFamily="34" charset="0"/>
                <a:ea typeface="Calibri" panose="020F0502020204030204" pitchFamily="34" charset="0"/>
                <a:cs typeface="Times New Roman" panose="02020603050405020304" pitchFamily="18" charset="0"/>
              </a:rPr>
              <a:t> </a:t>
            </a:r>
            <a:r>
              <a:rPr lang="en-US" sz="2400" dirty="0" err="1">
                <a:latin typeface="Calibri" panose="020F0502020204030204" pitchFamily="34" charset="0"/>
                <a:ea typeface="Calibri" panose="020F0502020204030204" pitchFamily="34" charset="0"/>
                <a:cs typeface="Times New Roman" panose="02020603050405020304" pitchFamily="18" charset="0"/>
              </a:rPr>
              <a:t>g</a:t>
            </a:r>
            <a:r>
              <a:rPr lang="en-US" sz="2400" dirty="0" err="1">
                <a:solidFill>
                  <a:srgbClr val="0000CC"/>
                </a:solidFill>
                <a:latin typeface="Times New Roman" panose="02020603050405020304" pitchFamily="18" charset="0"/>
                <a:ea typeface="Calibri" panose="020F0502020204030204" pitchFamily="34" charset="0"/>
                <a:cs typeface="Times New Roman" panose="02020603050405020304" pitchFamily="18" charset="0"/>
              </a:rPr>
              <a:t>cd</a:t>
            </a:r>
            <a:r>
              <a:rPr lang="en-US" sz="24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(a, b) = </a:t>
            </a:r>
            <a:r>
              <a:rPr lang="en-US" sz="2400" dirty="0" err="1">
                <a:solidFill>
                  <a:srgbClr val="0000CC"/>
                </a:solidFill>
                <a:latin typeface="Times New Roman" panose="02020603050405020304" pitchFamily="18" charset="0"/>
                <a:ea typeface="Calibri" panose="020F0502020204030204" pitchFamily="34" charset="0"/>
                <a:cs typeface="Times New Roman" panose="02020603050405020304" pitchFamily="18" charset="0"/>
              </a:rPr>
              <a:t>ia</a:t>
            </a:r>
            <a:r>
              <a:rPr lang="en-US" sz="24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 + </a:t>
            </a:r>
            <a:r>
              <a:rPr lang="en-US" sz="2400" dirty="0" err="1">
                <a:solidFill>
                  <a:srgbClr val="0000CC"/>
                </a:solidFill>
                <a:latin typeface="Times New Roman" panose="02020603050405020304" pitchFamily="18" charset="0"/>
                <a:ea typeface="Calibri" panose="020F0502020204030204" pitchFamily="34" charset="0"/>
                <a:cs typeface="Times New Roman" panose="02020603050405020304" pitchFamily="18" charset="0"/>
              </a:rPr>
              <a:t>jb.</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Thought Bubble: Cloud 3">
            <a:extLst>
              <a:ext uri="{FF2B5EF4-FFF2-40B4-BE49-F238E27FC236}">
                <a16:creationId xmlns:a16="http://schemas.microsoft.com/office/drawing/2014/main" id="{D5C6E873-E931-46BC-BFC9-902E038391FB}"/>
              </a:ext>
            </a:extLst>
          </p:cNvPr>
          <p:cNvSpPr/>
          <p:nvPr/>
        </p:nvSpPr>
        <p:spPr>
          <a:xfrm rot="20706359" flipH="1">
            <a:off x="294071" y="4282516"/>
            <a:ext cx="1121807" cy="554157"/>
          </a:xfrm>
          <a:prstGeom prst="cloudCallout">
            <a:avLst>
              <a:gd name="adj1" fmla="val -31983"/>
              <a:gd name="adj2" fmla="val 1541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recall</a:t>
            </a:r>
          </a:p>
        </p:txBody>
      </p:sp>
      <p:pic>
        <p:nvPicPr>
          <p:cNvPr id="10" name="Picture 9" descr="Image result for sad face">
            <a:extLst>
              <a:ext uri="{FF2B5EF4-FFF2-40B4-BE49-F238E27FC236}">
                <a16:creationId xmlns:a16="http://schemas.microsoft.com/office/drawing/2014/main" id="{20B2F5DA-73B3-4BFA-9D09-31A3620CFBA3}"/>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897244" y="2338161"/>
            <a:ext cx="407007" cy="372185"/>
          </a:xfrm>
          <a:prstGeom prst="rect">
            <a:avLst/>
          </a:prstGeom>
          <a:noFill/>
        </p:spPr>
      </p:pic>
      <p:sp>
        <p:nvSpPr>
          <p:cNvPr id="3" name="TextBox 2">
            <a:extLst>
              <a:ext uri="{FF2B5EF4-FFF2-40B4-BE49-F238E27FC236}">
                <a16:creationId xmlns:a16="http://schemas.microsoft.com/office/drawing/2014/main" id="{E85EAD67-94E0-4865-AEC8-C6ED0F881082}"/>
              </a:ext>
            </a:extLst>
          </p:cNvPr>
          <p:cNvSpPr txBox="1"/>
          <p:nvPr/>
        </p:nvSpPr>
        <p:spPr>
          <a:xfrm>
            <a:off x="7408506" y="625151"/>
            <a:ext cx="2062065" cy="923330"/>
          </a:xfrm>
          <a:prstGeom prst="rect">
            <a:avLst/>
          </a:prstGeom>
          <a:solidFill>
            <a:srgbClr val="FFFF00"/>
          </a:solidFill>
        </p:spPr>
        <p:txBody>
          <a:bodyPr wrap="square" rtlCol="0">
            <a:spAutoFit/>
          </a:bodyPr>
          <a:lstStyle/>
          <a:p>
            <a:r>
              <a:rPr lang="en-US" dirty="0"/>
              <a:t>a = 64, b = 24, d = 8 is the largest one, but not 2, 4.</a:t>
            </a:r>
          </a:p>
        </p:txBody>
      </p:sp>
    </p:spTree>
    <p:extLst>
      <p:ext uri="{BB962C8B-B14F-4D97-AF65-F5344CB8AC3E}">
        <p14:creationId xmlns:p14="http://schemas.microsoft.com/office/powerpoint/2010/main" val="27050555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Rectangle 1"/>
              <p:cNvSpPr/>
              <p:nvPr/>
            </p:nvSpPr>
            <p:spPr>
              <a:xfrm>
                <a:off x="1572176" y="762153"/>
                <a:ext cx="9167854" cy="5765489"/>
              </a:xfrm>
              <a:prstGeom prst="rect">
                <a:avLst/>
              </a:prstGeom>
            </p:spPr>
            <p:txBody>
              <a:bodyPr wrap="square">
                <a:spAutoFit/>
              </a:bodyPr>
              <a:lstStyle/>
              <a:p>
                <a:pPr>
                  <a:lnSpc>
                    <a:spcPct val="107000"/>
                  </a:lnSpc>
                  <a:spcAft>
                    <a:spcPts val="8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Recall:</a:t>
                </a:r>
              </a:p>
              <a:p>
                <a:pPr>
                  <a:lnSpc>
                    <a:spcPct val="107000"/>
                  </a:lnSpc>
                  <a:spcAft>
                    <a:spcPts val="800"/>
                  </a:spcAft>
                </a:pPr>
                <a:r>
                  <a:rPr lang="en-US" sz="2600" dirty="0">
                    <a:highlight>
                      <a:srgbClr val="FFFF00"/>
                    </a:highlight>
                    <a:ea typeface="Calibri" panose="020F0502020204030204" pitchFamily="34" charset="0"/>
                    <a:cs typeface="Times New Roman" panose="02020603050405020304" pitchFamily="18" charset="0"/>
                  </a:rPr>
                  <a:t>Theorem 0.3</a:t>
                </a:r>
              </a:p>
              <a:p>
                <a:pPr>
                  <a:lnSpc>
                    <a:spcPct val="107000"/>
                  </a:lnSpc>
                  <a:spcAft>
                    <a:spcPts val="800"/>
                  </a:spcAft>
                </a:pPr>
                <a:r>
                  <a:rPr lang="en-US" sz="2400" dirty="0">
                    <a:highlight>
                      <a:srgbClr val="FFFF00"/>
                    </a:highlight>
                    <a:latin typeface="Times New Roman" panose="02020603050405020304" pitchFamily="18" charset="0"/>
                    <a:ea typeface="Calibri" panose="020F0502020204030204" pitchFamily="34" charset="0"/>
                    <a:cs typeface="Times New Roman" panose="02020603050405020304" pitchFamily="18" charset="0"/>
                  </a:rPr>
                  <a:t>Let x and y be integers, not both 0. </a:t>
                </a:r>
              </a:p>
              <a:p>
                <a:pPr>
                  <a:lnSpc>
                    <a:spcPct val="107000"/>
                  </a:lnSpc>
                  <a:spcAft>
                    <a:spcPts val="800"/>
                  </a:spcAft>
                </a:pPr>
                <a:r>
                  <a:rPr lang="en-US" sz="2400" dirty="0">
                    <a:highlight>
                      <a:srgbClr val="FFFF00"/>
                    </a:highlight>
                    <a:latin typeface="Times New Roman" panose="02020603050405020304" pitchFamily="18" charset="0"/>
                    <a:ea typeface="Calibri" panose="020F0502020204030204" pitchFamily="34" charset="0"/>
                    <a:cs typeface="Times New Roman" panose="02020603050405020304" pitchFamily="18" charset="0"/>
                  </a:rPr>
                  <a:t>Let d = min{ix + </a:t>
                </a:r>
                <a:r>
                  <a:rPr lang="en-US" sz="2400" dirty="0" err="1">
                    <a:highlight>
                      <a:srgbClr val="FFFF00"/>
                    </a:highlight>
                    <a:latin typeface="Times New Roman" panose="02020603050405020304" pitchFamily="18" charset="0"/>
                    <a:ea typeface="Calibri" panose="020F0502020204030204" pitchFamily="34" charset="0"/>
                    <a:cs typeface="Times New Roman" panose="02020603050405020304" pitchFamily="18" charset="0"/>
                  </a:rPr>
                  <a:t>jy</a:t>
                </a:r>
                <a:r>
                  <a:rPr lang="en-US" sz="2400" dirty="0">
                    <a:highlight>
                      <a:srgbClr val="FFFF00"/>
                    </a:highlight>
                    <a:latin typeface="Times New Roman" panose="02020603050405020304" pitchFamily="18" charset="0"/>
                    <a:ea typeface="Calibri" panose="020F0502020204030204" pitchFamily="34" charset="0"/>
                    <a:cs typeface="Times New Roman" panose="02020603050405020304" pitchFamily="18" charset="0"/>
                  </a:rPr>
                  <a:t> | </a:t>
                </a:r>
                <a:r>
                  <a:rPr lang="en-US" sz="2400" dirty="0" err="1">
                    <a:highlight>
                      <a:srgbClr val="FFFF00"/>
                    </a:highlight>
                    <a:latin typeface="Times New Roman" panose="02020603050405020304" pitchFamily="18" charset="0"/>
                    <a:ea typeface="Calibri" panose="020F0502020204030204" pitchFamily="34" charset="0"/>
                    <a:cs typeface="Times New Roman" panose="02020603050405020304" pitchFamily="18" charset="0"/>
                  </a:rPr>
                  <a:t>i</a:t>
                </a:r>
                <a:r>
                  <a:rPr lang="en-US" sz="2400" dirty="0">
                    <a:highlight>
                      <a:srgbClr val="FFFF00"/>
                    </a:highlight>
                    <a:latin typeface="Times New Roman" panose="02020603050405020304" pitchFamily="18" charset="0"/>
                    <a:ea typeface="Calibri" panose="020F0502020204030204" pitchFamily="34" charset="0"/>
                    <a:cs typeface="Times New Roman" panose="02020603050405020304" pitchFamily="18" charset="0"/>
                  </a:rPr>
                  <a:t>, j </a:t>
                </a:r>
                <a14:m>
                  <m:oMath xmlns:m="http://schemas.openxmlformats.org/officeDocument/2006/math">
                    <m:r>
                      <a:rPr lang="en-US" sz="2400" b="0" i="1" smtClean="0">
                        <a:highlight>
                          <a:srgbClr val="FFFF00"/>
                        </a:highlight>
                        <a:latin typeface="Cambria Math" panose="02040503050406030204" pitchFamily="18" charset="0"/>
                        <a:ea typeface="Calibri" panose="020F0502020204030204" pitchFamily="34" charset="0"/>
                        <a:cs typeface="Times New Roman" panose="02020603050405020304" pitchFamily="18" charset="0"/>
                      </a:rPr>
                      <m:t>∈</m:t>
                    </m:r>
                  </m:oMath>
                </a14:m>
                <a:r>
                  <a:rPr lang="en-US" sz="2400" dirty="0">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 Z and </a:t>
                </a:r>
                <a:r>
                  <a:rPr lang="en-US" sz="2400" dirty="0">
                    <a:solidFill>
                      <a:srgbClr val="0000FF"/>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ix + </a:t>
                </a:r>
                <a:r>
                  <a:rPr lang="en-US" sz="2400" dirty="0" err="1">
                    <a:solidFill>
                      <a:srgbClr val="0000FF"/>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jy</a:t>
                </a:r>
                <a:r>
                  <a:rPr lang="en-US" sz="2400" dirty="0">
                    <a:solidFill>
                      <a:srgbClr val="0000FF"/>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 &gt; 0</a:t>
                </a:r>
                <a:r>
                  <a:rPr lang="en-US" sz="2400" dirty="0">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a:t>
                </a:r>
                <a:endParaRPr lang="en-US" sz="2400" dirty="0">
                  <a:highlight>
                    <a:srgbClr val="FFFF00"/>
                  </a:highligh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         i.e., d is the </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smallest positive </a:t>
                </a:r>
                <a:r>
                  <a:rPr lang="en-US" sz="2400" dirty="0">
                    <a:latin typeface="Times New Roman" panose="02020603050405020304" pitchFamily="18" charset="0"/>
                    <a:ea typeface="Calibri" panose="020F0502020204030204" pitchFamily="34" charset="0"/>
                    <a:cs typeface="Times New Roman" panose="02020603050405020304" pitchFamily="18" charset="0"/>
                  </a:rPr>
                  <a:t>linear combination of x and y. </a:t>
                </a:r>
              </a:p>
              <a:p>
                <a:pPr>
                  <a:lnSpc>
                    <a:spcPct val="107000"/>
                  </a:lnSpc>
                  <a:spcAft>
                    <a:spcPts val="800"/>
                  </a:spcAft>
                </a:pPr>
                <a:r>
                  <a:rPr lang="en-US" sz="2400" dirty="0">
                    <a:highlight>
                      <a:srgbClr val="FFFF00"/>
                    </a:highlight>
                    <a:latin typeface="Times New Roman" panose="02020603050405020304" pitchFamily="18" charset="0"/>
                    <a:ea typeface="Calibri" panose="020F0502020204030204" pitchFamily="34" charset="0"/>
                    <a:cs typeface="Times New Roman" panose="02020603050405020304" pitchFamily="18" charset="0"/>
                  </a:rPr>
                  <a:t>Then d = </a:t>
                </a:r>
                <a:r>
                  <a:rPr lang="en-US" sz="2400" dirty="0" err="1">
                    <a:highlight>
                      <a:srgbClr val="FFFF00"/>
                    </a:highlight>
                    <a:latin typeface="Times New Roman" panose="02020603050405020304" pitchFamily="18" charset="0"/>
                    <a:ea typeface="Calibri" panose="020F0502020204030204" pitchFamily="34" charset="0"/>
                    <a:cs typeface="Times New Roman" panose="02020603050405020304" pitchFamily="18" charset="0"/>
                  </a:rPr>
                  <a:t>gcd</a:t>
                </a:r>
                <a:r>
                  <a:rPr lang="en-US" sz="2400" dirty="0">
                    <a:highlight>
                      <a:srgbClr val="FFFF00"/>
                    </a:highlight>
                    <a:latin typeface="Times New Roman" panose="02020603050405020304" pitchFamily="18" charset="0"/>
                    <a:ea typeface="Calibri" panose="020F0502020204030204" pitchFamily="34" charset="0"/>
                    <a:cs typeface="Times New Roman" panose="02020603050405020304" pitchFamily="18" charset="0"/>
                  </a:rPr>
                  <a:t>(x, y).</a:t>
                </a:r>
              </a:p>
              <a:p>
                <a:pPr>
                  <a:lnSpc>
                    <a:spcPct val="107000"/>
                  </a:lnSpc>
                  <a:spcAft>
                    <a:spcPts val="800"/>
                  </a:spcAft>
                </a:pPr>
                <a:endParaRPr lang="en-US" sz="2400" dirty="0">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Note that </a:t>
                </a:r>
                <a:r>
                  <a:rPr lang="en-US" sz="2400" dirty="0" err="1">
                    <a:highlight>
                      <a:srgbClr val="FFFF00"/>
                    </a:highlight>
                    <a:latin typeface="Times New Roman" panose="02020603050405020304" pitchFamily="18" charset="0"/>
                    <a:ea typeface="Calibri" panose="020F0502020204030204" pitchFamily="34" charset="0"/>
                    <a:cs typeface="Times New Roman" panose="02020603050405020304" pitchFamily="18" charset="0"/>
                  </a:rPr>
                  <a:t>gcd</a:t>
                </a:r>
                <a:r>
                  <a:rPr lang="en-US" sz="2400" dirty="0">
                    <a:highlight>
                      <a:srgbClr val="FFFF00"/>
                    </a:highlight>
                    <a:latin typeface="Times New Roman" panose="02020603050405020304" pitchFamily="18" charset="0"/>
                    <a:ea typeface="Calibri" panose="020F0502020204030204" pitchFamily="34" charset="0"/>
                    <a:cs typeface="Times New Roman" panose="02020603050405020304" pitchFamily="18" charset="0"/>
                  </a:rPr>
                  <a:t>(x, y) = ix + </a:t>
                </a:r>
                <a:r>
                  <a:rPr lang="en-US" sz="2400" dirty="0" err="1">
                    <a:highlight>
                      <a:srgbClr val="FFFF00"/>
                    </a:highlight>
                    <a:latin typeface="Times New Roman" panose="02020603050405020304" pitchFamily="18" charset="0"/>
                    <a:ea typeface="Calibri" panose="020F0502020204030204" pitchFamily="34" charset="0"/>
                    <a:cs typeface="Times New Roman" panose="02020603050405020304" pitchFamily="18" charset="0"/>
                  </a:rPr>
                  <a:t>jy</a:t>
                </a:r>
                <a:r>
                  <a:rPr lang="en-US" sz="2400" dirty="0">
                    <a:highlight>
                      <a:srgbClr val="FFFF00"/>
                    </a:highlight>
                    <a:latin typeface="Times New Roman" panose="02020603050405020304" pitchFamily="18" charset="0"/>
                    <a:ea typeface="Calibri" panose="020F0502020204030204" pitchFamily="34" charset="0"/>
                    <a:cs typeface="Times New Roman" panose="02020603050405020304" pitchFamily="18" charset="0"/>
                  </a:rPr>
                  <a:t> &gt; 0</a:t>
                </a:r>
              </a:p>
              <a:p>
                <a:pPr>
                  <a:lnSpc>
                    <a:spcPct val="107000"/>
                  </a:lnSpc>
                  <a:spcAft>
                    <a:spcPts val="8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a:highlight>
                      <a:srgbClr val="FFFF00"/>
                    </a:highlight>
                    <a:latin typeface="Times New Roman" panose="02020603050405020304" pitchFamily="18" charset="0"/>
                    <a:ea typeface="Calibri" panose="020F0502020204030204" pitchFamily="34" charset="0"/>
                    <a:cs typeface="Times New Roman" panose="02020603050405020304" pitchFamily="18" charset="0"/>
                  </a:rPr>
                  <a:t>= d(</a:t>
                </a:r>
                <a:r>
                  <a:rPr lang="en-US" sz="2400" dirty="0" err="1">
                    <a:highlight>
                      <a:srgbClr val="FFFF00"/>
                    </a:highlight>
                    <a:latin typeface="Times New Roman" panose="02020603050405020304" pitchFamily="18" charset="0"/>
                    <a:ea typeface="Calibri" panose="020F0502020204030204" pitchFamily="34" charset="0"/>
                    <a:cs typeface="Times New Roman" panose="02020603050405020304" pitchFamily="18" charset="0"/>
                  </a:rPr>
                  <a:t>i</a:t>
                </a:r>
                <a:r>
                  <a:rPr lang="en-US" sz="2400" dirty="0">
                    <a:highlight>
                      <a:srgbClr val="FFFF00"/>
                    </a:highlight>
                    <a:latin typeface="Times New Roman" panose="02020603050405020304" pitchFamily="18" charset="0"/>
                    <a:ea typeface="Calibri" panose="020F0502020204030204" pitchFamily="34" charset="0"/>
                    <a:cs typeface="Times New Roman" panose="02020603050405020304" pitchFamily="18" charset="0"/>
                  </a:rPr>
                  <a:t>*</a:t>
                </a:r>
                <a14:m>
                  <m:oMath xmlns:m="http://schemas.openxmlformats.org/officeDocument/2006/math">
                    <m:f>
                      <m:fPr>
                        <m:ctrlPr>
                          <a:rPr lang="en-US" sz="2400" i="1" smtClean="0">
                            <a:highlight>
                              <a:srgbClr val="FFFF00"/>
                            </a:highlight>
                            <a:latin typeface="Cambria Math" panose="02040503050406030204" pitchFamily="18" charset="0"/>
                            <a:cs typeface="Times New Roman" panose="02020603050405020304" pitchFamily="18" charset="0"/>
                          </a:rPr>
                        </m:ctrlPr>
                      </m:fPr>
                      <m:num>
                        <m:r>
                          <a:rPr lang="en-US" sz="2400" b="0" i="1" smtClean="0">
                            <a:highlight>
                              <a:srgbClr val="FFFF00"/>
                            </a:highlight>
                            <a:latin typeface="Cambria Math" panose="02040503050406030204" pitchFamily="18" charset="0"/>
                            <a:cs typeface="Times New Roman" panose="02020603050405020304" pitchFamily="18" charset="0"/>
                          </a:rPr>
                          <m:t>𝑥</m:t>
                        </m:r>
                      </m:num>
                      <m:den>
                        <m:r>
                          <a:rPr lang="en-US" sz="2400" b="0" i="1" smtClean="0">
                            <a:highlight>
                              <a:srgbClr val="FFFF00"/>
                            </a:highlight>
                            <a:latin typeface="Cambria Math" panose="02040503050406030204" pitchFamily="18" charset="0"/>
                            <a:cs typeface="Times New Roman" panose="02020603050405020304" pitchFamily="18" charset="0"/>
                          </a:rPr>
                          <m:t>𝑑</m:t>
                        </m:r>
                      </m:den>
                    </m:f>
                  </m:oMath>
                </a14:m>
                <a:r>
                  <a:rPr lang="en-US" sz="2400" dirty="0">
                    <a:highlight>
                      <a:srgbClr val="FFFF00"/>
                    </a:highlight>
                    <a:latin typeface="Times New Roman" panose="02020603050405020304" pitchFamily="18" charset="0"/>
                    <a:ea typeface="Calibri" panose="020F0502020204030204" pitchFamily="34" charset="0"/>
                    <a:cs typeface="Times New Roman" panose="02020603050405020304" pitchFamily="18" charset="0"/>
                  </a:rPr>
                  <a:t> + j*</a:t>
                </a:r>
                <a14:m>
                  <m:oMath xmlns:m="http://schemas.openxmlformats.org/officeDocument/2006/math">
                    <m:f>
                      <m:fPr>
                        <m:ctrlPr>
                          <a:rPr lang="en-US" sz="2400" i="1" smtClean="0">
                            <a:highlight>
                              <a:srgbClr val="FFFF00"/>
                            </a:highlight>
                            <a:latin typeface="Cambria Math" panose="02040503050406030204" pitchFamily="18" charset="0"/>
                            <a:cs typeface="Times New Roman" panose="02020603050405020304" pitchFamily="18" charset="0"/>
                          </a:rPr>
                        </m:ctrlPr>
                      </m:fPr>
                      <m:num>
                        <m:r>
                          <a:rPr lang="en-US" sz="2400" b="0" i="1" smtClean="0">
                            <a:highlight>
                              <a:srgbClr val="FFFF00"/>
                            </a:highlight>
                            <a:latin typeface="Cambria Math" panose="02040503050406030204" pitchFamily="18" charset="0"/>
                            <a:cs typeface="Times New Roman" panose="02020603050405020304" pitchFamily="18" charset="0"/>
                          </a:rPr>
                          <m:t>𝑦</m:t>
                        </m:r>
                      </m:num>
                      <m:den>
                        <m:r>
                          <a:rPr lang="en-US" sz="2400" b="0" i="1" smtClean="0">
                            <a:highlight>
                              <a:srgbClr val="FFFF00"/>
                            </a:highlight>
                            <a:latin typeface="Cambria Math" panose="02040503050406030204" pitchFamily="18" charset="0"/>
                            <a:cs typeface="Times New Roman" panose="02020603050405020304" pitchFamily="18" charset="0"/>
                          </a:rPr>
                          <m:t>𝑑</m:t>
                        </m:r>
                      </m:den>
                    </m:f>
                  </m:oMath>
                </a14:m>
                <a:r>
                  <a:rPr lang="en-US" sz="2400" dirty="0">
                    <a:highlight>
                      <a:srgbClr val="FFFF00"/>
                    </a:highlight>
                    <a:latin typeface="Times New Roman" panose="02020603050405020304" pitchFamily="18" charset="0"/>
                    <a:ea typeface="Calibri" panose="020F0502020204030204" pitchFamily="34" charset="0"/>
                    <a:cs typeface="Times New Roman" panose="02020603050405020304" pitchFamily="18" charset="0"/>
                  </a:rPr>
                  <a:t> ) &gt; 0, where 0 &lt; (</a:t>
                </a:r>
                <a:r>
                  <a:rPr lang="en-US" sz="2400" dirty="0" err="1">
                    <a:highlight>
                      <a:srgbClr val="FFFF00"/>
                    </a:highlight>
                    <a:latin typeface="Times New Roman" panose="02020603050405020304" pitchFamily="18" charset="0"/>
                    <a:ea typeface="Calibri" panose="020F0502020204030204" pitchFamily="34" charset="0"/>
                    <a:cs typeface="Times New Roman" panose="02020603050405020304" pitchFamily="18" charset="0"/>
                  </a:rPr>
                  <a:t>i</a:t>
                </a:r>
                <a:r>
                  <a:rPr lang="en-US" sz="2400" dirty="0">
                    <a:highlight>
                      <a:srgbClr val="FFFF00"/>
                    </a:highlight>
                    <a:latin typeface="Times New Roman" panose="02020603050405020304" pitchFamily="18" charset="0"/>
                    <a:ea typeface="Calibri" panose="020F0502020204030204" pitchFamily="34" charset="0"/>
                    <a:cs typeface="Times New Roman" panose="02020603050405020304" pitchFamily="18" charset="0"/>
                  </a:rPr>
                  <a:t>*</a:t>
                </a:r>
                <a14:m>
                  <m:oMath xmlns:m="http://schemas.openxmlformats.org/officeDocument/2006/math">
                    <m:f>
                      <m:fPr>
                        <m:ctrlPr>
                          <a:rPr lang="en-US" sz="2400" i="1">
                            <a:highlight>
                              <a:srgbClr val="FFFF00"/>
                            </a:highlight>
                            <a:latin typeface="Cambria Math" panose="02040503050406030204" pitchFamily="18" charset="0"/>
                            <a:cs typeface="Times New Roman" panose="02020603050405020304" pitchFamily="18" charset="0"/>
                          </a:rPr>
                        </m:ctrlPr>
                      </m:fPr>
                      <m:num>
                        <m:r>
                          <a:rPr lang="en-US" sz="2400" b="0" i="1" smtClean="0">
                            <a:highlight>
                              <a:srgbClr val="FFFF00"/>
                            </a:highlight>
                            <a:latin typeface="Cambria Math" panose="02040503050406030204" pitchFamily="18" charset="0"/>
                            <a:cs typeface="Times New Roman" panose="02020603050405020304" pitchFamily="18" charset="0"/>
                          </a:rPr>
                          <m:t>𝑥</m:t>
                        </m:r>
                      </m:num>
                      <m:den>
                        <m:r>
                          <a:rPr lang="en-US" sz="2400" b="0" i="1" smtClean="0">
                            <a:highlight>
                              <a:srgbClr val="FFFF00"/>
                            </a:highlight>
                            <a:latin typeface="Cambria Math" panose="02040503050406030204" pitchFamily="18" charset="0"/>
                            <a:cs typeface="Times New Roman" panose="02020603050405020304" pitchFamily="18" charset="0"/>
                          </a:rPr>
                          <m:t>𝑑</m:t>
                        </m:r>
                      </m:den>
                    </m:f>
                  </m:oMath>
                </a14:m>
                <a:r>
                  <a:rPr lang="en-US" sz="2400" dirty="0">
                    <a:highlight>
                      <a:srgbClr val="FFFF00"/>
                    </a:highlight>
                    <a:latin typeface="Times New Roman" panose="02020603050405020304" pitchFamily="18" charset="0"/>
                    <a:ea typeface="Calibri" panose="020F0502020204030204" pitchFamily="34" charset="0"/>
                    <a:cs typeface="Times New Roman" panose="02020603050405020304" pitchFamily="18" charset="0"/>
                  </a:rPr>
                  <a:t> + j*</a:t>
                </a:r>
                <a14:m>
                  <m:oMath xmlns:m="http://schemas.openxmlformats.org/officeDocument/2006/math">
                    <m:f>
                      <m:fPr>
                        <m:ctrlPr>
                          <a:rPr lang="en-US" sz="2400" i="1">
                            <a:highlight>
                              <a:srgbClr val="FFFF00"/>
                            </a:highlight>
                            <a:latin typeface="Cambria Math" panose="02040503050406030204" pitchFamily="18" charset="0"/>
                            <a:cs typeface="Times New Roman" panose="02020603050405020304" pitchFamily="18" charset="0"/>
                          </a:rPr>
                        </m:ctrlPr>
                      </m:fPr>
                      <m:num>
                        <m:r>
                          <a:rPr lang="en-US" sz="2400" b="0" i="1" smtClean="0">
                            <a:highlight>
                              <a:srgbClr val="FFFF00"/>
                            </a:highlight>
                            <a:latin typeface="Cambria Math" panose="02040503050406030204" pitchFamily="18" charset="0"/>
                            <a:cs typeface="Times New Roman" panose="02020603050405020304" pitchFamily="18" charset="0"/>
                          </a:rPr>
                          <m:t>𝑦</m:t>
                        </m:r>
                      </m:num>
                      <m:den>
                        <m:r>
                          <a:rPr lang="en-US" sz="2400" b="0" i="1" smtClean="0">
                            <a:highlight>
                              <a:srgbClr val="FFFF00"/>
                            </a:highlight>
                            <a:latin typeface="Cambria Math" panose="02040503050406030204" pitchFamily="18" charset="0"/>
                            <a:cs typeface="Times New Roman" panose="02020603050405020304" pitchFamily="18" charset="0"/>
                          </a:rPr>
                          <m:t>𝑑</m:t>
                        </m:r>
                      </m:den>
                    </m:f>
                  </m:oMath>
                </a14:m>
                <a:r>
                  <a:rPr lang="en-US" sz="2400" dirty="0">
                    <a:highlight>
                      <a:srgbClr val="FFFF00"/>
                    </a:highlight>
                    <a:latin typeface="Times New Roman" panose="02020603050405020304" pitchFamily="18" charset="0"/>
                    <a:ea typeface="Calibri" panose="020F0502020204030204" pitchFamily="34" charset="0"/>
                    <a:cs typeface="Times New Roman" panose="02020603050405020304" pitchFamily="18" charset="0"/>
                  </a:rPr>
                  <a:t> ) = 1</a:t>
                </a:r>
              </a:p>
              <a:p>
                <a:pPr>
                  <a:lnSpc>
                    <a:spcPct val="107000"/>
                  </a:lnSpc>
                  <a:spcAft>
                    <a:spcPts val="8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a:highlight>
                      <a:srgbClr val="FFFF00"/>
                    </a:highlight>
                    <a:latin typeface="Times New Roman" panose="02020603050405020304" pitchFamily="18" charset="0"/>
                    <a:ea typeface="Calibri" panose="020F0502020204030204" pitchFamily="34" charset="0"/>
                    <a:cs typeface="Times New Roman" panose="02020603050405020304" pitchFamily="18" charset="0"/>
                  </a:rPr>
                  <a:t>=  d = min{ix + </a:t>
                </a:r>
                <a:r>
                  <a:rPr lang="en-US" sz="2400" dirty="0" err="1">
                    <a:highlight>
                      <a:srgbClr val="FFFF00"/>
                    </a:highlight>
                    <a:latin typeface="Times New Roman" panose="02020603050405020304" pitchFamily="18" charset="0"/>
                    <a:ea typeface="Calibri" panose="020F0502020204030204" pitchFamily="34" charset="0"/>
                    <a:cs typeface="Times New Roman" panose="02020603050405020304" pitchFamily="18" charset="0"/>
                  </a:rPr>
                  <a:t>jy</a:t>
                </a:r>
                <a:r>
                  <a:rPr lang="en-US" sz="2400" dirty="0">
                    <a:highlight>
                      <a:srgbClr val="FFFF00"/>
                    </a:highlight>
                    <a:latin typeface="Times New Roman" panose="02020603050405020304" pitchFamily="18" charset="0"/>
                    <a:ea typeface="Calibri" panose="020F0502020204030204" pitchFamily="34" charset="0"/>
                    <a:cs typeface="Times New Roman" panose="02020603050405020304" pitchFamily="18" charset="0"/>
                  </a:rPr>
                  <a:t> | </a:t>
                </a:r>
                <a:r>
                  <a:rPr lang="en-US" sz="2400" dirty="0" err="1">
                    <a:highlight>
                      <a:srgbClr val="FFFF00"/>
                    </a:highlight>
                    <a:latin typeface="Times New Roman" panose="02020603050405020304" pitchFamily="18" charset="0"/>
                    <a:ea typeface="Calibri" panose="020F0502020204030204" pitchFamily="34" charset="0"/>
                    <a:cs typeface="Times New Roman" panose="02020603050405020304" pitchFamily="18" charset="0"/>
                  </a:rPr>
                  <a:t>i</a:t>
                </a:r>
                <a:r>
                  <a:rPr lang="en-US" sz="2400" dirty="0">
                    <a:highlight>
                      <a:srgbClr val="FFFF00"/>
                    </a:highlight>
                    <a:latin typeface="Times New Roman" panose="02020603050405020304" pitchFamily="18" charset="0"/>
                    <a:ea typeface="Calibri" panose="020F0502020204030204" pitchFamily="34" charset="0"/>
                    <a:cs typeface="Times New Roman" panose="02020603050405020304" pitchFamily="18" charset="0"/>
                  </a:rPr>
                  <a:t>, j </a:t>
                </a:r>
                <a14:m>
                  <m:oMath xmlns:m="http://schemas.openxmlformats.org/officeDocument/2006/math">
                    <m:r>
                      <a:rPr lang="en-US" sz="2400" b="0" i="1" smtClean="0">
                        <a:highlight>
                          <a:srgbClr val="FFFF00"/>
                        </a:highlight>
                        <a:latin typeface="Cambria Math" panose="02040503050406030204" pitchFamily="18" charset="0"/>
                        <a:ea typeface="Calibri" panose="020F0502020204030204" pitchFamily="34" charset="0"/>
                        <a:cs typeface="Times New Roman" panose="02020603050405020304" pitchFamily="18" charset="0"/>
                      </a:rPr>
                      <m:t>∈</m:t>
                    </m:r>
                  </m:oMath>
                </a14:m>
                <a:r>
                  <a:rPr lang="en-US" sz="2400" dirty="0">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 Z and </a:t>
                </a:r>
                <a:r>
                  <a:rPr lang="en-US" sz="2400" dirty="0">
                    <a:solidFill>
                      <a:srgbClr val="0000FF"/>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ix + </a:t>
                </a:r>
                <a:r>
                  <a:rPr lang="en-US" sz="2400" dirty="0" err="1">
                    <a:solidFill>
                      <a:srgbClr val="0000FF"/>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jy</a:t>
                </a:r>
                <a:r>
                  <a:rPr lang="en-US" sz="2400" dirty="0">
                    <a:solidFill>
                      <a:srgbClr val="0000FF"/>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 &gt; 0</a:t>
                </a:r>
                <a:r>
                  <a:rPr lang="en-US" sz="2400" dirty="0">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a:t>
                </a:r>
              </a:p>
              <a:p>
                <a:pPr>
                  <a:lnSpc>
                    <a:spcPct val="107000"/>
                  </a:lnSpc>
                  <a:spcAft>
                    <a:spcPts val="8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Furthermore,  </a:t>
                </a:r>
                <a14:m>
                  <m:oMath xmlns:m="http://schemas.openxmlformats.org/officeDocument/2006/math">
                    <m:f>
                      <m:fPr>
                        <m:ctrlPr>
                          <a:rPr lang="en-US" sz="2400" i="1">
                            <a:highlight>
                              <a:srgbClr val="FFFF00"/>
                            </a:highlight>
                            <a:latin typeface="Cambria Math" panose="02040503050406030204" pitchFamily="18" charset="0"/>
                            <a:cs typeface="Times New Roman" panose="02020603050405020304" pitchFamily="18" charset="0"/>
                          </a:rPr>
                        </m:ctrlPr>
                      </m:fPr>
                      <m:num>
                        <m:r>
                          <a:rPr lang="en-US" sz="2400" b="0" i="1" smtClean="0">
                            <a:highlight>
                              <a:srgbClr val="FFFF00"/>
                            </a:highlight>
                            <a:latin typeface="Cambria Math" panose="02040503050406030204" pitchFamily="18" charset="0"/>
                            <a:cs typeface="Times New Roman" panose="02020603050405020304" pitchFamily="18" charset="0"/>
                          </a:rPr>
                          <m:t>𝑥</m:t>
                        </m:r>
                      </m:num>
                      <m:den>
                        <m:r>
                          <a:rPr lang="en-US" sz="2400" b="0" i="1" smtClean="0">
                            <a:highlight>
                              <a:srgbClr val="FFFF00"/>
                            </a:highlight>
                            <a:latin typeface="Cambria Math" panose="02040503050406030204" pitchFamily="18" charset="0"/>
                            <a:cs typeface="Times New Roman" panose="02020603050405020304" pitchFamily="18" charset="0"/>
                          </a:rPr>
                          <m:t>𝑑</m:t>
                        </m:r>
                      </m:den>
                    </m:f>
                  </m:oMath>
                </a14:m>
                <a:r>
                  <a:rPr lang="en-US" sz="2400" dirty="0">
                    <a:highlight>
                      <a:srgbClr val="FFFF00"/>
                    </a:highlight>
                    <a:latin typeface="Times New Roman" panose="02020603050405020304" pitchFamily="18" charset="0"/>
                    <a:ea typeface="Calibri" panose="020F0502020204030204" pitchFamily="34" charset="0"/>
                    <a:cs typeface="Times New Roman" panose="02020603050405020304" pitchFamily="18" charset="0"/>
                  </a:rPr>
                  <a:t>  and  </a:t>
                </a:r>
                <a14:m>
                  <m:oMath xmlns:m="http://schemas.openxmlformats.org/officeDocument/2006/math">
                    <m:f>
                      <m:fPr>
                        <m:ctrlPr>
                          <a:rPr lang="en-US" sz="2400" i="1">
                            <a:highlight>
                              <a:srgbClr val="FFFF00"/>
                            </a:highlight>
                            <a:latin typeface="Cambria Math" panose="02040503050406030204" pitchFamily="18" charset="0"/>
                            <a:cs typeface="Times New Roman" panose="02020603050405020304" pitchFamily="18" charset="0"/>
                          </a:rPr>
                        </m:ctrlPr>
                      </m:fPr>
                      <m:num>
                        <m:r>
                          <a:rPr lang="en-US" sz="2400" b="0" i="1" smtClean="0">
                            <a:highlight>
                              <a:srgbClr val="FFFF00"/>
                            </a:highlight>
                            <a:latin typeface="Cambria Math" panose="02040503050406030204" pitchFamily="18" charset="0"/>
                            <a:cs typeface="Times New Roman" panose="02020603050405020304" pitchFamily="18" charset="0"/>
                          </a:rPr>
                          <m:t>𝑦</m:t>
                        </m:r>
                      </m:num>
                      <m:den>
                        <m:r>
                          <a:rPr lang="en-US" sz="2400" b="0" i="1" smtClean="0">
                            <a:highlight>
                              <a:srgbClr val="FFFF00"/>
                            </a:highlight>
                            <a:latin typeface="Cambria Math" panose="02040503050406030204" pitchFamily="18" charset="0"/>
                            <a:cs typeface="Times New Roman" panose="02020603050405020304" pitchFamily="18" charset="0"/>
                          </a:rPr>
                          <m:t>𝑑</m:t>
                        </m:r>
                      </m:den>
                    </m:f>
                  </m:oMath>
                </a14:m>
                <a:r>
                  <a:rPr lang="en-US" sz="2400" dirty="0">
                    <a:highlight>
                      <a:srgbClr val="FFFF00"/>
                    </a:highlight>
                    <a:latin typeface="Times New Roman" panose="02020603050405020304" pitchFamily="18" charset="0"/>
                    <a:ea typeface="Calibri" panose="020F0502020204030204" pitchFamily="34" charset="0"/>
                    <a:cs typeface="Times New Roman" panose="02020603050405020304" pitchFamily="18" charset="0"/>
                  </a:rPr>
                  <a:t>  are relatively prime.</a:t>
                </a:r>
              </a:p>
            </p:txBody>
          </p:sp>
        </mc:Choice>
        <mc:Fallback>
          <p:sp>
            <p:nvSpPr>
              <p:cNvPr id="2" name="Rectangle 1"/>
              <p:cNvSpPr>
                <a:spLocks noRot="1" noChangeAspect="1" noMove="1" noResize="1" noEditPoints="1" noAdjustHandles="1" noChangeArrowheads="1" noChangeShapeType="1" noTextEdit="1"/>
              </p:cNvSpPr>
              <p:nvPr/>
            </p:nvSpPr>
            <p:spPr>
              <a:xfrm>
                <a:off x="1572176" y="762153"/>
                <a:ext cx="9167854" cy="5765489"/>
              </a:xfrm>
              <a:prstGeom prst="rect">
                <a:avLst/>
              </a:prstGeom>
              <a:blipFill>
                <a:blip r:embed="rId2"/>
                <a:stretch>
                  <a:fillRect l="-1197" t="-846"/>
                </a:stretch>
              </a:blipFill>
            </p:spPr>
            <p:txBody>
              <a:bodyPr/>
              <a:lstStyle/>
              <a:p>
                <a:r>
                  <a:rPr lang="en-US">
                    <a:noFill/>
                  </a:rPr>
                  <a:t> </a:t>
                </a:r>
              </a:p>
            </p:txBody>
          </p:sp>
        </mc:Fallback>
      </mc:AlternateContent>
      <p:sp>
        <p:nvSpPr>
          <p:cNvPr id="4" name="Thought Bubble: Cloud 3">
            <a:extLst>
              <a:ext uri="{FF2B5EF4-FFF2-40B4-BE49-F238E27FC236}">
                <a16:creationId xmlns:a16="http://schemas.microsoft.com/office/drawing/2014/main" id="{D5C6E873-E931-46BC-BFC9-902E038391FB}"/>
              </a:ext>
            </a:extLst>
          </p:cNvPr>
          <p:cNvSpPr/>
          <p:nvPr/>
        </p:nvSpPr>
        <p:spPr>
          <a:xfrm rot="21223345" flipH="1">
            <a:off x="271387" y="1587472"/>
            <a:ext cx="1166440" cy="446109"/>
          </a:xfrm>
          <a:prstGeom prst="cloudCallout">
            <a:avLst>
              <a:gd name="adj1" fmla="val -22594"/>
              <a:gd name="adj2" fmla="val 166726"/>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recall</a:t>
            </a:r>
          </a:p>
        </p:txBody>
      </p:sp>
      <p:pic>
        <p:nvPicPr>
          <p:cNvPr id="5" name="Picture 4" descr="Image result for smiley face images">
            <a:extLst>
              <a:ext uri="{FF2B5EF4-FFF2-40B4-BE49-F238E27FC236}">
                <a16:creationId xmlns:a16="http://schemas.microsoft.com/office/drawing/2014/main" id="{CB19796A-34FE-4D81-BEC0-B9AA9A49A19F}"/>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rot="764929">
            <a:off x="641157" y="1984248"/>
            <a:ext cx="684724" cy="4410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27702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Rectangle 1"/>
              <p:cNvSpPr/>
              <p:nvPr/>
            </p:nvSpPr>
            <p:spPr>
              <a:xfrm>
                <a:off x="1953331" y="1105683"/>
                <a:ext cx="8506053" cy="5065169"/>
              </a:xfrm>
              <a:prstGeom prst="rect">
                <a:avLst/>
              </a:prstGeom>
            </p:spPr>
            <p:txBody>
              <a:bodyPr wrap="square">
                <a:spAutoFit/>
              </a:bodyPr>
              <a:lstStyle/>
              <a:p>
                <a:pPr>
                  <a:lnSpc>
                    <a:spcPct val="107000"/>
                  </a:lnSpc>
                  <a:spcAft>
                    <a:spcPts val="800"/>
                  </a:spcAft>
                </a:pPr>
                <a:r>
                  <a:rPr lang="en-US" sz="2400" dirty="0">
                    <a:highlight>
                      <a:srgbClr val="FFFF00"/>
                    </a:highlight>
                    <a:ea typeface="Calibri" panose="020F0502020204030204" pitchFamily="34" charset="0"/>
                    <a:cs typeface="Times New Roman" panose="02020603050405020304" pitchFamily="18" charset="0"/>
                  </a:rPr>
                  <a:t>Theorem 0.3</a:t>
                </a:r>
              </a:p>
              <a:p>
                <a:pPr>
                  <a:lnSpc>
                    <a:spcPct val="107000"/>
                  </a:lnSpc>
                  <a:spcAft>
                    <a:spcPts val="800"/>
                  </a:spcAft>
                </a:pPr>
                <a:r>
                  <a:rPr lang="en-US" sz="2400" dirty="0">
                    <a:highlight>
                      <a:srgbClr val="FFFF00"/>
                    </a:highlight>
                    <a:latin typeface="Times New Roman" panose="02020603050405020304" pitchFamily="18" charset="0"/>
                    <a:ea typeface="Calibri" panose="020F0502020204030204" pitchFamily="34" charset="0"/>
                    <a:cs typeface="Times New Roman" panose="02020603050405020304" pitchFamily="18" charset="0"/>
                  </a:rPr>
                  <a:t>Let x and y be integers, not both 0. </a:t>
                </a:r>
              </a:p>
              <a:p>
                <a:pPr>
                  <a:lnSpc>
                    <a:spcPct val="107000"/>
                  </a:lnSpc>
                  <a:spcAft>
                    <a:spcPts val="800"/>
                  </a:spcAft>
                </a:pPr>
                <a:r>
                  <a:rPr lang="en-US" sz="2400" dirty="0">
                    <a:highlight>
                      <a:srgbClr val="FFFF00"/>
                    </a:highlight>
                    <a:latin typeface="Times New Roman" panose="02020603050405020304" pitchFamily="18" charset="0"/>
                    <a:ea typeface="Calibri" panose="020F0502020204030204" pitchFamily="34" charset="0"/>
                    <a:cs typeface="Times New Roman" panose="02020603050405020304" pitchFamily="18" charset="0"/>
                  </a:rPr>
                  <a:t>Let d = min{ix + </a:t>
                </a:r>
                <a:r>
                  <a:rPr lang="en-US" sz="2400" dirty="0" err="1">
                    <a:highlight>
                      <a:srgbClr val="FFFF00"/>
                    </a:highlight>
                    <a:latin typeface="Times New Roman" panose="02020603050405020304" pitchFamily="18" charset="0"/>
                    <a:ea typeface="Calibri" panose="020F0502020204030204" pitchFamily="34" charset="0"/>
                    <a:cs typeface="Times New Roman" panose="02020603050405020304" pitchFamily="18" charset="0"/>
                  </a:rPr>
                  <a:t>jy</a:t>
                </a:r>
                <a:r>
                  <a:rPr lang="en-US" sz="2400" dirty="0">
                    <a:highlight>
                      <a:srgbClr val="FFFF00"/>
                    </a:highlight>
                    <a:latin typeface="Times New Roman" panose="02020603050405020304" pitchFamily="18" charset="0"/>
                    <a:ea typeface="Calibri" panose="020F0502020204030204" pitchFamily="34" charset="0"/>
                    <a:cs typeface="Times New Roman" panose="02020603050405020304" pitchFamily="18" charset="0"/>
                  </a:rPr>
                  <a:t> | </a:t>
                </a:r>
                <a:r>
                  <a:rPr lang="en-US" sz="2400" dirty="0" err="1">
                    <a:highlight>
                      <a:srgbClr val="FFFF00"/>
                    </a:highlight>
                    <a:latin typeface="Times New Roman" panose="02020603050405020304" pitchFamily="18" charset="0"/>
                    <a:ea typeface="Calibri" panose="020F0502020204030204" pitchFamily="34" charset="0"/>
                    <a:cs typeface="Times New Roman" panose="02020603050405020304" pitchFamily="18" charset="0"/>
                  </a:rPr>
                  <a:t>i</a:t>
                </a:r>
                <a:r>
                  <a:rPr lang="en-US" sz="2400" dirty="0">
                    <a:highlight>
                      <a:srgbClr val="FFFF00"/>
                    </a:highlight>
                    <a:latin typeface="Times New Roman" panose="02020603050405020304" pitchFamily="18" charset="0"/>
                    <a:ea typeface="Calibri" panose="020F0502020204030204" pitchFamily="34" charset="0"/>
                    <a:cs typeface="Times New Roman" panose="02020603050405020304" pitchFamily="18" charset="0"/>
                  </a:rPr>
                  <a:t>, j </a:t>
                </a:r>
                <a14:m>
                  <m:oMath xmlns:m="http://schemas.openxmlformats.org/officeDocument/2006/math">
                    <m:r>
                      <a:rPr lang="en-US" sz="2400" b="0" i="1" smtClean="0">
                        <a:highlight>
                          <a:srgbClr val="FFFF00"/>
                        </a:highlight>
                        <a:latin typeface="Cambria Math" panose="02040503050406030204" pitchFamily="18" charset="0"/>
                        <a:ea typeface="Calibri" panose="020F0502020204030204" pitchFamily="34" charset="0"/>
                        <a:cs typeface="Times New Roman" panose="02020603050405020304" pitchFamily="18" charset="0"/>
                      </a:rPr>
                      <m:t>∈</m:t>
                    </m:r>
                  </m:oMath>
                </a14:m>
                <a:r>
                  <a:rPr lang="en-US" sz="2400" dirty="0">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 Z and </a:t>
                </a:r>
                <a:r>
                  <a:rPr lang="en-US" sz="2400" dirty="0">
                    <a:solidFill>
                      <a:srgbClr val="0000FF"/>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ix + </a:t>
                </a:r>
                <a:r>
                  <a:rPr lang="en-US" sz="2400" dirty="0" err="1">
                    <a:solidFill>
                      <a:srgbClr val="0000FF"/>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jy</a:t>
                </a:r>
                <a:r>
                  <a:rPr lang="en-US" sz="2400" dirty="0">
                    <a:solidFill>
                      <a:srgbClr val="0000FF"/>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 &gt; 0</a:t>
                </a:r>
                <a:r>
                  <a:rPr lang="en-US" sz="2400" dirty="0">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a:t>
                </a:r>
                <a:endParaRPr lang="en-US" sz="2400" dirty="0">
                  <a:highlight>
                    <a:srgbClr val="FFFF00"/>
                  </a:highligh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         i.e., d is the </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smallest positive </a:t>
                </a:r>
                <a:r>
                  <a:rPr lang="en-US" sz="2400" dirty="0">
                    <a:latin typeface="Times New Roman" panose="02020603050405020304" pitchFamily="18" charset="0"/>
                    <a:ea typeface="Calibri" panose="020F0502020204030204" pitchFamily="34" charset="0"/>
                    <a:cs typeface="Times New Roman" panose="02020603050405020304" pitchFamily="18" charset="0"/>
                  </a:rPr>
                  <a:t>linear combination of x and y. </a:t>
                </a:r>
              </a:p>
              <a:p>
                <a:pPr>
                  <a:lnSpc>
                    <a:spcPct val="107000"/>
                  </a:lnSpc>
                  <a:spcAft>
                    <a:spcPts val="800"/>
                  </a:spcAft>
                </a:pPr>
                <a:r>
                  <a:rPr lang="en-US" sz="2400" dirty="0">
                    <a:highlight>
                      <a:srgbClr val="FFFF00"/>
                    </a:highlight>
                    <a:latin typeface="Times New Roman" panose="02020603050405020304" pitchFamily="18" charset="0"/>
                    <a:ea typeface="Calibri" panose="020F0502020204030204" pitchFamily="34" charset="0"/>
                    <a:cs typeface="Times New Roman" panose="02020603050405020304" pitchFamily="18" charset="0"/>
                  </a:rPr>
                  <a:t>Then d = </a:t>
                </a:r>
                <a:r>
                  <a:rPr lang="en-US" sz="2400" dirty="0" err="1">
                    <a:highlight>
                      <a:srgbClr val="FFFF00"/>
                    </a:highlight>
                    <a:latin typeface="Times New Roman" panose="02020603050405020304" pitchFamily="18" charset="0"/>
                    <a:ea typeface="Calibri" panose="020F0502020204030204" pitchFamily="34" charset="0"/>
                    <a:cs typeface="Times New Roman" panose="02020603050405020304" pitchFamily="18" charset="0"/>
                  </a:rPr>
                  <a:t>gcd</a:t>
                </a:r>
                <a:r>
                  <a:rPr lang="en-US" sz="2400" dirty="0">
                    <a:highlight>
                      <a:srgbClr val="FFFF00"/>
                    </a:highlight>
                    <a:latin typeface="Times New Roman" panose="02020603050405020304" pitchFamily="18" charset="0"/>
                    <a:ea typeface="Calibri" panose="020F0502020204030204" pitchFamily="34" charset="0"/>
                    <a:cs typeface="Times New Roman" panose="02020603050405020304" pitchFamily="18" charset="0"/>
                  </a:rPr>
                  <a:t>(x, y).</a:t>
                </a:r>
              </a:p>
              <a:p>
                <a:pPr>
                  <a:lnSpc>
                    <a:spcPct val="107000"/>
                  </a:lnSpc>
                  <a:spcAft>
                    <a:spcPts val="1200"/>
                  </a:spcAft>
                </a:pPr>
                <a:endParaRPr lang="en-US" sz="2600" dirty="0">
                  <a:ea typeface="Calibri" panose="020F0502020204030204" pitchFamily="34" charset="0"/>
                  <a:cs typeface="Times New Roman" panose="02020603050405020304" pitchFamily="18" charset="0"/>
                </a:endParaRPr>
              </a:p>
              <a:p>
                <a:pPr>
                  <a:lnSpc>
                    <a:spcPct val="107000"/>
                  </a:lnSpc>
                  <a:spcAft>
                    <a:spcPts val="1200"/>
                  </a:spcAft>
                </a:pPr>
                <a:r>
                  <a:rPr lang="en-US" sz="2600" b="1" dirty="0">
                    <a:highlight>
                      <a:srgbClr val="FFFF00"/>
                    </a:highlight>
                    <a:ea typeface="Calibri" panose="020F0502020204030204" pitchFamily="34" charset="0"/>
                    <a:cs typeface="Times New Roman" panose="02020603050405020304" pitchFamily="18" charset="0"/>
                  </a:rPr>
                  <a:t>Lemma 0.4:  </a:t>
                </a:r>
              </a:p>
              <a:p>
                <a:pPr>
                  <a:lnSpc>
                    <a:spcPct val="107000"/>
                  </a:lnSpc>
                  <a:spcAft>
                    <a:spcPts val="1200"/>
                  </a:spcAft>
                </a:pPr>
                <a:r>
                  <a:rPr lang="en-US" sz="2400" dirty="0">
                    <a:solidFill>
                      <a:srgbClr val="0000FF"/>
                    </a:solidFill>
                    <a:highlight>
                      <a:srgbClr val="FFFF00"/>
                    </a:highlight>
                    <a:latin typeface="Times New Roman" panose="02020603050405020304" pitchFamily="18" charset="0"/>
                    <a:ea typeface="Calibri" panose="020F0502020204030204" pitchFamily="34" charset="0"/>
                    <a:cs typeface="Times New Roman" panose="02020603050405020304" pitchFamily="18" charset="0"/>
                  </a:rPr>
                  <a:t>If d divides both x and y, and d = </a:t>
                </a:r>
                <a:r>
                  <a:rPr lang="en-US" sz="2400" dirty="0" err="1">
                    <a:solidFill>
                      <a:srgbClr val="0000FF"/>
                    </a:solidFill>
                    <a:highlight>
                      <a:srgbClr val="FFFF00"/>
                    </a:highlight>
                    <a:latin typeface="Times New Roman" panose="02020603050405020304" pitchFamily="18" charset="0"/>
                    <a:ea typeface="Calibri" panose="020F0502020204030204" pitchFamily="34" charset="0"/>
                    <a:cs typeface="Times New Roman" panose="02020603050405020304" pitchFamily="18" charset="0"/>
                  </a:rPr>
                  <a:t>i</a:t>
                </a:r>
                <a:r>
                  <a:rPr lang="en-US" sz="2400" dirty="0">
                    <a:solidFill>
                      <a:srgbClr val="0000FF"/>
                    </a:solidFill>
                    <a:highlight>
                      <a:srgbClr val="FFFF00"/>
                    </a:highlight>
                    <a:latin typeface="Times New Roman" panose="02020603050405020304" pitchFamily="18" charset="0"/>
                    <a:ea typeface="Calibri" panose="020F0502020204030204" pitchFamily="34" charset="0"/>
                    <a:cs typeface="Times New Roman" panose="02020603050405020304" pitchFamily="18" charset="0"/>
                  </a:rPr>
                  <a:t>*x + j*y for some integers </a:t>
                </a:r>
                <a:r>
                  <a:rPr lang="en-US" sz="2400" dirty="0" err="1">
                    <a:solidFill>
                      <a:srgbClr val="0000FF"/>
                    </a:solidFill>
                    <a:highlight>
                      <a:srgbClr val="FFFF00"/>
                    </a:highlight>
                    <a:latin typeface="Times New Roman" panose="02020603050405020304" pitchFamily="18" charset="0"/>
                    <a:ea typeface="Calibri" panose="020F0502020204030204" pitchFamily="34" charset="0"/>
                    <a:cs typeface="Times New Roman" panose="02020603050405020304" pitchFamily="18" charset="0"/>
                  </a:rPr>
                  <a:t>i</a:t>
                </a:r>
                <a:r>
                  <a:rPr lang="en-US" sz="2400" dirty="0">
                    <a:solidFill>
                      <a:srgbClr val="0000FF"/>
                    </a:solidFill>
                    <a:highlight>
                      <a:srgbClr val="FFFF00"/>
                    </a:highlight>
                    <a:latin typeface="Times New Roman" panose="02020603050405020304" pitchFamily="18" charset="0"/>
                    <a:ea typeface="Calibri" panose="020F0502020204030204" pitchFamily="34" charset="0"/>
                    <a:cs typeface="Times New Roman" panose="02020603050405020304" pitchFamily="18" charset="0"/>
                  </a:rPr>
                  <a:t> and j then necessarily d = </a:t>
                </a:r>
                <a:r>
                  <a:rPr lang="en-US" sz="2400" dirty="0" err="1">
                    <a:solidFill>
                      <a:srgbClr val="0000FF"/>
                    </a:solidFill>
                    <a:highlight>
                      <a:srgbClr val="FFFF00"/>
                    </a:highlight>
                    <a:latin typeface="Times New Roman" panose="02020603050405020304" pitchFamily="18" charset="0"/>
                    <a:ea typeface="Calibri" panose="020F0502020204030204" pitchFamily="34" charset="0"/>
                    <a:cs typeface="Times New Roman" panose="02020603050405020304" pitchFamily="18" charset="0"/>
                  </a:rPr>
                  <a:t>gcd</a:t>
                </a:r>
                <a:r>
                  <a:rPr lang="en-US" sz="2400" dirty="0">
                    <a:solidFill>
                      <a:srgbClr val="0000FF"/>
                    </a:solidFill>
                    <a:highlight>
                      <a:srgbClr val="FFFF00"/>
                    </a:highlight>
                    <a:latin typeface="Times New Roman" panose="02020603050405020304" pitchFamily="18" charset="0"/>
                    <a:ea typeface="Calibri" panose="020F0502020204030204" pitchFamily="34" charset="0"/>
                    <a:cs typeface="Times New Roman" panose="02020603050405020304" pitchFamily="18" charset="0"/>
                  </a:rPr>
                  <a:t>(x, y).   </a:t>
                </a:r>
              </a:p>
              <a:p>
                <a:pPr>
                  <a:lnSpc>
                    <a:spcPct val="107000"/>
                  </a:lnSpc>
                  <a:spcAft>
                    <a:spcPts val="800"/>
                  </a:spcAft>
                </a:pPr>
                <a:r>
                  <a:rPr lang="en-US" sz="2400"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[note that d is the smallest positive of the set </a:t>
                </a:r>
                <a:r>
                  <a:rPr lang="en-US" sz="2400" dirty="0" err="1">
                    <a:solidFill>
                      <a:srgbClr val="0000FF"/>
                    </a:solidFill>
                    <a:latin typeface="Times New Roman" panose="02020603050405020304" pitchFamily="18" charset="0"/>
                    <a:ea typeface="Calibri" panose="020F0502020204030204" pitchFamily="34" charset="0"/>
                    <a:cs typeface="Times New Roman" panose="02020603050405020304" pitchFamily="18" charset="0"/>
                  </a:rPr>
                  <a:t>i</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*x + j*y </a:t>
                </a:r>
                <a:r>
                  <a:rPr lang="en-US" sz="2400"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a:t>
                </a:r>
                <a:endParaRPr lang="en-US" sz="2400" dirty="0">
                  <a:latin typeface="Calibri" panose="020F0502020204030204" pitchFamily="34" charset="0"/>
                  <a:ea typeface="Calibri" panose="020F0502020204030204" pitchFamily="34" charset="0"/>
                  <a:cs typeface="Times New Roman" panose="02020603050405020304" pitchFamily="18" charset="0"/>
                </a:endParaRPr>
              </a:p>
            </p:txBody>
          </p:sp>
        </mc:Choice>
        <mc:Fallback>
          <p:sp>
            <p:nvSpPr>
              <p:cNvPr id="2" name="Rectangle 1"/>
              <p:cNvSpPr>
                <a:spLocks noRot="1" noChangeAspect="1" noMove="1" noResize="1" noEditPoints="1" noAdjustHandles="1" noChangeArrowheads="1" noChangeShapeType="1" noTextEdit="1"/>
              </p:cNvSpPr>
              <p:nvPr/>
            </p:nvSpPr>
            <p:spPr>
              <a:xfrm>
                <a:off x="1953331" y="1105683"/>
                <a:ext cx="8506053" cy="5065169"/>
              </a:xfrm>
              <a:prstGeom prst="rect">
                <a:avLst/>
              </a:prstGeom>
              <a:blipFill>
                <a:blip r:embed="rId2"/>
                <a:stretch>
                  <a:fillRect l="-1289" t="-842" r="-931" b="-1685"/>
                </a:stretch>
              </a:blipFill>
            </p:spPr>
            <p:txBody>
              <a:bodyPr/>
              <a:lstStyle/>
              <a:p>
                <a:r>
                  <a:rPr lang="en-US">
                    <a:noFill/>
                  </a:rPr>
                  <a:t> </a:t>
                </a:r>
              </a:p>
            </p:txBody>
          </p:sp>
        </mc:Fallback>
      </mc:AlternateContent>
      <p:pic>
        <p:nvPicPr>
          <p:cNvPr id="5" name="Picture 4" descr="Emoticon making a point Stock Vector - 14709057">
            <a:extLst>
              <a:ext uri="{FF2B5EF4-FFF2-40B4-BE49-F238E27FC236}">
                <a16:creationId xmlns:a16="http://schemas.microsoft.com/office/drawing/2014/main" id="{EFA22FB9-9DC9-2C30-4B99-8E02D23C61AB}"/>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1315" y="3982177"/>
            <a:ext cx="417830" cy="281940"/>
          </a:xfrm>
          <a:prstGeom prst="rect">
            <a:avLst/>
          </a:prstGeom>
          <a:noFill/>
          <a:ln>
            <a:noFill/>
          </a:ln>
        </p:spPr>
      </p:pic>
      <p:sp>
        <p:nvSpPr>
          <p:cNvPr id="7" name="Thought Bubble: Cloud 6">
            <a:extLst>
              <a:ext uri="{FF2B5EF4-FFF2-40B4-BE49-F238E27FC236}">
                <a16:creationId xmlns:a16="http://schemas.microsoft.com/office/drawing/2014/main" id="{FFBB0A47-B3C7-49E2-8A73-B7C038667799}"/>
              </a:ext>
            </a:extLst>
          </p:cNvPr>
          <p:cNvSpPr/>
          <p:nvPr/>
        </p:nvSpPr>
        <p:spPr>
          <a:xfrm rot="20706359" flipH="1">
            <a:off x="294071" y="4282516"/>
            <a:ext cx="1121807" cy="554157"/>
          </a:xfrm>
          <a:prstGeom prst="cloudCallout">
            <a:avLst>
              <a:gd name="adj1" fmla="val -31983"/>
              <a:gd name="adj2" fmla="val 1541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recall</a:t>
            </a:r>
          </a:p>
        </p:txBody>
      </p:sp>
      <p:pic>
        <p:nvPicPr>
          <p:cNvPr id="8" name="Picture 7" descr="Image result for smiley face images">
            <a:extLst>
              <a:ext uri="{FF2B5EF4-FFF2-40B4-BE49-F238E27FC236}">
                <a16:creationId xmlns:a16="http://schemas.microsoft.com/office/drawing/2014/main" id="{5EA12167-4E9E-46F9-9648-26D287BBE3DF}"/>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1321658">
            <a:off x="659185" y="4124639"/>
            <a:ext cx="475615" cy="345440"/>
          </a:xfrm>
          <a:prstGeom prst="rect">
            <a:avLst/>
          </a:prstGeom>
          <a:noFill/>
        </p:spPr>
      </p:pic>
    </p:spTree>
    <p:extLst>
      <p:ext uri="{BB962C8B-B14F-4D97-AF65-F5344CB8AC3E}">
        <p14:creationId xmlns:p14="http://schemas.microsoft.com/office/powerpoint/2010/main" val="18649954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8F4709E-6C64-47E9-AB29-1E1E2822BB53}"/>
              </a:ext>
            </a:extLst>
          </p:cNvPr>
          <p:cNvSpPr/>
          <p:nvPr/>
        </p:nvSpPr>
        <p:spPr>
          <a:xfrm>
            <a:off x="1916609" y="2260828"/>
            <a:ext cx="8766942" cy="2154436"/>
          </a:xfrm>
          <a:prstGeom prst="rect">
            <a:avLst/>
          </a:prstGeom>
          <a:solidFill>
            <a:srgbClr val="FFFF00"/>
          </a:solidFill>
        </p:spPr>
        <p:txBody>
          <a:bodyPr wrap="square">
            <a:spAutoFit/>
          </a:bodyPr>
          <a:lstStyle/>
          <a:p>
            <a:pPr>
              <a:spcAft>
                <a:spcPts val="1200"/>
              </a:spcAft>
            </a:pPr>
            <a:r>
              <a:rPr lang="en-US" sz="3200" dirty="0">
                <a:ea typeface="Calibri" panose="020F0502020204030204" pitchFamily="34" charset="0"/>
                <a:cs typeface="Times New Roman" panose="02020603050405020304" pitchFamily="18" charset="0"/>
              </a:rPr>
              <a:t>Outline</a:t>
            </a:r>
          </a:p>
          <a:p>
            <a:pPr marL="461963" indent="-461963">
              <a:spcAft>
                <a:spcPts val="1200"/>
              </a:spcAft>
              <a:buFont typeface="Arial" panose="020B0604020202020204" pitchFamily="34" charset="0"/>
              <a:buChar char="•"/>
            </a:pPr>
            <a:r>
              <a:rPr lang="en-US" sz="2400" dirty="0">
                <a:ea typeface="Calibri" panose="020F0502020204030204" pitchFamily="34" charset="0"/>
                <a:cs typeface="Times New Roman" panose="02020603050405020304" pitchFamily="18" charset="0"/>
              </a:rPr>
              <a:t>Relative Prime and Prime Factorization [5-6, 9-12, 13-15]</a:t>
            </a:r>
          </a:p>
          <a:p>
            <a:pPr marL="461963" indent="-461963">
              <a:spcAft>
                <a:spcPts val="1200"/>
              </a:spcAft>
              <a:buFont typeface="Arial" panose="020B0604020202020204" pitchFamily="34" charset="0"/>
              <a:buChar char="•"/>
            </a:pPr>
            <a:r>
              <a:rPr lang="en-US" sz="2400" dirty="0">
                <a:ea typeface="Calibri" panose="020F0502020204030204" pitchFamily="34" charset="0"/>
                <a:cs typeface="Times New Roman" panose="02020603050405020304" pitchFamily="18" charset="0"/>
              </a:rPr>
              <a:t>An Extension of Euclid Algorithm  [17-25]</a:t>
            </a:r>
          </a:p>
          <a:p>
            <a:pPr marL="461963" indent="-461963">
              <a:spcAft>
                <a:spcPts val="1200"/>
              </a:spcAft>
              <a:buFont typeface="Arial" panose="020B0604020202020204" pitchFamily="34" charset="0"/>
              <a:buChar char="•"/>
            </a:pPr>
            <a:r>
              <a:rPr lang="en-US" sz="2400" dirty="0">
                <a:ea typeface="Calibri" panose="020F0502020204030204" pitchFamily="34" charset="0"/>
                <a:cs typeface="Times New Roman" panose="02020603050405020304" pitchFamily="18" charset="0"/>
              </a:rPr>
              <a:t>Modular Division and</a:t>
            </a:r>
            <a:r>
              <a:rPr lang="en-US" sz="2400" dirty="0">
                <a:solidFill>
                  <a:srgbClr val="3333FF"/>
                </a:solidFill>
                <a:cs typeface="Times New Roman" panose="02020603050405020304" pitchFamily="18" charset="0"/>
              </a:rPr>
              <a:t> Inverse Modulo n Computation [40-45]</a:t>
            </a:r>
            <a:endParaRPr lang="en-US" sz="2400" dirty="0">
              <a:ea typeface="Calibri" panose="020F0502020204030204" pitchFamily="34" charset="0"/>
              <a:cs typeface="Times New Roman" panose="02020603050405020304" pitchFamily="18" charset="0"/>
            </a:endParaRPr>
          </a:p>
        </p:txBody>
      </p:sp>
      <p:pic>
        <p:nvPicPr>
          <p:cNvPr id="6" name="Picture 5" descr="Image result for sad face">
            <a:extLst>
              <a:ext uri="{FF2B5EF4-FFF2-40B4-BE49-F238E27FC236}">
                <a16:creationId xmlns:a16="http://schemas.microsoft.com/office/drawing/2014/main" id="{20B2F5DA-73B3-4BFA-9D09-31A3620CFBA3}"/>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1345109" y="1738223"/>
            <a:ext cx="571500" cy="522605"/>
          </a:xfrm>
          <a:prstGeom prst="rect">
            <a:avLst/>
          </a:prstGeom>
          <a:noFill/>
        </p:spPr>
      </p:pic>
    </p:spTree>
    <p:extLst>
      <p:ext uri="{BB962C8B-B14F-4D97-AF65-F5344CB8AC3E}">
        <p14:creationId xmlns:p14="http://schemas.microsoft.com/office/powerpoint/2010/main" val="29482390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Rectangle 1"/>
              <p:cNvSpPr/>
              <p:nvPr/>
            </p:nvSpPr>
            <p:spPr>
              <a:xfrm>
                <a:off x="1098861" y="991012"/>
                <a:ext cx="9994277" cy="5458289"/>
              </a:xfrm>
              <a:prstGeom prst="rect">
                <a:avLst/>
              </a:prstGeom>
            </p:spPr>
            <p:txBody>
              <a:bodyPr wrap="square">
                <a:spAutoFit/>
              </a:bodyPr>
              <a:lstStyle/>
              <a:p>
                <a:pPr>
                  <a:lnSpc>
                    <a:spcPct val="107000"/>
                  </a:lnSpc>
                  <a:spcAft>
                    <a:spcPts val="8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Note that if </a:t>
                </a:r>
                <a:r>
                  <a:rPr lang="en-US" sz="2400" dirty="0" err="1">
                    <a:latin typeface="Times New Roman" panose="02020603050405020304" pitchFamily="18" charset="0"/>
                    <a:ea typeface="Calibri" panose="020F0502020204030204" pitchFamily="34" charset="0"/>
                    <a:cs typeface="Times New Roman" panose="02020603050405020304" pitchFamily="18" charset="0"/>
                  </a:rPr>
                  <a:t>gcd</a:t>
                </a:r>
                <a:r>
                  <a:rPr lang="en-US" sz="2400" dirty="0">
                    <a:latin typeface="Times New Roman" panose="02020603050405020304" pitchFamily="18" charset="0"/>
                    <a:ea typeface="Calibri" panose="020F0502020204030204" pitchFamily="34" charset="0"/>
                    <a:cs typeface="Times New Roman" panose="02020603050405020304" pitchFamily="18" charset="0"/>
                  </a:rPr>
                  <a:t>(x, y) = d, then {ix + </a:t>
                </a:r>
                <a:r>
                  <a:rPr lang="en-US" sz="2400" dirty="0" err="1">
                    <a:latin typeface="Times New Roman" panose="02020603050405020304" pitchFamily="18" charset="0"/>
                    <a:ea typeface="Calibri" panose="020F0502020204030204" pitchFamily="34" charset="0"/>
                    <a:cs typeface="Times New Roman" panose="02020603050405020304" pitchFamily="18" charset="0"/>
                  </a:rPr>
                  <a:t>jy</a:t>
                </a:r>
                <a:r>
                  <a:rPr lang="en-US" sz="2400" dirty="0">
                    <a:latin typeface="Times New Roman" panose="02020603050405020304" pitchFamily="18" charset="0"/>
                    <a:ea typeface="Calibri" panose="020F0502020204030204" pitchFamily="34" charset="0"/>
                    <a:cs typeface="Times New Roman" panose="02020603050405020304" pitchFamily="18" charset="0"/>
                  </a:rPr>
                  <a:t>} = {d (</a:t>
                </a:r>
                <a14:m>
                  <m:oMath xmlns:m="http://schemas.openxmlformats.org/officeDocument/2006/math">
                    <m:f>
                      <m:fPr>
                        <m:ctrlPr>
                          <a:rPr lang="en-US" sz="2400" i="1">
                            <a:latin typeface="Cambria Math" panose="02040503050406030204" pitchFamily="18" charset="0"/>
                            <a:ea typeface="Calibri" panose="020F0502020204030204" pitchFamily="34" charset="0"/>
                            <a:cs typeface="Times New Roman" panose="02020603050405020304" pitchFamily="18" charset="0"/>
                          </a:rPr>
                        </m:ctrlPr>
                      </m:fPr>
                      <m:num>
                        <m:r>
                          <m:rPr>
                            <m:sty m:val="p"/>
                          </m:rPr>
                          <a:rPr lang="en-US" sz="2400" i="0">
                            <a:latin typeface="Cambria Math" panose="02040503050406030204" pitchFamily="18" charset="0"/>
                            <a:ea typeface="Calibri" panose="020F0502020204030204" pitchFamily="34" charset="0"/>
                            <a:cs typeface="Times New Roman" panose="02020603050405020304" pitchFamily="18" charset="0"/>
                          </a:rPr>
                          <m:t>x</m:t>
                        </m:r>
                      </m:num>
                      <m:den>
                        <m:r>
                          <m:rPr>
                            <m:sty m:val="p"/>
                          </m:rPr>
                          <a:rPr lang="en-US" sz="2400" i="0">
                            <a:latin typeface="Cambria Math" panose="02040503050406030204" pitchFamily="18" charset="0"/>
                            <a:ea typeface="Calibri" panose="020F0502020204030204" pitchFamily="34" charset="0"/>
                            <a:cs typeface="Times New Roman" panose="02020603050405020304" pitchFamily="18" charset="0"/>
                          </a:rPr>
                          <m:t>d</m:t>
                        </m:r>
                      </m:den>
                    </m:f>
                    <m:r>
                      <a:rPr lang="en-US" sz="2400" i="0">
                        <a:latin typeface="Cambria Math" panose="02040503050406030204" pitchFamily="18" charset="0"/>
                        <a:ea typeface="Calibri" panose="020F0502020204030204" pitchFamily="34" charset="0"/>
                        <a:cs typeface="Times New Roman" panose="02020603050405020304" pitchFamily="18" charset="0"/>
                      </a:rPr>
                      <m:t> </m:t>
                    </m:r>
                    <m:r>
                      <m:rPr>
                        <m:sty m:val="p"/>
                      </m:rPr>
                      <a:rPr lang="en-US" sz="2400" i="0">
                        <a:latin typeface="Cambria Math" panose="02040503050406030204" pitchFamily="18" charset="0"/>
                        <a:ea typeface="Calibri" panose="020F0502020204030204" pitchFamily="34" charset="0"/>
                        <a:cs typeface="Times New Roman" panose="02020603050405020304" pitchFamily="18" charset="0"/>
                      </a:rPr>
                      <m:t>i</m:t>
                    </m:r>
                  </m:oMath>
                </a14:m>
                <a:r>
                  <a:rPr lang="en-US" sz="2400" dirty="0">
                    <a:latin typeface="Times New Roman" panose="02020603050405020304" pitchFamily="18" charset="0"/>
                    <a:ea typeface="Times New Roman" panose="02020603050405020304" pitchFamily="18" charset="0"/>
                    <a:cs typeface="Times New Roman" panose="02020603050405020304" pitchFamily="18" charset="0"/>
                  </a:rPr>
                  <a:t> + </a:t>
                </a:r>
                <a14:m>
                  <m:oMath xmlns:m="http://schemas.openxmlformats.org/officeDocument/2006/math">
                    <m:f>
                      <m:fPr>
                        <m:ctrlPr>
                          <a:rPr lang="en-US" sz="2400" i="1">
                            <a:latin typeface="Cambria Math" panose="02040503050406030204" pitchFamily="18" charset="0"/>
                            <a:ea typeface="Calibri" panose="020F0502020204030204" pitchFamily="34" charset="0"/>
                            <a:cs typeface="Times New Roman" panose="02020603050405020304" pitchFamily="18" charset="0"/>
                          </a:rPr>
                        </m:ctrlPr>
                      </m:fPr>
                      <m:num>
                        <m:r>
                          <m:rPr>
                            <m:sty m:val="p"/>
                          </m:rPr>
                          <a:rPr lang="en-US" sz="2400" i="0">
                            <a:latin typeface="Cambria Math" panose="02040503050406030204" pitchFamily="18" charset="0"/>
                            <a:ea typeface="Calibri" panose="020F0502020204030204" pitchFamily="34" charset="0"/>
                            <a:cs typeface="Times New Roman" panose="02020603050405020304" pitchFamily="18" charset="0"/>
                          </a:rPr>
                          <m:t>y</m:t>
                        </m:r>
                      </m:num>
                      <m:den>
                        <m:r>
                          <m:rPr>
                            <m:sty m:val="p"/>
                          </m:rPr>
                          <a:rPr lang="en-US" sz="2400" i="0">
                            <a:latin typeface="Cambria Math" panose="02040503050406030204" pitchFamily="18" charset="0"/>
                            <a:ea typeface="Calibri" panose="020F0502020204030204" pitchFamily="34" charset="0"/>
                            <a:cs typeface="Times New Roman" panose="02020603050405020304" pitchFamily="18" charset="0"/>
                          </a:rPr>
                          <m:t>d</m:t>
                        </m:r>
                      </m:den>
                    </m:f>
                    <m:r>
                      <m:rPr>
                        <m:sty m:val="p"/>
                      </m:rPr>
                      <a:rPr lang="en-US" sz="2400" i="0">
                        <a:latin typeface="Cambria Math" panose="02040503050406030204" pitchFamily="18" charset="0"/>
                        <a:ea typeface="Calibri" panose="020F0502020204030204" pitchFamily="34" charset="0"/>
                        <a:cs typeface="Times New Roman" panose="02020603050405020304" pitchFamily="18" charset="0"/>
                      </a:rPr>
                      <m:t>j</m:t>
                    </m:r>
                  </m:oMath>
                </a14:m>
                <a:r>
                  <a:rPr lang="en-US" sz="2400" dirty="0">
                    <a:latin typeface="Times New Roman" panose="02020603050405020304" pitchFamily="18" charset="0"/>
                    <a:ea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1200"/>
                  </a:spcAft>
                </a:pPr>
                <a:r>
                  <a:rPr lang="en-US" sz="2600" dirty="0">
                    <a:ea typeface="Calibri" panose="020F0502020204030204" pitchFamily="34" charset="0"/>
                    <a:cs typeface="Times New Roman" panose="02020603050405020304" pitchFamily="18" charset="0"/>
                  </a:rPr>
                  <a:t>Example 0.28</a:t>
                </a:r>
                <a:r>
                  <a:rPr lang="en-US" sz="2400" dirty="0">
                    <a:latin typeface="Times New Roman" panose="02020603050405020304" pitchFamily="18" charset="0"/>
                    <a:ea typeface="Calibri" panose="020F0502020204030204" pitchFamily="34" charset="0"/>
                    <a:cs typeface="Times New Roman" panose="02020603050405020304" pitchFamily="18" charset="0"/>
                  </a:rPr>
                  <a:t>: continue….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spcAft>
                    <a:spcPts val="6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Let x = 60, y = 24.  find </a:t>
                </a:r>
                <a:r>
                  <a:rPr lang="en-US" sz="2400" dirty="0" err="1">
                    <a:latin typeface="Times New Roman" panose="02020603050405020304" pitchFamily="18" charset="0"/>
                    <a:ea typeface="Calibri" panose="020F0502020204030204" pitchFamily="34" charset="0"/>
                    <a:cs typeface="Times New Roman" panose="02020603050405020304" pitchFamily="18" charset="0"/>
                  </a:rPr>
                  <a:t>gcd</a:t>
                </a:r>
                <a:r>
                  <a:rPr lang="en-US" sz="2400" dirty="0">
                    <a:latin typeface="Times New Roman" panose="02020603050405020304" pitchFamily="18" charset="0"/>
                    <a:ea typeface="Calibri" panose="020F0502020204030204" pitchFamily="34" charset="0"/>
                    <a:cs typeface="Times New Roman" panose="02020603050405020304" pitchFamily="18" charset="0"/>
                  </a:rPr>
                  <a:t>(60, 24). </a:t>
                </a:r>
              </a:p>
              <a:p>
                <a:pPr lvl="1">
                  <a:spcAft>
                    <a:spcPts val="600"/>
                  </a:spcAft>
                </a:pPr>
                <a:r>
                  <a:rPr lang="en-US" sz="2400" u="sng" dirty="0">
                    <a:latin typeface="Times New Roman" panose="02020603050405020304" pitchFamily="18" charset="0"/>
                    <a:ea typeface="Calibri" panose="020F0502020204030204" pitchFamily="34" charset="0"/>
                    <a:cs typeface="Times New Roman" panose="02020603050405020304" pitchFamily="18" charset="0"/>
                  </a:rPr>
                  <a:t>60</a:t>
                </a:r>
                <a:r>
                  <a:rPr lang="en-US" sz="2400" dirty="0">
                    <a:latin typeface="Times New Roman" panose="02020603050405020304" pitchFamily="18" charset="0"/>
                    <a:ea typeface="Calibri" panose="020F0502020204030204" pitchFamily="34" charset="0"/>
                    <a:cs typeface="Times New Roman" panose="02020603050405020304" pitchFamily="18" charset="0"/>
                  </a:rPr>
                  <a:t> = 2 * </a:t>
                </a:r>
                <a:r>
                  <a:rPr lang="en-US" sz="2400" u="sng" dirty="0">
                    <a:latin typeface="Times New Roman" panose="02020603050405020304" pitchFamily="18" charset="0"/>
                    <a:ea typeface="Calibri" panose="020F0502020204030204" pitchFamily="34" charset="0"/>
                    <a:cs typeface="Times New Roman" panose="02020603050405020304" pitchFamily="18" charset="0"/>
                  </a:rPr>
                  <a:t>24</a:t>
                </a:r>
                <a:r>
                  <a:rPr lang="en-US" sz="2400" dirty="0">
                    <a:latin typeface="Times New Roman" panose="02020603050405020304" pitchFamily="18" charset="0"/>
                    <a:ea typeface="Calibri" panose="020F0502020204030204" pitchFamily="34" charset="0"/>
                    <a:cs typeface="Times New Roman" panose="02020603050405020304" pitchFamily="18" charset="0"/>
                  </a:rPr>
                  <a:t> + 12   implies 12 = 1 * </a:t>
                </a:r>
                <a:r>
                  <a:rPr lang="en-US" sz="2400" u="sng" dirty="0">
                    <a:latin typeface="Times New Roman" panose="02020603050405020304" pitchFamily="18" charset="0"/>
                    <a:ea typeface="Calibri" panose="020F0502020204030204" pitchFamily="34" charset="0"/>
                    <a:cs typeface="Times New Roman" panose="02020603050405020304" pitchFamily="18" charset="0"/>
                  </a:rPr>
                  <a:t>60</a:t>
                </a:r>
                <a:r>
                  <a:rPr lang="en-US" sz="2400" dirty="0">
                    <a:latin typeface="Times New Roman" panose="02020603050405020304" pitchFamily="18" charset="0"/>
                    <a:ea typeface="Calibri" panose="020F0502020204030204" pitchFamily="34" charset="0"/>
                    <a:cs typeface="Times New Roman" panose="02020603050405020304" pitchFamily="18" charset="0"/>
                  </a:rPr>
                  <a:t> - 2 * </a:t>
                </a:r>
                <a:r>
                  <a:rPr lang="en-US" sz="2400" u="sng" dirty="0">
                    <a:latin typeface="Times New Roman" panose="02020603050405020304" pitchFamily="18" charset="0"/>
                    <a:ea typeface="Calibri" panose="020F0502020204030204" pitchFamily="34" charset="0"/>
                    <a:cs typeface="Times New Roman" panose="02020603050405020304" pitchFamily="18" charset="0"/>
                  </a:rPr>
                  <a:t>24</a:t>
                </a:r>
                <a:r>
                  <a:rPr lang="en-US" sz="2400" dirty="0">
                    <a:latin typeface="Times New Roman" panose="02020603050405020304" pitchFamily="18" charset="0"/>
                    <a:ea typeface="Calibri" panose="020F0502020204030204" pitchFamily="34" charset="0"/>
                    <a:cs typeface="Times New Roman" panose="02020603050405020304" pitchFamily="18" charset="0"/>
                  </a:rPr>
                  <a:t>      (1)</a:t>
                </a:r>
              </a:p>
              <a:p>
                <a:pPr lvl="1">
                  <a:spcAft>
                    <a:spcPts val="600"/>
                  </a:spcAft>
                </a:pPr>
                <a:r>
                  <a:rPr lang="en-US" sz="2400" u="sng" dirty="0">
                    <a:latin typeface="Times New Roman" panose="02020603050405020304" pitchFamily="18" charset="0"/>
                    <a:ea typeface="Calibri" panose="020F0502020204030204" pitchFamily="34" charset="0"/>
                    <a:cs typeface="Times New Roman" panose="02020603050405020304" pitchFamily="18" charset="0"/>
                  </a:rPr>
                  <a:t>24</a:t>
                </a:r>
                <a:r>
                  <a:rPr lang="en-US" sz="2400" dirty="0">
                    <a:latin typeface="Times New Roman" panose="02020603050405020304" pitchFamily="18" charset="0"/>
                    <a:ea typeface="Calibri" panose="020F0502020204030204" pitchFamily="34" charset="0"/>
                    <a:cs typeface="Times New Roman" panose="02020603050405020304" pitchFamily="18" charset="0"/>
                  </a:rPr>
                  <a:t> = 2 * </a:t>
                </a:r>
                <a:r>
                  <a:rPr lang="en-US" sz="2400" u="sng" dirty="0">
                    <a:latin typeface="Times New Roman" panose="02020603050405020304" pitchFamily="18" charset="0"/>
                    <a:ea typeface="Calibri" panose="020F0502020204030204" pitchFamily="34" charset="0"/>
                    <a:cs typeface="Times New Roman" panose="02020603050405020304" pitchFamily="18" charset="0"/>
                  </a:rPr>
                  <a:t>12</a:t>
                </a:r>
                <a:r>
                  <a:rPr lang="en-US" sz="2400" dirty="0">
                    <a:latin typeface="Times New Roman" panose="02020603050405020304" pitchFamily="18" charset="0"/>
                    <a:ea typeface="Calibri" panose="020F0502020204030204" pitchFamily="34" charset="0"/>
                    <a:cs typeface="Times New Roman" panose="02020603050405020304" pitchFamily="18" charset="0"/>
                  </a:rPr>
                  <a:t> + 0     implies  0 =  1 * </a:t>
                </a:r>
                <a:r>
                  <a:rPr lang="en-US" sz="2400" u="sng" dirty="0">
                    <a:latin typeface="Times New Roman" panose="02020603050405020304" pitchFamily="18" charset="0"/>
                    <a:ea typeface="Calibri" panose="020F0502020204030204" pitchFamily="34" charset="0"/>
                    <a:cs typeface="Times New Roman" panose="02020603050405020304" pitchFamily="18" charset="0"/>
                  </a:rPr>
                  <a:t>24</a:t>
                </a:r>
                <a:r>
                  <a:rPr lang="en-US" sz="2400" dirty="0">
                    <a:latin typeface="Times New Roman" panose="02020603050405020304" pitchFamily="18" charset="0"/>
                    <a:ea typeface="Calibri" panose="020F0502020204030204" pitchFamily="34" charset="0"/>
                    <a:cs typeface="Times New Roman" panose="02020603050405020304" pitchFamily="18" charset="0"/>
                  </a:rPr>
                  <a:t> - 2 * </a:t>
                </a:r>
                <a:r>
                  <a:rPr lang="en-US" sz="2400" u="sng" dirty="0">
                    <a:latin typeface="Times New Roman" panose="02020603050405020304" pitchFamily="18" charset="0"/>
                    <a:ea typeface="Calibri" panose="020F0502020204030204" pitchFamily="34" charset="0"/>
                    <a:cs typeface="Times New Roman" panose="02020603050405020304" pitchFamily="18" charset="0"/>
                  </a:rPr>
                  <a:t>12</a:t>
                </a:r>
                <a:r>
                  <a:rPr lang="en-US" sz="2400" dirty="0">
                    <a:latin typeface="Times New Roman" panose="02020603050405020304" pitchFamily="18" charset="0"/>
                    <a:ea typeface="Calibri" panose="020F0502020204030204" pitchFamily="34" charset="0"/>
                    <a:cs typeface="Times New Roman" panose="02020603050405020304" pitchFamily="18" charset="0"/>
                  </a:rPr>
                  <a:t>      (2)</a:t>
                </a:r>
              </a:p>
              <a:p>
                <a:pPr lvl="1">
                  <a:spcAft>
                    <a:spcPts val="600"/>
                  </a:spcAft>
                </a:pPr>
                <a:r>
                  <a:rPr lang="en-US" sz="2400" u="sng" dirty="0">
                    <a:latin typeface="Times New Roman" panose="02020603050405020304" pitchFamily="18" charset="0"/>
                    <a:ea typeface="Calibri" panose="020F0502020204030204" pitchFamily="34" charset="0"/>
                    <a:cs typeface="Times New Roman" panose="02020603050405020304" pitchFamily="18" charset="0"/>
                  </a:rPr>
                  <a:t>12</a:t>
                </a:r>
                <a:r>
                  <a:rPr lang="en-US" sz="2400" dirty="0">
                    <a:latin typeface="Times New Roman" panose="02020603050405020304" pitchFamily="18" charset="0"/>
                    <a:ea typeface="Calibri" panose="020F0502020204030204" pitchFamily="34" charset="0"/>
                    <a:cs typeface="Times New Roman" panose="02020603050405020304" pitchFamily="18" charset="0"/>
                  </a:rPr>
                  <a:t> = </a:t>
                </a:r>
                <a:r>
                  <a:rPr lang="en-US" sz="2400" b="1"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0</a:t>
                </a:r>
                <a:r>
                  <a:rPr lang="en-US" sz="24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u="sng" dirty="0">
                    <a:latin typeface="Times New Roman" panose="02020603050405020304" pitchFamily="18" charset="0"/>
                    <a:ea typeface="Calibri" panose="020F0502020204030204" pitchFamily="34" charset="0"/>
                    <a:cs typeface="Times New Roman" panose="02020603050405020304" pitchFamily="18" charset="0"/>
                  </a:rPr>
                  <a:t>0</a:t>
                </a:r>
                <a:r>
                  <a:rPr lang="en-US" sz="2400" dirty="0">
                    <a:latin typeface="Times New Roman" panose="02020603050405020304" pitchFamily="18" charset="0"/>
                    <a:ea typeface="Calibri" panose="020F0502020204030204" pitchFamily="34" charset="0"/>
                    <a:cs typeface="Times New Roman" panose="02020603050405020304" pitchFamily="18" charset="0"/>
                  </a:rPr>
                  <a:t> + 12     implies </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12</a:t>
                </a:r>
                <a:r>
                  <a:rPr lang="en-US" sz="2400" dirty="0">
                    <a:latin typeface="Times New Roman" panose="02020603050405020304" pitchFamily="18" charset="0"/>
                    <a:ea typeface="Calibri" panose="020F0502020204030204" pitchFamily="34" charset="0"/>
                    <a:cs typeface="Times New Roman" panose="02020603050405020304" pitchFamily="18" charset="0"/>
                  </a:rPr>
                  <a:t> = 1 * </a:t>
                </a:r>
                <a:r>
                  <a:rPr lang="en-US" sz="2400" u="sng" dirty="0">
                    <a:latin typeface="Times New Roman" panose="02020603050405020304" pitchFamily="18" charset="0"/>
                    <a:ea typeface="Calibri" panose="020F0502020204030204" pitchFamily="34" charset="0"/>
                    <a:cs typeface="Times New Roman" panose="02020603050405020304" pitchFamily="18" charset="0"/>
                  </a:rPr>
                  <a:t>12</a:t>
                </a:r>
                <a:r>
                  <a:rPr lang="en-US" sz="2400" dirty="0">
                    <a:latin typeface="Times New Roman" panose="02020603050405020304" pitchFamily="18" charset="0"/>
                    <a:ea typeface="Calibri" panose="020F0502020204030204" pitchFamily="34" charset="0"/>
                    <a:cs typeface="Times New Roman" panose="02020603050405020304" pitchFamily="18" charset="0"/>
                  </a:rPr>
                  <a:t> - </a:t>
                </a:r>
                <a:r>
                  <a:rPr lang="en-US" sz="2400" b="1"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0</a:t>
                </a:r>
                <a:r>
                  <a:rPr lang="en-US" sz="2400" dirty="0">
                    <a:latin typeface="Times New Roman" panose="02020603050405020304" pitchFamily="18" charset="0"/>
                    <a:ea typeface="Calibri" panose="020F0502020204030204" pitchFamily="34" charset="0"/>
                    <a:cs typeface="Times New Roman" panose="02020603050405020304" pitchFamily="18" charset="0"/>
                  </a:rPr>
                  <a:t> * </a:t>
                </a:r>
                <a:r>
                  <a:rPr lang="en-US" sz="2400" u="sng" dirty="0">
                    <a:latin typeface="Times New Roman" panose="02020603050405020304" pitchFamily="18" charset="0"/>
                    <a:ea typeface="Calibri" panose="020F0502020204030204" pitchFamily="34" charset="0"/>
                    <a:cs typeface="Times New Roman" panose="02020603050405020304" pitchFamily="18" charset="0"/>
                  </a:rPr>
                  <a:t>0</a:t>
                </a:r>
                <a:r>
                  <a:rPr lang="en-US" sz="2400" dirty="0">
                    <a:latin typeface="Times New Roman" panose="02020603050405020304" pitchFamily="18" charset="0"/>
                    <a:ea typeface="Calibri" panose="020F0502020204030204" pitchFamily="34" charset="0"/>
                    <a:cs typeface="Times New Roman" panose="02020603050405020304" pitchFamily="18" charset="0"/>
                  </a:rPr>
                  <a:t>        (3)</a:t>
                </a:r>
              </a:p>
              <a:p>
                <a:pPr>
                  <a:spcAft>
                    <a:spcPts val="600"/>
                  </a:spcAft>
                </a:pPr>
                <a:endParaRPr lang="en-US" sz="9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endParaRPr>
              </a:p>
              <a:p>
                <a:pPr>
                  <a:spcAft>
                    <a:spcPts val="600"/>
                  </a:spcAft>
                </a:pP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12</a:t>
                </a:r>
                <a:r>
                  <a:rPr lang="en-US" sz="2400" dirty="0">
                    <a:latin typeface="Times New Roman" panose="02020603050405020304" pitchFamily="18" charset="0"/>
                    <a:ea typeface="Calibri" panose="020F0502020204030204" pitchFamily="34" charset="0"/>
                    <a:cs typeface="Times New Roman" panose="02020603050405020304" pitchFamily="18" charset="0"/>
                  </a:rPr>
                  <a:t> = </a:t>
                </a:r>
                <a:r>
                  <a:rPr lang="en-US" sz="2400" b="1"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1</a:t>
                </a:r>
                <a:r>
                  <a:rPr lang="en-US" sz="2400" dirty="0">
                    <a:latin typeface="Times New Roman" panose="02020603050405020304" pitchFamily="18" charset="0"/>
                    <a:ea typeface="Calibri" panose="020F0502020204030204" pitchFamily="34" charset="0"/>
                    <a:cs typeface="Times New Roman" panose="02020603050405020304" pitchFamily="18" charset="0"/>
                  </a:rPr>
                  <a:t> * </a:t>
                </a:r>
                <a:r>
                  <a:rPr lang="en-US" sz="2400" u="sng" dirty="0">
                    <a:latin typeface="Times New Roman" panose="02020603050405020304" pitchFamily="18" charset="0"/>
                    <a:ea typeface="Calibri" panose="020F0502020204030204" pitchFamily="34" charset="0"/>
                    <a:cs typeface="Times New Roman" panose="02020603050405020304" pitchFamily="18" charset="0"/>
                  </a:rPr>
                  <a:t>12</a:t>
                </a:r>
                <a:r>
                  <a:rPr lang="en-US" sz="2400" dirty="0">
                    <a:latin typeface="Times New Roman" panose="02020603050405020304" pitchFamily="18" charset="0"/>
                    <a:ea typeface="Calibri" panose="020F0502020204030204" pitchFamily="34" charset="0"/>
                    <a:cs typeface="Times New Roman" panose="02020603050405020304" pitchFamily="18" charset="0"/>
                  </a:rPr>
                  <a:t> – </a:t>
                </a:r>
                <a:r>
                  <a:rPr lang="en-US" sz="2400" b="1"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0</a:t>
                </a:r>
                <a:r>
                  <a:rPr lang="en-US" sz="2400" dirty="0">
                    <a:latin typeface="Times New Roman" panose="02020603050405020304" pitchFamily="18" charset="0"/>
                    <a:ea typeface="Calibri" panose="020F0502020204030204" pitchFamily="34" charset="0"/>
                    <a:cs typeface="Times New Roman" panose="02020603050405020304" pitchFamily="18" charset="0"/>
                  </a:rPr>
                  <a:t> * </a:t>
                </a:r>
                <a:r>
                  <a:rPr lang="en-US" sz="2400" u="sng" dirty="0">
                    <a:latin typeface="Times New Roman" panose="02020603050405020304" pitchFamily="18" charset="0"/>
                    <a:ea typeface="Calibri" panose="020F0502020204030204" pitchFamily="34" charset="0"/>
                    <a:cs typeface="Times New Roman" panose="02020603050405020304" pitchFamily="18" charset="0"/>
                  </a:rPr>
                  <a:t>0</a:t>
                </a:r>
                <a:r>
                  <a:rPr lang="en-US" sz="2400" dirty="0">
                    <a:latin typeface="Times New Roman" panose="02020603050405020304" pitchFamily="18" charset="0"/>
                    <a:ea typeface="Calibri" panose="020F0502020204030204" pitchFamily="34" charset="0"/>
                    <a:cs typeface="Times New Roman" panose="02020603050405020304" pitchFamily="18" charset="0"/>
                  </a:rPr>
                  <a:t> = 1 * </a:t>
                </a:r>
                <a:r>
                  <a:rPr lang="en-US" sz="2400" u="sng" dirty="0">
                    <a:latin typeface="Times New Roman" panose="02020603050405020304" pitchFamily="18" charset="0"/>
                    <a:ea typeface="Calibri" panose="020F0502020204030204" pitchFamily="34" charset="0"/>
                    <a:cs typeface="Times New Roman" panose="02020603050405020304" pitchFamily="18" charset="0"/>
                  </a:rPr>
                  <a:t>12</a:t>
                </a:r>
                <a:r>
                  <a:rPr lang="en-US" sz="2400" dirty="0">
                    <a:latin typeface="Times New Roman" panose="02020603050405020304" pitchFamily="18" charset="0"/>
                    <a:ea typeface="Calibri" panose="020F0502020204030204" pitchFamily="34" charset="0"/>
                    <a:cs typeface="Times New Roman" panose="02020603050405020304" pitchFamily="18" charset="0"/>
                  </a:rPr>
                  <a:t> – 0 * (1 * </a:t>
                </a:r>
                <a:r>
                  <a:rPr lang="en-US" sz="2400" u="sng" dirty="0">
                    <a:latin typeface="Times New Roman" panose="02020603050405020304" pitchFamily="18" charset="0"/>
                    <a:ea typeface="Calibri" panose="020F0502020204030204" pitchFamily="34" charset="0"/>
                    <a:cs typeface="Times New Roman" panose="02020603050405020304" pitchFamily="18" charset="0"/>
                  </a:rPr>
                  <a:t>24</a:t>
                </a:r>
                <a:r>
                  <a:rPr lang="en-US" sz="2400" dirty="0">
                    <a:latin typeface="Times New Roman" panose="02020603050405020304" pitchFamily="18" charset="0"/>
                    <a:ea typeface="Calibri" panose="020F0502020204030204" pitchFamily="34" charset="0"/>
                    <a:cs typeface="Times New Roman" panose="02020603050405020304" pitchFamily="18" charset="0"/>
                  </a:rPr>
                  <a:t> – 2 * </a:t>
                </a:r>
                <a:r>
                  <a:rPr lang="en-US" sz="2400" u="sng" dirty="0">
                    <a:latin typeface="Times New Roman" panose="02020603050405020304" pitchFamily="18" charset="0"/>
                    <a:ea typeface="Calibri" panose="020F0502020204030204" pitchFamily="34" charset="0"/>
                    <a:cs typeface="Times New Roman" panose="02020603050405020304" pitchFamily="18" charset="0"/>
                  </a:rPr>
                  <a:t>12</a:t>
                </a:r>
                <a:r>
                  <a:rPr lang="en-US" sz="2400" dirty="0">
                    <a:latin typeface="Times New Roman" panose="02020603050405020304" pitchFamily="18" charset="0"/>
                    <a:ea typeface="Calibri" panose="020F0502020204030204" pitchFamily="34" charset="0"/>
                    <a:cs typeface="Times New Roman" panose="02020603050405020304" pitchFamily="18" charset="0"/>
                  </a:rPr>
                  <a:t>)   using (3) and (2)</a:t>
                </a:r>
              </a:p>
              <a:p>
                <a:pPr>
                  <a:spcAft>
                    <a:spcPts val="6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     = </a:t>
                </a:r>
                <a:r>
                  <a:rPr lang="en-US" sz="2400" b="1"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0</a:t>
                </a:r>
                <a:r>
                  <a:rPr lang="en-US" sz="2400" dirty="0">
                    <a:latin typeface="Times New Roman" panose="02020603050405020304" pitchFamily="18" charset="0"/>
                    <a:ea typeface="Calibri" panose="020F0502020204030204" pitchFamily="34" charset="0"/>
                    <a:cs typeface="Times New Roman" panose="02020603050405020304" pitchFamily="18" charset="0"/>
                  </a:rPr>
                  <a:t> * 24 + </a:t>
                </a:r>
                <a:r>
                  <a:rPr lang="en-US" sz="2400" b="1"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1</a:t>
                </a:r>
                <a:r>
                  <a:rPr lang="en-US" sz="2400" dirty="0">
                    <a:latin typeface="Times New Roman" panose="02020603050405020304" pitchFamily="18" charset="0"/>
                    <a:ea typeface="Calibri" panose="020F0502020204030204" pitchFamily="34" charset="0"/>
                    <a:cs typeface="Times New Roman" panose="02020603050405020304" pitchFamily="18" charset="0"/>
                  </a:rPr>
                  <a:t> * </a:t>
                </a:r>
                <a:r>
                  <a:rPr lang="en-US" sz="2400" u="sng" dirty="0">
                    <a:latin typeface="Times New Roman" panose="02020603050405020304" pitchFamily="18" charset="0"/>
                    <a:ea typeface="Calibri" panose="020F0502020204030204" pitchFamily="34" charset="0"/>
                    <a:cs typeface="Times New Roman" panose="02020603050405020304" pitchFamily="18" charset="0"/>
                  </a:rPr>
                  <a:t>12</a:t>
                </a:r>
                <a:r>
                  <a:rPr lang="en-US" sz="2400" dirty="0">
                    <a:latin typeface="Times New Roman" panose="02020603050405020304" pitchFamily="18" charset="0"/>
                    <a:ea typeface="Calibri" panose="020F0502020204030204" pitchFamily="34" charset="0"/>
                    <a:cs typeface="Times New Roman" panose="02020603050405020304" pitchFamily="18" charset="0"/>
                  </a:rPr>
                  <a:t> = 1 * 12 </a:t>
                </a:r>
              </a:p>
              <a:p>
                <a:pPr>
                  <a:spcAft>
                    <a:spcPts val="6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     = 1 * (1 * </a:t>
                </a:r>
                <a:r>
                  <a:rPr lang="en-US" sz="2400" u="sng" dirty="0">
                    <a:latin typeface="Times New Roman" panose="02020603050405020304" pitchFamily="18" charset="0"/>
                    <a:ea typeface="Calibri" panose="020F0502020204030204" pitchFamily="34" charset="0"/>
                    <a:cs typeface="Times New Roman" panose="02020603050405020304" pitchFamily="18" charset="0"/>
                  </a:rPr>
                  <a:t>60</a:t>
                </a:r>
                <a:r>
                  <a:rPr lang="en-US" sz="2400" dirty="0">
                    <a:latin typeface="Times New Roman" panose="02020603050405020304" pitchFamily="18" charset="0"/>
                    <a:ea typeface="Calibri" panose="020F0502020204030204" pitchFamily="34" charset="0"/>
                    <a:cs typeface="Times New Roman" panose="02020603050405020304" pitchFamily="18" charset="0"/>
                  </a:rPr>
                  <a:t> – 2 * 24) = </a:t>
                </a:r>
                <a:r>
                  <a:rPr lang="en-US" sz="2400" b="1"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1</a:t>
                </a:r>
                <a:r>
                  <a:rPr lang="en-US" sz="2400" dirty="0">
                    <a:latin typeface="Times New Roman" panose="02020603050405020304" pitchFamily="18" charset="0"/>
                    <a:ea typeface="Calibri" panose="020F0502020204030204" pitchFamily="34" charset="0"/>
                    <a:cs typeface="Times New Roman" panose="02020603050405020304" pitchFamily="18" charset="0"/>
                  </a:rPr>
                  <a:t> * </a:t>
                </a:r>
                <a:r>
                  <a:rPr lang="en-US" sz="2400" u="sng" dirty="0">
                    <a:latin typeface="Times New Roman" panose="02020603050405020304" pitchFamily="18" charset="0"/>
                    <a:ea typeface="Calibri" panose="020F0502020204030204" pitchFamily="34" charset="0"/>
                    <a:cs typeface="Times New Roman" panose="02020603050405020304" pitchFamily="18" charset="0"/>
                  </a:rPr>
                  <a:t>60</a:t>
                </a:r>
                <a:r>
                  <a:rPr lang="en-US" sz="2400" dirty="0">
                    <a:latin typeface="Times New Roman" panose="02020603050405020304" pitchFamily="18" charset="0"/>
                    <a:ea typeface="Calibri" panose="020F0502020204030204" pitchFamily="34" charset="0"/>
                    <a:cs typeface="Times New Roman" panose="02020603050405020304" pitchFamily="18" charset="0"/>
                  </a:rPr>
                  <a:t>  + (</a:t>
                </a:r>
                <a:r>
                  <a:rPr lang="en-US" sz="2400" b="1"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 2</a:t>
                </a:r>
                <a:r>
                  <a:rPr lang="en-US" sz="2400"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u="sng" dirty="0">
                    <a:latin typeface="Times New Roman" panose="02020603050405020304" pitchFamily="18" charset="0"/>
                    <a:ea typeface="Calibri" panose="020F0502020204030204" pitchFamily="34" charset="0"/>
                    <a:cs typeface="Times New Roman" panose="02020603050405020304" pitchFamily="18" charset="0"/>
                  </a:rPr>
                  <a:t>24</a:t>
                </a:r>
                <a:r>
                  <a:rPr lang="en-US" sz="2400" dirty="0">
                    <a:latin typeface="Times New Roman" panose="02020603050405020304" pitchFamily="18" charset="0"/>
                    <a:ea typeface="Calibri" panose="020F0502020204030204" pitchFamily="34" charset="0"/>
                    <a:cs typeface="Times New Roman" panose="02020603050405020304" pitchFamily="18" charset="0"/>
                  </a:rPr>
                  <a:t>   using (1)</a:t>
                </a:r>
                <a:endParaRPr lang="en-US" sz="2400" u="sng" dirty="0">
                  <a:latin typeface="Times New Roman" panose="02020603050405020304" pitchFamily="18" charset="0"/>
                  <a:ea typeface="Calibri" panose="020F0502020204030204" pitchFamily="34" charset="0"/>
                  <a:cs typeface="Times New Roman" panose="02020603050405020304" pitchFamily="18" charset="0"/>
                </a:endParaRPr>
              </a:p>
              <a:p>
                <a:pPr>
                  <a:spcAft>
                    <a:spcPts val="600"/>
                  </a:spcAft>
                </a:pPr>
                <a:r>
                  <a:rPr lang="en-US" sz="2400" dirty="0">
                    <a:solidFill>
                      <a:srgbClr val="0000FF"/>
                    </a:solidFill>
                    <a:latin typeface="Times New Roman" panose="02020603050405020304" pitchFamily="18" charset="0"/>
                  </a:rPr>
                  <a:t>Thus, </a:t>
                </a:r>
                <a:r>
                  <a:rPr lang="en-US" sz="2400" dirty="0" err="1">
                    <a:solidFill>
                      <a:srgbClr val="0000FF"/>
                    </a:solidFill>
                    <a:latin typeface="Times New Roman" panose="02020603050405020304" pitchFamily="18" charset="0"/>
                  </a:rPr>
                  <a:t>gcd</a:t>
                </a:r>
                <a:r>
                  <a:rPr lang="en-US" sz="2400" dirty="0">
                    <a:solidFill>
                      <a:srgbClr val="0000FF"/>
                    </a:solidFill>
                    <a:latin typeface="Times New Roman" panose="02020603050405020304" pitchFamily="18" charset="0"/>
                  </a:rPr>
                  <a:t>(60, 24) = 1*60 + (-2) *24 </a:t>
                </a:r>
              </a:p>
              <a:p>
                <a:pPr>
                  <a:spcAft>
                    <a:spcPts val="600"/>
                  </a:spcAft>
                </a:pPr>
                <a:r>
                  <a:rPr lang="en-US" sz="2400" dirty="0">
                    <a:solidFill>
                      <a:srgbClr val="0000FF"/>
                    </a:solidFill>
                    <a:latin typeface="Times New Roman" panose="02020603050405020304" pitchFamily="18" charset="0"/>
                  </a:rPr>
                  <a:t>		     = 12{</a:t>
                </a:r>
                <a:r>
                  <a:rPr lang="en-US" sz="2400" dirty="0">
                    <a:latin typeface="Times New Roman" panose="02020603050405020304" pitchFamily="18" charset="0"/>
                    <a:ea typeface="Calibri" panose="020F0502020204030204" pitchFamily="34" charset="0"/>
                    <a:cs typeface="Times New Roman" panose="02020603050405020304" pitchFamily="18" charset="0"/>
                  </a:rPr>
                  <a:t>1*5 + (- 2)*2</a:t>
                </a:r>
                <a:r>
                  <a:rPr lang="en-US" sz="2400" dirty="0">
                    <a:solidFill>
                      <a:srgbClr val="0000FF"/>
                    </a:solidFill>
                    <a:latin typeface="Times New Roman" panose="02020603050405020304" pitchFamily="18" charset="0"/>
                  </a:rPr>
                  <a:t> } = 12, where </a:t>
                </a:r>
                <a:r>
                  <a:rPr lang="en-US" sz="2400" dirty="0">
                    <a:latin typeface="Times New Roman" panose="02020603050405020304" pitchFamily="18" charset="0"/>
                    <a:ea typeface="Calibri" panose="020F0502020204030204" pitchFamily="34" charset="0"/>
                    <a:cs typeface="Times New Roman" panose="02020603050405020304" pitchFamily="18" charset="0"/>
                  </a:rPr>
                  <a:t>1*</a:t>
                </a:r>
                <a:r>
                  <a:rPr lang="en-US" sz="2400" u="sng" dirty="0">
                    <a:latin typeface="Times New Roman" panose="02020603050405020304" pitchFamily="18" charset="0"/>
                    <a:ea typeface="Calibri" panose="020F0502020204030204" pitchFamily="34" charset="0"/>
                    <a:cs typeface="Times New Roman" panose="02020603050405020304" pitchFamily="18" charset="0"/>
                  </a:rPr>
                  <a:t>5</a:t>
                </a:r>
                <a:r>
                  <a:rPr lang="en-US" sz="2400" dirty="0">
                    <a:latin typeface="Times New Roman" panose="02020603050405020304" pitchFamily="18" charset="0"/>
                    <a:ea typeface="Calibri" panose="020F0502020204030204" pitchFamily="34" charset="0"/>
                    <a:cs typeface="Times New Roman" panose="02020603050405020304" pitchFamily="18" charset="0"/>
                  </a:rPr>
                  <a:t> + (- 2)*</a:t>
                </a:r>
                <a:r>
                  <a:rPr lang="en-US" sz="2400" u="sng" dirty="0">
                    <a:latin typeface="Times New Roman" panose="02020603050405020304" pitchFamily="18" charset="0"/>
                    <a:ea typeface="Calibri" panose="020F0502020204030204" pitchFamily="34" charset="0"/>
                    <a:cs typeface="Times New Roman" panose="02020603050405020304" pitchFamily="18" charset="0"/>
                  </a:rPr>
                  <a:t>2</a:t>
                </a:r>
                <a:r>
                  <a:rPr lang="en-US" sz="2400" dirty="0">
                    <a:solidFill>
                      <a:srgbClr val="0000FF"/>
                    </a:solidFill>
                    <a:latin typeface="Times New Roman" panose="02020603050405020304" pitchFamily="18" charset="0"/>
                  </a:rPr>
                  <a:t> = 1 </a:t>
                </a:r>
                <a:endParaRPr lang="en-US" sz="2400" dirty="0"/>
              </a:p>
            </p:txBody>
          </p:sp>
        </mc:Choice>
        <mc:Fallback xmlns="">
          <p:sp>
            <p:nvSpPr>
              <p:cNvPr id="2" name="Rectangle 1"/>
              <p:cNvSpPr>
                <a:spLocks noRot="1" noChangeAspect="1" noMove="1" noResize="1" noEditPoints="1" noAdjustHandles="1" noChangeArrowheads="1" noChangeShapeType="1" noTextEdit="1"/>
              </p:cNvSpPr>
              <p:nvPr/>
            </p:nvSpPr>
            <p:spPr>
              <a:xfrm>
                <a:off x="1098861" y="991012"/>
                <a:ext cx="9994277" cy="5458289"/>
              </a:xfrm>
              <a:prstGeom prst="rect">
                <a:avLst/>
              </a:prstGeom>
              <a:blipFill>
                <a:blip r:embed="rId2"/>
                <a:stretch>
                  <a:fillRect l="-1098" b="-1564"/>
                </a:stretch>
              </a:blipFill>
            </p:spPr>
            <p:txBody>
              <a:bodyPr/>
              <a:lstStyle/>
              <a:p>
                <a:r>
                  <a:rPr lang="en-US">
                    <a:noFill/>
                  </a:rPr>
                  <a:t> </a:t>
                </a:r>
              </a:p>
            </p:txBody>
          </p:sp>
        </mc:Fallback>
      </mc:AlternateContent>
      <p:sp>
        <p:nvSpPr>
          <p:cNvPr id="5" name="TextBox 4"/>
          <p:cNvSpPr txBox="1"/>
          <p:nvPr/>
        </p:nvSpPr>
        <p:spPr>
          <a:xfrm>
            <a:off x="3545145" y="470232"/>
            <a:ext cx="6621375" cy="400110"/>
          </a:xfrm>
          <a:prstGeom prst="rect">
            <a:avLst/>
          </a:prstGeom>
          <a:noFill/>
          <a:ln>
            <a:solidFill>
              <a:schemeClr val="accent1"/>
            </a:solidFill>
          </a:ln>
        </p:spPr>
        <p:txBody>
          <a:bodyPr wrap="square" rtlCol="0">
            <a:spAutoFit/>
          </a:bodyPr>
          <a:lstStyle/>
          <a:p>
            <a:r>
              <a:rPr lang="en-US" sz="2000" dirty="0" err="1">
                <a:latin typeface="Times New Roman" panose="02020603050405020304" pitchFamily="18" charset="0"/>
                <a:cs typeface="Times New Roman" panose="02020603050405020304" pitchFamily="18" charset="0"/>
              </a:rPr>
              <a:t>gcd</a:t>
            </a:r>
            <a:r>
              <a:rPr lang="en-US" sz="2000" dirty="0">
                <a:latin typeface="Times New Roman" panose="02020603050405020304" pitchFamily="18" charset="0"/>
                <a:cs typeface="Times New Roman" panose="02020603050405020304" pitchFamily="18" charset="0"/>
              </a:rPr>
              <a:t>(60, 24) d=12= min{1*60 + (-2)*24,  3*60 + (-7)*24, …. }</a:t>
            </a:r>
          </a:p>
        </p:txBody>
      </p:sp>
      <p:sp>
        <p:nvSpPr>
          <p:cNvPr id="6" name="Thought Bubble: Cloud 5">
            <a:extLst>
              <a:ext uri="{FF2B5EF4-FFF2-40B4-BE49-F238E27FC236}">
                <a16:creationId xmlns:a16="http://schemas.microsoft.com/office/drawing/2014/main" id="{5E45BF84-F09F-4A36-ACEC-53F905CA8248}"/>
              </a:ext>
            </a:extLst>
          </p:cNvPr>
          <p:cNvSpPr/>
          <p:nvPr/>
        </p:nvSpPr>
        <p:spPr>
          <a:xfrm rot="20706359" flipH="1">
            <a:off x="770763" y="243312"/>
            <a:ext cx="1122235" cy="379994"/>
          </a:xfrm>
          <a:prstGeom prst="cloudCallout">
            <a:avLst>
              <a:gd name="adj1" fmla="val -31983"/>
              <a:gd name="adj2" fmla="val 1541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Recall</a:t>
            </a:r>
          </a:p>
        </p:txBody>
      </p:sp>
      <p:sp>
        <p:nvSpPr>
          <p:cNvPr id="3" name="TextBox 2">
            <a:extLst>
              <a:ext uri="{FF2B5EF4-FFF2-40B4-BE49-F238E27FC236}">
                <a16:creationId xmlns:a16="http://schemas.microsoft.com/office/drawing/2014/main" id="{4BADE981-12A9-42D5-967A-F474EEFD6E97}"/>
              </a:ext>
            </a:extLst>
          </p:cNvPr>
          <p:cNvSpPr txBox="1"/>
          <p:nvPr/>
        </p:nvSpPr>
        <p:spPr>
          <a:xfrm>
            <a:off x="8633402" y="1838549"/>
            <a:ext cx="2459736" cy="2293607"/>
          </a:xfrm>
          <a:prstGeom prst="rect">
            <a:avLst/>
          </a:prstGeom>
          <a:noFill/>
          <a:ln>
            <a:solidFill>
              <a:schemeClr val="accent1"/>
            </a:solidFill>
          </a:ln>
        </p:spPr>
        <p:txBody>
          <a:bodyPr wrap="square" rtlCol="0">
            <a:spAutoFit/>
          </a:bodyPr>
          <a:lstStyle/>
          <a:p>
            <a:r>
              <a:rPr lang="en-US" sz="2400" dirty="0"/>
              <a:t>   </a:t>
            </a:r>
            <a:r>
              <a:rPr lang="en-US" sz="2400" dirty="0" err="1">
                <a:solidFill>
                  <a:srgbClr val="0000FF"/>
                </a:solidFill>
              </a:rPr>
              <a:t>gcd</a:t>
            </a:r>
            <a:r>
              <a:rPr lang="en-US" sz="2400" dirty="0">
                <a:solidFill>
                  <a:srgbClr val="0000FF"/>
                </a:solidFill>
              </a:rPr>
              <a:t>(60, 24)</a:t>
            </a:r>
          </a:p>
          <a:p>
            <a:r>
              <a:rPr lang="en-US" sz="2400" dirty="0"/>
              <a:t>= </a:t>
            </a:r>
            <a:r>
              <a:rPr lang="en-US" sz="2400" dirty="0" err="1"/>
              <a:t>gcd</a:t>
            </a:r>
            <a:r>
              <a:rPr lang="en-US" sz="2400" dirty="0"/>
              <a:t>(24, 60%24)</a:t>
            </a:r>
          </a:p>
          <a:p>
            <a:r>
              <a:rPr lang="en-US" sz="2400" dirty="0"/>
              <a:t>= </a:t>
            </a:r>
            <a:r>
              <a:rPr lang="en-US" sz="2400" dirty="0" err="1">
                <a:solidFill>
                  <a:srgbClr val="0000FF"/>
                </a:solidFill>
              </a:rPr>
              <a:t>gcd</a:t>
            </a:r>
            <a:r>
              <a:rPr lang="en-US" sz="2400" dirty="0">
                <a:solidFill>
                  <a:srgbClr val="0000FF"/>
                </a:solidFill>
              </a:rPr>
              <a:t>(24, 12)</a:t>
            </a:r>
          </a:p>
          <a:p>
            <a:r>
              <a:rPr lang="en-US" sz="2400" dirty="0"/>
              <a:t>= </a:t>
            </a:r>
            <a:r>
              <a:rPr lang="en-US" sz="2400" dirty="0" err="1"/>
              <a:t>gcd</a:t>
            </a:r>
            <a:r>
              <a:rPr lang="en-US" sz="2400" dirty="0"/>
              <a:t>(12, 24%12)</a:t>
            </a:r>
          </a:p>
          <a:p>
            <a:r>
              <a:rPr lang="en-US" sz="2400" dirty="0"/>
              <a:t>= </a:t>
            </a:r>
            <a:r>
              <a:rPr lang="en-US" sz="2400" dirty="0" err="1">
                <a:solidFill>
                  <a:srgbClr val="0000FF"/>
                </a:solidFill>
              </a:rPr>
              <a:t>gcd</a:t>
            </a:r>
            <a:r>
              <a:rPr lang="en-US" sz="2400" dirty="0">
                <a:solidFill>
                  <a:srgbClr val="0000FF"/>
                </a:solidFill>
              </a:rPr>
              <a:t>(12, 0)</a:t>
            </a:r>
          </a:p>
          <a:p>
            <a:r>
              <a:rPr lang="en-US" sz="2400" dirty="0"/>
              <a:t>= 12                                                                                                       </a:t>
            </a:r>
          </a:p>
        </p:txBody>
      </p:sp>
      <p:pic>
        <p:nvPicPr>
          <p:cNvPr id="8" name="Picture 7" descr="Image result for smiley face images">
            <a:extLst>
              <a:ext uri="{FF2B5EF4-FFF2-40B4-BE49-F238E27FC236}">
                <a16:creationId xmlns:a16="http://schemas.microsoft.com/office/drawing/2014/main" id="{F7A3B598-BBC9-4065-8A36-50B8B594474B}"/>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rot="630080">
            <a:off x="1292990" y="487034"/>
            <a:ext cx="630936" cy="4502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38622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E1C411F7-6C43-4E64-8B70-7C129282E10B}"/>
              </a:ext>
            </a:extLst>
          </p:cNvPr>
          <p:cNvSpPr txBox="1"/>
          <p:nvPr/>
        </p:nvSpPr>
        <p:spPr>
          <a:xfrm>
            <a:off x="1224592" y="4187910"/>
            <a:ext cx="10020880" cy="1741285"/>
          </a:xfrm>
          <a:prstGeom prst="rect">
            <a:avLst/>
          </a:prstGeom>
          <a:solidFill>
            <a:srgbClr val="FFFF00"/>
          </a:solidFill>
        </p:spPr>
        <p:txBody>
          <a:bodyPr wrap="square" rtlCol="0">
            <a:spAutoFit/>
          </a:bodyPr>
          <a:lstStyle/>
          <a:p>
            <a:endParaRPr lang="en-US" dirty="0"/>
          </a:p>
        </p:txBody>
      </p:sp>
      <p:sp>
        <p:nvSpPr>
          <p:cNvPr id="2" name="Rectangle 1"/>
          <p:cNvSpPr/>
          <p:nvPr/>
        </p:nvSpPr>
        <p:spPr>
          <a:xfrm>
            <a:off x="1433507" y="1184220"/>
            <a:ext cx="10020880" cy="5237331"/>
          </a:xfrm>
          <a:prstGeom prst="rect">
            <a:avLst/>
          </a:prstGeom>
        </p:spPr>
        <p:txBody>
          <a:bodyPr wrap="square">
            <a:spAutoFit/>
          </a:bodyPr>
          <a:lstStyle/>
          <a:p>
            <a:pPr>
              <a:lnSpc>
                <a:spcPct val="107000"/>
              </a:lnSpc>
              <a:spcAft>
                <a:spcPts val="800"/>
              </a:spcAft>
            </a:pPr>
            <a:r>
              <a:rPr lang="en-US" sz="2600" dirty="0">
                <a:ea typeface="Calibri" panose="020F0502020204030204" pitchFamily="34" charset="0"/>
                <a:cs typeface="Times New Roman" panose="02020603050405020304" pitchFamily="18" charset="0"/>
              </a:rPr>
              <a:t>Example 0.45:</a:t>
            </a:r>
          </a:p>
          <a:p>
            <a:pPr>
              <a:lnSpc>
                <a:spcPct val="107000"/>
              </a:lnSpc>
              <a:spcAft>
                <a:spcPts val="800"/>
              </a:spcAft>
            </a:pP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We know 12 is the </a:t>
            </a:r>
            <a:r>
              <a:rPr lang="en-US" sz="2400" dirty="0" err="1">
                <a:solidFill>
                  <a:srgbClr val="0000FF"/>
                </a:solidFill>
                <a:latin typeface="Times New Roman" panose="02020603050405020304" pitchFamily="18" charset="0"/>
                <a:ea typeface="Calibri" panose="020F0502020204030204" pitchFamily="34" charset="0"/>
                <a:cs typeface="Times New Roman" panose="02020603050405020304" pitchFamily="18" charset="0"/>
              </a:rPr>
              <a:t>gcd</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(60, 24). Using the extended Euclid Algorithm, it yields   </a:t>
            </a:r>
            <a:r>
              <a:rPr lang="en-US" sz="2400" dirty="0" err="1">
                <a:solidFill>
                  <a:srgbClr val="0000FF"/>
                </a:solidFill>
                <a:latin typeface="Times New Roman" panose="02020603050405020304" pitchFamily="18" charset="0"/>
                <a:ea typeface="Calibri" panose="020F0502020204030204" pitchFamily="34" charset="0"/>
                <a:cs typeface="Times New Roman" panose="02020603050405020304" pitchFamily="18" charset="0"/>
              </a:rPr>
              <a:t>i</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and j which are stated in the following table.  </a:t>
            </a:r>
          </a:p>
          <a:p>
            <a:pPr>
              <a:lnSpc>
                <a:spcPct val="107000"/>
              </a:lnSpc>
              <a:spcAft>
                <a:spcPts val="800"/>
              </a:spcAft>
            </a:pPr>
            <a:r>
              <a:rPr lang="en-US" sz="2400" dirty="0" err="1">
                <a:solidFill>
                  <a:srgbClr val="0000FF"/>
                </a:solidFill>
                <a:latin typeface="Times New Roman" panose="02020603050405020304" pitchFamily="18" charset="0"/>
                <a:ea typeface="Calibri" panose="020F0502020204030204" pitchFamily="34" charset="0"/>
                <a:cs typeface="Times New Roman" panose="02020603050405020304" pitchFamily="18" charset="0"/>
              </a:rPr>
              <a:t>d</a:t>
            </a:r>
            <a:r>
              <a:rPr lang="en-US" sz="2400" baseline="-25000" dirty="0" err="1">
                <a:solidFill>
                  <a:srgbClr val="0000FF"/>
                </a:solidFill>
                <a:latin typeface="Times New Roman" panose="02020603050405020304" pitchFamily="18" charset="0"/>
                <a:ea typeface="Calibri" panose="020F0502020204030204" pitchFamily="34" charset="0"/>
                <a:cs typeface="Times New Roman" panose="02020603050405020304" pitchFamily="18" charset="0"/>
              </a:rPr>
              <a:t>min</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  1*</a:t>
            </a:r>
            <a:r>
              <a:rPr lang="en-US" sz="2400" u="sng"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60</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 (-2)*</a:t>
            </a:r>
            <a:r>
              <a:rPr lang="en-US" sz="2400" u="sng"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24</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 12(</a:t>
            </a:r>
            <a:r>
              <a:rPr lang="en-US" sz="24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1</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*5 + (</a:t>
            </a:r>
            <a:r>
              <a:rPr lang="en-US" sz="24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-2</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)*2) where 1*5 + (-2)*2 = 1 &gt; 0. (3</a:t>
            </a:r>
            <a:r>
              <a:rPr lang="en-US" sz="2400" baseline="30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rd</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step)</a:t>
            </a:r>
          </a:p>
          <a:p>
            <a:pPr>
              <a:lnSpc>
                <a:spcPct val="107000"/>
              </a:lnSpc>
              <a:spcAft>
                <a:spcPts val="800"/>
              </a:spcAft>
            </a:pPr>
            <a:r>
              <a:rPr lang="en-US" sz="2400" dirty="0" err="1">
                <a:solidFill>
                  <a:srgbClr val="0000FF"/>
                </a:solidFill>
                <a:latin typeface="Times New Roman" panose="02020603050405020304" pitchFamily="18" charset="0"/>
                <a:ea typeface="Calibri" panose="020F0502020204030204" pitchFamily="34" charset="0"/>
                <a:cs typeface="Times New Roman" panose="02020603050405020304" pitchFamily="18" charset="0"/>
              </a:rPr>
              <a:t>d</a:t>
            </a:r>
            <a:r>
              <a:rPr lang="en-US" sz="2400" baseline="-25000" dirty="0" err="1">
                <a:solidFill>
                  <a:srgbClr val="0000FF"/>
                </a:solidFill>
                <a:latin typeface="Times New Roman" panose="02020603050405020304" pitchFamily="18" charset="0"/>
                <a:ea typeface="Calibri" panose="020F0502020204030204" pitchFamily="34" charset="0"/>
                <a:cs typeface="Times New Roman" panose="02020603050405020304" pitchFamily="18" charset="0"/>
              </a:rPr>
              <a:t>min</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  0*</a:t>
            </a:r>
            <a:r>
              <a:rPr lang="en-US" sz="2400" u="sng"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24</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+ 1*</a:t>
            </a:r>
            <a:r>
              <a:rPr lang="en-US" sz="2400" u="sng"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12</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 12(</a:t>
            </a:r>
            <a:r>
              <a:rPr lang="en-US" sz="24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0</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*2 + </a:t>
            </a:r>
            <a:r>
              <a:rPr lang="en-US" sz="24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1</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*1) where 0*2 + 1*1 = 1 &gt; 0. (2</a:t>
            </a:r>
            <a:r>
              <a:rPr lang="en-US" sz="2400" baseline="30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nd</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step) </a:t>
            </a:r>
          </a:p>
          <a:p>
            <a:pPr>
              <a:lnSpc>
                <a:spcPct val="107000"/>
              </a:lnSpc>
              <a:spcAft>
                <a:spcPts val="800"/>
              </a:spcAft>
            </a:pPr>
            <a:r>
              <a:rPr lang="en-US" sz="2400" dirty="0" err="1">
                <a:solidFill>
                  <a:srgbClr val="0000FF"/>
                </a:solidFill>
                <a:latin typeface="Times New Roman" panose="02020603050405020304" pitchFamily="18" charset="0"/>
                <a:ea typeface="Calibri" panose="020F0502020204030204" pitchFamily="34" charset="0"/>
                <a:cs typeface="Times New Roman" panose="02020603050405020304" pitchFamily="18" charset="0"/>
              </a:rPr>
              <a:t>d</a:t>
            </a:r>
            <a:r>
              <a:rPr lang="en-US" sz="2400" baseline="-25000" dirty="0" err="1">
                <a:solidFill>
                  <a:srgbClr val="0000FF"/>
                </a:solidFill>
                <a:latin typeface="Times New Roman" panose="02020603050405020304" pitchFamily="18" charset="0"/>
                <a:ea typeface="Calibri" panose="020F0502020204030204" pitchFamily="34" charset="0"/>
                <a:cs typeface="Times New Roman" panose="02020603050405020304" pitchFamily="18" charset="0"/>
              </a:rPr>
              <a:t>min</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  1*</a:t>
            </a:r>
            <a:r>
              <a:rPr lang="en-US" sz="2400" u="sng"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12</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+ 0*</a:t>
            </a:r>
            <a:r>
              <a:rPr lang="en-US" sz="2400" u="sng"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0</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 12(</a:t>
            </a:r>
            <a:r>
              <a:rPr lang="en-US" sz="24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1</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*1 + </a:t>
            </a:r>
            <a:r>
              <a:rPr lang="en-US" sz="24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0</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*0) where 1*1 + 0*0 = 1 &gt; 0. (initial step)</a:t>
            </a:r>
          </a:p>
          <a:p>
            <a:pPr>
              <a:lnSpc>
                <a:spcPct val="107000"/>
              </a:lnSpc>
              <a:spcAft>
                <a:spcPts val="800"/>
              </a:spcAft>
            </a:pPr>
            <a:endParaRPr lang="en-US" sz="22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endParaRPr lang="en-US" sz="22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endParaRPr lang="en-US" sz="2200" dirty="0">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endParaRPr lang="en-US" sz="22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US" sz="2400" dirty="0">
                <a:latin typeface="Times New Roman" panose="02020603050405020304" pitchFamily="18" charset="0"/>
                <a:cs typeface="Times New Roman" panose="02020603050405020304" pitchFamily="18" charset="0"/>
              </a:rPr>
              <a:t>d = </a:t>
            </a:r>
            <a:r>
              <a:rPr lang="en-US" sz="2400" dirty="0" err="1">
                <a:latin typeface="Times New Roman" panose="02020603050405020304" pitchFamily="18" charset="0"/>
                <a:ea typeface="Calibri" panose="020F0502020204030204" pitchFamily="34" charset="0"/>
                <a:cs typeface="Times New Roman" panose="02020603050405020304" pitchFamily="18" charset="0"/>
              </a:rPr>
              <a:t>i</a:t>
            </a:r>
            <a:r>
              <a:rPr lang="en-US" sz="2400" dirty="0">
                <a:latin typeface="Times New Roman" panose="02020603050405020304" pitchFamily="18" charset="0"/>
                <a:ea typeface="Calibri" panose="020F0502020204030204" pitchFamily="34"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60 + </a:t>
            </a:r>
            <a:r>
              <a:rPr lang="en-US" sz="2400" dirty="0">
                <a:latin typeface="Times New Roman" panose="02020603050405020304" pitchFamily="18" charset="0"/>
                <a:ea typeface="Calibri" panose="020F0502020204030204" pitchFamily="34" charset="0"/>
                <a:cs typeface="Times New Roman" panose="02020603050405020304" pitchFamily="18" charset="0"/>
              </a:rPr>
              <a:t>j*</a:t>
            </a:r>
            <a:r>
              <a:rPr lang="en-US" sz="2400" dirty="0">
                <a:latin typeface="Times New Roman" panose="02020603050405020304" pitchFamily="18" charset="0"/>
                <a:cs typeface="Times New Roman" panose="02020603050405020304" pitchFamily="18" charset="0"/>
              </a:rPr>
              <a:t>24 =  min{12*(</a:t>
            </a:r>
            <a:r>
              <a:rPr lang="en-US" sz="2400" dirty="0" err="1">
                <a:latin typeface="Times New Roman" panose="02020603050405020304" pitchFamily="18" charset="0"/>
                <a:cs typeface="Times New Roman" panose="02020603050405020304" pitchFamily="18" charset="0"/>
              </a:rPr>
              <a:t>i</a:t>
            </a:r>
            <a:r>
              <a:rPr lang="en-US" sz="2400" dirty="0">
                <a:latin typeface="Times New Roman" panose="02020603050405020304" pitchFamily="18" charset="0"/>
                <a:ea typeface="Calibri" panose="020F0502020204030204" pitchFamily="34"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5 + j</a:t>
            </a:r>
            <a:r>
              <a:rPr lang="en-US" sz="2400" dirty="0">
                <a:latin typeface="Times New Roman" panose="02020603050405020304" pitchFamily="18" charset="0"/>
                <a:ea typeface="Calibri" panose="020F0502020204030204" pitchFamily="34"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2)| for </a:t>
            </a:r>
            <a:r>
              <a:rPr lang="en-US" sz="2400" dirty="0" err="1">
                <a:latin typeface="Times New Roman" panose="02020603050405020304" pitchFamily="18" charset="0"/>
                <a:cs typeface="Times New Roman" panose="02020603050405020304" pitchFamily="18" charset="0"/>
              </a:rPr>
              <a:t>i</a:t>
            </a:r>
            <a:r>
              <a:rPr lang="en-US" sz="2400" dirty="0">
                <a:latin typeface="Times New Roman" panose="02020603050405020304" pitchFamily="18" charset="0"/>
                <a:cs typeface="Times New Roman" panose="02020603050405020304" pitchFamily="18" charset="0"/>
              </a:rPr>
              <a:t>, j in Z, </a:t>
            </a:r>
            <a:r>
              <a:rPr lang="en-US" sz="2400" dirty="0" err="1">
                <a:latin typeface="Times New Roman" panose="02020603050405020304" pitchFamily="18" charset="0"/>
                <a:cs typeface="Times New Roman" panose="02020603050405020304" pitchFamily="18" charset="0"/>
              </a:rPr>
              <a:t>i</a:t>
            </a:r>
            <a:r>
              <a:rPr lang="en-US" sz="2400" dirty="0">
                <a:latin typeface="Times New Roman" panose="02020603050405020304" pitchFamily="18" charset="0"/>
                <a:ea typeface="Calibri" panose="020F0502020204030204" pitchFamily="34"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5 + j</a:t>
            </a:r>
            <a:r>
              <a:rPr lang="en-US" sz="2400" dirty="0">
                <a:latin typeface="Times New Roman" panose="02020603050405020304" pitchFamily="18" charset="0"/>
                <a:ea typeface="Calibri" panose="020F0502020204030204" pitchFamily="34"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2 &gt;0} </a:t>
            </a:r>
          </a:p>
        </p:txBody>
      </p:sp>
      <p:graphicFrame>
        <p:nvGraphicFramePr>
          <p:cNvPr id="3" name="Table 2"/>
          <p:cNvGraphicFramePr>
            <a:graphicFrameLocks noGrp="1"/>
          </p:cNvGraphicFramePr>
          <p:nvPr>
            <p:extLst>
              <p:ext uri="{D42A27DB-BD31-4B8C-83A1-F6EECF244321}">
                <p14:modId xmlns:p14="http://schemas.microsoft.com/office/powerpoint/2010/main" val="4162473100"/>
              </p:ext>
            </p:extLst>
          </p:nvPr>
        </p:nvGraphicFramePr>
        <p:xfrm>
          <a:off x="1566953" y="4314227"/>
          <a:ext cx="8221650" cy="1488653"/>
        </p:xfrm>
        <a:graphic>
          <a:graphicData uri="http://schemas.openxmlformats.org/drawingml/2006/table">
            <a:tbl>
              <a:tblPr firstRow="1" firstCol="1" bandRow="1">
                <a:tableStyleId>{5C22544A-7EE6-4342-B048-85BDC9FD1C3A}</a:tableStyleId>
              </a:tblPr>
              <a:tblGrid>
                <a:gridCol w="1173630">
                  <a:extLst>
                    <a:ext uri="{9D8B030D-6E8A-4147-A177-3AD203B41FA5}">
                      <a16:colId xmlns:a16="http://schemas.microsoft.com/office/drawing/2014/main" val="20000"/>
                    </a:ext>
                  </a:extLst>
                </a:gridCol>
                <a:gridCol w="1174670">
                  <a:extLst>
                    <a:ext uri="{9D8B030D-6E8A-4147-A177-3AD203B41FA5}">
                      <a16:colId xmlns:a16="http://schemas.microsoft.com/office/drawing/2014/main" val="20001"/>
                    </a:ext>
                  </a:extLst>
                </a:gridCol>
                <a:gridCol w="1174670">
                  <a:extLst>
                    <a:ext uri="{9D8B030D-6E8A-4147-A177-3AD203B41FA5}">
                      <a16:colId xmlns:a16="http://schemas.microsoft.com/office/drawing/2014/main" val="20002"/>
                    </a:ext>
                  </a:extLst>
                </a:gridCol>
                <a:gridCol w="1174670">
                  <a:extLst>
                    <a:ext uri="{9D8B030D-6E8A-4147-A177-3AD203B41FA5}">
                      <a16:colId xmlns:a16="http://schemas.microsoft.com/office/drawing/2014/main" val="20003"/>
                    </a:ext>
                  </a:extLst>
                </a:gridCol>
                <a:gridCol w="1174670">
                  <a:extLst>
                    <a:ext uri="{9D8B030D-6E8A-4147-A177-3AD203B41FA5}">
                      <a16:colId xmlns:a16="http://schemas.microsoft.com/office/drawing/2014/main" val="20004"/>
                    </a:ext>
                  </a:extLst>
                </a:gridCol>
                <a:gridCol w="1174670">
                  <a:extLst>
                    <a:ext uri="{9D8B030D-6E8A-4147-A177-3AD203B41FA5}">
                      <a16:colId xmlns:a16="http://schemas.microsoft.com/office/drawing/2014/main" val="20005"/>
                    </a:ext>
                  </a:extLst>
                </a:gridCol>
                <a:gridCol w="1174670">
                  <a:extLst>
                    <a:ext uri="{9D8B030D-6E8A-4147-A177-3AD203B41FA5}">
                      <a16:colId xmlns:a16="http://schemas.microsoft.com/office/drawing/2014/main" val="3204623052"/>
                    </a:ext>
                  </a:extLst>
                </a:gridCol>
              </a:tblGrid>
              <a:tr h="426710">
                <a:tc>
                  <a:txBody>
                    <a:bodyPr/>
                    <a:lstStyle/>
                    <a:p>
                      <a:pPr marL="0" marR="0" algn="ctr">
                        <a:lnSpc>
                          <a:spcPct val="107000"/>
                        </a:lnSpc>
                        <a:spcBef>
                          <a:spcPts val="0"/>
                        </a:spcBef>
                        <a:spcAft>
                          <a:spcPts val="0"/>
                        </a:spcAft>
                      </a:pPr>
                      <a:r>
                        <a:rPr lang="en-US" sz="2200" dirty="0">
                          <a:solidFill>
                            <a:schemeClr val="tx1"/>
                          </a:solidFill>
                          <a:effectLst/>
                          <a:highlight>
                            <a:srgbClr val="FFFF00"/>
                          </a:highlight>
                          <a:latin typeface="Times New Roman" panose="02020603050405020304" pitchFamily="18" charset="0"/>
                          <a:cs typeface="Times New Roman" panose="02020603050405020304" pitchFamily="18" charset="0"/>
                        </a:rPr>
                        <a:t>x</a:t>
                      </a:r>
                      <a:endParaRPr lang="en-US" sz="2200" dirty="0">
                        <a:solidFill>
                          <a:schemeClr val="tx1"/>
                        </a:solidFill>
                        <a:effectLst/>
                        <a:highlight>
                          <a:srgbClr val="FFFF00"/>
                        </a:highligh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2200" dirty="0">
                          <a:solidFill>
                            <a:schemeClr val="tx1"/>
                          </a:solidFill>
                          <a:effectLst/>
                          <a:highlight>
                            <a:srgbClr val="FFFF00"/>
                          </a:highlight>
                          <a:latin typeface="Times New Roman" panose="02020603050405020304" pitchFamily="18" charset="0"/>
                          <a:cs typeface="Times New Roman" panose="02020603050405020304" pitchFamily="18" charset="0"/>
                        </a:rPr>
                        <a:t>y</a:t>
                      </a:r>
                      <a:endParaRPr lang="en-US" sz="2200" dirty="0">
                        <a:solidFill>
                          <a:schemeClr val="tx1"/>
                        </a:solidFill>
                        <a:effectLst/>
                        <a:highlight>
                          <a:srgbClr val="FFFF00"/>
                        </a:highligh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2200" baseline="-25000" dirty="0">
                          <a:solidFill>
                            <a:schemeClr val="tx1"/>
                          </a:solidFill>
                          <a:effectLst/>
                          <a:highlight>
                            <a:srgbClr val="FFFF00"/>
                          </a:highlight>
                          <a:latin typeface="Times New Roman" panose="02020603050405020304" pitchFamily="18" charset="0"/>
                          <a:cs typeface="Times New Roman" panose="02020603050405020304" pitchFamily="18" charset="0"/>
                        </a:rPr>
                        <a:t>└</a:t>
                      </a:r>
                      <a:r>
                        <a:rPr lang="en-US" sz="2200" dirty="0">
                          <a:solidFill>
                            <a:schemeClr val="tx1"/>
                          </a:solidFill>
                          <a:effectLst/>
                          <a:highlight>
                            <a:srgbClr val="FFFF00"/>
                          </a:highlight>
                          <a:latin typeface="Times New Roman" panose="02020603050405020304" pitchFamily="18" charset="0"/>
                          <a:cs typeface="Times New Roman" panose="02020603050405020304" pitchFamily="18" charset="0"/>
                        </a:rPr>
                        <a:t> x/y </a:t>
                      </a:r>
                      <a:r>
                        <a:rPr lang="en-US" sz="2200" baseline="-25000" dirty="0">
                          <a:solidFill>
                            <a:schemeClr val="tx1"/>
                          </a:solidFill>
                          <a:effectLst/>
                          <a:highlight>
                            <a:srgbClr val="FFFF00"/>
                          </a:highlight>
                          <a:latin typeface="Times New Roman" panose="02020603050405020304" pitchFamily="18" charset="0"/>
                          <a:cs typeface="Times New Roman" panose="02020603050405020304" pitchFamily="18" charset="0"/>
                        </a:rPr>
                        <a:t>┘</a:t>
                      </a:r>
                      <a:endParaRPr lang="en-US" sz="2200" dirty="0">
                        <a:solidFill>
                          <a:schemeClr val="tx1"/>
                        </a:solidFill>
                        <a:effectLst/>
                        <a:highlight>
                          <a:srgbClr val="FFFF00"/>
                        </a:highligh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2200">
                          <a:solidFill>
                            <a:schemeClr val="tx1"/>
                          </a:solidFill>
                          <a:effectLst/>
                          <a:highlight>
                            <a:srgbClr val="FFFF00"/>
                          </a:highlight>
                          <a:latin typeface="Times New Roman" panose="02020603050405020304" pitchFamily="18" charset="0"/>
                          <a:cs typeface="Times New Roman" panose="02020603050405020304" pitchFamily="18" charset="0"/>
                        </a:rPr>
                        <a:t>gcd</a:t>
                      </a:r>
                      <a:endParaRPr lang="en-US" sz="2200">
                        <a:solidFill>
                          <a:schemeClr val="tx1"/>
                        </a:solidFill>
                        <a:effectLst/>
                        <a:highlight>
                          <a:srgbClr val="FFFF00"/>
                        </a:highligh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2200" dirty="0" err="1">
                          <a:solidFill>
                            <a:schemeClr val="tx1"/>
                          </a:solidFill>
                          <a:effectLst/>
                          <a:highlight>
                            <a:srgbClr val="FFFF00"/>
                          </a:highlight>
                          <a:latin typeface="Times New Roman" panose="02020603050405020304" pitchFamily="18" charset="0"/>
                          <a:cs typeface="Times New Roman" panose="02020603050405020304" pitchFamily="18" charset="0"/>
                        </a:rPr>
                        <a:t>i</a:t>
                      </a:r>
                      <a:endParaRPr lang="en-US" sz="2200" dirty="0">
                        <a:solidFill>
                          <a:schemeClr val="tx1"/>
                        </a:solidFill>
                        <a:effectLst/>
                        <a:highlight>
                          <a:srgbClr val="FFFF00"/>
                        </a:highligh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2200" dirty="0">
                          <a:solidFill>
                            <a:schemeClr val="tx1"/>
                          </a:solidFill>
                          <a:effectLst/>
                          <a:highlight>
                            <a:srgbClr val="FFFF00"/>
                          </a:highlight>
                          <a:latin typeface="Times New Roman" panose="02020603050405020304" pitchFamily="18" charset="0"/>
                          <a:cs typeface="Times New Roman" panose="02020603050405020304" pitchFamily="18" charset="0"/>
                        </a:rPr>
                        <a:t>j</a:t>
                      </a:r>
                      <a:endParaRPr lang="en-US" sz="2200" dirty="0">
                        <a:solidFill>
                          <a:schemeClr val="tx1"/>
                        </a:solidFill>
                        <a:effectLst/>
                        <a:highlight>
                          <a:srgbClr val="FFFF00"/>
                        </a:highligh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endParaRPr lang="en-US" sz="2200" dirty="0">
                        <a:solidFill>
                          <a:schemeClr val="tx1"/>
                        </a:solidFill>
                        <a:effectLst/>
                        <a:highlight>
                          <a:srgbClr val="FFFF00"/>
                        </a:highligh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353981">
                <a:tc>
                  <a:txBody>
                    <a:bodyPr/>
                    <a:lstStyle/>
                    <a:p>
                      <a:pPr marL="0" marR="0" algn="ctr">
                        <a:lnSpc>
                          <a:spcPct val="107000"/>
                        </a:lnSpc>
                        <a:spcBef>
                          <a:spcPts val="0"/>
                        </a:spcBef>
                        <a:spcAft>
                          <a:spcPts val="0"/>
                        </a:spcAft>
                      </a:pPr>
                      <a:r>
                        <a:rPr lang="en-US" sz="2200" dirty="0">
                          <a:solidFill>
                            <a:schemeClr val="tx1"/>
                          </a:solidFill>
                          <a:effectLst/>
                          <a:highlight>
                            <a:srgbClr val="FFFF00"/>
                          </a:highlight>
                          <a:latin typeface="Times New Roman" panose="02020603050405020304" pitchFamily="18" charset="0"/>
                          <a:cs typeface="Times New Roman" panose="02020603050405020304" pitchFamily="18" charset="0"/>
                        </a:rPr>
                        <a:t>60</a:t>
                      </a:r>
                      <a:endParaRPr lang="en-US" sz="2200" dirty="0">
                        <a:solidFill>
                          <a:schemeClr val="tx1"/>
                        </a:solidFill>
                        <a:effectLst/>
                        <a:highlight>
                          <a:srgbClr val="FFFF00"/>
                        </a:highligh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2200" dirty="0">
                          <a:solidFill>
                            <a:schemeClr val="tx1"/>
                          </a:solidFill>
                          <a:effectLst/>
                          <a:highlight>
                            <a:srgbClr val="FFFF00"/>
                          </a:highlight>
                          <a:latin typeface="Times New Roman" panose="02020603050405020304" pitchFamily="18" charset="0"/>
                          <a:cs typeface="Times New Roman" panose="02020603050405020304" pitchFamily="18" charset="0"/>
                        </a:rPr>
                        <a:t>24</a:t>
                      </a:r>
                      <a:endParaRPr lang="en-US" sz="2200" dirty="0">
                        <a:solidFill>
                          <a:schemeClr val="tx1"/>
                        </a:solidFill>
                        <a:effectLst/>
                        <a:highlight>
                          <a:srgbClr val="FFFF00"/>
                        </a:highligh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2200" dirty="0">
                          <a:solidFill>
                            <a:schemeClr val="tx1"/>
                          </a:solidFill>
                          <a:effectLst/>
                          <a:highlight>
                            <a:srgbClr val="FFFF00"/>
                          </a:highlight>
                          <a:latin typeface="Times New Roman" panose="02020603050405020304" pitchFamily="18" charset="0"/>
                          <a:cs typeface="Times New Roman" panose="02020603050405020304" pitchFamily="18" charset="0"/>
                        </a:rPr>
                        <a:t>2</a:t>
                      </a:r>
                      <a:endParaRPr lang="en-US" sz="2200" dirty="0">
                        <a:solidFill>
                          <a:schemeClr val="tx1"/>
                        </a:solidFill>
                        <a:effectLst/>
                        <a:highlight>
                          <a:srgbClr val="FFFF00"/>
                        </a:highligh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2200" dirty="0">
                          <a:solidFill>
                            <a:srgbClr val="0000FF"/>
                          </a:solidFill>
                          <a:effectLst/>
                          <a:highlight>
                            <a:srgbClr val="FFFF00"/>
                          </a:highlight>
                          <a:latin typeface="Times New Roman" panose="02020603050405020304" pitchFamily="18" charset="0"/>
                          <a:cs typeface="Times New Roman" panose="02020603050405020304" pitchFamily="18" charset="0"/>
                        </a:rPr>
                        <a:t>12</a:t>
                      </a:r>
                      <a:endParaRPr lang="en-US" sz="2200" dirty="0">
                        <a:solidFill>
                          <a:srgbClr val="0000FF"/>
                        </a:solidFill>
                        <a:effectLst/>
                        <a:highlight>
                          <a:srgbClr val="FFFF00"/>
                        </a:highligh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2200" b="1" dirty="0">
                          <a:solidFill>
                            <a:srgbClr val="C00000"/>
                          </a:solidFill>
                          <a:effectLst/>
                          <a:highlight>
                            <a:srgbClr val="FFFF00"/>
                          </a:highlight>
                          <a:latin typeface="Times New Roman" panose="02020603050405020304" pitchFamily="18" charset="0"/>
                          <a:cs typeface="Times New Roman" panose="02020603050405020304" pitchFamily="18" charset="0"/>
                        </a:rPr>
                        <a:t>1</a:t>
                      </a:r>
                      <a:endParaRPr lang="en-US" sz="2200" b="1" dirty="0">
                        <a:solidFill>
                          <a:srgbClr val="C00000"/>
                        </a:solidFill>
                        <a:effectLst/>
                        <a:highlight>
                          <a:srgbClr val="FFFF00"/>
                        </a:highligh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2200" b="1" dirty="0">
                          <a:solidFill>
                            <a:srgbClr val="C00000"/>
                          </a:solidFill>
                          <a:effectLst/>
                          <a:highlight>
                            <a:srgbClr val="FFFF00"/>
                          </a:highlight>
                          <a:latin typeface="Times New Roman" panose="02020603050405020304" pitchFamily="18" charset="0"/>
                          <a:cs typeface="Times New Roman" panose="02020603050405020304" pitchFamily="18" charset="0"/>
                        </a:rPr>
                        <a:t>-2</a:t>
                      </a:r>
                      <a:endParaRPr lang="en-US" sz="2200" b="1" dirty="0">
                        <a:solidFill>
                          <a:srgbClr val="C00000"/>
                        </a:solidFill>
                        <a:effectLst/>
                        <a:highlight>
                          <a:srgbClr val="FFFF00"/>
                        </a:highligh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2000" dirty="0">
                          <a:solidFill>
                            <a:srgbClr val="0000FF"/>
                          </a:solidFill>
                          <a:highlight>
                            <a:srgbClr val="FFFF00"/>
                          </a:highlight>
                          <a:latin typeface="Times New Roman" panose="02020603050405020304" pitchFamily="18" charset="0"/>
                          <a:ea typeface="Calibri" panose="020F0502020204030204" pitchFamily="34" charset="0"/>
                          <a:cs typeface="Times New Roman" panose="02020603050405020304" pitchFamily="18" charset="0"/>
                        </a:rPr>
                        <a:t>3</a:t>
                      </a:r>
                      <a:r>
                        <a:rPr lang="en-US" sz="2000" baseline="30000" dirty="0">
                          <a:solidFill>
                            <a:srgbClr val="0000FF"/>
                          </a:solidFill>
                          <a:highlight>
                            <a:srgbClr val="FFFF00"/>
                          </a:highlight>
                          <a:latin typeface="Times New Roman" panose="02020603050405020304" pitchFamily="18" charset="0"/>
                          <a:ea typeface="Calibri" panose="020F0502020204030204" pitchFamily="34" charset="0"/>
                          <a:cs typeface="Times New Roman" panose="02020603050405020304" pitchFamily="18" charset="0"/>
                        </a:rPr>
                        <a:t>rd</a:t>
                      </a:r>
                      <a:r>
                        <a:rPr lang="en-US" sz="2000" dirty="0">
                          <a:solidFill>
                            <a:srgbClr val="0000FF"/>
                          </a:solidFill>
                          <a:highlight>
                            <a:srgbClr val="FFFF00"/>
                          </a:highlight>
                          <a:latin typeface="Times New Roman" panose="02020603050405020304" pitchFamily="18" charset="0"/>
                          <a:ea typeface="Calibri" panose="020F0502020204030204" pitchFamily="34" charset="0"/>
                          <a:cs typeface="Times New Roman" panose="02020603050405020304" pitchFamily="18" charset="0"/>
                        </a:rPr>
                        <a:t> step</a:t>
                      </a:r>
                      <a:endParaRPr lang="en-US" sz="2200" dirty="0">
                        <a:solidFill>
                          <a:schemeClr val="tx1"/>
                        </a:solidFill>
                        <a:effectLst/>
                        <a:highlight>
                          <a:srgbClr val="FFFF00"/>
                        </a:highligh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353981">
                <a:tc>
                  <a:txBody>
                    <a:bodyPr/>
                    <a:lstStyle/>
                    <a:p>
                      <a:pPr marL="0" marR="0" algn="ctr">
                        <a:lnSpc>
                          <a:spcPct val="107000"/>
                        </a:lnSpc>
                        <a:spcBef>
                          <a:spcPts val="0"/>
                        </a:spcBef>
                        <a:spcAft>
                          <a:spcPts val="0"/>
                        </a:spcAft>
                      </a:pPr>
                      <a:r>
                        <a:rPr lang="en-US" sz="2200">
                          <a:solidFill>
                            <a:schemeClr val="tx1"/>
                          </a:solidFill>
                          <a:effectLst/>
                          <a:highlight>
                            <a:srgbClr val="FFFF00"/>
                          </a:highlight>
                          <a:latin typeface="Times New Roman" panose="02020603050405020304" pitchFamily="18" charset="0"/>
                          <a:cs typeface="Times New Roman" panose="02020603050405020304" pitchFamily="18" charset="0"/>
                        </a:rPr>
                        <a:t>24</a:t>
                      </a:r>
                      <a:endParaRPr lang="en-US" sz="2200">
                        <a:solidFill>
                          <a:schemeClr val="tx1"/>
                        </a:solidFill>
                        <a:effectLst/>
                        <a:highlight>
                          <a:srgbClr val="FFFF00"/>
                        </a:highligh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2200">
                          <a:solidFill>
                            <a:schemeClr val="tx1"/>
                          </a:solidFill>
                          <a:effectLst/>
                          <a:highlight>
                            <a:srgbClr val="FFFF00"/>
                          </a:highlight>
                          <a:latin typeface="Times New Roman" panose="02020603050405020304" pitchFamily="18" charset="0"/>
                          <a:cs typeface="Times New Roman" panose="02020603050405020304" pitchFamily="18" charset="0"/>
                        </a:rPr>
                        <a:t>12</a:t>
                      </a:r>
                      <a:endParaRPr lang="en-US" sz="2200">
                        <a:solidFill>
                          <a:schemeClr val="tx1"/>
                        </a:solidFill>
                        <a:effectLst/>
                        <a:highlight>
                          <a:srgbClr val="FFFF00"/>
                        </a:highligh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2200" dirty="0">
                          <a:solidFill>
                            <a:schemeClr val="tx1"/>
                          </a:solidFill>
                          <a:effectLst/>
                          <a:highlight>
                            <a:srgbClr val="FFFF00"/>
                          </a:highlight>
                          <a:latin typeface="Times New Roman" panose="02020603050405020304" pitchFamily="18" charset="0"/>
                          <a:cs typeface="Times New Roman" panose="02020603050405020304" pitchFamily="18" charset="0"/>
                        </a:rPr>
                        <a:t>2</a:t>
                      </a:r>
                      <a:endParaRPr lang="en-US" sz="2200" dirty="0">
                        <a:solidFill>
                          <a:schemeClr val="tx1"/>
                        </a:solidFill>
                        <a:effectLst/>
                        <a:highlight>
                          <a:srgbClr val="FFFF00"/>
                        </a:highligh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2200" dirty="0">
                          <a:solidFill>
                            <a:srgbClr val="0000FF"/>
                          </a:solidFill>
                          <a:effectLst/>
                          <a:highlight>
                            <a:srgbClr val="FFFF00"/>
                          </a:highlight>
                          <a:latin typeface="Times New Roman" panose="02020603050405020304" pitchFamily="18" charset="0"/>
                          <a:cs typeface="Times New Roman" panose="02020603050405020304" pitchFamily="18" charset="0"/>
                        </a:rPr>
                        <a:t>12</a:t>
                      </a:r>
                      <a:endParaRPr lang="en-US" sz="2200" dirty="0">
                        <a:solidFill>
                          <a:srgbClr val="0000FF"/>
                        </a:solidFill>
                        <a:effectLst/>
                        <a:highlight>
                          <a:srgbClr val="FFFF00"/>
                        </a:highligh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2200" b="1" dirty="0">
                          <a:solidFill>
                            <a:srgbClr val="C00000"/>
                          </a:solidFill>
                          <a:effectLst/>
                          <a:highlight>
                            <a:srgbClr val="FFFF00"/>
                          </a:highlight>
                          <a:latin typeface="Times New Roman" panose="02020603050405020304" pitchFamily="18" charset="0"/>
                          <a:cs typeface="Times New Roman" panose="02020603050405020304" pitchFamily="18" charset="0"/>
                        </a:rPr>
                        <a:t>0</a:t>
                      </a:r>
                      <a:endParaRPr lang="en-US" sz="2200" b="1" dirty="0">
                        <a:solidFill>
                          <a:srgbClr val="C00000"/>
                        </a:solidFill>
                        <a:effectLst/>
                        <a:highlight>
                          <a:srgbClr val="FFFF00"/>
                        </a:highligh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2200" b="1" dirty="0">
                          <a:solidFill>
                            <a:srgbClr val="C00000"/>
                          </a:solidFill>
                          <a:effectLst/>
                          <a:highlight>
                            <a:srgbClr val="FFFF00"/>
                          </a:highlight>
                          <a:latin typeface="Times New Roman" panose="02020603050405020304" pitchFamily="18" charset="0"/>
                          <a:cs typeface="Times New Roman" panose="02020603050405020304" pitchFamily="18" charset="0"/>
                        </a:rPr>
                        <a:t>1</a:t>
                      </a:r>
                      <a:endParaRPr lang="en-US" sz="2200" b="1" dirty="0">
                        <a:solidFill>
                          <a:srgbClr val="C00000"/>
                        </a:solidFill>
                        <a:effectLst/>
                        <a:highlight>
                          <a:srgbClr val="FFFF00"/>
                        </a:highligh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2000" dirty="0">
                          <a:solidFill>
                            <a:srgbClr val="0000FF"/>
                          </a:solidFill>
                          <a:highlight>
                            <a:srgbClr val="FFFF00"/>
                          </a:highlight>
                          <a:latin typeface="Times New Roman" panose="02020603050405020304" pitchFamily="18" charset="0"/>
                          <a:ea typeface="Calibri" panose="020F0502020204030204" pitchFamily="34" charset="0"/>
                          <a:cs typeface="Times New Roman" panose="02020603050405020304" pitchFamily="18" charset="0"/>
                        </a:rPr>
                        <a:t>2</a:t>
                      </a:r>
                      <a:r>
                        <a:rPr lang="en-US" sz="2000" baseline="30000" dirty="0">
                          <a:solidFill>
                            <a:srgbClr val="0000FF"/>
                          </a:solidFill>
                          <a:highlight>
                            <a:srgbClr val="FFFF00"/>
                          </a:highlight>
                          <a:latin typeface="Times New Roman" panose="02020603050405020304" pitchFamily="18" charset="0"/>
                          <a:ea typeface="Calibri" panose="020F0502020204030204" pitchFamily="34" charset="0"/>
                          <a:cs typeface="Times New Roman" panose="02020603050405020304" pitchFamily="18" charset="0"/>
                        </a:rPr>
                        <a:t>nd</a:t>
                      </a:r>
                      <a:r>
                        <a:rPr lang="en-US" sz="2000" dirty="0">
                          <a:solidFill>
                            <a:srgbClr val="0000FF"/>
                          </a:solidFill>
                          <a:highlight>
                            <a:srgbClr val="FFFF00"/>
                          </a:highlight>
                          <a:latin typeface="Times New Roman" panose="02020603050405020304" pitchFamily="18" charset="0"/>
                          <a:ea typeface="Calibri" panose="020F0502020204030204" pitchFamily="34" charset="0"/>
                          <a:cs typeface="Times New Roman" panose="02020603050405020304" pitchFamily="18" charset="0"/>
                        </a:rPr>
                        <a:t> step</a:t>
                      </a:r>
                      <a:endParaRPr lang="en-US" sz="2200" dirty="0">
                        <a:solidFill>
                          <a:schemeClr val="tx1"/>
                        </a:solidFill>
                        <a:effectLst/>
                        <a:highlight>
                          <a:srgbClr val="FFFF00"/>
                        </a:highligh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353981">
                <a:tc>
                  <a:txBody>
                    <a:bodyPr/>
                    <a:lstStyle/>
                    <a:p>
                      <a:pPr marL="0" marR="0" algn="ctr">
                        <a:lnSpc>
                          <a:spcPct val="107000"/>
                        </a:lnSpc>
                        <a:spcBef>
                          <a:spcPts val="0"/>
                        </a:spcBef>
                        <a:spcAft>
                          <a:spcPts val="0"/>
                        </a:spcAft>
                      </a:pPr>
                      <a:r>
                        <a:rPr lang="en-US" sz="2200">
                          <a:solidFill>
                            <a:schemeClr val="tx1"/>
                          </a:solidFill>
                          <a:effectLst/>
                          <a:highlight>
                            <a:srgbClr val="FFFF00"/>
                          </a:highlight>
                          <a:latin typeface="Times New Roman" panose="02020603050405020304" pitchFamily="18" charset="0"/>
                          <a:cs typeface="Times New Roman" panose="02020603050405020304" pitchFamily="18" charset="0"/>
                        </a:rPr>
                        <a:t>12</a:t>
                      </a:r>
                      <a:endParaRPr lang="en-US" sz="2200">
                        <a:solidFill>
                          <a:schemeClr val="tx1"/>
                        </a:solidFill>
                        <a:effectLst/>
                        <a:highlight>
                          <a:srgbClr val="FFFF00"/>
                        </a:highligh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2200">
                          <a:solidFill>
                            <a:schemeClr val="tx1"/>
                          </a:solidFill>
                          <a:effectLst/>
                          <a:highlight>
                            <a:srgbClr val="FFFF00"/>
                          </a:highlight>
                          <a:latin typeface="Times New Roman" panose="02020603050405020304" pitchFamily="18" charset="0"/>
                          <a:cs typeface="Times New Roman" panose="02020603050405020304" pitchFamily="18" charset="0"/>
                        </a:rPr>
                        <a:t>0</a:t>
                      </a:r>
                      <a:endParaRPr lang="en-US" sz="2200">
                        <a:solidFill>
                          <a:schemeClr val="tx1"/>
                        </a:solidFill>
                        <a:effectLst/>
                        <a:highlight>
                          <a:srgbClr val="FFFF00"/>
                        </a:highligh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2200">
                          <a:solidFill>
                            <a:schemeClr val="tx1"/>
                          </a:solidFill>
                          <a:effectLst/>
                          <a:highlight>
                            <a:srgbClr val="FFFF00"/>
                          </a:highlight>
                          <a:latin typeface="Times New Roman" panose="02020603050405020304" pitchFamily="18" charset="0"/>
                          <a:cs typeface="Times New Roman" panose="02020603050405020304" pitchFamily="18" charset="0"/>
                        </a:rPr>
                        <a:t>-</a:t>
                      </a:r>
                      <a:endParaRPr lang="en-US" sz="2200">
                        <a:solidFill>
                          <a:schemeClr val="tx1"/>
                        </a:solidFill>
                        <a:effectLst/>
                        <a:highlight>
                          <a:srgbClr val="FFFF00"/>
                        </a:highligh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2200" dirty="0">
                          <a:solidFill>
                            <a:srgbClr val="0000FF"/>
                          </a:solidFill>
                          <a:effectLst/>
                          <a:highlight>
                            <a:srgbClr val="FFFF00"/>
                          </a:highlight>
                          <a:latin typeface="Times New Roman" panose="02020603050405020304" pitchFamily="18" charset="0"/>
                          <a:cs typeface="Times New Roman" panose="02020603050405020304" pitchFamily="18" charset="0"/>
                        </a:rPr>
                        <a:t>12</a:t>
                      </a:r>
                      <a:endParaRPr lang="en-US" sz="2200" dirty="0">
                        <a:solidFill>
                          <a:srgbClr val="0000FF"/>
                        </a:solidFill>
                        <a:effectLst/>
                        <a:highlight>
                          <a:srgbClr val="FFFF00"/>
                        </a:highligh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2200" b="1" dirty="0">
                          <a:solidFill>
                            <a:srgbClr val="C00000"/>
                          </a:solidFill>
                          <a:effectLst/>
                          <a:highlight>
                            <a:srgbClr val="FFFF00"/>
                          </a:highlight>
                          <a:latin typeface="Times New Roman" panose="02020603050405020304" pitchFamily="18" charset="0"/>
                          <a:cs typeface="Times New Roman" panose="02020603050405020304" pitchFamily="18" charset="0"/>
                        </a:rPr>
                        <a:t>1</a:t>
                      </a:r>
                      <a:endParaRPr lang="en-US" sz="2200" b="1" dirty="0">
                        <a:solidFill>
                          <a:srgbClr val="C00000"/>
                        </a:solidFill>
                        <a:effectLst/>
                        <a:highlight>
                          <a:srgbClr val="FFFF00"/>
                        </a:highligh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2200" b="1" dirty="0">
                          <a:solidFill>
                            <a:srgbClr val="C00000"/>
                          </a:solidFill>
                          <a:effectLst/>
                          <a:highlight>
                            <a:srgbClr val="FFFF00"/>
                          </a:highlight>
                          <a:latin typeface="Times New Roman" panose="02020603050405020304" pitchFamily="18" charset="0"/>
                          <a:cs typeface="Times New Roman" panose="02020603050405020304" pitchFamily="18" charset="0"/>
                        </a:rPr>
                        <a:t>0</a:t>
                      </a:r>
                      <a:endParaRPr lang="en-US" sz="2200" b="1" dirty="0">
                        <a:solidFill>
                          <a:srgbClr val="C00000"/>
                        </a:solidFill>
                        <a:effectLst/>
                        <a:highlight>
                          <a:srgbClr val="FFFF00"/>
                        </a:highligh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2000" dirty="0">
                          <a:solidFill>
                            <a:srgbClr val="0000FF"/>
                          </a:solidFill>
                          <a:highlight>
                            <a:srgbClr val="FFFF00"/>
                          </a:highlight>
                          <a:latin typeface="Times New Roman" panose="02020603050405020304" pitchFamily="18" charset="0"/>
                          <a:ea typeface="Calibri" panose="020F0502020204030204" pitchFamily="34" charset="0"/>
                          <a:cs typeface="Times New Roman" panose="02020603050405020304" pitchFamily="18" charset="0"/>
                        </a:rPr>
                        <a:t>1</a:t>
                      </a:r>
                      <a:r>
                        <a:rPr lang="en-US" sz="2000" baseline="30000" dirty="0">
                          <a:solidFill>
                            <a:srgbClr val="0000FF"/>
                          </a:solidFill>
                          <a:highlight>
                            <a:srgbClr val="FFFF00"/>
                          </a:highlight>
                          <a:latin typeface="Times New Roman" panose="02020603050405020304" pitchFamily="18" charset="0"/>
                          <a:ea typeface="Calibri" panose="020F0502020204030204" pitchFamily="34" charset="0"/>
                          <a:cs typeface="Times New Roman" panose="02020603050405020304" pitchFamily="18" charset="0"/>
                        </a:rPr>
                        <a:t>st</a:t>
                      </a:r>
                      <a:r>
                        <a:rPr lang="en-US" sz="2000" dirty="0">
                          <a:solidFill>
                            <a:srgbClr val="0000FF"/>
                          </a:solidFill>
                          <a:highlight>
                            <a:srgbClr val="FFFF00"/>
                          </a:highlight>
                          <a:latin typeface="Times New Roman" panose="02020603050405020304" pitchFamily="18" charset="0"/>
                          <a:ea typeface="Calibri" panose="020F0502020204030204" pitchFamily="34" charset="0"/>
                          <a:cs typeface="Times New Roman" panose="02020603050405020304" pitchFamily="18" charset="0"/>
                        </a:rPr>
                        <a:t> step</a:t>
                      </a:r>
                      <a:endParaRPr lang="en-US" sz="2200" dirty="0">
                        <a:solidFill>
                          <a:schemeClr val="tx1"/>
                        </a:solidFill>
                        <a:effectLst/>
                        <a:highlight>
                          <a:srgbClr val="FFFF00"/>
                        </a:highligh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bl>
          </a:graphicData>
        </a:graphic>
      </p:graphicFrame>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695A06E2-A134-4C2D-8EF3-5E93AF58B4EC}"/>
                  </a:ext>
                </a:extLst>
              </p:cNvPr>
              <p:cNvSpPr/>
              <p:nvPr/>
            </p:nvSpPr>
            <p:spPr>
              <a:xfrm>
                <a:off x="4588319" y="312717"/>
                <a:ext cx="6328498" cy="1323439"/>
              </a:xfrm>
              <a:prstGeom prst="rect">
                <a:avLst/>
              </a:prstGeom>
              <a:ln>
                <a:solidFill>
                  <a:schemeClr val="tx1"/>
                </a:solidFill>
              </a:ln>
            </p:spPr>
            <p:txBody>
              <a:bodyPr wrap="square">
                <a:spAutoFit/>
              </a:bodyPr>
              <a:lstStyle/>
              <a:p>
                <a:r>
                  <a:rPr lang="en-US" sz="2000" dirty="0" err="1">
                    <a:solidFill>
                      <a:srgbClr val="C00000"/>
                    </a:solidFill>
                    <a:latin typeface="Times New Roman" panose="02020603050405020304" pitchFamily="18" charset="0"/>
                    <a:ea typeface="Calibri" panose="020F0502020204030204" pitchFamily="34" charset="0"/>
                    <a:cs typeface="Times New Roman" panose="02020603050405020304" pitchFamily="18" charset="0"/>
                  </a:rPr>
                  <a:t>i</a:t>
                </a:r>
                <a:r>
                  <a:rPr lang="en-US" sz="2000"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*60+ j*24 = 12(i5 + j2).</a:t>
                </a:r>
              </a:p>
              <a:p>
                <a:r>
                  <a:rPr lang="en-US" sz="2000" dirty="0" err="1">
                    <a:solidFill>
                      <a:srgbClr val="C00000"/>
                    </a:solidFill>
                    <a:latin typeface="Times New Roman" panose="02020603050405020304" pitchFamily="18" charset="0"/>
                    <a:ea typeface="Calibri" panose="020F0502020204030204" pitchFamily="34" charset="0"/>
                    <a:cs typeface="Times New Roman" panose="02020603050405020304" pitchFamily="18" charset="0"/>
                  </a:rPr>
                  <a:t>gcd</a:t>
                </a:r>
                <a:r>
                  <a:rPr lang="en-US" sz="2000"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(60, 24) = min{12(</a:t>
                </a:r>
                <a:r>
                  <a:rPr lang="en-US" sz="2000" dirty="0" err="1">
                    <a:solidFill>
                      <a:srgbClr val="C00000"/>
                    </a:solidFill>
                    <a:latin typeface="Times New Roman" panose="02020603050405020304" pitchFamily="18" charset="0"/>
                    <a:ea typeface="Calibri" panose="020F0502020204030204" pitchFamily="34" charset="0"/>
                    <a:cs typeface="Times New Roman" panose="02020603050405020304" pitchFamily="18" charset="0"/>
                  </a:rPr>
                  <a:t>i</a:t>
                </a:r>
                <a:r>
                  <a:rPr lang="en-US" sz="2000"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*5 + j*2)| </a:t>
                </a:r>
                <a:r>
                  <a:rPr lang="en-US" sz="2000" dirty="0" err="1">
                    <a:solidFill>
                      <a:srgbClr val="C00000"/>
                    </a:solidFill>
                    <a:latin typeface="Times New Roman" panose="02020603050405020304" pitchFamily="18" charset="0"/>
                    <a:ea typeface="Calibri" panose="020F0502020204030204" pitchFamily="34" charset="0"/>
                    <a:cs typeface="Times New Roman" panose="02020603050405020304" pitchFamily="18" charset="0"/>
                  </a:rPr>
                  <a:t>i</a:t>
                </a:r>
                <a:r>
                  <a:rPr lang="en-US" sz="2000"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 j </a:t>
                </a:r>
                <a14:m>
                  <m:oMath xmlns:m="http://schemas.openxmlformats.org/officeDocument/2006/math">
                    <m:r>
                      <a:rPr lang="en-US" sz="2000" i="1" smtClean="0">
                        <a:solidFill>
                          <a:srgbClr val="C00000"/>
                        </a:solidFill>
                        <a:latin typeface="Cambria Math" panose="02040503050406030204" pitchFamily="18" charset="0"/>
                        <a:ea typeface="Cambria Math" panose="02040503050406030204" pitchFamily="18" charset="0"/>
                        <a:cs typeface="Times New Roman" panose="02020603050405020304" pitchFamily="18" charset="0"/>
                      </a:rPr>
                      <m:t>𝜀</m:t>
                    </m:r>
                  </m:oMath>
                </a14:m>
                <a:r>
                  <a:rPr lang="en-US" sz="2000"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 Z, </a:t>
                </a:r>
                <a:r>
                  <a:rPr lang="en-US" sz="2000" dirty="0" err="1">
                    <a:solidFill>
                      <a:srgbClr val="C00000"/>
                    </a:solidFill>
                    <a:latin typeface="Times New Roman" panose="02020603050405020304" pitchFamily="18" charset="0"/>
                    <a:ea typeface="Calibri" panose="020F0502020204030204" pitchFamily="34" charset="0"/>
                    <a:cs typeface="Times New Roman" panose="02020603050405020304" pitchFamily="18" charset="0"/>
                  </a:rPr>
                  <a:t>i</a:t>
                </a:r>
                <a:r>
                  <a:rPr lang="en-US" sz="2000"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*5 + j*2 &gt; 0}</a:t>
                </a:r>
              </a:p>
              <a:p>
                <a:r>
                  <a:rPr lang="en-US" sz="2000" dirty="0" err="1">
                    <a:solidFill>
                      <a:srgbClr val="C00000"/>
                    </a:solidFill>
                    <a:latin typeface="Times New Roman" panose="02020603050405020304" pitchFamily="18" charset="0"/>
                    <a:cs typeface="Times New Roman" panose="02020603050405020304" pitchFamily="18" charset="0"/>
                  </a:rPr>
                  <a:t>gcd</a:t>
                </a:r>
                <a:r>
                  <a:rPr lang="en-US" sz="2000" dirty="0">
                    <a:solidFill>
                      <a:srgbClr val="C00000"/>
                    </a:solidFill>
                    <a:latin typeface="Times New Roman" panose="02020603050405020304" pitchFamily="18" charset="0"/>
                    <a:cs typeface="Times New Roman" panose="02020603050405020304" pitchFamily="18" charset="0"/>
                  </a:rPr>
                  <a:t>(24, 12) = mi</a:t>
                </a:r>
                <a:r>
                  <a:rPr lang="en-US" sz="2000"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n{12(</a:t>
                </a:r>
                <a:r>
                  <a:rPr lang="en-US" sz="2000" dirty="0" err="1">
                    <a:solidFill>
                      <a:srgbClr val="C00000"/>
                    </a:solidFill>
                    <a:latin typeface="Times New Roman" panose="02020603050405020304" pitchFamily="18" charset="0"/>
                    <a:ea typeface="Calibri" panose="020F0502020204030204" pitchFamily="34" charset="0"/>
                    <a:cs typeface="Times New Roman" panose="02020603050405020304" pitchFamily="18" charset="0"/>
                  </a:rPr>
                  <a:t>i</a:t>
                </a:r>
                <a:r>
                  <a:rPr lang="en-US" sz="2000"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*2 + j*1)| </a:t>
                </a:r>
                <a:r>
                  <a:rPr lang="en-US" sz="2000" dirty="0" err="1">
                    <a:solidFill>
                      <a:srgbClr val="C00000"/>
                    </a:solidFill>
                    <a:latin typeface="Times New Roman" panose="02020603050405020304" pitchFamily="18" charset="0"/>
                    <a:ea typeface="Calibri" panose="020F0502020204030204" pitchFamily="34" charset="0"/>
                    <a:cs typeface="Times New Roman" panose="02020603050405020304" pitchFamily="18" charset="0"/>
                  </a:rPr>
                  <a:t>i</a:t>
                </a:r>
                <a:r>
                  <a:rPr lang="en-US" sz="2000"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 j </a:t>
                </a:r>
                <a14:m>
                  <m:oMath xmlns:m="http://schemas.openxmlformats.org/officeDocument/2006/math">
                    <m:r>
                      <a:rPr lang="en-US" sz="2000" i="1">
                        <a:solidFill>
                          <a:srgbClr val="C00000"/>
                        </a:solidFill>
                        <a:latin typeface="Cambria Math" panose="02040503050406030204" pitchFamily="18" charset="0"/>
                        <a:ea typeface="Cambria Math" panose="02040503050406030204" pitchFamily="18" charset="0"/>
                        <a:cs typeface="Times New Roman" panose="02020603050405020304" pitchFamily="18" charset="0"/>
                      </a:rPr>
                      <m:t>𝜀</m:t>
                    </m:r>
                  </m:oMath>
                </a14:m>
                <a:r>
                  <a:rPr lang="en-US" sz="2000"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 Z, </a:t>
                </a:r>
                <a:r>
                  <a:rPr lang="en-US" sz="2000" dirty="0" err="1">
                    <a:solidFill>
                      <a:srgbClr val="C00000"/>
                    </a:solidFill>
                    <a:latin typeface="Times New Roman" panose="02020603050405020304" pitchFamily="18" charset="0"/>
                    <a:ea typeface="Calibri" panose="020F0502020204030204" pitchFamily="34" charset="0"/>
                    <a:cs typeface="Times New Roman" panose="02020603050405020304" pitchFamily="18" charset="0"/>
                  </a:rPr>
                  <a:t>i</a:t>
                </a:r>
                <a:r>
                  <a:rPr lang="en-US" sz="2000"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*2 + j*1 &gt; 0}</a:t>
                </a:r>
              </a:p>
              <a:p>
                <a:r>
                  <a:rPr lang="en-US" sz="2000" dirty="0" err="1">
                    <a:solidFill>
                      <a:srgbClr val="C00000"/>
                    </a:solidFill>
                    <a:latin typeface="Times New Roman" panose="02020603050405020304" pitchFamily="18" charset="0"/>
                    <a:ea typeface="Calibri" panose="020F0502020204030204" pitchFamily="34" charset="0"/>
                    <a:cs typeface="Times New Roman" panose="02020603050405020304" pitchFamily="18" charset="0"/>
                  </a:rPr>
                  <a:t>gcd</a:t>
                </a:r>
                <a:r>
                  <a:rPr lang="en-US" sz="2000"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(12, 0)  = min {12(</a:t>
                </a:r>
                <a:r>
                  <a:rPr lang="en-US" sz="2000" dirty="0" err="1">
                    <a:solidFill>
                      <a:srgbClr val="C00000"/>
                    </a:solidFill>
                    <a:latin typeface="Times New Roman" panose="02020603050405020304" pitchFamily="18" charset="0"/>
                    <a:ea typeface="Calibri" panose="020F0502020204030204" pitchFamily="34" charset="0"/>
                    <a:cs typeface="Times New Roman" panose="02020603050405020304" pitchFamily="18" charset="0"/>
                  </a:rPr>
                  <a:t>i</a:t>
                </a:r>
                <a:r>
                  <a:rPr lang="en-US" sz="2000"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*1 + j*0)| </a:t>
                </a:r>
                <a:r>
                  <a:rPr lang="en-US" sz="2000" dirty="0" err="1">
                    <a:solidFill>
                      <a:srgbClr val="C00000"/>
                    </a:solidFill>
                    <a:latin typeface="Times New Roman" panose="02020603050405020304" pitchFamily="18" charset="0"/>
                    <a:ea typeface="Calibri" panose="020F0502020204030204" pitchFamily="34" charset="0"/>
                    <a:cs typeface="Times New Roman" panose="02020603050405020304" pitchFamily="18" charset="0"/>
                  </a:rPr>
                  <a:t>i</a:t>
                </a:r>
                <a:r>
                  <a:rPr lang="en-US" sz="2000"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 j </a:t>
                </a:r>
                <a14:m>
                  <m:oMath xmlns:m="http://schemas.openxmlformats.org/officeDocument/2006/math">
                    <m:r>
                      <a:rPr lang="en-US" sz="2000" i="1">
                        <a:solidFill>
                          <a:srgbClr val="C00000"/>
                        </a:solidFill>
                        <a:latin typeface="Cambria Math" panose="02040503050406030204" pitchFamily="18" charset="0"/>
                        <a:ea typeface="Cambria Math" panose="02040503050406030204" pitchFamily="18" charset="0"/>
                        <a:cs typeface="Times New Roman" panose="02020603050405020304" pitchFamily="18" charset="0"/>
                      </a:rPr>
                      <m:t>𝜀</m:t>
                    </m:r>
                  </m:oMath>
                </a14:m>
                <a:r>
                  <a:rPr lang="en-US" sz="2000"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 Z, </a:t>
                </a:r>
                <a:r>
                  <a:rPr lang="en-US" sz="2000" dirty="0" err="1">
                    <a:solidFill>
                      <a:srgbClr val="C00000"/>
                    </a:solidFill>
                    <a:latin typeface="Times New Roman" panose="02020603050405020304" pitchFamily="18" charset="0"/>
                    <a:ea typeface="Calibri" panose="020F0502020204030204" pitchFamily="34" charset="0"/>
                    <a:cs typeface="Times New Roman" panose="02020603050405020304" pitchFamily="18" charset="0"/>
                  </a:rPr>
                  <a:t>i</a:t>
                </a:r>
                <a:r>
                  <a:rPr lang="en-US" sz="2000"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*1 + j*0 &gt; 0}</a:t>
                </a:r>
              </a:p>
            </p:txBody>
          </p:sp>
        </mc:Choice>
        <mc:Fallback xmlns="">
          <p:sp>
            <p:nvSpPr>
              <p:cNvPr id="4" name="Rectangle 3">
                <a:extLst>
                  <a:ext uri="{FF2B5EF4-FFF2-40B4-BE49-F238E27FC236}">
                    <a16:creationId xmlns:a16="http://schemas.microsoft.com/office/drawing/2014/main" id="{695A06E2-A134-4C2D-8EF3-5E93AF58B4EC}"/>
                  </a:ext>
                </a:extLst>
              </p:cNvPr>
              <p:cNvSpPr>
                <a:spLocks noRot="1" noChangeAspect="1" noMove="1" noResize="1" noEditPoints="1" noAdjustHandles="1" noChangeArrowheads="1" noChangeShapeType="1" noTextEdit="1"/>
              </p:cNvSpPr>
              <p:nvPr/>
            </p:nvSpPr>
            <p:spPr>
              <a:xfrm>
                <a:off x="4588319" y="312717"/>
                <a:ext cx="6328498" cy="1323439"/>
              </a:xfrm>
              <a:prstGeom prst="rect">
                <a:avLst/>
              </a:prstGeom>
              <a:blipFill>
                <a:blip r:embed="rId2"/>
                <a:stretch>
                  <a:fillRect l="-962" t="-1826" b="-6849"/>
                </a:stretch>
              </a:blipFill>
              <a:ln>
                <a:solidFill>
                  <a:schemeClr val="tx1"/>
                </a:solidFill>
              </a:ln>
            </p:spPr>
            <p:txBody>
              <a:bodyPr/>
              <a:lstStyle/>
              <a:p>
                <a:r>
                  <a:rPr lang="en-US">
                    <a:noFill/>
                  </a:rPr>
                  <a:t> </a:t>
                </a:r>
              </a:p>
            </p:txBody>
          </p:sp>
        </mc:Fallback>
      </mc:AlternateContent>
      <p:pic>
        <p:nvPicPr>
          <p:cNvPr id="6" name="Picture 5" descr="Emoticon making a point Stock Vector - 14709057">
            <a:extLst>
              <a:ext uri="{FF2B5EF4-FFF2-40B4-BE49-F238E27FC236}">
                <a16:creationId xmlns:a16="http://schemas.microsoft.com/office/drawing/2014/main" id="{C1ABAF9C-6385-10D5-5E41-8D98E2E2E8A3}"/>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15677" y="1354216"/>
            <a:ext cx="417830" cy="281940"/>
          </a:xfrm>
          <a:prstGeom prst="rect">
            <a:avLst/>
          </a:prstGeom>
          <a:noFill/>
          <a:ln>
            <a:noFill/>
          </a:ln>
        </p:spPr>
      </p:pic>
    </p:spTree>
    <p:extLst>
      <p:ext uri="{BB962C8B-B14F-4D97-AF65-F5344CB8AC3E}">
        <p14:creationId xmlns:p14="http://schemas.microsoft.com/office/powerpoint/2010/main" val="29803279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16893" y="3161311"/>
            <a:ext cx="8119695" cy="2751715"/>
          </a:xfrm>
          <a:prstGeom prst="rect">
            <a:avLst/>
          </a:prstGeom>
        </p:spPr>
        <p:txBody>
          <a:bodyPr wrap="square">
            <a:spAutoFit/>
          </a:bodyPr>
          <a:lstStyle/>
          <a:p>
            <a:pPr>
              <a:lnSpc>
                <a:spcPct val="107000"/>
              </a:lnSpc>
              <a:spcAft>
                <a:spcPts val="800"/>
              </a:spcAft>
            </a:pPr>
            <a:r>
              <a:rPr lang="en-US" sz="2400" dirty="0">
                <a:solidFill>
                  <a:srgbClr val="C00000"/>
                </a:solidFill>
                <a:highlight>
                  <a:srgbClr val="FFFF00"/>
                </a:highlight>
                <a:latin typeface="Times New Roman" panose="02020603050405020304" pitchFamily="18" charset="0"/>
                <a:ea typeface="Calibri" panose="020F0502020204030204" pitchFamily="34" charset="0"/>
                <a:cs typeface="Times New Roman" panose="02020603050405020304" pitchFamily="18" charset="0"/>
              </a:rPr>
              <a:t>But when can we find these integer numbers </a:t>
            </a:r>
            <a:r>
              <a:rPr lang="en-US" sz="2400" dirty="0" err="1">
                <a:solidFill>
                  <a:srgbClr val="C00000"/>
                </a:solidFill>
                <a:highlight>
                  <a:srgbClr val="FFFF00"/>
                </a:highlight>
                <a:latin typeface="Times New Roman" panose="02020603050405020304" pitchFamily="18" charset="0"/>
                <a:ea typeface="Calibri" panose="020F0502020204030204" pitchFamily="34" charset="0"/>
                <a:cs typeface="Times New Roman" panose="02020603050405020304" pitchFamily="18" charset="0"/>
              </a:rPr>
              <a:t>i</a:t>
            </a:r>
            <a:r>
              <a:rPr lang="en-US" sz="2400" dirty="0">
                <a:solidFill>
                  <a:srgbClr val="C00000"/>
                </a:solidFill>
                <a:highlight>
                  <a:srgbClr val="FFFF00"/>
                </a:highlight>
                <a:latin typeface="Times New Roman" panose="02020603050405020304" pitchFamily="18" charset="0"/>
                <a:ea typeface="Calibri" panose="020F0502020204030204" pitchFamily="34" charset="0"/>
                <a:cs typeface="Times New Roman" panose="02020603050405020304" pitchFamily="18" charset="0"/>
              </a:rPr>
              <a:t> and j?</a:t>
            </a:r>
          </a:p>
          <a:p>
            <a:pPr marL="800100" lvl="1" indent="-342900">
              <a:lnSpc>
                <a:spcPct val="107000"/>
              </a:lnSpc>
              <a:spcAft>
                <a:spcPts val="800"/>
              </a:spcAft>
              <a:buFont typeface="Arial" panose="020B0604020202020204" pitchFamily="34" charset="0"/>
              <a:buChar char="•"/>
            </a:pPr>
            <a:r>
              <a:rPr lang="en-US" sz="2400" dirty="0">
                <a:solidFill>
                  <a:srgbClr val="C00000"/>
                </a:solidFill>
                <a:highlight>
                  <a:srgbClr val="FFFF00"/>
                </a:highlight>
                <a:latin typeface="Times New Roman" panose="02020603050405020304" pitchFamily="18" charset="0"/>
                <a:ea typeface="Calibri" panose="020F0502020204030204" pitchFamily="34" charset="0"/>
                <a:cs typeface="Times New Roman" panose="02020603050405020304" pitchFamily="18" charset="0"/>
              </a:rPr>
              <a:t>Under what circumstance can </a:t>
            </a:r>
            <a:r>
              <a:rPr lang="en-US" sz="2400" dirty="0" err="1">
                <a:solidFill>
                  <a:srgbClr val="C00000"/>
                </a:solidFill>
                <a:highlight>
                  <a:srgbClr val="FFFF00"/>
                </a:highlight>
                <a:latin typeface="Times New Roman" panose="02020603050405020304" pitchFamily="18" charset="0"/>
                <a:ea typeface="Calibri" panose="020F0502020204030204" pitchFamily="34" charset="0"/>
                <a:cs typeface="Times New Roman" panose="02020603050405020304" pitchFamily="18" charset="0"/>
              </a:rPr>
              <a:t>gcd</a:t>
            </a:r>
            <a:r>
              <a:rPr lang="en-US" sz="2400" dirty="0">
                <a:solidFill>
                  <a:srgbClr val="C00000"/>
                </a:solidFill>
                <a:highlight>
                  <a:srgbClr val="FFFF00"/>
                </a:highlight>
                <a:latin typeface="Times New Roman" panose="02020603050405020304" pitchFamily="18" charset="0"/>
                <a:ea typeface="Calibri" panose="020F0502020204030204" pitchFamily="34" charset="0"/>
                <a:cs typeface="Times New Roman" panose="02020603050405020304" pitchFamily="18" charset="0"/>
              </a:rPr>
              <a:t>(x, y) be expressed in this checkable form </a:t>
            </a:r>
            <a:r>
              <a:rPr lang="en-US" sz="2400" dirty="0" err="1">
                <a:solidFill>
                  <a:srgbClr val="C00000"/>
                </a:solidFill>
                <a:highlight>
                  <a:srgbClr val="FFFF00"/>
                </a:highlight>
                <a:latin typeface="Times New Roman" panose="02020603050405020304" pitchFamily="18" charset="0"/>
                <a:ea typeface="Calibri" panose="020F0502020204030204" pitchFamily="34" charset="0"/>
                <a:cs typeface="Times New Roman" panose="02020603050405020304" pitchFamily="18" charset="0"/>
              </a:rPr>
              <a:t>i</a:t>
            </a:r>
            <a:r>
              <a:rPr lang="en-US" sz="2400" dirty="0">
                <a:solidFill>
                  <a:srgbClr val="C00000"/>
                </a:solidFill>
                <a:highlight>
                  <a:srgbClr val="FFFF00"/>
                </a:highlight>
                <a:latin typeface="Times New Roman" panose="02020603050405020304" pitchFamily="18" charset="0"/>
                <a:ea typeface="Calibri" panose="020F0502020204030204" pitchFamily="34" charset="0"/>
                <a:cs typeface="Times New Roman" panose="02020603050405020304" pitchFamily="18" charset="0"/>
              </a:rPr>
              <a:t>*x + j*y &gt; 0?</a:t>
            </a:r>
            <a:endParaRPr lang="en-US" sz="2400" dirty="0">
              <a:solidFill>
                <a:srgbClr val="C00000"/>
              </a:solidFill>
              <a:highlight>
                <a:srgbClr val="FFFF00"/>
              </a:highlight>
              <a:latin typeface="Calibri" panose="020F0502020204030204" pitchFamily="34" charset="0"/>
              <a:ea typeface="Calibri" panose="020F0502020204030204" pitchFamily="34" charset="0"/>
              <a:cs typeface="Times New Roman" panose="02020603050405020304" pitchFamily="18" charset="0"/>
            </a:endParaRPr>
          </a:p>
          <a:p>
            <a:pPr marL="800100" lvl="1" indent="-342900">
              <a:lnSpc>
                <a:spcPct val="107000"/>
              </a:lnSpc>
              <a:spcAft>
                <a:spcPts val="800"/>
              </a:spcAft>
              <a:buFont typeface="Arial" panose="020B0604020202020204" pitchFamily="34" charset="0"/>
              <a:buChar char="•"/>
            </a:pPr>
            <a:r>
              <a:rPr lang="en-US" sz="2400" dirty="0">
                <a:solidFill>
                  <a:srgbClr val="0000FF"/>
                </a:solidFill>
                <a:highlight>
                  <a:srgbClr val="FFFF00"/>
                </a:highlight>
                <a:latin typeface="Times New Roman" panose="02020603050405020304" pitchFamily="18" charset="0"/>
                <a:ea typeface="Calibri" panose="020F0502020204030204" pitchFamily="34" charset="0"/>
                <a:cs typeface="Times New Roman" panose="02020603050405020304" pitchFamily="18" charset="0"/>
              </a:rPr>
              <a:t>It turns out that it always can. </a:t>
            </a:r>
          </a:p>
          <a:p>
            <a:pPr>
              <a:lnSpc>
                <a:spcPct val="107000"/>
              </a:lnSpc>
              <a:spcAft>
                <a:spcPts val="800"/>
              </a:spcAft>
            </a:pPr>
            <a:r>
              <a:rPr lang="en-US" sz="2400" i="1" dirty="0">
                <a:solidFill>
                  <a:srgbClr val="0000FF"/>
                </a:solidFill>
                <a:highlight>
                  <a:srgbClr val="FFFF00"/>
                </a:highlight>
                <a:latin typeface="Times New Roman" panose="02020603050405020304" pitchFamily="18" charset="0"/>
                <a:ea typeface="Calibri" panose="020F0502020204030204" pitchFamily="34" charset="0"/>
                <a:cs typeface="Times New Roman" panose="02020603050405020304" pitchFamily="18" charset="0"/>
              </a:rPr>
              <a:t>What is even better, the coefficients </a:t>
            </a:r>
            <a:r>
              <a:rPr lang="en-US" sz="2400" i="1" dirty="0" err="1">
                <a:solidFill>
                  <a:srgbClr val="0000FF"/>
                </a:solidFill>
                <a:highlight>
                  <a:srgbClr val="FFFF00"/>
                </a:highlight>
                <a:latin typeface="Times New Roman" panose="02020603050405020304" pitchFamily="18" charset="0"/>
                <a:ea typeface="Calibri" panose="020F0502020204030204" pitchFamily="34" charset="0"/>
                <a:cs typeface="Times New Roman" panose="02020603050405020304" pitchFamily="18" charset="0"/>
              </a:rPr>
              <a:t>i</a:t>
            </a:r>
            <a:r>
              <a:rPr lang="en-US" sz="2400" i="1" dirty="0">
                <a:solidFill>
                  <a:srgbClr val="0000FF"/>
                </a:solidFill>
                <a:highlight>
                  <a:srgbClr val="FFFF00"/>
                </a:highlight>
                <a:latin typeface="Times New Roman" panose="02020603050405020304" pitchFamily="18" charset="0"/>
                <a:ea typeface="Calibri" panose="020F0502020204030204" pitchFamily="34" charset="0"/>
                <a:cs typeface="Times New Roman" panose="02020603050405020304" pitchFamily="18" charset="0"/>
              </a:rPr>
              <a:t> and j can be found by a small extension to Euclid’s algorithm which is as follows:</a:t>
            </a:r>
            <a:endParaRPr lang="en-US" sz="2400" i="1"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2E2FDE41-24D7-479B-8C16-8838A96A51EA}"/>
                  </a:ext>
                </a:extLst>
              </p:cNvPr>
              <p:cNvSpPr txBox="1"/>
              <p:nvPr/>
            </p:nvSpPr>
            <p:spPr>
              <a:xfrm>
                <a:off x="1739698" y="1085627"/>
                <a:ext cx="7874084" cy="1612749"/>
              </a:xfrm>
              <a:prstGeom prst="rect">
                <a:avLst/>
              </a:prstGeom>
              <a:noFill/>
              <a:ln>
                <a:solidFill>
                  <a:schemeClr val="tx1"/>
                </a:solidFill>
              </a:ln>
            </p:spPr>
            <p:txBody>
              <a:bodyPr wrap="square" rtlCol="0">
                <a:spAutoFit/>
              </a:bodyPr>
              <a:lstStyle/>
              <a:p>
                <a:r>
                  <a:rPr lang="en-US" sz="2400" dirty="0">
                    <a:latin typeface="Times New Roman" panose="02020603050405020304" pitchFamily="18" charset="0"/>
                    <a:cs typeface="Times New Roman" panose="02020603050405020304" pitchFamily="18" charset="0"/>
                  </a:rPr>
                  <a:t>gcd(x, y) = d = min{ d(</a:t>
                </a:r>
                <a:r>
                  <a:rPr lang="en-US" sz="2400" dirty="0" err="1">
                    <a:latin typeface="Times New Roman" panose="02020603050405020304" pitchFamily="18" charset="0"/>
                    <a:cs typeface="Times New Roman" panose="02020603050405020304" pitchFamily="18" charset="0"/>
                  </a:rPr>
                  <a:t>i</a:t>
                </a:r>
                <a:r>
                  <a:rPr lang="en-US" sz="2400" dirty="0">
                    <a:latin typeface="Times New Roman" panose="02020603050405020304" pitchFamily="18" charset="0"/>
                    <a:cs typeface="Times New Roman" panose="02020603050405020304" pitchFamily="18" charset="0"/>
                  </a:rPr>
                  <a:t>*</a:t>
                </a:r>
                <a14:m>
                  <m:oMath xmlns:m="http://schemas.openxmlformats.org/officeDocument/2006/math">
                    <m:f>
                      <m:fPr>
                        <m:ctrlPr>
                          <a:rPr lang="en-US" sz="2400" i="1" smtClean="0">
                            <a:latin typeface="Cambria Math" panose="02040503050406030204" pitchFamily="18" charset="0"/>
                          </a:rPr>
                        </m:ctrlPr>
                      </m:fPr>
                      <m:num>
                        <m:r>
                          <a:rPr lang="en-US" sz="2400" b="0" i="1" smtClean="0">
                            <a:latin typeface="Cambria Math" panose="02040503050406030204" pitchFamily="18" charset="0"/>
                          </a:rPr>
                          <m:t>𝑥</m:t>
                        </m:r>
                      </m:num>
                      <m:den>
                        <m:r>
                          <a:rPr lang="en-US" sz="2400" b="0" i="1" smtClean="0">
                            <a:latin typeface="Cambria Math" panose="02040503050406030204" pitchFamily="18" charset="0"/>
                          </a:rPr>
                          <m:t>𝑑</m:t>
                        </m:r>
                      </m:den>
                    </m:f>
                  </m:oMath>
                </a14:m>
                <a:r>
                  <a:rPr lang="en-US" sz="2400" dirty="0">
                    <a:latin typeface="Times New Roman" panose="02020603050405020304" pitchFamily="18" charset="0"/>
                    <a:cs typeface="Times New Roman" panose="02020603050405020304" pitchFamily="18" charset="0"/>
                  </a:rPr>
                  <a:t>  + j*</a:t>
                </a:r>
                <a14:m>
                  <m:oMath xmlns:m="http://schemas.openxmlformats.org/officeDocument/2006/math">
                    <m:f>
                      <m:fPr>
                        <m:ctrlPr>
                          <a:rPr lang="en-US" sz="2400" i="1">
                            <a:latin typeface="Cambria Math" panose="02040503050406030204" pitchFamily="18" charset="0"/>
                          </a:rPr>
                        </m:ctrlPr>
                      </m:fPr>
                      <m:num>
                        <m:r>
                          <a:rPr lang="en-US" sz="2400" b="0" i="1" smtClean="0">
                            <a:latin typeface="Cambria Math" panose="02040503050406030204" pitchFamily="18" charset="0"/>
                          </a:rPr>
                          <m:t>𝑦</m:t>
                        </m:r>
                      </m:num>
                      <m:den>
                        <m:r>
                          <a:rPr lang="en-US" sz="2400" i="1">
                            <a:latin typeface="Cambria Math" panose="02040503050406030204" pitchFamily="18" charset="0"/>
                          </a:rPr>
                          <m:t>𝑑</m:t>
                        </m:r>
                      </m:den>
                    </m:f>
                  </m:oMath>
                </a14:m>
                <a:r>
                  <a:rPr lang="en-US" sz="2400" dirty="0">
                    <a:latin typeface="Times New Roman" panose="02020603050405020304" pitchFamily="18" charset="0"/>
                    <a:cs typeface="Times New Roman" panose="02020603050405020304" pitchFamily="18" charset="0"/>
                  </a:rPr>
                  <a:t>  )| </a:t>
                </a:r>
                <a:r>
                  <a:rPr lang="en-US" sz="2400" dirty="0" err="1">
                    <a:latin typeface="Times New Roman" panose="02020603050405020304" pitchFamily="18" charset="0"/>
                    <a:cs typeface="Times New Roman" panose="02020603050405020304" pitchFamily="18" charset="0"/>
                  </a:rPr>
                  <a:t>i</a:t>
                </a:r>
                <a:r>
                  <a:rPr lang="en-US" sz="2400" dirty="0">
                    <a:latin typeface="Times New Roman" panose="02020603050405020304" pitchFamily="18" charset="0"/>
                    <a:cs typeface="Times New Roman" panose="02020603050405020304" pitchFamily="18" charset="0"/>
                  </a:rPr>
                  <a:t>, j </a:t>
                </a:r>
                <a14:m>
                  <m:oMath xmlns:m="http://schemas.openxmlformats.org/officeDocument/2006/math">
                    <m:r>
                      <a:rPr lang="en-US" sz="2400" i="1" smtClean="0">
                        <a:latin typeface="Cambria Math" panose="02040503050406030204" pitchFamily="18" charset="0"/>
                        <a:ea typeface="Cambria Math" panose="02040503050406030204" pitchFamily="18" charset="0"/>
                      </a:rPr>
                      <m:t>𝜀</m:t>
                    </m:r>
                  </m:oMath>
                </a14:m>
                <a:r>
                  <a:rPr lang="en-US" sz="2400" dirty="0">
                    <a:latin typeface="Times New Roman" panose="02020603050405020304" pitchFamily="18" charset="0"/>
                    <a:cs typeface="Times New Roman" panose="02020603050405020304" pitchFamily="18" charset="0"/>
                  </a:rPr>
                  <a:t> Z, </a:t>
                </a:r>
                <a:r>
                  <a:rPr lang="en-US" sz="2400" dirty="0" err="1">
                    <a:latin typeface="Times New Roman" panose="02020603050405020304" pitchFamily="18" charset="0"/>
                    <a:cs typeface="Times New Roman" panose="02020603050405020304" pitchFamily="18" charset="0"/>
                  </a:rPr>
                  <a:t>i</a:t>
                </a:r>
                <a:r>
                  <a:rPr lang="en-US" sz="2400" dirty="0">
                    <a:latin typeface="Times New Roman" panose="02020603050405020304" pitchFamily="18" charset="0"/>
                    <a:cs typeface="Times New Roman" panose="02020603050405020304" pitchFamily="18" charset="0"/>
                  </a:rPr>
                  <a:t>*</a:t>
                </a:r>
                <a14:m>
                  <m:oMath xmlns:m="http://schemas.openxmlformats.org/officeDocument/2006/math">
                    <m:f>
                      <m:fPr>
                        <m:ctrlPr>
                          <a:rPr lang="en-US" sz="2400" i="1">
                            <a:latin typeface="Cambria Math" panose="02040503050406030204" pitchFamily="18" charset="0"/>
                          </a:rPr>
                        </m:ctrlPr>
                      </m:fPr>
                      <m:num>
                        <m:r>
                          <a:rPr lang="en-US" sz="2400" b="0" i="1" smtClean="0">
                            <a:latin typeface="Cambria Math" panose="02040503050406030204" pitchFamily="18" charset="0"/>
                          </a:rPr>
                          <m:t>𝑥</m:t>
                        </m:r>
                      </m:num>
                      <m:den>
                        <m:r>
                          <a:rPr lang="en-US" sz="2400" i="1">
                            <a:latin typeface="Cambria Math" panose="02040503050406030204" pitchFamily="18" charset="0"/>
                          </a:rPr>
                          <m:t>𝑑</m:t>
                        </m:r>
                      </m:den>
                    </m:f>
                  </m:oMath>
                </a14:m>
                <a:r>
                  <a:rPr lang="en-US" sz="2400" dirty="0">
                    <a:latin typeface="Times New Roman" panose="02020603050405020304" pitchFamily="18" charset="0"/>
                    <a:cs typeface="Times New Roman" panose="02020603050405020304" pitchFamily="18" charset="0"/>
                  </a:rPr>
                  <a:t>  + j*</a:t>
                </a:r>
                <a14:m>
                  <m:oMath xmlns:m="http://schemas.openxmlformats.org/officeDocument/2006/math">
                    <m:f>
                      <m:fPr>
                        <m:ctrlPr>
                          <a:rPr lang="en-US" sz="2400" i="1">
                            <a:latin typeface="Cambria Math" panose="02040503050406030204" pitchFamily="18" charset="0"/>
                          </a:rPr>
                        </m:ctrlPr>
                      </m:fPr>
                      <m:num>
                        <m:r>
                          <a:rPr lang="en-US" sz="2400" b="0" i="1" smtClean="0">
                            <a:latin typeface="Cambria Math" panose="02040503050406030204" pitchFamily="18" charset="0"/>
                          </a:rPr>
                          <m:t>𝑦</m:t>
                        </m:r>
                      </m:num>
                      <m:den>
                        <m:r>
                          <a:rPr lang="en-US" sz="2400" i="1">
                            <a:latin typeface="Cambria Math" panose="02040503050406030204" pitchFamily="18" charset="0"/>
                          </a:rPr>
                          <m:t>𝑑</m:t>
                        </m:r>
                      </m:den>
                    </m:f>
                  </m:oMath>
                </a14:m>
                <a:r>
                  <a:rPr lang="en-US" sz="2400" dirty="0">
                    <a:latin typeface="Times New Roman" panose="02020603050405020304" pitchFamily="18" charset="0"/>
                    <a:cs typeface="Times New Roman" panose="02020603050405020304" pitchFamily="18" charset="0"/>
                  </a:rPr>
                  <a:t> &gt; 0 }.</a:t>
                </a:r>
              </a:p>
              <a:p>
                <a:r>
                  <a:rPr lang="en-US" sz="2400" dirty="0">
                    <a:latin typeface="Times New Roman" panose="02020603050405020304" pitchFamily="18" charset="0"/>
                    <a:cs typeface="Times New Roman" panose="02020603050405020304" pitchFamily="18" charset="0"/>
                  </a:rPr>
                  <a:t>That means </a:t>
                </a:r>
                <a:r>
                  <a:rPr lang="en-US" sz="2400" dirty="0" err="1">
                    <a:latin typeface="Times New Roman" panose="02020603050405020304" pitchFamily="18" charset="0"/>
                    <a:cs typeface="Times New Roman" panose="02020603050405020304" pitchFamily="18" charset="0"/>
                  </a:rPr>
                  <a:t>i</a:t>
                </a:r>
                <a:r>
                  <a:rPr lang="en-US" sz="2400" dirty="0">
                    <a:latin typeface="Times New Roman" panose="02020603050405020304" pitchFamily="18" charset="0"/>
                    <a:cs typeface="Times New Roman" panose="02020603050405020304" pitchFamily="18" charset="0"/>
                  </a:rPr>
                  <a:t>*</a:t>
                </a:r>
                <a14:m>
                  <m:oMath xmlns:m="http://schemas.openxmlformats.org/officeDocument/2006/math">
                    <m:f>
                      <m:fPr>
                        <m:ctrlPr>
                          <a:rPr lang="en-US" sz="2400" i="1">
                            <a:latin typeface="Cambria Math" panose="02040503050406030204" pitchFamily="18" charset="0"/>
                          </a:rPr>
                        </m:ctrlPr>
                      </m:fPr>
                      <m:num>
                        <m:r>
                          <a:rPr lang="en-US" sz="2400" b="0" i="1" smtClean="0">
                            <a:latin typeface="Cambria Math" panose="02040503050406030204" pitchFamily="18" charset="0"/>
                          </a:rPr>
                          <m:t>𝑥</m:t>
                        </m:r>
                      </m:num>
                      <m:den>
                        <m:r>
                          <a:rPr lang="en-US" sz="2400" i="1">
                            <a:latin typeface="Cambria Math" panose="02040503050406030204" pitchFamily="18" charset="0"/>
                          </a:rPr>
                          <m:t>𝑑</m:t>
                        </m:r>
                      </m:den>
                    </m:f>
                  </m:oMath>
                </a14:m>
                <a:r>
                  <a:rPr lang="en-US" sz="2400" dirty="0">
                    <a:latin typeface="Times New Roman" panose="02020603050405020304" pitchFamily="18" charset="0"/>
                    <a:cs typeface="Times New Roman" panose="02020603050405020304" pitchFamily="18" charset="0"/>
                  </a:rPr>
                  <a:t>  + j*</a:t>
                </a:r>
                <a14:m>
                  <m:oMath xmlns:m="http://schemas.openxmlformats.org/officeDocument/2006/math">
                    <m:f>
                      <m:fPr>
                        <m:ctrlPr>
                          <a:rPr lang="en-US" sz="2400" i="1">
                            <a:latin typeface="Cambria Math" panose="02040503050406030204" pitchFamily="18" charset="0"/>
                          </a:rPr>
                        </m:ctrlPr>
                      </m:fPr>
                      <m:num>
                        <m:r>
                          <a:rPr lang="en-US" sz="2400" b="0" i="1" smtClean="0">
                            <a:latin typeface="Cambria Math" panose="02040503050406030204" pitchFamily="18" charset="0"/>
                          </a:rPr>
                          <m:t>𝑦</m:t>
                        </m:r>
                      </m:num>
                      <m:den>
                        <m:r>
                          <a:rPr lang="en-US" sz="2400" i="1">
                            <a:latin typeface="Cambria Math" panose="02040503050406030204" pitchFamily="18" charset="0"/>
                          </a:rPr>
                          <m:t>𝑑</m:t>
                        </m:r>
                      </m:den>
                    </m:f>
                  </m:oMath>
                </a14:m>
                <a:r>
                  <a:rPr lang="en-US" sz="2400" dirty="0">
                    <a:latin typeface="Times New Roman" panose="02020603050405020304" pitchFamily="18" charset="0"/>
                    <a:cs typeface="Times New Roman" panose="02020603050405020304" pitchFamily="18" charset="0"/>
                  </a:rPr>
                  <a:t>  = 1 for getting the minimum d.</a:t>
                </a:r>
              </a:p>
              <a:p>
                <a:r>
                  <a:rPr lang="en-US" sz="2400" dirty="0">
                    <a:latin typeface="Times New Roman" panose="02020603050405020304" pitchFamily="18" charset="0"/>
                    <a:cs typeface="Times New Roman" panose="02020603050405020304" pitchFamily="18" charset="0"/>
                  </a:rPr>
                  <a:t>Furthermore, </a:t>
                </a:r>
                <a14:m>
                  <m:oMath xmlns:m="http://schemas.openxmlformats.org/officeDocument/2006/math">
                    <m:f>
                      <m:fPr>
                        <m:ctrlPr>
                          <a:rPr lang="en-US" sz="2400" i="1">
                            <a:latin typeface="Cambria Math" panose="02040503050406030204" pitchFamily="18" charset="0"/>
                          </a:rPr>
                        </m:ctrlPr>
                      </m:fPr>
                      <m:num>
                        <m:r>
                          <a:rPr lang="en-US" sz="2400" b="0" i="1" smtClean="0">
                            <a:latin typeface="Cambria Math" panose="02040503050406030204" pitchFamily="18" charset="0"/>
                          </a:rPr>
                          <m:t>𝑥</m:t>
                        </m:r>
                      </m:num>
                      <m:den>
                        <m:r>
                          <a:rPr lang="en-US" sz="2400" i="1">
                            <a:latin typeface="Cambria Math" panose="02040503050406030204" pitchFamily="18" charset="0"/>
                          </a:rPr>
                          <m:t>𝑑</m:t>
                        </m:r>
                      </m:den>
                    </m:f>
                  </m:oMath>
                </a14:m>
                <a:r>
                  <a:rPr lang="en-US" sz="2400" dirty="0">
                    <a:latin typeface="Times New Roman" panose="02020603050405020304" pitchFamily="18" charset="0"/>
                    <a:cs typeface="Times New Roman" panose="02020603050405020304" pitchFamily="18" charset="0"/>
                  </a:rPr>
                  <a:t>  and  </a:t>
                </a:r>
                <a14:m>
                  <m:oMath xmlns:m="http://schemas.openxmlformats.org/officeDocument/2006/math">
                    <m:f>
                      <m:fPr>
                        <m:ctrlPr>
                          <a:rPr lang="en-US" sz="2400" i="1">
                            <a:latin typeface="Cambria Math" panose="02040503050406030204" pitchFamily="18" charset="0"/>
                          </a:rPr>
                        </m:ctrlPr>
                      </m:fPr>
                      <m:num>
                        <m:r>
                          <a:rPr lang="en-US" sz="2400" b="0" i="1" smtClean="0">
                            <a:latin typeface="Cambria Math" panose="02040503050406030204" pitchFamily="18" charset="0"/>
                          </a:rPr>
                          <m:t>𝑦</m:t>
                        </m:r>
                      </m:num>
                      <m:den>
                        <m:r>
                          <a:rPr lang="en-US" sz="2400" i="1">
                            <a:latin typeface="Cambria Math" panose="02040503050406030204" pitchFamily="18" charset="0"/>
                          </a:rPr>
                          <m:t>𝑑</m:t>
                        </m:r>
                      </m:den>
                    </m:f>
                  </m:oMath>
                </a14:m>
                <a:r>
                  <a:rPr lang="en-US" sz="2400" dirty="0">
                    <a:latin typeface="Times New Roman" panose="02020603050405020304" pitchFamily="18" charset="0"/>
                    <a:cs typeface="Times New Roman" panose="02020603050405020304" pitchFamily="18" charset="0"/>
                  </a:rPr>
                  <a:t>  are relatively prime.</a:t>
                </a:r>
              </a:p>
            </p:txBody>
          </p:sp>
        </mc:Choice>
        <mc:Fallback xmlns="">
          <p:sp>
            <p:nvSpPr>
              <p:cNvPr id="5" name="TextBox 4">
                <a:extLst>
                  <a:ext uri="{FF2B5EF4-FFF2-40B4-BE49-F238E27FC236}">
                    <a16:creationId xmlns:a16="http://schemas.microsoft.com/office/drawing/2014/main" id="{2E2FDE41-24D7-479B-8C16-8838A96A51EA}"/>
                  </a:ext>
                </a:extLst>
              </p:cNvPr>
              <p:cNvSpPr txBox="1">
                <a:spLocks noRot="1" noChangeAspect="1" noMove="1" noResize="1" noEditPoints="1" noAdjustHandles="1" noChangeArrowheads="1" noChangeShapeType="1" noTextEdit="1"/>
              </p:cNvSpPr>
              <p:nvPr/>
            </p:nvSpPr>
            <p:spPr>
              <a:xfrm>
                <a:off x="1739698" y="1085627"/>
                <a:ext cx="7874084" cy="1612749"/>
              </a:xfrm>
              <a:prstGeom prst="rect">
                <a:avLst/>
              </a:prstGeom>
              <a:blipFill>
                <a:blip r:embed="rId2"/>
                <a:stretch>
                  <a:fillRect l="-1082"/>
                </a:stretch>
              </a:blipFill>
              <a:ln>
                <a:solidFill>
                  <a:schemeClr val="tx1"/>
                </a:solidFill>
              </a:ln>
            </p:spPr>
            <p:txBody>
              <a:bodyPr/>
              <a:lstStyle/>
              <a:p>
                <a:r>
                  <a:rPr lang="en-US">
                    <a:noFill/>
                  </a:rPr>
                  <a:t> </a:t>
                </a:r>
              </a:p>
            </p:txBody>
          </p:sp>
        </mc:Fallback>
      </mc:AlternateContent>
      <p:pic>
        <p:nvPicPr>
          <p:cNvPr id="6" name="Picture 5" descr="Image result for sad face">
            <a:extLst>
              <a:ext uri="{FF2B5EF4-FFF2-40B4-BE49-F238E27FC236}">
                <a16:creationId xmlns:a16="http://schemas.microsoft.com/office/drawing/2014/main" id="{20B2F5DA-73B3-4BFA-9D09-31A3620CFBA3}"/>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0800000" flipV="1">
            <a:off x="1141725" y="4046780"/>
            <a:ext cx="396471" cy="350408"/>
          </a:xfrm>
          <a:prstGeom prst="rect">
            <a:avLst/>
          </a:prstGeom>
          <a:noFill/>
        </p:spPr>
      </p:pic>
    </p:spTree>
    <p:extLst>
      <p:ext uri="{BB962C8B-B14F-4D97-AF65-F5344CB8AC3E}">
        <p14:creationId xmlns:p14="http://schemas.microsoft.com/office/powerpoint/2010/main" val="8348146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Rectangle 1"/>
              <p:cNvSpPr/>
              <p:nvPr/>
            </p:nvSpPr>
            <p:spPr>
              <a:xfrm>
                <a:off x="1783837" y="3155955"/>
                <a:ext cx="8508710" cy="3664721"/>
              </a:xfrm>
              <a:prstGeom prst="rect">
                <a:avLst/>
              </a:prstGeom>
              <a:solidFill>
                <a:schemeClr val="accent5">
                  <a:lumMod val="20000"/>
                  <a:lumOff val="80000"/>
                </a:schemeClr>
              </a:solidFill>
            </p:spPr>
            <p:txBody>
              <a:bodyPr wrap="square">
                <a:spAutoFit/>
              </a:bodyPr>
              <a:lstStyle/>
              <a:p>
                <a:pPr>
                  <a:lnSpc>
                    <a:spcPct val="107000"/>
                  </a:lnSpc>
                  <a:spcAft>
                    <a:spcPts val="800"/>
                  </a:spcAft>
                </a:pPr>
                <a:r>
                  <a:rPr lang="en-US" sz="2400" spc="-100" dirty="0">
                    <a:latin typeface="Consolas" panose="020B0609020204030204" pitchFamily="49" charset="0"/>
                    <a:ea typeface="Calibri" panose="020F0502020204030204" pitchFamily="34" charset="0"/>
                    <a:cs typeface="Times New Roman" panose="02020603050405020304" pitchFamily="18" charset="0"/>
                  </a:rPr>
                  <a:t>function extended-Euclid(x, y)</a:t>
                </a:r>
              </a:p>
              <a:p>
                <a:pPr>
                  <a:spcAft>
                    <a:spcPts val="6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Input:   Two integers x and y with x ≥ y ≥ 0.</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spcAft>
                    <a:spcPts val="12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Output: Integers </a:t>
                </a:r>
                <a:r>
                  <a:rPr lang="en-US" sz="2400" dirty="0" err="1">
                    <a:latin typeface="Times New Roman" panose="02020603050405020304" pitchFamily="18" charset="0"/>
                    <a:ea typeface="Calibri" panose="020F0502020204030204" pitchFamily="34" charset="0"/>
                    <a:cs typeface="Times New Roman" panose="02020603050405020304" pitchFamily="18" charset="0"/>
                  </a:rPr>
                  <a:t>i</a:t>
                </a:r>
                <a:r>
                  <a:rPr lang="en-US" sz="2400" dirty="0">
                    <a:latin typeface="Times New Roman" panose="02020603050405020304" pitchFamily="18" charset="0"/>
                    <a:ea typeface="Calibri" panose="020F0502020204030204" pitchFamily="34" charset="0"/>
                    <a:cs typeface="Times New Roman" panose="02020603050405020304" pitchFamily="18" charset="0"/>
                  </a:rPr>
                  <a:t>, j, </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d such that d = </a:t>
                </a:r>
                <a:r>
                  <a:rPr lang="en-US" sz="2400" dirty="0" err="1">
                    <a:solidFill>
                      <a:srgbClr val="0000FF"/>
                    </a:solidFill>
                    <a:latin typeface="Times New Roman" panose="02020603050405020304" pitchFamily="18" charset="0"/>
                    <a:ea typeface="Calibri" panose="020F0502020204030204" pitchFamily="34" charset="0"/>
                    <a:cs typeface="Times New Roman" panose="02020603050405020304" pitchFamily="18" charset="0"/>
                  </a:rPr>
                  <a:t>gcd</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(x, y) and </a:t>
                </a:r>
                <a:r>
                  <a:rPr lang="en-US" sz="2400" dirty="0" err="1">
                    <a:solidFill>
                      <a:srgbClr val="0000FF"/>
                    </a:solidFill>
                    <a:latin typeface="Times New Roman" panose="02020603050405020304" pitchFamily="18" charset="0"/>
                    <a:ea typeface="Calibri" panose="020F0502020204030204" pitchFamily="34" charset="0"/>
                    <a:cs typeface="Times New Roman" panose="02020603050405020304" pitchFamily="18" charset="0"/>
                  </a:rPr>
                  <a:t>i</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*x + j*y = d</a:t>
                </a:r>
                <a:r>
                  <a:rPr lang="en-US" sz="2400" dirty="0">
                    <a:latin typeface="Times New Roman" panose="02020603050405020304" pitchFamily="18" charset="0"/>
                    <a:ea typeface="Calibri" panose="020F0502020204030204" pitchFamily="34" charset="0"/>
                    <a:cs typeface="Times New Roman" panose="02020603050405020304" pitchFamily="18" charset="0"/>
                  </a:rPr>
                  <a:t>.</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spcAft>
                    <a:spcPts val="1200"/>
                  </a:spcAft>
                </a:pPr>
                <a:r>
                  <a:rPr lang="en-US" sz="2400" spc="-100" dirty="0">
                    <a:latin typeface="Consolas" panose="020B0609020204030204" pitchFamily="49" charset="0"/>
                    <a:ea typeface="Calibri" panose="020F0502020204030204" pitchFamily="34" charset="0"/>
                    <a:cs typeface="Times New Roman" panose="02020603050405020304" pitchFamily="18" charset="0"/>
                  </a:rPr>
                  <a:t>if (y == </a:t>
                </a:r>
                <a:r>
                  <a:rPr lang="en-US" sz="2400" spc="-1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0</a:t>
                </a:r>
                <a:r>
                  <a:rPr lang="en-US" sz="2400" spc="-100" dirty="0">
                    <a:latin typeface="Consolas" panose="020B0609020204030204" pitchFamily="49" charset="0"/>
                    <a:ea typeface="Calibri" panose="020F0502020204030204" pitchFamily="34" charset="0"/>
                    <a:cs typeface="Times New Roman" panose="02020603050405020304" pitchFamily="18" charset="0"/>
                  </a:rPr>
                  <a:t>) then return (1, 0, x); </a:t>
                </a:r>
                <a:r>
                  <a:rPr lang="en-US" sz="2400" spc="-100" dirty="0">
                    <a:latin typeface="Times New Roman" panose="02020603050405020304" pitchFamily="18" charset="0"/>
                    <a:ea typeface="Calibri" panose="020F0502020204030204" pitchFamily="34" charset="0"/>
                    <a:cs typeface="Times New Roman" panose="02020603050405020304" pitchFamily="18" charset="0"/>
                  </a:rPr>
                  <a:t>// 1*x + </a:t>
                </a:r>
                <a:r>
                  <a:rPr lang="en-US" sz="2400" spc="-100" dirty="0">
                    <a:latin typeface="Consolas" panose="020B0609020204030204" pitchFamily="49" charset="0"/>
                    <a:ea typeface="Calibri" panose="020F0502020204030204" pitchFamily="34" charset="0"/>
                    <a:cs typeface="Times New Roman" panose="02020603050405020304" pitchFamily="18" charset="0"/>
                  </a:rPr>
                  <a:t>0*</a:t>
                </a:r>
                <a:r>
                  <a:rPr lang="en-US" sz="2400" spc="-1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0 </a:t>
                </a:r>
                <a:r>
                  <a:rPr lang="en-US" sz="2400" spc="-100" dirty="0">
                    <a:latin typeface="Times New Roman" panose="02020603050405020304" pitchFamily="18" charset="0"/>
                    <a:ea typeface="Calibri" panose="020F0502020204030204" pitchFamily="34" charset="0"/>
                    <a:cs typeface="Times New Roman" panose="02020603050405020304" pitchFamily="18" charset="0"/>
                  </a:rPr>
                  <a:t>= x</a:t>
                </a:r>
              </a:p>
              <a:p>
                <a:pPr>
                  <a:spcAft>
                    <a:spcPts val="1200"/>
                  </a:spcAft>
                </a:pPr>
                <a:r>
                  <a:rPr lang="en-US" sz="2400" spc="-100" dirty="0">
                    <a:latin typeface="Consolas" panose="020B0609020204030204" pitchFamily="49" charset="0"/>
                    <a:ea typeface="Calibri" panose="020F0502020204030204" pitchFamily="34" charset="0"/>
                    <a:cs typeface="Times New Roman" panose="02020603050405020304" pitchFamily="18" charset="0"/>
                  </a:rPr>
                  <a:t>else</a:t>
                </a:r>
                <a:r>
                  <a:rPr lang="en-US" sz="2400" spc="-100" dirty="0">
                    <a:solidFill>
                      <a:srgbClr val="FF0000"/>
                    </a:solidFill>
                    <a:latin typeface="Consolas" panose="020B0609020204030204" pitchFamily="49" charset="0"/>
                    <a:ea typeface="Calibri" panose="020F0502020204030204" pitchFamily="34" charset="0"/>
                    <a:cs typeface="Times New Roman" panose="02020603050405020304" pitchFamily="18" charset="0"/>
                  </a:rPr>
                  <a:t> </a:t>
                </a:r>
                <a:r>
                  <a:rPr lang="en-US" sz="2400" spc="-100" dirty="0">
                    <a:latin typeface="Consolas" panose="020B0609020204030204" pitchFamily="49" charset="0"/>
                    <a:ea typeface="Calibri" panose="020F0502020204030204" pitchFamily="34" charset="0"/>
                    <a:cs typeface="Times New Roman" panose="02020603050405020304" pitchFamily="18" charset="0"/>
                  </a:rPr>
                  <a:t>{</a:t>
                </a:r>
                <a:r>
                  <a:rPr lang="en-US" sz="2400" spc="-100" dirty="0">
                    <a:solidFill>
                      <a:srgbClr val="FF0000"/>
                    </a:solidFill>
                    <a:latin typeface="Consolas" panose="020B0609020204030204" pitchFamily="49" charset="0"/>
                    <a:ea typeface="Calibri" panose="020F0502020204030204" pitchFamily="34" charset="0"/>
                    <a:cs typeface="Times New Roman" panose="02020603050405020304" pitchFamily="18" charset="0"/>
                  </a:rPr>
                  <a:t>(</a:t>
                </a:r>
                <a:r>
                  <a:rPr lang="en-US" sz="2400" spc="-100" dirty="0" err="1">
                    <a:solidFill>
                      <a:srgbClr val="FF0000"/>
                    </a:solidFill>
                    <a:latin typeface="Consolas" panose="020B0609020204030204" pitchFamily="49" charset="0"/>
                    <a:ea typeface="Calibri" panose="020F0502020204030204" pitchFamily="34" charset="0"/>
                    <a:cs typeface="Times New Roman" panose="02020603050405020304" pitchFamily="18" charset="0"/>
                  </a:rPr>
                  <a:t>i</a:t>
                </a:r>
                <a:r>
                  <a:rPr lang="en-US" sz="2400" dirty="0">
                    <a:solidFill>
                      <a:srgbClr val="3333FF"/>
                    </a:solidFill>
                    <a:latin typeface="Times New Roman" panose="02020603050405020304" pitchFamily="18" charset="0"/>
                    <a:ea typeface="Calibri" panose="020F0502020204030204" pitchFamily="34" charset="0"/>
                    <a:cs typeface="Times New Roman" panose="02020603050405020304" pitchFamily="18" charset="0"/>
                  </a:rPr>
                  <a:t>'</a:t>
                </a:r>
                <a:r>
                  <a:rPr lang="en-US" sz="2400" spc="-100" dirty="0">
                    <a:solidFill>
                      <a:srgbClr val="FF0000"/>
                    </a:solidFill>
                    <a:latin typeface="Consolas" panose="020B0609020204030204" pitchFamily="49" charset="0"/>
                    <a:ea typeface="Calibri" panose="020F0502020204030204" pitchFamily="34" charset="0"/>
                    <a:cs typeface="Times New Roman" panose="02020603050405020304" pitchFamily="18" charset="0"/>
                  </a:rPr>
                  <a:t>, j</a:t>
                </a:r>
                <a:r>
                  <a:rPr lang="en-US" sz="2400" dirty="0">
                    <a:solidFill>
                      <a:srgbClr val="3333FF"/>
                    </a:solidFill>
                    <a:latin typeface="Times New Roman" panose="02020603050405020304" pitchFamily="18" charset="0"/>
                    <a:ea typeface="Calibri" panose="020F0502020204030204" pitchFamily="34" charset="0"/>
                    <a:cs typeface="Times New Roman" panose="02020603050405020304" pitchFamily="18" charset="0"/>
                  </a:rPr>
                  <a:t>'</a:t>
                </a:r>
                <a:r>
                  <a:rPr lang="en-US" sz="2400" spc="-100" dirty="0">
                    <a:solidFill>
                      <a:srgbClr val="FF0000"/>
                    </a:solidFill>
                    <a:latin typeface="Consolas" panose="020B0609020204030204" pitchFamily="49" charset="0"/>
                    <a:ea typeface="Calibri" panose="020F0502020204030204" pitchFamily="34" charset="0"/>
                    <a:cs typeface="Times New Roman" panose="02020603050405020304" pitchFamily="18" charset="0"/>
                  </a:rPr>
                  <a:t>, d</a:t>
                </a:r>
                <a:r>
                  <a:rPr lang="en-US" sz="2400" dirty="0">
                    <a:solidFill>
                      <a:srgbClr val="3333FF"/>
                    </a:solidFill>
                    <a:latin typeface="Times New Roman" panose="02020603050405020304" pitchFamily="18" charset="0"/>
                    <a:ea typeface="Calibri" panose="020F0502020204030204" pitchFamily="34" charset="0"/>
                    <a:cs typeface="Times New Roman" panose="02020603050405020304" pitchFamily="18" charset="0"/>
                  </a:rPr>
                  <a:t>'</a:t>
                </a:r>
                <a:r>
                  <a:rPr lang="en-US" sz="2400" spc="-100" dirty="0">
                    <a:solidFill>
                      <a:srgbClr val="FF0000"/>
                    </a:solidFill>
                    <a:latin typeface="Consolas" panose="020B0609020204030204" pitchFamily="49" charset="0"/>
                    <a:ea typeface="Calibri" panose="020F0502020204030204" pitchFamily="34" charset="0"/>
                    <a:cs typeface="Times New Roman" panose="02020603050405020304" pitchFamily="18" charset="0"/>
                  </a:rPr>
                  <a:t>) = extended-Euclid(y, x mod y);</a:t>
                </a:r>
                <a:endParaRPr lang="en-US" sz="2400" spc="-100" dirty="0">
                  <a:latin typeface="Consolas" panose="020B0609020204030204" pitchFamily="49" charset="0"/>
                  <a:ea typeface="Calibri" panose="020F0502020204030204" pitchFamily="34" charset="0"/>
                  <a:cs typeface="Times New Roman" panose="02020603050405020304" pitchFamily="18" charset="0"/>
                </a:endParaRPr>
              </a:p>
              <a:p>
                <a:pPr>
                  <a:spcAft>
                    <a:spcPts val="1200"/>
                  </a:spcAft>
                </a:pPr>
                <a:r>
                  <a:rPr lang="en-US" sz="2400" spc="-100" dirty="0">
                    <a:solidFill>
                      <a:srgbClr val="FF0000"/>
                    </a:solidFill>
                    <a:latin typeface="Consolas" panose="020B0609020204030204" pitchFamily="49" charset="0"/>
                    <a:ea typeface="Calibri" panose="020F0502020204030204" pitchFamily="34" charset="0"/>
                    <a:cs typeface="Times New Roman" panose="02020603050405020304" pitchFamily="18" charset="0"/>
                  </a:rPr>
                  <a:t>       return (j</a:t>
                </a:r>
                <a:r>
                  <a:rPr lang="en-US" sz="2400" dirty="0">
                    <a:solidFill>
                      <a:srgbClr val="3333FF"/>
                    </a:solidFill>
                    <a:latin typeface="Times New Roman" panose="02020603050405020304" pitchFamily="18" charset="0"/>
                    <a:ea typeface="Calibri" panose="020F0502020204030204" pitchFamily="34" charset="0"/>
                    <a:cs typeface="Times New Roman" panose="02020603050405020304" pitchFamily="18" charset="0"/>
                  </a:rPr>
                  <a:t>'</a:t>
                </a:r>
                <a:r>
                  <a:rPr lang="en-US" sz="2400" spc="-100" dirty="0">
                    <a:solidFill>
                      <a:srgbClr val="FF0000"/>
                    </a:solidFill>
                    <a:latin typeface="Consolas" panose="020B0609020204030204" pitchFamily="49" charset="0"/>
                    <a:ea typeface="Calibri" panose="020F0502020204030204" pitchFamily="34" charset="0"/>
                    <a:cs typeface="Times New Roman" panose="02020603050405020304" pitchFamily="18" charset="0"/>
                  </a:rPr>
                  <a:t>, </a:t>
                </a:r>
                <a:r>
                  <a:rPr lang="en-US" sz="2400" spc="-100" dirty="0" err="1">
                    <a:solidFill>
                      <a:srgbClr val="FF0000"/>
                    </a:solidFill>
                    <a:latin typeface="Consolas" panose="020B0609020204030204" pitchFamily="49" charset="0"/>
                    <a:ea typeface="Calibri" panose="020F0502020204030204" pitchFamily="34" charset="0"/>
                    <a:cs typeface="Times New Roman" panose="02020603050405020304" pitchFamily="18" charset="0"/>
                  </a:rPr>
                  <a:t>i</a:t>
                </a:r>
                <a:r>
                  <a:rPr lang="en-US" sz="2400" dirty="0">
                    <a:solidFill>
                      <a:srgbClr val="3333FF"/>
                    </a:solidFill>
                    <a:latin typeface="Times New Roman" panose="02020603050405020304" pitchFamily="18" charset="0"/>
                    <a:ea typeface="Calibri" panose="020F0502020204030204" pitchFamily="34" charset="0"/>
                    <a:cs typeface="Times New Roman" panose="02020603050405020304" pitchFamily="18" charset="0"/>
                  </a:rPr>
                  <a:t>'</a:t>
                </a:r>
                <a:r>
                  <a:rPr lang="en-US" sz="2400" spc="-100" dirty="0">
                    <a:solidFill>
                      <a:srgbClr val="FF0000"/>
                    </a:solidFill>
                    <a:latin typeface="Consolas" panose="020B0609020204030204" pitchFamily="49" charset="0"/>
                    <a:ea typeface="Calibri" panose="020F0502020204030204" pitchFamily="34" charset="0"/>
                    <a:cs typeface="Times New Roman" panose="02020603050405020304" pitchFamily="18" charset="0"/>
                  </a:rPr>
                  <a:t>-</a:t>
                </a:r>
                <a:r>
                  <a:rPr lang="en-US" sz="2400" spc="-100" baseline="-25000" dirty="0">
                    <a:solidFill>
                      <a:srgbClr val="FF0000"/>
                    </a:solidFill>
                    <a:latin typeface="Consolas" panose="020B0609020204030204" pitchFamily="49" charset="0"/>
                    <a:ea typeface="Calibri" panose="020F0502020204030204" pitchFamily="34" charset="0"/>
                    <a:cs typeface="Times New Roman" panose="02020603050405020304" pitchFamily="18" charset="0"/>
                  </a:rPr>
                  <a:t>└ </a:t>
                </a:r>
                <a14:m>
                  <m:oMath xmlns:m="http://schemas.openxmlformats.org/officeDocument/2006/math">
                    <m:f>
                      <m:fPr>
                        <m:ctrlPr>
                          <a:rPr lang="en-US" sz="2400" i="1" dirty="0" smtClean="0">
                            <a:solidFill>
                              <a:srgbClr val="FF0000"/>
                            </a:solidFill>
                            <a:effectLst/>
                            <a:latin typeface="Cambria Math" panose="02040503050406030204" pitchFamily="18" charset="0"/>
                            <a:cs typeface="Times New Roman" panose="02020603050405020304" pitchFamily="18" charset="0"/>
                          </a:rPr>
                        </m:ctrlPr>
                      </m:fPr>
                      <m:num>
                        <m:r>
                          <a:rPr lang="en-US" sz="2400" b="0" i="1" dirty="0" smtClean="0">
                            <a:solidFill>
                              <a:srgbClr val="FF0000"/>
                            </a:solidFill>
                            <a:effectLst/>
                            <a:latin typeface="Cambria Math" panose="02040503050406030204" pitchFamily="18" charset="0"/>
                            <a:cs typeface="Times New Roman" panose="02020603050405020304" pitchFamily="18" charset="0"/>
                          </a:rPr>
                          <m:t>𝑥</m:t>
                        </m:r>
                      </m:num>
                      <m:den>
                        <m:r>
                          <a:rPr lang="en-US" sz="2400" b="0" i="1" dirty="0" smtClean="0">
                            <a:solidFill>
                              <a:srgbClr val="FF0000"/>
                            </a:solidFill>
                            <a:effectLst/>
                            <a:latin typeface="Cambria Math" panose="02040503050406030204" pitchFamily="18" charset="0"/>
                            <a:cs typeface="Times New Roman" panose="02020603050405020304" pitchFamily="18" charset="0"/>
                          </a:rPr>
                          <m:t>𝑦</m:t>
                        </m:r>
                      </m:den>
                    </m:f>
                    <m:r>
                      <a:rPr lang="en-US" sz="2400" i="1" dirty="0" smtClean="0">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t> </m:t>
                    </m:r>
                  </m:oMath>
                </a14:m>
                <a:r>
                  <a:rPr lang="en-US" sz="2400" spc="-100" baseline="-25000" dirty="0">
                    <a:solidFill>
                      <a:srgbClr val="FF0000"/>
                    </a:solidFill>
                    <a:latin typeface="Consolas" panose="020B0609020204030204" pitchFamily="49" charset="0"/>
                    <a:ea typeface="Calibri" panose="020F0502020204030204" pitchFamily="34" charset="0"/>
                    <a:cs typeface="Times New Roman" panose="02020603050405020304" pitchFamily="18" charset="0"/>
                  </a:rPr>
                  <a:t>┘ </a:t>
                </a:r>
                <a:r>
                  <a:rPr lang="en-US" sz="2400" spc="-100" dirty="0">
                    <a:solidFill>
                      <a:srgbClr val="FF0000"/>
                    </a:solidFill>
                    <a:latin typeface="Consolas" panose="020B0609020204030204" pitchFamily="49" charset="0"/>
                    <a:ea typeface="Calibri" panose="020F0502020204030204" pitchFamily="34" charset="0"/>
                    <a:cs typeface="Times New Roman" panose="02020603050405020304" pitchFamily="18" charset="0"/>
                  </a:rPr>
                  <a:t>* j</a:t>
                </a:r>
                <a:r>
                  <a:rPr lang="en-US" sz="2400" dirty="0">
                    <a:solidFill>
                      <a:srgbClr val="3333FF"/>
                    </a:solidFill>
                    <a:latin typeface="Times New Roman" panose="02020603050405020304" pitchFamily="18" charset="0"/>
                    <a:ea typeface="Calibri" panose="020F0502020204030204" pitchFamily="34" charset="0"/>
                    <a:cs typeface="Times New Roman" panose="02020603050405020304" pitchFamily="18" charset="0"/>
                  </a:rPr>
                  <a:t>'</a:t>
                </a:r>
                <a:r>
                  <a:rPr lang="en-US" sz="2400" spc="-100" dirty="0">
                    <a:solidFill>
                      <a:srgbClr val="FF0000"/>
                    </a:solidFill>
                    <a:latin typeface="Consolas" panose="020B0609020204030204" pitchFamily="49" charset="0"/>
                    <a:ea typeface="Calibri" panose="020F0502020204030204" pitchFamily="34" charset="0"/>
                    <a:cs typeface="Times New Roman" panose="02020603050405020304" pitchFamily="18" charset="0"/>
                  </a:rPr>
                  <a:t>, d</a:t>
                </a:r>
                <a:r>
                  <a:rPr lang="en-US" sz="2400" dirty="0">
                    <a:solidFill>
                      <a:srgbClr val="3333FF"/>
                    </a:solidFill>
                    <a:latin typeface="Times New Roman" panose="02020603050405020304" pitchFamily="18" charset="0"/>
                    <a:ea typeface="Calibri" panose="020F0502020204030204" pitchFamily="34" charset="0"/>
                    <a:cs typeface="Times New Roman" panose="02020603050405020304" pitchFamily="18" charset="0"/>
                  </a:rPr>
                  <a:t>'</a:t>
                </a:r>
                <a:r>
                  <a:rPr lang="en-US" sz="2400" spc="-100" dirty="0">
                    <a:solidFill>
                      <a:srgbClr val="FF0000"/>
                    </a:solidFill>
                    <a:latin typeface="Consolas" panose="020B0609020204030204" pitchFamily="49" charset="0"/>
                    <a:ea typeface="Calibri" panose="020F0502020204030204" pitchFamily="34" charset="0"/>
                    <a:cs typeface="Times New Roman" panose="02020603050405020304" pitchFamily="18" charset="0"/>
                  </a:rPr>
                  <a:t>);</a:t>
                </a:r>
                <a:r>
                  <a:rPr lang="en-US" sz="2400" spc="-100" dirty="0">
                    <a:latin typeface="Consolas" panose="020B0609020204030204" pitchFamily="49" charset="0"/>
                    <a:ea typeface="Calibri" panose="020F0502020204030204" pitchFamily="34" charset="0"/>
                    <a:cs typeface="Times New Roman" panose="02020603050405020304" pitchFamily="18" charset="0"/>
                  </a:rPr>
                  <a:t>}</a:t>
                </a:r>
              </a:p>
              <a:p>
                <a:pPr>
                  <a:spcAft>
                    <a:spcPts val="1200"/>
                  </a:spcAft>
                </a:pPr>
                <a:r>
                  <a:rPr lang="en-US" sz="2400" spc="-100" dirty="0">
                    <a:effectLst/>
                    <a:latin typeface="Consolas" panose="020B0609020204030204" pitchFamily="49" charset="0"/>
                    <a:ea typeface="Calibri" panose="020F0502020204030204" pitchFamily="34" charset="0"/>
                    <a:cs typeface="Times New Roman" panose="02020603050405020304" pitchFamily="18" charset="0"/>
                  </a:rPr>
                  <a:t>			</a:t>
                </a:r>
                <a:r>
                  <a:rPr lang="en-US" sz="2400" spc="-100" dirty="0">
                    <a:latin typeface="Consolas" panose="020B0609020204030204" pitchFamily="49" charset="0"/>
                    <a:ea typeface="Calibri" panose="020F0502020204030204" pitchFamily="34" charset="0"/>
                    <a:cs typeface="Times New Roman" panose="02020603050405020304" pitchFamily="18" charset="0"/>
                  </a:rPr>
                  <a:t> </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r =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i</a:t>
                </a:r>
                <a:r>
                  <a:rPr lang="en-US" sz="2400" dirty="0">
                    <a:solidFill>
                      <a:srgbClr val="3333FF"/>
                    </a:solidFill>
                    <a:latin typeface="Times New Roman" panose="02020603050405020304" pitchFamily="18" charset="0"/>
                    <a:ea typeface="Calibri" panose="020F0502020204030204" pitchFamily="34" charset="0"/>
                    <a:cs typeface="Times New Roman" panose="02020603050405020304" pitchFamily="18" charset="0"/>
                  </a:rPr>
                  <a: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mod j</a:t>
                </a:r>
                <a:r>
                  <a:rPr lang="en-US" sz="2400" dirty="0">
                    <a:solidFill>
                      <a:srgbClr val="3333FF"/>
                    </a:solidFill>
                    <a:latin typeface="Times New Roman" panose="02020603050405020304" pitchFamily="18" charset="0"/>
                    <a:ea typeface="Calibri" panose="020F0502020204030204" pitchFamily="34" charset="0"/>
                    <a:cs typeface="Times New Roman" panose="02020603050405020304" pitchFamily="18" charset="0"/>
                  </a:rPr>
                  <a: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2400" spc="-100" dirty="0">
                  <a:effectLst/>
                  <a:latin typeface="Consolas" panose="020B0609020204030204" pitchFamily="49" charset="0"/>
                  <a:ea typeface="Calibri" panose="020F0502020204030204" pitchFamily="34" charset="0"/>
                  <a:cs typeface="Times New Roman" panose="02020603050405020304" pitchFamily="18" charset="0"/>
                </a:endParaRPr>
              </a:p>
            </p:txBody>
          </p:sp>
        </mc:Choice>
        <mc:Fallback xmlns="">
          <p:sp>
            <p:nvSpPr>
              <p:cNvPr id="2" name="Rectangle 1"/>
              <p:cNvSpPr>
                <a:spLocks noRot="1" noChangeAspect="1" noMove="1" noResize="1" noEditPoints="1" noAdjustHandles="1" noChangeArrowheads="1" noChangeShapeType="1" noTextEdit="1"/>
              </p:cNvSpPr>
              <p:nvPr/>
            </p:nvSpPr>
            <p:spPr>
              <a:xfrm>
                <a:off x="1783837" y="3155955"/>
                <a:ext cx="8508710" cy="3664721"/>
              </a:xfrm>
              <a:prstGeom prst="rect">
                <a:avLst/>
              </a:prstGeom>
              <a:blipFill>
                <a:blip r:embed="rId2"/>
                <a:stretch>
                  <a:fillRect l="-1147" t="-1165" b="-282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Text Box 546"/>
              <p:cNvSpPr txBox="1"/>
              <p:nvPr/>
            </p:nvSpPr>
            <p:spPr>
              <a:xfrm>
                <a:off x="4705028" y="474260"/>
                <a:ext cx="5703135" cy="2619940"/>
              </a:xfrm>
              <a:prstGeom prst="rect">
                <a:avLst/>
              </a:prstGeom>
              <a:solidFill>
                <a:srgbClr val="FFFF00"/>
              </a:solidFill>
              <a:ln w="6350">
                <a:solidFill>
                  <a:prstClr val="black"/>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2000" dirty="0">
                    <a:latin typeface="Times New Roman" panose="02020603050405020304" pitchFamily="18" charset="0"/>
                    <a:ea typeface="Calibri" panose="020F0502020204030204" pitchFamily="34" charset="0"/>
                    <a:cs typeface="Times New Roman" panose="02020603050405020304" pitchFamily="18" charset="0"/>
                  </a:rPr>
                  <a:t>f</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unction extended-Euclid(x, y)</a:t>
                </a:r>
              </a:p>
              <a:p>
                <a:pPr marL="0" marR="0">
                  <a:lnSpc>
                    <a:spcPct val="107000"/>
                  </a:lnSpc>
                  <a:spcBef>
                    <a:spcPts val="0"/>
                  </a:spcBef>
                  <a:spcAft>
                    <a:spcPts val="80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//For clarity, x =  q * y + r, where r = x mod y.</a:t>
                </a:r>
              </a:p>
              <a:p>
                <a:pPr>
                  <a:lnSpc>
                    <a:spcPct val="107000"/>
                  </a:lnSpc>
                  <a:spcAft>
                    <a:spcPts val="800"/>
                  </a:spcAft>
                </a:pPr>
                <a:r>
                  <a:rPr lang="en-US" sz="2000" dirty="0">
                    <a:latin typeface="Times New Roman" panose="02020603050405020304" pitchFamily="18" charset="0"/>
                    <a:ea typeface="Calibri" panose="020F0502020204030204" pitchFamily="34" charset="0"/>
                    <a:cs typeface="Times New Roman" panose="02020603050405020304" pitchFamily="18" charset="0"/>
                  </a:rPr>
                  <a:t>if  (y == 0) then return (1, 0, x); //return (</a:t>
                </a:r>
                <a:r>
                  <a:rPr lang="en-US" sz="2000" dirty="0" err="1">
                    <a:latin typeface="Times New Roman" panose="02020603050405020304" pitchFamily="18" charset="0"/>
                    <a:ea typeface="Calibri" panose="020F0502020204030204" pitchFamily="34" charset="0"/>
                    <a:cs typeface="Times New Roman" panose="02020603050405020304" pitchFamily="18" charset="0"/>
                  </a:rPr>
                  <a:t>i</a:t>
                </a:r>
                <a:r>
                  <a:rPr lang="en-US" sz="2000" dirty="0">
                    <a:latin typeface="Times New Roman" panose="02020603050405020304" pitchFamily="18" charset="0"/>
                    <a:ea typeface="Calibri" panose="020F0502020204030204" pitchFamily="34" charset="0"/>
                    <a:cs typeface="Times New Roman" panose="02020603050405020304" pitchFamily="18" charset="0"/>
                  </a:rPr>
                  <a:t>=1, j=0, x).</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2000" dirty="0">
                    <a:latin typeface="Times New Roman" panose="02020603050405020304" pitchFamily="18" charset="0"/>
                    <a:ea typeface="Calibri" panose="020F0502020204030204" pitchFamily="34" charset="0"/>
                    <a:cs typeface="Times New Roman" panose="02020603050405020304" pitchFamily="18" charset="0"/>
                  </a:rPr>
                  <a:t>e</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lse { </a:t>
                </a:r>
                <a:r>
                  <a:rPr lang="en-US" sz="20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a:t>
                </a:r>
                <a:r>
                  <a:rPr lang="en-US" sz="2000" dirty="0" err="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i</a:t>
                </a:r>
                <a:r>
                  <a:rPr lang="en-US" sz="2000" dirty="0">
                    <a:solidFill>
                      <a:srgbClr val="3333FF"/>
                    </a:solidFill>
                    <a:latin typeface="Times New Roman" panose="02020603050405020304" pitchFamily="18" charset="0"/>
                    <a:ea typeface="Calibri" panose="020F0502020204030204" pitchFamily="34" charset="0"/>
                    <a:cs typeface="Times New Roman" panose="02020603050405020304" pitchFamily="18" charset="0"/>
                  </a:rPr>
                  <a:t>'</a:t>
                </a:r>
                <a:r>
                  <a:rPr lang="en-US" sz="20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j</a:t>
                </a:r>
                <a:r>
                  <a:rPr lang="en-US" sz="2000" dirty="0">
                    <a:solidFill>
                      <a:srgbClr val="3333FF"/>
                    </a:solidFill>
                    <a:latin typeface="Times New Roman" panose="02020603050405020304" pitchFamily="18" charset="0"/>
                    <a:ea typeface="Calibri" panose="020F0502020204030204" pitchFamily="34" charset="0"/>
                    <a:cs typeface="Times New Roman" panose="02020603050405020304" pitchFamily="18" charset="0"/>
                  </a:rPr>
                  <a:t>'</a:t>
                </a:r>
                <a:r>
                  <a:rPr lang="en-US" sz="20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d</a:t>
                </a:r>
                <a:r>
                  <a:rPr lang="en-US" sz="2000" dirty="0">
                    <a:solidFill>
                      <a:srgbClr val="3333FF"/>
                    </a:solidFill>
                    <a:latin typeface="Times New Roman" panose="02020603050405020304" pitchFamily="18" charset="0"/>
                    <a:ea typeface="Calibri" panose="020F0502020204030204" pitchFamily="34" charset="0"/>
                    <a:cs typeface="Times New Roman" panose="02020603050405020304" pitchFamily="18" charset="0"/>
                  </a:rPr>
                  <a:t>'</a:t>
                </a:r>
                <a:r>
                  <a:rPr lang="en-US" sz="20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 extended-Euclid(y, x mod y);</a:t>
                </a:r>
                <a:endParaRPr lang="en-US" sz="2000" dirty="0">
                  <a:effectLst/>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20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           </a:t>
                </a:r>
                <a:r>
                  <a:rPr lang="en-US" sz="20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a:t>
                </a:r>
                <a:r>
                  <a:rPr lang="en-US" sz="2000" dirty="0" err="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i</a:t>
                </a:r>
                <a:r>
                  <a:rPr lang="en-US" sz="20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j, d) = (j</a:t>
                </a:r>
                <a:r>
                  <a:rPr lang="en-US" sz="2000" dirty="0">
                    <a:solidFill>
                      <a:srgbClr val="3333FF"/>
                    </a:solidFill>
                    <a:latin typeface="Times New Roman" panose="02020603050405020304" pitchFamily="18" charset="0"/>
                    <a:ea typeface="Calibri" panose="020F0502020204030204" pitchFamily="34" charset="0"/>
                    <a:cs typeface="Times New Roman" panose="02020603050405020304" pitchFamily="18" charset="0"/>
                  </a:rPr>
                  <a:t>'</a:t>
                </a:r>
                <a:r>
                  <a:rPr lang="en-US" sz="20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i</a:t>
                </a:r>
                <a:r>
                  <a:rPr lang="en-US" sz="2000" dirty="0">
                    <a:solidFill>
                      <a:srgbClr val="3333FF"/>
                    </a:solidFill>
                    <a:latin typeface="Times New Roman" panose="02020603050405020304" pitchFamily="18" charset="0"/>
                    <a:ea typeface="Calibri" panose="020F0502020204030204" pitchFamily="34" charset="0"/>
                    <a:cs typeface="Times New Roman" panose="02020603050405020304" pitchFamily="18" charset="0"/>
                  </a:rPr>
                  <a:t>'</a:t>
                </a:r>
                <a:r>
                  <a:rPr lang="en-US" sz="20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000" baseline="-250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a:t>
                </a:r>
                <a:r>
                  <a:rPr lang="en-US" sz="20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a:t>
                </a:r>
                <a14:m>
                  <m:oMath xmlns:m="http://schemas.openxmlformats.org/officeDocument/2006/math">
                    <m:f>
                      <m:fPr>
                        <m:ctrlPr>
                          <a:rPr lang="en-US" sz="2400" i="1" dirty="0" smtClean="0">
                            <a:solidFill>
                              <a:srgbClr val="FF0000"/>
                            </a:solidFill>
                            <a:effectLst/>
                            <a:latin typeface="Cambria Math" panose="02040503050406030204" pitchFamily="18" charset="0"/>
                            <a:cs typeface="Times New Roman" panose="02020603050405020304" pitchFamily="18" charset="0"/>
                          </a:rPr>
                        </m:ctrlPr>
                      </m:fPr>
                      <m:num>
                        <m:r>
                          <a:rPr lang="en-US" sz="2400" b="0" i="1" dirty="0" smtClean="0">
                            <a:solidFill>
                              <a:srgbClr val="FF0000"/>
                            </a:solidFill>
                            <a:effectLst/>
                            <a:latin typeface="Cambria Math" panose="02040503050406030204" pitchFamily="18" charset="0"/>
                            <a:cs typeface="Times New Roman" panose="02020603050405020304" pitchFamily="18" charset="0"/>
                          </a:rPr>
                          <m:t>𝑥</m:t>
                        </m:r>
                      </m:num>
                      <m:den>
                        <m:r>
                          <a:rPr lang="en-US" sz="2400" b="0" i="1" dirty="0" smtClean="0">
                            <a:solidFill>
                              <a:srgbClr val="FF0000"/>
                            </a:solidFill>
                            <a:effectLst/>
                            <a:latin typeface="Cambria Math" panose="02040503050406030204" pitchFamily="18" charset="0"/>
                            <a:cs typeface="Times New Roman" panose="02020603050405020304" pitchFamily="18" charset="0"/>
                          </a:rPr>
                          <m:t>𝑦</m:t>
                        </m:r>
                      </m:den>
                    </m:f>
                    <m:r>
                      <a:rPr lang="en-US" sz="2400" i="1" dirty="0" smtClean="0">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t> </m:t>
                    </m:r>
                  </m:oMath>
                </a14:m>
                <a:r>
                  <a:rPr lang="en-US" sz="2000" baseline="-250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a:t>
                </a:r>
                <a:r>
                  <a:rPr lang="en-US" sz="20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j</a:t>
                </a:r>
                <a:r>
                  <a:rPr lang="en-US" sz="2000" dirty="0">
                    <a:solidFill>
                      <a:srgbClr val="3333FF"/>
                    </a:solidFill>
                    <a:latin typeface="Times New Roman" panose="02020603050405020304" pitchFamily="18" charset="0"/>
                    <a:ea typeface="Calibri" panose="020F0502020204030204" pitchFamily="34" charset="0"/>
                    <a:cs typeface="Times New Roman" panose="02020603050405020304" pitchFamily="18" charset="0"/>
                  </a:rPr>
                  <a:t> '</a:t>
                </a:r>
                <a:r>
                  <a:rPr lang="en-US" sz="20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d</a:t>
                </a:r>
                <a:r>
                  <a:rPr lang="en-US" sz="2000" dirty="0">
                    <a:solidFill>
                      <a:srgbClr val="3333FF"/>
                    </a:solidFill>
                    <a:latin typeface="Times New Roman" panose="02020603050405020304" pitchFamily="18" charset="0"/>
                    <a:ea typeface="Calibri" panose="020F0502020204030204" pitchFamily="34" charset="0"/>
                    <a:cs typeface="Times New Roman" panose="02020603050405020304" pitchFamily="18" charset="0"/>
                  </a:rPr>
                  <a:t>'</a:t>
                </a:r>
                <a:r>
                  <a:rPr lang="en-US" sz="20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US" sz="2000" dirty="0">
                  <a:effectLst/>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20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            </a:t>
                </a:r>
                <a:r>
                  <a:rPr lang="en-US" sz="20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return (</a:t>
                </a:r>
                <a:r>
                  <a:rPr lang="en-US" sz="2000" dirty="0" err="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i</a:t>
                </a:r>
                <a:r>
                  <a:rPr lang="en-US" sz="20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j, d) }</a:t>
                </a:r>
                <a:endParaRPr lang="en-US" sz="2000" dirty="0">
                  <a:effectLst/>
                  <a:ea typeface="Calibri" panose="020F0502020204030204" pitchFamily="34" charset="0"/>
                  <a:cs typeface="Times New Roman" panose="02020603050405020304" pitchFamily="18" charset="0"/>
                </a:endParaRPr>
              </a:p>
            </p:txBody>
          </p:sp>
        </mc:Choice>
        <mc:Fallback xmlns="">
          <p:sp>
            <p:nvSpPr>
              <p:cNvPr id="3" name="Text Box 546"/>
              <p:cNvSpPr txBox="1">
                <a:spLocks noRot="1" noChangeAspect="1" noMove="1" noResize="1" noEditPoints="1" noAdjustHandles="1" noChangeArrowheads="1" noChangeShapeType="1" noTextEdit="1"/>
              </p:cNvSpPr>
              <p:nvPr/>
            </p:nvSpPr>
            <p:spPr>
              <a:xfrm>
                <a:off x="4705028" y="474260"/>
                <a:ext cx="5703135" cy="2619940"/>
              </a:xfrm>
              <a:prstGeom prst="rect">
                <a:avLst/>
              </a:prstGeom>
              <a:blipFill>
                <a:blip r:embed="rId3"/>
                <a:stretch>
                  <a:fillRect l="-1175" t="-1392" b="-6032"/>
                </a:stretch>
              </a:blipFill>
              <a:ln w="6350">
                <a:solidFill>
                  <a:prstClr val="black"/>
                </a:solidFill>
              </a:ln>
              <a:effectLst/>
            </p:spPr>
            <p:txBody>
              <a:bodyPr/>
              <a:lstStyle/>
              <a:p>
                <a:r>
                  <a:rPr lang="en-US">
                    <a:noFill/>
                  </a:rPr>
                  <a:t> </a:t>
                </a:r>
              </a:p>
            </p:txBody>
          </p:sp>
        </mc:Fallback>
      </mc:AlternateContent>
      <p:sp>
        <p:nvSpPr>
          <p:cNvPr id="5" name="Thought Bubble: Cloud 4">
            <a:extLst>
              <a:ext uri="{FF2B5EF4-FFF2-40B4-BE49-F238E27FC236}">
                <a16:creationId xmlns:a16="http://schemas.microsoft.com/office/drawing/2014/main" id="{E3BC171D-8FD7-4CD3-9B83-055D2529D2AE}"/>
              </a:ext>
            </a:extLst>
          </p:cNvPr>
          <p:cNvSpPr/>
          <p:nvPr/>
        </p:nvSpPr>
        <p:spPr>
          <a:xfrm rot="20706359" flipH="1">
            <a:off x="955665" y="1570801"/>
            <a:ext cx="514075" cy="426859"/>
          </a:xfrm>
          <a:prstGeom prst="cloudCallout">
            <a:avLst>
              <a:gd name="adj1" fmla="val -31983"/>
              <a:gd name="adj2" fmla="val 1541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67B27FBE-E4AB-447B-98C3-9A56FF75E3B4}"/>
              </a:ext>
            </a:extLst>
          </p:cNvPr>
          <p:cNvSpPr txBox="1"/>
          <p:nvPr/>
        </p:nvSpPr>
        <p:spPr>
          <a:xfrm>
            <a:off x="1810360" y="1768377"/>
            <a:ext cx="2876006" cy="132343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2000" dirty="0">
                <a:latin typeface="Times New Roman" panose="02020603050405020304" pitchFamily="18" charset="0"/>
                <a:cs typeface="Times New Roman" panose="02020603050405020304" pitchFamily="18" charset="0"/>
              </a:rPr>
              <a:t>Euclid(x, y)</a:t>
            </a:r>
          </a:p>
          <a:p>
            <a:r>
              <a:rPr lang="en-US" sz="2000" dirty="0">
                <a:latin typeface="Times New Roman" panose="02020603050405020304" pitchFamily="18" charset="0"/>
                <a:cs typeface="Times New Roman" panose="02020603050405020304" pitchFamily="18" charset="0"/>
              </a:rPr>
              <a:t>if (y == 0) </a:t>
            </a:r>
          </a:p>
          <a:p>
            <a:r>
              <a:rPr lang="en-US" sz="2000" dirty="0">
                <a:latin typeface="Times New Roman" panose="02020603050405020304" pitchFamily="18" charset="0"/>
                <a:cs typeface="Times New Roman" panose="02020603050405020304" pitchFamily="18" charset="0"/>
              </a:rPr>
              <a:t>then  return x;</a:t>
            </a:r>
          </a:p>
          <a:p>
            <a:r>
              <a:rPr lang="en-US" sz="2000" dirty="0">
                <a:latin typeface="Times New Roman" panose="02020603050405020304" pitchFamily="18" charset="0"/>
                <a:cs typeface="Times New Roman" panose="02020603050405020304" pitchFamily="18" charset="0"/>
              </a:rPr>
              <a:t>else Euclid(y, x mod y);</a:t>
            </a:r>
          </a:p>
        </p:txBody>
      </p:sp>
      <p:sp>
        <p:nvSpPr>
          <p:cNvPr id="7" name="Left Brace 6">
            <a:extLst>
              <a:ext uri="{FF2B5EF4-FFF2-40B4-BE49-F238E27FC236}">
                <a16:creationId xmlns:a16="http://schemas.microsoft.com/office/drawing/2014/main" id="{FF989080-A5A9-4118-B6F6-09510441EFB1}"/>
              </a:ext>
            </a:extLst>
          </p:cNvPr>
          <p:cNvSpPr/>
          <p:nvPr/>
        </p:nvSpPr>
        <p:spPr>
          <a:xfrm rot="16200000">
            <a:off x="5356888" y="5557184"/>
            <a:ext cx="120444" cy="151453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8" name="Picture 7" descr="Emoticon making a point Stock Vector - 14709057">
            <a:extLst>
              <a:ext uri="{FF2B5EF4-FFF2-40B4-BE49-F238E27FC236}">
                <a16:creationId xmlns:a16="http://schemas.microsoft.com/office/drawing/2014/main" id="{B6529133-9ADA-2A08-74D6-799ADCC0EB45}"/>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89824" y="1305256"/>
            <a:ext cx="612497" cy="413296"/>
          </a:xfrm>
          <a:prstGeom prst="rect">
            <a:avLst/>
          </a:prstGeom>
          <a:noFill/>
          <a:ln>
            <a:noFill/>
          </a:ln>
        </p:spPr>
      </p:pic>
      <p:pic>
        <p:nvPicPr>
          <p:cNvPr id="9" name="Picture 8" descr="Image result for smiley face images">
            <a:extLst>
              <a:ext uri="{FF2B5EF4-FFF2-40B4-BE49-F238E27FC236}">
                <a16:creationId xmlns:a16="http://schemas.microsoft.com/office/drawing/2014/main" id="{656E0E7B-FB43-4E2A-8504-3FE39DDDD6F2}"/>
              </a:ext>
            </a:extLst>
          </p:cNvPr>
          <p:cNvPicPr/>
          <p:nvPr/>
        </p:nvPicPr>
        <p:blipFill>
          <a:blip r:embed="rId5" cstate="print">
            <a:extLst>
              <a:ext uri="{28A0092B-C50C-407E-A947-70E740481C1C}">
                <a14:useLocalDpi xmlns:a14="http://schemas.microsoft.com/office/drawing/2010/main" val="0"/>
              </a:ext>
            </a:extLst>
          </a:blip>
          <a:srcRect/>
          <a:stretch>
            <a:fillRect/>
          </a:stretch>
        </p:blipFill>
        <p:spPr bwMode="auto">
          <a:xfrm rot="281059">
            <a:off x="682624" y="1710559"/>
            <a:ext cx="661157" cy="4154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533288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21">
            <a:extLst>
              <a:ext uri="{FF2B5EF4-FFF2-40B4-BE49-F238E27FC236}">
                <a16:creationId xmlns:a16="http://schemas.microsoft.com/office/drawing/2014/main" id="{553EDDD9-9615-4842-BED3-A6204630BF1B}"/>
              </a:ext>
            </a:extLst>
          </p:cNvPr>
          <p:cNvSpPr txBox="1"/>
          <p:nvPr/>
        </p:nvSpPr>
        <p:spPr>
          <a:xfrm>
            <a:off x="1132114" y="1185478"/>
            <a:ext cx="10641875" cy="5537539"/>
          </a:xfrm>
          <a:prstGeom prst="rect">
            <a:avLst/>
          </a:prstGeom>
          <a:solidFill>
            <a:srgbClr val="FFFF00"/>
          </a:solidFill>
        </p:spPr>
        <p:txBody>
          <a:bodyPr wrap="square" rtlCol="0">
            <a:spAutoFit/>
          </a:bodyPr>
          <a:lstStyle/>
          <a:p>
            <a:endParaRPr lang="en-US" dirty="0"/>
          </a:p>
        </p:txBody>
      </p:sp>
      <p:sp>
        <p:nvSpPr>
          <p:cNvPr id="2" name="Rectangle 1"/>
          <p:cNvSpPr/>
          <p:nvPr/>
        </p:nvSpPr>
        <p:spPr>
          <a:xfrm>
            <a:off x="1375605" y="1482750"/>
            <a:ext cx="10232921" cy="4947958"/>
          </a:xfrm>
          <a:prstGeom prst="rect">
            <a:avLst/>
          </a:prstGeom>
        </p:spPr>
        <p:txBody>
          <a:bodyPr wrap="square">
            <a:spAutoFit/>
          </a:bodyPr>
          <a:lstStyle/>
          <a:p>
            <a:pPr>
              <a:lnSpc>
                <a:spcPct val="107000"/>
              </a:lnSpc>
              <a:spcAft>
                <a:spcPts val="8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e-E(x = 60, y = 24)</a:t>
            </a:r>
          </a:p>
          <a:p>
            <a:pPr>
              <a:lnSpc>
                <a:spcPct val="107000"/>
              </a:lnSpc>
              <a:spcAft>
                <a:spcPts val="800"/>
              </a:spcAft>
            </a:pPr>
            <a:r>
              <a:rPr lang="en-US" sz="24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a:t>
            </a:r>
            <a:r>
              <a:rPr lang="en-US" sz="2400" dirty="0" err="1">
                <a:solidFill>
                  <a:srgbClr val="FF0000"/>
                </a:solidFill>
                <a:latin typeface="Times New Roman" panose="02020603050405020304" pitchFamily="18" charset="0"/>
                <a:ea typeface="Calibri" panose="020F0502020204030204" pitchFamily="34" charset="0"/>
                <a:cs typeface="Times New Roman" panose="02020603050405020304" pitchFamily="18" charset="0"/>
              </a:rPr>
              <a:t>i</a:t>
            </a:r>
            <a:r>
              <a:rPr lang="en-US" sz="2400" dirty="0">
                <a:solidFill>
                  <a:srgbClr val="3333FF"/>
                </a:solidFill>
                <a:latin typeface="Times New Roman" panose="02020603050405020304" pitchFamily="18" charset="0"/>
                <a:ea typeface="Calibri" panose="020F0502020204030204" pitchFamily="34" charset="0"/>
                <a:cs typeface="Times New Roman" panose="02020603050405020304" pitchFamily="18" charset="0"/>
              </a:rPr>
              <a:t>'</a:t>
            </a:r>
            <a:r>
              <a:rPr lang="en-US" sz="24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 j</a:t>
            </a:r>
            <a:r>
              <a:rPr lang="en-US" sz="2400" dirty="0">
                <a:solidFill>
                  <a:srgbClr val="3333FF"/>
                </a:solidFill>
                <a:latin typeface="Times New Roman" panose="02020603050405020304" pitchFamily="18" charset="0"/>
                <a:ea typeface="Calibri" panose="020F0502020204030204" pitchFamily="34" charset="0"/>
                <a:cs typeface="Times New Roman" panose="02020603050405020304" pitchFamily="18" charset="0"/>
              </a:rPr>
              <a:t>'</a:t>
            </a:r>
            <a:r>
              <a:rPr lang="en-US" sz="24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 d</a:t>
            </a:r>
            <a:r>
              <a:rPr lang="en-US" sz="2400" dirty="0">
                <a:solidFill>
                  <a:srgbClr val="3333FF"/>
                </a:solidFill>
                <a:latin typeface="Times New Roman" panose="02020603050405020304" pitchFamily="18" charset="0"/>
                <a:ea typeface="Calibri" panose="020F0502020204030204" pitchFamily="34" charset="0"/>
                <a:cs typeface="Times New Roman" panose="02020603050405020304" pitchFamily="18" charset="0"/>
              </a:rPr>
              <a:t>'</a:t>
            </a:r>
            <a:r>
              <a:rPr lang="en-US" sz="24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 = extended-Euclid(24, 60 mod 24 = 12);</a:t>
            </a:r>
          </a:p>
          <a:p>
            <a:pPr>
              <a:lnSpc>
                <a:spcPct val="107000"/>
              </a:lnSpc>
              <a:spcAft>
                <a:spcPts val="800"/>
              </a:spcAft>
            </a:pPr>
            <a:r>
              <a:rPr lang="en-US" sz="24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	 	return (j</a:t>
            </a:r>
            <a:r>
              <a:rPr lang="en-US" sz="2400" dirty="0">
                <a:solidFill>
                  <a:srgbClr val="3333FF"/>
                </a:solidFill>
                <a:latin typeface="Times New Roman" panose="02020603050405020304" pitchFamily="18" charset="0"/>
                <a:ea typeface="Calibri" panose="020F0502020204030204" pitchFamily="34" charset="0"/>
                <a:cs typeface="Times New Roman" panose="02020603050405020304" pitchFamily="18" charset="0"/>
              </a:rPr>
              <a:t>'</a:t>
            </a:r>
            <a:r>
              <a:rPr lang="en-US" sz="24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rgbClr val="FF0000"/>
                </a:solidFill>
                <a:latin typeface="Times New Roman" panose="02020603050405020304" pitchFamily="18" charset="0"/>
                <a:ea typeface="Calibri" panose="020F0502020204030204" pitchFamily="34" charset="0"/>
                <a:cs typeface="Times New Roman" panose="02020603050405020304" pitchFamily="18" charset="0"/>
              </a:rPr>
              <a:t>i</a:t>
            </a:r>
            <a:r>
              <a:rPr lang="en-US" sz="2400" dirty="0">
                <a:solidFill>
                  <a:srgbClr val="3333FF"/>
                </a:solidFill>
                <a:latin typeface="Times New Roman" panose="02020603050405020304" pitchFamily="18" charset="0"/>
                <a:ea typeface="Calibri" panose="020F0502020204030204" pitchFamily="34" charset="0"/>
                <a:cs typeface="Times New Roman" panose="02020603050405020304" pitchFamily="18" charset="0"/>
              </a:rPr>
              <a:t>'</a:t>
            </a:r>
            <a:r>
              <a:rPr lang="en-US" sz="24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 -</a:t>
            </a:r>
            <a:r>
              <a:rPr lang="en-US" sz="2400" baseline="-250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a:t>
            </a:r>
            <a:r>
              <a:rPr lang="en-US" sz="24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 x/y </a:t>
            </a:r>
            <a:r>
              <a:rPr lang="en-US" sz="2400" baseline="-250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a:t>
            </a:r>
            <a:r>
              <a:rPr lang="en-US" sz="24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 j</a:t>
            </a:r>
            <a:r>
              <a:rPr lang="en-US" sz="2400" dirty="0">
                <a:solidFill>
                  <a:srgbClr val="3333FF"/>
                </a:solidFill>
                <a:latin typeface="Times New Roman" panose="02020603050405020304" pitchFamily="18" charset="0"/>
                <a:ea typeface="Calibri" panose="020F0502020204030204" pitchFamily="34" charset="0"/>
                <a:cs typeface="Times New Roman" panose="02020603050405020304" pitchFamily="18" charset="0"/>
              </a:rPr>
              <a:t>'</a:t>
            </a:r>
            <a:r>
              <a:rPr lang="en-US" sz="24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  d</a:t>
            </a:r>
            <a:r>
              <a:rPr lang="en-US" sz="2400" dirty="0">
                <a:solidFill>
                  <a:srgbClr val="3333FF"/>
                </a:solidFill>
                <a:latin typeface="Times New Roman" panose="02020603050405020304" pitchFamily="18" charset="0"/>
                <a:ea typeface="Calibri" panose="020F0502020204030204" pitchFamily="34" charset="0"/>
                <a:cs typeface="Times New Roman" panose="02020603050405020304" pitchFamily="18" charset="0"/>
              </a:rPr>
              <a:t>'</a:t>
            </a:r>
            <a:r>
              <a:rPr lang="en-US" sz="24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 = (1, 0 - </a:t>
            </a:r>
            <a:r>
              <a:rPr lang="en-US" sz="2400" baseline="-250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a:t>
            </a:r>
            <a:r>
              <a:rPr lang="en-US" sz="24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 60/24 </a:t>
            </a:r>
            <a:r>
              <a:rPr lang="en-US" sz="2400" baseline="-250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a:t>
            </a:r>
            <a:r>
              <a:rPr lang="en-US" sz="24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 1, 12)</a:t>
            </a:r>
          </a:p>
          <a:p>
            <a:pPr>
              <a:lnSpc>
                <a:spcPct val="107000"/>
              </a:lnSpc>
              <a:spcAft>
                <a:spcPts val="800"/>
              </a:spcAft>
            </a:pPr>
            <a:r>
              <a:rPr lang="en-US" sz="24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                                                                         = (1, -2, 12) which is </a:t>
            </a:r>
            <a:r>
              <a:rPr lang="en-US" sz="2400" dirty="0">
                <a:latin typeface="Times New Roman" panose="02020603050405020304" pitchFamily="18" charset="0"/>
                <a:ea typeface="Calibri" panose="020F0502020204030204" pitchFamily="34" charset="0"/>
                <a:cs typeface="Times New Roman" panose="02020603050405020304" pitchFamily="18" charset="0"/>
              </a:rPr>
              <a:t>(</a:t>
            </a:r>
            <a:r>
              <a:rPr lang="en-US" sz="2400" dirty="0" err="1">
                <a:latin typeface="Times New Roman" panose="02020603050405020304" pitchFamily="18" charset="0"/>
                <a:ea typeface="Calibri" panose="020F0502020204030204" pitchFamily="34" charset="0"/>
                <a:cs typeface="Times New Roman" panose="02020603050405020304" pitchFamily="18" charset="0"/>
              </a:rPr>
              <a:t>i</a:t>
            </a:r>
            <a:r>
              <a:rPr lang="en-US" sz="2400" dirty="0">
                <a:latin typeface="Times New Roman" panose="02020603050405020304" pitchFamily="18" charset="0"/>
                <a:ea typeface="Calibri" panose="020F0502020204030204" pitchFamily="34" charset="0"/>
                <a:cs typeface="Times New Roman" panose="02020603050405020304" pitchFamily="18" charset="0"/>
              </a:rPr>
              <a:t>', j', d)</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(3)</a:t>
            </a:r>
            <a:endParaRPr lang="en-US" sz="2400" dirty="0">
              <a:solidFill>
                <a:srgbClr val="0000FF"/>
              </a:solidFill>
              <a:ea typeface="Calibri" panose="020F0502020204030204" pitchFamily="34" charset="0"/>
              <a:cs typeface="Times New Roman" panose="02020603050405020304" pitchFamily="18" charset="0"/>
            </a:endParaRPr>
          </a:p>
          <a:p>
            <a:pPr>
              <a:lnSpc>
                <a:spcPct val="107000"/>
              </a:lnSpc>
              <a:spcAft>
                <a:spcPts val="800"/>
              </a:spcAft>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e-E(x = 24, y =12)  </a:t>
            </a:r>
          </a:p>
          <a:p>
            <a:pPr>
              <a:lnSpc>
                <a:spcPct val="107000"/>
              </a:lnSpc>
              <a:spcAft>
                <a:spcPts val="800"/>
              </a:spcAft>
            </a:pPr>
            <a:r>
              <a:rPr lang="en-US" sz="2400" dirty="0">
                <a:solidFill>
                  <a:srgbClr val="3333FF"/>
                </a:solidFill>
                <a:latin typeface="Times New Roman" panose="02020603050405020304" pitchFamily="18" charset="0"/>
                <a:ea typeface="Calibri" panose="020F0502020204030204" pitchFamily="34" charset="0"/>
                <a:cs typeface="Times New Roman" panose="02020603050405020304" pitchFamily="18" charset="0"/>
              </a:rPr>
              <a:t>(</a:t>
            </a:r>
            <a:r>
              <a:rPr lang="en-US" sz="2400" dirty="0" err="1">
                <a:solidFill>
                  <a:srgbClr val="3333FF"/>
                </a:solidFill>
                <a:latin typeface="Times New Roman" panose="02020603050405020304" pitchFamily="18" charset="0"/>
                <a:ea typeface="Calibri" panose="020F0502020204030204" pitchFamily="34" charset="0"/>
                <a:cs typeface="Times New Roman" panose="02020603050405020304" pitchFamily="18" charset="0"/>
              </a:rPr>
              <a:t>i</a:t>
            </a:r>
            <a:r>
              <a:rPr lang="en-US" sz="2400" dirty="0">
                <a:solidFill>
                  <a:srgbClr val="3333FF"/>
                </a:solidFill>
                <a:latin typeface="Times New Roman" panose="02020603050405020304" pitchFamily="18" charset="0"/>
                <a:ea typeface="Calibri" panose="020F0502020204030204" pitchFamily="34" charset="0"/>
                <a:cs typeface="Times New Roman" panose="02020603050405020304" pitchFamily="18" charset="0"/>
              </a:rPr>
              <a:t>', j', d') </a:t>
            </a:r>
            <a:r>
              <a:rPr lang="en-US" sz="24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 extended-Euclid(12, 24 mod 12 = 0);</a:t>
            </a:r>
            <a:endParaRPr lang="en-US" sz="2400" dirty="0">
              <a:ea typeface="Calibri" panose="020F0502020204030204" pitchFamily="34" charset="0"/>
              <a:cs typeface="Times New Roman" panose="02020603050405020304" pitchFamily="18" charset="0"/>
            </a:endParaRPr>
          </a:p>
          <a:p>
            <a:pPr>
              <a:lnSpc>
                <a:spcPct val="107000"/>
              </a:lnSpc>
              <a:spcAft>
                <a:spcPts val="800"/>
              </a:spcAft>
            </a:pPr>
            <a:r>
              <a:rPr lang="en-US" sz="2400" dirty="0">
                <a:effectLst/>
                <a:latin typeface="Calibri" panose="020F0502020204030204" pitchFamily="34" charset="0"/>
                <a:ea typeface="Calibri" panose="020F0502020204030204" pitchFamily="34" charset="0"/>
                <a:cs typeface="Times New Roman" panose="02020603050405020304" pitchFamily="18" charset="0"/>
              </a:rPr>
              <a:t>	</a:t>
            </a:r>
            <a:r>
              <a:rPr lang="en-US" sz="24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 	return (j</a:t>
            </a:r>
            <a:r>
              <a:rPr lang="en-US" sz="2400" dirty="0">
                <a:solidFill>
                  <a:srgbClr val="3333FF"/>
                </a:solidFill>
                <a:latin typeface="Times New Roman" panose="02020603050405020304" pitchFamily="18" charset="0"/>
                <a:ea typeface="Calibri" panose="020F0502020204030204" pitchFamily="34" charset="0"/>
                <a:cs typeface="Times New Roman" panose="02020603050405020304" pitchFamily="18" charset="0"/>
              </a:rPr>
              <a:t>'</a:t>
            </a:r>
            <a:r>
              <a:rPr lang="en-US" sz="24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rgbClr val="FF0000"/>
                </a:solidFill>
                <a:latin typeface="Times New Roman" panose="02020603050405020304" pitchFamily="18" charset="0"/>
                <a:ea typeface="Calibri" panose="020F0502020204030204" pitchFamily="34" charset="0"/>
                <a:cs typeface="Times New Roman" panose="02020603050405020304" pitchFamily="18" charset="0"/>
              </a:rPr>
              <a:t>i</a:t>
            </a:r>
            <a:r>
              <a:rPr lang="en-US" sz="2400" dirty="0">
                <a:solidFill>
                  <a:srgbClr val="3333FF"/>
                </a:solidFill>
                <a:latin typeface="Times New Roman" panose="02020603050405020304" pitchFamily="18" charset="0"/>
                <a:ea typeface="Calibri" panose="020F0502020204030204" pitchFamily="34" charset="0"/>
                <a:cs typeface="Times New Roman" panose="02020603050405020304" pitchFamily="18" charset="0"/>
              </a:rPr>
              <a:t>'</a:t>
            </a:r>
            <a:r>
              <a:rPr lang="en-US" sz="24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 -</a:t>
            </a:r>
            <a:r>
              <a:rPr lang="en-US" sz="2400" baseline="-250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a:t>
            </a:r>
            <a:r>
              <a:rPr lang="en-US" sz="24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 x/y </a:t>
            </a:r>
            <a:r>
              <a:rPr lang="en-US" sz="2400" baseline="-250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a:t>
            </a:r>
            <a:r>
              <a:rPr lang="en-US" sz="24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 j</a:t>
            </a:r>
            <a:r>
              <a:rPr lang="en-US" sz="2400" dirty="0">
                <a:solidFill>
                  <a:srgbClr val="3333FF"/>
                </a:solidFill>
                <a:latin typeface="Times New Roman" panose="02020603050405020304" pitchFamily="18" charset="0"/>
                <a:ea typeface="Calibri" panose="020F0502020204030204" pitchFamily="34" charset="0"/>
                <a:cs typeface="Times New Roman" panose="02020603050405020304" pitchFamily="18" charset="0"/>
              </a:rPr>
              <a:t>'</a:t>
            </a:r>
            <a:r>
              <a:rPr lang="en-US" sz="24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  d</a:t>
            </a:r>
            <a:r>
              <a:rPr lang="en-US" sz="2400" dirty="0">
                <a:solidFill>
                  <a:srgbClr val="3333FF"/>
                </a:solidFill>
                <a:latin typeface="Times New Roman" panose="02020603050405020304" pitchFamily="18" charset="0"/>
                <a:ea typeface="Calibri" panose="020F0502020204030204" pitchFamily="34" charset="0"/>
                <a:cs typeface="Times New Roman" panose="02020603050405020304" pitchFamily="18" charset="0"/>
              </a:rPr>
              <a:t>'</a:t>
            </a:r>
            <a:r>
              <a:rPr lang="en-US" sz="24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 = (0, 1 - </a:t>
            </a:r>
            <a:r>
              <a:rPr lang="en-US" sz="2400" baseline="-250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a:t>
            </a:r>
            <a:r>
              <a:rPr lang="en-US" sz="24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 24/12 </a:t>
            </a:r>
            <a:r>
              <a:rPr lang="en-US" sz="2400" baseline="-250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a:t>
            </a:r>
            <a:r>
              <a:rPr lang="en-US" sz="24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 0, 12)</a:t>
            </a:r>
          </a:p>
          <a:p>
            <a:pPr>
              <a:lnSpc>
                <a:spcPct val="107000"/>
              </a:lnSpc>
              <a:spcAft>
                <a:spcPts val="800"/>
              </a:spcAft>
            </a:pPr>
            <a:r>
              <a:rPr lang="en-US" sz="24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 (0, 1, 12) which is  </a:t>
            </a:r>
            <a:r>
              <a:rPr lang="en-US" sz="24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a:t>
            </a:r>
            <a:r>
              <a:rPr lang="en-US" sz="2400" dirty="0" err="1">
                <a:solidFill>
                  <a:srgbClr val="FF0000"/>
                </a:solidFill>
                <a:latin typeface="Times New Roman" panose="02020603050405020304" pitchFamily="18" charset="0"/>
                <a:ea typeface="Calibri" panose="020F0502020204030204" pitchFamily="34" charset="0"/>
                <a:cs typeface="Times New Roman" panose="02020603050405020304" pitchFamily="18" charset="0"/>
              </a:rPr>
              <a:t>i</a:t>
            </a:r>
            <a:r>
              <a:rPr lang="en-US" sz="24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 j</a:t>
            </a:r>
            <a:r>
              <a:rPr lang="en-US" sz="2400" dirty="0">
                <a:solidFill>
                  <a:srgbClr val="3333FF"/>
                </a:solidFill>
                <a:latin typeface="Times New Roman" panose="02020603050405020304" pitchFamily="18" charset="0"/>
                <a:ea typeface="Calibri" panose="020F0502020204030204" pitchFamily="34" charset="0"/>
                <a:cs typeface="Times New Roman" panose="02020603050405020304" pitchFamily="18" charset="0"/>
              </a:rPr>
              <a:t>'</a:t>
            </a:r>
            <a:r>
              <a:rPr lang="en-US" sz="24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 d) </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(2)</a:t>
            </a:r>
            <a:endParaRPr lang="en-US" sz="24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e-E(x = 12, y = 0)</a:t>
            </a:r>
          </a:p>
          <a:p>
            <a:pPr>
              <a:lnSpc>
                <a:spcPct val="107000"/>
              </a:lnSpc>
              <a:spcAft>
                <a:spcPts val="800"/>
              </a:spcAft>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Since</a:t>
            </a:r>
            <a:r>
              <a:rPr lang="en-US" sz="2400" dirty="0">
                <a:effectLst/>
                <a:latin typeface="Calibri" panose="020F0502020204030204" pitchFamily="34" charset="0"/>
                <a:ea typeface="Calibri" panose="020F0502020204030204" pitchFamily="34" charset="0"/>
                <a:cs typeface="Times New Roman" panose="02020603050405020304" pitchFamily="18" charset="0"/>
              </a:rPr>
              <a:t> </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y = 0, </a:t>
            </a:r>
            <a:r>
              <a:rPr lang="en-US" sz="2400" dirty="0">
                <a:latin typeface="Times New Roman" panose="02020603050405020304" pitchFamily="18" charset="0"/>
                <a:ea typeface="Calibri" panose="020F0502020204030204" pitchFamily="34" charset="0"/>
                <a:cs typeface="Times New Roman" panose="02020603050405020304" pitchFamily="18" charset="0"/>
              </a:rPr>
              <a:t>return </a:t>
            </a:r>
            <a:r>
              <a:rPr lang="en-US" sz="2400" dirty="0">
                <a:solidFill>
                  <a:srgbClr val="3333FF"/>
                </a:solidFill>
                <a:latin typeface="Times New Roman" panose="02020603050405020304" pitchFamily="18" charset="0"/>
                <a:ea typeface="Calibri" panose="020F0502020204030204" pitchFamily="34" charset="0"/>
                <a:cs typeface="Times New Roman" panose="02020603050405020304" pitchFamily="18" charset="0"/>
              </a:rPr>
              <a:t>(1, 0, 12)   which is (</a:t>
            </a:r>
            <a:r>
              <a:rPr lang="en-US" sz="2400" dirty="0" err="1">
                <a:solidFill>
                  <a:srgbClr val="3333FF"/>
                </a:solidFill>
                <a:latin typeface="Times New Roman" panose="02020603050405020304" pitchFamily="18" charset="0"/>
                <a:ea typeface="Calibri" panose="020F0502020204030204" pitchFamily="34" charset="0"/>
                <a:cs typeface="Times New Roman" panose="02020603050405020304" pitchFamily="18" charset="0"/>
              </a:rPr>
              <a:t>i</a:t>
            </a:r>
            <a:r>
              <a:rPr lang="en-US" sz="2400" dirty="0">
                <a:solidFill>
                  <a:srgbClr val="3333FF"/>
                </a:solidFill>
                <a:latin typeface="Times New Roman" panose="02020603050405020304" pitchFamily="18" charset="0"/>
                <a:ea typeface="Calibri" panose="020F0502020204030204" pitchFamily="34" charset="0"/>
                <a:cs typeface="Times New Roman" panose="02020603050405020304" pitchFamily="18" charset="0"/>
              </a:rPr>
              <a:t>'=1, j'=0, x=12) …..(1)</a:t>
            </a:r>
            <a:endParaRPr lang="en-US" sz="2400" dirty="0">
              <a:solidFill>
                <a:srgbClr val="3333FF"/>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3" name="Text Box 546"/>
          <p:cNvSpPr txBox="1"/>
          <p:nvPr/>
        </p:nvSpPr>
        <p:spPr>
          <a:xfrm>
            <a:off x="5955556" y="201670"/>
            <a:ext cx="5238468" cy="1666888"/>
          </a:xfrm>
          <a:prstGeom prst="rect">
            <a:avLst/>
          </a:prstGeom>
          <a:solidFill>
            <a:schemeClr val="lt1"/>
          </a:solidFill>
          <a:ln w="6350">
            <a:solidFill>
              <a:prstClr val="black"/>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r>
              <a:rPr lang="en-US" dirty="0">
                <a:latin typeface="Times New Roman" panose="02020603050405020304" pitchFamily="18" charset="0"/>
                <a:ea typeface="Calibri" panose="020F0502020204030204" pitchFamily="34" charset="0"/>
                <a:cs typeface="Times New Roman" panose="02020603050405020304" pitchFamily="18" charset="0"/>
              </a:rPr>
              <a:t>function extended-Euclid(x, y)</a:t>
            </a:r>
          </a:p>
          <a:p>
            <a:r>
              <a:rPr lang="en-US" dirty="0">
                <a:latin typeface="Times New Roman" panose="02020603050405020304" pitchFamily="18" charset="0"/>
                <a:ea typeface="Calibri" panose="020F0502020204030204" pitchFamily="34" charset="0"/>
                <a:cs typeface="Times New Roman" panose="02020603050405020304" pitchFamily="18" charset="0"/>
              </a:rPr>
              <a:t>//For clarity, x =  q * y + r, where r = x mod y.</a:t>
            </a:r>
          </a:p>
          <a:p>
            <a:r>
              <a:rPr lang="en-US" dirty="0">
                <a:latin typeface="Times New Roman" panose="02020603050405020304" pitchFamily="18" charset="0"/>
                <a:ea typeface="Calibri" panose="020F0502020204030204" pitchFamily="34" charset="0"/>
                <a:cs typeface="Times New Roman" panose="02020603050405020304" pitchFamily="18" charset="0"/>
              </a:rPr>
              <a:t>if  y = 0 then return (1, 0, x) </a:t>
            </a:r>
            <a:endParaRPr lang="en-US" dirty="0">
              <a:latin typeface="Calibri" panose="020F0502020204030204" pitchFamily="34" charset="0"/>
              <a:ea typeface="Calibri" panose="020F0502020204030204" pitchFamily="34" charset="0"/>
              <a:cs typeface="Times New Roman" panose="02020603050405020304" pitchFamily="18" charset="0"/>
            </a:endParaRPr>
          </a:p>
          <a:p>
            <a:r>
              <a:rPr lang="en-US" dirty="0">
                <a:latin typeface="Times New Roman" panose="02020603050405020304" pitchFamily="18" charset="0"/>
                <a:ea typeface="Calibri" panose="020F0502020204030204" pitchFamily="34" charset="0"/>
                <a:cs typeface="Times New Roman" panose="02020603050405020304" pitchFamily="18" charset="0"/>
              </a:rPr>
              <a:t>else { </a:t>
            </a:r>
            <a:r>
              <a:rPr lang="en-US" dirty="0">
                <a:ea typeface="Calibri" panose="020F0502020204030204" pitchFamily="34" charset="0"/>
                <a:cs typeface="Times New Roman" panose="02020603050405020304" pitchFamily="18" charset="0"/>
              </a:rPr>
              <a:t>     </a:t>
            </a:r>
            <a:r>
              <a:rPr lang="en-US"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a:t>
            </a:r>
            <a:r>
              <a:rPr lang="en-US" dirty="0" err="1">
                <a:solidFill>
                  <a:srgbClr val="FF0000"/>
                </a:solidFill>
                <a:latin typeface="Times New Roman" panose="02020603050405020304" pitchFamily="18" charset="0"/>
                <a:ea typeface="Calibri" panose="020F0502020204030204" pitchFamily="34" charset="0"/>
                <a:cs typeface="Times New Roman" panose="02020603050405020304" pitchFamily="18" charset="0"/>
              </a:rPr>
              <a:t>i</a:t>
            </a:r>
            <a:r>
              <a:rPr lang="en-US" sz="1800" dirty="0">
                <a:solidFill>
                  <a:srgbClr val="3333FF"/>
                </a:solidFill>
                <a:latin typeface="Times New Roman" panose="02020603050405020304" pitchFamily="18" charset="0"/>
                <a:ea typeface="Calibri" panose="020F0502020204030204" pitchFamily="34" charset="0"/>
                <a:cs typeface="Times New Roman" panose="02020603050405020304" pitchFamily="18" charset="0"/>
              </a:rPr>
              <a:t>'</a:t>
            </a:r>
            <a:r>
              <a:rPr lang="en-US"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 j</a:t>
            </a:r>
            <a:r>
              <a:rPr lang="en-US" sz="1800" dirty="0">
                <a:solidFill>
                  <a:srgbClr val="3333FF"/>
                </a:solidFill>
                <a:latin typeface="Times New Roman" panose="02020603050405020304" pitchFamily="18" charset="0"/>
                <a:ea typeface="Calibri" panose="020F0502020204030204" pitchFamily="34" charset="0"/>
                <a:cs typeface="Times New Roman" panose="02020603050405020304" pitchFamily="18" charset="0"/>
              </a:rPr>
              <a:t>'</a:t>
            </a:r>
            <a:r>
              <a:rPr lang="en-US"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 d</a:t>
            </a:r>
            <a:r>
              <a:rPr lang="en-US" sz="1800" dirty="0">
                <a:solidFill>
                  <a:srgbClr val="3333FF"/>
                </a:solidFill>
                <a:latin typeface="Times New Roman" panose="02020603050405020304" pitchFamily="18" charset="0"/>
                <a:ea typeface="Calibri" panose="020F0502020204030204" pitchFamily="34" charset="0"/>
                <a:cs typeface="Times New Roman" panose="02020603050405020304" pitchFamily="18" charset="0"/>
              </a:rPr>
              <a:t>'</a:t>
            </a:r>
            <a:r>
              <a:rPr lang="en-US"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 = extended-Euclid(y, x mod y);</a:t>
            </a:r>
            <a:endParaRPr lang="en-US" dirty="0">
              <a:ea typeface="Calibri" panose="020F0502020204030204" pitchFamily="34" charset="0"/>
              <a:cs typeface="Times New Roman" panose="02020603050405020304" pitchFamily="18" charset="0"/>
            </a:endParaRPr>
          </a:p>
          <a:p>
            <a:r>
              <a:rPr lang="en-US"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	(</a:t>
            </a:r>
            <a:r>
              <a:rPr lang="en-US" dirty="0" err="1">
                <a:solidFill>
                  <a:srgbClr val="FF0000"/>
                </a:solidFill>
                <a:latin typeface="Times New Roman" panose="02020603050405020304" pitchFamily="18" charset="0"/>
                <a:ea typeface="Calibri" panose="020F0502020204030204" pitchFamily="34" charset="0"/>
                <a:cs typeface="Times New Roman" panose="02020603050405020304" pitchFamily="18" charset="0"/>
              </a:rPr>
              <a:t>i</a:t>
            </a:r>
            <a:r>
              <a:rPr lang="en-US"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 j, d) = (j</a:t>
            </a:r>
            <a:r>
              <a:rPr lang="en-US" sz="1800" dirty="0">
                <a:solidFill>
                  <a:srgbClr val="3333FF"/>
                </a:solidFill>
                <a:latin typeface="Times New Roman" panose="02020603050405020304" pitchFamily="18" charset="0"/>
                <a:ea typeface="Calibri" panose="020F0502020204030204" pitchFamily="34" charset="0"/>
                <a:cs typeface="Times New Roman" panose="02020603050405020304" pitchFamily="18" charset="0"/>
              </a:rPr>
              <a:t>'</a:t>
            </a:r>
            <a:r>
              <a:rPr lang="en-US"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 </a:t>
            </a:r>
            <a:r>
              <a:rPr lang="en-US" dirty="0" err="1">
                <a:solidFill>
                  <a:srgbClr val="FF0000"/>
                </a:solidFill>
                <a:latin typeface="Times New Roman" panose="02020603050405020304" pitchFamily="18" charset="0"/>
                <a:ea typeface="Calibri" panose="020F0502020204030204" pitchFamily="34" charset="0"/>
                <a:cs typeface="Times New Roman" panose="02020603050405020304" pitchFamily="18" charset="0"/>
              </a:rPr>
              <a:t>i</a:t>
            </a:r>
            <a:r>
              <a:rPr lang="en-US" sz="1800" dirty="0">
                <a:solidFill>
                  <a:srgbClr val="3333FF"/>
                </a:solidFill>
                <a:latin typeface="Times New Roman" panose="02020603050405020304" pitchFamily="18" charset="0"/>
                <a:ea typeface="Calibri" panose="020F0502020204030204" pitchFamily="34" charset="0"/>
                <a:cs typeface="Times New Roman" panose="02020603050405020304" pitchFamily="18" charset="0"/>
              </a:rPr>
              <a:t>'</a:t>
            </a:r>
            <a:r>
              <a:rPr lang="en-US"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 -</a:t>
            </a:r>
            <a:r>
              <a:rPr lang="en-US" baseline="-250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a:t>
            </a:r>
            <a:r>
              <a:rPr lang="en-US"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 x/y </a:t>
            </a:r>
            <a:r>
              <a:rPr lang="en-US" baseline="-250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a:t>
            </a:r>
            <a:r>
              <a:rPr lang="en-US"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 j</a:t>
            </a:r>
            <a:r>
              <a:rPr lang="en-US" sz="1800" dirty="0">
                <a:solidFill>
                  <a:srgbClr val="3333FF"/>
                </a:solidFill>
                <a:latin typeface="Times New Roman" panose="02020603050405020304" pitchFamily="18" charset="0"/>
                <a:ea typeface="Calibri" panose="020F0502020204030204" pitchFamily="34" charset="0"/>
                <a:cs typeface="Times New Roman" panose="02020603050405020304" pitchFamily="18" charset="0"/>
              </a:rPr>
              <a:t>'</a:t>
            </a:r>
            <a:r>
              <a:rPr lang="en-US"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  d</a:t>
            </a:r>
            <a:r>
              <a:rPr lang="en-US" sz="1800" dirty="0">
                <a:solidFill>
                  <a:srgbClr val="3333FF"/>
                </a:solidFill>
                <a:latin typeface="Times New Roman" panose="02020603050405020304" pitchFamily="18" charset="0"/>
                <a:ea typeface="Calibri" panose="020F0502020204030204" pitchFamily="34" charset="0"/>
                <a:cs typeface="Times New Roman" panose="02020603050405020304" pitchFamily="18" charset="0"/>
              </a:rPr>
              <a:t>'</a:t>
            </a:r>
            <a:r>
              <a:rPr lang="en-US"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a:t>
            </a:r>
            <a:endParaRPr lang="en-US" dirty="0">
              <a:ea typeface="Calibri" panose="020F0502020204030204" pitchFamily="34" charset="0"/>
              <a:cs typeface="Times New Roman" panose="02020603050405020304" pitchFamily="18" charset="0"/>
            </a:endParaRPr>
          </a:p>
          <a:p>
            <a:r>
              <a:rPr lang="en-US"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	return (</a:t>
            </a:r>
            <a:r>
              <a:rPr lang="en-US" dirty="0" err="1">
                <a:solidFill>
                  <a:srgbClr val="FF0000"/>
                </a:solidFill>
                <a:latin typeface="Times New Roman" panose="02020603050405020304" pitchFamily="18" charset="0"/>
                <a:ea typeface="Calibri" panose="020F0502020204030204" pitchFamily="34" charset="0"/>
                <a:cs typeface="Times New Roman" panose="02020603050405020304" pitchFamily="18" charset="0"/>
              </a:rPr>
              <a:t>i</a:t>
            </a:r>
            <a:r>
              <a:rPr lang="en-US"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 j, d) </a:t>
            </a:r>
            <a:r>
              <a:rPr lang="en-US"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a:t>
            </a:r>
            <a:endParaRPr lang="en-US" dirty="0">
              <a:solidFill>
                <a:schemeClr val="tx1"/>
              </a:solidFill>
              <a:ea typeface="Calibri" panose="020F0502020204030204" pitchFamily="34" charset="0"/>
              <a:cs typeface="Times New Roman" panose="02020603050405020304" pitchFamily="18" charset="0"/>
            </a:endParaRPr>
          </a:p>
        </p:txBody>
      </p:sp>
      <p:sp>
        <p:nvSpPr>
          <p:cNvPr id="6" name="Arrow: Right 5">
            <a:extLst>
              <a:ext uri="{FF2B5EF4-FFF2-40B4-BE49-F238E27FC236}">
                <a16:creationId xmlns:a16="http://schemas.microsoft.com/office/drawing/2014/main" id="{E67842C4-3EF6-4D3B-A397-4CC675F0ADB2}"/>
              </a:ext>
            </a:extLst>
          </p:cNvPr>
          <p:cNvSpPr/>
          <p:nvPr/>
        </p:nvSpPr>
        <p:spPr>
          <a:xfrm>
            <a:off x="7617349" y="5669280"/>
            <a:ext cx="45719" cy="20029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cxnSp>
        <p:nvCxnSpPr>
          <p:cNvPr id="8" name="Straight Arrow Connector 7">
            <a:extLst>
              <a:ext uri="{FF2B5EF4-FFF2-40B4-BE49-F238E27FC236}">
                <a16:creationId xmlns:a16="http://schemas.microsoft.com/office/drawing/2014/main" id="{9F48BFC2-4BE3-4649-83C1-C6473FE8A5AB}"/>
              </a:ext>
            </a:extLst>
          </p:cNvPr>
          <p:cNvCxnSpPr/>
          <p:nvPr/>
        </p:nvCxnSpPr>
        <p:spPr>
          <a:xfrm flipH="1">
            <a:off x="2353586" y="2353586"/>
            <a:ext cx="882595" cy="1184744"/>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8B12BE6B-3C9C-4DBB-9D67-95B87E14CF97}"/>
              </a:ext>
            </a:extLst>
          </p:cNvPr>
          <p:cNvCxnSpPr/>
          <p:nvPr/>
        </p:nvCxnSpPr>
        <p:spPr>
          <a:xfrm flipH="1">
            <a:off x="2353584" y="4326835"/>
            <a:ext cx="882595" cy="1184744"/>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E3017172-4D75-42E8-94AE-D6A2A3367DBD}"/>
              </a:ext>
            </a:extLst>
          </p:cNvPr>
          <p:cNvCxnSpPr>
            <a:cxnSpLocks/>
          </p:cNvCxnSpPr>
          <p:nvPr/>
        </p:nvCxnSpPr>
        <p:spPr>
          <a:xfrm flipH="1" flipV="1">
            <a:off x="2682168" y="4292500"/>
            <a:ext cx="1373013" cy="168688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2547B827-D224-407F-B04E-987C1BFB03B7}"/>
              </a:ext>
            </a:extLst>
          </p:cNvPr>
          <p:cNvCxnSpPr>
            <a:cxnSpLocks/>
          </p:cNvCxnSpPr>
          <p:nvPr/>
        </p:nvCxnSpPr>
        <p:spPr>
          <a:xfrm>
            <a:off x="2401291" y="4388632"/>
            <a:ext cx="850851" cy="31737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C7FAC525-4507-4DEF-A89C-E521DAED8912}"/>
              </a:ext>
            </a:extLst>
          </p:cNvPr>
          <p:cNvCxnSpPr>
            <a:cxnSpLocks/>
          </p:cNvCxnSpPr>
          <p:nvPr/>
        </p:nvCxnSpPr>
        <p:spPr>
          <a:xfrm flipH="1" flipV="1">
            <a:off x="2682168" y="2250334"/>
            <a:ext cx="4179809" cy="275898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3E86EF14-90DB-4E30-9283-1F2C1E3B8838}"/>
              </a:ext>
            </a:extLst>
          </p:cNvPr>
          <p:cNvCxnSpPr>
            <a:cxnSpLocks/>
          </p:cNvCxnSpPr>
          <p:nvPr/>
        </p:nvCxnSpPr>
        <p:spPr>
          <a:xfrm>
            <a:off x="2289247" y="2362426"/>
            <a:ext cx="962895" cy="30982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ACA35F20-5872-4547-985F-FFF529FD73AE}"/>
              </a:ext>
            </a:extLst>
          </p:cNvPr>
          <p:cNvCxnSpPr>
            <a:cxnSpLocks/>
          </p:cNvCxnSpPr>
          <p:nvPr/>
        </p:nvCxnSpPr>
        <p:spPr>
          <a:xfrm flipH="1" flipV="1">
            <a:off x="3718560" y="1482750"/>
            <a:ext cx="3518264" cy="164362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98C9C986-0D2E-467F-B20E-BC6246A17D6B}"/>
              </a:ext>
            </a:extLst>
          </p:cNvPr>
          <p:cNvSpPr/>
          <p:nvPr/>
        </p:nvSpPr>
        <p:spPr>
          <a:xfrm>
            <a:off x="955994" y="501307"/>
            <a:ext cx="4825360" cy="646331"/>
          </a:xfrm>
          <a:prstGeom prst="rect">
            <a:avLst/>
          </a:prstGeom>
        </p:spPr>
        <p:txBody>
          <a:bodyPr wrap="none">
            <a:spAutoFit/>
          </a:bodyPr>
          <a:lstStyle/>
          <a:p>
            <a:r>
              <a:rPr lang="en-US" dirty="0">
                <a:latin typeface="Times New Roman" panose="02020603050405020304" pitchFamily="18" charset="0"/>
                <a:cs typeface="Times New Roman" panose="02020603050405020304" pitchFamily="18" charset="0"/>
              </a:rPr>
              <a:t>d = min{12*(</a:t>
            </a:r>
            <a:r>
              <a:rPr lang="en-US" dirty="0" err="1">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*5 + j*2)| for </a:t>
            </a:r>
            <a:r>
              <a:rPr lang="en-US" dirty="0" err="1">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 j in Z, </a:t>
            </a:r>
            <a:r>
              <a:rPr lang="en-US" dirty="0" err="1">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*5 + j*2 &gt;0}</a:t>
            </a:r>
          </a:p>
          <a:p>
            <a:r>
              <a:rPr lang="en-US" dirty="0">
                <a:latin typeface="Times New Roman" panose="02020603050405020304" pitchFamily="18" charset="0"/>
                <a:cs typeface="Times New Roman" panose="02020603050405020304" pitchFamily="18" charset="0"/>
              </a:rPr>
              <a:t>That is, </a:t>
            </a:r>
            <a:r>
              <a:rPr lang="en-US" dirty="0">
                <a:solidFill>
                  <a:srgbClr val="FF0000"/>
                </a:solidFill>
                <a:latin typeface="Times New Roman" panose="02020603050405020304" pitchFamily="18" charset="0"/>
                <a:cs typeface="Times New Roman" panose="02020603050405020304" pitchFamily="18" charset="0"/>
              </a:rPr>
              <a:t>1</a:t>
            </a:r>
            <a:r>
              <a:rPr lang="en-US" dirty="0">
                <a:latin typeface="Times New Roman" panose="02020603050405020304" pitchFamily="18" charset="0"/>
                <a:cs typeface="Times New Roman" panose="02020603050405020304" pitchFamily="18" charset="0"/>
              </a:rPr>
              <a:t>*5  + </a:t>
            </a:r>
            <a:r>
              <a:rPr lang="en-US" dirty="0">
                <a:solidFill>
                  <a:srgbClr val="FF0000"/>
                </a:solidFill>
                <a:latin typeface="Times New Roman" panose="02020603050405020304" pitchFamily="18" charset="0"/>
                <a:cs typeface="Times New Roman" panose="02020603050405020304" pitchFamily="18" charset="0"/>
              </a:rPr>
              <a:t>(-2) </a:t>
            </a:r>
            <a:r>
              <a:rPr lang="en-US" dirty="0">
                <a:latin typeface="Times New Roman" panose="02020603050405020304" pitchFamily="18" charset="0"/>
                <a:cs typeface="Times New Roman" panose="02020603050405020304" pitchFamily="18" charset="0"/>
              </a:rPr>
              <a:t>*2</a:t>
            </a:r>
            <a:r>
              <a:rPr lang="en-US" dirty="0">
                <a:solidFill>
                  <a:srgbClr val="FF0000"/>
                </a:solidFill>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1</a:t>
            </a:r>
            <a:endParaRPr lang="en-US" dirty="0"/>
          </a:p>
        </p:txBody>
      </p:sp>
      <p:sp>
        <p:nvSpPr>
          <p:cNvPr id="14" name="Thought Bubble: Cloud 13">
            <a:extLst>
              <a:ext uri="{FF2B5EF4-FFF2-40B4-BE49-F238E27FC236}">
                <a16:creationId xmlns:a16="http://schemas.microsoft.com/office/drawing/2014/main" id="{C925FE20-2DB5-439C-AF38-A7F3C4AE24AA}"/>
              </a:ext>
            </a:extLst>
          </p:cNvPr>
          <p:cNvSpPr/>
          <p:nvPr/>
        </p:nvSpPr>
        <p:spPr>
          <a:xfrm rot="20706359" flipH="1">
            <a:off x="740937" y="1655128"/>
            <a:ext cx="514075" cy="426859"/>
          </a:xfrm>
          <a:prstGeom prst="cloudCallout">
            <a:avLst>
              <a:gd name="adj1" fmla="val -31983"/>
              <a:gd name="adj2" fmla="val 1541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E52037C-62E3-4F95-B921-75387CB03541}"/>
              </a:ext>
            </a:extLst>
          </p:cNvPr>
          <p:cNvSpPr/>
          <p:nvPr/>
        </p:nvSpPr>
        <p:spPr>
          <a:xfrm>
            <a:off x="1375605" y="1124126"/>
            <a:ext cx="3012363" cy="369332"/>
          </a:xfrm>
          <a:prstGeom prst="rect">
            <a:avLst/>
          </a:prstGeom>
        </p:spPr>
        <p:txBody>
          <a:bodyPr wrap="none">
            <a:spAutoFit/>
          </a:bodyPr>
          <a:lstStyle/>
          <a:p>
            <a:r>
              <a:rPr lang="en-US" dirty="0">
                <a:latin typeface="Times New Roman" panose="02020603050405020304" pitchFamily="18" charset="0"/>
                <a:ea typeface="Calibri" panose="020F0502020204030204" pitchFamily="34" charset="0"/>
                <a:cs typeface="Times New Roman" panose="02020603050405020304" pitchFamily="18" charset="0"/>
              </a:rPr>
              <a:t>function extended-Euclid(x, y)</a:t>
            </a:r>
          </a:p>
        </p:txBody>
      </p:sp>
      <p:pic>
        <p:nvPicPr>
          <p:cNvPr id="16" name="Picture 15" descr="Image result for smiley face images">
            <a:extLst>
              <a:ext uri="{FF2B5EF4-FFF2-40B4-BE49-F238E27FC236}">
                <a16:creationId xmlns:a16="http://schemas.microsoft.com/office/drawing/2014/main" id="{F5FCAE3A-767B-43C6-B024-566897EBEEDA}"/>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rot="281059">
            <a:off x="682624" y="1710559"/>
            <a:ext cx="661157" cy="4154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47995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E473B47-BAB1-4EF1-B5FF-C0455E27DE85}"/>
              </a:ext>
            </a:extLst>
          </p:cNvPr>
          <p:cNvSpPr txBox="1"/>
          <p:nvPr/>
        </p:nvSpPr>
        <p:spPr>
          <a:xfrm>
            <a:off x="1809431" y="1941876"/>
            <a:ext cx="8222843" cy="1987251"/>
          </a:xfrm>
          <a:prstGeom prst="rect">
            <a:avLst/>
          </a:prstGeom>
          <a:solidFill>
            <a:schemeClr val="accent5">
              <a:lumMod val="20000"/>
              <a:lumOff val="80000"/>
            </a:schemeClr>
          </a:solidFill>
        </p:spPr>
        <p:txBody>
          <a:bodyPr wrap="square" rtlCol="0">
            <a:spAutoFit/>
          </a:bodyPr>
          <a:lstStyle/>
          <a:p>
            <a:endParaRPr lang="en-US" dirty="0"/>
          </a:p>
        </p:txBody>
      </p:sp>
      <p:sp>
        <p:nvSpPr>
          <p:cNvPr id="2" name="Rectangle 1"/>
          <p:cNvSpPr/>
          <p:nvPr/>
        </p:nvSpPr>
        <p:spPr>
          <a:xfrm>
            <a:off x="2063496" y="2139635"/>
            <a:ext cx="8065008" cy="1908215"/>
          </a:xfrm>
          <a:prstGeom prst="rect">
            <a:avLst/>
          </a:prstGeom>
        </p:spPr>
        <p:txBody>
          <a:bodyPr wrap="square">
            <a:spAutoFit/>
          </a:bodyPr>
          <a:lstStyle/>
          <a:p>
            <a:pPr>
              <a:spcAft>
                <a:spcPts val="600"/>
              </a:spcAft>
            </a:pPr>
            <a:r>
              <a:rPr lang="en-US" sz="2600" dirty="0">
                <a:ea typeface="Calibri" panose="020F0502020204030204" pitchFamily="34" charset="0"/>
                <a:cs typeface="Times New Roman" panose="02020603050405020304" pitchFamily="18" charset="0"/>
              </a:rPr>
              <a:t>Theorem 0.11 </a:t>
            </a:r>
          </a:p>
          <a:p>
            <a:pPr>
              <a:spcBef>
                <a:spcPts val="600"/>
              </a:spcBef>
              <a:spcAft>
                <a:spcPts val="600"/>
              </a:spcAft>
            </a:pP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For any positive integers a and b, the extended Euclid algorithm returns integers </a:t>
            </a:r>
            <a:r>
              <a:rPr lang="en-US" sz="2400" dirty="0" err="1">
                <a:solidFill>
                  <a:srgbClr val="0000FF"/>
                </a:solidFill>
                <a:latin typeface="Times New Roman" panose="02020603050405020304" pitchFamily="18" charset="0"/>
                <a:ea typeface="Calibri" panose="020F0502020204030204" pitchFamily="34" charset="0"/>
                <a:cs typeface="Times New Roman" panose="02020603050405020304" pitchFamily="18" charset="0"/>
              </a:rPr>
              <a:t>i</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j, and d such that </a:t>
            </a:r>
            <a:r>
              <a:rPr lang="en-US" sz="2400" dirty="0" err="1">
                <a:solidFill>
                  <a:srgbClr val="0000FF"/>
                </a:solidFill>
                <a:latin typeface="Times New Roman" panose="02020603050405020304" pitchFamily="18" charset="0"/>
                <a:ea typeface="Calibri" panose="020F0502020204030204" pitchFamily="34" charset="0"/>
                <a:cs typeface="Times New Roman" panose="02020603050405020304" pitchFamily="18" charset="0"/>
              </a:rPr>
              <a:t>gcd</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(x, y) = d = </a:t>
            </a:r>
            <a:r>
              <a:rPr lang="en-US" sz="2400" dirty="0" err="1">
                <a:solidFill>
                  <a:srgbClr val="0000FF"/>
                </a:solidFill>
                <a:latin typeface="Times New Roman" panose="02020603050405020304" pitchFamily="18" charset="0"/>
                <a:ea typeface="Calibri" panose="020F0502020204030204" pitchFamily="34" charset="0"/>
                <a:cs typeface="Times New Roman" panose="02020603050405020304" pitchFamily="18" charset="0"/>
              </a:rPr>
              <a:t>i</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*x + j*y.</a:t>
            </a:r>
          </a:p>
          <a:p>
            <a:pPr>
              <a:spcBef>
                <a:spcPts val="600"/>
              </a:spcBef>
              <a:spcAft>
                <a:spcPts val="600"/>
              </a:spcAft>
            </a:pPr>
            <a:endPar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endParaRPr>
          </a:p>
        </p:txBody>
      </p:sp>
      <p:sp>
        <p:nvSpPr>
          <p:cNvPr id="3" name="Thought Bubble: Cloud 2">
            <a:extLst>
              <a:ext uri="{FF2B5EF4-FFF2-40B4-BE49-F238E27FC236}">
                <a16:creationId xmlns:a16="http://schemas.microsoft.com/office/drawing/2014/main" id="{08E3867C-2F3B-4E3F-9FEE-C5A605E0FE68}"/>
              </a:ext>
            </a:extLst>
          </p:cNvPr>
          <p:cNvSpPr/>
          <p:nvPr/>
        </p:nvSpPr>
        <p:spPr>
          <a:xfrm rot="20706359" flipH="1">
            <a:off x="734822" y="1503625"/>
            <a:ext cx="459310" cy="385701"/>
          </a:xfrm>
          <a:prstGeom prst="cloudCallout">
            <a:avLst>
              <a:gd name="adj1" fmla="val -31983"/>
              <a:gd name="adj2" fmla="val 1541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Image result for smiley face images">
            <a:extLst>
              <a:ext uri="{FF2B5EF4-FFF2-40B4-BE49-F238E27FC236}">
                <a16:creationId xmlns:a16="http://schemas.microsoft.com/office/drawing/2014/main" id="{2C28D2EC-DCB9-423E-8C31-2E7D50904AD9}"/>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rot="774487">
            <a:off x="633962" y="1509904"/>
            <a:ext cx="579055" cy="4627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2232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521E28D-7747-BCC2-E7FD-C5D8D0F07FE7}"/>
              </a:ext>
            </a:extLst>
          </p:cNvPr>
          <p:cNvSpPr txBox="1"/>
          <p:nvPr/>
        </p:nvSpPr>
        <p:spPr>
          <a:xfrm>
            <a:off x="1254172" y="3036807"/>
            <a:ext cx="9109027" cy="873457"/>
          </a:xfrm>
          <a:prstGeom prst="rect">
            <a:avLst/>
          </a:prstGeom>
          <a:solidFill>
            <a:srgbClr val="FFFF00"/>
          </a:solidFill>
        </p:spPr>
        <p:txBody>
          <a:bodyPr wrap="square" rtlCol="0">
            <a:spAutoFit/>
          </a:bodyPr>
          <a:lstStyle/>
          <a:p>
            <a:endParaRPr lang="en-US" dirty="0"/>
          </a:p>
        </p:txBody>
      </p:sp>
      <p:sp>
        <p:nvSpPr>
          <p:cNvPr id="8" name="TextBox 7">
            <a:extLst>
              <a:ext uri="{FF2B5EF4-FFF2-40B4-BE49-F238E27FC236}">
                <a16:creationId xmlns:a16="http://schemas.microsoft.com/office/drawing/2014/main" id="{6D0785C2-814B-4413-89E0-8D8B02F4AAA0}"/>
              </a:ext>
            </a:extLst>
          </p:cNvPr>
          <p:cNvSpPr txBox="1"/>
          <p:nvPr/>
        </p:nvSpPr>
        <p:spPr>
          <a:xfrm>
            <a:off x="1166428" y="4390297"/>
            <a:ext cx="9109027" cy="1987251"/>
          </a:xfrm>
          <a:prstGeom prst="rect">
            <a:avLst/>
          </a:prstGeom>
          <a:solidFill>
            <a:srgbClr val="FFFF00"/>
          </a:solidFill>
        </p:spPr>
        <p:txBody>
          <a:bodyPr wrap="square" rtlCol="0">
            <a:spAutoFit/>
          </a:bodyPr>
          <a:lstStyle/>
          <a:p>
            <a:endParaRPr lang="en-US" dirty="0"/>
          </a:p>
        </p:txBody>
      </p:sp>
      <p:sp>
        <p:nvSpPr>
          <p:cNvPr id="7" name="TextBox 6">
            <a:extLst>
              <a:ext uri="{FF2B5EF4-FFF2-40B4-BE49-F238E27FC236}">
                <a16:creationId xmlns:a16="http://schemas.microsoft.com/office/drawing/2014/main" id="{788FBE77-F9C6-4B41-BB41-1D03BB242EEB}"/>
              </a:ext>
            </a:extLst>
          </p:cNvPr>
          <p:cNvSpPr txBox="1"/>
          <p:nvPr/>
        </p:nvSpPr>
        <p:spPr>
          <a:xfrm>
            <a:off x="1254173" y="1797313"/>
            <a:ext cx="9109027" cy="1150424"/>
          </a:xfrm>
          <a:prstGeom prst="rect">
            <a:avLst/>
          </a:prstGeom>
          <a:solidFill>
            <a:srgbClr val="FFFF00"/>
          </a:solidFill>
        </p:spPr>
        <p:txBody>
          <a:bodyPr wrap="square" rtlCol="0">
            <a:spAutoFit/>
          </a:bodyPr>
          <a:lstStyle/>
          <a:p>
            <a:endParaRPr lang="en-US" dirty="0"/>
          </a:p>
        </p:txBody>
      </p:sp>
      <p:sp>
        <p:nvSpPr>
          <p:cNvPr id="2" name="Rectangle 1"/>
          <p:cNvSpPr/>
          <p:nvPr/>
        </p:nvSpPr>
        <p:spPr>
          <a:xfrm>
            <a:off x="1407381" y="1191578"/>
            <a:ext cx="8955819" cy="5185971"/>
          </a:xfrm>
          <a:prstGeom prst="rect">
            <a:avLst/>
          </a:prstGeom>
        </p:spPr>
        <p:txBody>
          <a:bodyPr wrap="square">
            <a:spAutoFit/>
          </a:bodyPr>
          <a:lstStyle/>
          <a:p>
            <a:pPr>
              <a:lnSpc>
                <a:spcPct val="107000"/>
              </a:lnSpc>
              <a:spcAft>
                <a:spcPts val="800"/>
              </a:spcAft>
            </a:pPr>
            <a:r>
              <a:rPr lang="en-US" sz="2600" dirty="0">
                <a:ea typeface="Calibri" panose="020F0502020204030204" pitchFamily="34" charset="0"/>
                <a:cs typeface="Times New Roman" panose="02020603050405020304" pitchFamily="18" charset="0"/>
              </a:rPr>
              <a:t>Consider Example 0.45:</a:t>
            </a:r>
          </a:p>
          <a:p>
            <a:pPr>
              <a:lnSpc>
                <a:spcPct val="107000"/>
              </a:lnSpc>
              <a:spcAft>
                <a:spcPts val="8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We know 12 is the </a:t>
            </a:r>
            <a:r>
              <a:rPr lang="en-US" sz="2400" dirty="0" err="1">
                <a:latin typeface="Times New Roman" panose="02020603050405020304" pitchFamily="18" charset="0"/>
                <a:ea typeface="Calibri" panose="020F0502020204030204" pitchFamily="34" charset="0"/>
                <a:cs typeface="Times New Roman" panose="02020603050405020304" pitchFamily="18" charset="0"/>
              </a:rPr>
              <a:t>gcd</a:t>
            </a:r>
            <a:r>
              <a:rPr lang="en-US" sz="2400" dirty="0">
                <a:latin typeface="Times New Roman" panose="02020603050405020304" pitchFamily="18" charset="0"/>
                <a:ea typeface="Calibri" panose="020F0502020204030204" pitchFamily="34" charset="0"/>
                <a:cs typeface="Times New Roman" panose="02020603050405020304" pitchFamily="18" charset="0"/>
              </a:rPr>
              <a:t>(60, 24). </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The reason is that 60*1 + 24*(-2) = 12, or 60*(-1) + 24*3 = 12, or 60*(</a:t>
            </a:r>
            <a:r>
              <a:rPr lang="en-US" sz="2400" dirty="0">
                <a:solidFill>
                  <a:schemeClr val="accent6">
                    <a:lumMod val="75000"/>
                  </a:schemeClr>
                </a:solidFill>
                <a:latin typeface="Times New Roman" panose="02020603050405020304" pitchFamily="18" charset="0"/>
                <a:ea typeface="Calibri" panose="020F0502020204030204" pitchFamily="34" charset="0"/>
                <a:cs typeface="Times New Roman" panose="02020603050405020304" pitchFamily="18" charset="0"/>
              </a:rPr>
              <a:t>3</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+ 24*</a:t>
            </a:r>
            <a:r>
              <a:rPr lang="en-US" sz="2400" dirty="0">
                <a:solidFill>
                  <a:schemeClr val="accent6">
                    <a:lumMod val="75000"/>
                  </a:schemeClr>
                </a:solidFill>
                <a:latin typeface="Times New Roman" panose="02020603050405020304" pitchFamily="18" charset="0"/>
                <a:ea typeface="Calibri" panose="020F0502020204030204" pitchFamily="34" charset="0"/>
                <a:cs typeface="Times New Roman" panose="02020603050405020304" pitchFamily="18" charset="0"/>
              </a:rPr>
              <a:t>-7 </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12, (which is the least positive).  </a:t>
            </a:r>
          </a:p>
          <a:p>
            <a:pPr>
              <a:lnSpc>
                <a:spcPct val="107000"/>
              </a:lnSpc>
              <a:spcAft>
                <a:spcPts val="800"/>
              </a:spcAft>
            </a:pP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However, we know 3 | 60 and 3 | 24. But 3 is not the </a:t>
            </a:r>
            <a:r>
              <a:rPr lang="en-US" sz="2400" dirty="0" err="1">
                <a:solidFill>
                  <a:srgbClr val="0000FF"/>
                </a:solidFill>
                <a:latin typeface="Times New Roman" panose="02020603050405020304" pitchFamily="18" charset="0"/>
                <a:ea typeface="Calibri" panose="020F0502020204030204" pitchFamily="34" charset="0"/>
                <a:cs typeface="Times New Roman" panose="02020603050405020304" pitchFamily="18" charset="0"/>
              </a:rPr>
              <a:t>gcd</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(60, 24) for there is no integers </a:t>
            </a:r>
            <a:r>
              <a:rPr lang="en-US" sz="2400" dirty="0" err="1">
                <a:solidFill>
                  <a:srgbClr val="0000FF"/>
                </a:solidFill>
                <a:latin typeface="Times New Roman" panose="02020603050405020304" pitchFamily="18" charset="0"/>
                <a:ea typeface="Calibri" panose="020F0502020204030204" pitchFamily="34" charset="0"/>
                <a:cs typeface="Times New Roman" panose="02020603050405020304" pitchFamily="18" charset="0"/>
              </a:rPr>
              <a:t>i</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and j such that </a:t>
            </a:r>
            <a:r>
              <a:rPr lang="en-US" sz="2400" dirty="0" err="1">
                <a:solidFill>
                  <a:srgbClr val="0000FF"/>
                </a:solidFill>
                <a:latin typeface="Times New Roman" panose="02020603050405020304" pitchFamily="18" charset="0"/>
                <a:ea typeface="Calibri" panose="020F0502020204030204" pitchFamily="34" charset="0"/>
                <a:cs typeface="Times New Roman" panose="02020603050405020304" pitchFamily="18" charset="0"/>
              </a:rPr>
              <a:t>i</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*60 + j*24 = 3. </a:t>
            </a:r>
          </a:p>
          <a:p>
            <a:pPr>
              <a:lnSpc>
                <a:spcPct val="107000"/>
              </a:lnSpc>
              <a:spcBef>
                <a:spcPts val="600"/>
              </a:spcBef>
              <a:spcAft>
                <a:spcPts val="800"/>
              </a:spcAft>
            </a:pP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The following table can be obtained by the computation as follows:   </a:t>
            </a:r>
          </a:p>
          <a:p>
            <a:pPr>
              <a:lnSpc>
                <a:spcPct val="107000"/>
              </a:lnSpc>
              <a:spcBef>
                <a:spcPts val="600"/>
              </a:spcBef>
              <a:spcAft>
                <a:spcPts val="800"/>
              </a:spcAft>
            </a:pPr>
            <a:endParaRPr lang="en-US" sz="22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endParaRPr lang="en-US" sz="22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endParaRPr lang="en-US" sz="22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US" sz="2400" dirty="0" err="1">
                <a:latin typeface="Times New Roman" panose="02020603050405020304" pitchFamily="18" charset="0"/>
                <a:cs typeface="Times New Roman" panose="02020603050405020304" pitchFamily="18" charset="0"/>
              </a:rPr>
              <a:t>i</a:t>
            </a:r>
            <a:r>
              <a:rPr lang="en-US" sz="2400" dirty="0">
                <a:latin typeface="Times New Roman" panose="02020603050405020304" pitchFamily="18" charset="0"/>
                <a:cs typeface="Times New Roman" panose="02020603050405020304" pitchFamily="18" charset="0"/>
              </a:rPr>
              <a:t>*60 + j*24* =  min{12(</a:t>
            </a:r>
            <a:r>
              <a:rPr lang="en-US" sz="2400" dirty="0" err="1">
                <a:latin typeface="Times New Roman" panose="02020603050405020304" pitchFamily="18" charset="0"/>
                <a:cs typeface="Times New Roman" panose="02020603050405020304" pitchFamily="18" charset="0"/>
              </a:rPr>
              <a:t>i</a:t>
            </a:r>
            <a:r>
              <a:rPr lang="en-US" sz="2400" dirty="0">
                <a:latin typeface="Times New Roman" panose="02020603050405020304" pitchFamily="18" charset="0"/>
                <a:cs typeface="Times New Roman" panose="02020603050405020304" pitchFamily="18" charset="0"/>
              </a:rPr>
              <a:t>*5 + j*2)| for </a:t>
            </a:r>
            <a:r>
              <a:rPr lang="en-US" sz="2400" dirty="0" err="1">
                <a:latin typeface="Times New Roman" panose="02020603050405020304" pitchFamily="18" charset="0"/>
                <a:cs typeface="Times New Roman" panose="02020603050405020304" pitchFamily="18" charset="0"/>
              </a:rPr>
              <a:t>i</a:t>
            </a:r>
            <a:r>
              <a:rPr lang="en-US" sz="2400" dirty="0">
                <a:latin typeface="Times New Roman" panose="02020603050405020304" pitchFamily="18" charset="0"/>
                <a:cs typeface="Times New Roman" panose="02020603050405020304" pitchFamily="18" charset="0"/>
              </a:rPr>
              <a:t>, j in Z, </a:t>
            </a:r>
            <a:r>
              <a:rPr lang="en-US" sz="2400" dirty="0" err="1">
                <a:latin typeface="Times New Roman" panose="02020603050405020304" pitchFamily="18" charset="0"/>
                <a:cs typeface="Times New Roman" panose="02020603050405020304" pitchFamily="18" charset="0"/>
              </a:rPr>
              <a:t>i</a:t>
            </a:r>
            <a:r>
              <a:rPr lang="en-US" sz="2400" dirty="0">
                <a:latin typeface="Times New Roman" panose="02020603050405020304" pitchFamily="18" charset="0"/>
                <a:cs typeface="Times New Roman" panose="02020603050405020304" pitchFamily="18" charset="0"/>
              </a:rPr>
              <a:t>*5 + j*2 &gt;0}</a:t>
            </a:r>
            <a:endParaRPr lang="en-US" sz="2200" dirty="0">
              <a:effectLst/>
              <a:latin typeface="Times New Roman" panose="02020603050405020304" pitchFamily="18" charset="0"/>
              <a:ea typeface="Calibri" panose="020F0502020204030204" pitchFamily="34" charset="0"/>
              <a:cs typeface="Times New Roman" panose="02020603050405020304" pitchFamily="18" charset="0"/>
            </a:endParaRPr>
          </a:p>
        </p:txBody>
      </p:sp>
      <p:graphicFrame>
        <p:nvGraphicFramePr>
          <p:cNvPr id="3" name="Table 2"/>
          <p:cNvGraphicFramePr>
            <a:graphicFrameLocks noGrp="1"/>
          </p:cNvGraphicFramePr>
          <p:nvPr>
            <p:extLst>
              <p:ext uri="{D42A27DB-BD31-4B8C-83A1-F6EECF244321}">
                <p14:modId xmlns:p14="http://schemas.microsoft.com/office/powerpoint/2010/main" val="3470300851"/>
              </p:ext>
            </p:extLst>
          </p:nvPr>
        </p:nvGraphicFramePr>
        <p:xfrm>
          <a:off x="1504688" y="4433003"/>
          <a:ext cx="8221650" cy="1338580"/>
        </p:xfrm>
        <a:graphic>
          <a:graphicData uri="http://schemas.openxmlformats.org/drawingml/2006/table">
            <a:tbl>
              <a:tblPr firstRow="1" firstCol="1" bandRow="1">
                <a:tableStyleId>{5C22544A-7EE6-4342-B048-85BDC9FD1C3A}</a:tableStyleId>
              </a:tblPr>
              <a:tblGrid>
                <a:gridCol w="1173630">
                  <a:extLst>
                    <a:ext uri="{9D8B030D-6E8A-4147-A177-3AD203B41FA5}">
                      <a16:colId xmlns:a16="http://schemas.microsoft.com/office/drawing/2014/main" val="20000"/>
                    </a:ext>
                  </a:extLst>
                </a:gridCol>
                <a:gridCol w="1174670">
                  <a:extLst>
                    <a:ext uri="{9D8B030D-6E8A-4147-A177-3AD203B41FA5}">
                      <a16:colId xmlns:a16="http://schemas.microsoft.com/office/drawing/2014/main" val="20001"/>
                    </a:ext>
                  </a:extLst>
                </a:gridCol>
                <a:gridCol w="1174670">
                  <a:extLst>
                    <a:ext uri="{9D8B030D-6E8A-4147-A177-3AD203B41FA5}">
                      <a16:colId xmlns:a16="http://schemas.microsoft.com/office/drawing/2014/main" val="20002"/>
                    </a:ext>
                  </a:extLst>
                </a:gridCol>
                <a:gridCol w="1174670">
                  <a:extLst>
                    <a:ext uri="{9D8B030D-6E8A-4147-A177-3AD203B41FA5}">
                      <a16:colId xmlns:a16="http://schemas.microsoft.com/office/drawing/2014/main" val="20003"/>
                    </a:ext>
                  </a:extLst>
                </a:gridCol>
                <a:gridCol w="1174670">
                  <a:extLst>
                    <a:ext uri="{9D8B030D-6E8A-4147-A177-3AD203B41FA5}">
                      <a16:colId xmlns:a16="http://schemas.microsoft.com/office/drawing/2014/main" val="20004"/>
                    </a:ext>
                  </a:extLst>
                </a:gridCol>
                <a:gridCol w="1174670">
                  <a:extLst>
                    <a:ext uri="{9D8B030D-6E8A-4147-A177-3AD203B41FA5}">
                      <a16:colId xmlns:a16="http://schemas.microsoft.com/office/drawing/2014/main" val="20005"/>
                    </a:ext>
                  </a:extLst>
                </a:gridCol>
                <a:gridCol w="1174670">
                  <a:extLst>
                    <a:ext uri="{9D8B030D-6E8A-4147-A177-3AD203B41FA5}">
                      <a16:colId xmlns:a16="http://schemas.microsoft.com/office/drawing/2014/main" val="1497419700"/>
                    </a:ext>
                  </a:extLst>
                </a:gridCol>
              </a:tblGrid>
              <a:tr h="204470">
                <a:tc>
                  <a:txBody>
                    <a:bodyPr/>
                    <a:lstStyle/>
                    <a:p>
                      <a:pPr marL="0" marR="0" algn="ctr">
                        <a:lnSpc>
                          <a:spcPct val="107000"/>
                        </a:lnSpc>
                        <a:spcBef>
                          <a:spcPts val="0"/>
                        </a:spcBef>
                        <a:spcAft>
                          <a:spcPts val="0"/>
                        </a:spcAft>
                      </a:pPr>
                      <a:r>
                        <a:rPr lang="en-US" sz="2200" dirty="0">
                          <a:solidFill>
                            <a:schemeClr val="tx1"/>
                          </a:solidFill>
                          <a:effectLst/>
                          <a:latin typeface="Times New Roman" panose="02020603050405020304" pitchFamily="18" charset="0"/>
                          <a:cs typeface="Times New Roman" panose="02020603050405020304" pitchFamily="18" charset="0"/>
                        </a:rPr>
                        <a:t>x</a:t>
                      </a:r>
                      <a:endParaRPr lang="en-US" sz="2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2200" dirty="0">
                          <a:solidFill>
                            <a:schemeClr val="tx1"/>
                          </a:solidFill>
                          <a:effectLst/>
                          <a:latin typeface="Times New Roman" panose="02020603050405020304" pitchFamily="18" charset="0"/>
                          <a:cs typeface="Times New Roman" panose="02020603050405020304" pitchFamily="18" charset="0"/>
                        </a:rPr>
                        <a:t>y</a:t>
                      </a:r>
                      <a:endParaRPr lang="en-US" sz="2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2200" baseline="-25000" dirty="0">
                          <a:solidFill>
                            <a:schemeClr val="tx1"/>
                          </a:solidFill>
                          <a:effectLst/>
                          <a:latin typeface="Times New Roman" panose="02020603050405020304" pitchFamily="18" charset="0"/>
                          <a:cs typeface="Times New Roman" panose="02020603050405020304" pitchFamily="18" charset="0"/>
                        </a:rPr>
                        <a:t>└</a:t>
                      </a:r>
                      <a:r>
                        <a:rPr lang="en-US" sz="2200" dirty="0">
                          <a:solidFill>
                            <a:schemeClr val="tx1"/>
                          </a:solidFill>
                          <a:effectLst/>
                          <a:latin typeface="Times New Roman" panose="02020603050405020304" pitchFamily="18" charset="0"/>
                          <a:cs typeface="Times New Roman" panose="02020603050405020304" pitchFamily="18" charset="0"/>
                        </a:rPr>
                        <a:t> x/y </a:t>
                      </a:r>
                      <a:r>
                        <a:rPr lang="en-US" sz="2200" baseline="-25000" dirty="0">
                          <a:solidFill>
                            <a:schemeClr val="tx1"/>
                          </a:solidFill>
                          <a:effectLst/>
                          <a:latin typeface="Times New Roman" panose="02020603050405020304" pitchFamily="18" charset="0"/>
                          <a:cs typeface="Times New Roman" panose="02020603050405020304" pitchFamily="18" charset="0"/>
                        </a:rPr>
                        <a:t>┘</a:t>
                      </a:r>
                      <a:endParaRPr lang="en-US" sz="2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gcd</a:t>
                      </a:r>
                      <a:endParaRPr lang="en-US" sz="2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2200" dirty="0" err="1">
                          <a:solidFill>
                            <a:schemeClr val="tx1"/>
                          </a:solidFill>
                          <a:effectLst/>
                          <a:latin typeface="Times New Roman" panose="02020603050405020304" pitchFamily="18" charset="0"/>
                          <a:cs typeface="Times New Roman" panose="02020603050405020304" pitchFamily="18" charset="0"/>
                        </a:rPr>
                        <a:t>i</a:t>
                      </a:r>
                      <a:endParaRPr lang="en-US" sz="2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2200" dirty="0">
                          <a:solidFill>
                            <a:schemeClr val="tx1"/>
                          </a:solidFill>
                          <a:effectLst/>
                          <a:latin typeface="Times New Roman" panose="02020603050405020304" pitchFamily="18" charset="0"/>
                          <a:cs typeface="Times New Roman" panose="02020603050405020304" pitchFamily="18" charset="0"/>
                        </a:rPr>
                        <a:t>j</a:t>
                      </a:r>
                      <a:endParaRPr lang="en-US" sz="2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endParaRPr lang="en-US" sz="2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204470">
                <a:tc>
                  <a:txBody>
                    <a:bodyPr/>
                    <a:lstStyle/>
                    <a:p>
                      <a:pPr marL="0" marR="0" algn="ctr">
                        <a:lnSpc>
                          <a:spcPct val="107000"/>
                        </a:lnSpc>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60</a:t>
                      </a:r>
                      <a:endParaRPr lang="en-US" sz="2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24</a:t>
                      </a:r>
                      <a:endParaRPr lang="en-US" sz="2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2</a:t>
                      </a:r>
                      <a:endParaRPr lang="en-US" sz="2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12</a:t>
                      </a:r>
                      <a:endParaRPr lang="en-US" sz="2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2200" b="1" dirty="0">
                          <a:solidFill>
                            <a:schemeClr val="accent6">
                              <a:lumMod val="75000"/>
                            </a:schemeClr>
                          </a:solidFill>
                          <a:effectLst/>
                          <a:latin typeface="Times New Roman" panose="02020603050405020304" pitchFamily="18" charset="0"/>
                          <a:cs typeface="Times New Roman" panose="02020603050405020304" pitchFamily="18" charset="0"/>
                        </a:rPr>
                        <a:t>3</a:t>
                      </a:r>
                      <a:endParaRPr lang="en-US" sz="2200" b="1" dirty="0">
                        <a:solidFill>
                          <a:schemeClr val="accent6">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2200" b="1" dirty="0">
                          <a:solidFill>
                            <a:schemeClr val="accent6">
                              <a:lumMod val="75000"/>
                            </a:schemeClr>
                          </a:solidFill>
                          <a:effectLst/>
                          <a:latin typeface="Times New Roman" panose="02020603050405020304" pitchFamily="18" charset="0"/>
                          <a:cs typeface="Times New Roman" panose="02020603050405020304" pitchFamily="18" charset="0"/>
                        </a:rPr>
                        <a:t>-7</a:t>
                      </a:r>
                      <a:endParaRPr lang="en-US" sz="2200" b="1" dirty="0">
                        <a:solidFill>
                          <a:schemeClr val="accent6">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3</a:t>
                      </a:r>
                      <a:r>
                        <a:rPr lang="en-US" sz="2000" baseline="30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rd</a:t>
                      </a:r>
                      <a: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step</a:t>
                      </a:r>
                      <a:endParaRPr lang="en-US" sz="2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204470">
                <a:tc>
                  <a:txBody>
                    <a:bodyPr/>
                    <a:lstStyle/>
                    <a:p>
                      <a:pPr marL="0" marR="0" algn="ctr">
                        <a:lnSpc>
                          <a:spcPct val="107000"/>
                        </a:lnSpc>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24</a:t>
                      </a:r>
                      <a:endParaRPr lang="en-US" sz="2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12</a:t>
                      </a:r>
                      <a:endParaRPr lang="en-US" sz="2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2</a:t>
                      </a:r>
                      <a:endParaRPr lang="en-US" sz="2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12</a:t>
                      </a:r>
                      <a:endParaRPr lang="en-US" sz="2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2200" b="1">
                          <a:solidFill>
                            <a:schemeClr val="accent6">
                              <a:lumMod val="75000"/>
                            </a:schemeClr>
                          </a:solidFill>
                          <a:effectLst/>
                          <a:latin typeface="Times New Roman" panose="02020603050405020304" pitchFamily="18" charset="0"/>
                          <a:cs typeface="Times New Roman" panose="02020603050405020304" pitchFamily="18" charset="0"/>
                        </a:rPr>
                        <a:t>-1</a:t>
                      </a:r>
                      <a:endParaRPr lang="en-US" sz="2200" b="1">
                        <a:solidFill>
                          <a:schemeClr val="accent6">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2200" b="1" dirty="0">
                          <a:solidFill>
                            <a:schemeClr val="accent6">
                              <a:lumMod val="75000"/>
                            </a:schemeClr>
                          </a:solidFill>
                          <a:effectLst/>
                          <a:latin typeface="Times New Roman" panose="02020603050405020304" pitchFamily="18" charset="0"/>
                          <a:cs typeface="Times New Roman" panose="02020603050405020304" pitchFamily="18" charset="0"/>
                        </a:rPr>
                        <a:t>3</a:t>
                      </a:r>
                      <a:endParaRPr lang="en-US" sz="2200" b="1" dirty="0">
                        <a:solidFill>
                          <a:schemeClr val="accent6">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2</a:t>
                      </a:r>
                      <a:r>
                        <a:rPr lang="en-US" sz="2000" baseline="30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nd</a:t>
                      </a:r>
                      <a: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step</a:t>
                      </a:r>
                      <a:endParaRPr lang="en-US" sz="2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189253">
                <a:tc>
                  <a:txBody>
                    <a:bodyPr/>
                    <a:lstStyle/>
                    <a:p>
                      <a:pPr marL="0" marR="0" algn="ctr">
                        <a:lnSpc>
                          <a:spcPct val="107000"/>
                        </a:lnSpc>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12</a:t>
                      </a:r>
                      <a:endParaRPr lang="en-US" sz="2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0</a:t>
                      </a:r>
                      <a:endParaRPr lang="en-US" sz="2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2200" dirty="0">
                          <a:solidFill>
                            <a:schemeClr val="tx1"/>
                          </a:solidFill>
                          <a:effectLst/>
                          <a:latin typeface="Times New Roman" panose="02020603050405020304" pitchFamily="18" charset="0"/>
                          <a:cs typeface="Times New Roman" panose="02020603050405020304" pitchFamily="18" charset="0"/>
                        </a:rPr>
                        <a:t>-</a:t>
                      </a:r>
                      <a:endParaRPr lang="en-US" sz="2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12</a:t>
                      </a:r>
                      <a:endParaRPr lang="en-US" sz="2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2200" b="1">
                          <a:solidFill>
                            <a:schemeClr val="accent6">
                              <a:lumMod val="75000"/>
                            </a:schemeClr>
                          </a:solidFill>
                          <a:effectLst/>
                          <a:latin typeface="Times New Roman" panose="02020603050405020304" pitchFamily="18" charset="0"/>
                          <a:cs typeface="Times New Roman" panose="02020603050405020304" pitchFamily="18" charset="0"/>
                        </a:rPr>
                        <a:t>1</a:t>
                      </a:r>
                      <a:endParaRPr lang="en-US" sz="2200" b="1">
                        <a:solidFill>
                          <a:schemeClr val="accent6">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2200" b="1" strike="dblStrike" baseline="0" dirty="0">
                          <a:solidFill>
                            <a:schemeClr val="accent6">
                              <a:lumMod val="75000"/>
                            </a:schemeClr>
                          </a:solidFill>
                          <a:effectLst/>
                          <a:latin typeface="Times New Roman" panose="02020603050405020304" pitchFamily="18" charset="0"/>
                          <a:cs typeface="Times New Roman" panose="02020603050405020304" pitchFamily="18" charset="0"/>
                        </a:rPr>
                        <a:t>0</a:t>
                      </a:r>
                      <a:r>
                        <a:rPr lang="en-US" sz="2200" b="1" dirty="0">
                          <a:solidFill>
                            <a:schemeClr val="accent6">
                              <a:lumMod val="75000"/>
                            </a:schemeClr>
                          </a:solidFill>
                          <a:effectLst/>
                          <a:latin typeface="Times New Roman" panose="02020603050405020304" pitchFamily="18" charset="0"/>
                          <a:cs typeface="Times New Roman" panose="02020603050405020304" pitchFamily="18" charset="0"/>
                        </a:rPr>
                        <a:t> 1</a:t>
                      </a:r>
                      <a:endParaRPr lang="en-US" sz="2200" b="1" dirty="0">
                        <a:solidFill>
                          <a:schemeClr val="accent6">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1</a:t>
                      </a:r>
                      <a:r>
                        <a:rPr lang="en-US" sz="2000" baseline="30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st</a:t>
                      </a:r>
                      <a: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step</a:t>
                      </a:r>
                      <a:endParaRPr lang="en-US" sz="2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bl>
          </a:graphicData>
        </a:graphic>
      </p:graphicFrame>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695A06E2-A134-4C2D-8EF3-5E93AF58B4EC}"/>
                  </a:ext>
                </a:extLst>
              </p:cNvPr>
              <p:cNvSpPr/>
              <p:nvPr/>
            </p:nvSpPr>
            <p:spPr>
              <a:xfrm>
                <a:off x="4993980" y="578585"/>
                <a:ext cx="5915758" cy="1015663"/>
              </a:xfrm>
              <a:prstGeom prst="rect">
                <a:avLst/>
              </a:prstGeom>
              <a:ln>
                <a:solidFill>
                  <a:schemeClr val="tx1"/>
                </a:solidFill>
              </a:ln>
            </p:spPr>
            <p:txBody>
              <a:bodyPr wrap="square">
                <a:spAutoFit/>
              </a:bodyPr>
              <a:lstStyle/>
              <a:p>
                <a:r>
                  <a:rPr lang="en-US" sz="2000" dirty="0" err="1">
                    <a:solidFill>
                      <a:srgbClr val="C00000"/>
                    </a:solidFill>
                    <a:latin typeface="Times New Roman" panose="02020603050405020304" pitchFamily="18" charset="0"/>
                    <a:ea typeface="Calibri" panose="020F0502020204030204" pitchFamily="34" charset="0"/>
                    <a:cs typeface="Times New Roman" panose="02020603050405020304" pitchFamily="18" charset="0"/>
                  </a:rPr>
                  <a:t>i</a:t>
                </a:r>
                <a:r>
                  <a:rPr lang="en-US" sz="2000"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*60* + j*24* = 12(</a:t>
                </a:r>
                <a:r>
                  <a:rPr lang="en-US" sz="2000" dirty="0" err="1">
                    <a:solidFill>
                      <a:srgbClr val="C00000"/>
                    </a:solidFill>
                    <a:latin typeface="Times New Roman" panose="02020603050405020304" pitchFamily="18" charset="0"/>
                    <a:ea typeface="Calibri" panose="020F0502020204030204" pitchFamily="34" charset="0"/>
                    <a:cs typeface="Times New Roman" panose="02020603050405020304" pitchFamily="18" charset="0"/>
                  </a:rPr>
                  <a:t>i</a:t>
                </a:r>
                <a:r>
                  <a:rPr lang="en-US" sz="2000"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*5 + j*2).</a:t>
                </a:r>
              </a:p>
              <a:p>
                <a:r>
                  <a:rPr lang="en-US" sz="2000" dirty="0" err="1">
                    <a:solidFill>
                      <a:srgbClr val="C00000"/>
                    </a:solidFill>
                    <a:latin typeface="Times New Roman" panose="02020603050405020304" pitchFamily="18" charset="0"/>
                    <a:ea typeface="Calibri" panose="020F0502020204030204" pitchFamily="34" charset="0"/>
                    <a:cs typeface="Times New Roman" panose="02020603050405020304" pitchFamily="18" charset="0"/>
                  </a:rPr>
                  <a:t>gcd</a:t>
                </a:r>
                <a:r>
                  <a:rPr lang="en-US" sz="2000"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(60, 24) = min{12(</a:t>
                </a:r>
                <a:r>
                  <a:rPr lang="en-US" sz="2000" dirty="0" err="1">
                    <a:solidFill>
                      <a:srgbClr val="C00000"/>
                    </a:solidFill>
                    <a:latin typeface="Times New Roman" panose="02020603050405020304" pitchFamily="18" charset="0"/>
                    <a:ea typeface="Calibri" panose="020F0502020204030204" pitchFamily="34" charset="0"/>
                    <a:cs typeface="Times New Roman" panose="02020603050405020304" pitchFamily="18" charset="0"/>
                  </a:rPr>
                  <a:t>i</a:t>
                </a:r>
                <a:r>
                  <a:rPr lang="en-US" sz="2000"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*5 + j*2)| i, j </a:t>
                </a:r>
                <a14:m>
                  <m:oMath xmlns:m="http://schemas.openxmlformats.org/officeDocument/2006/math">
                    <m:r>
                      <a:rPr lang="en-US" sz="2000" i="1" smtClean="0">
                        <a:solidFill>
                          <a:srgbClr val="C00000"/>
                        </a:solidFill>
                        <a:latin typeface="Cambria Math" panose="02040503050406030204" pitchFamily="18" charset="0"/>
                        <a:ea typeface="Cambria Math" panose="02040503050406030204" pitchFamily="18" charset="0"/>
                        <a:cs typeface="Times New Roman" panose="02020603050405020304" pitchFamily="18" charset="0"/>
                      </a:rPr>
                      <m:t>𝜀</m:t>
                    </m:r>
                  </m:oMath>
                </a14:m>
                <a:r>
                  <a:rPr lang="en-US" sz="2000"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 Z, </a:t>
                </a:r>
                <a:r>
                  <a:rPr lang="en-US" sz="2000" dirty="0" err="1">
                    <a:solidFill>
                      <a:srgbClr val="C00000"/>
                    </a:solidFill>
                    <a:latin typeface="Times New Roman" panose="02020603050405020304" pitchFamily="18" charset="0"/>
                    <a:ea typeface="Calibri" panose="020F0502020204030204" pitchFamily="34" charset="0"/>
                    <a:cs typeface="Times New Roman" panose="02020603050405020304" pitchFamily="18" charset="0"/>
                  </a:rPr>
                  <a:t>i</a:t>
                </a:r>
                <a:r>
                  <a:rPr lang="en-US" sz="2000"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*5 + j*2 &gt; 0}</a:t>
                </a:r>
              </a:p>
              <a:p>
                <a:r>
                  <a:rPr lang="en-US" sz="2000" dirty="0" err="1">
                    <a:solidFill>
                      <a:srgbClr val="C00000"/>
                    </a:solidFill>
                    <a:latin typeface="Times New Roman" panose="02020603050405020304" pitchFamily="18" charset="0"/>
                    <a:cs typeface="Times New Roman" panose="02020603050405020304" pitchFamily="18" charset="0"/>
                  </a:rPr>
                  <a:t>gcd</a:t>
                </a:r>
                <a:r>
                  <a:rPr lang="en-US" sz="2000" dirty="0">
                    <a:solidFill>
                      <a:srgbClr val="C00000"/>
                    </a:solidFill>
                    <a:latin typeface="Times New Roman" panose="02020603050405020304" pitchFamily="18" charset="0"/>
                    <a:cs typeface="Times New Roman" panose="02020603050405020304" pitchFamily="18" charset="0"/>
                  </a:rPr>
                  <a:t>(24, 12) = mi</a:t>
                </a:r>
                <a:r>
                  <a:rPr lang="en-US" sz="2000"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n{12(</a:t>
                </a:r>
                <a:r>
                  <a:rPr lang="en-US" sz="2000" dirty="0" err="1">
                    <a:solidFill>
                      <a:srgbClr val="C00000"/>
                    </a:solidFill>
                    <a:latin typeface="Times New Roman" panose="02020603050405020304" pitchFamily="18" charset="0"/>
                    <a:ea typeface="Calibri" panose="020F0502020204030204" pitchFamily="34" charset="0"/>
                    <a:cs typeface="Times New Roman" panose="02020603050405020304" pitchFamily="18" charset="0"/>
                  </a:rPr>
                  <a:t>i</a:t>
                </a:r>
                <a:r>
                  <a:rPr lang="en-US" sz="2000"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*2 + j*1)| i, j </a:t>
                </a:r>
                <a14:m>
                  <m:oMath xmlns:m="http://schemas.openxmlformats.org/officeDocument/2006/math">
                    <m:r>
                      <a:rPr lang="en-US" sz="2000" i="1">
                        <a:solidFill>
                          <a:srgbClr val="C00000"/>
                        </a:solidFill>
                        <a:latin typeface="Cambria Math" panose="02040503050406030204" pitchFamily="18" charset="0"/>
                        <a:ea typeface="Cambria Math" panose="02040503050406030204" pitchFamily="18" charset="0"/>
                        <a:cs typeface="Times New Roman" panose="02020603050405020304" pitchFamily="18" charset="0"/>
                      </a:rPr>
                      <m:t>𝜀</m:t>
                    </m:r>
                  </m:oMath>
                </a14:m>
                <a:r>
                  <a:rPr lang="en-US" sz="2000"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 Z, </a:t>
                </a:r>
                <a:r>
                  <a:rPr lang="en-US" sz="2000" dirty="0" err="1">
                    <a:solidFill>
                      <a:srgbClr val="C00000"/>
                    </a:solidFill>
                    <a:latin typeface="Times New Roman" panose="02020603050405020304" pitchFamily="18" charset="0"/>
                    <a:ea typeface="Calibri" panose="020F0502020204030204" pitchFamily="34" charset="0"/>
                    <a:cs typeface="Times New Roman" panose="02020603050405020304" pitchFamily="18" charset="0"/>
                  </a:rPr>
                  <a:t>i</a:t>
                </a:r>
                <a:r>
                  <a:rPr lang="en-US" sz="2000"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*2 + j*1 &gt; 0}</a:t>
                </a:r>
              </a:p>
            </p:txBody>
          </p:sp>
        </mc:Choice>
        <mc:Fallback xmlns="">
          <p:sp>
            <p:nvSpPr>
              <p:cNvPr id="4" name="Rectangle 3">
                <a:extLst>
                  <a:ext uri="{FF2B5EF4-FFF2-40B4-BE49-F238E27FC236}">
                    <a16:creationId xmlns:a16="http://schemas.microsoft.com/office/drawing/2014/main" id="{695A06E2-A134-4C2D-8EF3-5E93AF58B4EC}"/>
                  </a:ext>
                </a:extLst>
              </p:cNvPr>
              <p:cNvSpPr>
                <a:spLocks noRot="1" noChangeAspect="1" noMove="1" noResize="1" noEditPoints="1" noAdjustHandles="1" noChangeArrowheads="1" noChangeShapeType="1" noTextEdit="1"/>
              </p:cNvSpPr>
              <p:nvPr/>
            </p:nvSpPr>
            <p:spPr>
              <a:xfrm>
                <a:off x="4993980" y="578585"/>
                <a:ext cx="5915758" cy="1015663"/>
              </a:xfrm>
              <a:prstGeom prst="rect">
                <a:avLst/>
              </a:prstGeom>
              <a:blipFill>
                <a:blip r:embed="rId2"/>
                <a:stretch>
                  <a:fillRect l="-925" t="-2959" b="-8876"/>
                </a:stretch>
              </a:blipFill>
              <a:ln>
                <a:solidFill>
                  <a:schemeClr val="tx1"/>
                </a:solidFill>
              </a:ln>
            </p:spPr>
            <p:txBody>
              <a:bodyPr/>
              <a:lstStyle/>
              <a:p>
                <a:r>
                  <a:rPr lang="en-US">
                    <a:noFill/>
                  </a:rPr>
                  <a:t> </a:t>
                </a:r>
              </a:p>
            </p:txBody>
          </p:sp>
        </mc:Fallback>
      </mc:AlternateContent>
      <p:sp>
        <p:nvSpPr>
          <p:cNvPr id="5" name="Multiply 4"/>
          <p:cNvSpPr/>
          <p:nvPr/>
        </p:nvSpPr>
        <p:spPr>
          <a:xfrm>
            <a:off x="694944" y="578585"/>
            <a:ext cx="365760" cy="612993"/>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03396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DF723B9-0725-475C-B1CB-8DC6A1D3E1A0}"/>
              </a:ext>
            </a:extLst>
          </p:cNvPr>
          <p:cNvSpPr txBox="1"/>
          <p:nvPr/>
        </p:nvSpPr>
        <p:spPr>
          <a:xfrm>
            <a:off x="1254173" y="1797312"/>
            <a:ext cx="9144000" cy="2553015"/>
          </a:xfrm>
          <a:prstGeom prst="rect">
            <a:avLst/>
          </a:prstGeom>
          <a:solidFill>
            <a:srgbClr val="FFFF00"/>
          </a:solidFill>
        </p:spPr>
        <p:txBody>
          <a:bodyPr wrap="square" rtlCol="0">
            <a:spAutoFit/>
          </a:bodyPr>
          <a:lstStyle/>
          <a:p>
            <a:endParaRPr lang="en-US" dirty="0"/>
          </a:p>
        </p:txBody>
      </p:sp>
      <mc:AlternateContent xmlns:mc="http://schemas.openxmlformats.org/markup-compatibility/2006" xmlns:a14="http://schemas.microsoft.com/office/drawing/2010/main">
        <mc:Choice Requires="a14">
          <p:sp>
            <p:nvSpPr>
              <p:cNvPr id="2" name="Rectangle 1"/>
              <p:cNvSpPr/>
              <p:nvPr/>
            </p:nvSpPr>
            <p:spPr>
              <a:xfrm>
                <a:off x="1524000" y="498390"/>
                <a:ext cx="9144000" cy="6186309"/>
              </a:xfrm>
              <a:prstGeom prst="rect">
                <a:avLst/>
              </a:prstGeom>
            </p:spPr>
            <p:txBody>
              <a:bodyPr wrap="square">
                <a:spAutoFit/>
              </a:bodyPr>
              <a:lstStyle/>
              <a:p>
                <a:pPr>
                  <a:lnSpc>
                    <a:spcPct val="150000"/>
                  </a:lnSpc>
                </a:pPr>
                <a:r>
                  <a:rPr lang="en-US" sz="2600" dirty="0">
                    <a:ea typeface="Calibri" panose="020F0502020204030204" pitchFamily="34" charset="0"/>
                    <a:cs typeface="Times New Roman" panose="02020603050405020304" pitchFamily="18" charset="0"/>
                  </a:rPr>
                  <a:t>Consider Example 0.45 (contd.):</a:t>
                </a:r>
              </a:p>
              <a:p>
                <a:pPr>
                  <a:lnSpc>
                    <a:spcPct val="150000"/>
                  </a:lnSpc>
                </a:pP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To compute </a:t>
                </a:r>
                <a:r>
                  <a:rPr lang="en-US" sz="2400" dirty="0" err="1">
                    <a:solidFill>
                      <a:srgbClr val="0000FF"/>
                    </a:solidFill>
                    <a:latin typeface="Times New Roman" panose="02020603050405020304" pitchFamily="18" charset="0"/>
                    <a:ea typeface="Calibri" panose="020F0502020204030204" pitchFamily="34" charset="0"/>
                    <a:cs typeface="Times New Roman" panose="02020603050405020304" pitchFamily="18" charset="0"/>
                  </a:rPr>
                  <a:t>gcd</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(60, 24), based on </a:t>
                </a:r>
                <a:r>
                  <a:rPr lang="en-US" sz="2400" dirty="0">
                    <a:latin typeface="Times New Roman" panose="02020603050405020304" pitchFamily="18" charset="0"/>
                    <a:ea typeface="Calibri" panose="020F0502020204030204" pitchFamily="34" charset="0"/>
                    <a:cs typeface="Times New Roman" panose="02020603050405020304" pitchFamily="18" charset="0"/>
                  </a:rPr>
                  <a:t>(x = q * y + r), where r = x mod y.</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50000"/>
                  </a:lnSpc>
                </a:pP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Euclid’s algorithm would proceed as follows:</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50000"/>
                  </a:lnSpc>
                </a:pP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rgbClr val="0000FF"/>
                    </a:solidFill>
                    <a:latin typeface="Times New Roman" panose="02020603050405020304" pitchFamily="18" charset="0"/>
                    <a:ea typeface="Calibri" panose="020F0502020204030204" pitchFamily="34" charset="0"/>
                    <a:cs typeface="Times New Roman" panose="02020603050405020304" pitchFamily="18" charset="0"/>
                  </a:rPr>
                  <a:t>gcd</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(60, 24) </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i="1" u="sng" dirty="0">
                    <a:latin typeface="Times New Roman" panose="02020603050405020304" pitchFamily="18" charset="0"/>
                    <a:ea typeface="Calibri" panose="020F0502020204030204" pitchFamily="34" charset="0"/>
                    <a:cs typeface="Times New Roman" panose="02020603050405020304" pitchFamily="18" charset="0"/>
                  </a:rPr>
                  <a:t>60</a:t>
                </a:r>
                <a:r>
                  <a:rPr lang="en-US" sz="2400" i="1" dirty="0">
                    <a:latin typeface="Times New Roman" panose="02020603050405020304" pitchFamily="18" charset="0"/>
                    <a:ea typeface="Calibri" panose="020F0502020204030204" pitchFamily="34" charset="0"/>
                    <a:cs typeface="Times New Roman" panose="02020603050405020304" pitchFamily="18" charset="0"/>
                  </a:rPr>
                  <a:t>  =  2 * </a:t>
                </a:r>
                <a:r>
                  <a:rPr lang="en-US" sz="2400" i="1" u="sng" dirty="0">
                    <a:latin typeface="Times New Roman" panose="02020603050405020304" pitchFamily="18" charset="0"/>
                    <a:ea typeface="Calibri" panose="020F0502020204030204" pitchFamily="34" charset="0"/>
                    <a:cs typeface="Times New Roman" panose="02020603050405020304" pitchFamily="18" charset="0"/>
                  </a:rPr>
                  <a:t>24</a:t>
                </a:r>
                <a:r>
                  <a:rPr lang="en-US" sz="2400" i="1" dirty="0">
                    <a:latin typeface="Times New Roman" panose="02020603050405020304" pitchFamily="18" charset="0"/>
                    <a:ea typeface="Calibri" panose="020F0502020204030204" pitchFamily="34" charset="0"/>
                    <a:cs typeface="Times New Roman" panose="02020603050405020304" pitchFamily="18" charset="0"/>
                  </a:rPr>
                  <a:t> + 12 </a:t>
                </a:r>
                <a14:m>
                  <m:oMath xmlns:m="http://schemas.openxmlformats.org/officeDocument/2006/math">
                    <m:r>
                      <a:rPr lang="en-US" sz="2400" i="1" smtClean="0">
                        <a:latin typeface="Cambria Math" panose="02040503050406030204" pitchFamily="18" charset="0"/>
                        <a:ea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ea typeface="Cambria Math" panose="02040503050406030204" pitchFamily="18" charset="0"/>
                        <a:cs typeface="Times New Roman" panose="02020603050405020304" pitchFamily="18" charset="0"/>
                      </a:rPr>
                      <m:t> </m:t>
                    </m:r>
                  </m:oMath>
                </a14:m>
                <a:r>
                  <a:rPr lang="en-US" sz="2400" dirty="0">
                    <a:latin typeface="Times New Roman" panose="02020603050405020304" pitchFamily="18" charset="0"/>
                    <a:ea typeface="Calibri" panose="020F0502020204030204" pitchFamily="34" charset="0"/>
                    <a:cs typeface="Times New Roman" panose="02020603050405020304" pitchFamily="18" charset="0"/>
                  </a:rPr>
                  <a:t>12 = 1 * </a:t>
                </a:r>
                <a:r>
                  <a:rPr lang="en-US" sz="2400" u="sng" dirty="0">
                    <a:latin typeface="Times New Roman" panose="02020603050405020304" pitchFamily="18" charset="0"/>
                    <a:ea typeface="Calibri" panose="020F0502020204030204" pitchFamily="34" charset="0"/>
                    <a:cs typeface="Times New Roman" panose="02020603050405020304" pitchFamily="18" charset="0"/>
                  </a:rPr>
                  <a:t>60</a:t>
                </a:r>
                <a:r>
                  <a:rPr lang="en-US" sz="2400" dirty="0">
                    <a:latin typeface="Times New Roman" panose="02020603050405020304" pitchFamily="18" charset="0"/>
                    <a:ea typeface="Calibri" panose="020F0502020204030204" pitchFamily="34" charset="0"/>
                    <a:cs typeface="Times New Roman" panose="02020603050405020304" pitchFamily="18" charset="0"/>
                  </a:rPr>
                  <a:t> – 2 *  </a:t>
                </a:r>
                <a:r>
                  <a:rPr lang="en-US" sz="2400" u="sng" dirty="0">
                    <a:latin typeface="Times New Roman" panose="02020603050405020304" pitchFamily="18" charset="0"/>
                    <a:ea typeface="Calibri" panose="020F0502020204030204" pitchFamily="34" charset="0"/>
                    <a:cs typeface="Times New Roman" panose="02020603050405020304" pitchFamily="18" charset="0"/>
                  </a:rPr>
                  <a:t>24</a:t>
                </a:r>
                <a:r>
                  <a:rPr lang="en-US" sz="2400" i="1"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a:latin typeface="Times New Roman" panose="02020603050405020304" pitchFamily="18" charset="0"/>
                    <a:ea typeface="Calibri" panose="020F0502020204030204" pitchFamily="34" charset="0"/>
                    <a:cs typeface="Times New Roman" panose="02020603050405020304" pitchFamily="18" charset="0"/>
                  </a:rPr>
                  <a:t>(3</a:t>
                </a:r>
                <a:r>
                  <a:rPr lang="en-US" sz="2400" baseline="30000" dirty="0">
                    <a:latin typeface="Times New Roman" panose="02020603050405020304" pitchFamily="18" charset="0"/>
                    <a:ea typeface="Calibri" panose="020F0502020204030204" pitchFamily="34" charset="0"/>
                    <a:cs typeface="Times New Roman" panose="02020603050405020304" pitchFamily="18" charset="0"/>
                  </a:rPr>
                  <a:t>rd</a:t>
                </a:r>
                <a:r>
                  <a:rPr lang="en-US" sz="2400" dirty="0">
                    <a:latin typeface="Times New Roman" panose="02020603050405020304" pitchFamily="18" charset="0"/>
                    <a:ea typeface="Calibri" panose="020F0502020204030204" pitchFamily="34" charset="0"/>
                    <a:cs typeface="Times New Roman" panose="02020603050405020304" pitchFamily="18" charset="0"/>
                  </a:rPr>
                  <a:t> step)</a:t>
                </a:r>
              </a:p>
              <a:p>
                <a:pPr>
                  <a:lnSpc>
                    <a:spcPct val="150000"/>
                  </a:lnSpc>
                </a:pP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latin typeface="Times New Roman" panose="02020603050405020304" pitchFamily="18" charset="0"/>
                    <a:ea typeface="Calibri" panose="020F0502020204030204" pitchFamily="34" charset="0"/>
                    <a:cs typeface="Times New Roman" panose="02020603050405020304" pitchFamily="18" charset="0"/>
                  </a:rPr>
                  <a:t>gcd</a:t>
                </a:r>
                <a:r>
                  <a:rPr lang="en-US" sz="2400" dirty="0">
                    <a:latin typeface="Times New Roman" panose="02020603050405020304" pitchFamily="18" charset="0"/>
                    <a:ea typeface="Calibri" panose="020F0502020204030204" pitchFamily="34" charset="0"/>
                    <a:cs typeface="Times New Roman" panose="02020603050405020304" pitchFamily="18" charset="0"/>
                  </a:rPr>
                  <a:t>(24, 12)	</a:t>
                </a:r>
                <a:r>
                  <a:rPr lang="en-US" sz="2400" i="1" u="sng" dirty="0">
                    <a:solidFill>
                      <a:srgbClr val="002060"/>
                    </a:solidFill>
                    <a:latin typeface="Times New Roman" panose="02020603050405020304" pitchFamily="18" charset="0"/>
                    <a:ea typeface="Calibri" panose="020F0502020204030204" pitchFamily="34" charset="0"/>
                    <a:cs typeface="Times New Roman" panose="02020603050405020304" pitchFamily="18" charset="0"/>
                  </a:rPr>
                  <a:t>24</a:t>
                </a:r>
                <a:r>
                  <a:rPr lang="en-US" sz="2400" i="1" dirty="0">
                    <a:solidFill>
                      <a:srgbClr val="002060"/>
                    </a:solidFill>
                    <a:latin typeface="Times New Roman" panose="02020603050405020304" pitchFamily="18" charset="0"/>
                    <a:ea typeface="Calibri" panose="020F0502020204030204" pitchFamily="34" charset="0"/>
                    <a:cs typeface="Times New Roman" panose="02020603050405020304" pitchFamily="18" charset="0"/>
                  </a:rPr>
                  <a:t>  =  2 * </a:t>
                </a:r>
                <a:r>
                  <a:rPr lang="en-US" sz="2400" i="1" u="sng" dirty="0">
                    <a:solidFill>
                      <a:srgbClr val="002060"/>
                    </a:solidFill>
                    <a:latin typeface="Times New Roman" panose="02020603050405020304" pitchFamily="18" charset="0"/>
                    <a:ea typeface="Calibri" panose="020F0502020204030204" pitchFamily="34" charset="0"/>
                    <a:cs typeface="Times New Roman" panose="02020603050405020304" pitchFamily="18" charset="0"/>
                  </a:rPr>
                  <a:t>12</a:t>
                </a:r>
                <a:r>
                  <a:rPr lang="en-US" sz="2400" i="1" dirty="0">
                    <a:solidFill>
                      <a:srgbClr val="002060"/>
                    </a:solidFill>
                    <a:latin typeface="Times New Roman" panose="02020603050405020304" pitchFamily="18" charset="0"/>
                    <a:ea typeface="Calibri" panose="020F0502020204030204" pitchFamily="34" charset="0"/>
                    <a:cs typeface="Times New Roman" panose="02020603050405020304" pitchFamily="18" charset="0"/>
                  </a:rPr>
                  <a:t> +   0 </a:t>
                </a:r>
                <a14:m>
                  <m:oMath xmlns:m="http://schemas.openxmlformats.org/officeDocument/2006/math">
                    <m:r>
                      <a:rPr lang="en-US" sz="2400" i="1">
                        <a:latin typeface="Cambria Math" panose="02040503050406030204" pitchFamily="18" charset="0"/>
                        <a:ea typeface="Cambria Math" panose="02040503050406030204" pitchFamily="18" charset="0"/>
                        <a:cs typeface="Times New Roman" panose="02020603050405020304" pitchFamily="18" charset="0"/>
                      </a:rPr>
                      <m:t>→</m:t>
                    </m:r>
                  </m:oMath>
                </a14:m>
                <a:r>
                  <a:rPr lang="en-US" sz="2400" dirty="0">
                    <a:latin typeface="Times New Roman" panose="02020603050405020304" pitchFamily="18" charset="0"/>
                    <a:ea typeface="Calibri" panose="020F0502020204030204" pitchFamily="34" charset="0"/>
                    <a:cs typeface="Times New Roman" panose="02020603050405020304" pitchFamily="18" charset="0"/>
                  </a:rPr>
                  <a:t>   0 = 1 * </a:t>
                </a:r>
                <a:r>
                  <a:rPr lang="en-US" sz="2400" u="sng" dirty="0">
                    <a:latin typeface="Times New Roman" panose="02020603050405020304" pitchFamily="18" charset="0"/>
                    <a:ea typeface="Calibri" panose="020F0502020204030204" pitchFamily="34" charset="0"/>
                    <a:cs typeface="Times New Roman" panose="02020603050405020304" pitchFamily="18" charset="0"/>
                  </a:rPr>
                  <a:t>24</a:t>
                </a:r>
                <a:r>
                  <a:rPr lang="en-US" sz="2400" dirty="0">
                    <a:latin typeface="Times New Roman" panose="02020603050405020304" pitchFamily="18" charset="0"/>
                    <a:ea typeface="Calibri" panose="020F0502020204030204" pitchFamily="34" charset="0"/>
                    <a:cs typeface="Times New Roman" panose="02020603050405020304" pitchFamily="18" charset="0"/>
                  </a:rPr>
                  <a:t> – 2 * </a:t>
                </a:r>
                <a:r>
                  <a:rPr lang="en-US" sz="2400" u="sng" dirty="0">
                    <a:latin typeface="Times New Roman" panose="02020603050405020304" pitchFamily="18" charset="0"/>
                    <a:ea typeface="Calibri" panose="020F0502020204030204" pitchFamily="34" charset="0"/>
                    <a:cs typeface="Times New Roman" panose="02020603050405020304" pitchFamily="18" charset="0"/>
                  </a:rPr>
                  <a:t>12</a:t>
                </a:r>
                <a:r>
                  <a:rPr lang="en-US" sz="2400" dirty="0">
                    <a:latin typeface="Times New Roman" panose="02020603050405020304" pitchFamily="18" charset="0"/>
                    <a:ea typeface="Calibri" panose="020F0502020204030204" pitchFamily="34" charset="0"/>
                    <a:cs typeface="Times New Roman" panose="02020603050405020304" pitchFamily="18" charset="0"/>
                  </a:rPr>
                  <a:t>    (2</a:t>
                </a:r>
                <a:r>
                  <a:rPr lang="en-US" sz="2400" baseline="30000" dirty="0">
                    <a:latin typeface="Times New Roman" panose="02020603050405020304" pitchFamily="18" charset="0"/>
                    <a:ea typeface="Calibri" panose="020F0502020204030204" pitchFamily="34" charset="0"/>
                    <a:cs typeface="Times New Roman" panose="02020603050405020304" pitchFamily="18" charset="0"/>
                  </a:rPr>
                  <a:t>nd</a:t>
                </a:r>
                <a:r>
                  <a:rPr lang="en-US" sz="2400" dirty="0">
                    <a:latin typeface="Times New Roman" panose="02020603050405020304" pitchFamily="18" charset="0"/>
                    <a:ea typeface="Calibri" panose="020F0502020204030204" pitchFamily="34" charset="0"/>
                    <a:cs typeface="Times New Roman" panose="02020603050405020304" pitchFamily="18" charset="0"/>
                  </a:rPr>
                  <a:t> step)</a:t>
                </a:r>
                <a:endParaRPr lang="en-US" sz="2400" i="1" dirty="0">
                  <a:solidFill>
                    <a:srgbClr val="002060"/>
                  </a:solidFill>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pP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latin typeface="Times New Roman" panose="02020603050405020304" pitchFamily="18" charset="0"/>
                    <a:ea typeface="Calibri" panose="020F0502020204030204" pitchFamily="34" charset="0"/>
                    <a:cs typeface="Times New Roman" panose="02020603050405020304" pitchFamily="18" charset="0"/>
                  </a:rPr>
                  <a:t>gcd</a:t>
                </a:r>
                <a:r>
                  <a:rPr lang="en-US" sz="2400" dirty="0">
                    <a:latin typeface="Times New Roman" panose="02020603050405020304" pitchFamily="18" charset="0"/>
                    <a:ea typeface="Calibri" panose="020F0502020204030204" pitchFamily="34" charset="0"/>
                    <a:cs typeface="Times New Roman" panose="02020603050405020304" pitchFamily="18" charset="0"/>
                  </a:rPr>
                  <a:t>(12, 0) 	</a:t>
                </a:r>
                <a:r>
                  <a:rPr lang="en-US" sz="2400" u="sng"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12</a:t>
                </a:r>
                <a:r>
                  <a:rPr lang="en-US" sz="24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  =   </a:t>
                </a:r>
                <a:r>
                  <a:rPr lang="en-US" sz="2400" b="1"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1</a:t>
                </a:r>
                <a:r>
                  <a:rPr lang="en-US" sz="24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 *   </a:t>
                </a:r>
                <a:r>
                  <a:rPr lang="en-US" sz="2400" u="sng"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0</a:t>
                </a:r>
                <a:r>
                  <a:rPr lang="en-US" sz="24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 + 12 </a:t>
                </a:r>
                <a14:m>
                  <m:oMath xmlns:m="http://schemas.openxmlformats.org/officeDocument/2006/math">
                    <m:r>
                      <a:rPr lang="en-US" sz="2400" i="1">
                        <a:latin typeface="Cambria Math" panose="02040503050406030204" pitchFamily="18" charset="0"/>
                        <a:ea typeface="Cambria Math" panose="02040503050406030204" pitchFamily="18" charset="0"/>
                        <a:cs typeface="Times New Roman" panose="02020603050405020304" pitchFamily="18" charset="0"/>
                      </a:rPr>
                      <m:t>→</m:t>
                    </m:r>
                  </m:oMath>
                </a14:m>
                <a:r>
                  <a:rPr lang="en-US" sz="2400" dirty="0">
                    <a:latin typeface="Times New Roman" panose="02020603050405020304" pitchFamily="18" charset="0"/>
                    <a:ea typeface="Calibri" panose="020F0502020204030204" pitchFamily="34" charset="0"/>
                    <a:cs typeface="Times New Roman" panose="02020603050405020304" pitchFamily="18" charset="0"/>
                  </a:rPr>
                  <a:t> 12 = 1 * </a:t>
                </a:r>
                <a:r>
                  <a:rPr lang="en-US" sz="2400" u="sng" dirty="0">
                    <a:latin typeface="Times New Roman" panose="02020603050405020304" pitchFamily="18" charset="0"/>
                    <a:ea typeface="Calibri" panose="020F0502020204030204" pitchFamily="34" charset="0"/>
                    <a:cs typeface="Times New Roman" panose="02020603050405020304" pitchFamily="18" charset="0"/>
                  </a:rPr>
                  <a:t>12</a:t>
                </a:r>
                <a:r>
                  <a:rPr lang="en-US" sz="2400" dirty="0">
                    <a:latin typeface="Times New Roman" panose="02020603050405020304" pitchFamily="18" charset="0"/>
                    <a:ea typeface="Calibri" panose="020F0502020204030204" pitchFamily="34" charset="0"/>
                    <a:cs typeface="Times New Roman" panose="02020603050405020304" pitchFamily="18" charset="0"/>
                  </a:rPr>
                  <a:t> – </a:t>
                </a:r>
                <a:r>
                  <a:rPr lang="en-US" sz="2400" b="1"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1</a:t>
                </a:r>
                <a:r>
                  <a:rPr lang="en-US" sz="2400" dirty="0">
                    <a:latin typeface="Times New Roman" panose="02020603050405020304" pitchFamily="18" charset="0"/>
                    <a:ea typeface="Calibri" panose="020F0502020204030204" pitchFamily="34" charset="0"/>
                    <a:cs typeface="Times New Roman" panose="02020603050405020304" pitchFamily="18" charset="0"/>
                  </a:rPr>
                  <a:t> *    </a:t>
                </a:r>
                <a:r>
                  <a:rPr lang="en-US" sz="2400" u="sng" dirty="0">
                    <a:latin typeface="Times New Roman" panose="02020603050405020304" pitchFamily="18" charset="0"/>
                    <a:ea typeface="Calibri" panose="020F0502020204030204" pitchFamily="34" charset="0"/>
                    <a:cs typeface="Times New Roman" panose="02020603050405020304" pitchFamily="18" charset="0"/>
                  </a:rPr>
                  <a:t>0</a:t>
                </a:r>
                <a:r>
                  <a:rPr lang="en-US" sz="2400" i="1"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a:latin typeface="Times New Roman" panose="02020603050405020304" pitchFamily="18" charset="0"/>
                    <a:ea typeface="Calibri" panose="020F0502020204030204" pitchFamily="34" charset="0"/>
                    <a:cs typeface="Times New Roman" panose="02020603050405020304" pitchFamily="18" charset="0"/>
                  </a:rPr>
                  <a:t>(1</a:t>
                </a:r>
                <a:r>
                  <a:rPr lang="en-US" sz="2400" baseline="30000" dirty="0">
                    <a:latin typeface="Times New Roman" panose="02020603050405020304" pitchFamily="18" charset="0"/>
                    <a:ea typeface="Calibri" panose="020F0502020204030204" pitchFamily="34" charset="0"/>
                    <a:cs typeface="Times New Roman" panose="02020603050405020304" pitchFamily="18" charset="0"/>
                  </a:rPr>
                  <a:t>st</a:t>
                </a:r>
                <a:r>
                  <a:rPr lang="en-US" sz="2400" dirty="0">
                    <a:latin typeface="Times New Roman" panose="02020603050405020304" pitchFamily="18" charset="0"/>
                    <a:ea typeface="Calibri" panose="020F0502020204030204" pitchFamily="34" charset="0"/>
                    <a:cs typeface="Times New Roman" panose="02020603050405020304" pitchFamily="18" charset="0"/>
                  </a:rPr>
                  <a:t> step)</a:t>
                </a:r>
              </a:p>
              <a:p>
                <a:pPr>
                  <a:lnSpc>
                    <a:spcPct val="150000"/>
                  </a:lnSpc>
                </a:pPr>
                <a:r>
                  <a:rPr lang="en-US" sz="2400" dirty="0">
                    <a:latin typeface="Times New Roman" panose="02020603050405020304" pitchFamily="18" charset="0"/>
                    <a:ea typeface="Calibri" panose="020F0502020204030204" pitchFamily="34" charset="0"/>
                    <a:cs typeface="Times New Roman" panose="02020603050405020304" pitchFamily="18" charset="0"/>
                  </a:rPr>
                  <a:t>= 12</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r>
                  <a:rPr lang="en-US" sz="2400" dirty="0">
                    <a:latin typeface="Times New Roman" panose="02020603050405020304" pitchFamily="18" charset="0"/>
                    <a:ea typeface="Calibri" panose="020F0502020204030204" pitchFamily="34" charset="0"/>
                    <a:cs typeface="Times New Roman" panose="02020603050405020304" pitchFamily="18" charset="0"/>
                  </a:rPr>
                  <a:t>At each step, the </a:t>
                </a:r>
                <a:r>
                  <a:rPr lang="en-US" sz="2400" dirty="0" err="1">
                    <a:latin typeface="Times New Roman" panose="02020603050405020304" pitchFamily="18" charset="0"/>
                    <a:ea typeface="Calibri" panose="020F0502020204030204" pitchFamily="34" charset="0"/>
                    <a:cs typeface="Times New Roman" panose="02020603050405020304" pitchFamily="18" charset="0"/>
                  </a:rPr>
                  <a:t>gcd</a:t>
                </a:r>
                <a:r>
                  <a:rPr lang="en-US" sz="2400" dirty="0">
                    <a:latin typeface="Times New Roman" panose="02020603050405020304" pitchFamily="18" charset="0"/>
                    <a:ea typeface="Calibri" panose="020F0502020204030204" pitchFamily="34" charset="0"/>
                    <a:cs typeface="Times New Roman" panose="02020603050405020304" pitchFamily="18" charset="0"/>
                  </a:rPr>
                  <a:t> computation has been reduced to the underlined numbers.</a:t>
                </a:r>
                <a:r>
                  <a:rPr lang="en-US" sz="2400" dirty="0">
                    <a:latin typeface="Calibri" panose="020F0502020204030204" pitchFamily="34" charset="0"/>
                    <a:ea typeface="Calibri" panose="020F0502020204030204" pitchFamily="34" charset="0"/>
                    <a:cs typeface="Times New Roman" panose="02020603050405020304" pitchFamily="18" charset="0"/>
                  </a:rPr>
                  <a:t> </a:t>
                </a:r>
                <a:r>
                  <a:rPr lang="en-US" sz="2400" dirty="0">
                    <a:latin typeface="Times New Roman" panose="02020603050405020304" pitchFamily="18" charset="0"/>
                    <a:ea typeface="Calibri" panose="020F0502020204030204" pitchFamily="34" charset="0"/>
                    <a:cs typeface="Times New Roman" panose="02020603050405020304" pitchFamily="18" charset="0"/>
                  </a:rPr>
                  <a:t>Thus, </a:t>
                </a:r>
                <a:r>
                  <a:rPr lang="en-US" sz="2400" dirty="0" err="1">
                    <a:latin typeface="Times New Roman" panose="02020603050405020304" pitchFamily="18" charset="0"/>
                    <a:ea typeface="Calibri" panose="020F0502020204030204" pitchFamily="34" charset="0"/>
                    <a:cs typeface="Times New Roman" panose="02020603050405020304" pitchFamily="18" charset="0"/>
                  </a:rPr>
                  <a:t>gcd</a:t>
                </a:r>
                <a:r>
                  <a:rPr lang="en-US" sz="2400" dirty="0">
                    <a:latin typeface="Times New Roman" panose="02020603050405020304" pitchFamily="18" charset="0"/>
                    <a:ea typeface="Calibri" panose="020F0502020204030204" pitchFamily="34" charset="0"/>
                    <a:cs typeface="Times New Roman" panose="02020603050405020304" pitchFamily="18" charset="0"/>
                  </a:rPr>
                  <a:t>(60, 24) = </a:t>
                </a:r>
                <a:r>
                  <a:rPr lang="en-US" sz="2400" dirty="0" err="1">
                    <a:latin typeface="Times New Roman" panose="02020603050405020304" pitchFamily="18" charset="0"/>
                    <a:ea typeface="Calibri" panose="020F0502020204030204" pitchFamily="34" charset="0"/>
                    <a:cs typeface="Times New Roman" panose="02020603050405020304" pitchFamily="18" charset="0"/>
                  </a:rPr>
                  <a:t>gcd</a:t>
                </a:r>
                <a:r>
                  <a:rPr lang="en-US" sz="2400" dirty="0">
                    <a:latin typeface="Times New Roman" panose="02020603050405020304" pitchFamily="18" charset="0"/>
                    <a:ea typeface="Calibri" panose="020F0502020204030204" pitchFamily="34" charset="0"/>
                    <a:cs typeface="Times New Roman" panose="02020603050405020304" pitchFamily="18" charset="0"/>
                  </a:rPr>
                  <a:t>(24, 12) = </a:t>
                </a:r>
                <a:r>
                  <a:rPr lang="en-US" sz="2400" dirty="0" err="1">
                    <a:latin typeface="Times New Roman" panose="02020603050405020304" pitchFamily="18" charset="0"/>
                    <a:ea typeface="Calibri" panose="020F0502020204030204" pitchFamily="34" charset="0"/>
                    <a:cs typeface="Times New Roman" panose="02020603050405020304" pitchFamily="18" charset="0"/>
                  </a:rPr>
                  <a:t>gcd</a:t>
                </a:r>
                <a:r>
                  <a:rPr lang="en-US" sz="2400" dirty="0">
                    <a:latin typeface="Times New Roman" panose="02020603050405020304" pitchFamily="18" charset="0"/>
                    <a:ea typeface="Calibri" panose="020F0502020204030204" pitchFamily="34" charset="0"/>
                    <a:cs typeface="Times New Roman" panose="02020603050405020304" pitchFamily="18" charset="0"/>
                  </a:rPr>
                  <a:t>(</a:t>
                </a:r>
                <a:r>
                  <a:rPr lang="en-US" sz="24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12, 0</a:t>
                </a:r>
                <a:r>
                  <a:rPr lang="en-US" sz="2400" dirty="0">
                    <a:latin typeface="Times New Roman" panose="02020603050405020304" pitchFamily="18" charset="0"/>
                    <a:ea typeface="Calibri" panose="020F0502020204030204" pitchFamily="34" charset="0"/>
                    <a:cs typeface="Times New Roman" panose="02020603050405020304" pitchFamily="18" charset="0"/>
                  </a:rPr>
                  <a:t>) = 12.</a:t>
                </a:r>
              </a:p>
              <a:p>
                <a:endParaRPr lang="en-US" sz="2400" dirty="0">
                  <a:latin typeface="Times New Roman" panose="02020603050405020304" pitchFamily="18" charset="0"/>
                  <a:ea typeface="Calibri" panose="020F0502020204030204" pitchFamily="34" charset="0"/>
                  <a:cs typeface="Times New Roman" panose="02020603050405020304" pitchFamily="18" charset="0"/>
                </a:endParaRPr>
              </a:p>
              <a:p>
                <a:r>
                  <a:rPr lang="en-US" sz="2400" dirty="0">
                    <a:latin typeface="Times New Roman" panose="02020603050405020304" pitchFamily="18" charset="0"/>
                    <a:ea typeface="Calibri" panose="020F0502020204030204" pitchFamily="34" charset="0"/>
                    <a:cs typeface="Times New Roman" panose="02020603050405020304" pitchFamily="18" charset="0"/>
                  </a:rPr>
                  <a:t>To find </a:t>
                </a:r>
                <a:r>
                  <a:rPr lang="en-US" sz="2400" dirty="0" err="1">
                    <a:latin typeface="Times New Roman" panose="02020603050405020304" pitchFamily="18" charset="0"/>
                    <a:ea typeface="Calibri" panose="020F0502020204030204" pitchFamily="34" charset="0"/>
                    <a:cs typeface="Times New Roman" panose="02020603050405020304" pitchFamily="18" charset="0"/>
                  </a:rPr>
                  <a:t>i</a:t>
                </a:r>
                <a:r>
                  <a:rPr lang="en-US" sz="2400" dirty="0">
                    <a:latin typeface="Times New Roman" panose="02020603050405020304" pitchFamily="18" charset="0"/>
                    <a:ea typeface="Calibri" panose="020F0502020204030204" pitchFamily="34" charset="0"/>
                    <a:cs typeface="Times New Roman" panose="02020603050405020304" pitchFamily="18" charset="0"/>
                  </a:rPr>
                  <a:t> and j such that </a:t>
                </a:r>
                <a:r>
                  <a:rPr lang="en-US" sz="2400" dirty="0" err="1">
                    <a:latin typeface="Times New Roman" panose="02020603050405020304" pitchFamily="18" charset="0"/>
                    <a:ea typeface="Calibri" panose="020F0502020204030204" pitchFamily="34" charset="0"/>
                    <a:cs typeface="Times New Roman" panose="02020603050405020304" pitchFamily="18" charset="0"/>
                  </a:rPr>
                  <a:t>i</a:t>
                </a:r>
                <a:r>
                  <a:rPr lang="en-US" sz="2400" dirty="0">
                    <a:latin typeface="Times New Roman" panose="02020603050405020304" pitchFamily="18" charset="0"/>
                    <a:ea typeface="Calibri" panose="020F0502020204030204" pitchFamily="34" charset="0"/>
                    <a:cs typeface="Times New Roman" panose="02020603050405020304" pitchFamily="18" charset="0"/>
                  </a:rPr>
                  <a:t>*60 + j*24 = 12, we start by expressing 12 in terms of the last pair (12, 0). Then we work backwards and express it in terms of (24, 12), and finally (60, 24). The process is as follows:</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2" name="Rectangle 1"/>
              <p:cNvSpPr>
                <a:spLocks noRot="1" noChangeAspect="1" noMove="1" noResize="1" noEditPoints="1" noAdjustHandles="1" noChangeArrowheads="1" noChangeShapeType="1" noTextEdit="1"/>
              </p:cNvSpPr>
              <p:nvPr/>
            </p:nvSpPr>
            <p:spPr>
              <a:xfrm>
                <a:off x="1524000" y="498390"/>
                <a:ext cx="9144000" cy="6186309"/>
              </a:xfrm>
              <a:prstGeom prst="rect">
                <a:avLst/>
              </a:prstGeom>
              <a:blipFill>
                <a:blip r:embed="rId2"/>
                <a:stretch>
                  <a:fillRect l="-1200" b="-1970"/>
                </a:stretch>
              </a:blipFill>
            </p:spPr>
            <p:txBody>
              <a:bodyPr/>
              <a:lstStyle/>
              <a:p>
                <a:r>
                  <a:rPr lang="en-US">
                    <a:noFill/>
                  </a:rPr>
                  <a:t> </a:t>
                </a:r>
              </a:p>
            </p:txBody>
          </p:sp>
        </mc:Fallback>
      </mc:AlternateContent>
      <p:sp>
        <p:nvSpPr>
          <p:cNvPr id="5" name="Multiply 4"/>
          <p:cNvSpPr/>
          <p:nvPr/>
        </p:nvSpPr>
        <p:spPr>
          <a:xfrm>
            <a:off x="694944" y="578585"/>
            <a:ext cx="365760" cy="612993"/>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1136081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8D69B21-A358-4479-A2A6-0798C9D0A707}"/>
              </a:ext>
            </a:extLst>
          </p:cNvPr>
          <p:cNvSpPr txBox="1"/>
          <p:nvPr/>
        </p:nvSpPr>
        <p:spPr>
          <a:xfrm>
            <a:off x="1254173" y="1797312"/>
            <a:ext cx="8915063" cy="4936775"/>
          </a:xfrm>
          <a:prstGeom prst="rect">
            <a:avLst/>
          </a:prstGeom>
          <a:solidFill>
            <a:srgbClr val="FFFF00"/>
          </a:solidFill>
        </p:spPr>
        <p:txBody>
          <a:bodyPr wrap="square" rtlCol="0">
            <a:spAutoFit/>
          </a:bodyPr>
          <a:lstStyle/>
          <a:p>
            <a:endParaRPr lang="en-US" dirty="0"/>
          </a:p>
        </p:txBody>
      </p:sp>
      <p:sp>
        <p:nvSpPr>
          <p:cNvPr id="2" name="Rectangle 1"/>
          <p:cNvSpPr/>
          <p:nvPr/>
        </p:nvSpPr>
        <p:spPr>
          <a:xfrm>
            <a:off x="1426438" y="1755129"/>
            <a:ext cx="9812580" cy="4647426"/>
          </a:xfrm>
          <a:prstGeom prst="rect">
            <a:avLst/>
          </a:prstGeom>
        </p:spPr>
        <p:txBody>
          <a:bodyPr wrap="square">
            <a:spAutoFit/>
          </a:bodyPr>
          <a:lstStyle/>
          <a:p>
            <a:r>
              <a:rPr lang="en-US" sz="2400" dirty="0">
                <a:latin typeface="Times New Roman" panose="02020603050405020304" pitchFamily="18" charset="0"/>
                <a:ea typeface="Calibri" panose="020F0502020204030204" pitchFamily="34" charset="0"/>
                <a:cs typeface="Times New Roman" panose="02020603050405020304" pitchFamily="18" charset="0"/>
              </a:rPr>
              <a:t>The first step is: use the last line on the </a:t>
            </a:r>
            <a:r>
              <a:rPr lang="en-US" sz="2400" dirty="0" err="1">
                <a:latin typeface="Times New Roman" panose="02020603050405020304" pitchFamily="18" charset="0"/>
                <a:ea typeface="Calibri" panose="020F0502020204030204" pitchFamily="34" charset="0"/>
                <a:cs typeface="Times New Roman" panose="02020603050405020304" pitchFamily="18" charset="0"/>
              </a:rPr>
              <a:t>gcd</a:t>
            </a:r>
            <a:r>
              <a:rPr lang="en-US" sz="2400" dirty="0">
                <a:latin typeface="Times New Roman" panose="02020603050405020304" pitchFamily="18" charset="0"/>
                <a:ea typeface="Calibri" panose="020F0502020204030204" pitchFamily="34" charset="0"/>
                <a:cs typeface="Times New Roman" panose="02020603050405020304" pitchFamily="18" charset="0"/>
              </a:rPr>
              <a:t> computation </a:t>
            </a:r>
          </a:p>
          <a:p>
            <a:r>
              <a:rPr lang="en-US" sz="2400" dirty="0">
                <a:latin typeface="Times New Roman" panose="02020603050405020304" pitchFamily="18" charset="0"/>
                <a:ea typeface="Calibri" panose="020F0502020204030204" pitchFamily="34" charset="0"/>
                <a:cs typeface="Times New Roman" panose="02020603050405020304" pitchFamily="18" charset="0"/>
              </a:rPr>
              <a:t>	12 = </a:t>
            </a:r>
            <a:r>
              <a:rPr lang="en-US" sz="2400" dirty="0">
                <a:solidFill>
                  <a:schemeClr val="accent6">
                    <a:lumMod val="75000"/>
                  </a:schemeClr>
                </a:solidFill>
                <a:latin typeface="Times New Roman" panose="02020603050405020304" pitchFamily="18" charset="0"/>
                <a:ea typeface="Calibri" panose="020F0502020204030204" pitchFamily="34" charset="0"/>
                <a:cs typeface="Times New Roman" panose="02020603050405020304" pitchFamily="18" charset="0"/>
              </a:rPr>
              <a:t>1 </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u="sng"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a:t>
            </a:r>
            <a:r>
              <a:rPr lang="en-US" sz="2400" u="sng" dirty="0">
                <a:latin typeface="Times New Roman" panose="02020603050405020304" pitchFamily="18" charset="0"/>
                <a:ea typeface="Calibri" panose="020F0502020204030204" pitchFamily="34" charset="0"/>
                <a:cs typeface="Times New Roman" panose="02020603050405020304" pitchFamily="18" charset="0"/>
              </a:rPr>
              <a:t>12</a:t>
            </a:r>
            <a:r>
              <a:rPr lang="en-US" sz="24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a:latin typeface="Times New Roman" panose="02020603050405020304" pitchFamily="18" charset="0"/>
                <a:ea typeface="Calibri" panose="020F0502020204030204" pitchFamily="34" charset="0"/>
                <a:cs typeface="Times New Roman" panose="02020603050405020304" pitchFamily="18" charset="0"/>
              </a:rPr>
              <a:t>–</a:t>
            </a:r>
            <a:r>
              <a:rPr lang="en-US" sz="2400" dirty="0">
                <a:solidFill>
                  <a:schemeClr val="accent6">
                    <a:lumMod val="75000"/>
                  </a:schemeClr>
                </a:solidFill>
                <a:latin typeface="Times New Roman" panose="02020603050405020304" pitchFamily="18" charset="0"/>
                <a:ea typeface="Calibri" panose="020F0502020204030204" pitchFamily="34" charset="0"/>
                <a:cs typeface="Times New Roman" panose="02020603050405020304" pitchFamily="18" charset="0"/>
              </a:rPr>
              <a:t> 1 </a:t>
            </a:r>
            <a:r>
              <a:rPr lang="en-US" sz="24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 </a:t>
            </a:r>
            <a:r>
              <a:rPr lang="en-US" sz="2400" b="1" u="sng"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0</a:t>
            </a:r>
            <a:r>
              <a:rPr lang="en-US" sz="2400" b="1"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…..(1)     </a:t>
            </a:r>
            <a:r>
              <a:rPr lang="en-US" sz="2400"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(i.e., based on r = x – q * y)}</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endParaRPr lang="en-US" sz="800" dirty="0">
              <a:latin typeface="Times New Roman" panose="02020603050405020304" pitchFamily="18" charset="0"/>
              <a:ea typeface="Calibri" panose="020F0502020204030204" pitchFamily="34" charset="0"/>
              <a:cs typeface="Times New Roman" panose="02020603050405020304" pitchFamily="18" charset="0"/>
            </a:endParaRPr>
          </a:p>
          <a:p>
            <a:r>
              <a:rPr lang="en-US" sz="2400" dirty="0">
                <a:latin typeface="Times New Roman" panose="02020603050405020304" pitchFamily="18" charset="0"/>
                <a:ea typeface="Calibri" panose="020F0502020204030204" pitchFamily="34" charset="0"/>
                <a:cs typeface="Times New Roman" panose="02020603050405020304" pitchFamily="18" charset="0"/>
              </a:rPr>
              <a:t>The second step is: use the second last line on the </a:t>
            </a:r>
            <a:r>
              <a:rPr lang="en-US" sz="2400" dirty="0" err="1">
                <a:latin typeface="Times New Roman" panose="02020603050405020304" pitchFamily="18" charset="0"/>
                <a:ea typeface="Calibri" panose="020F0502020204030204" pitchFamily="34" charset="0"/>
                <a:cs typeface="Times New Roman" panose="02020603050405020304" pitchFamily="18" charset="0"/>
              </a:rPr>
              <a:t>gcd</a:t>
            </a:r>
            <a:r>
              <a:rPr lang="en-US" sz="2400" dirty="0">
                <a:latin typeface="Times New Roman" panose="02020603050405020304" pitchFamily="18" charset="0"/>
                <a:ea typeface="Calibri" panose="020F0502020204030204" pitchFamily="34" charset="0"/>
                <a:cs typeface="Times New Roman" panose="02020603050405020304" pitchFamily="18" charset="0"/>
              </a:rPr>
              <a:t> computation </a:t>
            </a:r>
            <a:endParaRPr lang="en-US" sz="24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endParaRPr>
          </a:p>
          <a:p>
            <a:r>
              <a:rPr lang="en-US" sz="2400" dirty="0">
                <a:latin typeface="Times New Roman" panose="02020603050405020304" pitchFamily="18" charset="0"/>
                <a:ea typeface="Calibri" panose="020F0502020204030204" pitchFamily="34" charset="0"/>
                <a:cs typeface="Times New Roman" panose="02020603050405020304" pitchFamily="18" charset="0"/>
              </a:rPr>
              <a:t>             0  =   1 * </a:t>
            </a:r>
            <a:r>
              <a:rPr lang="en-US" sz="2400" u="sng" dirty="0">
                <a:latin typeface="Times New Roman" panose="02020603050405020304" pitchFamily="18" charset="0"/>
                <a:ea typeface="Calibri" panose="020F0502020204030204" pitchFamily="34" charset="0"/>
                <a:cs typeface="Times New Roman" panose="02020603050405020304" pitchFamily="18" charset="0"/>
              </a:rPr>
              <a:t>24</a:t>
            </a:r>
            <a:r>
              <a:rPr lang="en-US" sz="2400" dirty="0">
                <a:latin typeface="Times New Roman" panose="02020603050405020304" pitchFamily="18" charset="0"/>
                <a:ea typeface="Calibri" panose="020F0502020204030204" pitchFamily="34" charset="0"/>
                <a:cs typeface="Times New Roman" panose="02020603050405020304" pitchFamily="18" charset="0"/>
              </a:rPr>
              <a:t> –  2 * </a:t>
            </a:r>
            <a:r>
              <a:rPr lang="en-US" sz="2400" u="sng" dirty="0">
                <a:latin typeface="Times New Roman" panose="02020603050405020304" pitchFamily="18" charset="0"/>
                <a:ea typeface="Calibri" panose="020F0502020204030204" pitchFamily="34" charset="0"/>
                <a:cs typeface="Times New Roman" panose="02020603050405020304" pitchFamily="18" charset="0"/>
              </a:rPr>
              <a:t>12</a:t>
            </a:r>
            <a:r>
              <a:rPr lang="en-US" sz="2400" dirty="0">
                <a:latin typeface="Times New Roman" panose="02020603050405020304" pitchFamily="18" charset="0"/>
                <a:ea typeface="Calibri" panose="020F0502020204030204" pitchFamily="34" charset="0"/>
                <a:cs typeface="Times New Roman" panose="02020603050405020304" pitchFamily="18" charset="0"/>
              </a:rPr>
              <a:t> ….. (2)  to replace </a:t>
            </a:r>
            <a:r>
              <a:rPr lang="en-US" sz="2400" b="1" u="sng"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0</a:t>
            </a:r>
            <a:r>
              <a:rPr lang="en-US" sz="2400" b="1"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a:latin typeface="Times New Roman" panose="02020603050405020304" pitchFamily="18" charset="0"/>
                <a:ea typeface="Calibri" panose="020F0502020204030204" pitchFamily="34" charset="0"/>
                <a:cs typeface="Times New Roman" panose="02020603050405020304" pitchFamily="18" charset="0"/>
              </a:rPr>
              <a:t>in (1)</a:t>
            </a:r>
          </a:p>
          <a:p>
            <a:r>
              <a:rPr lang="en-US" sz="2400" dirty="0">
                <a:latin typeface="Times New Roman" panose="02020603050405020304" pitchFamily="18" charset="0"/>
                <a:ea typeface="Calibri" panose="020F0502020204030204" pitchFamily="34" charset="0"/>
                <a:cs typeface="Times New Roman" panose="02020603050405020304" pitchFamily="18" charset="0"/>
              </a:rPr>
              <a:t>to get</a:t>
            </a:r>
            <a:r>
              <a:rPr lang="en-US" sz="2400" dirty="0">
                <a:latin typeface="Calibri" panose="020F0502020204030204" pitchFamily="34" charset="0"/>
                <a:ea typeface="Calibri" panose="020F0502020204030204" pitchFamily="34" charset="0"/>
                <a:cs typeface="Times New Roman" panose="02020603050405020304" pitchFamily="18" charset="0"/>
              </a:rPr>
              <a:t>   </a:t>
            </a:r>
            <a:r>
              <a:rPr lang="en-US" sz="2400" dirty="0">
                <a:latin typeface="Times New Roman" panose="02020603050405020304" pitchFamily="18" charset="0"/>
                <a:ea typeface="Calibri" panose="020F0502020204030204" pitchFamily="34" charset="0"/>
                <a:cs typeface="Times New Roman" panose="02020603050405020304" pitchFamily="18" charset="0"/>
              </a:rPr>
              <a:t>12 =   1 * </a:t>
            </a:r>
            <a:r>
              <a:rPr lang="en-US" sz="2400" u="sng" dirty="0">
                <a:latin typeface="Times New Roman" panose="02020603050405020304" pitchFamily="18" charset="0"/>
                <a:ea typeface="Calibri" panose="020F0502020204030204" pitchFamily="34" charset="0"/>
                <a:cs typeface="Times New Roman" panose="02020603050405020304" pitchFamily="18" charset="0"/>
              </a:rPr>
              <a:t>12</a:t>
            </a:r>
            <a:r>
              <a:rPr lang="en-US" sz="2400" dirty="0">
                <a:latin typeface="Times New Roman" panose="02020603050405020304" pitchFamily="18" charset="0"/>
                <a:ea typeface="Calibri" panose="020F0502020204030204" pitchFamily="34" charset="0"/>
                <a:cs typeface="Times New Roman" panose="02020603050405020304" pitchFamily="18" charset="0"/>
              </a:rPr>
              <a:t> – (1 * </a:t>
            </a:r>
            <a:r>
              <a:rPr lang="en-US" sz="2400" u="sng" dirty="0">
                <a:latin typeface="Times New Roman" panose="02020603050405020304" pitchFamily="18" charset="0"/>
                <a:ea typeface="Calibri" panose="020F0502020204030204" pitchFamily="34" charset="0"/>
                <a:cs typeface="Times New Roman" panose="02020603050405020304" pitchFamily="18" charset="0"/>
              </a:rPr>
              <a:t>24</a:t>
            </a:r>
            <a:r>
              <a:rPr lang="en-US" sz="2400" dirty="0">
                <a:latin typeface="Times New Roman" panose="02020603050405020304" pitchFamily="18" charset="0"/>
                <a:ea typeface="Calibri" panose="020F0502020204030204" pitchFamily="34" charset="0"/>
                <a:cs typeface="Times New Roman" panose="02020603050405020304" pitchFamily="18" charset="0"/>
              </a:rPr>
              <a:t> – 2 * </a:t>
            </a:r>
            <a:r>
              <a:rPr lang="en-US" sz="2400" u="sng" dirty="0">
                <a:latin typeface="Times New Roman" panose="02020603050405020304" pitchFamily="18" charset="0"/>
                <a:ea typeface="Calibri" panose="020F0502020204030204" pitchFamily="34" charset="0"/>
                <a:cs typeface="Times New Roman" panose="02020603050405020304" pitchFamily="18" charset="0"/>
              </a:rPr>
              <a:t>12</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p>
          <a:p>
            <a:r>
              <a:rPr lang="en-US" sz="2400" dirty="0">
                <a:latin typeface="Times New Roman" panose="02020603050405020304" pitchFamily="18" charset="0"/>
                <a:ea typeface="Calibri" panose="020F0502020204030204" pitchFamily="34" charset="0"/>
                <a:cs typeface="Times New Roman" panose="02020603050405020304" pitchFamily="18" charset="0"/>
              </a:rPr>
              <a:t>	     =   1 * </a:t>
            </a:r>
            <a:r>
              <a:rPr lang="en-US" sz="2400" u="sng" dirty="0">
                <a:latin typeface="Times New Roman" panose="02020603050405020304" pitchFamily="18" charset="0"/>
                <a:ea typeface="Calibri" panose="020F0502020204030204" pitchFamily="34" charset="0"/>
                <a:cs typeface="Times New Roman" panose="02020603050405020304" pitchFamily="18" charset="0"/>
              </a:rPr>
              <a:t>12</a:t>
            </a:r>
            <a:r>
              <a:rPr lang="en-US" sz="2400" dirty="0">
                <a:latin typeface="Times New Roman" panose="02020603050405020304" pitchFamily="18" charset="0"/>
                <a:ea typeface="Calibri" panose="020F0502020204030204" pitchFamily="34" charset="0"/>
                <a:cs typeface="Times New Roman" panose="02020603050405020304" pitchFamily="18" charset="0"/>
              </a:rPr>
              <a:t> –  1 * </a:t>
            </a:r>
            <a:r>
              <a:rPr lang="en-US" sz="2400" u="sng" dirty="0">
                <a:latin typeface="Times New Roman" panose="02020603050405020304" pitchFamily="18" charset="0"/>
                <a:ea typeface="Calibri" panose="020F0502020204030204" pitchFamily="34" charset="0"/>
                <a:cs typeface="Times New Roman" panose="02020603050405020304" pitchFamily="18" charset="0"/>
              </a:rPr>
              <a:t>24</a:t>
            </a:r>
            <a:r>
              <a:rPr lang="en-US" sz="2400" dirty="0">
                <a:latin typeface="Times New Roman" panose="02020603050405020304" pitchFamily="18" charset="0"/>
                <a:ea typeface="Calibri" panose="020F0502020204030204" pitchFamily="34" charset="0"/>
                <a:cs typeface="Times New Roman" panose="02020603050405020304" pitchFamily="18" charset="0"/>
              </a:rPr>
              <a:t> + 2 * </a:t>
            </a:r>
            <a:r>
              <a:rPr lang="en-US" sz="2400" u="sng" dirty="0">
                <a:latin typeface="Times New Roman" panose="02020603050405020304" pitchFamily="18" charset="0"/>
                <a:ea typeface="Calibri" panose="020F0502020204030204" pitchFamily="34" charset="0"/>
                <a:cs typeface="Times New Roman" panose="02020603050405020304" pitchFamily="18" charset="0"/>
              </a:rPr>
              <a:t>12</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p>
          <a:p>
            <a:r>
              <a:rPr lang="en-US" sz="2400" dirty="0">
                <a:latin typeface="Times New Roman" panose="02020603050405020304" pitchFamily="18" charset="0"/>
                <a:ea typeface="Calibri" panose="020F0502020204030204" pitchFamily="34" charset="0"/>
                <a:cs typeface="Times New Roman" panose="02020603050405020304" pitchFamily="18" charset="0"/>
              </a:rPr>
              <a:t>	     = </a:t>
            </a:r>
            <a:r>
              <a:rPr lang="en-US" sz="2400" dirty="0">
                <a:solidFill>
                  <a:schemeClr val="accent6">
                    <a:lumMod val="75000"/>
                  </a:schemeClr>
                </a:solidFill>
                <a:latin typeface="Times New Roman" panose="02020603050405020304" pitchFamily="18" charset="0"/>
                <a:ea typeface="Calibri" panose="020F0502020204030204" pitchFamily="34" charset="0"/>
                <a:cs typeface="Times New Roman" panose="02020603050405020304" pitchFamily="18" charset="0"/>
              </a:rPr>
              <a:t>–1 </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u="sng" dirty="0">
                <a:latin typeface="Times New Roman" panose="02020603050405020304" pitchFamily="18" charset="0"/>
                <a:ea typeface="Calibri" panose="020F0502020204030204" pitchFamily="34" charset="0"/>
                <a:cs typeface="Times New Roman" panose="02020603050405020304" pitchFamily="18" charset="0"/>
              </a:rPr>
              <a:t>24</a:t>
            </a:r>
            <a:r>
              <a:rPr lang="en-US" sz="2400" dirty="0">
                <a:latin typeface="Times New Roman" panose="02020603050405020304" pitchFamily="18" charset="0"/>
                <a:ea typeface="Calibri" panose="020F0502020204030204" pitchFamily="34" charset="0"/>
                <a:cs typeface="Times New Roman" panose="02020603050405020304" pitchFamily="18" charset="0"/>
              </a:rPr>
              <a:t> + </a:t>
            </a:r>
            <a:r>
              <a:rPr lang="en-US" sz="2400" dirty="0">
                <a:solidFill>
                  <a:schemeClr val="accent6">
                    <a:lumMod val="75000"/>
                  </a:schemeClr>
                </a:solidFill>
                <a:latin typeface="Times New Roman" panose="02020603050405020304" pitchFamily="18" charset="0"/>
                <a:ea typeface="Calibri" panose="020F0502020204030204" pitchFamily="34" charset="0"/>
                <a:cs typeface="Times New Roman" panose="02020603050405020304" pitchFamily="18" charset="0"/>
              </a:rPr>
              <a:t>3 </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b="1" u="sng"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12</a:t>
            </a:r>
            <a:r>
              <a:rPr lang="en-US" sz="2400" b="1"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….(2a)</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p>
            <a:r>
              <a:rPr lang="en-US" sz="2400" dirty="0">
                <a:effectLst/>
                <a:latin typeface="Times New Roman" panose="02020603050405020304" pitchFamily="18" charset="0"/>
                <a:ea typeface="Calibri" panose="020F0502020204030204" pitchFamily="34" charset="0"/>
                <a:cs typeface="Times New Roman" panose="02020603050405020304" pitchFamily="18" charset="0"/>
              </a:rPr>
              <a:t>The final step is: </a:t>
            </a:r>
            <a:r>
              <a:rPr lang="en-US" sz="2400" dirty="0">
                <a:latin typeface="Times New Roman" panose="02020603050405020304" pitchFamily="18" charset="0"/>
                <a:ea typeface="Calibri" panose="020F0502020204030204" pitchFamily="34" charset="0"/>
                <a:cs typeface="Times New Roman" panose="02020603050405020304" pitchFamily="18" charset="0"/>
              </a:rPr>
              <a:t>u</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se the first line on the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gcd</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computation</a:t>
            </a:r>
          </a:p>
          <a:p>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12 = </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1 * </a:t>
            </a:r>
            <a:r>
              <a:rPr lang="en-US" sz="2400" u="sng" dirty="0">
                <a:latin typeface="Times New Roman" panose="02020603050405020304" pitchFamily="18" charset="0"/>
                <a:ea typeface="Calibri" panose="020F0502020204030204" pitchFamily="34" charset="0"/>
                <a:cs typeface="Times New Roman" panose="02020603050405020304" pitchFamily="18" charset="0"/>
              </a:rPr>
              <a:t>60</a:t>
            </a:r>
            <a:r>
              <a:rPr lang="en-US" sz="2400" dirty="0">
                <a:latin typeface="Times New Roman" panose="02020603050405020304" pitchFamily="18" charset="0"/>
                <a:ea typeface="Calibri" panose="020F0502020204030204" pitchFamily="34" charset="0"/>
                <a:cs typeface="Times New Roman" panose="02020603050405020304" pitchFamily="18" charset="0"/>
              </a:rPr>
              <a:t> – 2 * </a:t>
            </a:r>
            <a:r>
              <a:rPr lang="en-US" sz="2400" u="sng" dirty="0">
                <a:latin typeface="Times New Roman" panose="02020603050405020304" pitchFamily="18" charset="0"/>
                <a:ea typeface="Calibri" panose="020F0502020204030204" pitchFamily="34" charset="0"/>
                <a:cs typeface="Times New Roman" panose="02020603050405020304" pitchFamily="18" charset="0"/>
              </a:rPr>
              <a:t>24</a:t>
            </a:r>
            <a:r>
              <a:rPr lang="en-US" sz="2400" dirty="0">
                <a:latin typeface="Times New Roman" panose="02020603050405020304" pitchFamily="18" charset="0"/>
                <a:ea typeface="Calibri" panose="020F0502020204030204" pitchFamily="34" charset="0"/>
                <a:cs typeface="Times New Roman" panose="02020603050405020304" pitchFamily="18" charset="0"/>
              </a:rPr>
              <a:t> …..(3) to replace </a:t>
            </a:r>
            <a:r>
              <a:rPr lang="en-US" sz="2400" b="1" u="sng"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12</a:t>
            </a:r>
            <a:r>
              <a:rPr lang="en-US" sz="2400" dirty="0">
                <a:latin typeface="Times New Roman" panose="02020603050405020304" pitchFamily="18" charset="0"/>
                <a:ea typeface="Calibri" panose="020F0502020204030204" pitchFamily="34" charset="0"/>
                <a:cs typeface="Times New Roman" panose="02020603050405020304" pitchFamily="18" charset="0"/>
              </a:rPr>
              <a:t> in (2a). </a:t>
            </a:r>
          </a:p>
          <a:p>
            <a:r>
              <a:rPr lang="en-US" sz="2400" dirty="0">
                <a:latin typeface="Times New Roman" panose="02020603050405020304" pitchFamily="18" charset="0"/>
                <a:ea typeface="Calibri" panose="020F0502020204030204" pitchFamily="34" charset="0"/>
                <a:cs typeface="Times New Roman" panose="02020603050405020304" pitchFamily="18" charset="0"/>
              </a:rPr>
              <a:t>to get 	 12 = –1 * </a:t>
            </a:r>
            <a:r>
              <a:rPr lang="en-US" sz="2400" u="sng" dirty="0">
                <a:latin typeface="Times New Roman" panose="02020603050405020304" pitchFamily="18" charset="0"/>
                <a:ea typeface="Calibri" panose="020F0502020204030204" pitchFamily="34" charset="0"/>
                <a:cs typeface="Times New Roman" panose="02020603050405020304" pitchFamily="18" charset="0"/>
              </a:rPr>
              <a:t>24</a:t>
            </a:r>
            <a:r>
              <a:rPr lang="en-US" sz="2400" dirty="0">
                <a:latin typeface="Times New Roman" panose="02020603050405020304" pitchFamily="18" charset="0"/>
                <a:ea typeface="Calibri" panose="020F0502020204030204" pitchFamily="34" charset="0"/>
                <a:cs typeface="Times New Roman" panose="02020603050405020304" pitchFamily="18" charset="0"/>
              </a:rPr>
              <a:t> + 3 * (1*</a:t>
            </a:r>
            <a:r>
              <a:rPr lang="en-US" sz="2400" u="sng" dirty="0">
                <a:latin typeface="Times New Roman" panose="02020603050405020304" pitchFamily="18" charset="0"/>
                <a:ea typeface="Calibri" panose="020F0502020204030204" pitchFamily="34" charset="0"/>
                <a:cs typeface="Times New Roman" panose="02020603050405020304" pitchFamily="18" charset="0"/>
              </a:rPr>
              <a:t> 60</a:t>
            </a:r>
            <a:r>
              <a:rPr lang="en-US" sz="2400" dirty="0">
                <a:latin typeface="Times New Roman" panose="02020603050405020304" pitchFamily="18" charset="0"/>
                <a:ea typeface="Calibri" panose="020F0502020204030204" pitchFamily="34" charset="0"/>
                <a:cs typeface="Times New Roman" panose="02020603050405020304" pitchFamily="18" charset="0"/>
              </a:rPr>
              <a:t> - 2 * </a:t>
            </a:r>
            <a:r>
              <a:rPr lang="en-US" sz="2400" u="sng" dirty="0">
                <a:latin typeface="Times New Roman" panose="02020603050405020304" pitchFamily="18" charset="0"/>
                <a:ea typeface="Calibri" panose="020F0502020204030204" pitchFamily="34" charset="0"/>
                <a:cs typeface="Times New Roman" panose="02020603050405020304" pitchFamily="18" charset="0"/>
              </a:rPr>
              <a:t>24</a:t>
            </a:r>
            <a:r>
              <a:rPr lang="en-US" sz="2400" dirty="0">
                <a:latin typeface="Times New Roman" panose="02020603050405020304" pitchFamily="18" charset="0"/>
                <a:ea typeface="Calibri" panose="020F0502020204030204" pitchFamily="34" charset="0"/>
                <a:cs typeface="Times New Roman" panose="02020603050405020304" pitchFamily="18" charset="0"/>
              </a:rPr>
              <a:t> ) </a:t>
            </a:r>
          </a:p>
          <a:p>
            <a:r>
              <a:rPr lang="en-US" sz="2400" dirty="0">
                <a:latin typeface="Times New Roman" panose="02020603050405020304" pitchFamily="18" charset="0"/>
                <a:ea typeface="Calibri" panose="020F0502020204030204" pitchFamily="34" charset="0"/>
                <a:cs typeface="Times New Roman" panose="02020603050405020304" pitchFamily="18" charset="0"/>
              </a:rPr>
              <a:t>                  =   </a:t>
            </a:r>
            <a:r>
              <a:rPr lang="en-US" sz="2400" dirty="0">
                <a:solidFill>
                  <a:schemeClr val="accent6">
                    <a:lumMod val="75000"/>
                  </a:schemeClr>
                </a:solidFill>
                <a:latin typeface="Times New Roman" panose="02020603050405020304" pitchFamily="18" charset="0"/>
                <a:ea typeface="Calibri" panose="020F0502020204030204" pitchFamily="34" charset="0"/>
                <a:cs typeface="Times New Roman" panose="02020603050405020304" pitchFamily="18" charset="0"/>
              </a:rPr>
              <a:t>3</a:t>
            </a:r>
            <a:r>
              <a:rPr lang="en-US" sz="2400" dirty="0">
                <a:latin typeface="Times New Roman" panose="02020603050405020304" pitchFamily="18" charset="0"/>
                <a:ea typeface="Calibri" panose="020F0502020204030204" pitchFamily="34" charset="0"/>
                <a:cs typeface="Times New Roman" panose="02020603050405020304" pitchFamily="18" charset="0"/>
              </a:rPr>
              <a:t> * </a:t>
            </a:r>
            <a:r>
              <a:rPr lang="en-US" sz="2400" u="sng" dirty="0">
                <a:latin typeface="Times New Roman" panose="02020603050405020304" pitchFamily="18" charset="0"/>
                <a:ea typeface="Calibri" panose="020F0502020204030204" pitchFamily="34" charset="0"/>
                <a:cs typeface="Times New Roman" panose="02020603050405020304" pitchFamily="18" charset="0"/>
              </a:rPr>
              <a:t>60</a:t>
            </a:r>
            <a:r>
              <a:rPr lang="en-US" sz="2400" dirty="0">
                <a:latin typeface="Times New Roman" panose="02020603050405020304" pitchFamily="18" charset="0"/>
                <a:ea typeface="Calibri" panose="020F0502020204030204" pitchFamily="34" charset="0"/>
                <a:cs typeface="Times New Roman" panose="02020603050405020304" pitchFamily="18" charset="0"/>
              </a:rPr>
              <a:t> – </a:t>
            </a:r>
            <a:r>
              <a:rPr lang="en-US" sz="2400" dirty="0">
                <a:solidFill>
                  <a:schemeClr val="accent6">
                    <a:lumMod val="75000"/>
                  </a:schemeClr>
                </a:solidFill>
                <a:latin typeface="Times New Roman" panose="02020603050405020304" pitchFamily="18" charset="0"/>
                <a:ea typeface="Calibri" panose="020F0502020204030204" pitchFamily="34" charset="0"/>
                <a:cs typeface="Times New Roman" panose="02020603050405020304" pitchFamily="18" charset="0"/>
              </a:rPr>
              <a:t>7 </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u="sng" dirty="0">
                <a:latin typeface="Times New Roman" panose="02020603050405020304" pitchFamily="18" charset="0"/>
                <a:ea typeface="Calibri" panose="020F0502020204030204" pitchFamily="34" charset="0"/>
                <a:cs typeface="Times New Roman" panose="02020603050405020304" pitchFamily="18" charset="0"/>
              </a:rPr>
              <a:t>24</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a:solidFill>
                  <a:srgbClr val="3333FF"/>
                </a:solidFill>
                <a:latin typeface="Times New Roman" panose="02020603050405020304" pitchFamily="18" charset="0"/>
                <a:ea typeface="Calibri" panose="020F0502020204030204" pitchFamily="34" charset="0"/>
                <a:cs typeface="Times New Roman" panose="02020603050405020304" pitchFamily="18" charset="0"/>
              </a:rPr>
              <a:t>….. (3a)</a:t>
            </a:r>
          </a:p>
          <a:p>
            <a:r>
              <a:rPr lang="en-US" sz="2400" dirty="0" err="1">
                <a:solidFill>
                  <a:srgbClr val="3333FF"/>
                </a:solidFill>
                <a:effectLst/>
                <a:latin typeface="Times New Roman" panose="02020603050405020304" pitchFamily="18" charset="0"/>
                <a:ea typeface="Calibri" panose="020F0502020204030204" pitchFamily="34" charset="0"/>
                <a:cs typeface="Times New Roman" panose="02020603050405020304" pitchFamily="18" charset="0"/>
              </a:rPr>
              <a:t>gcd</a:t>
            </a:r>
            <a:r>
              <a:rPr lang="en-US" sz="2400" dirty="0">
                <a:solidFill>
                  <a:srgbClr val="3333FF"/>
                </a:solidFill>
                <a:effectLst/>
                <a:latin typeface="Times New Roman" panose="02020603050405020304" pitchFamily="18" charset="0"/>
                <a:ea typeface="Calibri" panose="020F0502020204030204" pitchFamily="34" charset="0"/>
                <a:cs typeface="Times New Roman" panose="02020603050405020304" pitchFamily="18" charset="0"/>
              </a:rPr>
              <a:t>(60, 24) = </a:t>
            </a:r>
            <a:r>
              <a:rPr lang="en-US" sz="2400" dirty="0">
                <a:solidFill>
                  <a:schemeClr val="accent6">
                    <a:lumMod val="75000"/>
                  </a:schemeClr>
                </a:solidFill>
                <a:latin typeface="Times New Roman" panose="02020603050405020304" pitchFamily="18" charset="0"/>
                <a:ea typeface="Calibri" panose="020F0502020204030204" pitchFamily="34" charset="0"/>
                <a:cs typeface="Times New Roman" panose="02020603050405020304" pitchFamily="18" charset="0"/>
              </a:rPr>
              <a:t>3</a:t>
            </a:r>
            <a:r>
              <a:rPr lang="en-US" sz="2400" dirty="0">
                <a:latin typeface="Times New Roman" panose="02020603050405020304" pitchFamily="18" charset="0"/>
                <a:ea typeface="Calibri" panose="020F0502020204030204" pitchFamily="34" charset="0"/>
                <a:cs typeface="Times New Roman" panose="02020603050405020304" pitchFamily="18" charset="0"/>
              </a:rPr>
              <a:t> * </a:t>
            </a:r>
            <a:r>
              <a:rPr lang="en-US" sz="2400" u="sng" dirty="0">
                <a:latin typeface="Times New Roman" panose="02020603050405020304" pitchFamily="18" charset="0"/>
                <a:ea typeface="Calibri" panose="020F0502020204030204" pitchFamily="34" charset="0"/>
                <a:cs typeface="Times New Roman" panose="02020603050405020304" pitchFamily="18" charset="0"/>
              </a:rPr>
              <a:t>60</a:t>
            </a:r>
            <a:r>
              <a:rPr lang="en-US" sz="2400" dirty="0">
                <a:latin typeface="Times New Roman" panose="02020603050405020304" pitchFamily="18" charset="0"/>
                <a:ea typeface="Calibri" panose="020F0502020204030204" pitchFamily="34" charset="0"/>
                <a:cs typeface="Times New Roman" panose="02020603050405020304" pitchFamily="18" charset="0"/>
              </a:rPr>
              <a:t> – </a:t>
            </a:r>
            <a:r>
              <a:rPr lang="en-US" sz="2400" dirty="0">
                <a:solidFill>
                  <a:schemeClr val="accent6">
                    <a:lumMod val="75000"/>
                  </a:schemeClr>
                </a:solidFill>
                <a:latin typeface="Times New Roman" panose="02020603050405020304" pitchFamily="18" charset="0"/>
                <a:ea typeface="Calibri" panose="020F0502020204030204" pitchFamily="34" charset="0"/>
                <a:cs typeface="Times New Roman" panose="02020603050405020304" pitchFamily="18" charset="0"/>
              </a:rPr>
              <a:t>7 </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u="sng" dirty="0">
                <a:latin typeface="Times New Roman" panose="02020603050405020304" pitchFamily="18" charset="0"/>
                <a:ea typeface="Calibri" panose="020F0502020204030204" pitchFamily="34" charset="0"/>
                <a:cs typeface="Times New Roman" panose="02020603050405020304" pitchFamily="18" charset="0"/>
              </a:rPr>
              <a:t>24</a:t>
            </a:r>
            <a:r>
              <a:rPr lang="en-US" sz="2400" dirty="0">
                <a:latin typeface="Times New Roman" panose="02020603050405020304" pitchFamily="18" charset="0"/>
                <a:ea typeface="Calibri" panose="020F0502020204030204" pitchFamily="34" charset="0"/>
                <a:cs typeface="Times New Roman" panose="02020603050405020304" pitchFamily="18" charset="0"/>
              </a:rPr>
              <a:t> = 12(3 * 5 – 7 *2) = 12</a:t>
            </a:r>
            <a:endParaRPr lang="en-US" sz="2400" dirty="0">
              <a:solidFill>
                <a:srgbClr val="3333FF"/>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Rectangle 2">
            <a:extLst>
              <a:ext uri="{FF2B5EF4-FFF2-40B4-BE49-F238E27FC236}">
                <a16:creationId xmlns:a16="http://schemas.microsoft.com/office/drawing/2014/main" id="{9809ACC5-34E7-4A26-84A3-56ECE0858FB0}"/>
              </a:ext>
            </a:extLst>
          </p:cNvPr>
          <p:cNvSpPr/>
          <p:nvPr/>
        </p:nvSpPr>
        <p:spPr>
          <a:xfrm>
            <a:off x="2268637" y="123913"/>
            <a:ext cx="7338351" cy="1631216"/>
          </a:xfrm>
          <a:prstGeom prst="rect">
            <a:avLst/>
          </a:prstGeom>
          <a:ln>
            <a:solidFill>
              <a:srgbClr val="FF0000"/>
            </a:solidFill>
          </a:ln>
        </p:spPr>
        <p:txBody>
          <a:bodyPr wrap="square">
            <a:spAutoFit/>
          </a:bodyPr>
          <a:lstStyle/>
          <a:p>
            <a:r>
              <a:rPr lang="en-US" sz="2000" dirty="0">
                <a:latin typeface="Times New Roman" panose="02020603050405020304" pitchFamily="18" charset="0"/>
                <a:ea typeface="Calibri" panose="020F0502020204030204" pitchFamily="34" charset="0"/>
                <a:cs typeface="Times New Roman" panose="02020603050405020304" pitchFamily="18" charset="0"/>
              </a:rPr>
              <a:t>(x = q * y + r), where r = x mod y</a:t>
            </a:r>
            <a:r>
              <a:rPr lang="en-US" sz="2000" dirty="0">
                <a:latin typeface="Calibri" panose="020F0502020204030204" pitchFamily="34" charset="0"/>
                <a:ea typeface="Calibri" panose="020F0502020204030204" pitchFamily="34" charset="0"/>
                <a:cs typeface="Times New Roman" panose="02020603050405020304" pitchFamily="18" charset="0"/>
              </a:rPr>
              <a:t>.   r = x – q * y.</a:t>
            </a:r>
            <a:endParaRPr lang="en-US" sz="2000" dirty="0">
              <a:latin typeface="Times New Roman" panose="02020603050405020304" pitchFamily="18" charset="0"/>
              <a:ea typeface="Calibri" panose="020F0502020204030204" pitchFamily="34" charset="0"/>
              <a:cs typeface="Times New Roman" panose="02020603050405020304" pitchFamily="18" charset="0"/>
            </a:endParaRPr>
          </a:p>
          <a:p>
            <a:r>
              <a:rPr lang="en-US" sz="2000" dirty="0" err="1">
                <a:latin typeface="Times New Roman" panose="02020603050405020304" pitchFamily="18" charset="0"/>
                <a:ea typeface="Calibri" panose="020F0502020204030204" pitchFamily="34" charset="0"/>
                <a:cs typeface="Times New Roman" panose="02020603050405020304" pitchFamily="18" charset="0"/>
              </a:rPr>
              <a:t>gcd</a:t>
            </a:r>
            <a:r>
              <a:rPr lang="en-US" sz="2000" dirty="0">
                <a:latin typeface="Times New Roman" panose="02020603050405020304" pitchFamily="18" charset="0"/>
                <a:ea typeface="Calibri" panose="020F0502020204030204" pitchFamily="34" charset="0"/>
                <a:cs typeface="Times New Roman" panose="02020603050405020304" pitchFamily="18" charset="0"/>
              </a:rPr>
              <a:t>(60, 24)  </a:t>
            </a:r>
            <a:r>
              <a:rPr lang="en-US" sz="2000" u="sng" dirty="0">
                <a:latin typeface="Times New Roman" panose="02020603050405020304" pitchFamily="18" charset="0"/>
                <a:ea typeface="Calibri" panose="020F0502020204030204" pitchFamily="34" charset="0"/>
                <a:cs typeface="Times New Roman" panose="02020603050405020304" pitchFamily="18" charset="0"/>
              </a:rPr>
              <a:t>60</a:t>
            </a:r>
            <a:r>
              <a:rPr lang="en-US" sz="2000" dirty="0">
                <a:latin typeface="Times New Roman" panose="02020603050405020304" pitchFamily="18" charset="0"/>
                <a:ea typeface="Calibri" panose="020F0502020204030204" pitchFamily="34" charset="0"/>
                <a:cs typeface="Times New Roman" panose="02020603050405020304" pitchFamily="18" charset="0"/>
              </a:rPr>
              <a:t>  =  2 * </a:t>
            </a:r>
            <a:r>
              <a:rPr lang="en-US" sz="2000" u="sng" dirty="0">
                <a:latin typeface="Times New Roman" panose="02020603050405020304" pitchFamily="18" charset="0"/>
                <a:ea typeface="Calibri" panose="020F0502020204030204" pitchFamily="34" charset="0"/>
                <a:cs typeface="Times New Roman" panose="02020603050405020304" pitchFamily="18" charset="0"/>
              </a:rPr>
              <a:t>24</a:t>
            </a:r>
            <a:r>
              <a:rPr lang="en-US" sz="2000" dirty="0">
                <a:latin typeface="Times New Roman" panose="02020603050405020304" pitchFamily="18" charset="0"/>
                <a:ea typeface="Calibri" panose="020F0502020204030204" pitchFamily="34" charset="0"/>
                <a:cs typeface="Times New Roman" panose="02020603050405020304" pitchFamily="18" charset="0"/>
              </a:rPr>
              <a:t> + 12     12 =   </a:t>
            </a:r>
            <a:r>
              <a:rPr lang="en-US" sz="2000" u="sng" dirty="0">
                <a:latin typeface="Times New Roman" panose="02020603050405020304" pitchFamily="18" charset="0"/>
                <a:ea typeface="Calibri" panose="020F0502020204030204" pitchFamily="34" charset="0"/>
                <a:cs typeface="Times New Roman" panose="02020603050405020304" pitchFamily="18" charset="0"/>
              </a:rPr>
              <a:t>60</a:t>
            </a:r>
            <a:r>
              <a:rPr lang="en-US" sz="2000" dirty="0">
                <a:latin typeface="Times New Roman" panose="02020603050405020304" pitchFamily="18" charset="0"/>
                <a:ea typeface="Calibri" panose="020F0502020204030204" pitchFamily="34" charset="0"/>
                <a:cs typeface="Times New Roman" panose="02020603050405020304" pitchFamily="18" charset="0"/>
              </a:rPr>
              <a:t> – 2 * </a:t>
            </a:r>
            <a:r>
              <a:rPr lang="en-US" sz="2000" u="sng" dirty="0">
                <a:latin typeface="Times New Roman" panose="02020603050405020304" pitchFamily="18" charset="0"/>
                <a:ea typeface="Calibri" panose="020F0502020204030204" pitchFamily="34" charset="0"/>
                <a:cs typeface="Times New Roman" panose="02020603050405020304" pitchFamily="18" charset="0"/>
              </a:rPr>
              <a:t>24</a:t>
            </a:r>
            <a:r>
              <a:rPr lang="en-US" sz="2000" dirty="0">
                <a:latin typeface="Times New Roman" panose="02020603050405020304" pitchFamily="18" charset="0"/>
                <a:ea typeface="Calibri" panose="020F0502020204030204" pitchFamily="34" charset="0"/>
                <a:cs typeface="Times New Roman" panose="02020603050405020304" pitchFamily="18" charset="0"/>
              </a:rPr>
              <a:t>    .…(3)</a:t>
            </a:r>
            <a:endParaRPr lang="en-US" sz="2000" u="sng" dirty="0">
              <a:latin typeface="Calibri" panose="020F0502020204030204" pitchFamily="34" charset="0"/>
              <a:ea typeface="Calibri" panose="020F0502020204030204" pitchFamily="34" charset="0"/>
              <a:cs typeface="Times New Roman" panose="02020603050405020304" pitchFamily="18" charset="0"/>
            </a:endParaRPr>
          </a:p>
          <a:p>
            <a:r>
              <a:rPr lang="en-US" sz="2000" dirty="0" err="1">
                <a:latin typeface="Times New Roman" panose="02020603050405020304" pitchFamily="18" charset="0"/>
                <a:ea typeface="Calibri" panose="020F0502020204030204" pitchFamily="34" charset="0"/>
                <a:cs typeface="Times New Roman" panose="02020603050405020304" pitchFamily="18" charset="0"/>
              </a:rPr>
              <a:t>gcd</a:t>
            </a:r>
            <a:r>
              <a:rPr lang="en-US" sz="2000" dirty="0">
                <a:latin typeface="Times New Roman" panose="02020603050405020304" pitchFamily="18" charset="0"/>
                <a:ea typeface="Calibri" panose="020F0502020204030204" pitchFamily="34" charset="0"/>
                <a:cs typeface="Times New Roman" panose="02020603050405020304" pitchFamily="18" charset="0"/>
              </a:rPr>
              <a:t>(24, 12)</a:t>
            </a:r>
            <a:r>
              <a:rPr lang="en-US" sz="2000" dirty="0">
                <a:latin typeface="Calibri" panose="020F0502020204030204" pitchFamily="34" charset="0"/>
                <a:ea typeface="Calibri" panose="020F0502020204030204" pitchFamily="34" charset="0"/>
                <a:cs typeface="Times New Roman" panose="02020603050405020304" pitchFamily="18" charset="0"/>
              </a:rPr>
              <a:t>  </a:t>
            </a:r>
            <a:r>
              <a:rPr lang="en-US" sz="2000" u="sng" dirty="0">
                <a:latin typeface="Times New Roman" panose="02020603050405020304" pitchFamily="18" charset="0"/>
                <a:ea typeface="Calibri" panose="020F0502020204030204" pitchFamily="34" charset="0"/>
                <a:cs typeface="Times New Roman" panose="02020603050405020304" pitchFamily="18" charset="0"/>
              </a:rPr>
              <a:t>24</a:t>
            </a:r>
            <a:r>
              <a:rPr lang="en-US" sz="2000" dirty="0">
                <a:latin typeface="Times New Roman" panose="02020603050405020304" pitchFamily="18" charset="0"/>
                <a:ea typeface="Calibri" panose="020F0502020204030204" pitchFamily="34" charset="0"/>
                <a:cs typeface="Times New Roman" panose="02020603050405020304" pitchFamily="18" charset="0"/>
              </a:rPr>
              <a:t>  =  2 * </a:t>
            </a:r>
            <a:r>
              <a:rPr lang="en-US" sz="2000" u="sng" dirty="0">
                <a:latin typeface="Times New Roman" panose="02020603050405020304" pitchFamily="18" charset="0"/>
                <a:ea typeface="Calibri" panose="020F0502020204030204" pitchFamily="34" charset="0"/>
                <a:cs typeface="Times New Roman" panose="02020603050405020304" pitchFamily="18" charset="0"/>
              </a:rPr>
              <a:t>12</a:t>
            </a:r>
            <a:r>
              <a:rPr lang="en-US" sz="2000" dirty="0">
                <a:latin typeface="Times New Roman" panose="02020603050405020304" pitchFamily="18" charset="0"/>
                <a:ea typeface="Calibri" panose="020F0502020204030204" pitchFamily="34" charset="0"/>
                <a:cs typeface="Times New Roman" panose="02020603050405020304" pitchFamily="18" charset="0"/>
              </a:rPr>
              <a:t>  + 0        0  =  </a:t>
            </a:r>
            <a:r>
              <a:rPr lang="en-US" sz="2000" u="sng" dirty="0">
                <a:latin typeface="Times New Roman" panose="02020603050405020304" pitchFamily="18" charset="0"/>
                <a:ea typeface="Calibri" panose="020F0502020204030204" pitchFamily="34" charset="0"/>
                <a:cs typeface="Times New Roman" panose="02020603050405020304" pitchFamily="18" charset="0"/>
              </a:rPr>
              <a:t>24</a:t>
            </a:r>
            <a:r>
              <a:rPr lang="en-US" sz="2000" dirty="0">
                <a:latin typeface="Times New Roman" panose="02020603050405020304" pitchFamily="18" charset="0"/>
                <a:ea typeface="Calibri" panose="020F0502020204030204" pitchFamily="34" charset="0"/>
                <a:cs typeface="Times New Roman" panose="02020603050405020304" pitchFamily="18" charset="0"/>
              </a:rPr>
              <a:t> – 2 * </a:t>
            </a:r>
            <a:r>
              <a:rPr lang="en-US" sz="2000" u="sng" dirty="0">
                <a:latin typeface="Times New Roman" panose="02020603050405020304" pitchFamily="18" charset="0"/>
                <a:ea typeface="Calibri" panose="020F0502020204030204" pitchFamily="34" charset="0"/>
                <a:cs typeface="Times New Roman" panose="02020603050405020304" pitchFamily="18" charset="0"/>
              </a:rPr>
              <a:t>12</a:t>
            </a:r>
            <a:r>
              <a:rPr lang="en-US" sz="2000" dirty="0">
                <a:latin typeface="Times New Roman" panose="02020603050405020304" pitchFamily="18" charset="0"/>
                <a:ea typeface="Calibri" panose="020F0502020204030204" pitchFamily="34" charset="0"/>
                <a:cs typeface="Times New Roman" panose="02020603050405020304" pitchFamily="18" charset="0"/>
              </a:rPr>
              <a:t>    .…(2)</a:t>
            </a:r>
          </a:p>
          <a:p>
            <a:r>
              <a:rPr lang="en-US" sz="2000" dirty="0" err="1">
                <a:latin typeface="Times New Roman" panose="02020603050405020304" pitchFamily="18" charset="0"/>
                <a:ea typeface="Calibri" panose="020F0502020204030204" pitchFamily="34" charset="0"/>
                <a:cs typeface="Times New Roman" panose="02020603050405020304" pitchFamily="18" charset="0"/>
              </a:rPr>
              <a:t>gcd</a:t>
            </a:r>
            <a:r>
              <a:rPr lang="en-US" sz="2000" dirty="0">
                <a:latin typeface="Times New Roman" panose="02020603050405020304" pitchFamily="18" charset="0"/>
                <a:ea typeface="Calibri" panose="020F0502020204030204" pitchFamily="34" charset="0"/>
                <a:cs typeface="Times New Roman" panose="02020603050405020304" pitchFamily="18" charset="0"/>
              </a:rPr>
              <a:t>(12, 0)    </a:t>
            </a:r>
            <a:r>
              <a:rPr lang="en-US" sz="2000" u="sng" dirty="0">
                <a:latin typeface="Times New Roman" panose="02020603050405020304" pitchFamily="18" charset="0"/>
                <a:ea typeface="Calibri" panose="020F0502020204030204" pitchFamily="34" charset="0"/>
                <a:cs typeface="Times New Roman" panose="02020603050405020304" pitchFamily="18" charset="0"/>
              </a:rPr>
              <a:t>12</a:t>
            </a:r>
            <a:r>
              <a:rPr lang="en-US" sz="2000" dirty="0">
                <a:latin typeface="Times New Roman" panose="02020603050405020304" pitchFamily="18" charset="0"/>
                <a:ea typeface="Calibri" panose="020F0502020204030204" pitchFamily="34" charset="0"/>
                <a:cs typeface="Times New Roman" panose="02020603050405020304" pitchFamily="18" charset="0"/>
              </a:rPr>
              <a:t>  =  1 * </a:t>
            </a:r>
            <a:r>
              <a:rPr lang="en-US" sz="2000" u="sng" dirty="0">
                <a:latin typeface="Times New Roman" panose="02020603050405020304" pitchFamily="18" charset="0"/>
                <a:ea typeface="Calibri" panose="020F0502020204030204" pitchFamily="34" charset="0"/>
                <a:cs typeface="Times New Roman" panose="02020603050405020304" pitchFamily="18" charset="0"/>
              </a:rPr>
              <a:t>0</a:t>
            </a:r>
            <a:r>
              <a:rPr lang="en-US" sz="2000" dirty="0">
                <a:latin typeface="Times New Roman" panose="02020603050405020304" pitchFamily="18" charset="0"/>
                <a:ea typeface="Calibri" panose="020F0502020204030204" pitchFamily="34" charset="0"/>
                <a:cs typeface="Times New Roman" panose="02020603050405020304" pitchFamily="18" charset="0"/>
              </a:rPr>
              <a:t> + 12        12 =  </a:t>
            </a:r>
            <a:r>
              <a:rPr lang="en-US" sz="2000" u="sng" dirty="0">
                <a:latin typeface="Times New Roman" panose="02020603050405020304" pitchFamily="18" charset="0"/>
                <a:ea typeface="Calibri" panose="020F0502020204030204" pitchFamily="34" charset="0"/>
                <a:cs typeface="Times New Roman" panose="02020603050405020304" pitchFamily="18" charset="0"/>
              </a:rPr>
              <a:t>12</a:t>
            </a:r>
            <a:r>
              <a:rPr lang="en-US" sz="2000" dirty="0">
                <a:latin typeface="Times New Roman" panose="02020603050405020304" pitchFamily="18" charset="0"/>
                <a:ea typeface="Calibri" panose="020F0502020204030204" pitchFamily="34" charset="0"/>
                <a:cs typeface="Times New Roman" panose="02020603050405020304" pitchFamily="18" charset="0"/>
              </a:rPr>
              <a:t> – 1 *   </a:t>
            </a:r>
            <a:r>
              <a:rPr lang="en-US" sz="2000" u="sng" dirty="0">
                <a:latin typeface="Times New Roman" panose="02020603050405020304" pitchFamily="18" charset="0"/>
                <a:ea typeface="Calibri" panose="020F0502020204030204" pitchFamily="34" charset="0"/>
                <a:cs typeface="Times New Roman" panose="02020603050405020304" pitchFamily="18" charset="0"/>
              </a:rPr>
              <a:t>0</a:t>
            </a:r>
            <a:r>
              <a:rPr lang="en-US" sz="2000" dirty="0">
                <a:latin typeface="Times New Roman" panose="02020603050405020304" pitchFamily="18" charset="0"/>
                <a:ea typeface="Calibri" panose="020F0502020204030204" pitchFamily="34" charset="0"/>
                <a:cs typeface="Times New Roman" panose="02020603050405020304" pitchFamily="18" charset="0"/>
              </a:rPr>
              <a:t>   …..(1)</a:t>
            </a:r>
          </a:p>
          <a:p>
            <a:r>
              <a:rPr lang="en-US" sz="2000" dirty="0">
                <a:latin typeface="Times New Roman" panose="02020603050405020304" pitchFamily="18" charset="0"/>
                <a:ea typeface="Calibri" panose="020F0502020204030204" pitchFamily="34" charset="0"/>
                <a:cs typeface="Times New Roman" panose="02020603050405020304" pitchFamily="18" charset="0"/>
              </a:rPr>
              <a:t>= 12</a:t>
            </a:r>
            <a:endParaRPr lang="en-US" sz="2000" dirty="0">
              <a:latin typeface="Calibri" panose="020F0502020204030204" pitchFamily="34" charset="0"/>
              <a:ea typeface="Calibri" panose="020F0502020204030204" pitchFamily="34" charset="0"/>
              <a:cs typeface="Times New Roman" panose="02020603050405020304" pitchFamily="18" charset="0"/>
            </a:endParaRPr>
          </a:p>
        </p:txBody>
      </p:sp>
      <p:sp>
        <p:nvSpPr>
          <p:cNvPr id="7" name="Multiply 6"/>
          <p:cNvSpPr/>
          <p:nvPr/>
        </p:nvSpPr>
        <p:spPr>
          <a:xfrm>
            <a:off x="694944" y="578585"/>
            <a:ext cx="365760" cy="612993"/>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263299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8D69B21-A358-4479-A2A6-0798C9D0A707}"/>
              </a:ext>
            </a:extLst>
          </p:cNvPr>
          <p:cNvSpPr txBox="1"/>
          <p:nvPr/>
        </p:nvSpPr>
        <p:spPr>
          <a:xfrm>
            <a:off x="1591732" y="2474976"/>
            <a:ext cx="9710252" cy="2633473"/>
          </a:xfrm>
          <a:prstGeom prst="rect">
            <a:avLst/>
          </a:prstGeom>
          <a:solidFill>
            <a:srgbClr val="FFFF00"/>
          </a:solidFill>
        </p:spPr>
        <p:txBody>
          <a:bodyPr wrap="square" rtlCol="0">
            <a:spAutoFit/>
          </a:bodyPr>
          <a:lstStyle/>
          <a:p>
            <a:endParaRPr lang="en-US" dirty="0"/>
          </a:p>
        </p:txBody>
      </p:sp>
      <mc:AlternateContent xmlns:mc="http://schemas.openxmlformats.org/markup-compatibility/2006" xmlns:a14="http://schemas.microsoft.com/office/drawing/2010/main">
        <mc:Choice Requires="a14">
          <p:sp>
            <p:nvSpPr>
              <p:cNvPr id="2" name="Rectangle 1"/>
              <p:cNvSpPr/>
              <p:nvPr/>
            </p:nvSpPr>
            <p:spPr>
              <a:xfrm>
                <a:off x="1785270" y="700641"/>
                <a:ext cx="9516714" cy="6182142"/>
              </a:xfrm>
              <a:prstGeom prst="rect">
                <a:avLst/>
              </a:prstGeom>
            </p:spPr>
            <p:txBody>
              <a:bodyPr wrap="square">
                <a:spAutoFit/>
              </a:bodyPr>
              <a:lstStyle/>
              <a:p>
                <a:pPr>
                  <a:lnSpc>
                    <a:spcPct val="107000"/>
                  </a:lnSpc>
                  <a:spcAft>
                    <a:spcPts val="800"/>
                  </a:spcAft>
                </a:pPr>
                <a:r>
                  <a:rPr lang="en-US" sz="2400" dirty="0">
                    <a:ea typeface="Calibri" panose="020F0502020204030204" pitchFamily="34" charset="0"/>
                    <a:cs typeface="Times New Roman" panose="02020603050405020304" pitchFamily="18" charset="0"/>
                  </a:rPr>
                  <a:t>Example 0.43:</a:t>
                </a:r>
              </a:p>
              <a:p>
                <a:pPr>
                  <a:lnSpc>
                    <a:spcPct val="107000"/>
                  </a:lnSpc>
                  <a:spcAft>
                    <a:spcPts val="800"/>
                  </a:spcAft>
                </a:pPr>
                <a:r>
                  <a:rPr lang="en-US" sz="24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If we can supply two numbers x and y such that d = a*</a:t>
                </a:r>
                <a:r>
                  <a:rPr lang="en-US" sz="2400" dirty="0" err="1">
                    <a:solidFill>
                      <a:srgbClr val="0000CC"/>
                    </a:solidFill>
                    <a:latin typeface="Times New Roman" panose="02020603050405020304" pitchFamily="18" charset="0"/>
                    <a:ea typeface="Calibri" panose="020F0502020204030204" pitchFamily="34" charset="0"/>
                    <a:cs typeface="Times New Roman" panose="02020603050405020304" pitchFamily="18" charset="0"/>
                  </a:rPr>
                  <a:t>i</a:t>
                </a:r>
                <a:r>
                  <a:rPr lang="en-US" sz="24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 + b*j, then we can be sure d = </a:t>
                </a:r>
                <a:r>
                  <a:rPr lang="en-US" sz="2400" dirty="0" err="1">
                    <a:solidFill>
                      <a:srgbClr val="0000CC"/>
                    </a:solidFill>
                    <a:latin typeface="Times New Roman" panose="02020603050405020304" pitchFamily="18" charset="0"/>
                    <a:ea typeface="Calibri" panose="020F0502020204030204" pitchFamily="34" charset="0"/>
                    <a:cs typeface="Times New Roman" panose="02020603050405020304" pitchFamily="18" charset="0"/>
                  </a:rPr>
                  <a:t>gcd</a:t>
                </a:r>
                <a:r>
                  <a:rPr lang="en-US" sz="24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(a, b).   For instance, we know 1 is the </a:t>
                </a:r>
                <a:r>
                  <a:rPr lang="en-US" sz="2400" dirty="0" err="1">
                    <a:solidFill>
                      <a:srgbClr val="0000CC"/>
                    </a:solidFill>
                    <a:latin typeface="Times New Roman" panose="02020603050405020304" pitchFamily="18" charset="0"/>
                    <a:ea typeface="Calibri" panose="020F0502020204030204" pitchFamily="34" charset="0"/>
                    <a:cs typeface="Times New Roman" panose="02020603050405020304" pitchFamily="18" charset="0"/>
                  </a:rPr>
                  <a:t>gcd</a:t>
                </a:r>
                <a:r>
                  <a:rPr lang="en-US" sz="24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(13, 4), that is, </a:t>
                </a:r>
                <a:r>
                  <a:rPr lang="en-US" sz="2400" dirty="0" err="1">
                    <a:solidFill>
                      <a:srgbClr val="0000CC"/>
                    </a:solidFill>
                    <a:latin typeface="Times New Roman" panose="02020603050405020304" pitchFamily="18" charset="0"/>
                    <a:ea typeface="Calibri" panose="020F0502020204030204" pitchFamily="34" charset="0"/>
                    <a:cs typeface="Times New Roman" panose="02020603050405020304" pitchFamily="18" charset="0"/>
                  </a:rPr>
                  <a:t>gcd</a:t>
                </a:r>
                <a:r>
                  <a:rPr lang="en-US" sz="24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(13, 4) = 1. The reason is that 13 * 1 + 4 *(-3) = 1 (which is the least positive).</a:t>
                </a:r>
                <a:endParaRPr lang="en-US" sz="2400" dirty="0">
                  <a:latin typeface="Times New Roman" panose="02020603050405020304" pitchFamily="18" charset="0"/>
                  <a:ea typeface="Calibri" panose="020F0502020204030204" pitchFamily="34" charset="0"/>
                  <a:cs typeface="Times New Roman" panose="02020603050405020304" pitchFamily="18" charset="0"/>
                </a:endParaRPr>
              </a:p>
              <a:p>
                <a:r>
                  <a:rPr lang="en-US" sz="2400" dirty="0">
                    <a:latin typeface="Times New Roman" panose="02020603050405020304" pitchFamily="18" charset="0"/>
                    <a:ea typeface="Calibri" panose="020F0502020204030204" pitchFamily="34" charset="0"/>
                    <a:cs typeface="Times New Roman" panose="02020603050405020304" pitchFamily="18" charset="0"/>
                  </a:rPr>
                  <a:t>Using function extended-Euclid(13, 4), we have the following table:</a:t>
                </a:r>
              </a:p>
              <a:p>
                <a:endParaRPr lang="en-US" sz="2200" dirty="0">
                  <a:latin typeface="Times New Roman" panose="02020603050405020304" pitchFamily="18" charset="0"/>
                  <a:ea typeface="Calibri" panose="020F0502020204030204" pitchFamily="34" charset="0"/>
                  <a:cs typeface="Times New Roman" panose="02020603050405020304" pitchFamily="18" charset="0"/>
                </a:endParaRPr>
              </a:p>
              <a:p>
                <a:endParaRPr lang="en-US" sz="2200" dirty="0">
                  <a:latin typeface="Times New Roman" panose="02020603050405020304" pitchFamily="18" charset="0"/>
                  <a:ea typeface="Calibri" panose="020F0502020204030204" pitchFamily="34" charset="0"/>
                  <a:cs typeface="Times New Roman" panose="02020603050405020304" pitchFamily="18" charset="0"/>
                </a:endParaRPr>
              </a:p>
              <a:p>
                <a:endParaRPr lang="en-US" sz="2200" dirty="0">
                  <a:latin typeface="Times New Roman" panose="02020603050405020304" pitchFamily="18" charset="0"/>
                  <a:ea typeface="Calibri" panose="020F0502020204030204" pitchFamily="34" charset="0"/>
                  <a:cs typeface="Times New Roman" panose="02020603050405020304" pitchFamily="18" charset="0"/>
                </a:endParaRPr>
              </a:p>
              <a:p>
                <a:endParaRPr lang="en-US" sz="2200" dirty="0">
                  <a:latin typeface="Times New Roman" panose="02020603050405020304" pitchFamily="18" charset="0"/>
                  <a:ea typeface="Calibri" panose="020F0502020204030204" pitchFamily="34" charset="0"/>
                  <a:cs typeface="Times New Roman" panose="02020603050405020304" pitchFamily="18" charset="0"/>
                </a:endParaRPr>
              </a:p>
              <a:p>
                <a:endParaRPr lang="en-US" sz="2200" dirty="0">
                  <a:latin typeface="Times New Roman" panose="02020603050405020304" pitchFamily="18" charset="0"/>
                  <a:ea typeface="Calibri" panose="020F0502020204030204" pitchFamily="34"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1 = </a:t>
                </a:r>
                <a:r>
                  <a:rPr lang="en-US" sz="2400" dirty="0" err="1">
                    <a:latin typeface="Times New Roman" panose="02020603050405020304" pitchFamily="18" charset="0"/>
                    <a:cs typeface="Times New Roman" panose="02020603050405020304" pitchFamily="18" charset="0"/>
                  </a:rPr>
                  <a:t>gcd</a:t>
                </a:r>
                <a:r>
                  <a:rPr lang="en-US" sz="2400" dirty="0">
                    <a:latin typeface="Times New Roman" panose="02020603050405020304" pitchFamily="18" charset="0"/>
                    <a:cs typeface="Times New Roman" panose="02020603050405020304" pitchFamily="18" charset="0"/>
                  </a:rPr>
                  <a:t>(13, 4) = 1 = 13 * 1 + 4 *(-3).       </a:t>
                </a:r>
              </a:p>
              <a:p>
                <a:r>
                  <a:rPr lang="en-US" sz="2400" dirty="0">
                    <a:latin typeface="Times New Roman" panose="02020603050405020304" pitchFamily="18" charset="0"/>
                    <a:cs typeface="Times New Roman" panose="02020603050405020304" pitchFamily="18" charset="0"/>
                  </a:rPr>
                  <a:t>Without applying the extended algorithm, we could find </a:t>
                </a:r>
                <a:r>
                  <a:rPr lang="en-US" sz="2400" dirty="0" err="1">
                    <a:latin typeface="Times New Roman" panose="02020603050405020304" pitchFamily="18" charset="0"/>
                    <a:cs typeface="Times New Roman" panose="02020603050405020304" pitchFamily="18" charset="0"/>
                  </a:rPr>
                  <a:t>i</a:t>
                </a:r>
                <a:r>
                  <a:rPr lang="en-US" sz="2400" dirty="0">
                    <a:latin typeface="Times New Roman" panose="02020603050405020304" pitchFamily="18" charset="0"/>
                    <a:cs typeface="Times New Roman" panose="02020603050405020304" pitchFamily="18" charset="0"/>
                  </a:rPr>
                  <a:t> = 5, j = -16. i.e., </a:t>
                </a:r>
                <a:r>
                  <a:rPr lang="en-US" sz="2400" dirty="0" err="1">
                    <a:latin typeface="Times New Roman" panose="02020603050405020304" pitchFamily="18" charset="0"/>
                    <a:cs typeface="Times New Roman" panose="02020603050405020304" pitchFamily="18" charset="0"/>
                  </a:rPr>
                  <a:t>gcd</a:t>
                </a:r>
                <a:r>
                  <a:rPr lang="en-US" sz="2400" dirty="0">
                    <a:latin typeface="Times New Roman" panose="02020603050405020304" pitchFamily="18" charset="0"/>
                    <a:cs typeface="Times New Roman" panose="02020603050405020304" pitchFamily="18" charset="0"/>
                  </a:rPr>
                  <a:t>(13, 4) = 1 = 13*5 + 4*(-16) = 1 &gt; 0. </a:t>
                </a:r>
              </a:p>
              <a:p>
                <a:r>
                  <a:rPr lang="en-US" sz="2400" dirty="0">
                    <a:latin typeface="Times New Roman" panose="02020603050405020304" pitchFamily="18" charset="0"/>
                    <a:cs typeface="Times New Roman" panose="02020603050405020304" pitchFamily="18" charset="0"/>
                  </a:rPr>
                  <a:t>For (</a:t>
                </a:r>
                <a:r>
                  <a:rPr lang="en-US" sz="2400" dirty="0" err="1">
                    <a:latin typeface="Times New Roman" panose="02020603050405020304" pitchFamily="18" charset="0"/>
                    <a:cs typeface="Times New Roman" panose="02020603050405020304" pitchFamily="18" charset="0"/>
                  </a:rPr>
                  <a:t>i</a:t>
                </a:r>
                <a:r>
                  <a:rPr lang="en-US" sz="2400" dirty="0">
                    <a:latin typeface="Times New Roman" panose="02020603050405020304" pitchFamily="18" charset="0"/>
                    <a:cs typeface="Times New Roman" panose="02020603050405020304" pitchFamily="18" charset="0"/>
                  </a:rPr>
                  <a:t>, j) </a:t>
                </a:r>
                <a14:m>
                  <m:oMath xmlns:m="http://schemas.openxmlformats.org/officeDocument/2006/math">
                    <m:r>
                      <a:rPr lang="en-US" sz="2400" i="1" smtClean="0">
                        <a:latin typeface="Cambria Math" panose="02040503050406030204" pitchFamily="18" charset="0"/>
                        <a:ea typeface="Cambria Math" panose="02040503050406030204" pitchFamily="18" charset="0"/>
                        <a:cs typeface="Times New Roman" panose="02020603050405020304" pitchFamily="18" charset="0"/>
                      </a:rPr>
                      <m:t>∈</m:t>
                    </m:r>
                    <m:r>
                      <m:rPr>
                        <m:nor/>
                      </m:rPr>
                      <a:rPr lang="en-US" sz="2400" dirty="0">
                        <a:latin typeface="Times New Roman" panose="02020603050405020304" pitchFamily="18" charset="0"/>
                        <a:cs typeface="Times New Roman" panose="02020603050405020304" pitchFamily="18" charset="0"/>
                      </a:rPr>
                      <m:t>{(−3, 10), </m:t>
                    </m:r>
                    <m:r>
                      <m:rPr>
                        <m:nor/>
                      </m:rPr>
                      <a:rPr lang="en-US" sz="2200" dirty="0">
                        <a:latin typeface="Times New Roman" panose="02020603050405020304" pitchFamily="18" charset="0"/>
                        <a:ea typeface="Calibri" panose="020F0502020204030204" pitchFamily="34" charset="0"/>
                        <a:cs typeface="Times New Roman" panose="02020603050405020304" pitchFamily="18" charset="0"/>
                      </a:rPr>
                      <m:t>(1, −3), </m:t>
                    </m:r>
                    <m:r>
                      <m:rPr>
                        <m:nor/>
                      </m:rPr>
                      <a:rPr lang="en-US" sz="2000" dirty="0">
                        <a:latin typeface="Times New Roman" panose="02020603050405020304" pitchFamily="18" charset="0"/>
                        <a:cs typeface="Times New Roman" panose="02020603050405020304" pitchFamily="18" charset="0"/>
                      </a:rPr>
                      <m:t>(5, −16), </m:t>
                    </m:r>
                    <m:r>
                      <m:rPr>
                        <m:nor/>
                      </m:rPr>
                      <a:rPr lang="en-US" sz="2200" dirty="0">
                        <a:latin typeface="Times New Roman" panose="02020603050405020304" pitchFamily="18" charset="0"/>
                        <a:ea typeface="Calibri" panose="020F0502020204030204" pitchFamily="34" charset="0"/>
                        <a:cs typeface="Times New Roman" panose="02020603050405020304" pitchFamily="18" charset="0"/>
                      </a:rPr>
                      <m:t>…}</m:t>
                    </m:r>
                    <m:r>
                      <m:rPr>
                        <m:nor/>
                      </m:rPr>
                      <a:rPr lang="en-US" sz="2200" b="0" i="0" dirty="0" smtClean="0">
                        <a:latin typeface="Times New Roman" panose="02020603050405020304" pitchFamily="18" charset="0"/>
                        <a:ea typeface="Calibri" panose="020F0502020204030204" pitchFamily="34" charset="0"/>
                        <a:cs typeface="Times New Roman" panose="02020603050405020304" pitchFamily="18" charset="0"/>
                      </a:rPr>
                      <m:t>, </m:t>
                    </m:r>
                    <m:r>
                      <m:rPr>
                        <m:nor/>
                      </m:rPr>
                      <a:rPr lang="en-US" sz="2200" b="0" i="0" dirty="0" smtClean="0">
                        <a:latin typeface="Times New Roman" panose="02020603050405020304" pitchFamily="18" charset="0"/>
                        <a:ea typeface="Calibri" panose="020F0502020204030204" pitchFamily="34" charset="0"/>
                        <a:cs typeface="Times New Roman" panose="02020603050405020304" pitchFamily="18" charset="0"/>
                      </a:rPr>
                      <m:t>d</m:t>
                    </m:r>
                    <m:r>
                      <m:rPr>
                        <m:nor/>
                      </m:rPr>
                      <a:rPr lang="en-US" sz="2200" b="0" i="0" dirty="0" smtClean="0">
                        <a:latin typeface="Times New Roman" panose="02020603050405020304" pitchFamily="18" charset="0"/>
                        <a:ea typeface="Calibri" panose="020F0502020204030204" pitchFamily="34" charset="0"/>
                        <a:cs typeface="Times New Roman" panose="02020603050405020304" pitchFamily="18" charset="0"/>
                      </a:rPr>
                      <m:t> = </m:t>
                    </m:r>
                    <m:r>
                      <m:rPr>
                        <m:nor/>
                      </m:rPr>
                      <a:rPr lang="en-US" sz="2200" b="0" i="0" dirty="0" smtClean="0">
                        <a:latin typeface="Times New Roman" panose="02020603050405020304" pitchFamily="18" charset="0"/>
                        <a:ea typeface="Calibri" panose="020F0502020204030204" pitchFamily="34" charset="0"/>
                        <a:cs typeface="Times New Roman" panose="02020603050405020304" pitchFamily="18" charset="0"/>
                      </a:rPr>
                      <m:t>min</m:t>
                    </m:r>
                    <m:r>
                      <m:rPr>
                        <m:nor/>
                      </m:rPr>
                      <a:rPr lang="en-US" sz="2200" b="0" i="0" dirty="0" smtClean="0">
                        <a:latin typeface="Times New Roman" panose="02020603050405020304" pitchFamily="18" charset="0"/>
                        <a:ea typeface="Calibri" panose="020F0502020204030204" pitchFamily="34" charset="0"/>
                        <a:cs typeface="Times New Roman" panose="02020603050405020304" pitchFamily="18" charset="0"/>
                      </a:rPr>
                      <m:t>{</m:t>
                    </m:r>
                  </m:oMath>
                </a14:m>
                <a:r>
                  <a:rPr lang="en-US" sz="2400" dirty="0">
                    <a:latin typeface="Times New Roman" panose="02020603050405020304" pitchFamily="18" charset="0"/>
                    <a:ea typeface="Calibri" panose="020F0502020204030204" pitchFamily="34" charset="0"/>
                    <a:cs typeface="Times New Roman" panose="02020603050405020304" pitchFamily="18" charset="0"/>
                  </a:rPr>
                  <a:t>1*(13i + 4j) | </a:t>
                </a:r>
                <a:r>
                  <a:rPr lang="en-US" sz="2400" dirty="0" err="1">
                    <a:latin typeface="Times New Roman" panose="02020603050405020304" pitchFamily="18" charset="0"/>
                    <a:ea typeface="Calibri" panose="020F0502020204030204" pitchFamily="34" charset="0"/>
                    <a:cs typeface="Times New Roman" panose="02020603050405020304" pitchFamily="18" charset="0"/>
                  </a:rPr>
                  <a:t>i</a:t>
                </a:r>
                <a:r>
                  <a:rPr lang="en-US" sz="2400" dirty="0">
                    <a:latin typeface="Times New Roman" panose="02020603050405020304" pitchFamily="18" charset="0"/>
                    <a:ea typeface="Calibri" panose="020F0502020204030204" pitchFamily="34" charset="0"/>
                    <a:cs typeface="Times New Roman" panose="02020603050405020304" pitchFamily="18" charset="0"/>
                  </a:rPr>
                  <a:t>, j </a:t>
                </a:r>
                <a14:m>
                  <m:oMath xmlns:m="http://schemas.openxmlformats.org/officeDocument/2006/math">
                    <m:r>
                      <a:rPr lang="en-US" sz="2400" i="1">
                        <a:latin typeface="Cambria Math" panose="02040503050406030204" pitchFamily="18" charset="0"/>
                        <a:ea typeface="Cambria Math" panose="02040503050406030204" pitchFamily="18" charset="0"/>
                        <a:cs typeface="Times New Roman" panose="02020603050405020304" pitchFamily="18" charset="0"/>
                      </a:rPr>
                      <m:t>∈</m:t>
                    </m:r>
                  </m:oMath>
                </a14:m>
                <a:r>
                  <a:rPr lang="en-US" sz="2400" dirty="0">
                    <a:latin typeface="Times New Roman" panose="02020603050405020304" pitchFamily="18" charset="0"/>
                    <a:cs typeface="Times New Roman" panose="02020603050405020304" pitchFamily="18" charset="0"/>
                  </a:rPr>
                  <a:t> Z, (</a:t>
                </a:r>
                <a:r>
                  <a:rPr lang="en-US" sz="2400" dirty="0">
                    <a:latin typeface="Times New Roman" panose="02020603050405020304" pitchFamily="18" charset="0"/>
                    <a:ea typeface="Calibri" panose="020F0502020204030204" pitchFamily="34" charset="0"/>
                    <a:cs typeface="Times New Roman" panose="02020603050405020304" pitchFamily="18" charset="0"/>
                  </a:rPr>
                  <a:t>13i + 4j) &gt; 0}. </a:t>
                </a:r>
                <a:r>
                  <a:rPr lang="en-US" sz="2200" dirty="0">
                    <a:latin typeface="Times New Roman" panose="02020603050405020304" pitchFamily="18" charset="0"/>
                    <a:ea typeface="Calibri" panose="020F0502020204030204" pitchFamily="34" charset="0"/>
                    <a:cs typeface="Times New Roman" panose="02020603050405020304" pitchFamily="18" charset="0"/>
                  </a:rPr>
                  <a:t>This implies that for any pair (</a:t>
                </a:r>
                <a:r>
                  <a:rPr lang="en-US" sz="2200" dirty="0" err="1">
                    <a:latin typeface="Times New Roman" panose="02020603050405020304" pitchFamily="18" charset="0"/>
                    <a:ea typeface="Calibri" panose="020F0502020204030204" pitchFamily="34" charset="0"/>
                    <a:cs typeface="Times New Roman" panose="02020603050405020304" pitchFamily="18" charset="0"/>
                  </a:rPr>
                  <a:t>i</a:t>
                </a:r>
                <a:r>
                  <a:rPr lang="en-US" sz="2200" dirty="0">
                    <a:latin typeface="Times New Roman" panose="02020603050405020304" pitchFamily="18" charset="0"/>
                    <a:ea typeface="Calibri" panose="020F0502020204030204" pitchFamily="34" charset="0"/>
                    <a:cs typeface="Times New Roman" panose="02020603050405020304" pitchFamily="18" charset="0"/>
                  </a:rPr>
                  <a:t>, j) which yields 13i + 4j =1.</a:t>
                </a:r>
                <a:endParaRPr lang="en-US" sz="2200" dirty="0">
                  <a:latin typeface="Times New Roman" panose="02020603050405020304" pitchFamily="18" charset="0"/>
                  <a:cs typeface="Times New Roman" panose="02020603050405020304" pitchFamily="18" charset="0"/>
                </a:endParaRPr>
              </a:p>
            </p:txBody>
          </p:sp>
        </mc:Choice>
        <mc:Fallback xmlns="">
          <p:sp>
            <p:nvSpPr>
              <p:cNvPr id="2" name="Rectangle 1"/>
              <p:cNvSpPr>
                <a:spLocks noRot="1" noChangeAspect="1" noMove="1" noResize="1" noEditPoints="1" noAdjustHandles="1" noChangeArrowheads="1" noChangeShapeType="1" noTextEdit="1"/>
              </p:cNvSpPr>
              <p:nvPr/>
            </p:nvSpPr>
            <p:spPr>
              <a:xfrm>
                <a:off x="1785270" y="700641"/>
                <a:ext cx="9516714" cy="6182142"/>
              </a:xfrm>
              <a:prstGeom prst="rect">
                <a:avLst/>
              </a:prstGeom>
              <a:blipFill>
                <a:blip r:embed="rId2"/>
                <a:stretch>
                  <a:fillRect l="-1025" t="-690" r="-577" b="-1381"/>
                </a:stretch>
              </a:blipFill>
            </p:spPr>
            <p:txBody>
              <a:bodyPr/>
              <a:lstStyle/>
              <a:p>
                <a:r>
                  <a:rPr lang="en-US">
                    <a:noFill/>
                  </a:rPr>
                  <a:t> </a:t>
                </a:r>
              </a:p>
            </p:txBody>
          </p:sp>
        </mc:Fallback>
      </mc:AlternateContent>
      <p:graphicFrame>
        <p:nvGraphicFramePr>
          <p:cNvPr id="3" name="Table 2"/>
          <p:cNvGraphicFramePr>
            <a:graphicFrameLocks noGrp="1"/>
          </p:cNvGraphicFramePr>
          <p:nvPr>
            <p:extLst>
              <p:ext uri="{D42A27DB-BD31-4B8C-83A1-F6EECF244321}">
                <p14:modId xmlns:p14="http://schemas.microsoft.com/office/powerpoint/2010/main" val="364833028"/>
              </p:ext>
            </p:extLst>
          </p:nvPr>
        </p:nvGraphicFramePr>
        <p:xfrm>
          <a:off x="2055028" y="3442225"/>
          <a:ext cx="8237354" cy="1433672"/>
        </p:xfrm>
        <a:graphic>
          <a:graphicData uri="http://schemas.openxmlformats.org/drawingml/2006/table">
            <a:tbl>
              <a:tblPr firstRow="1" firstCol="1" bandRow="1">
                <a:tableStyleId>{5C22544A-7EE6-4342-B048-85BDC9FD1C3A}</a:tableStyleId>
              </a:tblPr>
              <a:tblGrid>
                <a:gridCol w="1371879">
                  <a:extLst>
                    <a:ext uri="{9D8B030D-6E8A-4147-A177-3AD203B41FA5}">
                      <a16:colId xmlns:a16="http://schemas.microsoft.com/office/drawing/2014/main" val="20000"/>
                    </a:ext>
                  </a:extLst>
                </a:gridCol>
                <a:gridCol w="1373095">
                  <a:extLst>
                    <a:ext uri="{9D8B030D-6E8A-4147-A177-3AD203B41FA5}">
                      <a16:colId xmlns:a16="http://schemas.microsoft.com/office/drawing/2014/main" val="20001"/>
                    </a:ext>
                  </a:extLst>
                </a:gridCol>
                <a:gridCol w="1304632">
                  <a:extLst>
                    <a:ext uri="{9D8B030D-6E8A-4147-A177-3AD203B41FA5}">
                      <a16:colId xmlns:a16="http://schemas.microsoft.com/office/drawing/2014/main" val="20002"/>
                    </a:ext>
                  </a:extLst>
                </a:gridCol>
                <a:gridCol w="1441558">
                  <a:extLst>
                    <a:ext uri="{9D8B030D-6E8A-4147-A177-3AD203B41FA5}">
                      <a16:colId xmlns:a16="http://schemas.microsoft.com/office/drawing/2014/main" val="20003"/>
                    </a:ext>
                  </a:extLst>
                </a:gridCol>
                <a:gridCol w="1373095">
                  <a:extLst>
                    <a:ext uri="{9D8B030D-6E8A-4147-A177-3AD203B41FA5}">
                      <a16:colId xmlns:a16="http://schemas.microsoft.com/office/drawing/2014/main" val="20004"/>
                    </a:ext>
                  </a:extLst>
                </a:gridCol>
                <a:gridCol w="1373095">
                  <a:extLst>
                    <a:ext uri="{9D8B030D-6E8A-4147-A177-3AD203B41FA5}">
                      <a16:colId xmlns:a16="http://schemas.microsoft.com/office/drawing/2014/main" val="20005"/>
                    </a:ext>
                  </a:extLst>
                </a:gridCol>
              </a:tblGrid>
              <a:tr h="358418">
                <a:tc>
                  <a:txBody>
                    <a:bodyPr/>
                    <a:lstStyle/>
                    <a:p>
                      <a:pPr marL="0" marR="0" algn="ctr">
                        <a:lnSpc>
                          <a:spcPct val="107000"/>
                        </a:lnSpc>
                        <a:spcBef>
                          <a:spcPts val="0"/>
                        </a:spcBef>
                        <a:spcAft>
                          <a:spcPts val="0"/>
                        </a:spcAft>
                      </a:pPr>
                      <a:r>
                        <a:rPr lang="en-US" sz="2200" dirty="0">
                          <a:solidFill>
                            <a:schemeClr val="tx1"/>
                          </a:solidFill>
                          <a:effectLst/>
                          <a:latin typeface="Times New Roman" panose="02020603050405020304" pitchFamily="18" charset="0"/>
                          <a:cs typeface="Times New Roman" panose="02020603050405020304" pitchFamily="18" charset="0"/>
                        </a:rPr>
                        <a:t>x</a:t>
                      </a:r>
                      <a:endParaRPr lang="en-US" sz="2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2200" dirty="0">
                          <a:solidFill>
                            <a:schemeClr val="tx1"/>
                          </a:solidFill>
                          <a:effectLst/>
                          <a:latin typeface="Times New Roman" panose="02020603050405020304" pitchFamily="18" charset="0"/>
                          <a:cs typeface="Times New Roman" panose="02020603050405020304" pitchFamily="18" charset="0"/>
                        </a:rPr>
                        <a:t>y</a:t>
                      </a:r>
                      <a:endParaRPr lang="en-US" sz="2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2200" baseline="-25000" dirty="0">
                          <a:solidFill>
                            <a:schemeClr val="tx1"/>
                          </a:solidFill>
                          <a:effectLst/>
                          <a:latin typeface="Times New Roman" panose="02020603050405020304" pitchFamily="18" charset="0"/>
                          <a:cs typeface="Times New Roman" panose="02020603050405020304" pitchFamily="18" charset="0"/>
                        </a:rPr>
                        <a:t>└</a:t>
                      </a:r>
                      <a:r>
                        <a:rPr lang="en-US" sz="2200" dirty="0">
                          <a:solidFill>
                            <a:schemeClr val="tx1"/>
                          </a:solidFill>
                          <a:effectLst/>
                          <a:latin typeface="Times New Roman" panose="02020603050405020304" pitchFamily="18" charset="0"/>
                          <a:cs typeface="Times New Roman" panose="02020603050405020304" pitchFamily="18" charset="0"/>
                        </a:rPr>
                        <a:t> x/y </a:t>
                      </a:r>
                      <a:r>
                        <a:rPr lang="en-US" sz="2200" baseline="-25000" dirty="0">
                          <a:solidFill>
                            <a:schemeClr val="tx1"/>
                          </a:solidFill>
                          <a:effectLst/>
                          <a:latin typeface="Times New Roman" panose="02020603050405020304" pitchFamily="18" charset="0"/>
                          <a:cs typeface="Times New Roman" panose="02020603050405020304" pitchFamily="18" charset="0"/>
                        </a:rPr>
                        <a:t>┘</a:t>
                      </a:r>
                      <a:endParaRPr lang="en-US" sz="2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gcd</a:t>
                      </a:r>
                      <a:endParaRPr lang="en-US" sz="2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22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i</a:t>
                      </a:r>
                      <a:endParaRPr lang="en-US" sz="2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2200" dirty="0">
                          <a:solidFill>
                            <a:schemeClr val="tx1"/>
                          </a:solidFill>
                          <a:effectLst/>
                          <a:latin typeface="Times New Roman" panose="02020603050405020304" pitchFamily="18" charset="0"/>
                          <a:cs typeface="Times New Roman" panose="02020603050405020304" pitchFamily="18" charset="0"/>
                        </a:rPr>
                        <a:t>j</a:t>
                      </a:r>
                      <a:endParaRPr lang="en-US" sz="2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358418">
                <a:tc>
                  <a:txBody>
                    <a:bodyPr/>
                    <a:lstStyle/>
                    <a:p>
                      <a:pPr marL="0" marR="0" algn="ctr">
                        <a:lnSpc>
                          <a:spcPct val="107000"/>
                        </a:lnSpc>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13</a:t>
                      </a:r>
                      <a:endParaRPr lang="en-US" sz="2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4</a:t>
                      </a:r>
                      <a:endParaRPr lang="en-US" sz="2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3</a:t>
                      </a:r>
                      <a:endParaRPr lang="en-US" sz="2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2200" dirty="0">
                          <a:solidFill>
                            <a:srgbClr val="0000FF"/>
                          </a:solidFill>
                          <a:effectLst/>
                          <a:latin typeface="Times New Roman" panose="02020603050405020304" pitchFamily="18" charset="0"/>
                          <a:cs typeface="Times New Roman" panose="02020603050405020304" pitchFamily="18" charset="0"/>
                        </a:rPr>
                        <a:t>1</a:t>
                      </a:r>
                      <a:endParaRPr lang="en-US" sz="22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1</a:t>
                      </a:r>
                      <a:endParaRPr lang="en-US" sz="2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-3</a:t>
                      </a:r>
                      <a:endParaRPr lang="en-US" sz="2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358418">
                <a:tc>
                  <a:txBody>
                    <a:bodyPr/>
                    <a:lstStyle/>
                    <a:p>
                      <a:pPr marL="0" marR="0" algn="ctr">
                        <a:lnSpc>
                          <a:spcPct val="107000"/>
                        </a:lnSpc>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4</a:t>
                      </a:r>
                      <a:endParaRPr lang="en-US" sz="2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1</a:t>
                      </a:r>
                      <a:endParaRPr lang="en-US" sz="2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4</a:t>
                      </a:r>
                      <a:endParaRPr lang="en-US" sz="2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1</a:t>
                      </a:r>
                      <a:endParaRPr lang="en-US" sz="2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2200" dirty="0">
                          <a:solidFill>
                            <a:schemeClr val="tx1"/>
                          </a:solidFill>
                          <a:effectLst/>
                          <a:latin typeface="Times New Roman" panose="02020603050405020304" pitchFamily="18" charset="0"/>
                          <a:cs typeface="Times New Roman" panose="02020603050405020304" pitchFamily="18" charset="0"/>
                        </a:rPr>
                        <a:t>0</a:t>
                      </a:r>
                      <a:endParaRPr lang="en-US" sz="2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2200" dirty="0">
                          <a:solidFill>
                            <a:schemeClr val="tx1"/>
                          </a:solidFill>
                          <a:effectLst/>
                          <a:latin typeface="Times New Roman" panose="02020603050405020304" pitchFamily="18" charset="0"/>
                          <a:cs typeface="Times New Roman" panose="02020603050405020304" pitchFamily="18" charset="0"/>
                        </a:rPr>
                        <a:t>1</a:t>
                      </a:r>
                      <a:endParaRPr lang="en-US" sz="2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358418">
                <a:tc>
                  <a:txBody>
                    <a:bodyPr/>
                    <a:lstStyle/>
                    <a:p>
                      <a:pPr marL="0" marR="0" algn="ctr">
                        <a:lnSpc>
                          <a:spcPct val="107000"/>
                        </a:lnSpc>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1</a:t>
                      </a:r>
                      <a:endParaRPr lang="en-US" sz="2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0</a:t>
                      </a:r>
                      <a:endParaRPr lang="en-US" sz="2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a:t>
                      </a:r>
                      <a:endParaRPr lang="en-US" sz="2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1</a:t>
                      </a:r>
                      <a:endParaRPr lang="en-US" sz="2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1</a:t>
                      </a:r>
                      <a:endParaRPr lang="en-US" sz="2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2200" dirty="0">
                          <a:solidFill>
                            <a:schemeClr val="tx1"/>
                          </a:solidFill>
                          <a:effectLst/>
                          <a:latin typeface="Times New Roman" panose="02020603050405020304" pitchFamily="18" charset="0"/>
                          <a:cs typeface="Times New Roman" panose="02020603050405020304" pitchFamily="18" charset="0"/>
                        </a:rPr>
                        <a:t>0</a:t>
                      </a:r>
                      <a:endParaRPr lang="en-US" sz="2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0908636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82857" y="911323"/>
            <a:ext cx="8584688" cy="5137945"/>
          </a:xfrm>
          <a:prstGeom prst="rect">
            <a:avLst/>
          </a:prstGeom>
        </p:spPr>
        <p:txBody>
          <a:bodyPr wrap="square">
            <a:spAutoFit/>
          </a:bodyPr>
          <a:lstStyle/>
          <a:p>
            <a:pPr>
              <a:lnSpc>
                <a:spcPct val="107000"/>
              </a:lnSpc>
              <a:spcAft>
                <a:spcPts val="800"/>
              </a:spcAft>
            </a:pPr>
            <a:r>
              <a:rPr lang="en-US" sz="2400" b="1" dirty="0">
                <a:latin typeface="Times New Roman" panose="02020603050405020304" pitchFamily="18" charset="0"/>
                <a:ea typeface="Calibri" panose="020F0502020204030204" pitchFamily="34" charset="0"/>
                <a:cs typeface="Times New Roman" panose="02020603050405020304" pitchFamily="18" charset="0"/>
              </a:rPr>
              <a:t>Elementary Number-Theoretic Notions</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An application of number-theoretic algorithms is in </a:t>
            </a:r>
            <a:r>
              <a:rPr lang="en-US" sz="2400" b="1" i="1"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cryptography </a:t>
            </a:r>
          </a:p>
          <a:p>
            <a:pPr marL="914400" lvl="1" indent="-457200">
              <a:lnSpc>
                <a:spcPct val="107000"/>
              </a:lnSpc>
              <a:spcAft>
                <a:spcPts val="800"/>
              </a:spcAft>
              <a:buFont typeface="Arial" panose="020B0604020202020204" pitchFamily="34" charset="0"/>
              <a:buChar char="•"/>
            </a:pPr>
            <a:r>
              <a:rPr lang="en-US" sz="2400" dirty="0">
                <a:latin typeface="Times New Roman" panose="02020603050405020304" pitchFamily="18" charset="0"/>
                <a:ea typeface="Calibri" panose="020F0502020204030204" pitchFamily="34" charset="0"/>
                <a:cs typeface="Times New Roman" panose="02020603050405020304" pitchFamily="18" charset="0"/>
              </a:rPr>
              <a:t>the discipline concerned with encrypting a message sent from one party to another, such that someone who intercepts the message will not be able to decode it.</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Let the set </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Z = { …., -2, -1, 0, 1, 2, 3, ….} of integers.</a:t>
            </a:r>
            <a:endParaRPr lang="en-US" sz="2400" dirty="0">
              <a:solidFill>
                <a:srgbClr val="0000FF"/>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Let the set </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N = {0, 1, 2, 3, ….} of natural numbers (nonnegative integers.</a:t>
            </a:r>
            <a:endParaRPr lang="en-US" sz="2400" dirty="0">
              <a:solidFill>
                <a:srgbClr val="0000FF"/>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The notation </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d | a </a:t>
            </a:r>
            <a:r>
              <a:rPr lang="en-US" sz="2400" dirty="0">
                <a:latin typeface="Times New Roman" panose="02020603050405020304" pitchFamily="18" charset="0"/>
                <a:ea typeface="Calibri" panose="020F0502020204030204" pitchFamily="34" charset="0"/>
                <a:cs typeface="Times New Roman" panose="02020603050405020304" pitchFamily="18" charset="0"/>
              </a:rPr>
              <a:t>(read “d </a:t>
            </a:r>
            <a:r>
              <a:rPr lang="en-US" sz="2400" b="1" i="1" dirty="0">
                <a:latin typeface="Times New Roman" panose="02020603050405020304" pitchFamily="18" charset="0"/>
                <a:ea typeface="Calibri" panose="020F0502020204030204" pitchFamily="34" charset="0"/>
                <a:cs typeface="Times New Roman" panose="02020603050405020304" pitchFamily="18" charset="0"/>
              </a:rPr>
              <a:t>divides</a:t>
            </a:r>
            <a:r>
              <a:rPr lang="en-US" sz="2400" dirty="0">
                <a:latin typeface="Times New Roman" panose="02020603050405020304" pitchFamily="18" charset="0"/>
                <a:ea typeface="Calibri" panose="020F0502020204030204" pitchFamily="34" charset="0"/>
                <a:cs typeface="Times New Roman" panose="02020603050405020304" pitchFamily="18" charset="0"/>
              </a:rPr>
              <a:t> a”) means </a:t>
            </a:r>
          </a:p>
          <a:p>
            <a:pPr marL="914400" lvl="1" indent="-457200">
              <a:lnSpc>
                <a:spcPct val="107000"/>
              </a:lnSpc>
              <a:spcAft>
                <a:spcPts val="800"/>
              </a:spcAft>
              <a:buFont typeface="Arial" panose="020B0604020202020204" pitchFamily="34" charset="0"/>
              <a:buChar char="•"/>
            </a:pPr>
            <a:r>
              <a:rPr lang="en-US" sz="2400" dirty="0">
                <a:latin typeface="Times New Roman" panose="02020603050405020304" pitchFamily="18" charset="0"/>
                <a:ea typeface="Calibri" panose="020F0502020204030204" pitchFamily="34" charset="0"/>
                <a:cs typeface="Times New Roman" panose="02020603050405020304" pitchFamily="18" charset="0"/>
              </a:rPr>
              <a:t>that </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a = k*d </a:t>
            </a:r>
            <a:r>
              <a:rPr lang="en-US" sz="2400" dirty="0">
                <a:latin typeface="Times New Roman" panose="02020603050405020304" pitchFamily="18" charset="0"/>
                <a:ea typeface="Calibri" panose="020F0502020204030204" pitchFamily="34" charset="0"/>
                <a:cs typeface="Times New Roman" panose="02020603050405020304" pitchFamily="18" charset="0"/>
              </a:rPr>
              <a:t>for some integer k, (i.e., a is k multiple of d).</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90644179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48D69B21-A358-4479-A2A6-0798C9D0A707}"/>
              </a:ext>
            </a:extLst>
          </p:cNvPr>
          <p:cNvSpPr txBox="1"/>
          <p:nvPr/>
        </p:nvSpPr>
        <p:spPr>
          <a:xfrm>
            <a:off x="409200" y="1428339"/>
            <a:ext cx="11014703" cy="5429661"/>
          </a:xfrm>
          <a:prstGeom prst="rect">
            <a:avLst/>
          </a:prstGeom>
          <a:solidFill>
            <a:srgbClr val="FFFF00"/>
          </a:solidFill>
        </p:spPr>
        <p:txBody>
          <a:bodyPr wrap="square" rtlCol="0">
            <a:spAutoFit/>
          </a:bodyPr>
          <a:lstStyle/>
          <a:p>
            <a:endParaRPr lang="en-US" dirty="0"/>
          </a:p>
        </p:txBody>
      </p:sp>
      <p:sp>
        <p:nvSpPr>
          <p:cNvPr id="2" name="Rectangle 1"/>
          <p:cNvSpPr/>
          <p:nvPr/>
        </p:nvSpPr>
        <p:spPr>
          <a:xfrm>
            <a:off x="1375605" y="1482750"/>
            <a:ext cx="9818419" cy="4967385"/>
          </a:xfrm>
          <a:prstGeom prst="rect">
            <a:avLst/>
          </a:prstGeom>
        </p:spPr>
        <p:txBody>
          <a:bodyPr wrap="square">
            <a:spAutoFit/>
          </a:bodyPr>
          <a:lstStyle/>
          <a:p>
            <a:pPr>
              <a:lnSpc>
                <a:spcPct val="107000"/>
              </a:lnSpc>
              <a:spcAft>
                <a:spcPts val="8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E(x = 13, y = 4)</a:t>
            </a:r>
          </a:p>
          <a:p>
            <a:pPr>
              <a:lnSpc>
                <a:spcPct val="107000"/>
              </a:lnSpc>
              <a:spcAft>
                <a:spcPts val="800"/>
              </a:spcAft>
            </a:pPr>
            <a:r>
              <a:rPr lang="en-US" sz="24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a:t>
            </a:r>
            <a:r>
              <a:rPr lang="en-US" sz="2400" dirty="0" err="1">
                <a:solidFill>
                  <a:srgbClr val="FF0000"/>
                </a:solidFill>
                <a:latin typeface="Times New Roman" panose="02020603050405020304" pitchFamily="18" charset="0"/>
                <a:ea typeface="Calibri" panose="020F0502020204030204" pitchFamily="34" charset="0"/>
                <a:cs typeface="Times New Roman" panose="02020603050405020304" pitchFamily="18" charset="0"/>
              </a:rPr>
              <a:t>i</a:t>
            </a:r>
            <a:r>
              <a:rPr lang="en-US" sz="24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 j’, d’) = extended-Euclid(4, 13 mod 4 = 1);</a:t>
            </a:r>
          </a:p>
          <a:p>
            <a:pPr>
              <a:lnSpc>
                <a:spcPct val="107000"/>
              </a:lnSpc>
              <a:spcAft>
                <a:spcPts val="800"/>
              </a:spcAft>
            </a:pPr>
            <a:r>
              <a:rPr lang="en-US" sz="24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	 	return (j’,  </a:t>
            </a:r>
            <a:r>
              <a:rPr lang="en-US" sz="2400" dirty="0" err="1">
                <a:solidFill>
                  <a:srgbClr val="FF0000"/>
                </a:solidFill>
                <a:latin typeface="Times New Roman" panose="02020603050405020304" pitchFamily="18" charset="0"/>
                <a:ea typeface="Calibri" panose="020F0502020204030204" pitchFamily="34" charset="0"/>
                <a:cs typeface="Times New Roman" panose="02020603050405020304" pitchFamily="18" charset="0"/>
              </a:rPr>
              <a:t>i</a:t>
            </a:r>
            <a:r>
              <a:rPr lang="en-US" sz="24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 -</a:t>
            </a:r>
            <a:r>
              <a:rPr lang="en-US" sz="2400" baseline="-250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a:t>
            </a:r>
            <a:r>
              <a:rPr lang="en-US" sz="24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 x/y </a:t>
            </a:r>
            <a:r>
              <a:rPr lang="en-US" sz="2400" baseline="-250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a:t>
            </a:r>
            <a:r>
              <a:rPr lang="en-US" sz="24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 j’,  d’) = (1, 0 - </a:t>
            </a:r>
            <a:r>
              <a:rPr lang="en-US" sz="2400" baseline="-250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a:t>
            </a:r>
            <a:r>
              <a:rPr lang="en-US" sz="24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 13/4 </a:t>
            </a:r>
            <a:r>
              <a:rPr lang="en-US" sz="2400" baseline="-250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a:t>
            </a:r>
            <a:r>
              <a:rPr lang="en-US" sz="24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 * 1, 1)</a:t>
            </a:r>
          </a:p>
          <a:p>
            <a:pPr>
              <a:lnSpc>
                <a:spcPct val="107000"/>
              </a:lnSpc>
              <a:spcAft>
                <a:spcPts val="800"/>
              </a:spcAft>
            </a:pPr>
            <a:r>
              <a:rPr lang="en-US" sz="24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                                                                         = (1, -3, 1)  is  </a:t>
            </a:r>
            <a:r>
              <a:rPr lang="en-US" sz="2400" dirty="0">
                <a:latin typeface="Times New Roman" panose="02020603050405020304" pitchFamily="18" charset="0"/>
                <a:ea typeface="Calibri" panose="020F0502020204030204" pitchFamily="34" charset="0"/>
                <a:cs typeface="Times New Roman" panose="02020603050405020304" pitchFamily="18" charset="0"/>
              </a:rPr>
              <a:t>(</a:t>
            </a:r>
            <a:r>
              <a:rPr lang="en-US" sz="2400" dirty="0" err="1">
                <a:latin typeface="Times New Roman" panose="02020603050405020304" pitchFamily="18" charset="0"/>
                <a:ea typeface="Calibri" panose="020F0502020204030204" pitchFamily="34" charset="0"/>
                <a:cs typeface="Times New Roman" panose="02020603050405020304" pitchFamily="18" charset="0"/>
              </a:rPr>
              <a:t>i</a:t>
            </a:r>
            <a:r>
              <a:rPr lang="en-US" sz="2400" dirty="0">
                <a:latin typeface="Times New Roman" panose="02020603050405020304" pitchFamily="18" charset="0"/>
                <a:ea typeface="Calibri" panose="020F0502020204030204" pitchFamily="34" charset="0"/>
                <a:cs typeface="Times New Roman" panose="02020603050405020304" pitchFamily="18" charset="0"/>
              </a:rPr>
              <a:t>, j, d) </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…..(3)</a:t>
            </a:r>
            <a:endParaRPr lang="en-US" sz="2400" dirty="0">
              <a:ea typeface="Calibri" panose="020F0502020204030204" pitchFamily="34" charset="0"/>
              <a:cs typeface="Times New Roman" panose="02020603050405020304" pitchFamily="18" charset="0"/>
            </a:endParaRPr>
          </a:p>
          <a:p>
            <a:pPr>
              <a:lnSpc>
                <a:spcPct val="107000"/>
              </a:lnSpc>
              <a:spcAft>
                <a:spcPts val="800"/>
              </a:spcAft>
            </a:pPr>
            <a:r>
              <a:rPr lang="en-US" sz="2400" dirty="0">
                <a:effectLst/>
                <a:latin typeface="Calibri" panose="020F0502020204030204" pitchFamily="34" charset="0"/>
                <a:ea typeface="Calibri" panose="020F0502020204030204" pitchFamily="34" charset="0"/>
                <a:cs typeface="Times New Roman" panose="02020603050405020304" pitchFamily="18" charset="0"/>
              </a:rPr>
              <a:t>E(x = 4, y =1)</a:t>
            </a:r>
          </a:p>
          <a:p>
            <a:pPr>
              <a:lnSpc>
                <a:spcPct val="107000"/>
              </a:lnSpc>
              <a:spcAft>
                <a:spcPts val="800"/>
              </a:spcAft>
            </a:pPr>
            <a:r>
              <a:rPr lang="en-US" sz="2400" dirty="0">
                <a:solidFill>
                  <a:srgbClr val="3333FF"/>
                </a:solidFill>
                <a:latin typeface="Times New Roman" panose="02020603050405020304" pitchFamily="18" charset="0"/>
                <a:ea typeface="Calibri" panose="020F0502020204030204" pitchFamily="34" charset="0"/>
                <a:cs typeface="Times New Roman" panose="02020603050405020304" pitchFamily="18" charset="0"/>
              </a:rPr>
              <a:t>(</a:t>
            </a:r>
            <a:r>
              <a:rPr lang="en-US" sz="2400" dirty="0" err="1">
                <a:solidFill>
                  <a:srgbClr val="3333FF"/>
                </a:solidFill>
                <a:latin typeface="Times New Roman" panose="02020603050405020304" pitchFamily="18" charset="0"/>
                <a:ea typeface="Calibri" panose="020F0502020204030204" pitchFamily="34" charset="0"/>
                <a:cs typeface="Times New Roman" panose="02020603050405020304" pitchFamily="18" charset="0"/>
              </a:rPr>
              <a:t>i</a:t>
            </a:r>
            <a:r>
              <a:rPr lang="en-US" sz="2400" dirty="0">
                <a:solidFill>
                  <a:srgbClr val="3333FF"/>
                </a:solidFill>
                <a:latin typeface="Times New Roman" panose="02020603050405020304" pitchFamily="18" charset="0"/>
                <a:ea typeface="Calibri" panose="020F0502020204030204" pitchFamily="34" charset="0"/>
                <a:cs typeface="Times New Roman" panose="02020603050405020304" pitchFamily="18" charset="0"/>
              </a:rPr>
              <a:t>’, j’, d’) </a:t>
            </a:r>
            <a:r>
              <a:rPr lang="en-US" sz="24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 extended-Euclid(4,  4 mod 1 = 0);</a:t>
            </a:r>
            <a:endParaRPr lang="en-US" sz="2400" dirty="0">
              <a:ea typeface="Calibri" panose="020F0502020204030204" pitchFamily="34" charset="0"/>
              <a:cs typeface="Times New Roman" panose="02020603050405020304" pitchFamily="18" charset="0"/>
            </a:endParaRPr>
          </a:p>
          <a:p>
            <a:pPr>
              <a:lnSpc>
                <a:spcPct val="107000"/>
              </a:lnSpc>
              <a:spcAft>
                <a:spcPts val="800"/>
              </a:spcAft>
            </a:pPr>
            <a:r>
              <a:rPr lang="en-US" sz="2400" dirty="0">
                <a:effectLst/>
                <a:latin typeface="Calibri" panose="020F0502020204030204" pitchFamily="34" charset="0"/>
                <a:ea typeface="Calibri" panose="020F0502020204030204" pitchFamily="34" charset="0"/>
                <a:cs typeface="Times New Roman" panose="02020603050405020304" pitchFamily="18" charset="0"/>
              </a:rPr>
              <a:t>	</a:t>
            </a:r>
            <a:r>
              <a:rPr lang="en-US" sz="24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 	return (j’,  </a:t>
            </a:r>
            <a:r>
              <a:rPr lang="en-US" sz="2400" dirty="0" err="1">
                <a:solidFill>
                  <a:srgbClr val="FF0000"/>
                </a:solidFill>
                <a:latin typeface="Times New Roman" panose="02020603050405020304" pitchFamily="18" charset="0"/>
                <a:ea typeface="Calibri" panose="020F0502020204030204" pitchFamily="34" charset="0"/>
                <a:cs typeface="Times New Roman" panose="02020603050405020304" pitchFamily="18" charset="0"/>
              </a:rPr>
              <a:t>i</a:t>
            </a:r>
            <a:r>
              <a:rPr lang="en-US" sz="24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 -</a:t>
            </a:r>
            <a:r>
              <a:rPr lang="en-US" sz="2400" baseline="-250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a:t>
            </a:r>
            <a:r>
              <a:rPr lang="en-US" sz="24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 x/y </a:t>
            </a:r>
            <a:r>
              <a:rPr lang="en-US" sz="2400" baseline="-250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a:t>
            </a:r>
            <a:r>
              <a:rPr lang="en-US" sz="24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 j’,  d’) = (0, 1 - </a:t>
            </a:r>
            <a:r>
              <a:rPr lang="en-US" sz="2400" baseline="-250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a:t>
            </a:r>
            <a:r>
              <a:rPr lang="en-US" sz="24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 4/1 </a:t>
            </a:r>
            <a:r>
              <a:rPr lang="en-US" sz="2400" baseline="-250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a:t>
            </a:r>
            <a:r>
              <a:rPr lang="en-US" sz="24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 * 0, 1)</a:t>
            </a:r>
          </a:p>
          <a:p>
            <a:pPr>
              <a:lnSpc>
                <a:spcPct val="107000"/>
              </a:lnSpc>
              <a:spcAft>
                <a:spcPts val="800"/>
              </a:spcAft>
            </a:pPr>
            <a:r>
              <a:rPr lang="en-US" sz="24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 (0, 1, 1)      </a:t>
            </a:r>
            <a:r>
              <a:rPr lang="en-US" sz="24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a:t>
            </a:r>
            <a:r>
              <a:rPr lang="en-US" sz="2400" dirty="0" err="1">
                <a:solidFill>
                  <a:srgbClr val="FF0000"/>
                </a:solidFill>
                <a:latin typeface="Times New Roman" panose="02020603050405020304" pitchFamily="18" charset="0"/>
                <a:ea typeface="Calibri" panose="020F0502020204030204" pitchFamily="34" charset="0"/>
                <a:cs typeface="Times New Roman" panose="02020603050405020304" pitchFamily="18" charset="0"/>
              </a:rPr>
              <a:t>i</a:t>
            </a:r>
            <a:r>
              <a:rPr lang="en-US" sz="24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 j’, d’) </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…..(2)</a:t>
            </a:r>
            <a:endParaRPr lang="en-US" sz="2400"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400" dirty="0">
                <a:effectLst/>
                <a:latin typeface="Calibri" panose="020F0502020204030204" pitchFamily="34" charset="0"/>
                <a:ea typeface="Calibri" panose="020F0502020204030204" pitchFamily="34" charset="0"/>
                <a:cs typeface="Times New Roman" panose="02020603050405020304" pitchFamily="18" charset="0"/>
              </a:rPr>
              <a:t>E(a = 1, b = 0)</a:t>
            </a:r>
          </a:p>
          <a:p>
            <a:pPr>
              <a:lnSpc>
                <a:spcPct val="107000"/>
              </a:lnSpc>
              <a:spcAft>
                <a:spcPts val="800"/>
              </a:spcAft>
            </a:pPr>
            <a:r>
              <a:rPr lang="en-US" sz="2400" dirty="0">
                <a:effectLst/>
                <a:latin typeface="Calibri" panose="020F0502020204030204" pitchFamily="34" charset="0"/>
                <a:ea typeface="Calibri" panose="020F0502020204030204" pitchFamily="34" charset="0"/>
                <a:cs typeface="Times New Roman" panose="02020603050405020304" pitchFamily="18" charset="0"/>
              </a:rPr>
              <a:t>Since b = 0, </a:t>
            </a:r>
            <a:r>
              <a:rPr lang="en-US" sz="2400" dirty="0">
                <a:latin typeface="Calibri" panose="020F0502020204030204" pitchFamily="34" charset="0"/>
                <a:ea typeface="Calibri" panose="020F0502020204030204" pitchFamily="34" charset="0"/>
                <a:cs typeface="Times New Roman" panose="02020603050405020304" pitchFamily="18" charset="0"/>
              </a:rPr>
              <a:t>return </a:t>
            </a:r>
            <a:r>
              <a:rPr lang="en-US" sz="2400" dirty="0">
                <a:solidFill>
                  <a:srgbClr val="3333FF"/>
                </a:solidFill>
                <a:latin typeface="Calibri" panose="020F0502020204030204" pitchFamily="34" charset="0"/>
                <a:ea typeface="Calibri" panose="020F0502020204030204" pitchFamily="34" charset="0"/>
                <a:cs typeface="Times New Roman" panose="02020603050405020304" pitchFamily="18" charset="0"/>
              </a:rPr>
              <a:t>(1, 0, 1)   </a:t>
            </a:r>
            <a:r>
              <a:rPr lang="en-US" sz="2400" dirty="0">
                <a:solidFill>
                  <a:srgbClr val="0000FF"/>
                </a:solidFill>
                <a:latin typeface="Calibri" panose="020F0502020204030204" pitchFamily="34" charset="0"/>
                <a:ea typeface="Calibri" panose="020F0502020204030204" pitchFamily="34" charset="0"/>
                <a:cs typeface="Times New Roman" panose="02020603050405020304" pitchFamily="18" charset="0"/>
              </a:rPr>
              <a:t>…..(1)</a:t>
            </a:r>
            <a:endParaRPr lang="en-US" sz="2400" dirty="0">
              <a:solidFill>
                <a:srgbClr val="3333FF"/>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Text Box 546"/>
          <p:cNvSpPr txBox="1"/>
          <p:nvPr/>
        </p:nvSpPr>
        <p:spPr>
          <a:xfrm>
            <a:off x="5955556" y="201670"/>
            <a:ext cx="5238468" cy="1666888"/>
          </a:xfrm>
          <a:prstGeom prst="rect">
            <a:avLst/>
          </a:prstGeom>
          <a:solidFill>
            <a:schemeClr val="lt1"/>
          </a:solidFill>
          <a:ln w="6350">
            <a:solidFill>
              <a:prstClr val="black"/>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r>
              <a:rPr lang="en-US" dirty="0">
                <a:latin typeface="Times New Roman" panose="02020603050405020304" pitchFamily="18" charset="0"/>
                <a:ea typeface="Calibri" panose="020F0502020204030204" pitchFamily="34" charset="0"/>
                <a:cs typeface="Times New Roman" panose="02020603050405020304" pitchFamily="18" charset="0"/>
              </a:rPr>
              <a:t>function extended-Euclid(a, b)</a:t>
            </a:r>
          </a:p>
          <a:p>
            <a:r>
              <a:rPr lang="en-US" dirty="0">
                <a:latin typeface="Times New Roman" panose="02020603050405020304" pitchFamily="18" charset="0"/>
                <a:ea typeface="Calibri" panose="020F0502020204030204" pitchFamily="34" charset="0"/>
                <a:cs typeface="Times New Roman" panose="02020603050405020304" pitchFamily="18" charset="0"/>
              </a:rPr>
              <a:t>//For clarity, x=  q * y + r, where r = x mod y.</a:t>
            </a:r>
          </a:p>
          <a:p>
            <a:r>
              <a:rPr lang="en-US" dirty="0">
                <a:latin typeface="Times New Roman" panose="02020603050405020304" pitchFamily="18" charset="0"/>
                <a:ea typeface="Calibri" panose="020F0502020204030204" pitchFamily="34" charset="0"/>
                <a:cs typeface="Times New Roman" panose="02020603050405020304" pitchFamily="18" charset="0"/>
              </a:rPr>
              <a:t>if  y = 0 then return (1, 0, x) </a:t>
            </a:r>
            <a:endParaRPr lang="en-US" dirty="0">
              <a:latin typeface="Calibri" panose="020F0502020204030204" pitchFamily="34" charset="0"/>
              <a:ea typeface="Calibri" panose="020F0502020204030204" pitchFamily="34" charset="0"/>
              <a:cs typeface="Times New Roman" panose="02020603050405020304" pitchFamily="18" charset="0"/>
            </a:endParaRPr>
          </a:p>
          <a:p>
            <a:r>
              <a:rPr lang="en-US" dirty="0">
                <a:latin typeface="Times New Roman" panose="02020603050405020304" pitchFamily="18" charset="0"/>
                <a:ea typeface="Calibri" panose="020F0502020204030204" pitchFamily="34" charset="0"/>
                <a:cs typeface="Times New Roman" panose="02020603050405020304" pitchFamily="18" charset="0"/>
              </a:rPr>
              <a:t>else { </a:t>
            </a:r>
            <a:r>
              <a:rPr lang="en-US" dirty="0">
                <a:ea typeface="Calibri" panose="020F0502020204030204" pitchFamily="34" charset="0"/>
                <a:cs typeface="Times New Roman" panose="02020603050405020304" pitchFamily="18" charset="0"/>
              </a:rPr>
              <a:t>     </a:t>
            </a:r>
            <a:r>
              <a:rPr lang="en-US"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a:t>
            </a:r>
            <a:r>
              <a:rPr lang="en-US" dirty="0" err="1">
                <a:solidFill>
                  <a:srgbClr val="FF0000"/>
                </a:solidFill>
                <a:latin typeface="Times New Roman" panose="02020603050405020304" pitchFamily="18" charset="0"/>
                <a:ea typeface="Calibri" panose="020F0502020204030204" pitchFamily="34" charset="0"/>
                <a:cs typeface="Times New Roman" panose="02020603050405020304" pitchFamily="18" charset="0"/>
              </a:rPr>
              <a:t>i</a:t>
            </a:r>
            <a:r>
              <a:rPr lang="en-US"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 j’, d’) = extended-Euclid(y, x mod y);</a:t>
            </a:r>
            <a:endParaRPr lang="en-US" dirty="0">
              <a:ea typeface="Calibri" panose="020F0502020204030204" pitchFamily="34" charset="0"/>
              <a:cs typeface="Times New Roman" panose="02020603050405020304" pitchFamily="18" charset="0"/>
            </a:endParaRPr>
          </a:p>
          <a:p>
            <a:r>
              <a:rPr lang="en-US"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	(</a:t>
            </a:r>
            <a:r>
              <a:rPr lang="en-US" dirty="0" err="1">
                <a:solidFill>
                  <a:srgbClr val="FF0000"/>
                </a:solidFill>
                <a:latin typeface="Times New Roman" panose="02020603050405020304" pitchFamily="18" charset="0"/>
                <a:ea typeface="Calibri" panose="020F0502020204030204" pitchFamily="34" charset="0"/>
                <a:cs typeface="Times New Roman" panose="02020603050405020304" pitchFamily="18" charset="0"/>
              </a:rPr>
              <a:t>i</a:t>
            </a:r>
            <a:r>
              <a:rPr lang="en-US"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 j, d) = (j’, </a:t>
            </a:r>
            <a:r>
              <a:rPr lang="en-US" dirty="0" err="1">
                <a:solidFill>
                  <a:srgbClr val="FF0000"/>
                </a:solidFill>
                <a:latin typeface="Times New Roman" panose="02020603050405020304" pitchFamily="18" charset="0"/>
                <a:ea typeface="Calibri" panose="020F0502020204030204" pitchFamily="34" charset="0"/>
                <a:cs typeface="Times New Roman" panose="02020603050405020304" pitchFamily="18" charset="0"/>
              </a:rPr>
              <a:t>i</a:t>
            </a:r>
            <a:r>
              <a:rPr lang="en-US"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 -</a:t>
            </a:r>
            <a:r>
              <a:rPr lang="en-US" baseline="-250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a:t>
            </a:r>
            <a:r>
              <a:rPr lang="en-US"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 x/y </a:t>
            </a:r>
            <a:r>
              <a:rPr lang="en-US" baseline="-250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a:t>
            </a:r>
            <a:r>
              <a:rPr lang="en-US"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 j’,  d’);</a:t>
            </a:r>
            <a:endParaRPr lang="en-US" dirty="0">
              <a:ea typeface="Calibri" panose="020F0502020204030204" pitchFamily="34" charset="0"/>
              <a:cs typeface="Times New Roman" panose="02020603050405020304" pitchFamily="18" charset="0"/>
            </a:endParaRPr>
          </a:p>
          <a:p>
            <a:r>
              <a:rPr lang="en-US"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	return (</a:t>
            </a:r>
            <a:r>
              <a:rPr lang="en-US" dirty="0" err="1">
                <a:solidFill>
                  <a:srgbClr val="FF0000"/>
                </a:solidFill>
                <a:latin typeface="Times New Roman" panose="02020603050405020304" pitchFamily="18" charset="0"/>
                <a:ea typeface="Calibri" panose="020F0502020204030204" pitchFamily="34" charset="0"/>
                <a:cs typeface="Times New Roman" panose="02020603050405020304" pitchFamily="18" charset="0"/>
              </a:rPr>
              <a:t>i</a:t>
            </a:r>
            <a:r>
              <a:rPr lang="en-US"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 j, d) </a:t>
            </a:r>
            <a:r>
              <a:rPr lang="en-US"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a:t>
            </a:r>
            <a:endParaRPr lang="en-US" dirty="0">
              <a:solidFill>
                <a:schemeClr val="tx1"/>
              </a:solidFill>
              <a:ea typeface="Calibri" panose="020F0502020204030204" pitchFamily="34" charset="0"/>
              <a:cs typeface="Times New Roman" panose="02020603050405020304" pitchFamily="18" charset="0"/>
            </a:endParaRPr>
          </a:p>
        </p:txBody>
      </p:sp>
      <p:sp>
        <p:nvSpPr>
          <p:cNvPr id="6" name="Arrow: Right 5">
            <a:extLst>
              <a:ext uri="{FF2B5EF4-FFF2-40B4-BE49-F238E27FC236}">
                <a16:creationId xmlns:a16="http://schemas.microsoft.com/office/drawing/2014/main" id="{E67842C4-3EF6-4D3B-A397-4CC675F0ADB2}"/>
              </a:ext>
            </a:extLst>
          </p:cNvPr>
          <p:cNvSpPr/>
          <p:nvPr/>
        </p:nvSpPr>
        <p:spPr>
          <a:xfrm>
            <a:off x="7561690" y="5190620"/>
            <a:ext cx="174929"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cxnSp>
        <p:nvCxnSpPr>
          <p:cNvPr id="8" name="Straight Arrow Connector 7">
            <a:extLst>
              <a:ext uri="{FF2B5EF4-FFF2-40B4-BE49-F238E27FC236}">
                <a16:creationId xmlns:a16="http://schemas.microsoft.com/office/drawing/2014/main" id="{9F48BFC2-4BE3-4649-83C1-C6473FE8A5AB}"/>
              </a:ext>
            </a:extLst>
          </p:cNvPr>
          <p:cNvCxnSpPr/>
          <p:nvPr/>
        </p:nvCxnSpPr>
        <p:spPr>
          <a:xfrm flipH="1">
            <a:off x="2353586" y="2353586"/>
            <a:ext cx="882595" cy="11847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8B12BE6B-3C9C-4DBB-9D67-95B87E14CF97}"/>
              </a:ext>
            </a:extLst>
          </p:cNvPr>
          <p:cNvCxnSpPr/>
          <p:nvPr/>
        </p:nvCxnSpPr>
        <p:spPr>
          <a:xfrm flipH="1">
            <a:off x="2353585" y="4326835"/>
            <a:ext cx="882595" cy="11847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E3017172-4D75-42E8-94AE-D6A2A3367DBD}"/>
              </a:ext>
            </a:extLst>
          </p:cNvPr>
          <p:cNvCxnSpPr>
            <a:cxnSpLocks/>
          </p:cNvCxnSpPr>
          <p:nvPr/>
        </p:nvCxnSpPr>
        <p:spPr>
          <a:xfrm flipH="1" flipV="1">
            <a:off x="3666309" y="4334381"/>
            <a:ext cx="388871" cy="16450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2547B827-D224-407F-B04E-987C1BFB03B7}"/>
              </a:ext>
            </a:extLst>
          </p:cNvPr>
          <p:cNvCxnSpPr/>
          <p:nvPr/>
        </p:nvCxnSpPr>
        <p:spPr>
          <a:xfrm>
            <a:off x="2353585" y="4409166"/>
            <a:ext cx="1105232" cy="1469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C7FAC525-4507-4DEF-A89C-E521DAED8912}"/>
              </a:ext>
            </a:extLst>
          </p:cNvPr>
          <p:cNvCxnSpPr>
            <a:cxnSpLocks/>
          </p:cNvCxnSpPr>
          <p:nvPr/>
        </p:nvCxnSpPr>
        <p:spPr>
          <a:xfrm flipH="1" flipV="1">
            <a:off x="3586046" y="2353586"/>
            <a:ext cx="3275931" cy="26557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3E86EF14-90DB-4E30-9283-1F2C1E3B8838}"/>
              </a:ext>
            </a:extLst>
          </p:cNvPr>
          <p:cNvCxnSpPr/>
          <p:nvPr/>
        </p:nvCxnSpPr>
        <p:spPr>
          <a:xfrm>
            <a:off x="2433099" y="2353586"/>
            <a:ext cx="1025718" cy="2511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ACA35F20-5872-4547-985F-FFF529FD73AE}"/>
              </a:ext>
            </a:extLst>
          </p:cNvPr>
          <p:cNvCxnSpPr/>
          <p:nvPr/>
        </p:nvCxnSpPr>
        <p:spPr>
          <a:xfrm flipH="1" flipV="1">
            <a:off x="2671638" y="1346421"/>
            <a:ext cx="4643562" cy="17068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98C9C986-0D2E-467F-B20E-BC6246A17D6B}"/>
              </a:ext>
            </a:extLst>
          </p:cNvPr>
          <p:cNvSpPr/>
          <p:nvPr/>
        </p:nvSpPr>
        <p:spPr>
          <a:xfrm>
            <a:off x="682624" y="613225"/>
            <a:ext cx="4581703" cy="646331"/>
          </a:xfrm>
          <a:prstGeom prst="rect">
            <a:avLst/>
          </a:prstGeom>
        </p:spPr>
        <p:txBody>
          <a:bodyPr wrap="none">
            <a:spAutoFit/>
          </a:bodyPr>
          <a:lstStyle/>
          <a:p>
            <a:r>
              <a:rPr lang="en-US" dirty="0">
                <a:latin typeface="Times New Roman" panose="02020603050405020304" pitchFamily="18" charset="0"/>
                <a:cs typeface="Times New Roman" panose="02020603050405020304" pitchFamily="18" charset="0"/>
              </a:rPr>
              <a:t>d = min{1*(13i + 4j)| for </a:t>
            </a:r>
            <a:r>
              <a:rPr lang="en-US" dirty="0" err="1">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 j in Z, 13i + 4j &gt;0}</a:t>
            </a:r>
          </a:p>
          <a:p>
            <a:r>
              <a:rPr lang="en-US" dirty="0">
                <a:latin typeface="Times New Roman" panose="02020603050405020304" pitchFamily="18" charset="0"/>
                <a:cs typeface="Times New Roman" panose="02020603050405020304" pitchFamily="18" charset="0"/>
              </a:rPr>
              <a:t>That is, 13 * </a:t>
            </a:r>
            <a:r>
              <a:rPr lang="en-US" dirty="0">
                <a:solidFill>
                  <a:srgbClr val="FF0000"/>
                </a:solidFill>
                <a:latin typeface="Times New Roman" panose="02020603050405020304" pitchFamily="18" charset="0"/>
                <a:cs typeface="Times New Roman" panose="02020603050405020304" pitchFamily="18" charset="0"/>
              </a:rPr>
              <a:t>1</a:t>
            </a:r>
            <a:r>
              <a:rPr lang="en-US" dirty="0">
                <a:latin typeface="Times New Roman" panose="02020603050405020304" pitchFamily="18" charset="0"/>
                <a:cs typeface="Times New Roman" panose="02020603050405020304" pitchFamily="18" charset="0"/>
              </a:rPr>
              <a:t> + 4 * </a:t>
            </a:r>
            <a:r>
              <a:rPr lang="en-US" dirty="0">
                <a:solidFill>
                  <a:srgbClr val="FF0000"/>
                </a:solidFill>
                <a:latin typeface="Times New Roman" panose="02020603050405020304" pitchFamily="18" charset="0"/>
                <a:cs typeface="Times New Roman" panose="02020603050405020304" pitchFamily="18" charset="0"/>
              </a:rPr>
              <a:t>-3 </a:t>
            </a:r>
            <a:r>
              <a:rPr lang="en-US" dirty="0">
                <a:latin typeface="Times New Roman" panose="02020603050405020304" pitchFamily="18" charset="0"/>
                <a:cs typeface="Times New Roman" panose="02020603050405020304" pitchFamily="18" charset="0"/>
              </a:rPr>
              <a:t>= 1</a:t>
            </a:r>
            <a:endParaRPr lang="en-US" dirty="0"/>
          </a:p>
        </p:txBody>
      </p:sp>
    </p:spTree>
    <p:extLst>
      <p:ext uri="{BB962C8B-B14F-4D97-AF65-F5344CB8AC3E}">
        <p14:creationId xmlns:p14="http://schemas.microsoft.com/office/powerpoint/2010/main" val="375823276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63040" y="671691"/>
            <a:ext cx="9144000" cy="6130076"/>
          </a:xfrm>
          <a:prstGeom prst="rect">
            <a:avLst/>
          </a:prstGeom>
        </p:spPr>
        <p:txBody>
          <a:bodyPr wrap="square">
            <a:spAutoFit/>
          </a:bodyPr>
          <a:lstStyle/>
          <a:p>
            <a:pPr>
              <a:lnSpc>
                <a:spcPct val="150000"/>
              </a:lnSpc>
            </a:pPr>
            <a:r>
              <a:rPr lang="en-US" sz="2600" dirty="0">
                <a:ea typeface="Calibri" panose="020F0502020204030204" pitchFamily="34" charset="0"/>
                <a:cs typeface="Times New Roman" panose="02020603050405020304" pitchFamily="18" charset="0"/>
              </a:rPr>
              <a:t>Consider Example 0.43:</a:t>
            </a:r>
          </a:p>
          <a:p>
            <a:pPr>
              <a:lnSpc>
                <a:spcPct val="150000"/>
              </a:lnSpc>
            </a:pP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To compute </a:t>
            </a:r>
            <a:r>
              <a:rPr lang="en-US" sz="2400" dirty="0" err="1">
                <a:solidFill>
                  <a:srgbClr val="0000FF"/>
                </a:solidFill>
                <a:latin typeface="Times New Roman" panose="02020603050405020304" pitchFamily="18" charset="0"/>
                <a:ea typeface="Calibri" panose="020F0502020204030204" pitchFamily="34" charset="0"/>
                <a:cs typeface="Times New Roman" panose="02020603050405020304" pitchFamily="18" charset="0"/>
              </a:rPr>
              <a:t>gcd</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(13, 4), Euclid’s algorithm would proceed as follows:</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50000"/>
              </a:lnSpc>
            </a:pP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u="sng" dirty="0">
                <a:latin typeface="Times New Roman" panose="02020603050405020304" pitchFamily="18" charset="0"/>
                <a:ea typeface="Calibri" panose="020F0502020204030204" pitchFamily="34" charset="0"/>
                <a:cs typeface="Times New Roman" panose="02020603050405020304" pitchFamily="18" charset="0"/>
              </a:rPr>
              <a:t>13</a:t>
            </a:r>
            <a:r>
              <a:rPr lang="en-US" sz="2400" dirty="0">
                <a:latin typeface="Times New Roman" panose="02020603050405020304" pitchFamily="18" charset="0"/>
                <a:ea typeface="Calibri" panose="020F0502020204030204" pitchFamily="34" charset="0"/>
                <a:cs typeface="Times New Roman" panose="02020603050405020304" pitchFamily="18" charset="0"/>
              </a:rPr>
              <a:t> =  3 * </a:t>
            </a:r>
            <a:r>
              <a:rPr lang="en-US" sz="2400" u="sng" dirty="0">
                <a:latin typeface="Times New Roman" panose="02020603050405020304" pitchFamily="18" charset="0"/>
                <a:ea typeface="Calibri" panose="020F0502020204030204" pitchFamily="34" charset="0"/>
                <a:cs typeface="Times New Roman" panose="02020603050405020304" pitchFamily="18" charset="0"/>
              </a:rPr>
              <a:t>4</a:t>
            </a:r>
            <a:r>
              <a:rPr lang="en-US" sz="2400" dirty="0">
                <a:latin typeface="Times New Roman" panose="02020603050405020304" pitchFamily="18" charset="0"/>
                <a:ea typeface="Calibri" panose="020F0502020204030204" pitchFamily="34" charset="0"/>
                <a:cs typeface="Times New Roman" panose="02020603050405020304" pitchFamily="18" charset="0"/>
              </a:rPr>
              <a:t> + 1       (x = q * y + r), where r = x mod y</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50000"/>
              </a:lnSpc>
            </a:pP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u="sng" dirty="0">
                <a:latin typeface="Times New Roman" panose="02020603050405020304" pitchFamily="18" charset="0"/>
                <a:ea typeface="Calibri" panose="020F0502020204030204" pitchFamily="34" charset="0"/>
                <a:cs typeface="Times New Roman" panose="02020603050405020304" pitchFamily="18" charset="0"/>
              </a:rPr>
              <a:t>4 </a:t>
            </a:r>
            <a:r>
              <a:rPr lang="en-US" sz="2400" dirty="0">
                <a:latin typeface="Times New Roman" panose="02020603050405020304" pitchFamily="18" charset="0"/>
                <a:ea typeface="Calibri" panose="020F0502020204030204" pitchFamily="34" charset="0"/>
                <a:cs typeface="Times New Roman" panose="02020603050405020304" pitchFamily="18" charset="0"/>
              </a:rPr>
              <a:t> =  4 * </a:t>
            </a:r>
            <a:r>
              <a:rPr lang="en-US" sz="2400" u="sng" dirty="0">
                <a:latin typeface="Times New Roman" panose="02020603050405020304" pitchFamily="18" charset="0"/>
                <a:ea typeface="Calibri" panose="020F0502020204030204" pitchFamily="34" charset="0"/>
                <a:cs typeface="Times New Roman" panose="02020603050405020304" pitchFamily="18" charset="0"/>
              </a:rPr>
              <a:t>1</a:t>
            </a:r>
            <a:r>
              <a:rPr lang="en-US" sz="2400" dirty="0">
                <a:latin typeface="Times New Roman" panose="02020603050405020304" pitchFamily="18" charset="0"/>
                <a:ea typeface="Calibri" panose="020F0502020204030204" pitchFamily="34" charset="0"/>
                <a:cs typeface="Times New Roman" panose="02020603050405020304" pitchFamily="18" charset="0"/>
              </a:rPr>
              <a:t>  + 0       </a:t>
            </a:r>
            <a:r>
              <a:rPr lang="en-US" sz="2400" dirty="0" err="1">
                <a:latin typeface="Times New Roman" panose="02020603050405020304" pitchFamily="18" charset="0"/>
                <a:ea typeface="Calibri" panose="020F0502020204030204" pitchFamily="34" charset="0"/>
                <a:cs typeface="Times New Roman" panose="02020603050405020304" pitchFamily="18" charset="0"/>
              </a:rPr>
              <a:t>gcd</a:t>
            </a:r>
            <a:r>
              <a:rPr lang="en-US" sz="2400" dirty="0">
                <a:latin typeface="Times New Roman" panose="02020603050405020304" pitchFamily="18" charset="0"/>
                <a:ea typeface="Calibri" panose="020F0502020204030204" pitchFamily="34" charset="0"/>
                <a:cs typeface="Times New Roman" panose="02020603050405020304" pitchFamily="18" charset="0"/>
              </a:rPr>
              <a:t>(4, 1)</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50000"/>
              </a:lnSpc>
            </a:pP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u="sng" dirty="0">
                <a:latin typeface="Times New Roman" panose="02020603050405020304" pitchFamily="18" charset="0"/>
                <a:ea typeface="Calibri" panose="020F0502020204030204" pitchFamily="34" charset="0"/>
                <a:cs typeface="Times New Roman" panose="02020603050405020304" pitchFamily="18" charset="0"/>
              </a:rPr>
              <a:t>1</a:t>
            </a:r>
            <a:r>
              <a:rPr lang="en-US" sz="2400" dirty="0">
                <a:latin typeface="Times New Roman" panose="02020603050405020304" pitchFamily="18" charset="0"/>
                <a:ea typeface="Calibri" panose="020F0502020204030204" pitchFamily="34" charset="0"/>
                <a:cs typeface="Times New Roman" panose="02020603050405020304" pitchFamily="18" charset="0"/>
              </a:rPr>
              <a:t>  =  1 * </a:t>
            </a:r>
            <a:r>
              <a:rPr lang="en-US" sz="2400" u="sng" dirty="0">
                <a:latin typeface="Times New Roman" panose="02020603050405020304" pitchFamily="18" charset="0"/>
                <a:ea typeface="Calibri" panose="020F0502020204030204" pitchFamily="34" charset="0"/>
                <a:cs typeface="Times New Roman" panose="02020603050405020304" pitchFamily="18" charset="0"/>
              </a:rPr>
              <a:t>0</a:t>
            </a:r>
            <a:r>
              <a:rPr lang="en-US" sz="2400" dirty="0">
                <a:latin typeface="Times New Roman" panose="02020603050405020304" pitchFamily="18" charset="0"/>
                <a:ea typeface="Calibri" panose="020F0502020204030204" pitchFamily="34" charset="0"/>
                <a:cs typeface="Times New Roman" panose="02020603050405020304" pitchFamily="18" charset="0"/>
              </a:rPr>
              <a:t> + 1        </a:t>
            </a:r>
            <a:r>
              <a:rPr lang="en-US" sz="2400" dirty="0" err="1">
                <a:latin typeface="Times New Roman" panose="02020603050405020304" pitchFamily="18" charset="0"/>
                <a:ea typeface="Calibri" panose="020F0502020204030204" pitchFamily="34" charset="0"/>
                <a:cs typeface="Times New Roman" panose="02020603050405020304" pitchFamily="18" charset="0"/>
              </a:rPr>
              <a:t>gcd</a:t>
            </a:r>
            <a:r>
              <a:rPr lang="en-US" sz="2400" dirty="0">
                <a:latin typeface="Times New Roman" panose="02020603050405020304" pitchFamily="18" charset="0"/>
                <a:ea typeface="Calibri" panose="020F0502020204030204" pitchFamily="34" charset="0"/>
                <a:cs typeface="Times New Roman" panose="02020603050405020304" pitchFamily="18" charset="0"/>
              </a:rPr>
              <a:t>(1, 0) = 1</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r>
              <a:rPr lang="en-US" sz="2400" dirty="0">
                <a:latin typeface="Times New Roman" panose="02020603050405020304" pitchFamily="18" charset="0"/>
                <a:ea typeface="Calibri" panose="020F0502020204030204" pitchFamily="34" charset="0"/>
                <a:cs typeface="Times New Roman" panose="02020603050405020304" pitchFamily="18" charset="0"/>
              </a:rPr>
              <a:t>At each step, the </a:t>
            </a:r>
            <a:r>
              <a:rPr lang="en-US" sz="2400" dirty="0" err="1">
                <a:latin typeface="Times New Roman" panose="02020603050405020304" pitchFamily="18" charset="0"/>
                <a:ea typeface="Calibri" panose="020F0502020204030204" pitchFamily="34" charset="0"/>
                <a:cs typeface="Times New Roman" panose="02020603050405020304" pitchFamily="18" charset="0"/>
              </a:rPr>
              <a:t>gcd</a:t>
            </a:r>
            <a:r>
              <a:rPr lang="en-US" sz="2400" dirty="0">
                <a:latin typeface="Times New Roman" panose="02020603050405020304" pitchFamily="18" charset="0"/>
                <a:ea typeface="Calibri" panose="020F0502020204030204" pitchFamily="34" charset="0"/>
                <a:cs typeface="Times New Roman" panose="02020603050405020304" pitchFamily="18" charset="0"/>
              </a:rPr>
              <a:t> computation has been reduced to the underlined numbers.</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r>
              <a:rPr lang="en-US" sz="2400" dirty="0">
                <a:latin typeface="Times New Roman" panose="02020603050405020304" pitchFamily="18" charset="0"/>
                <a:ea typeface="Calibri" panose="020F0502020204030204" pitchFamily="34" charset="0"/>
                <a:cs typeface="Times New Roman" panose="02020603050405020304" pitchFamily="18" charset="0"/>
              </a:rPr>
              <a:t>Thus, </a:t>
            </a:r>
            <a:r>
              <a:rPr lang="en-US" sz="2400" dirty="0" err="1">
                <a:latin typeface="Times New Roman" panose="02020603050405020304" pitchFamily="18" charset="0"/>
                <a:ea typeface="Calibri" panose="020F0502020204030204" pitchFamily="34" charset="0"/>
                <a:cs typeface="Times New Roman" panose="02020603050405020304" pitchFamily="18" charset="0"/>
              </a:rPr>
              <a:t>gcd</a:t>
            </a:r>
            <a:r>
              <a:rPr lang="en-US" sz="2400" dirty="0">
                <a:latin typeface="Times New Roman" panose="02020603050405020304" pitchFamily="18" charset="0"/>
                <a:ea typeface="Calibri" panose="020F0502020204030204" pitchFamily="34" charset="0"/>
                <a:cs typeface="Times New Roman" panose="02020603050405020304" pitchFamily="18" charset="0"/>
              </a:rPr>
              <a:t>(13, 4) = </a:t>
            </a:r>
            <a:r>
              <a:rPr lang="en-US" sz="2400" dirty="0" err="1">
                <a:latin typeface="Times New Roman" panose="02020603050405020304" pitchFamily="18" charset="0"/>
                <a:ea typeface="Calibri" panose="020F0502020204030204" pitchFamily="34" charset="0"/>
                <a:cs typeface="Times New Roman" panose="02020603050405020304" pitchFamily="18" charset="0"/>
              </a:rPr>
              <a:t>gcd</a:t>
            </a:r>
            <a:r>
              <a:rPr lang="en-US" sz="2400" dirty="0">
                <a:latin typeface="Times New Roman" panose="02020603050405020304" pitchFamily="18" charset="0"/>
                <a:ea typeface="Calibri" panose="020F0502020204030204" pitchFamily="34" charset="0"/>
                <a:cs typeface="Times New Roman" panose="02020603050405020304" pitchFamily="18" charset="0"/>
              </a:rPr>
              <a:t>(4, 1) = </a:t>
            </a:r>
            <a:r>
              <a:rPr lang="en-US" sz="2400" dirty="0" err="1">
                <a:latin typeface="Times New Roman" panose="02020603050405020304" pitchFamily="18" charset="0"/>
                <a:ea typeface="Calibri" panose="020F0502020204030204" pitchFamily="34" charset="0"/>
                <a:cs typeface="Times New Roman" panose="02020603050405020304" pitchFamily="18" charset="0"/>
              </a:rPr>
              <a:t>gcd</a:t>
            </a:r>
            <a:r>
              <a:rPr lang="en-US" sz="2400" dirty="0">
                <a:latin typeface="Times New Roman" panose="02020603050405020304" pitchFamily="18" charset="0"/>
                <a:ea typeface="Calibri" panose="020F0502020204030204" pitchFamily="34" charset="0"/>
                <a:cs typeface="Times New Roman" panose="02020603050405020304" pitchFamily="18" charset="0"/>
              </a:rPr>
              <a:t>(</a:t>
            </a:r>
            <a:r>
              <a:rPr lang="en-US" sz="24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1, 0</a:t>
            </a:r>
            <a:r>
              <a:rPr lang="en-US" sz="2400" dirty="0">
                <a:latin typeface="Times New Roman" panose="02020603050405020304" pitchFamily="18" charset="0"/>
                <a:ea typeface="Calibri" panose="020F0502020204030204" pitchFamily="34" charset="0"/>
                <a:cs typeface="Times New Roman" panose="02020603050405020304" pitchFamily="18" charset="0"/>
              </a:rPr>
              <a:t>) = 1.</a:t>
            </a:r>
          </a:p>
          <a:p>
            <a:pPr>
              <a:lnSpc>
                <a:spcPct val="150000"/>
              </a:lnSpc>
            </a:pPr>
            <a:endParaRPr lang="en-US" sz="2400" dirty="0">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pPr>
            <a:r>
              <a:rPr lang="en-US" sz="2400" dirty="0">
                <a:latin typeface="Times New Roman" panose="02020603050405020304" pitchFamily="18" charset="0"/>
                <a:ea typeface="Calibri" panose="020F0502020204030204" pitchFamily="34" charset="0"/>
                <a:cs typeface="Times New Roman" panose="02020603050405020304" pitchFamily="18" charset="0"/>
              </a:rPr>
              <a:t>To find x and y such that 13*</a:t>
            </a:r>
            <a:r>
              <a:rPr lang="en-US" sz="2400" dirty="0" err="1">
                <a:latin typeface="Times New Roman" panose="02020603050405020304" pitchFamily="18" charset="0"/>
                <a:ea typeface="Calibri" panose="020F0502020204030204" pitchFamily="34" charset="0"/>
                <a:cs typeface="Times New Roman" panose="02020603050405020304" pitchFamily="18" charset="0"/>
              </a:rPr>
              <a:t>i</a:t>
            </a:r>
            <a:r>
              <a:rPr lang="en-US" sz="2400" dirty="0">
                <a:latin typeface="Times New Roman" panose="02020603050405020304" pitchFamily="18" charset="0"/>
                <a:ea typeface="Calibri" panose="020F0502020204030204" pitchFamily="34" charset="0"/>
                <a:cs typeface="Times New Roman" panose="02020603050405020304" pitchFamily="18" charset="0"/>
              </a:rPr>
              <a:t> + 4*j = 1, we start by expressing 1 in terms of the last pair (1, 0). Then we work backwards and express it in terms of (4, 1), and finally (13, 4).</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Thought Bubble: Cloud 3">
            <a:extLst>
              <a:ext uri="{FF2B5EF4-FFF2-40B4-BE49-F238E27FC236}">
                <a16:creationId xmlns:a16="http://schemas.microsoft.com/office/drawing/2014/main" id="{0925844A-678D-4F3A-90A3-839B4C5C98A5}"/>
              </a:ext>
            </a:extLst>
          </p:cNvPr>
          <p:cNvSpPr/>
          <p:nvPr/>
        </p:nvSpPr>
        <p:spPr>
          <a:xfrm rot="20706359" flipH="1">
            <a:off x="950041" y="1527758"/>
            <a:ext cx="459310" cy="477796"/>
          </a:xfrm>
          <a:prstGeom prst="cloudCallout">
            <a:avLst>
              <a:gd name="adj1" fmla="val -31983"/>
              <a:gd name="adj2" fmla="val 1541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5758464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80219" y="411160"/>
            <a:ext cx="9156493" cy="6370975"/>
          </a:xfrm>
          <a:prstGeom prst="rect">
            <a:avLst/>
          </a:prstGeom>
        </p:spPr>
        <p:txBody>
          <a:bodyPr wrap="square">
            <a:spAutoFit/>
          </a:bodyPr>
          <a:lstStyle/>
          <a:p>
            <a:r>
              <a:rPr lang="en-US" sz="2400" dirty="0">
                <a:latin typeface="Times New Roman" panose="02020603050405020304" pitchFamily="18" charset="0"/>
                <a:ea typeface="Calibri" panose="020F0502020204030204" pitchFamily="34" charset="0"/>
                <a:cs typeface="Times New Roman" panose="02020603050405020304" pitchFamily="18" charset="0"/>
              </a:rPr>
              <a:t>The first step is: we  use the last line </a:t>
            </a:r>
            <a:r>
              <a:rPr lang="en-US" sz="2400" u="sng" dirty="0">
                <a:latin typeface="Times New Roman" panose="02020603050405020304" pitchFamily="18" charset="0"/>
                <a:ea typeface="Calibri" panose="020F0502020204030204" pitchFamily="34" charset="0"/>
                <a:cs typeface="Times New Roman" panose="02020603050405020304" pitchFamily="18" charset="0"/>
              </a:rPr>
              <a:t>1</a:t>
            </a:r>
            <a:r>
              <a:rPr lang="en-US" sz="2400" dirty="0">
                <a:latin typeface="Times New Roman" panose="02020603050405020304" pitchFamily="18" charset="0"/>
                <a:ea typeface="Calibri" panose="020F0502020204030204" pitchFamily="34" charset="0"/>
                <a:cs typeface="Times New Roman" panose="02020603050405020304" pitchFamily="18" charset="0"/>
              </a:rPr>
              <a:t>  =  1 * </a:t>
            </a:r>
            <a:r>
              <a:rPr lang="en-US" sz="2400" u="sng" dirty="0">
                <a:latin typeface="Times New Roman" panose="02020603050405020304" pitchFamily="18" charset="0"/>
                <a:ea typeface="Calibri" panose="020F0502020204030204" pitchFamily="34" charset="0"/>
                <a:cs typeface="Times New Roman" panose="02020603050405020304" pitchFamily="18" charset="0"/>
              </a:rPr>
              <a:t>0</a:t>
            </a:r>
            <a:r>
              <a:rPr lang="en-US" sz="2400" dirty="0">
                <a:latin typeface="Times New Roman" panose="02020603050405020304" pitchFamily="18" charset="0"/>
                <a:ea typeface="Calibri" panose="020F0502020204030204" pitchFamily="34" charset="0"/>
                <a:cs typeface="Times New Roman" panose="02020603050405020304" pitchFamily="18" charset="0"/>
              </a:rPr>
              <a:t> + 1  to get </a:t>
            </a:r>
          </a:p>
          <a:p>
            <a:r>
              <a:rPr lang="en-US" sz="2400" dirty="0">
                <a:latin typeface="Times New Roman" panose="02020603050405020304" pitchFamily="18" charset="0"/>
                <a:ea typeface="Calibri" panose="020F0502020204030204" pitchFamily="34" charset="0"/>
                <a:cs typeface="Times New Roman" panose="02020603050405020304" pitchFamily="18" charset="0"/>
              </a:rPr>
              <a:t>	1 = </a:t>
            </a:r>
            <a:r>
              <a:rPr lang="en-US" sz="2400" u="sng" dirty="0">
                <a:latin typeface="Times New Roman" panose="02020603050405020304" pitchFamily="18" charset="0"/>
                <a:ea typeface="Calibri" panose="020F0502020204030204" pitchFamily="34" charset="0"/>
                <a:cs typeface="Times New Roman" panose="02020603050405020304" pitchFamily="18" charset="0"/>
              </a:rPr>
              <a:t>1</a:t>
            </a:r>
            <a:r>
              <a:rPr lang="en-US" sz="2400" dirty="0">
                <a:latin typeface="Times New Roman" panose="02020603050405020304" pitchFamily="18" charset="0"/>
                <a:ea typeface="Calibri" panose="020F0502020204030204" pitchFamily="34" charset="0"/>
                <a:cs typeface="Times New Roman" panose="02020603050405020304" pitchFamily="18" charset="0"/>
              </a:rPr>
              <a:t> – 1 * </a:t>
            </a:r>
            <a:r>
              <a:rPr lang="en-US" sz="2400" u="sng" dirty="0">
                <a:latin typeface="Times New Roman" panose="02020603050405020304" pitchFamily="18" charset="0"/>
                <a:ea typeface="Calibri" panose="020F0502020204030204" pitchFamily="34" charset="0"/>
                <a:cs typeface="Times New Roman" panose="02020603050405020304" pitchFamily="18" charset="0"/>
              </a:rPr>
              <a:t>0</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(i.e., based on r = x – q * y)}</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r>
              <a:rPr lang="en-US" sz="2400" dirty="0">
                <a:latin typeface="Times New Roman" panose="02020603050405020304" pitchFamily="18" charset="0"/>
                <a:ea typeface="Calibri" panose="020F0502020204030204" pitchFamily="34" charset="0"/>
                <a:cs typeface="Times New Roman" panose="02020603050405020304" pitchFamily="18" charset="0"/>
              </a:rPr>
              <a:t>	1 = </a:t>
            </a:r>
            <a:r>
              <a:rPr lang="en-US" sz="2400" u="sng" dirty="0">
                <a:latin typeface="Times New Roman" panose="02020603050405020304" pitchFamily="18" charset="0"/>
                <a:ea typeface="Calibri" panose="020F0502020204030204" pitchFamily="34" charset="0"/>
                <a:cs typeface="Times New Roman" panose="02020603050405020304" pitchFamily="18" charset="0"/>
              </a:rPr>
              <a:t>1</a:t>
            </a:r>
            <a:r>
              <a:rPr lang="en-US" sz="2400" dirty="0">
                <a:latin typeface="Times New Roman" panose="02020603050405020304" pitchFamily="18" charset="0"/>
                <a:ea typeface="Calibri" panose="020F0502020204030204" pitchFamily="34" charset="0"/>
                <a:cs typeface="Times New Roman" panose="02020603050405020304" pitchFamily="18" charset="0"/>
              </a:rPr>
              <a:t> – 1 * </a:t>
            </a:r>
            <a:r>
              <a:rPr lang="en-US" sz="2400" u="sng" dirty="0">
                <a:latin typeface="Times New Roman" panose="02020603050405020304" pitchFamily="18" charset="0"/>
                <a:ea typeface="Calibri" panose="020F0502020204030204" pitchFamily="34" charset="0"/>
                <a:cs typeface="Times New Roman" panose="02020603050405020304" pitchFamily="18" charset="0"/>
              </a:rPr>
              <a:t>0</a:t>
            </a:r>
            <a:r>
              <a:rPr lang="en-US" sz="2400" dirty="0">
                <a:latin typeface="Times New Roman" panose="02020603050405020304" pitchFamily="18" charset="0"/>
                <a:ea typeface="Calibri" panose="020F0502020204030204" pitchFamily="34" charset="0"/>
                <a:cs typeface="Times New Roman" panose="02020603050405020304" pitchFamily="18" charset="0"/>
              </a:rPr>
              <a:t>  = 1 * </a:t>
            </a:r>
            <a:r>
              <a:rPr lang="en-US" sz="2400" u="sng"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­1</a:t>
            </a:r>
            <a:r>
              <a:rPr lang="en-US" sz="24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 –  1 * </a:t>
            </a:r>
            <a:r>
              <a:rPr lang="en-US" sz="2400" u="sng"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0</a:t>
            </a:r>
            <a:r>
              <a:rPr lang="en-US" sz="24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   …..(1)</a:t>
            </a:r>
          </a:p>
          <a:p>
            <a:r>
              <a:rPr lang="en-US" sz="2400" dirty="0">
                <a:latin typeface="Times New Roman" panose="02020603050405020304" pitchFamily="18" charset="0"/>
                <a:ea typeface="Calibri" panose="020F0502020204030204" pitchFamily="34" charset="0"/>
                <a:cs typeface="Times New Roman" panose="02020603050405020304" pitchFamily="18" charset="0"/>
              </a:rPr>
              <a:t>To rewrite this in terms of (4, 1), we use substitution 0 = </a:t>
            </a:r>
            <a:r>
              <a:rPr lang="en-US" sz="24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1 * </a:t>
            </a:r>
            <a:r>
              <a:rPr lang="en-US" sz="2400" u="sng"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4 </a:t>
            </a:r>
            <a:r>
              <a:rPr lang="en-US" sz="24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 -  4 * </a:t>
            </a:r>
            <a:r>
              <a:rPr lang="en-US" sz="2400" u="sng"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1</a:t>
            </a:r>
            <a:r>
              <a:rPr lang="en-US" sz="24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(i.e.,  r = x – q * y), which is obtained by </a:t>
            </a:r>
            <a:r>
              <a:rPr lang="en-US" sz="2400" dirty="0">
                <a:latin typeface="Times New Roman" panose="02020603050405020304" pitchFamily="18" charset="0"/>
                <a:ea typeface="Calibri" panose="020F0502020204030204" pitchFamily="34" charset="0"/>
                <a:cs typeface="Times New Roman" panose="02020603050405020304" pitchFamily="18" charset="0"/>
              </a:rPr>
              <a:t>from the second last line on the </a:t>
            </a:r>
            <a:r>
              <a:rPr lang="en-US" sz="2400" dirty="0" err="1">
                <a:latin typeface="Times New Roman" panose="02020603050405020304" pitchFamily="18" charset="0"/>
                <a:ea typeface="Calibri" panose="020F0502020204030204" pitchFamily="34" charset="0"/>
                <a:cs typeface="Times New Roman" panose="02020603050405020304" pitchFamily="18" charset="0"/>
              </a:rPr>
              <a:t>gcd</a:t>
            </a:r>
            <a:r>
              <a:rPr lang="en-US" sz="2400" dirty="0">
                <a:latin typeface="Times New Roman" panose="02020603050405020304" pitchFamily="18" charset="0"/>
                <a:ea typeface="Calibri" panose="020F0502020204030204" pitchFamily="34" charset="0"/>
                <a:cs typeface="Times New Roman" panose="02020603050405020304" pitchFamily="18" charset="0"/>
              </a:rPr>
              <a:t> calculation </a:t>
            </a:r>
            <a:endParaRPr lang="en-US" sz="24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endParaRPr>
          </a:p>
          <a:p>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u="sng" dirty="0">
                <a:latin typeface="Times New Roman" panose="02020603050405020304" pitchFamily="18" charset="0"/>
                <a:ea typeface="Calibri" panose="020F0502020204030204" pitchFamily="34" charset="0"/>
                <a:cs typeface="Times New Roman" panose="02020603050405020304" pitchFamily="18" charset="0"/>
              </a:rPr>
              <a:t>4 </a:t>
            </a:r>
            <a:r>
              <a:rPr lang="en-US" sz="2400" dirty="0">
                <a:latin typeface="Times New Roman" panose="02020603050405020304" pitchFamily="18" charset="0"/>
                <a:ea typeface="Calibri" panose="020F0502020204030204" pitchFamily="34" charset="0"/>
                <a:cs typeface="Times New Roman" panose="02020603050405020304" pitchFamily="18" charset="0"/>
              </a:rPr>
              <a:t> =  4 * </a:t>
            </a:r>
            <a:r>
              <a:rPr lang="en-US" sz="2400" u="sng" dirty="0">
                <a:latin typeface="Times New Roman" panose="02020603050405020304" pitchFamily="18" charset="0"/>
                <a:ea typeface="Calibri" panose="020F0502020204030204" pitchFamily="34" charset="0"/>
                <a:cs typeface="Times New Roman" panose="02020603050405020304" pitchFamily="18" charset="0"/>
              </a:rPr>
              <a:t>1</a:t>
            </a:r>
            <a:r>
              <a:rPr lang="en-US" sz="2400" dirty="0">
                <a:latin typeface="Times New Roman" panose="02020603050405020304" pitchFamily="18" charset="0"/>
                <a:ea typeface="Calibri" panose="020F0502020204030204" pitchFamily="34" charset="0"/>
                <a:cs typeface="Times New Roman" panose="02020603050405020304" pitchFamily="18" charset="0"/>
              </a:rPr>
              <a:t>  + </a:t>
            </a:r>
            <a:r>
              <a:rPr lang="en-US" sz="2400"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0</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p>
          <a:p>
            <a:r>
              <a:rPr lang="en-US" sz="2400" dirty="0">
                <a:latin typeface="Times New Roman" panose="02020603050405020304" pitchFamily="18" charset="0"/>
                <a:ea typeface="Calibri" panose="020F0502020204030204" pitchFamily="34" charset="0"/>
                <a:cs typeface="Times New Roman" panose="02020603050405020304" pitchFamily="18" charset="0"/>
              </a:rPr>
              <a:t>	0  =  1 * </a:t>
            </a:r>
            <a:r>
              <a:rPr lang="en-US" sz="2400" u="sng" dirty="0">
                <a:latin typeface="Times New Roman" panose="02020603050405020304" pitchFamily="18" charset="0"/>
                <a:ea typeface="Calibri" panose="020F0502020204030204" pitchFamily="34" charset="0"/>
                <a:cs typeface="Times New Roman" panose="02020603050405020304" pitchFamily="18" charset="0"/>
              </a:rPr>
              <a:t>4 </a:t>
            </a:r>
            <a:r>
              <a:rPr lang="en-US" sz="2400" dirty="0">
                <a:latin typeface="Times New Roman" panose="02020603050405020304" pitchFamily="18" charset="0"/>
                <a:ea typeface="Calibri" panose="020F0502020204030204" pitchFamily="34" charset="0"/>
                <a:cs typeface="Times New Roman" panose="02020603050405020304" pitchFamily="18" charset="0"/>
              </a:rPr>
              <a:t> -  4 * </a:t>
            </a:r>
            <a:r>
              <a:rPr lang="en-US" sz="2400" u="sng" dirty="0">
                <a:latin typeface="Times New Roman" panose="02020603050405020304" pitchFamily="18" charset="0"/>
                <a:ea typeface="Calibri" panose="020F0502020204030204" pitchFamily="34" charset="0"/>
                <a:cs typeface="Times New Roman" panose="02020603050405020304" pitchFamily="18" charset="0"/>
              </a:rPr>
              <a:t>1</a:t>
            </a:r>
          </a:p>
          <a:p>
            <a:r>
              <a:rPr lang="en-US" sz="2400" dirty="0">
                <a:latin typeface="Times New Roman" panose="02020603050405020304" pitchFamily="18" charset="0"/>
                <a:ea typeface="Calibri" panose="020F0502020204030204" pitchFamily="34" charset="0"/>
                <a:cs typeface="Times New Roman" panose="02020603050405020304" pitchFamily="18" charset="0"/>
              </a:rPr>
              <a:t>to get</a:t>
            </a:r>
            <a:r>
              <a:rPr lang="en-US" sz="2400" dirty="0">
                <a:latin typeface="Calibri" panose="020F0502020204030204" pitchFamily="34" charset="0"/>
                <a:ea typeface="Calibri" panose="020F0502020204030204" pitchFamily="34" charset="0"/>
                <a:cs typeface="Times New Roman" panose="02020603050405020304" pitchFamily="18" charset="0"/>
              </a:rPr>
              <a:t>	</a:t>
            </a:r>
            <a:r>
              <a:rPr lang="en-US" sz="2400" dirty="0">
                <a:latin typeface="Times New Roman" panose="02020603050405020304" pitchFamily="18" charset="0"/>
                <a:ea typeface="Calibri" panose="020F0502020204030204" pitchFamily="34" charset="0"/>
                <a:cs typeface="Times New Roman" panose="02020603050405020304" pitchFamily="18" charset="0"/>
              </a:rPr>
              <a:t>1 = 1 * </a:t>
            </a:r>
            <a:r>
              <a:rPr lang="en-US" sz="2400" u="sng" dirty="0">
                <a:latin typeface="Times New Roman" panose="02020603050405020304" pitchFamily="18" charset="0"/>
                <a:ea typeface="Calibri" panose="020F0502020204030204" pitchFamily="34" charset="0"/>
                <a:cs typeface="Times New Roman" panose="02020603050405020304" pitchFamily="18" charset="0"/>
              </a:rPr>
              <a:t>1</a:t>
            </a:r>
            <a:r>
              <a:rPr lang="en-US" sz="2400" dirty="0">
                <a:latin typeface="Times New Roman" panose="02020603050405020304" pitchFamily="18" charset="0"/>
                <a:ea typeface="Calibri" panose="020F0502020204030204" pitchFamily="34" charset="0"/>
                <a:cs typeface="Times New Roman" panose="02020603050405020304" pitchFamily="18" charset="0"/>
              </a:rPr>
              <a:t> – </a:t>
            </a:r>
            <a:r>
              <a:rPr lang="en-US" sz="2400" b="1"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1* (1*</a:t>
            </a:r>
            <a:r>
              <a:rPr lang="en-US" sz="2400" b="1" u="sng"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4 </a:t>
            </a:r>
            <a:r>
              <a:rPr lang="en-US" sz="2400" b="1"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 -  4 *</a:t>
            </a:r>
            <a:r>
              <a:rPr lang="en-US" sz="2400" b="1" u="sng"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1</a:t>
            </a:r>
            <a:r>
              <a:rPr lang="en-US" sz="2400" b="1"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 </a:t>
            </a:r>
          </a:p>
          <a:p>
            <a:r>
              <a:rPr lang="en-US" sz="2400" dirty="0">
                <a:latin typeface="Times New Roman" panose="02020603050405020304" pitchFamily="18" charset="0"/>
                <a:ea typeface="Calibri" panose="020F0502020204030204" pitchFamily="34" charset="0"/>
                <a:cs typeface="Times New Roman" panose="02020603050405020304" pitchFamily="18" charset="0"/>
              </a:rPr>
              <a:t>	   = 1 * </a:t>
            </a:r>
            <a:r>
              <a:rPr lang="en-US" sz="2400" u="sng" dirty="0">
                <a:latin typeface="Times New Roman" panose="02020603050405020304" pitchFamily="18" charset="0"/>
                <a:ea typeface="Calibri" panose="020F0502020204030204" pitchFamily="34" charset="0"/>
                <a:cs typeface="Times New Roman" panose="02020603050405020304" pitchFamily="18" charset="0"/>
              </a:rPr>
              <a:t>1</a:t>
            </a:r>
            <a:r>
              <a:rPr lang="en-US" sz="2400" dirty="0">
                <a:latin typeface="Times New Roman" panose="02020603050405020304" pitchFamily="18" charset="0"/>
                <a:ea typeface="Calibri" panose="020F0502020204030204" pitchFamily="34" charset="0"/>
                <a:cs typeface="Times New Roman" panose="02020603050405020304" pitchFamily="18" charset="0"/>
              </a:rPr>
              <a:t> – 1 * </a:t>
            </a:r>
            <a:r>
              <a:rPr lang="en-US" sz="2400" u="sng" dirty="0">
                <a:latin typeface="Times New Roman" panose="02020603050405020304" pitchFamily="18" charset="0"/>
                <a:ea typeface="Calibri" panose="020F0502020204030204" pitchFamily="34" charset="0"/>
                <a:cs typeface="Times New Roman" panose="02020603050405020304" pitchFamily="18" charset="0"/>
              </a:rPr>
              <a:t>4</a:t>
            </a:r>
            <a:r>
              <a:rPr lang="en-US" sz="2400" dirty="0">
                <a:latin typeface="Times New Roman" panose="02020603050405020304" pitchFamily="18" charset="0"/>
                <a:ea typeface="Calibri" panose="020F0502020204030204" pitchFamily="34" charset="0"/>
                <a:cs typeface="Times New Roman" panose="02020603050405020304" pitchFamily="18" charset="0"/>
              </a:rPr>
              <a:t> + 4 * </a:t>
            </a:r>
            <a:r>
              <a:rPr lang="en-US" sz="2400" u="sng" dirty="0">
                <a:latin typeface="Times New Roman" panose="02020603050405020304" pitchFamily="18" charset="0"/>
                <a:ea typeface="Calibri" panose="020F0502020204030204" pitchFamily="34" charset="0"/>
                <a:cs typeface="Times New Roman" panose="02020603050405020304" pitchFamily="18" charset="0"/>
              </a:rPr>
              <a:t>1</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p>
          <a:p>
            <a:r>
              <a:rPr lang="en-US" sz="2400" dirty="0">
                <a:latin typeface="Times New Roman" panose="02020603050405020304" pitchFamily="18" charset="0"/>
                <a:ea typeface="Calibri" panose="020F0502020204030204" pitchFamily="34" charset="0"/>
                <a:cs typeface="Times New Roman" panose="02020603050405020304" pitchFamily="18" charset="0"/>
              </a:rPr>
              <a:t>	   = – 1 * </a:t>
            </a:r>
            <a:r>
              <a:rPr lang="en-US" sz="2400" u="sng" dirty="0">
                <a:latin typeface="Times New Roman" panose="02020603050405020304" pitchFamily="18" charset="0"/>
                <a:ea typeface="Calibri" panose="020F0502020204030204" pitchFamily="34" charset="0"/>
                <a:cs typeface="Times New Roman" panose="02020603050405020304" pitchFamily="18" charset="0"/>
              </a:rPr>
              <a:t>4</a:t>
            </a:r>
            <a:r>
              <a:rPr lang="en-US" sz="2400" dirty="0">
                <a:latin typeface="Times New Roman" panose="02020603050405020304" pitchFamily="18" charset="0"/>
                <a:ea typeface="Calibri" panose="020F0502020204030204" pitchFamily="34" charset="0"/>
                <a:cs typeface="Times New Roman" panose="02020603050405020304" pitchFamily="18" charset="0"/>
              </a:rPr>
              <a:t> + 5 * </a:t>
            </a:r>
            <a:r>
              <a:rPr lang="en-US" sz="2400" u="sng"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1 </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…..(2)</a:t>
            </a:r>
          </a:p>
          <a:p>
            <a:r>
              <a:rPr lang="en-US" sz="2400" dirty="0">
                <a:effectLst/>
                <a:latin typeface="Times New Roman" panose="02020603050405020304" pitchFamily="18" charset="0"/>
                <a:ea typeface="Calibri" panose="020F0502020204030204" pitchFamily="34" charset="0"/>
                <a:cs typeface="Times New Roman" panose="02020603050405020304" pitchFamily="18" charset="0"/>
              </a:rPr>
              <a:t>The final step is to use substitution 1 = 1*13 - 3 * 4, which is obtained by from the first one on the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gcd</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calculation</a:t>
            </a:r>
          </a:p>
          <a:p>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u="sng" dirty="0">
                <a:latin typeface="Times New Roman" panose="02020603050405020304" pitchFamily="18" charset="0"/>
                <a:ea typeface="Calibri" panose="020F0502020204030204" pitchFamily="34" charset="0"/>
                <a:cs typeface="Times New Roman" panose="02020603050405020304" pitchFamily="18" charset="0"/>
              </a:rPr>
              <a:t>13</a:t>
            </a:r>
            <a:r>
              <a:rPr lang="en-US" sz="2400" dirty="0">
                <a:latin typeface="Times New Roman" panose="02020603050405020304" pitchFamily="18" charset="0"/>
                <a:ea typeface="Calibri" panose="020F0502020204030204" pitchFamily="34" charset="0"/>
                <a:cs typeface="Times New Roman" panose="02020603050405020304" pitchFamily="18" charset="0"/>
              </a:rPr>
              <a:t> =  3 * </a:t>
            </a:r>
            <a:r>
              <a:rPr lang="en-US" sz="2400" u="sng" dirty="0">
                <a:latin typeface="Times New Roman" panose="02020603050405020304" pitchFamily="18" charset="0"/>
                <a:ea typeface="Calibri" panose="020F0502020204030204" pitchFamily="34" charset="0"/>
                <a:cs typeface="Times New Roman" panose="02020603050405020304" pitchFamily="18" charset="0"/>
              </a:rPr>
              <a:t>4</a:t>
            </a:r>
            <a:r>
              <a:rPr lang="en-US" sz="2400" dirty="0">
                <a:latin typeface="Times New Roman" panose="02020603050405020304" pitchFamily="18" charset="0"/>
                <a:ea typeface="Calibri" panose="020F0502020204030204" pitchFamily="34" charset="0"/>
                <a:cs typeface="Times New Roman" panose="02020603050405020304" pitchFamily="18" charset="0"/>
              </a:rPr>
              <a:t> + </a:t>
            </a:r>
            <a:r>
              <a:rPr lang="en-US" sz="2400"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1</a:t>
            </a:r>
          </a:p>
          <a:p>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1 = 1*</a:t>
            </a:r>
            <a:r>
              <a:rPr lang="en-US" sz="2400" u="sng" dirty="0">
                <a:latin typeface="Times New Roman" panose="02020603050405020304" pitchFamily="18" charset="0"/>
                <a:ea typeface="Calibri" panose="020F0502020204030204" pitchFamily="34" charset="0"/>
                <a:cs typeface="Times New Roman" panose="02020603050405020304" pitchFamily="18" charset="0"/>
              </a:rPr>
              <a:t> 13</a:t>
            </a:r>
            <a:r>
              <a:rPr lang="en-US" sz="2400" dirty="0">
                <a:latin typeface="Times New Roman" panose="02020603050405020304" pitchFamily="18" charset="0"/>
                <a:ea typeface="Calibri" panose="020F0502020204030204" pitchFamily="34" charset="0"/>
                <a:cs typeface="Times New Roman" panose="02020603050405020304" pitchFamily="18" charset="0"/>
              </a:rPr>
              <a:t> - 3 * </a:t>
            </a:r>
            <a:r>
              <a:rPr lang="en-US" sz="2400" u="sng" dirty="0">
                <a:latin typeface="Times New Roman" panose="02020603050405020304" pitchFamily="18" charset="0"/>
                <a:ea typeface="Calibri" panose="020F0502020204030204" pitchFamily="34" charset="0"/>
                <a:cs typeface="Times New Roman" panose="02020603050405020304" pitchFamily="18" charset="0"/>
              </a:rPr>
              <a:t>4</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p>
          <a:p>
            <a:r>
              <a:rPr lang="en-US" sz="2400" dirty="0">
                <a:latin typeface="Times New Roman" panose="02020603050405020304" pitchFamily="18" charset="0"/>
                <a:ea typeface="Calibri" panose="020F0502020204030204" pitchFamily="34" charset="0"/>
                <a:cs typeface="Times New Roman" panose="02020603050405020304" pitchFamily="18" charset="0"/>
              </a:rPr>
              <a:t>to get 	  1 = – 1 * </a:t>
            </a:r>
            <a:r>
              <a:rPr lang="en-US" sz="2400" u="sng" dirty="0">
                <a:latin typeface="Times New Roman" panose="02020603050405020304" pitchFamily="18" charset="0"/>
                <a:ea typeface="Calibri" panose="020F0502020204030204" pitchFamily="34" charset="0"/>
                <a:cs typeface="Times New Roman" panose="02020603050405020304" pitchFamily="18" charset="0"/>
              </a:rPr>
              <a:t>4</a:t>
            </a:r>
            <a:r>
              <a:rPr lang="en-US" sz="2400" dirty="0">
                <a:latin typeface="Times New Roman" panose="02020603050405020304" pitchFamily="18" charset="0"/>
                <a:ea typeface="Calibri" panose="020F0502020204030204" pitchFamily="34" charset="0"/>
                <a:cs typeface="Times New Roman" panose="02020603050405020304" pitchFamily="18" charset="0"/>
              </a:rPr>
              <a:t> + 5 * (1*</a:t>
            </a:r>
            <a:r>
              <a:rPr lang="en-US" sz="2400" u="sng" dirty="0">
                <a:latin typeface="Times New Roman" panose="02020603050405020304" pitchFamily="18" charset="0"/>
                <a:ea typeface="Calibri" panose="020F0502020204030204" pitchFamily="34" charset="0"/>
                <a:cs typeface="Times New Roman" panose="02020603050405020304" pitchFamily="18" charset="0"/>
              </a:rPr>
              <a:t> 13</a:t>
            </a:r>
            <a:r>
              <a:rPr lang="en-US" sz="2400" dirty="0">
                <a:latin typeface="Times New Roman" panose="02020603050405020304" pitchFamily="18" charset="0"/>
                <a:ea typeface="Calibri" panose="020F0502020204030204" pitchFamily="34" charset="0"/>
                <a:cs typeface="Times New Roman" panose="02020603050405020304" pitchFamily="18" charset="0"/>
              </a:rPr>
              <a:t> - 3 * </a:t>
            </a:r>
            <a:r>
              <a:rPr lang="en-US" sz="2400" u="sng" dirty="0">
                <a:latin typeface="Times New Roman" panose="02020603050405020304" pitchFamily="18" charset="0"/>
                <a:ea typeface="Calibri" panose="020F0502020204030204" pitchFamily="34" charset="0"/>
                <a:cs typeface="Times New Roman" panose="02020603050405020304" pitchFamily="18" charset="0"/>
              </a:rPr>
              <a:t>4</a:t>
            </a:r>
            <a:r>
              <a:rPr lang="en-US" sz="2400" dirty="0">
                <a:latin typeface="Times New Roman" panose="02020603050405020304" pitchFamily="18" charset="0"/>
                <a:ea typeface="Calibri" panose="020F0502020204030204" pitchFamily="34" charset="0"/>
                <a:cs typeface="Times New Roman" panose="02020603050405020304" pitchFamily="18" charset="0"/>
              </a:rPr>
              <a:t> ) </a:t>
            </a:r>
          </a:p>
          <a:p>
            <a:r>
              <a:rPr lang="en-US" sz="2400" dirty="0">
                <a:latin typeface="Times New Roman" panose="02020603050405020304" pitchFamily="18" charset="0"/>
                <a:ea typeface="Calibri" panose="020F0502020204030204" pitchFamily="34" charset="0"/>
                <a:cs typeface="Times New Roman" panose="02020603050405020304" pitchFamily="18" charset="0"/>
              </a:rPr>
              <a:t>                = 5 *</a:t>
            </a:r>
            <a:r>
              <a:rPr lang="en-US" sz="2400" u="sng" dirty="0">
                <a:latin typeface="Times New Roman" panose="02020603050405020304" pitchFamily="18" charset="0"/>
                <a:ea typeface="Calibri" panose="020F0502020204030204" pitchFamily="34" charset="0"/>
                <a:cs typeface="Times New Roman" panose="02020603050405020304" pitchFamily="18" charset="0"/>
              </a:rPr>
              <a:t> 13</a:t>
            </a:r>
            <a:r>
              <a:rPr lang="en-US" sz="2400" dirty="0">
                <a:latin typeface="Times New Roman" panose="02020603050405020304" pitchFamily="18" charset="0"/>
                <a:ea typeface="Calibri" panose="020F0502020204030204" pitchFamily="34" charset="0"/>
                <a:cs typeface="Times New Roman" panose="02020603050405020304" pitchFamily="18" charset="0"/>
              </a:rPr>
              <a:t> - 16 * </a:t>
            </a:r>
            <a:r>
              <a:rPr lang="en-US" sz="2400" u="sng" dirty="0">
                <a:latin typeface="Times New Roman" panose="02020603050405020304" pitchFamily="18" charset="0"/>
                <a:ea typeface="Calibri" panose="020F0502020204030204" pitchFamily="34" charset="0"/>
                <a:cs typeface="Times New Roman" panose="02020603050405020304" pitchFamily="18" charset="0"/>
              </a:rPr>
              <a:t>4</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a:solidFill>
                  <a:srgbClr val="3333FF"/>
                </a:solidFill>
                <a:latin typeface="Times New Roman" panose="02020603050405020304" pitchFamily="18" charset="0"/>
                <a:ea typeface="Calibri" panose="020F0502020204030204" pitchFamily="34" charset="0"/>
                <a:cs typeface="Times New Roman" panose="02020603050405020304" pitchFamily="18" charset="0"/>
              </a:rPr>
              <a:t>…..(3)</a:t>
            </a:r>
            <a:endParaRPr lang="en-US" sz="2400" dirty="0">
              <a:solidFill>
                <a:srgbClr val="3333FF"/>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Rectangle 2">
            <a:extLst>
              <a:ext uri="{FF2B5EF4-FFF2-40B4-BE49-F238E27FC236}">
                <a16:creationId xmlns:a16="http://schemas.microsoft.com/office/drawing/2014/main" id="{9809ACC5-34E7-4A26-84A3-56ECE0858FB0}"/>
              </a:ext>
            </a:extLst>
          </p:cNvPr>
          <p:cNvSpPr/>
          <p:nvPr/>
        </p:nvSpPr>
        <p:spPr>
          <a:xfrm>
            <a:off x="6400801" y="2472212"/>
            <a:ext cx="5497688" cy="1294393"/>
          </a:xfrm>
          <a:prstGeom prst="rect">
            <a:avLst/>
          </a:prstGeom>
          <a:ln>
            <a:solidFill>
              <a:srgbClr val="FF0000"/>
            </a:solidFill>
          </a:ln>
        </p:spPr>
        <p:txBody>
          <a:bodyPr wrap="square">
            <a:spAutoFit/>
          </a:bodyPr>
          <a:lstStyle/>
          <a:p>
            <a:pPr>
              <a:lnSpc>
                <a:spcPct val="150000"/>
              </a:lnSpc>
            </a:pPr>
            <a:r>
              <a:rPr lang="en-US" u="sng" dirty="0">
                <a:latin typeface="Times New Roman" panose="02020603050405020304" pitchFamily="18" charset="0"/>
                <a:ea typeface="Calibri" panose="020F0502020204030204" pitchFamily="34" charset="0"/>
                <a:cs typeface="Times New Roman" panose="02020603050405020304" pitchFamily="18" charset="0"/>
              </a:rPr>
              <a:t>13</a:t>
            </a:r>
            <a:r>
              <a:rPr lang="en-US" dirty="0">
                <a:latin typeface="Times New Roman" panose="02020603050405020304" pitchFamily="18" charset="0"/>
                <a:ea typeface="Calibri" panose="020F0502020204030204" pitchFamily="34" charset="0"/>
                <a:cs typeface="Times New Roman" panose="02020603050405020304" pitchFamily="18" charset="0"/>
              </a:rPr>
              <a:t> =  3 * </a:t>
            </a:r>
            <a:r>
              <a:rPr lang="en-US" u="sng" dirty="0">
                <a:latin typeface="Times New Roman" panose="02020603050405020304" pitchFamily="18" charset="0"/>
                <a:ea typeface="Calibri" panose="020F0502020204030204" pitchFamily="34" charset="0"/>
                <a:cs typeface="Times New Roman" panose="02020603050405020304" pitchFamily="18" charset="0"/>
              </a:rPr>
              <a:t>4</a:t>
            </a:r>
            <a:r>
              <a:rPr lang="en-US" dirty="0">
                <a:latin typeface="Times New Roman" panose="02020603050405020304" pitchFamily="18" charset="0"/>
                <a:ea typeface="Calibri" panose="020F0502020204030204" pitchFamily="34" charset="0"/>
                <a:cs typeface="Times New Roman" panose="02020603050405020304" pitchFamily="18" charset="0"/>
              </a:rPr>
              <a:t> + 1       (x = q * y + r), where r = x mod y</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50000"/>
              </a:lnSpc>
            </a:pPr>
            <a:r>
              <a:rPr lang="en-US" u="sng" dirty="0">
                <a:latin typeface="Times New Roman" panose="02020603050405020304" pitchFamily="18" charset="0"/>
                <a:ea typeface="Calibri" panose="020F0502020204030204" pitchFamily="34" charset="0"/>
                <a:cs typeface="Times New Roman" panose="02020603050405020304" pitchFamily="18" charset="0"/>
              </a:rPr>
              <a:t> 4 </a:t>
            </a:r>
            <a:r>
              <a:rPr lang="en-US" dirty="0">
                <a:latin typeface="Times New Roman" panose="02020603050405020304" pitchFamily="18" charset="0"/>
                <a:ea typeface="Calibri" panose="020F0502020204030204" pitchFamily="34" charset="0"/>
                <a:cs typeface="Times New Roman" panose="02020603050405020304" pitchFamily="18" charset="0"/>
              </a:rPr>
              <a:t> =  4 * </a:t>
            </a:r>
            <a:r>
              <a:rPr lang="en-US" u="sng" dirty="0">
                <a:latin typeface="Times New Roman" panose="02020603050405020304" pitchFamily="18" charset="0"/>
                <a:ea typeface="Calibri" panose="020F0502020204030204" pitchFamily="34" charset="0"/>
                <a:cs typeface="Times New Roman" panose="02020603050405020304" pitchFamily="18" charset="0"/>
              </a:rPr>
              <a:t>1</a:t>
            </a:r>
            <a:r>
              <a:rPr lang="en-US" dirty="0">
                <a:latin typeface="Times New Roman" panose="02020603050405020304" pitchFamily="18" charset="0"/>
                <a:ea typeface="Calibri" panose="020F0502020204030204" pitchFamily="34" charset="0"/>
                <a:cs typeface="Times New Roman" panose="02020603050405020304" pitchFamily="18" charset="0"/>
              </a:rPr>
              <a:t> + 0       </a:t>
            </a:r>
            <a:r>
              <a:rPr lang="en-US" dirty="0" err="1">
                <a:latin typeface="Times New Roman" panose="02020603050405020304" pitchFamily="18" charset="0"/>
                <a:ea typeface="Calibri" panose="020F0502020204030204" pitchFamily="34" charset="0"/>
                <a:cs typeface="Times New Roman" panose="02020603050405020304" pitchFamily="18" charset="0"/>
              </a:rPr>
              <a:t>gcd</a:t>
            </a:r>
            <a:r>
              <a:rPr lang="en-US" dirty="0">
                <a:latin typeface="Times New Roman" panose="02020603050405020304" pitchFamily="18" charset="0"/>
                <a:ea typeface="Calibri" panose="020F0502020204030204" pitchFamily="34" charset="0"/>
                <a:cs typeface="Times New Roman" panose="02020603050405020304" pitchFamily="18" charset="0"/>
              </a:rPr>
              <a:t>(4, 1)</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50000"/>
              </a:lnSpc>
            </a:pP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u="sng" dirty="0">
                <a:latin typeface="Times New Roman" panose="02020603050405020304" pitchFamily="18" charset="0"/>
                <a:ea typeface="Calibri" panose="020F0502020204030204" pitchFamily="34" charset="0"/>
                <a:cs typeface="Times New Roman" panose="02020603050405020304" pitchFamily="18" charset="0"/>
              </a:rPr>
              <a:t>1</a:t>
            </a:r>
            <a:r>
              <a:rPr lang="en-US" dirty="0">
                <a:latin typeface="Times New Roman" panose="02020603050405020304" pitchFamily="18" charset="0"/>
                <a:ea typeface="Calibri" panose="020F0502020204030204" pitchFamily="34" charset="0"/>
                <a:cs typeface="Times New Roman" panose="02020603050405020304" pitchFamily="18" charset="0"/>
              </a:rPr>
              <a:t>  =  1 * </a:t>
            </a:r>
            <a:r>
              <a:rPr lang="en-US" u="sng" dirty="0">
                <a:latin typeface="Times New Roman" panose="02020603050405020304" pitchFamily="18" charset="0"/>
                <a:ea typeface="Calibri" panose="020F0502020204030204" pitchFamily="34" charset="0"/>
                <a:cs typeface="Times New Roman" panose="02020603050405020304" pitchFamily="18" charset="0"/>
              </a:rPr>
              <a:t>0</a:t>
            </a:r>
            <a:r>
              <a:rPr lang="en-US" dirty="0">
                <a:latin typeface="Times New Roman" panose="02020603050405020304" pitchFamily="18" charset="0"/>
                <a:ea typeface="Calibri" panose="020F0502020204030204" pitchFamily="34" charset="0"/>
                <a:cs typeface="Times New Roman" panose="02020603050405020304" pitchFamily="18" charset="0"/>
              </a:rPr>
              <a:t> + 1        </a:t>
            </a:r>
            <a:r>
              <a:rPr lang="en-US" dirty="0" err="1">
                <a:latin typeface="Times New Roman" panose="02020603050405020304" pitchFamily="18" charset="0"/>
                <a:ea typeface="Calibri" panose="020F0502020204030204" pitchFamily="34" charset="0"/>
                <a:cs typeface="Times New Roman" panose="02020603050405020304" pitchFamily="18" charset="0"/>
              </a:rPr>
              <a:t>gcd</a:t>
            </a:r>
            <a:r>
              <a:rPr lang="en-US" dirty="0">
                <a:latin typeface="Times New Roman" panose="02020603050405020304" pitchFamily="18" charset="0"/>
                <a:ea typeface="Calibri" panose="020F0502020204030204" pitchFamily="34" charset="0"/>
                <a:cs typeface="Times New Roman" panose="02020603050405020304" pitchFamily="18" charset="0"/>
              </a:rPr>
              <a:t>(1, 0) = 1</a:t>
            </a: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4" name="Thought Bubble: Cloud 3">
            <a:extLst>
              <a:ext uri="{FF2B5EF4-FFF2-40B4-BE49-F238E27FC236}">
                <a16:creationId xmlns:a16="http://schemas.microsoft.com/office/drawing/2014/main" id="{EAC32C19-DC21-4CC0-BD83-80BB33D5C507}"/>
              </a:ext>
            </a:extLst>
          </p:cNvPr>
          <p:cNvSpPr/>
          <p:nvPr/>
        </p:nvSpPr>
        <p:spPr>
          <a:xfrm rot="20706359" flipH="1">
            <a:off x="605732" y="2233314"/>
            <a:ext cx="459310" cy="477796"/>
          </a:xfrm>
          <a:prstGeom prst="cloudCallout">
            <a:avLst>
              <a:gd name="adj1" fmla="val -31983"/>
              <a:gd name="adj2" fmla="val 1541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0672481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80219" y="411160"/>
            <a:ext cx="9156493" cy="6370975"/>
          </a:xfrm>
          <a:prstGeom prst="rect">
            <a:avLst/>
          </a:prstGeom>
        </p:spPr>
        <p:txBody>
          <a:bodyPr wrap="square">
            <a:spAutoFit/>
          </a:bodyPr>
          <a:lstStyle/>
          <a:p>
            <a:r>
              <a:rPr lang="en-US" sz="2400" dirty="0">
                <a:latin typeface="Times New Roman" panose="02020603050405020304" pitchFamily="18" charset="0"/>
                <a:ea typeface="Calibri" panose="020F0502020204030204" pitchFamily="34" charset="0"/>
                <a:cs typeface="Times New Roman" panose="02020603050405020304" pitchFamily="18" charset="0"/>
              </a:rPr>
              <a:t>The first step is: we  use the last line </a:t>
            </a:r>
            <a:r>
              <a:rPr lang="en-US" sz="2400" u="sng" dirty="0">
                <a:latin typeface="Times New Roman" panose="02020603050405020304" pitchFamily="18" charset="0"/>
                <a:ea typeface="Calibri" panose="020F0502020204030204" pitchFamily="34" charset="0"/>
                <a:cs typeface="Times New Roman" panose="02020603050405020304" pitchFamily="18" charset="0"/>
              </a:rPr>
              <a:t>1</a:t>
            </a:r>
            <a:r>
              <a:rPr lang="en-US" sz="2400" dirty="0">
                <a:latin typeface="Times New Roman" panose="02020603050405020304" pitchFamily="18" charset="0"/>
                <a:ea typeface="Calibri" panose="020F0502020204030204" pitchFamily="34" charset="0"/>
                <a:cs typeface="Times New Roman" panose="02020603050405020304" pitchFamily="18" charset="0"/>
              </a:rPr>
              <a:t>  =  1 * </a:t>
            </a:r>
            <a:r>
              <a:rPr lang="en-US" sz="2400" u="sng" dirty="0">
                <a:latin typeface="Times New Roman" panose="02020603050405020304" pitchFamily="18" charset="0"/>
                <a:ea typeface="Calibri" panose="020F0502020204030204" pitchFamily="34" charset="0"/>
                <a:cs typeface="Times New Roman" panose="02020603050405020304" pitchFamily="18" charset="0"/>
              </a:rPr>
              <a:t>0</a:t>
            </a:r>
            <a:r>
              <a:rPr lang="en-US" sz="2400" dirty="0">
                <a:latin typeface="Times New Roman" panose="02020603050405020304" pitchFamily="18" charset="0"/>
                <a:ea typeface="Calibri" panose="020F0502020204030204" pitchFamily="34" charset="0"/>
                <a:cs typeface="Times New Roman" panose="02020603050405020304" pitchFamily="18" charset="0"/>
              </a:rPr>
              <a:t> + 1  to get </a:t>
            </a:r>
          </a:p>
          <a:p>
            <a:r>
              <a:rPr lang="en-US" sz="2400" dirty="0">
                <a:latin typeface="Times New Roman" panose="02020603050405020304" pitchFamily="18" charset="0"/>
                <a:ea typeface="Calibri" panose="020F0502020204030204" pitchFamily="34" charset="0"/>
                <a:cs typeface="Times New Roman" panose="02020603050405020304" pitchFamily="18" charset="0"/>
              </a:rPr>
              <a:t>	1 = </a:t>
            </a:r>
            <a:r>
              <a:rPr lang="en-US" sz="2400" u="sng" dirty="0">
                <a:latin typeface="Times New Roman" panose="02020603050405020304" pitchFamily="18" charset="0"/>
                <a:ea typeface="Calibri" panose="020F0502020204030204" pitchFamily="34" charset="0"/>
                <a:cs typeface="Times New Roman" panose="02020603050405020304" pitchFamily="18" charset="0"/>
              </a:rPr>
              <a:t>1</a:t>
            </a:r>
            <a:r>
              <a:rPr lang="en-US" sz="2400" dirty="0">
                <a:latin typeface="Times New Roman" panose="02020603050405020304" pitchFamily="18" charset="0"/>
                <a:ea typeface="Calibri" panose="020F0502020204030204" pitchFamily="34" charset="0"/>
                <a:cs typeface="Times New Roman" panose="02020603050405020304" pitchFamily="18" charset="0"/>
              </a:rPr>
              <a:t> – 1 * </a:t>
            </a:r>
            <a:r>
              <a:rPr lang="en-US" sz="2400" u="sng" dirty="0">
                <a:latin typeface="Times New Roman" panose="02020603050405020304" pitchFamily="18" charset="0"/>
                <a:ea typeface="Calibri" panose="020F0502020204030204" pitchFamily="34" charset="0"/>
                <a:cs typeface="Times New Roman" panose="02020603050405020304" pitchFamily="18" charset="0"/>
              </a:rPr>
              <a:t>0</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(i.e., based on r = a – q * b)}</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r>
              <a:rPr lang="en-US" sz="2400" dirty="0">
                <a:latin typeface="Times New Roman" panose="02020603050405020304" pitchFamily="18" charset="0"/>
                <a:ea typeface="Calibri" panose="020F0502020204030204" pitchFamily="34" charset="0"/>
                <a:cs typeface="Times New Roman" panose="02020603050405020304" pitchFamily="18" charset="0"/>
              </a:rPr>
              <a:t>	1 = </a:t>
            </a:r>
            <a:r>
              <a:rPr lang="en-US" sz="2400" u="sng" dirty="0">
                <a:latin typeface="Times New Roman" panose="02020603050405020304" pitchFamily="18" charset="0"/>
                <a:ea typeface="Calibri" panose="020F0502020204030204" pitchFamily="34" charset="0"/>
                <a:cs typeface="Times New Roman" panose="02020603050405020304" pitchFamily="18" charset="0"/>
              </a:rPr>
              <a:t>1</a:t>
            </a:r>
            <a:r>
              <a:rPr lang="en-US" sz="2400" dirty="0">
                <a:latin typeface="Times New Roman" panose="02020603050405020304" pitchFamily="18" charset="0"/>
                <a:ea typeface="Calibri" panose="020F0502020204030204" pitchFamily="34" charset="0"/>
                <a:cs typeface="Times New Roman" panose="02020603050405020304" pitchFamily="18" charset="0"/>
              </a:rPr>
              <a:t> – 1 * </a:t>
            </a:r>
            <a:r>
              <a:rPr lang="en-US" sz="2400" u="sng" dirty="0">
                <a:latin typeface="Times New Roman" panose="02020603050405020304" pitchFamily="18" charset="0"/>
                <a:ea typeface="Calibri" panose="020F0502020204030204" pitchFamily="34" charset="0"/>
                <a:cs typeface="Times New Roman" panose="02020603050405020304" pitchFamily="18" charset="0"/>
              </a:rPr>
              <a:t>0</a:t>
            </a:r>
            <a:r>
              <a:rPr lang="en-US" sz="2400" dirty="0">
                <a:latin typeface="Times New Roman" panose="02020603050405020304" pitchFamily="18" charset="0"/>
                <a:ea typeface="Calibri" panose="020F0502020204030204" pitchFamily="34" charset="0"/>
                <a:cs typeface="Times New Roman" panose="02020603050405020304" pitchFamily="18" charset="0"/>
              </a:rPr>
              <a:t>  = </a:t>
            </a:r>
            <a:r>
              <a:rPr lang="en-US" sz="2400" b="1"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1</a:t>
            </a:r>
            <a:r>
              <a:rPr lang="en-US" sz="2400" dirty="0">
                <a:latin typeface="Times New Roman" panose="02020603050405020304" pitchFamily="18" charset="0"/>
                <a:ea typeface="Calibri" panose="020F0502020204030204" pitchFamily="34" charset="0"/>
                <a:cs typeface="Times New Roman" panose="02020603050405020304" pitchFamily="18" charset="0"/>
              </a:rPr>
              <a:t> * </a:t>
            </a:r>
            <a:r>
              <a:rPr lang="en-US" sz="2400" u="sng" dirty="0">
                <a:latin typeface="Times New Roman" panose="02020603050405020304" pitchFamily="18" charset="0"/>
                <a:ea typeface="Calibri" panose="020F0502020204030204" pitchFamily="34" charset="0"/>
                <a:cs typeface="Times New Roman" panose="02020603050405020304" pitchFamily="18" charset="0"/>
              </a:rPr>
              <a:t>­1</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b="1"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1 </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u="sng" dirty="0">
                <a:latin typeface="Times New Roman" panose="02020603050405020304" pitchFamily="18" charset="0"/>
                <a:ea typeface="Calibri" panose="020F0502020204030204" pitchFamily="34" charset="0"/>
                <a:cs typeface="Times New Roman" panose="02020603050405020304" pitchFamily="18" charset="0"/>
              </a:rPr>
              <a:t>0</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p>
          <a:p>
            <a:r>
              <a:rPr lang="en-US" sz="2400" dirty="0">
                <a:latin typeface="Times New Roman" panose="02020603050405020304" pitchFamily="18" charset="0"/>
                <a:ea typeface="Calibri" panose="020F0502020204030204" pitchFamily="34" charset="0"/>
                <a:cs typeface="Times New Roman" panose="02020603050405020304" pitchFamily="18" charset="0"/>
              </a:rPr>
              <a:t>To rewrite this in terms of (4, 1), we use substitution 0 = </a:t>
            </a:r>
            <a:r>
              <a:rPr lang="en-US" sz="24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1 * </a:t>
            </a:r>
            <a:r>
              <a:rPr lang="en-US" sz="2400" u="sng"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4 </a:t>
            </a:r>
            <a:r>
              <a:rPr lang="en-US" sz="24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 -  4 * </a:t>
            </a:r>
            <a:r>
              <a:rPr lang="en-US" sz="2400" u="sng"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1</a:t>
            </a:r>
            <a:r>
              <a:rPr lang="en-US" sz="24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(i.e.,  r = a – q * b), which is obtained by </a:t>
            </a:r>
            <a:r>
              <a:rPr lang="en-US" sz="2400" dirty="0">
                <a:latin typeface="Times New Roman" panose="02020603050405020304" pitchFamily="18" charset="0"/>
                <a:ea typeface="Calibri" panose="020F0502020204030204" pitchFamily="34" charset="0"/>
                <a:cs typeface="Times New Roman" panose="02020603050405020304" pitchFamily="18" charset="0"/>
              </a:rPr>
              <a:t>from the second last line on the </a:t>
            </a:r>
            <a:r>
              <a:rPr lang="en-US" sz="2400" dirty="0" err="1">
                <a:latin typeface="Times New Roman" panose="02020603050405020304" pitchFamily="18" charset="0"/>
                <a:ea typeface="Calibri" panose="020F0502020204030204" pitchFamily="34" charset="0"/>
                <a:cs typeface="Times New Roman" panose="02020603050405020304" pitchFamily="18" charset="0"/>
              </a:rPr>
              <a:t>gcd</a:t>
            </a:r>
            <a:r>
              <a:rPr lang="en-US" sz="2400" dirty="0">
                <a:latin typeface="Times New Roman" panose="02020603050405020304" pitchFamily="18" charset="0"/>
                <a:ea typeface="Calibri" panose="020F0502020204030204" pitchFamily="34" charset="0"/>
                <a:cs typeface="Times New Roman" panose="02020603050405020304" pitchFamily="18" charset="0"/>
              </a:rPr>
              <a:t> calculation </a:t>
            </a:r>
            <a:endParaRPr lang="en-US" sz="24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endParaRPr>
          </a:p>
          <a:p>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u="sng" dirty="0">
                <a:latin typeface="Times New Roman" panose="02020603050405020304" pitchFamily="18" charset="0"/>
                <a:ea typeface="Calibri" panose="020F0502020204030204" pitchFamily="34" charset="0"/>
                <a:cs typeface="Times New Roman" panose="02020603050405020304" pitchFamily="18" charset="0"/>
              </a:rPr>
              <a:t>4 </a:t>
            </a:r>
            <a:r>
              <a:rPr lang="en-US" sz="2400" dirty="0">
                <a:latin typeface="Times New Roman" panose="02020603050405020304" pitchFamily="18" charset="0"/>
                <a:ea typeface="Calibri" panose="020F0502020204030204" pitchFamily="34" charset="0"/>
                <a:cs typeface="Times New Roman" panose="02020603050405020304" pitchFamily="18" charset="0"/>
              </a:rPr>
              <a:t> =  4 * </a:t>
            </a:r>
            <a:r>
              <a:rPr lang="en-US" sz="2400" u="sng" dirty="0">
                <a:latin typeface="Times New Roman" panose="02020603050405020304" pitchFamily="18" charset="0"/>
                <a:ea typeface="Calibri" panose="020F0502020204030204" pitchFamily="34" charset="0"/>
                <a:cs typeface="Times New Roman" panose="02020603050405020304" pitchFamily="18" charset="0"/>
              </a:rPr>
              <a:t>1</a:t>
            </a:r>
            <a:r>
              <a:rPr lang="en-US" sz="2400" dirty="0">
                <a:latin typeface="Times New Roman" panose="02020603050405020304" pitchFamily="18" charset="0"/>
                <a:ea typeface="Calibri" panose="020F0502020204030204" pitchFamily="34" charset="0"/>
                <a:cs typeface="Times New Roman" panose="02020603050405020304" pitchFamily="18" charset="0"/>
              </a:rPr>
              <a:t>  + </a:t>
            </a:r>
            <a:r>
              <a:rPr lang="en-US" sz="2400"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0</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p>
          <a:p>
            <a:r>
              <a:rPr lang="en-US" sz="2400" dirty="0">
                <a:latin typeface="Times New Roman" panose="02020603050405020304" pitchFamily="18" charset="0"/>
                <a:ea typeface="Calibri" panose="020F0502020204030204" pitchFamily="34" charset="0"/>
                <a:cs typeface="Times New Roman" panose="02020603050405020304" pitchFamily="18" charset="0"/>
              </a:rPr>
              <a:t>	0  =  1 * </a:t>
            </a:r>
            <a:r>
              <a:rPr lang="en-US" sz="2400" u="sng" dirty="0">
                <a:latin typeface="Times New Roman" panose="02020603050405020304" pitchFamily="18" charset="0"/>
                <a:ea typeface="Calibri" panose="020F0502020204030204" pitchFamily="34" charset="0"/>
                <a:cs typeface="Times New Roman" panose="02020603050405020304" pitchFamily="18" charset="0"/>
              </a:rPr>
              <a:t>4 </a:t>
            </a:r>
            <a:r>
              <a:rPr lang="en-US" sz="2400" dirty="0">
                <a:latin typeface="Times New Roman" panose="02020603050405020304" pitchFamily="18" charset="0"/>
                <a:ea typeface="Calibri" panose="020F0502020204030204" pitchFamily="34" charset="0"/>
                <a:cs typeface="Times New Roman" panose="02020603050405020304" pitchFamily="18" charset="0"/>
              </a:rPr>
              <a:t> -  4 * </a:t>
            </a:r>
            <a:r>
              <a:rPr lang="en-US" sz="2400" u="sng" dirty="0">
                <a:latin typeface="Times New Roman" panose="02020603050405020304" pitchFamily="18" charset="0"/>
                <a:ea typeface="Calibri" panose="020F0502020204030204" pitchFamily="34" charset="0"/>
                <a:cs typeface="Times New Roman" panose="02020603050405020304" pitchFamily="18" charset="0"/>
              </a:rPr>
              <a:t>1</a:t>
            </a:r>
          </a:p>
          <a:p>
            <a:r>
              <a:rPr lang="en-US" sz="2400" dirty="0">
                <a:latin typeface="Times New Roman" panose="02020603050405020304" pitchFamily="18" charset="0"/>
                <a:ea typeface="Calibri" panose="020F0502020204030204" pitchFamily="34" charset="0"/>
                <a:cs typeface="Times New Roman" panose="02020603050405020304" pitchFamily="18" charset="0"/>
              </a:rPr>
              <a:t>to get</a:t>
            </a:r>
            <a:r>
              <a:rPr lang="en-US" sz="2400" dirty="0">
                <a:latin typeface="Calibri" panose="020F0502020204030204" pitchFamily="34" charset="0"/>
                <a:ea typeface="Calibri" panose="020F0502020204030204" pitchFamily="34" charset="0"/>
                <a:cs typeface="Times New Roman" panose="02020603050405020304" pitchFamily="18" charset="0"/>
              </a:rPr>
              <a:t>	</a:t>
            </a:r>
            <a:r>
              <a:rPr lang="en-US" sz="2400" dirty="0">
                <a:latin typeface="Times New Roman" panose="02020603050405020304" pitchFamily="18" charset="0"/>
                <a:ea typeface="Calibri" panose="020F0502020204030204" pitchFamily="34" charset="0"/>
                <a:cs typeface="Times New Roman" panose="02020603050405020304" pitchFamily="18" charset="0"/>
              </a:rPr>
              <a:t>1 = 1 * </a:t>
            </a:r>
            <a:r>
              <a:rPr lang="en-US" sz="2400" u="sng" dirty="0">
                <a:latin typeface="Times New Roman" panose="02020603050405020304" pitchFamily="18" charset="0"/>
                <a:ea typeface="Calibri" panose="020F0502020204030204" pitchFamily="34" charset="0"/>
                <a:cs typeface="Times New Roman" panose="02020603050405020304" pitchFamily="18" charset="0"/>
              </a:rPr>
              <a:t>1</a:t>
            </a:r>
            <a:r>
              <a:rPr lang="en-US" sz="2400" dirty="0">
                <a:latin typeface="Times New Roman" panose="02020603050405020304" pitchFamily="18" charset="0"/>
                <a:ea typeface="Calibri" panose="020F0502020204030204" pitchFamily="34" charset="0"/>
                <a:cs typeface="Times New Roman" panose="02020603050405020304" pitchFamily="18" charset="0"/>
              </a:rPr>
              <a:t> – (1*</a:t>
            </a:r>
            <a:r>
              <a:rPr lang="en-US" sz="2400" u="sng" dirty="0">
                <a:latin typeface="Times New Roman" panose="02020603050405020304" pitchFamily="18" charset="0"/>
                <a:ea typeface="Calibri" panose="020F0502020204030204" pitchFamily="34" charset="0"/>
                <a:cs typeface="Times New Roman" panose="02020603050405020304" pitchFamily="18" charset="0"/>
              </a:rPr>
              <a:t>4 </a:t>
            </a:r>
            <a:r>
              <a:rPr lang="en-US" sz="2400" dirty="0">
                <a:latin typeface="Times New Roman" panose="02020603050405020304" pitchFamily="18" charset="0"/>
                <a:ea typeface="Calibri" panose="020F0502020204030204" pitchFamily="34" charset="0"/>
                <a:cs typeface="Times New Roman" panose="02020603050405020304" pitchFamily="18" charset="0"/>
              </a:rPr>
              <a:t> -  4 *</a:t>
            </a:r>
            <a:r>
              <a:rPr lang="en-US" sz="2400" u="sng" dirty="0">
                <a:latin typeface="Times New Roman" panose="02020603050405020304" pitchFamily="18" charset="0"/>
                <a:ea typeface="Calibri" panose="020F0502020204030204" pitchFamily="34" charset="0"/>
                <a:cs typeface="Times New Roman" panose="02020603050405020304" pitchFamily="18" charset="0"/>
              </a:rPr>
              <a:t>1</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p>
          <a:p>
            <a:r>
              <a:rPr lang="en-US" sz="2400" dirty="0">
                <a:latin typeface="Times New Roman" panose="02020603050405020304" pitchFamily="18" charset="0"/>
                <a:ea typeface="Calibri" panose="020F0502020204030204" pitchFamily="34" charset="0"/>
                <a:cs typeface="Times New Roman" panose="02020603050405020304" pitchFamily="18" charset="0"/>
              </a:rPr>
              <a:t>	   = 1 * </a:t>
            </a:r>
            <a:r>
              <a:rPr lang="en-US" sz="2400" u="sng" dirty="0">
                <a:latin typeface="Times New Roman" panose="02020603050405020304" pitchFamily="18" charset="0"/>
                <a:ea typeface="Calibri" panose="020F0502020204030204" pitchFamily="34" charset="0"/>
                <a:cs typeface="Times New Roman" panose="02020603050405020304" pitchFamily="18" charset="0"/>
              </a:rPr>
              <a:t>1</a:t>
            </a:r>
            <a:r>
              <a:rPr lang="en-US" sz="2400" dirty="0">
                <a:latin typeface="Times New Roman" panose="02020603050405020304" pitchFamily="18" charset="0"/>
                <a:ea typeface="Calibri" panose="020F0502020204030204" pitchFamily="34" charset="0"/>
                <a:cs typeface="Times New Roman" panose="02020603050405020304" pitchFamily="18" charset="0"/>
              </a:rPr>
              <a:t> – 1 * </a:t>
            </a:r>
            <a:r>
              <a:rPr lang="en-US" sz="2400" u="sng" dirty="0">
                <a:latin typeface="Times New Roman" panose="02020603050405020304" pitchFamily="18" charset="0"/>
                <a:ea typeface="Calibri" panose="020F0502020204030204" pitchFamily="34" charset="0"/>
                <a:cs typeface="Times New Roman" panose="02020603050405020304" pitchFamily="18" charset="0"/>
              </a:rPr>
              <a:t>4</a:t>
            </a:r>
            <a:r>
              <a:rPr lang="en-US" sz="2400" dirty="0">
                <a:latin typeface="Times New Roman" panose="02020603050405020304" pitchFamily="18" charset="0"/>
                <a:ea typeface="Calibri" panose="020F0502020204030204" pitchFamily="34" charset="0"/>
                <a:cs typeface="Times New Roman" panose="02020603050405020304" pitchFamily="18" charset="0"/>
              </a:rPr>
              <a:t> + 4 * </a:t>
            </a:r>
            <a:r>
              <a:rPr lang="en-US" sz="2400" u="sng" dirty="0">
                <a:latin typeface="Times New Roman" panose="02020603050405020304" pitchFamily="18" charset="0"/>
                <a:ea typeface="Calibri" panose="020F0502020204030204" pitchFamily="34" charset="0"/>
                <a:cs typeface="Times New Roman" panose="02020603050405020304" pitchFamily="18" charset="0"/>
              </a:rPr>
              <a:t>1</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p>
          <a:p>
            <a:r>
              <a:rPr lang="en-US" sz="2400" dirty="0">
                <a:latin typeface="Times New Roman" panose="02020603050405020304" pitchFamily="18" charset="0"/>
                <a:ea typeface="Calibri" panose="020F0502020204030204" pitchFamily="34" charset="0"/>
                <a:cs typeface="Times New Roman" panose="02020603050405020304" pitchFamily="18" charset="0"/>
              </a:rPr>
              <a:t>	   = </a:t>
            </a:r>
            <a:r>
              <a:rPr lang="en-US" sz="2400" b="1"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1 </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u="sng" dirty="0">
                <a:latin typeface="Times New Roman" panose="02020603050405020304" pitchFamily="18" charset="0"/>
                <a:ea typeface="Calibri" panose="020F0502020204030204" pitchFamily="34" charset="0"/>
                <a:cs typeface="Times New Roman" panose="02020603050405020304" pitchFamily="18" charset="0"/>
              </a:rPr>
              <a:t>4</a:t>
            </a:r>
            <a:r>
              <a:rPr lang="en-US" sz="2400" dirty="0">
                <a:latin typeface="Times New Roman" panose="02020603050405020304" pitchFamily="18" charset="0"/>
                <a:ea typeface="Calibri" panose="020F0502020204030204" pitchFamily="34" charset="0"/>
                <a:cs typeface="Times New Roman" panose="02020603050405020304" pitchFamily="18" charset="0"/>
              </a:rPr>
              <a:t> + </a:t>
            </a:r>
            <a:r>
              <a:rPr lang="en-US" sz="2400" b="1"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5</a:t>
            </a:r>
            <a:r>
              <a:rPr lang="en-US" sz="2400" dirty="0">
                <a:latin typeface="Times New Roman" panose="02020603050405020304" pitchFamily="18" charset="0"/>
                <a:ea typeface="Calibri" panose="020F0502020204030204" pitchFamily="34" charset="0"/>
                <a:cs typeface="Times New Roman" panose="02020603050405020304" pitchFamily="18" charset="0"/>
              </a:rPr>
              <a:t> * </a:t>
            </a:r>
            <a:r>
              <a:rPr lang="en-US" sz="2400" u="sng" dirty="0">
                <a:latin typeface="Times New Roman" panose="02020603050405020304" pitchFamily="18" charset="0"/>
                <a:ea typeface="Calibri" panose="020F0502020204030204" pitchFamily="34" charset="0"/>
                <a:cs typeface="Times New Roman" panose="02020603050405020304" pitchFamily="18" charset="0"/>
              </a:rPr>
              <a:t>1</a:t>
            </a:r>
          </a:p>
          <a:p>
            <a:r>
              <a:rPr lang="en-US" sz="2400" dirty="0">
                <a:effectLst/>
                <a:latin typeface="Times New Roman" panose="02020603050405020304" pitchFamily="18" charset="0"/>
                <a:ea typeface="Calibri" panose="020F0502020204030204" pitchFamily="34" charset="0"/>
                <a:cs typeface="Times New Roman" panose="02020603050405020304" pitchFamily="18" charset="0"/>
              </a:rPr>
              <a:t>The final step is to use substitution 1 = 1*13 - 3 * 4, which is obtained by from the first one on the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gcd</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calculation</a:t>
            </a:r>
          </a:p>
          <a:p>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u="sng" dirty="0">
                <a:latin typeface="Times New Roman" panose="02020603050405020304" pitchFamily="18" charset="0"/>
                <a:ea typeface="Calibri" panose="020F0502020204030204" pitchFamily="34" charset="0"/>
                <a:cs typeface="Times New Roman" panose="02020603050405020304" pitchFamily="18" charset="0"/>
              </a:rPr>
              <a:t>13</a:t>
            </a:r>
            <a:r>
              <a:rPr lang="en-US" sz="2400" dirty="0">
                <a:latin typeface="Times New Roman" panose="02020603050405020304" pitchFamily="18" charset="0"/>
                <a:ea typeface="Calibri" panose="020F0502020204030204" pitchFamily="34" charset="0"/>
                <a:cs typeface="Times New Roman" panose="02020603050405020304" pitchFamily="18" charset="0"/>
              </a:rPr>
              <a:t> =  3 * </a:t>
            </a:r>
            <a:r>
              <a:rPr lang="en-US" sz="2400" u="sng" dirty="0">
                <a:latin typeface="Times New Roman" panose="02020603050405020304" pitchFamily="18" charset="0"/>
                <a:ea typeface="Calibri" panose="020F0502020204030204" pitchFamily="34" charset="0"/>
                <a:cs typeface="Times New Roman" panose="02020603050405020304" pitchFamily="18" charset="0"/>
              </a:rPr>
              <a:t>4</a:t>
            </a:r>
            <a:r>
              <a:rPr lang="en-US" sz="2400" dirty="0">
                <a:latin typeface="Times New Roman" panose="02020603050405020304" pitchFamily="18" charset="0"/>
                <a:ea typeface="Calibri" panose="020F0502020204030204" pitchFamily="34" charset="0"/>
                <a:cs typeface="Times New Roman" panose="02020603050405020304" pitchFamily="18" charset="0"/>
              </a:rPr>
              <a:t> + </a:t>
            </a:r>
            <a:r>
              <a:rPr lang="en-US" sz="2400"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1</a:t>
            </a:r>
          </a:p>
          <a:p>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1 = 1*</a:t>
            </a:r>
            <a:r>
              <a:rPr lang="en-US" sz="2400" u="sng" dirty="0">
                <a:latin typeface="Times New Roman" panose="02020603050405020304" pitchFamily="18" charset="0"/>
                <a:ea typeface="Calibri" panose="020F0502020204030204" pitchFamily="34" charset="0"/>
                <a:cs typeface="Times New Roman" panose="02020603050405020304" pitchFamily="18" charset="0"/>
              </a:rPr>
              <a:t> 13</a:t>
            </a:r>
            <a:r>
              <a:rPr lang="en-US" sz="2400" dirty="0">
                <a:latin typeface="Times New Roman" panose="02020603050405020304" pitchFamily="18" charset="0"/>
                <a:ea typeface="Calibri" panose="020F0502020204030204" pitchFamily="34" charset="0"/>
                <a:cs typeface="Times New Roman" panose="02020603050405020304" pitchFamily="18" charset="0"/>
              </a:rPr>
              <a:t> - 3 * </a:t>
            </a:r>
            <a:r>
              <a:rPr lang="en-US" sz="2400" u="sng" dirty="0">
                <a:latin typeface="Times New Roman" panose="02020603050405020304" pitchFamily="18" charset="0"/>
                <a:ea typeface="Calibri" panose="020F0502020204030204" pitchFamily="34" charset="0"/>
                <a:cs typeface="Times New Roman" panose="02020603050405020304" pitchFamily="18" charset="0"/>
              </a:rPr>
              <a:t>4</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p>
          <a:p>
            <a:r>
              <a:rPr lang="en-US" sz="2400" dirty="0">
                <a:latin typeface="Times New Roman" panose="02020603050405020304" pitchFamily="18" charset="0"/>
                <a:ea typeface="Calibri" panose="020F0502020204030204" pitchFamily="34" charset="0"/>
                <a:cs typeface="Times New Roman" panose="02020603050405020304" pitchFamily="18" charset="0"/>
              </a:rPr>
              <a:t>to get 	  1 = – 1 * </a:t>
            </a:r>
            <a:r>
              <a:rPr lang="en-US" sz="2400" u="sng" dirty="0">
                <a:latin typeface="Times New Roman" panose="02020603050405020304" pitchFamily="18" charset="0"/>
                <a:ea typeface="Calibri" panose="020F0502020204030204" pitchFamily="34" charset="0"/>
                <a:cs typeface="Times New Roman" panose="02020603050405020304" pitchFamily="18" charset="0"/>
              </a:rPr>
              <a:t>4</a:t>
            </a:r>
            <a:r>
              <a:rPr lang="en-US" sz="2400" dirty="0">
                <a:latin typeface="Times New Roman" panose="02020603050405020304" pitchFamily="18" charset="0"/>
                <a:ea typeface="Calibri" panose="020F0502020204030204" pitchFamily="34" charset="0"/>
                <a:cs typeface="Times New Roman" panose="02020603050405020304" pitchFamily="18" charset="0"/>
              </a:rPr>
              <a:t> + 5 * (1*</a:t>
            </a:r>
            <a:r>
              <a:rPr lang="en-US" sz="2400" u="sng" dirty="0">
                <a:latin typeface="Times New Roman" panose="02020603050405020304" pitchFamily="18" charset="0"/>
                <a:ea typeface="Calibri" panose="020F0502020204030204" pitchFamily="34" charset="0"/>
                <a:cs typeface="Times New Roman" panose="02020603050405020304" pitchFamily="18" charset="0"/>
              </a:rPr>
              <a:t> 13</a:t>
            </a:r>
            <a:r>
              <a:rPr lang="en-US" sz="2400" dirty="0">
                <a:latin typeface="Times New Roman" panose="02020603050405020304" pitchFamily="18" charset="0"/>
                <a:ea typeface="Calibri" panose="020F0502020204030204" pitchFamily="34" charset="0"/>
                <a:cs typeface="Times New Roman" panose="02020603050405020304" pitchFamily="18" charset="0"/>
              </a:rPr>
              <a:t> - 3 * </a:t>
            </a:r>
            <a:r>
              <a:rPr lang="en-US" sz="2400" u="sng" dirty="0">
                <a:latin typeface="Times New Roman" panose="02020603050405020304" pitchFamily="18" charset="0"/>
                <a:ea typeface="Calibri" panose="020F0502020204030204" pitchFamily="34" charset="0"/>
                <a:cs typeface="Times New Roman" panose="02020603050405020304" pitchFamily="18" charset="0"/>
              </a:rPr>
              <a:t>4</a:t>
            </a:r>
            <a:r>
              <a:rPr lang="en-US" sz="2400" dirty="0">
                <a:latin typeface="Times New Roman" panose="02020603050405020304" pitchFamily="18" charset="0"/>
                <a:ea typeface="Calibri" panose="020F0502020204030204" pitchFamily="34" charset="0"/>
                <a:cs typeface="Times New Roman" panose="02020603050405020304" pitchFamily="18" charset="0"/>
              </a:rPr>
              <a:t> ) </a:t>
            </a:r>
          </a:p>
          <a:p>
            <a:r>
              <a:rPr lang="en-US" sz="2400" dirty="0">
                <a:latin typeface="Times New Roman" panose="02020603050405020304" pitchFamily="18" charset="0"/>
                <a:ea typeface="Calibri" panose="020F0502020204030204" pitchFamily="34" charset="0"/>
                <a:cs typeface="Times New Roman" panose="02020603050405020304" pitchFamily="18" charset="0"/>
              </a:rPr>
              <a:t>                 = </a:t>
            </a:r>
            <a:r>
              <a:rPr lang="en-US" sz="2400" b="1"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5</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u="sng" dirty="0">
                <a:latin typeface="Times New Roman" panose="02020603050405020304" pitchFamily="18" charset="0"/>
                <a:ea typeface="Calibri" panose="020F0502020204030204" pitchFamily="34" charset="0"/>
                <a:cs typeface="Times New Roman" panose="02020603050405020304" pitchFamily="18" charset="0"/>
              </a:rPr>
              <a:t> 13</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- 16 </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u="sng" dirty="0">
                <a:latin typeface="Times New Roman" panose="02020603050405020304" pitchFamily="18" charset="0"/>
                <a:ea typeface="Calibri" panose="020F0502020204030204" pitchFamily="34" charset="0"/>
                <a:cs typeface="Times New Roman" panose="02020603050405020304" pitchFamily="18" charset="0"/>
              </a:rPr>
              <a:t>4</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Rectangle 2">
            <a:extLst>
              <a:ext uri="{FF2B5EF4-FFF2-40B4-BE49-F238E27FC236}">
                <a16:creationId xmlns:a16="http://schemas.microsoft.com/office/drawing/2014/main" id="{9809ACC5-34E7-4A26-84A3-56ECE0858FB0}"/>
              </a:ext>
            </a:extLst>
          </p:cNvPr>
          <p:cNvSpPr/>
          <p:nvPr/>
        </p:nvSpPr>
        <p:spPr>
          <a:xfrm>
            <a:off x="6400801" y="2472212"/>
            <a:ext cx="5497688" cy="1294393"/>
          </a:xfrm>
          <a:prstGeom prst="rect">
            <a:avLst/>
          </a:prstGeom>
          <a:ln>
            <a:solidFill>
              <a:srgbClr val="FF0000"/>
            </a:solidFill>
          </a:ln>
        </p:spPr>
        <p:txBody>
          <a:bodyPr wrap="square">
            <a:spAutoFit/>
          </a:bodyPr>
          <a:lstStyle/>
          <a:p>
            <a:pPr>
              <a:lnSpc>
                <a:spcPct val="150000"/>
              </a:lnSpc>
            </a:pPr>
            <a:r>
              <a:rPr lang="en-US" u="sng" dirty="0">
                <a:latin typeface="Times New Roman" panose="02020603050405020304" pitchFamily="18" charset="0"/>
                <a:ea typeface="Calibri" panose="020F0502020204030204" pitchFamily="34" charset="0"/>
                <a:cs typeface="Times New Roman" panose="02020603050405020304" pitchFamily="18" charset="0"/>
              </a:rPr>
              <a:t>13</a:t>
            </a:r>
            <a:r>
              <a:rPr lang="en-US" dirty="0">
                <a:latin typeface="Times New Roman" panose="02020603050405020304" pitchFamily="18" charset="0"/>
                <a:ea typeface="Calibri" panose="020F0502020204030204" pitchFamily="34" charset="0"/>
                <a:cs typeface="Times New Roman" panose="02020603050405020304" pitchFamily="18" charset="0"/>
              </a:rPr>
              <a:t> =  3 * </a:t>
            </a:r>
            <a:r>
              <a:rPr lang="en-US" u="sng" dirty="0">
                <a:latin typeface="Times New Roman" panose="02020603050405020304" pitchFamily="18" charset="0"/>
                <a:ea typeface="Calibri" panose="020F0502020204030204" pitchFamily="34" charset="0"/>
                <a:cs typeface="Times New Roman" panose="02020603050405020304" pitchFamily="18" charset="0"/>
              </a:rPr>
              <a:t>4</a:t>
            </a:r>
            <a:r>
              <a:rPr lang="en-US" dirty="0">
                <a:latin typeface="Times New Roman" panose="02020603050405020304" pitchFamily="18" charset="0"/>
                <a:ea typeface="Calibri" panose="020F0502020204030204" pitchFamily="34" charset="0"/>
                <a:cs typeface="Times New Roman" panose="02020603050405020304" pitchFamily="18" charset="0"/>
              </a:rPr>
              <a:t> + 1       (a = q * b + r), where r = a mod b</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50000"/>
              </a:lnSpc>
            </a:pPr>
            <a:r>
              <a:rPr lang="en-US" u="sng" dirty="0">
                <a:latin typeface="Times New Roman" panose="02020603050405020304" pitchFamily="18" charset="0"/>
                <a:ea typeface="Calibri" panose="020F0502020204030204" pitchFamily="34" charset="0"/>
                <a:cs typeface="Times New Roman" panose="02020603050405020304" pitchFamily="18" charset="0"/>
              </a:rPr>
              <a:t>4 </a:t>
            </a:r>
            <a:r>
              <a:rPr lang="en-US" dirty="0">
                <a:latin typeface="Times New Roman" panose="02020603050405020304" pitchFamily="18" charset="0"/>
                <a:ea typeface="Calibri" panose="020F0502020204030204" pitchFamily="34" charset="0"/>
                <a:cs typeface="Times New Roman" panose="02020603050405020304" pitchFamily="18" charset="0"/>
              </a:rPr>
              <a:t> =  4 * </a:t>
            </a:r>
            <a:r>
              <a:rPr lang="en-US" u="sng" dirty="0">
                <a:latin typeface="Times New Roman" panose="02020603050405020304" pitchFamily="18" charset="0"/>
                <a:ea typeface="Calibri" panose="020F0502020204030204" pitchFamily="34" charset="0"/>
                <a:cs typeface="Times New Roman" panose="02020603050405020304" pitchFamily="18" charset="0"/>
              </a:rPr>
              <a:t>1</a:t>
            </a:r>
            <a:r>
              <a:rPr lang="en-US" dirty="0">
                <a:latin typeface="Times New Roman" panose="02020603050405020304" pitchFamily="18" charset="0"/>
                <a:ea typeface="Calibri" panose="020F0502020204030204" pitchFamily="34" charset="0"/>
                <a:cs typeface="Times New Roman" panose="02020603050405020304" pitchFamily="18" charset="0"/>
              </a:rPr>
              <a:t>  + 0       </a:t>
            </a:r>
            <a:r>
              <a:rPr lang="en-US" dirty="0" err="1">
                <a:latin typeface="Times New Roman" panose="02020603050405020304" pitchFamily="18" charset="0"/>
                <a:ea typeface="Calibri" panose="020F0502020204030204" pitchFamily="34" charset="0"/>
                <a:cs typeface="Times New Roman" panose="02020603050405020304" pitchFamily="18" charset="0"/>
              </a:rPr>
              <a:t>gcd</a:t>
            </a:r>
            <a:r>
              <a:rPr lang="en-US" dirty="0">
                <a:latin typeface="Times New Roman" panose="02020603050405020304" pitchFamily="18" charset="0"/>
                <a:ea typeface="Calibri" panose="020F0502020204030204" pitchFamily="34" charset="0"/>
                <a:cs typeface="Times New Roman" panose="02020603050405020304" pitchFamily="18" charset="0"/>
              </a:rPr>
              <a:t>(4, 1)</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50000"/>
              </a:lnSpc>
            </a:pP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u="sng" dirty="0">
                <a:latin typeface="Times New Roman" panose="02020603050405020304" pitchFamily="18" charset="0"/>
                <a:ea typeface="Calibri" panose="020F0502020204030204" pitchFamily="34" charset="0"/>
                <a:cs typeface="Times New Roman" panose="02020603050405020304" pitchFamily="18" charset="0"/>
              </a:rPr>
              <a:t>1</a:t>
            </a:r>
            <a:r>
              <a:rPr lang="en-US" dirty="0">
                <a:latin typeface="Times New Roman" panose="02020603050405020304" pitchFamily="18" charset="0"/>
                <a:ea typeface="Calibri" panose="020F0502020204030204" pitchFamily="34" charset="0"/>
                <a:cs typeface="Times New Roman" panose="02020603050405020304" pitchFamily="18" charset="0"/>
              </a:rPr>
              <a:t>  =  1 * </a:t>
            </a:r>
            <a:r>
              <a:rPr lang="en-US" u="sng" dirty="0">
                <a:latin typeface="Times New Roman" panose="02020603050405020304" pitchFamily="18" charset="0"/>
                <a:ea typeface="Calibri" panose="020F0502020204030204" pitchFamily="34" charset="0"/>
                <a:cs typeface="Times New Roman" panose="02020603050405020304" pitchFamily="18" charset="0"/>
              </a:rPr>
              <a:t>0</a:t>
            </a:r>
            <a:r>
              <a:rPr lang="en-US" dirty="0">
                <a:latin typeface="Times New Roman" panose="02020603050405020304" pitchFamily="18" charset="0"/>
                <a:ea typeface="Calibri" panose="020F0502020204030204" pitchFamily="34" charset="0"/>
                <a:cs typeface="Times New Roman" panose="02020603050405020304" pitchFamily="18" charset="0"/>
              </a:rPr>
              <a:t> + 1        </a:t>
            </a:r>
            <a:r>
              <a:rPr lang="en-US" dirty="0" err="1">
                <a:latin typeface="Times New Roman" panose="02020603050405020304" pitchFamily="18" charset="0"/>
                <a:ea typeface="Calibri" panose="020F0502020204030204" pitchFamily="34" charset="0"/>
                <a:cs typeface="Times New Roman" panose="02020603050405020304" pitchFamily="18" charset="0"/>
              </a:rPr>
              <a:t>gcd</a:t>
            </a:r>
            <a:r>
              <a:rPr lang="en-US" dirty="0">
                <a:latin typeface="Times New Roman" panose="02020603050405020304" pitchFamily="18" charset="0"/>
                <a:ea typeface="Calibri" panose="020F0502020204030204" pitchFamily="34" charset="0"/>
                <a:cs typeface="Times New Roman" panose="02020603050405020304" pitchFamily="18" charset="0"/>
              </a:rPr>
              <a:t>(1, 0) = 1</a:t>
            </a: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4" name="Thought Bubble: Cloud 3">
            <a:extLst>
              <a:ext uri="{FF2B5EF4-FFF2-40B4-BE49-F238E27FC236}">
                <a16:creationId xmlns:a16="http://schemas.microsoft.com/office/drawing/2014/main" id="{EAC32C19-DC21-4CC0-BD83-80BB33D5C507}"/>
              </a:ext>
            </a:extLst>
          </p:cNvPr>
          <p:cNvSpPr/>
          <p:nvPr/>
        </p:nvSpPr>
        <p:spPr>
          <a:xfrm rot="20706359" flipH="1">
            <a:off x="786354" y="1943414"/>
            <a:ext cx="459310" cy="477796"/>
          </a:xfrm>
          <a:prstGeom prst="cloudCallout">
            <a:avLst>
              <a:gd name="adj1" fmla="val -31983"/>
              <a:gd name="adj2" fmla="val 1541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42A0C3B7-42D1-4611-A0BC-FF417F040832}"/>
              </a:ext>
            </a:extLst>
          </p:cNvPr>
          <p:cNvSpPr txBox="1"/>
          <p:nvPr/>
        </p:nvSpPr>
        <p:spPr>
          <a:xfrm>
            <a:off x="7191022" y="5294489"/>
            <a:ext cx="4481689" cy="1200329"/>
          </a:xfrm>
          <a:prstGeom prst="rect">
            <a:avLst/>
          </a:prstGeom>
          <a:noFill/>
          <a:ln>
            <a:solidFill>
              <a:srgbClr val="0000FF"/>
            </a:solidFill>
          </a:ln>
        </p:spPr>
        <p:txBody>
          <a:bodyPr wrap="square" rtlCol="0">
            <a:spAutoFit/>
          </a:bodyPr>
          <a:lstStyle/>
          <a:p>
            <a:r>
              <a:rPr lang="en-US" sz="2400" dirty="0">
                <a:solidFill>
                  <a:srgbClr val="0000FF"/>
                </a:solidFill>
              </a:rPr>
              <a:t>Using the pairs of blue colored numbers to complete </a:t>
            </a:r>
            <a:r>
              <a:rPr lang="en-US" sz="2400" dirty="0" err="1">
                <a:solidFill>
                  <a:srgbClr val="0000FF"/>
                </a:solidFill>
              </a:rPr>
              <a:t>i</a:t>
            </a:r>
            <a:r>
              <a:rPr lang="en-US" sz="2400" dirty="0">
                <a:solidFill>
                  <a:srgbClr val="0000FF"/>
                </a:solidFill>
              </a:rPr>
              <a:t> and j as in the table.</a:t>
            </a:r>
          </a:p>
        </p:txBody>
      </p:sp>
    </p:spTree>
    <p:extLst>
      <p:ext uri="{BB962C8B-B14F-4D97-AF65-F5344CB8AC3E}">
        <p14:creationId xmlns:p14="http://schemas.microsoft.com/office/powerpoint/2010/main" val="229853698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31908" y="737414"/>
            <a:ext cx="9516714" cy="5782032"/>
          </a:xfrm>
          <a:prstGeom prst="rect">
            <a:avLst/>
          </a:prstGeom>
        </p:spPr>
        <p:txBody>
          <a:bodyPr wrap="square">
            <a:spAutoFit/>
          </a:bodyPr>
          <a:lstStyle/>
          <a:p>
            <a:pPr>
              <a:lnSpc>
                <a:spcPct val="107000"/>
              </a:lnSpc>
              <a:spcAft>
                <a:spcPts val="800"/>
              </a:spcAft>
            </a:pPr>
            <a:r>
              <a:rPr lang="en-US" sz="2600" dirty="0">
                <a:ea typeface="Calibri" panose="020F0502020204030204" pitchFamily="34" charset="0"/>
                <a:cs typeface="Times New Roman" panose="02020603050405020304" pitchFamily="18" charset="0"/>
              </a:rPr>
              <a:t>Now Example 0.43 </a:t>
            </a:r>
            <a:r>
              <a:rPr lang="en-US" sz="2400" dirty="0">
                <a:latin typeface="Times New Roman" panose="02020603050405020304" pitchFamily="18" charset="0"/>
                <a:ea typeface="Calibri" panose="020F0502020204030204" pitchFamily="34" charset="0"/>
                <a:cs typeface="Times New Roman" panose="02020603050405020304" pitchFamily="18" charset="0"/>
              </a:rPr>
              <a:t>is as follows:</a:t>
            </a:r>
          </a:p>
          <a:p>
            <a:pPr>
              <a:lnSpc>
                <a:spcPct val="107000"/>
              </a:lnSpc>
              <a:spcAft>
                <a:spcPts val="800"/>
              </a:spcAft>
            </a:pPr>
            <a:r>
              <a:rPr lang="en-US" sz="24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If we can supply two numbers x and y such that d = </a:t>
            </a:r>
            <a:r>
              <a:rPr lang="en-US" sz="2400" dirty="0" err="1">
                <a:solidFill>
                  <a:srgbClr val="0000CC"/>
                </a:solidFill>
                <a:latin typeface="Times New Roman" panose="02020603050405020304" pitchFamily="18" charset="0"/>
                <a:ea typeface="Calibri" panose="020F0502020204030204" pitchFamily="34" charset="0"/>
                <a:cs typeface="Times New Roman" panose="02020603050405020304" pitchFamily="18" charset="0"/>
              </a:rPr>
              <a:t>i</a:t>
            </a:r>
            <a:r>
              <a:rPr lang="en-US" sz="24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*x+ j*y, then we can be sure d = </a:t>
            </a:r>
            <a:r>
              <a:rPr lang="en-US" sz="2400" dirty="0" err="1">
                <a:solidFill>
                  <a:srgbClr val="0000CC"/>
                </a:solidFill>
                <a:latin typeface="Times New Roman" panose="02020603050405020304" pitchFamily="18" charset="0"/>
                <a:ea typeface="Calibri" panose="020F0502020204030204" pitchFamily="34" charset="0"/>
                <a:cs typeface="Times New Roman" panose="02020603050405020304" pitchFamily="18" charset="0"/>
              </a:rPr>
              <a:t>gcd</a:t>
            </a:r>
            <a:r>
              <a:rPr lang="en-US" sz="24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(x, y).   For instance, we know 1 is the </a:t>
            </a:r>
            <a:r>
              <a:rPr lang="en-US" sz="2400" dirty="0" err="1">
                <a:solidFill>
                  <a:srgbClr val="0000CC"/>
                </a:solidFill>
                <a:latin typeface="Times New Roman" panose="02020603050405020304" pitchFamily="18" charset="0"/>
                <a:ea typeface="Calibri" panose="020F0502020204030204" pitchFamily="34" charset="0"/>
                <a:cs typeface="Times New Roman" panose="02020603050405020304" pitchFamily="18" charset="0"/>
              </a:rPr>
              <a:t>gcd</a:t>
            </a:r>
            <a:r>
              <a:rPr lang="en-US" sz="24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(13, 4), that is, </a:t>
            </a:r>
            <a:r>
              <a:rPr lang="en-US" sz="2400" dirty="0" err="1">
                <a:solidFill>
                  <a:srgbClr val="0000CC"/>
                </a:solidFill>
                <a:latin typeface="Times New Roman" panose="02020603050405020304" pitchFamily="18" charset="0"/>
                <a:ea typeface="Calibri" panose="020F0502020204030204" pitchFamily="34" charset="0"/>
                <a:cs typeface="Times New Roman" panose="02020603050405020304" pitchFamily="18" charset="0"/>
              </a:rPr>
              <a:t>gcd</a:t>
            </a:r>
            <a:r>
              <a:rPr lang="en-US" sz="24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(13, 4) = 1. The reason is that 13 * 1 + 4 *(-3) = 1 (which is the least positive).</a:t>
            </a:r>
            <a:endParaRPr lang="en-US" sz="2400" dirty="0">
              <a:latin typeface="Times New Roman" panose="02020603050405020304" pitchFamily="18" charset="0"/>
              <a:ea typeface="Calibri" panose="020F0502020204030204" pitchFamily="34" charset="0"/>
              <a:cs typeface="Times New Roman" panose="02020603050405020304" pitchFamily="18" charset="0"/>
            </a:endParaRPr>
          </a:p>
          <a:p>
            <a:r>
              <a:rPr lang="en-US" sz="2400" dirty="0">
                <a:latin typeface="Times New Roman" panose="02020603050405020304" pitchFamily="18" charset="0"/>
                <a:ea typeface="Calibri" panose="020F0502020204030204" pitchFamily="34" charset="0"/>
                <a:cs typeface="Times New Roman" panose="02020603050405020304" pitchFamily="18" charset="0"/>
              </a:rPr>
              <a:t>Using function extended-Euclid(13, 4), we have the following table:</a:t>
            </a:r>
          </a:p>
          <a:p>
            <a:endParaRPr lang="en-US" sz="2200" dirty="0">
              <a:latin typeface="Times New Roman" panose="02020603050405020304" pitchFamily="18" charset="0"/>
              <a:ea typeface="Calibri" panose="020F0502020204030204" pitchFamily="34" charset="0"/>
              <a:cs typeface="Times New Roman" panose="02020603050405020304" pitchFamily="18" charset="0"/>
            </a:endParaRPr>
          </a:p>
          <a:p>
            <a:endParaRPr lang="en-US" sz="2200" dirty="0">
              <a:latin typeface="Times New Roman" panose="02020603050405020304" pitchFamily="18" charset="0"/>
              <a:ea typeface="Calibri" panose="020F0502020204030204" pitchFamily="34" charset="0"/>
              <a:cs typeface="Times New Roman" panose="02020603050405020304" pitchFamily="18" charset="0"/>
            </a:endParaRPr>
          </a:p>
          <a:p>
            <a:endParaRPr lang="en-US" sz="2200" dirty="0">
              <a:latin typeface="Times New Roman" panose="02020603050405020304" pitchFamily="18" charset="0"/>
              <a:ea typeface="Calibri" panose="020F0502020204030204" pitchFamily="34" charset="0"/>
              <a:cs typeface="Times New Roman" panose="02020603050405020304" pitchFamily="18" charset="0"/>
            </a:endParaRPr>
          </a:p>
          <a:p>
            <a:endParaRPr lang="en-US" sz="2200" dirty="0">
              <a:latin typeface="Times New Roman" panose="02020603050405020304" pitchFamily="18" charset="0"/>
              <a:ea typeface="Calibri" panose="020F0502020204030204" pitchFamily="34" charset="0"/>
              <a:cs typeface="Times New Roman" panose="02020603050405020304" pitchFamily="18" charset="0"/>
            </a:endParaRPr>
          </a:p>
          <a:p>
            <a:endParaRPr lang="en-US" sz="2200" dirty="0">
              <a:latin typeface="Times New Roman" panose="02020603050405020304" pitchFamily="18" charset="0"/>
              <a:ea typeface="Calibri" panose="020F0502020204030204" pitchFamily="34"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1 = </a:t>
            </a:r>
            <a:r>
              <a:rPr lang="en-US" sz="2400" dirty="0" err="1">
                <a:latin typeface="Times New Roman" panose="02020603050405020304" pitchFamily="18" charset="0"/>
                <a:cs typeface="Times New Roman" panose="02020603050405020304" pitchFamily="18" charset="0"/>
              </a:rPr>
              <a:t>gcd</a:t>
            </a:r>
            <a:r>
              <a:rPr lang="en-US" sz="2400" dirty="0">
                <a:latin typeface="Times New Roman" panose="02020603050405020304" pitchFamily="18" charset="0"/>
                <a:cs typeface="Times New Roman" panose="02020603050405020304" pitchFamily="18" charset="0"/>
              </a:rPr>
              <a:t>(13, 4) =  min {(13 * 5 + 4 *(-16)) | 13 * 5 + 4 *(-16) = 1 &gt; 0} . </a:t>
            </a:r>
          </a:p>
          <a:p>
            <a:r>
              <a:rPr lang="en-US" sz="2400" dirty="0">
                <a:latin typeface="Times New Roman" panose="02020603050405020304" pitchFamily="18" charset="0"/>
                <a:cs typeface="Times New Roman" panose="02020603050405020304" pitchFamily="18" charset="0"/>
              </a:rPr>
              <a:t>If apply the extended algorithm, </a:t>
            </a:r>
            <a:r>
              <a:rPr lang="en-US" sz="2400" dirty="0" err="1">
                <a:latin typeface="Times New Roman" panose="02020603050405020304" pitchFamily="18" charset="0"/>
                <a:cs typeface="Times New Roman" panose="02020603050405020304" pitchFamily="18" charset="0"/>
              </a:rPr>
              <a:t>i</a:t>
            </a:r>
            <a:r>
              <a:rPr lang="en-US" sz="2400" dirty="0">
                <a:latin typeface="Times New Roman" panose="02020603050405020304" pitchFamily="18" charset="0"/>
                <a:cs typeface="Times New Roman" panose="02020603050405020304" pitchFamily="18" charset="0"/>
              </a:rPr>
              <a:t> = 5, j = -16.</a:t>
            </a:r>
          </a:p>
          <a:p>
            <a:r>
              <a:rPr lang="en-US" sz="2400" dirty="0">
                <a:latin typeface="Times New Roman" panose="02020603050405020304" pitchFamily="18" charset="0"/>
                <a:cs typeface="Times New Roman" panose="02020603050405020304" pitchFamily="18" charset="0"/>
              </a:rPr>
              <a:t>i.e., </a:t>
            </a:r>
            <a:r>
              <a:rPr lang="en-US" sz="2400" dirty="0" err="1">
                <a:latin typeface="Times New Roman" panose="02020603050405020304" pitchFamily="18" charset="0"/>
                <a:cs typeface="Times New Roman" panose="02020603050405020304" pitchFamily="18" charset="0"/>
              </a:rPr>
              <a:t>gcd</a:t>
            </a:r>
            <a:r>
              <a:rPr lang="en-US" sz="2400" dirty="0">
                <a:latin typeface="Times New Roman" panose="02020603050405020304" pitchFamily="18" charset="0"/>
                <a:cs typeface="Times New Roman" panose="02020603050405020304" pitchFamily="18" charset="0"/>
              </a:rPr>
              <a:t>(13, 4) = 1 = 13*5 + 4*(-16).    (</a:t>
            </a:r>
            <a:r>
              <a:rPr lang="en-US" sz="2400" dirty="0" err="1">
                <a:latin typeface="Times New Roman" panose="02020603050405020304" pitchFamily="18" charset="0"/>
                <a:cs typeface="Times New Roman" panose="02020603050405020304" pitchFamily="18" charset="0"/>
              </a:rPr>
              <a:t>i</a:t>
            </a:r>
            <a:r>
              <a:rPr lang="en-US" sz="2400" dirty="0">
                <a:latin typeface="Times New Roman" panose="02020603050405020304" pitchFamily="18" charset="0"/>
                <a:cs typeface="Times New Roman" panose="02020603050405020304" pitchFamily="18" charset="0"/>
              </a:rPr>
              <a:t>, j) = {(5, -16), </a:t>
            </a:r>
            <a:r>
              <a:rPr lang="en-US" sz="2200" dirty="0">
                <a:latin typeface="Times New Roman" panose="02020603050405020304" pitchFamily="18" charset="0"/>
                <a:ea typeface="Calibri" panose="020F0502020204030204" pitchFamily="34" charset="0"/>
                <a:cs typeface="Times New Roman" panose="02020603050405020304" pitchFamily="18" charset="0"/>
              </a:rPr>
              <a:t>(1, -3), …} = min {1*(13i +  4j) | (13i + 4j) &gt;0}. This implies that for any pair (</a:t>
            </a:r>
            <a:r>
              <a:rPr lang="en-US" sz="2200" dirty="0" err="1">
                <a:latin typeface="Times New Roman" panose="02020603050405020304" pitchFamily="18" charset="0"/>
                <a:ea typeface="Calibri" panose="020F0502020204030204" pitchFamily="34" charset="0"/>
                <a:cs typeface="Times New Roman" panose="02020603050405020304" pitchFamily="18" charset="0"/>
              </a:rPr>
              <a:t>i</a:t>
            </a:r>
            <a:r>
              <a:rPr lang="en-US" sz="2200" dirty="0">
                <a:latin typeface="Times New Roman" panose="02020603050405020304" pitchFamily="18" charset="0"/>
                <a:ea typeface="Calibri" panose="020F0502020204030204" pitchFamily="34" charset="0"/>
                <a:cs typeface="Times New Roman" panose="02020603050405020304" pitchFamily="18" charset="0"/>
              </a:rPr>
              <a:t>, j), 13i + 4j =1.</a:t>
            </a:r>
            <a:endParaRPr lang="en-US" sz="2200" dirty="0">
              <a:latin typeface="Times New Roman" panose="02020603050405020304" pitchFamily="18" charset="0"/>
              <a:cs typeface="Times New Roman" panose="02020603050405020304" pitchFamily="18" charset="0"/>
            </a:endParaRPr>
          </a:p>
        </p:txBody>
      </p:sp>
      <p:graphicFrame>
        <p:nvGraphicFramePr>
          <p:cNvPr id="3" name="Table 2"/>
          <p:cNvGraphicFramePr>
            <a:graphicFrameLocks noGrp="1"/>
          </p:cNvGraphicFramePr>
          <p:nvPr>
            <p:extLst>
              <p:ext uri="{D42A27DB-BD31-4B8C-83A1-F6EECF244321}">
                <p14:modId xmlns:p14="http://schemas.microsoft.com/office/powerpoint/2010/main" val="3965535958"/>
              </p:ext>
            </p:extLst>
          </p:nvPr>
        </p:nvGraphicFramePr>
        <p:xfrm>
          <a:off x="1591732" y="3454417"/>
          <a:ext cx="8237354" cy="1433672"/>
        </p:xfrm>
        <a:graphic>
          <a:graphicData uri="http://schemas.openxmlformats.org/drawingml/2006/table">
            <a:tbl>
              <a:tblPr firstRow="1" firstCol="1" bandRow="1">
                <a:tableStyleId>{5C22544A-7EE6-4342-B048-85BDC9FD1C3A}</a:tableStyleId>
              </a:tblPr>
              <a:tblGrid>
                <a:gridCol w="1175871">
                  <a:extLst>
                    <a:ext uri="{9D8B030D-6E8A-4147-A177-3AD203B41FA5}">
                      <a16:colId xmlns:a16="http://schemas.microsoft.com/office/drawing/2014/main" val="20000"/>
                    </a:ext>
                  </a:extLst>
                </a:gridCol>
                <a:gridCol w="1176914">
                  <a:extLst>
                    <a:ext uri="{9D8B030D-6E8A-4147-A177-3AD203B41FA5}">
                      <a16:colId xmlns:a16="http://schemas.microsoft.com/office/drawing/2014/main" val="20001"/>
                    </a:ext>
                  </a:extLst>
                </a:gridCol>
                <a:gridCol w="1118232">
                  <a:extLst>
                    <a:ext uri="{9D8B030D-6E8A-4147-A177-3AD203B41FA5}">
                      <a16:colId xmlns:a16="http://schemas.microsoft.com/office/drawing/2014/main" val="20002"/>
                    </a:ext>
                  </a:extLst>
                </a:gridCol>
                <a:gridCol w="1235595">
                  <a:extLst>
                    <a:ext uri="{9D8B030D-6E8A-4147-A177-3AD203B41FA5}">
                      <a16:colId xmlns:a16="http://schemas.microsoft.com/office/drawing/2014/main" val="20003"/>
                    </a:ext>
                  </a:extLst>
                </a:gridCol>
                <a:gridCol w="1176914">
                  <a:extLst>
                    <a:ext uri="{9D8B030D-6E8A-4147-A177-3AD203B41FA5}">
                      <a16:colId xmlns:a16="http://schemas.microsoft.com/office/drawing/2014/main" val="20004"/>
                    </a:ext>
                  </a:extLst>
                </a:gridCol>
                <a:gridCol w="1176914">
                  <a:extLst>
                    <a:ext uri="{9D8B030D-6E8A-4147-A177-3AD203B41FA5}">
                      <a16:colId xmlns:a16="http://schemas.microsoft.com/office/drawing/2014/main" val="20005"/>
                    </a:ext>
                  </a:extLst>
                </a:gridCol>
                <a:gridCol w="1176914">
                  <a:extLst>
                    <a:ext uri="{9D8B030D-6E8A-4147-A177-3AD203B41FA5}">
                      <a16:colId xmlns:a16="http://schemas.microsoft.com/office/drawing/2014/main" val="514498982"/>
                    </a:ext>
                  </a:extLst>
                </a:gridCol>
              </a:tblGrid>
              <a:tr h="358418">
                <a:tc>
                  <a:txBody>
                    <a:bodyPr/>
                    <a:lstStyle/>
                    <a:p>
                      <a:pPr marL="0" marR="0" algn="ctr">
                        <a:lnSpc>
                          <a:spcPct val="107000"/>
                        </a:lnSpc>
                        <a:spcBef>
                          <a:spcPts val="0"/>
                        </a:spcBef>
                        <a:spcAft>
                          <a:spcPts val="0"/>
                        </a:spcAft>
                      </a:pPr>
                      <a:r>
                        <a:rPr lang="en-US" sz="2200" dirty="0">
                          <a:solidFill>
                            <a:schemeClr val="tx1"/>
                          </a:solidFill>
                          <a:effectLst/>
                          <a:latin typeface="Times New Roman" panose="02020603050405020304" pitchFamily="18" charset="0"/>
                          <a:cs typeface="Times New Roman" panose="02020603050405020304" pitchFamily="18" charset="0"/>
                        </a:rPr>
                        <a:t>x</a:t>
                      </a:r>
                      <a:endParaRPr lang="en-US" sz="2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2200" dirty="0">
                          <a:solidFill>
                            <a:schemeClr val="tx1"/>
                          </a:solidFill>
                          <a:effectLst/>
                          <a:latin typeface="Times New Roman" panose="02020603050405020304" pitchFamily="18" charset="0"/>
                          <a:cs typeface="Times New Roman" panose="02020603050405020304" pitchFamily="18" charset="0"/>
                        </a:rPr>
                        <a:t>y</a:t>
                      </a:r>
                      <a:endParaRPr lang="en-US" sz="2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2200" baseline="-25000" dirty="0">
                          <a:solidFill>
                            <a:schemeClr val="tx1"/>
                          </a:solidFill>
                          <a:effectLst/>
                          <a:latin typeface="Times New Roman" panose="02020603050405020304" pitchFamily="18" charset="0"/>
                          <a:cs typeface="Times New Roman" panose="02020603050405020304" pitchFamily="18" charset="0"/>
                        </a:rPr>
                        <a:t>└</a:t>
                      </a:r>
                      <a:r>
                        <a:rPr lang="en-US" sz="2200" dirty="0">
                          <a:solidFill>
                            <a:schemeClr val="tx1"/>
                          </a:solidFill>
                          <a:effectLst/>
                          <a:latin typeface="Times New Roman" panose="02020603050405020304" pitchFamily="18" charset="0"/>
                          <a:cs typeface="Times New Roman" panose="02020603050405020304" pitchFamily="18" charset="0"/>
                        </a:rPr>
                        <a:t> x/y </a:t>
                      </a:r>
                      <a:r>
                        <a:rPr lang="en-US" sz="2200" baseline="-25000" dirty="0">
                          <a:solidFill>
                            <a:schemeClr val="tx1"/>
                          </a:solidFill>
                          <a:effectLst/>
                          <a:latin typeface="Times New Roman" panose="02020603050405020304" pitchFamily="18" charset="0"/>
                          <a:cs typeface="Times New Roman" panose="02020603050405020304" pitchFamily="18" charset="0"/>
                        </a:rPr>
                        <a:t>┘</a:t>
                      </a:r>
                      <a:endParaRPr lang="en-US" sz="2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gcd</a:t>
                      </a:r>
                      <a:endParaRPr lang="en-US" sz="2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2200" dirty="0" err="1">
                          <a:solidFill>
                            <a:schemeClr val="tx1"/>
                          </a:solidFill>
                          <a:effectLst/>
                          <a:latin typeface="Times New Roman" panose="02020603050405020304" pitchFamily="18" charset="0"/>
                          <a:cs typeface="Times New Roman" panose="02020603050405020304" pitchFamily="18" charset="0"/>
                        </a:rPr>
                        <a:t>i</a:t>
                      </a:r>
                      <a:endParaRPr lang="en-US" sz="2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2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j</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endParaRPr lang="en-US" sz="2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358418">
                <a:tc>
                  <a:txBody>
                    <a:bodyPr/>
                    <a:lstStyle/>
                    <a:p>
                      <a:pPr marL="0" marR="0" algn="ctr">
                        <a:lnSpc>
                          <a:spcPct val="107000"/>
                        </a:lnSpc>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13</a:t>
                      </a:r>
                      <a:endParaRPr lang="en-US" sz="2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4</a:t>
                      </a:r>
                      <a:endParaRPr lang="en-US" sz="2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3</a:t>
                      </a:r>
                      <a:endParaRPr lang="en-US" sz="2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1</a:t>
                      </a:r>
                      <a:endParaRPr lang="en-US" sz="2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22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5</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2200" dirty="0">
                          <a:solidFill>
                            <a:srgbClr val="0000FF"/>
                          </a:solidFill>
                          <a:effectLst/>
                          <a:latin typeface="Times New Roman" panose="02020603050405020304" pitchFamily="18" charset="0"/>
                          <a:cs typeface="Times New Roman" panose="02020603050405020304" pitchFamily="18" charset="0"/>
                        </a:rPr>
                        <a:t>-16</a:t>
                      </a:r>
                      <a:endParaRPr lang="en-US" sz="22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3</a:t>
                      </a:r>
                      <a:r>
                        <a:rPr lang="en-US" sz="2000" baseline="30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rd</a:t>
                      </a:r>
                      <a: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step</a:t>
                      </a:r>
                      <a:endParaRPr lang="en-US" sz="2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358418">
                <a:tc>
                  <a:txBody>
                    <a:bodyPr/>
                    <a:lstStyle/>
                    <a:p>
                      <a:pPr marL="0" marR="0" algn="ctr">
                        <a:lnSpc>
                          <a:spcPct val="107000"/>
                        </a:lnSpc>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4</a:t>
                      </a:r>
                      <a:endParaRPr lang="en-US" sz="2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1</a:t>
                      </a:r>
                      <a:endParaRPr lang="en-US" sz="2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4</a:t>
                      </a:r>
                      <a:endParaRPr lang="en-US" sz="2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1</a:t>
                      </a:r>
                      <a:endParaRPr lang="en-US" sz="2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2200" dirty="0">
                          <a:solidFill>
                            <a:srgbClr val="0000FF"/>
                          </a:solidFill>
                          <a:effectLst/>
                          <a:latin typeface="Times New Roman" panose="02020603050405020304" pitchFamily="18" charset="0"/>
                          <a:cs typeface="Times New Roman" panose="02020603050405020304" pitchFamily="18" charset="0"/>
                        </a:rPr>
                        <a:t>-1</a:t>
                      </a:r>
                      <a:endParaRPr lang="en-US" sz="22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22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5</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2</a:t>
                      </a:r>
                      <a:r>
                        <a:rPr lang="en-US" sz="2000" baseline="30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nd</a:t>
                      </a:r>
                      <a: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step</a:t>
                      </a:r>
                      <a:endParaRPr lang="en-US" sz="2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358418">
                <a:tc>
                  <a:txBody>
                    <a:bodyPr/>
                    <a:lstStyle/>
                    <a:p>
                      <a:pPr marL="0" marR="0" algn="ctr">
                        <a:lnSpc>
                          <a:spcPct val="107000"/>
                        </a:lnSpc>
                        <a:spcBef>
                          <a:spcPts val="0"/>
                        </a:spcBef>
                        <a:spcAft>
                          <a:spcPts val="0"/>
                        </a:spcAft>
                      </a:pPr>
                      <a:r>
                        <a:rPr lang="en-US" sz="2200" dirty="0">
                          <a:solidFill>
                            <a:schemeClr val="tx1"/>
                          </a:solidFill>
                          <a:effectLst/>
                          <a:latin typeface="Times New Roman" panose="02020603050405020304" pitchFamily="18" charset="0"/>
                          <a:cs typeface="Times New Roman" panose="02020603050405020304" pitchFamily="18" charset="0"/>
                        </a:rPr>
                        <a:t>1</a:t>
                      </a:r>
                      <a:endParaRPr lang="en-US" sz="2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0</a:t>
                      </a:r>
                      <a:endParaRPr lang="en-US" sz="2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a:t>
                      </a:r>
                      <a:endParaRPr lang="en-US" sz="2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2200">
                          <a:solidFill>
                            <a:schemeClr val="tx1"/>
                          </a:solidFill>
                          <a:effectLst/>
                          <a:latin typeface="Times New Roman" panose="02020603050405020304" pitchFamily="18" charset="0"/>
                          <a:cs typeface="Times New Roman" panose="02020603050405020304" pitchFamily="18" charset="0"/>
                        </a:rPr>
                        <a:t>1</a:t>
                      </a:r>
                      <a:endParaRPr lang="en-US" sz="2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2200">
                          <a:solidFill>
                            <a:srgbClr val="0000FF"/>
                          </a:solidFill>
                          <a:effectLst/>
                          <a:latin typeface="Times New Roman" panose="02020603050405020304" pitchFamily="18" charset="0"/>
                          <a:cs typeface="Times New Roman" panose="02020603050405020304" pitchFamily="18" charset="0"/>
                        </a:rPr>
                        <a:t>1</a:t>
                      </a:r>
                      <a:endParaRPr lang="en-US" sz="220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2200" dirty="0">
                          <a:solidFill>
                            <a:srgbClr val="0000FF"/>
                          </a:solidFill>
                          <a:effectLst/>
                          <a:latin typeface="Times New Roman" panose="02020603050405020304" pitchFamily="18" charset="0"/>
                          <a:cs typeface="Times New Roman" panose="02020603050405020304" pitchFamily="18" charset="0"/>
                        </a:rPr>
                        <a:t>-1</a:t>
                      </a:r>
                      <a:endParaRPr lang="en-US" sz="22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1</a:t>
                      </a:r>
                      <a:r>
                        <a:rPr lang="en-US" sz="2000" baseline="30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st</a:t>
                      </a:r>
                      <a: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step</a:t>
                      </a:r>
                      <a:endParaRPr lang="en-US" sz="2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bl>
          </a:graphicData>
        </a:graphic>
      </p:graphicFrame>
      <p:sp>
        <p:nvSpPr>
          <p:cNvPr id="4" name="Thought Bubble: Cloud 3">
            <a:extLst>
              <a:ext uri="{FF2B5EF4-FFF2-40B4-BE49-F238E27FC236}">
                <a16:creationId xmlns:a16="http://schemas.microsoft.com/office/drawing/2014/main" id="{1314CE06-EE39-4E6C-9C45-C681300B49C2}"/>
              </a:ext>
            </a:extLst>
          </p:cNvPr>
          <p:cNvSpPr/>
          <p:nvPr/>
        </p:nvSpPr>
        <p:spPr>
          <a:xfrm rot="20706359" flipH="1">
            <a:off x="771610" y="1658265"/>
            <a:ext cx="514075" cy="426859"/>
          </a:xfrm>
          <a:prstGeom prst="cloudCallout">
            <a:avLst>
              <a:gd name="adj1" fmla="val -31983"/>
              <a:gd name="adj2" fmla="val 1541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0241618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F15C9022-D72E-4221-957D-E8941E00614A}"/>
              </a:ext>
            </a:extLst>
          </p:cNvPr>
          <p:cNvSpPr txBox="1"/>
          <p:nvPr/>
        </p:nvSpPr>
        <p:spPr>
          <a:xfrm>
            <a:off x="1138564" y="2346784"/>
            <a:ext cx="9049144" cy="3608572"/>
          </a:xfrm>
          <a:prstGeom prst="rect">
            <a:avLst/>
          </a:prstGeom>
          <a:solidFill>
            <a:srgbClr val="FFFF00"/>
          </a:solidFill>
        </p:spPr>
        <p:txBody>
          <a:bodyPr wrap="square" rtlCol="0">
            <a:spAutoFit/>
          </a:bodyPr>
          <a:lstStyle/>
          <a:p>
            <a:endParaRPr lang="en-US" dirty="0"/>
          </a:p>
        </p:txBody>
      </p:sp>
      <p:sp>
        <p:nvSpPr>
          <p:cNvPr id="7" name="TextBox 6">
            <a:extLst>
              <a:ext uri="{FF2B5EF4-FFF2-40B4-BE49-F238E27FC236}">
                <a16:creationId xmlns:a16="http://schemas.microsoft.com/office/drawing/2014/main" id="{FB42B694-5F0F-446C-B102-51920F3C404E}"/>
              </a:ext>
            </a:extLst>
          </p:cNvPr>
          <p:cNvSpPr txBox="1"/>
          <p:nvPr/>
        </p:nvSpPr>
        <p:spPr>
          <a:xfrm>
            <a:off x="1327909" y="902644"/>
            <a:ext cx="8859799" cy="901525"/>
          </a:xfrm>
          <a:prstGeom prst="rect">
            <a:avLst/>
          </a:prstGeom>
          <a:solidFill>
            <a:srgbClr val="FFFF00"/>
          </a:solidFill>
        </p:spPr>
        <p:txBody>
          <a:bodyPr wrap="square" rtlCol="0">
            <a:spAutoFit/>
          </a:bodyPr>
          <a:lstStyle/>
          <a:p>
            <a:endParaRPr lang="en-US" dirty="0"/>
          </a:p>
        </p:txBody>
      </p:sp>
      <mc:AlternateContent xmlns:mc="http://schemas.openxmlformats.org/markup-compatibility/2006" xmlns:a14="http://schemas.microsoft.com/office/drawing/2010/main">
        <mc:Choice Requires="a14">
          <p:sp>
            <p:nvSpPr>
              <p:cNvPr id="2" name="Rectangle 1"/>
              <p:cNvSpPr/>
              <p:nvPr/>
            </p:nvSpPr>
            <p:spPr>
              <a:xfrm>
                <a:off x="1459253" y="682956"/>
                <a:ext cx="9144000" cy="6127127"/>
              </a:xfrm>
              <a:prstGeom prst="rect">
                <a:avLst/>
              </a:prstGeom>
            </p:spPr>
            <p:txBody>
              <a:bodyPr wrap="square">
                <a:spAutoFit/>
              </a:bodyPr>
              <a:lstStyle/>
              <a:p>
                <a:pPr>
                  <a:lnSpc>
                    <a:spcPct val="150000"/>
                  </a:lnSpc>
                </a:pPr>
                <a:r>
                  <a:rPr lang="en-US" sz="2600" dirty="0">
                    <a:ea typeface="Calibri" panose="020F0502020204030204" pitchFamily="34" charset="0"/>
                    <a:cs typeface="Times New Roman" panose="02020603050405020304" pitchFamily="18" charset="0"/>
                  </a:rPr>
                  <a:t>Example 0.46:  </a:t>
                </a:r>
              </a:p>
              <a:p>
                <a:pPr>
                  <a:lnSpc>
                    <a:spcPct val="150000"/>
                  </a:lnSpc>
                </a:pP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To compute </a:t>
                </a:r>
                <a:r>
                  <a:rPr lang="en-US" sz="2400" dirty="0" err="1">
                    <a:solidFill>
                      <a:srgbClr val="0000FF"/>
                    </a:solidFill>
                    <a:latin typeface="Times New Roman" panose="02020603050405020304" pitchFamily="18" charset="0"/>
                    <a:ea typeface="Calibri" panose="020F0502020204030204" pitchFamily="34" charset="0"/>
                    <a:cs typeface="Times New Roman" panose="02020603050405020304" pitchFamily="18" charset="0"/>
                  </a:rPr>
                  <a:t>gcd</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(25, 11), Euclid’s algorithm would proceed as follows:</a:t>
                </a:r>
              </a:p>
              <a:p>
                <a:pPr>
                  <a:lnSpc>
                    <a:spcPct val="150000"/>
                  </a:lnSpc>
                </a:pPr>
                <a:r>
                  <a:rPr lang="en-US" sz="2400" dirty="0">
                    <a:latin typeface="Times New Roman" panose="02020603050405020304" pitchFamily="18" charset="0"/>
                    <a:ea typeface="Calibri" panose="020F0502020204030204" pitchFamily="34" charset="0"/>
                    <a:cs typeface="Times New Roman" panose="02020603050405020304" pitchFamily="18" charset="0"/>
                  </a:rPr>
                  <a:t>(x = q * y + r), where r = x mod y</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50000"/>
                  </a:lnSpc>
                </a:pP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rgbClr val="0000FF"/>
                    </a:solidFill>
                    <a:latin typeface="Times New Roman" panose="02020603050405020304" pitchFamily="18" charset="0"/>
                    <a:ea typeface="Calibri" panose="020F0502020204030204" pitchFamily="34" charset="0"/>
                    <a:cs typeface="Times New Roman" panose="02020603050405020304" pitchFamily="18" charset="0"/>
                  </a:rPr>
                  <a:t>gcd</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(25, 11) </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u="sng" dirty="0">
                    <a:latin typeface="Times New Roman" panose="02020603050405020304" pitchFamily="18" charset="0"/>
                    <a:ea typeface="Calibri" panose="020F0502020204030204" pitchFamily="34" charset="0"/>
                    <a:cs typeface="Times New Roman" panose="02020603050405020304" pitchFamily="18" charset="0"/>
                  </a:rPr>
                  <a:t>25</a:t>
                </a:r>
                <a:r>
                  <a:rPr lang="en-US" sz="2400" dirty="0">
                    <a:latin typeface="Times New Roman" panose="02020603050405020304" pitchFamily="18" charset="0"/>
                    <a:ea typeface="Calibri" panose="020F0502020204030204" pitchFamily="34" charset="0"/>
                    <a:cs typeface="Times New Roman" panose="02020603050405020304" pitchFamily="18" charset="0"/>
                  </a:rPr>
                  <a:t> =  2 * </a:t>
                </a:r>
                <a:r>
                  <a:rPr lang="en-US" sz="2400" u="sng" dirty="0">
                    <a:latin typeface="Times New Roman" panose="02020603050405020304" pitchFamily="18" charset="0"/>
                    <a:ea typeface="Calibri" panose="020F0502020204030204" pitchFamily="34" charset="0"/>
                    <a:cs typeface="Times New Roman" panose="02020603050405020304" pitchFamily="18" charset="0"/>
                  </a:rPr>
                  <a:t>11</a:t>
                </a:r>
                <a:r>
                  <a:rPr lang="en-US" sz="2400" dirty="0">
                    <a:latin typeface="Times New Roman" panose="02020603050405020304" pitchFamily="18" charset="0"/>
                    <a:ea typeface="Calibri" panose="020F0502020204030204" pitchFamily="34" charset="0"/>
                    <a:cs typeface="Times New Roman" panose="02020603050405020304" pitchFamily="18" charset="0"/>
                  </a:rPr>
                  <a:t> + 3   </a:t>
                </a:r>
                <a14:m>
                  <m:oMath xmlns:m="http://schemas.openxmlformats.org/officeDocument/2006/math">
                    <m:r>
                      <a:rPr lang="en-US" sz="2400" i="1">
                        <a:solidFill>
                          <a:srgbClr val="0000CC"/>
                        </a:solidFill>
                        <a:latin typeface="Cambria Math" panose="02040503050406030204" pitchFamily="18" charset="0"/>
                        <a:ea typeface="Cambria Math" panose="02040503050406030204" pitchFamily="18" charset="0"/>
                        <a:cs typeface="Times New Roman" panose="02020603050405020304" pitchFamily="18" charset="0"/>
                      </a:rPr>
                      <m:t>→</m:t>
                    </m:r>
                  </m:oMath>
                </a14:m>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3</a:t>
                </a:r>
                <a:r>
                  <a:rPr lang="en-US" sz="2400" dirty="0">
                    <a:latin typeface="Times New Roman" panose="02020603050405020304" pitchFamily="18" charset="0"/>
                    <a:ea typeface="Calibri" panose="020F0502020204030204" pitchFamily="34" charset="0"/>
                    <a:cs typeface="Times New Roman" panose="02020603050405020304" pitchFamily="18" charset="0"/>
                  </a:rPr>
                  <a:t> = 1 * </a:t>
                </a:r>
                <a:r>
                  <a:rPr lang="en-US" sz="2400" u="sng" dirty="0">
                    <a:latin typeface="Times New Roman" panose="02020603050405020304" pitchFamily="18" charset="0"/>
                    <a:ea typeface="Calibri" panose="020F0502020204030204" pitchFamily="34" charset="0"/>
                    <a:cs typeface="Times New Roman" panose="02020603050405020304" pitchFamily="18" charset="0"/>
                  </a:rPr>
                  <a:t>25</a:t>
                </a:r>
                <a:r>
                  <a:rPr lang="en-US" sz="2400" dirty="0">
                    <a:latin typeface="Times New Roman" panose="02020603050405020304" pitchFamily="18" charset="0"/>
                    <a:ea typeface="Calibri" panose="020F0502020204030204" pitchFamily="34" charset="0"/>
                    <a:cs typeface="Times New Roman" panose="02020603050405020304" pitchFamily="18" charset="0"/>
                  </a:rPr>
                  <a:t> – 2 * </a:t>
                </a:r>
                <a:r>
                  <a:rPr lang="en-US" sz="2400" u="sng" dirty="0">
                    <a:latin typeface="Times New Roman" panose="02020603050405020304" pitchFamily="18" charset="0"/>
                    <a:ea typeface="Calibri" panose="020F0502020204030204" pitchFamily="34" charset="0"/>
                    <a:cs typeface="Times New Roman" panose="02020603050405020304" pitchFamily="18" charset="0"/>
                  </a:rPr>
                  <a:t>11</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p>
              <a:p>
                <a:pPr>
                  <a:lnSpc>
                    <a:spcPct val="150000"/>
                  </a:lnSpc>
                </a:pP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latin typeface="Times New Roman" panose="02020603050405020304" pitchFamily="18" charset="0"/>
                    <a:ea typeface="Calibri" panose="020F0502020204030204" pitchFamily="34" charset="0"/>
                    <a:cs typeface="Times New Roman" panose="02020603050405020304" pitchFamily="18" charset="0"/>
                  </a:rPr>
                  <a:t>gcd</a:t>
                </a:r>
                <a:r>
                  <a:rPr lang="en-US" sz="2400" dirty="0">
                    <a:latin typeface="Times New Roman" panose="02020603050405020304" pitchFamily="18" charset="0"/>
                    <a:ea typeface="Calibri" panose="020F0502020204030204" pitchFamily="34" charset="0"/>
                    <a:cs typeface="Times New Roman" panose="02020603050405020304" pitchFamily="18" charset="0"/>
                  </a:rPr>
                  <a:t>(11, 3)	</a:t>
                </a:r>
                <a:r>
                  <a:rPr lang="en-US" sz="2400" u="sng" dirty="0">
                    <a:latin typeface="Times New Roman" panose="02020603050405020304" pitchFamily="18" charset="0"/>
                    <a:ea typeface="Calibri" panose="020F0502020204030204" pitchFamily="34" charset="0"/>
                    <a:cs typeface="Times New Roman" panose="02020603050405020304" pitchFamily="18" charset="0"/>
                  </a:rPr>
                  <a:t>11</a:t>
                </a:r>
                <a:r>
                  <a:rPr lang="en-US" sz="2400" dirty="0">
                    <a:latin typeface="Times New Roman" panose="02020603050405020304" pitchFamily="18" charset="0"/>
                    <a:ea typeface="Calibri" panose="020F0502020204030204" pitchFamily="34" charset="0"/>
                    <a:cs typeface="Times New Roman" panose="02020603050405020304" pitchFamily="18" charset="0"/>
                  </a:rPr>
                  <a:t> =  3 *   </a:t>
                </a:r>
                <a:r>
                  <a:rPr lang="en-US" sz="2400" u="sng" dirty="0">
                    <a:latin typeface="Times New Roman" panose="02020603050405020304" pitchFamily="18" charset="0"/>
                    <a:ea typeface="Calibri" panose="020F0502020204030204" pitchFamily="34" charset="0"/>
                    <a:cs typeface="Times New Roman" panose="02020603050405020304" pitchFamily="18" charset="0"/>
                  </a:rPr>
                  <a:t>3</a:t>
                </a:r>
                <a:r>
                  <a:rPr lang="en-US" sz="2400" dirty="0">
                    <a:latin typeface="Times New Roman" panose="02020603050405020304" pitchFamily="18" charset="0"/>
                    <a:ea typeface="Calibri" panose="020F0502020204030204" pitchFamily="34" charset="0"/>
                    <a:cs typeface="Times New Roman" panose="02020603050405020304" pitchFamily="18" charset="0"/>
                  </a:rPr>
                  <a:t> + 2   </a:t>
                </a:r>
                <a14:m>
                  <m:oMath xmlns:m="http://schemas.openxmlformats.org/officeDocument/2006/math">
                    <m:r>
                      <a:rPr lang="en-US" sz="2400" i="1">
                        <a:solidFill>
                          <a:srgbClr val="0000CC"/>
                        </a:solidFill>
                        <a:latin typeface="Cambria Math" panose="02040503050406030204" pitchFamily="18" charset="0"/>
                        <a:ea typeface="Cambria Math" panose="02040503050406030204" pitchFamily="18" charset="0"/>
                        <a:cs typeface="Times New Roman" panose="02020603050405020304" pitchFamily="18" charset="0"/>
                      </a:rPr>
                      <m:t>→</m:t>
                    </m:r>
                  </m:oMath>
                </a14:m>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2 </a:t>
                </a:r>
                <a:r>
                  <a:rPr lang="en-US" sz="2400" dirty="0">
                    <a:latin typeface="Times New Roman" panose="02020603050405020304" pitchFamily="18" charset="0"/>
                    <a:ea typeface="Calibri" panose="020F0502020204030204" pitchFamily="34" charset="0"/>
                    <a:cs typeface="Times New Roman" panose="02020603050405020304" pitchFamily="18" charset="0"/>
                  </a:rPr>
                  <a:t>= 1 * </a:t>
                </a:r>
                <a:r>
                  <a:rPr lang="en-US" sz="2400" u="sng" dirty="0">
                    <a:latin typeface="Times New Roman" panose="02020603050405020304" pitchFamily="18" charset="0"/>
                    <a:ea typeface="Calibri" panose="020F0502020204030204" pitchFamily="34" charset="0"/>
                    <a:cs typeface="Times New Roman" panose="02020603050405020304" pitchFamily="18" charset="0"/>
                  </a:rPr>
                  <a:t>11</a:t>
                </a:r>
                <a:r>
                  <a:rPr lang="en-US" sz="2400" dirty="0">
                    <a:latin typeface="Times New Roman" panose="02020603050405020304" pitchFamily="18" charset="0"/>
                    <a:ea typeface="Calibri" panose="020F0502020204030204" pitchFamily="34" charset="0"/>
                    <a:cs typeface="Times New Roman" panose="02020603050405020304" pitchFamily="18" charset="0"/>
                  </a:rPr>
                  <a:t> – 3 *   </a:t>
                </a:r>
                <a:r>
                  <a:rPr lang="en-US" sz="2400" u="sng" dirty="0">
                    <a:latin typeface="Times New Roman" panose="02020603050405020304" pitchFamily="18" charset="0"/>
                    <a:ea typeface="Calibri" panose="020F0502020204030204" pitchFamily="34" charset="0"/>
                    <a:cs typeface="Times New Roman" panose="02020603050405020304" pitchFamily="18" charset="0"/>
                  </a:rPr>
                  <a:t>3</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p>
              <a:p>
                <a:pPr>
                  <a:lnSpc>
                    <a:spcPct val="150000"/>
                  </a:lnSpc>
                </a:pP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latin typeface="Times New Roman" panose="02020603050405020304" pitchFamily="18" charset="0"/>
                    <a:ea typeface="Calibri" panose="020F0502020204030204" pitchFamily="34" charset="0"/>
                    <a:cs typeface="Times New Roman" panose="02020603050405020304" pitchFamily="18" charset="0"/>
                  </a:rPr>
                  <a:t>gcd</a:t>
                </a:r>
                <a:r>
                  <a:rPr lang="en-US" sz="2400" dirty="0">
                    <a:latin typeface="Times New Roman" panose="02020603050405020304" pitchFamily="18" charset="0"/>
                    <a:ea typeface="Calibri" panose="020F0502020204030204" pitchFamily="34" charset="0"/>
                    <a:cs typeface="Times New Roman" panose="02020603050405020304" pitchFamily="18" charset="0"/>
                  </a:rPr>
                  <a:t>( 3, 2)	 </a:t>
                </a:r>
                <a:r>
                  <a:rPr lang="en-US" sz="2400" u="sng" dirty="0">
                    <a:latin typeface="Times New Roman" panose="02020603050405020304" pitchFamily="18" charset="0"/>
                    <a:ea typeface="Calibri" panose="020F0502020204030204" pitchFamily="34" charset="0"/>
                    <a:cs typeface="Times New Roman" panose="02020603050405020304" pitchFamily="18" charset="0"/>
                  </a:rPr>
                  <a:t>3</a:t>
                </a:r>
                <a:r>
                  <a:rPr lang="en-US" sz="2400" dirty="0">
                    <a:latin typeface="Times New Roman" panose="02020603050405020304" pitchFamily="18" charset="0"/>
                    <a:ea typeface="Calibri" panose="020F0502020204030204" pitchFamily="34" charset="0"/>
                    <a:cs typeface="Times New Roman" panose="02020603050405020304" pitchFamily="18" charset="0"/>
                  </a:rPr>
                  <a:t>  =  1 *   </a:t>
                </a:r>
                <a:r>
                  <a:rPr lang="en-US" sz="2400" u="sng" dirty="0">
                    <a:latin typeface="Times New Roman" panose="02020603050405020304" pitchFamily="18" charset="0"/>
                    <a:ea typeface="Calibri" panose="020F0502020204030204" pitchFamily="34" charset="0"/>
                    <a:cs typeface="Times New Roman" panose="02020603050405020304" pitchFamily="18" charset="0"/>
                  </a:rPr>
                  <a:t>2</a:t>
                </a:r>
                <a:r>
                  <a:rPr lang="en-US" sz="2400" dirty="0">
                    <a:latin typeface="Times New Roman" panose="02020603050405020304" pitchFamily="18" charset="0"/>
                    <a:ea typeface="Calibri" panose="020F0502020204030204" pitchFamily="34" charset="0"/>
                    <a:cs typeface="Times New Roman" panose="02020603050405020304" pitchFamily="18" charset="0"/>
                  </a:rPr>
                  <a:t> + 1  </a:t>
                </a:r>
                <a14:m>
                  <m:oMath xmlns:m="http://schemas.openxmlformats.org/officeDocument/2006/math">
                    <m:r>
                      <a:rPr lang="en-US" sz="2400" i="1">
                        <a:solidFill>
                          <a:srgbClr val="0000CC"/>
                        </a:solidFill>
                        <a:latin typeface="Cambria Math" panose="02040503050406030204" pitchFamily="18" charset="0"/>
                        <a:ea typeface="Cambria Math" panose="02040503050406030204" pitchFamily="18" charset="0"/>
                        <a:cs typeface="Times New Roman" panose="02020603050405020304" pitchFamily="18" charset="0"/>
                      </a:rPr>
                      <m:t>→</m:t>
                    </m:r>
                  </m:oMath>
                </a14:m>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1</a:t>
                </a:r>
                <a:r>
                  <a:rPr lang="en-US" sz="2400" dirty="0">
                    <a:latin typeface="Times New Roman" panose="02020603050405020304" pitchFamily="18" charset="0"/>
                    <a:ea typeface="Calibri" panose="020F0502020204030204" pitchFamily="34" charset="0"/>
                    <a:cs typeface="Times New Roman" panose="02020603050405020304" pitchFamily="18" charset="0"/>
                  </a:rPr>
                  <a:t> = 1 *   </a:t>
                </a:r>
                <a:r>
                  <a:rPr lang="en-US" sz="2400" u="sng" dirty="0">
                    <a:latin typeface="Times New Roman" panose="02020603050405020304" pitchFamily="18" charset="0"/>
                    <a:ea typeface="Calibri" panose="020F0502020204030204" pitchFamily="34" charset="0"/>
                    <a:cs typeface="Times New Roman" panose="02020603050405020304" pitchFamily="18" charset="0"/>
                  </a:rPr>
                  <a:t>3</a:t>
                </a:r>
                <a:r>
                  <a:rPr lang="en-US" sz="2400" dirty="0">
                    <a:latin typeface="Times New Roman" panose="02020603050405020304" pitchFamily="18" charset="0"/>
                    <a:ea typeface="Calibri" panose="020F0502020204030204" pitchFamily="34" charset="0"/>
                    <a:cs typeface="Times New Roman" panose="02020603050405020304" pitchFamily="18" charset="0"/>
                  </a:rPr>
                  <a:t> – 1 *   </a:t>
                </a:r>
                <a:r>
                  <a:rPr lang="en-US" sz="2400" u="sng" dirty="0">
                    <a:latin typeface="Times New Roman" panose="02020603050405020304" pitchFamily="18" charset="0"/>
                    <a:ea typeface="Calibri" panose="020F0502020204030204" pitchFamily="34" charset="0"/>
                    <a:cs typeface="Times New Roman" panose="02020603050405020304" pitchFamily="18" charset="0"/>
                  </a:rPr>
                  <a:t>2</a:t>
                </a:r>
                <a:r>
                  <a:rPr lang="en-US" sz="2400" dirty="0">
                    <a:latin typeface="Times New Roman" panose="02020603050405020304" pitchFamily="18" charset="0"/>
                    <a:ea typeface="Calibri" panose="020F0502020204030204" pitchFamily="34" charset="0"/>
                    <a:cs typeface="Times New Roman" panose="02020603050405020304" pitchFamily="18" charset="0"/>
                  </a:rPr>
                  <a:t>.</a:t>
                </a:r>
              </a:p>
              <a:p>
                <a:pPr>
                  <a:lnSpc>
                    <a:spcPct val="150000"/>
                  </a:lnSpc>
                </a:pPr>
                <a:r>
                  <a:rPr lang="en-US" sz="2400"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rgbClr val="C00000"/>
                    </a:solidFill>
                    <a:latin typeface="Times New Roman" panose="02020603050405020304" pitchFamily="18" charset="0"/>
                    <a:ea typeface="Calibri" panose="020F0502020204030204" pitchFamily="34" charset="0"/>
                    <a:cs typeface="Times New Roman" panose="02020603050405020304" pitchFamily="18" charset="0"/>
                  </a:rPr>
                  <a:t>gcd</a:t>
                </a:r>
                <a:r>
                  <a:rPr lang="en-US" sz="2400"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( 2, 1)</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u="sng"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2</a:t>
                </a:r>
                <a:r>
                  <a:rPr lang="en-US" sz="2400"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  =  2 *   </a:t>
                </a:r>
                <a:r>
                  <a:rPr lang="en-US" sz="2400" u="sng"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1</a:t>
                </a:r>
                <a:r>
                  <a:rPr lang="en-US" sz="2400"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 + 0  </a:t>
                </a:r>
                <a14:m>
                  <m:oMath xmlns:m="http://schemas.openxmlformats.org/officeDocument/2006/math">
                    <m:r>
                      <a:rPr lang="en-US" sz="2400" i="1">
                        <a:solidFill>
                          <a:srgbClr val="0000CC"/>
                        </a:solidFill>
                        <a:latin typeface="Cambria Math" panose="02040503050406030204" pitchFamily="18" charset="0"/>
                        <a:ea typeface="Cambria Math" panose="02040503050406030204" pitchFamily="18" charset="0"/>
                        <a:cs typeface="Times New Roman" panose="02020603050405020304" pitchFamily="18" charset="0"/>
                      </a:rPr>
                      <m:t>→</m:t>
                    </m:r>
                  </m:oMath>
                </a14:m>
                <a:r>
                  <a:rPr lang="en-US" sz="2400"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    0 = 1 *   </a:t>
                </a:r>
                <a:r>
                  <a:rPr lang="en-US" sz="2400" u="sng" dirty="0">
                    <a:latin typeface="Times New Roman" panose="02020603050405020304" pitchFamily="18" charset="0"/>
                    <a:ea typeface="Calibri" panose="020F0502020204030204" pitchFamily="34" charset="0"/>
                    <a:cs typeface="Times New Roman" panose="02020603050405020304" pitchFamily="18" charset="0"/>
                  </a:rPr>
                  <a:t>2</a:t>
                </a:r>
                <a:r>
                  <a:rPr lang="en-US" sz="2400" dirty="0">
                    <a:latin typeface="Times New Roman" panose="02020603050405020304" pitchFamily="18" charset="0"/>
                    <a:ea typeface="Calibri" panose="020F0502020204030204" pitchFamily="34" charset="0"/>
                    <a:cs typeface="Times New Roman" panose="02020603050405020304" pitchFamily="18" charset="0"/>
                  </a:rPr>
                  <a:t> – 2 *   </a:t>
                </a:r>
                <a:r>
                  <a:rPr lang="en-US" sz="2400" u="sng" dirty="0">
                    <a:latin typeface="Times New Roman" panose="02020603050405020304" pitchFamily="18" charset="0"/>
                    <a:ea typeface="Calibri" panose="020F0502020204030204" pitchFamily="34" charset="0"/>
                    <a:cs typeface="Times New Roman" panose="02020603050405020304" pitchFamily="18" charset="0"/>
                  </a:rPr>
                  <a:t>1</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  </a:t>
                </a:r>
              </a:p>
              <a:p>
                <a:pPr>
                  <a:lnSpc>
                    <a:spcPct val="150000"/>
                  </a:lnSpc>
                </a:pP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latin typeface="Times New Roman" panose="02020603050405020304" pitchFamily="18" charset="0"/>
                    <a:ea typeface="Calibri" panose="020F0502020204030204" pitchFamily="34" charset="0"/>
                    <a:cs typeface="Times New Roman" panose="02020603050405020304" pitchFamily="18" charset="0"/>
                  </a:rPr>
                  <a:t>gcd</a:t>
                </a:r>
                <a:r>
                  <a:rPr lang="en-US" sz="2400" dirty="0">
                    <a:latin typeface="Times New Roman" panose="02020603050405020304" pitchFamily="18" charset="0"/>
                    <a:ea typeface="Calibri" panose="020F0502020204030204" pitchFamily="34" charset="0"/>
                    <a:cs typeface="Times New Roman" panose="02020603050405020304" pitchFamily="18" charset="0"/>
                  </a:rPr>
                  <a:t>( 1, 0) 	 </a:t>
                </a:r>
                <a:r>
                  <a:rPr lang="en-US" sz="2400" u="sng" dirty="0">
                    <a:latin typeface="Times New Roman" panose="02020603050405020304" pitchFamily="18" charset="0"/>
                    <a:ea typeface="Calibri" panose="020F0502020204030204" pitchFamily="34" charset="0"/>
                    <a:cs typeface="Times New Roman" panose="02020603050405020304" pitchFamily="18" charset="0"/>
                  </a:rPr>
                  <a:t>1</a:t>
                </a:r>
                <a:r>
                  <a:rPr lang="en-US" sz="2400" dirty="0">
                    <a:latin typeface="Times New Roman" panose="02020603050405020304" pitchFamily="18" charset="0"/>
                    <a:ea typeface="Calibri" panose="020F0502020204030204" pitchFamily="34" charset="0"/>
                    <a:cs typeface="Times New Roman" panose="02020603050405020304" pitchFamily="18" charset="0"/>
                  </a:rPr>
                  <a:t>  =  1 *   </a:t>
                </a:r>
                <a:r>
                  <a:rPr lang="en-US" sz="2400" u="sng" dirty="0">
                    <a:latin typeface="Times New Roman" panose="02020603050405020304" pitchFamily="18" charset="0"/>
                    <a:ea typeface="Calibri" panose="020F0502020204030204" pitchFamily="34" charset="0"/>
                    <a:cs typeface="Times New Roman" panose="02020603050405020304" pitchFamily="18" charset="0"/>
                  </a:rPr>
                  <a:t>0</a:t>
                </a:r>
                <a:r>
                  <a:rPr lang="en-US" sz="2400" dirty="0">
                    <a:latin typeface="Times New Roman" panose="02020603050405020304" pitchFamily="18" charset="0"/>
                    <a:ea typeface="Calibri" panose="020F0502020204030204" pitchFamily="34" charset="0"/>
                    <a:cs typeface="Times New Roman" panose="02020603050405020304" pitchFamily="18" charset="0"/>
                  </a:rPr>
                  <a:t> + 1  </a:t>
                </a:r>
                <a14:m>
                  <m:oMath xmlns:m="http://schemas.openxmlformats.org/officeDocument/2006/math">
                    <m:r>
                      <a:rPr lang="en-US" sz="2400" i="1">
                        <a:solidFill>
                          <a:srgbClr val="0000CC"/>
                        </a:solidFill>
                        <a:latin typeface="Cambria Math" panose="02040503050406030204" pitchFamily="18" charset="0"/>
                        <a:ea typeface="Cambria Math" panose="02040503050406030204" pitchFamily="18" charset="0"/>
                        <a:cs typeface="Times New Roman" panose="02020603050405020304" pitchFamily="18" charset="0"/>
                      </a:rPr>
                      <m:t>→</m:t>
                    </m:r>
                  </m:oMath>
                </a14:m>
                <a:r>
                  <a:rPr lang="en-US" sz="2400" dirty="0">
                    <a:latin typeface="Times New Roman" panose="02020603050405020304" pitchFamily="18" charset="0"/>
                    <a:ea typeface="Calibri" panose="020F0502020204030204" pitchFamily="34" charset="0"/>
                    <a:cs typeface="Times New Roman" panose="02020603050405020304" pitchFamily="18" charset="0"/>
                  </a:rPr>
                  <a:t>    1 = </a:t>
                </a:r>
                <a:r>
                  <a:rPr lang="en-US" sz="2400" dirty="0">
                    <a:solidFill>
                      <a:schemeClr val="accent6">
                        <a:lumMod val="75000"/>
                      </a:schemeClr>
                    </a:solidFill>
                    <a:latin typeface="Times New Roman" panose="02020603050405020304" pitchFamily="18" charset="0"/>
                    <a:ea typeface="Calibri" panose="020F0502020204030204" pitchFamily="34" charset="0"/>
                    <a:cs typeface="Times New Roman" panose="02020603050405020304" pitchFamily="18" charset="0"/>
                  </a:rPr>
                  <a:t>1 </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u="sng"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a:t>
                </a:r>
                <a:r>
                  <a:rPr lang="en-US" sz="24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  </a:t>
                </a:r>
                <a:r>
                  <a:rPr lang="en-US" sz="2400" u="sng" dirty="0">
                    <a:latin typeface="Times New Roman" panose="02020603050405020304" pitchFamily="18" charset="0"/>
                    <a:ea typeface="Calibri" panose="020F0502020204030204" pitchFamily="34" charset="0"/>
                    <a:cs typeface="Times New Roman" panose="02020603050405020304" pitchFamily="18" charset="0"/>
                  </a:rPr>
                  <a:t>1</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a:solidFill>
                      <a:schemeClr val="accent6">
                        <a:lumMod val="75000"/>
                      </a:schemeClr>
                    </a:solidFill>
                    <a:latin typeface="Times New Roman" panose="02020603050405020304" pitchFamily="18" charset="0"/>
                    <a:ea typeface="Calibri" panose="020F0502020204030204" pitchFamily="34" charset="0"/>
                    <a:cs typeface="Times New Roman" panose="02020603050405020304" pitchFamily="18" charset="0"/>
                  </a:rPr>
                  <a:t>– 1 </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u="sng"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0</a:t>
                </a:r>
                <a:r>
                  <a:rPr lang="en-US" sz="24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 </a:t>
                </a:r>
                <a:endParaRPr lang="en-US" sz="2400" dirty="0">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pPr>
                <a:r>
                  <a:rPr lang="en-US" sz="2400" dirty="0">
                    <a:latin typeface="Times New Roman" panose="02020603050405020304" pitchFamily="18" charset="0"/>
                    <a:ea typeface="Calibri" panose="020F0502020204030204" pitchFamily="34" charset="0"/>
                    <a:cs typeface="Times New Roman" panose="02020603050405020304" pitchFamily="18" charset="0"/>
                  </a:rPr>
                  <a:t>= 1</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50000"/>
                  </a:lnSpc>
                </a:pPr>
                <a:r>
                  <a:rPr lang="en-US" sz="2400" dirty="0">
                    <a:latin typeface="Times New Roman" panose="02020603050405020304" pitchFamily="18" charset="0"/>
                    <a:ea typeface="Calibri" panose="020F0502020204030204" pitchFamily="34" charset="0"/>
                    <a:cs typeface="Times New Roman" panose="02020603050405020304" pitchFamily="18" charset="0"/>
                  </a:rPr>
                  <a:t>At each step, the </a:t>
                </a:r>
                <a:r>
                  <a:rPr lang="en-US" sz="2400" dirty="0" err="1">
                    <a:latin typeface="Times New Roman" panose="02020603050405020304" pitchFamily="18" charset="0"/>
                    <a:ea typeface="Calibri" panose="020F0502020204030204" pitchFamily="34" charset="0"/>
                    <a:cs typeface="Times New Roman" panose="02020603050405020304" pitchFamily="18" charset="0"/>
                  </a:rPr>
                  <a:t>gcd</a:t>
                </a:r>
                <a:r>
                  <a:rPr lang="en-US" sz="2400" dirty="0">
                    <a:latin typeface="Times New Roman" panose="02020603050405020304" pitchFamily="18" charset="0"/>
                    <a:ea typeface="Calibri" panose="020F0502020204030204" pitchFamily="34" charset="0"/>
                    <a:cs typeface="Times New Roman" panose="02020603050405020304" pitchFamily="18" charset="0"/>
                  </a:rPr>
                  <a:t> computation has been reduced to the underlined numbers.</a:t>
                </a:r>
                <a:endParaRPr lang="en-US" sz="2400" dirty="0">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2" name="Rectangle 1"/>
              <p:cNvSpPr>
                <a:spLocks noRot="1" noChangeAspect="1" noMove="1" noResize="1" noEditPoints="1" noAdjustHandles="1" noChangeArrowheads="1" noChangeShapeType="1" noTextEdit="1"/>
              </p:cNvSpPr>
              <p:nvPr/>
            </p:nvSpPr>
            <p:spPr>
              <a:xfrm>
                <a:off x="1459253" y="682956"/>
                <a:ext cx="9144000" cy="6127127"/>
              </a:xfrm>
              <a:prstGeom prst="rect">
                <a:avLst/>
              </a:prstGeom>
              <a:blipFill>
                <a:blip r:embed="rId2"/>
                <a:stretch>
                  <a:fillRect l="-1200" b="-1990"/>
                </a:stretch>
              </a:blipFill>
            </p:spPr>
            <p:txBody>
              <a:bodyPr/>
              <a:lstStyle/>
              <a:p>
                <a:r>
                  <a:rPr lang="en-US">
                    <a:noFill/>
                  </a:rPr>
                  <a:t> </a:t>
                </a:r>
              </a:p>
            </p:txBody>
          </p:sp>
        </mc:Fallback>
      </mc:AlternateContent>
      <p:sp>
        <p:nvSpPr>
          <p:cNvPr id="5" name="Thought Bubble: Cloud 4">
            <a:extLst>
              <a:ext uri="{FF2B5EF4-FFF2-40B4-BE49-F238E27FC236}">
                <a16:creationId xmlns:a16="http://schemas.microsoft.com/office/drawing/2014/main" id="{EEC8FCD6-948D-43D7-AC44-BF6EE48A82E5}"/>
              </a:ext>
            </a:extLst>
          </p:cNvPr>
          <p:cNvSpPr/>
          <p:nvPr/>
        </p:nvSpPr>
        <p:spPr>
          <a:xfrm rot="20706359" flipH="1">
            <a:off x="1098255" y="1680706"/>
            <a:ext cx="459310" cy="445222"/>
          </a:xfrm>
          <a:prstGeom prst="cloudCallout">
            <a:avLst>
              <a:gd name="adj1" fmla="val -31983"/>
              <a:gd name="adj2" fmla="val 1541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M</a:t>
            </a:r>
          </a:p>
        </p:txBody>
      </p:sp>
      <p:pic>
        <p:nvPicPr>
          <p:cNvPr id="6" name="Picture 5" descr="Image result for smiley face images">
            <a:extLst>
              <a:ext uri="{FF2B5EF4-FFF2-40B4-BE49-F238E27FC236}">
                <a16:creationId xmlns:a16="http://schemas.microsoft.com/office/drawing/2014/main" id="{0DB06476-C0FF-4BAF-B903-3C62BCCE543E}"/>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27633" y="1458310"/>
            <a:ext cx="558316" cy="3458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321095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6B460725-073D-48FA-91C5-A94D171FE65E}"/>
              </a:ext>
            </a:extLst>
          </p:cNvPr>
          <p:cNvSpPr txBox="1"/>
          <p:nvPr/>
        </p:nvSpPr>
        <p:spPr>
          <a:xfrm>
            <a:off x="1327910" y="2298558"/>
            <a:ext cx="8869036" cy="4559441"/>
          </a:xfrm>
          <a:prstGeom prst="rect">
            <a:avLst/>
          </a:prstGeom>
          <a:solidFill>
            <a:srgbClr val="FFFF00"/>
          </a:solidFill>
        </p:spPr>
        <p:txBody>
          <a:bodyPr wrap="square" rtlCol="0">
            <a:spAutoFit/>
          </a:bodyPr>
          <a:lstStyle/>
          <a:p>
            <a:endParaRPr lang="en-US" dirty="0"/>
          </a:p>
        </p:txBody>
      </p:sp>
      <p:sp>
        <p:nvSpPr>
          <p:cNvPr id="6" name="TextBox 5">
            <a:extLst>
              <a:ext uri="{FF2B5EF4-FFF2-40B4-BE49-F238E27FC236}">
                <a16:creationId xmlns:a16="http://schemas.microsoft.com/office/drawing/2014/main" id="{9D0EFC5F-EC19-4A89-AEC4-4209E411E275}"/>
              </a:ext>
            </a:extLst>
          </p:cNvPr>
          <p:cNvSpPr txBox="1"/>
          <p:nvPr/>
        </p:nvSpPr>
        <p:spPr>
          <a:xfrm>
            <a:off x="1327909" y="642435"/>
            <a:ext cx="5257617" cy="576766"/>
          </a:xfrm>
          <a:prstGeom prst="rect">
            <a:avLst/>
          </a:prstGeom>
          <a:solidFill>
            <a:srgbClr val="FFFF00"/>
          </a:solidFill>
        </p:spPr>
        <p:txBody>
          <a:bodyPr wrap="square" rtlCol="0">
            <a:spAutoFit/>
          </a:bodyPr>
          <a:lstStyle/>
          <a:p>
            <a:endParaRPr lang="en-US" dirty="0"/>
          </a:p>
        </p:txBody>
      </p:sp>
      <p:sp>
        <p:nvSpPr>
          <p:cNvPr id="2" name="Rectangle 1"/>
          <p:cNvSpPr/>
          <p:nvPr/>
        </p:nvSpPr>
        <p:spPr>
          <a:xfrm>
            <a:off x="1355604" y="642435"/>
            <a:ext cx="9778920" cy="6127127"/>
          </a:xfrm>
          <a:prstGeom prst="rect">
            <a:avLst/>
          </a:prstGeom>
        </p:spPr>
        <p:txBody>
          <a:bodyPr wrap="square">
            <a:spAutoFit/>
          </a:bodyPr>
          <a:lstStyle/>
          <a:p>
            <a:pPr>
              <a:lnSpc>
                <a:spcPct val="150000"/>
              </a:lnSpc>
            </a:pPr>
            <a:r>
              <a:rPr lang="en-US" sz="2400" dirty="0">
                <a:latin typeface="Times New Roman" panose="02020603050405020304" pitchFamily="18" charset="0"/>
                <a:ea typeface="Calibri" panose="020F0502020204030204" pitchFamily="34" charset="0"/>
                <a:cs typeface="Times New Roman" panose="02020603050405020304" pitchFamily="18" charset="0"/>
              </a:rPr>
              <a:t>To find x and y such that 25*</a:t>
            </a:r>
            <a:r>
              <a:rPr lang="en-US" sz="2400" dirty="0" err="1">
                <a:latin typeface="Times New Roman" panose="02020603050405020304" pitchFamily="18" charset="0"/>
                <a:ea typeface="Calibri" panose="020F0502020204030204" pitchFamily="34" charset="0"/>
                <a:cs typeface="Times New Roman" panose="02020603050405020304" pitchFamily="18" charset="0"/>
              </a:rPr>
              <a:t>i</a:t>
            </a:r>
            <a:r>
              <a:rPr lang="en-US" sz="2400" dirty="0">
                <a:latin typeface="Times New Roman" panose="02020603050405020304" pitchFamily="18" charset="0"/>
                <a:ea typeface="Calibri" panose="020F0502020204030204" pitchFamily="34" charset="0"/>
                <a:cs typeface="Times New Roman" panose="02020603050405020304" pitchFamily="18" charset="0"/>
              </a:rPr>
              <a:t> + 11*j = 1, we start by </a:t>
            </a:r>
          </a:p>
          <a:p>
            <a:pPr>
              <a:lnSpc>
                <a:spcPct val="150000"/>
              </a:lnSpc>
            </a:pPr>
            <a:r>
              <a:rPr lang="en-US" sz="2400" dirty="0">
                <a:latin typeface="Times New Roman" panose="02020603050405020304" pitchFamily="18" charset="0"/>
                <a:ea typeface="Calibri" panose="020F0502020204030204" pitchFamily="34" charset="0"/>
                <a:cs typeface="Times New Roman" panose="02020603050405020304" pitchFamily="18" charset="0"/>
              </a:rPr>
              <a:t>expressing 1 in terms of the last pair (1, 0). Then we </a:t>
            </a:r>
          </a:p>
          <a:p>
            <a:pPr>
              <a:lnSpc>
                <a:spcPct val="150000"/>
              </a:lnSpc>
            </a:pPr>
            <a:r>
              <a:rPr lang="en-US" sz="2400" dirty="0">
                <a:latin typeface="Times New Roman" panose="02020603050405020304" pitchFamily="18" charset="0"/>
                <a:ea typeface="Calibri" panose="020F0502020204030204" pitchFamily="34" charset="0"/>
                <a:cs typeface="Times New Roman" panose="02020603050405020304" pitchFamily="18" charset="0"/>
              </a:rPr>
              <a:t>work backwards and express it in terms of (2, 1), (3, 2), </a:t>
            </a:r>
          </a:p>
          <a:p>
            <a:pPr>
              <a:lnSpc>
                <a:spcPct val="150000"/>
              </a:lnSpc>
            </a:pPr>
            <a:r>
              <a:rPr lang="en-US" sz="2400" dirty="0">
                <a:latin typeface="Times New Roman" panose="02020603050405020304" pitchFamily="18" charset="0"/>
                <a:ea typeface="Calibri" panose="020F0502020204030204" pitchFamily="34" charset="0"/>
                <a:cs typeface="Times New Roman" panose="02020603050405020304" pitchFamily="18" charset="0"/>
              </a:rPr>
              <a:t>(11, 3) and finally (25, 11). </a:t>
            </a:r>
          </a:p>
          <a:p>
            <a:pPr>
              <a:lnSpc>
                <a:spcPct val="150000"/>
              </a:lnSpc>
            </a:pPr>
            <a:r>
              <a:rPr lang="en-US" sz="2400" dirty="0">
                <a:latin typeface="Times New Roman" panose="02020603050405020304" pitchFamily="18" charset="0"/>
                <a:ea typeface="Calibri" panose="020F0502020204030204" pitchFamily="34" charset="0"/>
                <a:cs typeface="Times New Roman" panose="02020603050405020304" pitchFamily="18" charset="0"/>
              </a:rPr>
              <a:t>The first step is: use the last line </a:t>
            </a:r>
            <a:r>
              <a:rPr lang="en-US" sz="2400" u="sng" dirty="0">
                <a:latin typeface="Times New Roman" panose="02020603050405020304" pitchFamily="18" charset="0"/>
                <a:ea typeface="Calibri" panose="020F0502020204030204" pitchFamily="34" charset="0"/>
                <a:cs typeface="Times New Roman" panose="02020603050405020304" pitchFamily="18" charset="0"/>
              </a:rPr>
              <a:t>1</a:t>
            </a:r>
            <a:r>
              <a:rPr lang="en-US" sz="2400" dirty="0">
                <a:latin typeface="Times New Roman" panose="02020603050405020304" pitchFamily="18" charset="0"/>
                <a:ea typeface="Calibri" panose="020F0502020204030204" pitchFamily="34" charset="0"/>
                <a:cs typeface="Times New Roman" panose="02020603050405020304" pitchFamily="18" charset="0"/>
              </a:rPr>
              <a:t> = 1 * </a:t>
            </a:r>
            <a:r>
              <a:rPr lang="en-US" sz="2400" u="sng" dirty="0">
                <a:latin typeface="Times New Roman" panose="02020603050405020304" pitchFamily="18" charset="0"/>
                <a:ea typeface="Calibri" panose="020F0502020204030204" pitchFamily="34" charset="0"/>
                <a:cs typeface="Times New Roman" panose="02020603050405020304" pitchFamily="18" charset="0"/>
              </a:rPr>
              <a:t>0</a:t>
            </a:r>
            <a:r>
              <a:rPr lang="en-US" sz="2400" dirty="0">
                <a:latin typeface="Times New Roman" panose="02020603050405020304" pitchFamily="18" charset="0"/>
                <a:ea typeface="Calibri" panose="020F0502020204030204" pitchFamily="34" charset="0"/>
                <a:cs typeface="Times New Roman" panose="02020603050405020304" pitchFamily="18" charset="0"/>
              </a:rPr>
              <a:t> + 1 to get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50000"/>
              </a:lnSpc>
            </a:pPr>
            <a:r>
              <a:rPr lang="en-US" sz="2400" dirty="0">
                <a:latin typeface="Times New Roman" panose="02020603050405020304" pitchFamily="18" charset="0"/>
                <a:ea typeface="Calibri" panose="020F0502020204030204" pitchFamily="34" charset="0"/>
                <a:cs typeface="Times New Roman" panose="02020603050405020304" pitchFamily="18" charset="0"/>
              </a:rPr>
              <a:t>          1 = </a:t>
            </a:r>
            <a:r>
              <a:rPr lang="en-US" sz="2400" u="sng" dirty="0">
                <a:latin typeface="Times New Roman" panose="02020603050405020304" pitchFamily="18" charset="0"/>
                <a:ea typeface="Calibri" panose="020F0502020204030204" pitchFamily="34" charset="0"/>
                <a:cs typeface="Times New Roman" panose="02020603050405020304" pitchFamily="18" charset="0"/>
              </a:rPr>
              <a:t>1</a:t>
            </a:r>
            <a:r>
              <a:rPr lang="en-US" sz="2400" dirty="0">
                <a:latin typeface="Times New Roman" panose="02020603050405020304" pitchFamily="18" charset="0"/>
                <a:ea typeface="Calibri" panose="020F0502020204030204" pitchFamily="34" charset="0"/>
                <a:cs typeface="Times New Roman" panose="02020603050405020304" pitchFamily="18" charset="0"/>
              </a:rPr>
              <a:t> – 1 * </a:t>
            </a:r>
            <a:r>
              <a:rPr lang="en-US" sz="2400" u="sng" dirty="0">
                <a:latin typeface="Times New Roman" panose="02020603050405020304" pitchFamily="18" charset="0"/>
                <a:ea typeface="Calibri" panose="020F0502020204030204" pitchFamily="34" charset="0"/>
                <a:cs typeface="Times New Roman" panose="02020603050405020304" pitchFamily="18" charset="0"/>
              </a:rPr>
              <a:t>0</a:t>
            </a:r>
            <a:r>
              <a:rPr lang="en-US" sz="2400" dirty="0">
                <a:latin typeface="Times New Roman" panose="02020603050405020304" pitchFamily="18" charset="0"/>
                <a:ea typeface="Calibri" panose="020F0502020204030204" pitchFamily="34" charset="0"/>
                <a:cs typeface="Times New Roman" panose="02020603050405020304" pitchFamily="18" charset="0"/>
              </a:rPr>
              <a:t>  =  </a:t>
            </a:r>
            <a:r>
              <a:rPr lang="en-US" sz="2400" dirty="0">
                <a:solidFill>
                  <a:schemeClr val="accent6">
                    <a:lumMod val="75000"/>
                  </a:schemeClr>
                </a:solidFill>
                <a:latin typeface="Times New Roman" panose="02020603050405020304" pitchFamily="18" charset="0"/>
                <a:ea typeface="Calibri" panose="020F0502020204030204" pitchFamily="34" charset="0"/>
                <a:cs typeface="Times New Roman" panose="02020603050405020304" pitchFamily="18" charset="0"/>
              </a:rPr>
              <a:t>1 </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u="sng"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a:t>
            </a:r>
            <a:r>
              <a:rPr lang="en-US" sz="2400" u="sng" dirty="0">
                <a:latin typeface="Times New Roman" panose="02020603050405020304" pitchFamily="18" charset="0"/>
                <a:ea typeface="Calibri" panose="020F0502020204030204" pitchFamily="34" charset="0"/>
                <a:cs typeface="Times New Roman" panose="02020603050405020304" pitchFamily="18" charset="0"/>
              </a:rPr>
              <a:t>1</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a:solidFill>
                  <a:schemeClr val="accent6">
                    <a:lumMod val="75000"/>
                  </a:schemeClr>
                </a:solidFill>
                <a:latin typeface="Times New Roman" panose="02020603050405020304" pitchFamily="18" charset="0"/>
                <a:ea typeface="Calibri" panose="020F0502020204030204" pitchFamily="34" charset="0"/>
                <a:cs typeface="Times New Roman" panose="02020603050405020304" pitchFamily="18" charset="0"/>
              </a:rPr>
              <a:t>– 1 </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u="sng"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0</a:t>
            </a:r>
            <a:r>
              <a:rPr lang="en-US" sz="24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….(1)</a:t>
            </a:r>
            <a:r>
              <a:rPr lang="en-US" sz="24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 </a:t>
            </a:r>
          </a:p>
          <a:p>
            <a:pPr>
              <a:lnSpc>
                <a:spcPct val="150000"/>
              </a:lnSpc>
            </a:pPr>
            <a:r>
              <a:rPr lang="en-US" sz="2400" dirty="0">
                <a:latin typeface="Times New Roman" panose="02020603050405020304" pitchFamily="18" charset="0"/>
                <a:ea typeface="Calibri" panose="020F0502020204030204" pitchFamily="34" charset="0"/>
                <a:cs typeface="Times New Roman" panose="02020603050405020304" pitchFamily="18" charset="0"/>
              </a:rPr>
              <a:t>The second step is: use the 2</a:t>
            </a:r>
            <a:r>
              <a:rPr lang="en-US" sz="2400" baseline="30000" dirty="0">
                <a:latin typeface="Times New Roman" panose="02020603050405020304" pitchFamily="18" charset="0"/>
                <a:ea typeface="Calibri" panose="020F0502020204030204" pitchFamily="34" charset="0"/>
                <a:cs typeface="Times New Roman" panose="02020603050405020304" pitchFamily="18" charset="0"/>
              </a:rPr>
              <a:t>nd</a:t>
            </a:r>
            <a:r>
              <a:rPr lang="en-US" sz="2400" dirty="0">
                <a:latin typeface="Times New Roman" panose="02020603050405020304" pitchFamily="18" charset="0"/>
                <a:ea typeface="Calibri" panose="020F0502020204030204" pitchFamily="34" charset="0"/>
                <a:cs typeface="Times New Roman" panose="02020603050405020304" pitchFamily="18" charset="0"/>
              </a:rPr>
              <a:t> last line </a:t>
            </a:r>
            <a:r>
              <a:rPr lang="en-US" sz="2400" u="sng" dirty="0">
                <a:latin typeface="Times New Roman" panose="02020603050405020304" pitchFamily="18" charset="0"/>
                <a:ea typeface="Calibri" panose="020F0502020204030204" pitchFamily="34" charset="0"/>
                <a:cs typeface="Times New Roman" panose="02020603050405020304" pitchFamily="18" charset="0"/>
              </a:rPr>
              <a:t>2</a:t>
            </a:r>
            <a:r>
              <a:rPr lang="en-US" sz="2400" dirty="0">
                <a:latin typeface="Times New Roman" panose="02020603050405020304" pitchFamily="18" charset="0"/>
                <a:ea typeface="Calibri" panose="020F0502020204030204" pitchFamily="34" charset="0"/>
                <a:cs typeface="Times New Roman" panose="02020603050405020304" pitchFamily="18" charset="0"/>
              </a:rPr>
              <a:t> = 2 * </a:t>
            </a:r>
            <a:r>
              <a:rPr lang="en-US" sz="2400" u="sng" dirty="0">
                <a:latin typeface="Times New Roman" panose="02020603050405020304" pitchFamily="18" charset="0"/>
                <a:ea typeface="Calibri" panose="020F0502020204030204" pitchFamily="34" charset="0"/>
                <a:cs typeface="Times New Roman" panose="02020603050405020304" pitchFamily="18" charset="0"/>
              </a:rPr>
              <a:t>1</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+ 0, i.e., 0 = </a:t>
            </a:r>
            <a:r>
              <a:rPr lang="en-US" sz="2400" u="sng" dirty="0">
                <a:latin typeface="Times New Roman" panose="02020603050405020304" pitchFamily="18" charset="0"/>
                <a:ea typeface="Calibri" panose="020F0502020204030204" pitchFamily="34" charset="0"/>
                <a:cs typeface="Times New Roman" panose="02020603050405020304" pitchFamily="18" charset="0"/>
              </a:rPr>
              <a:t>2</a:t>
            </a:r>
            <a:r>
              <a:rPr lang="en-US" sz="2400" dirty="0">
                <a:latin typeface="Times New Roman" panose="02020603050405020304" pitchFamily="18" charset="0"/>
                <a:ea typeface="Calibri" panose="020F0502020204030204" pitchFamily="34" charset="0"/>
                <a:cs typeface="Times New Roman" panose="02020603050405020304" pitchFamily="18" charset="0"/>
              </a:rPr>
              <a:t> - 2 * </a:t>
            </a:r>
            <a:r>
              <a:rPr lang="en-US" sz="2400" u="sng" dirty="0">
                <a:latin typeface="Times New Roman" panose="02020603050405020304" pitchFamily="18" charset="0"/>
                <a:ea typeface="Calibri" panose="020F0502020204030204" pitchFamily="34" charset="0"/>
                <a:cs typeface="Times New Roman" panose="02020603050405020304" pitchFamily="18" charset="0"/>
              </a:rPr>
              <a:t>1</a:t>
            </a:r>
            <a:endParaRPr lang="en-US" sz="2400" dirty="0">
              <a:solidFill>
                <a:srgbClr val="C00000"/>
              </a:solidFill>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pPr>
            <a:r>
              <a:rPr lang="en-US" sz="2400" dirty="0">
                <a:latin typeface="Times New Roman" panose="02020603050405020304" pitchFamily="18" charset="0"/>
                <a:ea typeface="Calibri" panose="020F0502020204030204" pitchFamily="34" charset="0"/>
                <a:cs typeface="Times New Roman" panose="02020603050405020304" pitchFamily="18" charset="0"/>
              </a:rPr>
              <a:t>to replace </a:t>
            </a:r>
            <a:r>
              <a:rPr lang="en-US" sz="2400" u="sng" dirty="0">
                <a:latin typeface="Times New Roman" panose="02020603050405020304" pitchFamily="18" charset="0"/>
                <a:ea typeface="Calibri" panose="020F0502020204030204" pitchFamily="34" charset="0"/>
                <a:cs typeface="Times New Roman" panose="02020603050405020304" pitchFamily="18" charset="0"/>
              </a:rPr>
              <a:t>0</a:t>
            </a:r>
            <a:r>
              <a:rPr lang="en-US" sz="2400" dirty="0">
                <a:latin typeface="Times New Roman" panose="02020603050405020304" pitchFamily="18" charset="0"/>
                <a:ea typeface="Calibri" panose="020F0502020204030204" pitchFamily="34" charset="0"/>
                <a:cs typeface="Times New Roman" panose="02020603050405020304" pitchFamily="18" charset="0"/>
              </a:rPr>
              <a:t> in (1)</a:t>
            </a:r>
          </a:p>
          <a:p>
            <a:pPr>
              <a:lnSpc>
                <a:spcPct val="150000"/>
              </a:lnSpc>
            </a:pPr>
            <a:r>
              <a:rPr lang="en-US" sz="2400" dirty="0">
                <a:latin typeface="Times New Roman" panose="02020603050405020304" pitchFamily="18" charset="0"/>
                <a:ea typeface="Calibri" panose="020F0502020204030204" pitchFamily="34" charset="0"/>
                <a:cs typeface="Times New Roman" panose="02020603050405020304" pitchFamily="18" charset="0"/>
              </a:rPr>
              <a:t>Then,	1 =   </a:t>
            </a:r>
            <a:r>
              <a:rPr lang="en-US" sz="2400" dirty="0">
                <a:solidFill>
                  <a:schemeClr val="accent6">
                    <a:lumMod val="75000"/>
                  </a:schemeClr>
                </a:solidFill>
                <a:latin typeface="Times New Roman" panose="02020603050405020304" pitchFamily="18" charset="0"/>
                <a:ea typeface="Calibri" panose="020F0502020204030204" pitchFamily="34" charset="0"/>
                <a:cs typeface="Times New Roman" panose="02020603050405020304" pitchFamily="18" charset="0"/>
              </a:rPr>
              <a:t>1 </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u="sng"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a:t>
            </a:r>
            <a:r>
              <a:rPr lang="en-US" sz="2400" u="sng" dirty="0">
                <a:latin typeface="Times New Roman" panose="02020603050405020304" pitchFamily="18" charset="0"/>
                <a:ea typeface="Calibri" panose="020F0502020204030204" pitchFamily="34" charset="0"/>
                <a:cs typeface="Times New Roman" panose="02020603050405020304" pitchFamily="18" charset="0"/>
              </a:rPr>
              <a:t>1</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a:solidFill>
                  <a:schemeClr val="accent6">
                    <a:lumMod val="75000"/>
                  </a:schemeClr>
                </a:solidFill>
                <a:latin typeface="Times New Roman" panose="02020603050405020304" pitchFamily="18" charset="0"/>
                <a:ea typeface="Calibri" panose="020F0502020204030204" pitchFamily="34" charset="0"/>
                <a:cs typeface="Times New Roman" panose="02020603050405020304" pitchFamily="18" charset="0"/>
              </a:rPr>
              <a:t>– 1 </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u="sng"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0</a:t>
            </a:r>
            <a:r>
              <a:rPr lang="en-US" sz="24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      from (1)      </a:t>
            </a:r>
          </a:p>
          <a:p>
            <a:pPr>
              <a:lnSpc>
                <a:spcPct val="150000"/>
              </a:lnSpc>
            </a:pPr>
            <a:r>
              <a:rPr lang="en-US" sz="24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a:latin typeface="Times New Roman" panose="02020603050405020304" pitchFamily="18" charset="0"/>
                <a:ea typeface="Calibri" panose="020F0502020204030204" pitchFamily="34" charset="0"/>
                <a:cs typeface="Times New Roman" panose="02020603050405020304" pitchFamily="18" charset="0"/>
              </a:rPr>
              <a:t>=   1 * </a:t>
            </a:r>
            <a:r>
              <a:rPr lang="en-US" sz="2400" u="sng" dirty="0">
                <a:latin typeface="Times New Roman" panose="02020603050405020304" pitchFamily="18" charset="0"/>
                <a:ea typeface="Calibri" panose="020F0502020204030204" pitchFamily="34" charset="0"/>
                <a:cs typeface="Times New Roman" panose="02020603050405020304" pitchFamily="18" charset="0"/>
              </a:rPr>
              <a:t>1</a:t>
            </a:r>
            <a:r>
              <a:rPr lang="en-US" sz="2400" dirty="0">
                <a:latin typeface="Times New Roman" panose="02020603050405020304" pitchFamily="18" charset="0"/>
                <a:ea typeface="Calibri" panose="020F0502020204030204" pitchFamily="34" charset="0"/>
                <a:cs typeface="Times New Roman" panose="02020603050405020304" pitchFamily="18" charset="0"/>
              </a:rPr>
              <a:t> – 1 * (</a:t>
            </a:r>
            <a:r>
              <a:rPr lang="en-US" sz="2400" u="sng" dirty="0">
                <a:latin typeface="Times New Roman" panose="02020603050405020304" pitchFamily="18" charset="0"/>
                <a:ea typeface="Calibri" panose="020F0502020204030204" pitchFamily="34" charset="0"/>
                <a:cs typeface="Times New Roman" panose="02020603050405020304" pitchFamily="18" charset="0"/>
              </a:rPr>
              <a:t>2</a:t>
            </a:r>
            <a:r>
              <a:rPr lang="en-US" sz="2400" dirty="0">
                <a:latin typeface="Times New Roman" panose="02020603050405020304" pitchFamily="18" charset="0"/>
                <a:ea typeface="Calibri" panose="020F0502020204030204" pitchFamily="34" charset="0"/>
                <a:cs typeface="Times New Roman" panose="02020603050405020304" pitchFamily="18" charset="0"/>
              </a:rPr>
              <a:t> – 2 * </a:t>
            </a:r>
            <a:r>
              <a:rPr lang="en-US" sz="2400" u="sng" dirty="0">
                <a:latin typeface="Times New Roman" panose="02020603050405020304" pitchFamily="18" charset="0"/>
                <a:ea typeface="Calibri" panose="020F0502020204030204" pitchFamily="34" charset="0"/>
                <a:cs typeface="Times New Roman" panose="02020603050405020304" pitchFamily="18" charset="0"/>
              </a:rPr>
              <a:t>1</a:t>
            </a:r>
            <a:r>
              <a:rPr lang="en-US" sz="2400" dirty="0">
                <a:latin typeface="Times New Roman" panose="02020603050405020304" pitchFamily="18" charset="0"/>
                <a:ea typeface="Calibri" panose="020F0502020204030204" pitchFamily="34" charset="0"/>
                <a:cs typeface="Times New Roman" panose="02020603050405020304" pitchFamily="18" charset="0"/>
              </a:rPr>
              <a:t>) = 1 * </a:t>
            </a:r>
            <a:r>
              <a:rPr lang="en-US" sz="2400" u="sng" dirty="0">
                <a:latin typeface="Times New Roman" panose="02020603050405020304" pitchFamily="18" charset="0"/>
                <a:ea typeface="Calibri" panose="020F0502020204030204" pitchFamily="34" charset="0"/>
                <a:cs typeface="Times New Roman" panose="02020603050405020304" pitchFamily="18" charset="0"/>
              </a:rPr>
              <a:t>1</a:t>
            </a:r>
            <a:r>
              <a:rPr lang="en-US" sz="2400" dirty="0">
                <a:latin typeface="Times New Roman" panose="02020603050405020304" pitchFamily="18" charset="0"/>
                <a:ea typeface="Calibri" panose="020F0502020204030204" pitchFamily="34" charset="0"/>
                <a:cs typeface="Times New Roman" panose="02020603050405020304" pitchFamily="18" charset="0"/>
              </a:rPr>
              <a:t> – 1 * </a:t>
            </a:r>
            <a:r>
              <a:rPr lang="en-US" sz="2400" u="sng" dirty="0">
                <a:latin typeface="Times New Roman" panose="02020603050405020304" pitchFamily="18" charset="0"/>
                <a:ea typeface="Calibri" panose="020F0502020204030204" pitchFamily="34" charset="0"/>
                <a:cs typeface="Times New Roman" panose="02020603050405020304" pitchFamily="18" charset="0"/>
              </a:rPr>
              <a:t>2</a:t>
            </a:r>
            <a:r>
              <a:rPr lang="en-US" sz="2400" dirty="0">
                <a:latin typeface="Times New Roman" panose="02020603050405020304" pitchFamily="18" charset="0"/>
                <a:ea typeface="Calibri" panose="020F0502020204030204" pitchFamily="34" charset="0"/>
                <a:cs typeface="Times New Roman" panose="02020603050405020304" pitchFamily="18" charset="0"/>
              </a:rPr>
              <a:t> + 2 * </a:t>
            </a:r>
            <a:r>
              <a:rPr lang="en-US" sz="2400" u="sng" dirty="0">
                <a:latin typeface="Times New Roman" panose="02020603050405020304" pitchFamily="18" charset="0"/>
                <a:ea typeface="Calibri" panose="020F0502020204030204" pitchFamily="34" charset="0"/>
                <a:cs typeface="Times New Roman" panose="02020603050405020304" pitchFamily="18" charset="0"/>
              </a:rPr>
              <a:t>1</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p>
          <a:p>
            <a:pPr>
              <a:lnSpc>
                <a:spcPct val="150000"/>
              </a:lnSpc>
            </a:pPr>
            <a:r>
              <a:rPr lang="en-US" sz="2400" dirty="0">
                <a:latin typeface="Times New Roman" panose="02020603050405020304" pitchFamily="18" charset="0"/>
                <a:ea typeface="Calibri" panose="020F0502020204030204" pitchFamily="34" charset="0"/>
                <a:cs typeface="Times New Roman" panose="02020603050405020304" pitchFamily="18" charset="0"/>
              </a:rPr>
              <a:t>               =  -1 * </a:t>
            </a:r>
            <a:r>
              <a:rPr lang="en-US" sz="2400" u="sng" dirty="0">
                <a:latin typeface="Times New Roman" panose="02020603050405020304" pitchFamily="18" charset="0"/>
                <a:ea typeface="Calibri" panose="020F0502020204030204" pitchFamily="34" charset="0"/>
                <a:cs typeface="Times New Roman" panose="02020603050405020304" pitchFamily="18" charset="0"/>
              </a:rPr>
              <a:t>2</a:t>
            </a:r>
            <a:r>
              <a:rPr lang="en-US" sz="2400" dirty="0">
                <a:latin typeface="Times New Roman" panose="02020603050405020304" pitchFamily="18" charset="0"/>
                <a:ea typeface="Calibri" panose="020F0502020204030204" pitchFamily="34" charset="0"/>
                <a:cs typeface="Times New Roman" panose="02020603050405020304" pitchFamily="18" charset="0"/>
              </a:rPr>
              <a:t> + 1 * </a:t>
            </a:r>
            <a:r>
              <a:rPr lang="en-US" sz="2400" u="sng" dirty="0">
                <a:latin typeface="Times New Roman" panose="02020603050405020304" pitchFamily="18" charset="0"/>
                <a:ea typeface="Calibri" panose="020F0502020204030204" pitchFamily="34" charset="0"/>
                <a:cs typeface="Times New Roman" panose="02020603050405020304" pitchFamily="18" charset="0"/>
              </a:rPr>
              <a:t>1</a:t>
            </a:r>
            <a:r>
              <a:rPr lang="en-US" sz="2400" dirty="0">
                <a:latin typeface="Times New Roman" panose="02020603050405020304" pitchFamily="18" charset="0"/>
                <a:ea typeface="Calibri" panose="020F0502020204030204" pitchFamily="34" charset="0"/>
                <a:cs typeface="Times New Roman" panose="02020603050405020304" pitchFamily="18" charset="0"/>
              </a:rPr>
              <a:t> + 2 * </a:t>
            </a:r>
            <a:r>
              <a:rPr lang="en-US" sz="2400" u="sng" dirty="0">
                <a:latin typeface="Times New Roman" panose="02020603050405020304" pitchFamily="18" charset="0"/>
                <a:ea typeface="Calibri" panose="020F0502020204030204" pitchFamily="34" charset="0"/>
                <a:cs typeface="Times New Roman" panose="02020603050405020304" pitchFamily="18" charset="0"/>
              </a:rPr>
              <a:t>1</a:t>
            </a:r>
            <a:r>
              <a:rPr lang="en-US" sz="2400" dirty="0">
                <a:latin typeface="Calibri" panose="020F0502020204030204" pitchFamily="34" charset="0"/>
                <a:ea typeface="Calibri" panose="020F0502020204030204" pitchFamily="34" charset="0"/>
                <a:cs typeface="Times New Roman" panose="02020603050405020304" pitchFamily="18" charset="0"/>
              </a:rPr>
              <a:t>  </a:t>
            </a:r>
            <a:r>
              <a:rPr lang="en-US" sz="2400" dirty="0">
                <a:latin typeface="Times New Roman" panose="02020603050405020304" pitchFamily="18" charset="0"/>
                <a:ea typeface="Calibri" panose="020F0502020204030204" pitchFamily="34" charset="0"/>
                <a:cs typeface="Times New Roman" panose="02020603050405020304" pitchFamily="18" charset="0"/>
              </a:rPr>
              <a:t> =  -</a:t>
            </a:r>
            <a:r>
              <a:rPr lang="en-US" sz="2400" dirty="0">
                <a:solidFill>
                  <a:schemeClr val="accent6">
                    <a:lumMod val="75000"/>
                  </a:schemeClr>
                </a:solidFill>
                <a:latin typeface="Times New Roman" panose="02020603050405020304" pitchFamily="18" charset="0"/>
                <a:ea typeface="Calibri" panose="020F0502020204030204" pitchFamily="34" charset="0"/>
                <a:cs typeface="Times New Roman" panose="02020603050405020304" pitchFamily="18" charset="0"/>
              </a:rPr>
              <a:t>1</a:t>
            </a:r>
            <a:r>
              <a:rPr lang="en-US" sz="2400" dirty="0">
                <a:latin typeface="Times New Roman" panose="02020603050405020304" pitchFamily="18" charset="0"/>
                <a:ea typeface="Calibri" panose="020F0502020204030204" pitchFamily="34" charset="0"/>
                <a:cs typeface="Times New Roman" panose="02020603050405020304" pitchFamily="18" charset="0"/>
              </a:rPr>
              <a:t> * </a:t>
            </a:r>
            <a:r>
              <a:rPr lang="en-US" sz="2400" u="sng" dirty="0">
                <a:latin typeface="Times New Roman" panose="02020603050405020304" pitchFamily="18" charset="0"/>
                <a:ea typeface="Calibri" panose="020F0502020204030204" pitchFamily="34" charset="0"/>
                <a:cs typeface="Times New Roman" panose="02020603050405020304" pitchFamily="18" charset="0"/>
              </a:rPr>
              <a:t>2</a:t>
            </a:r>
            <a:r>
              <a:rPr lang="en-US" sz="2400" dirty="0">
                <a:latin typeface="Times New Roman" panose="02020603050405020304" pitchFamily="18" charset="0"/>
                <a:ea typeface="Calibri" panose="020F0502020204030204" pitchFamily="34" charset="0"/>
                <a:cs typeface="Times New Roman" panose="02020603050405020304" pitchFamily="18" charset="0"/>
              </a:rPr>
              <a:t> + </a:t>
            </a:r>
            <a:r>
              <a:rPr lang="en-US" sz="2400" dirty="0">
                <a:solidFill>
                  <a:schemeClr val="accent6">
                    <a:lumMod val="75000"/>
                  </a:schemeClr>
                </a:solidFill>
                <a:latin typeface="Times New Roman" panose="02020603050405020304" pitchFamily="18" charset="0"/>
                <a:ea typeface="Calibri" panose="020F0502020204030204" pitchFamily="34" charset="0"/>
                <a:cs typeface="Times New Roman" panose="02020603050405020304" pitchFamily="18" charset="0"/>
              </a:rPr>
              <a:t>3</a:t>
            </a:r>
            <a:r>
              <a:rPr lang="en-US" sz="2400" dirty="0">
                <a:latin typeface="Times New Roman" panose="02020603050405020304" pitchFamily="18" charset="0"/>
                <a:ea typeface="Calibri" panose="020F0502020204030204" pitchFamily="34" charset="0"/>
                <a:cs typeface="Times New Roman" panose="02020603050405020304" pitchFamily="18" charset="0"/>
              </a:rPr>
              <a:t> * </a:t>
            </a:r>
            <a:r>
              <a:rPr lang="en-US" sz="2400" u="sng"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1</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….(2)</a:t>
            </a:r>
            <a:endParaRPr lang="en-US" sz="2400"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Rectangle 2">
            <a:extLst>
              <a:ext uri="{FF2B5EF4-FFF2-40B4-BE49-F238E27FC236}">
                <a16:creationId xmlns:a16="http://schemas.microsoft.com/office/drawing/2014/main" id="{9809ACC5-34E7-4A26-84A3-56ECE0858FB0}"/>
              </a:ext>
            </a:extLst>
          </p:cNvPr>
          <p:cNvSpPr/>
          <p:nvPr/>
        </p:nvSpPr>
        <p:spPr>
          <a:xfrm>
            <a:off x="8746836" y="461552"/>
            <a:ext cx="3283119" cy="2125390"/>
          </a:xfrm>
          <a:prstGeom prst="rect">
            <a:avLst/>
          </a:prstGeom>
          <a:solidFill>
            <a:schemeClr val="accent5">
              <a:lumMod val="20000"/>
              <a:lumOff val="80000"/>
            </a:schemeClr>
          </a:solidFill>
          <a:ln>
            <a:solidFill>
              <a:srgbClr val="FF0000"/>
            </a:solidFill>
          </a:ln>
        </p:spPr>
        <p:txBody>
          <a:bodyPr wrap="square">
            <a:spAutoFit/>
          </a:bodyPr>
          <a:lstStyle/>
          <a:p>
            <a:pPr>
              <a:lnSpc>
                <a:spcPct val="150000"/>
              </a:lnSpc>
            </a:pPr>
            <a:r>
              <a:rPr lang="en-US" u="sng" dirty="0">
                <a:latin typeface="Times New Roman" panose="02020603050405020304" pitchFamily="18" charset="0"/>
                <a:ea typeface="Calibri" panose="020F0502020204030204" pitchFamily="34" charset="0"/>
                <a:cs typeface="Times New Roman" panose="02020603050405020304" pitchFamily="18" charset="0"/>
              </a:rPr>
              <a:t>25</a:t>
            </a:r>
            <a:r>
              <a:rPr lang="en-US" dirty="0">
                <a:latin typeface="Times New Roman" panose="02020603050405020304" pitchFamily="18" charset="0"/>
                <a:ea typeface="Calibri" panose="020F0502020204030204" pitchFamily="34" charset="0"/>
                <a:cs typeface="Times New Roman" panose="02020603050405020304" pitchFamily="18" charset="0"/>
              </a:rPr>
              <a:t> =  2 * </a:t>
            </a:r>
            <a:r>
              <a:rPr lang="en-US" u="sng" dirty="0">
                <a:latin typeface="Times New Roman" panose="02020603050405020304" pitchFamily="18" charset="0"/>
                <a:ea typeface="Calibri" panose="020F0502020204030204" pitchFamily="34" charset="0"/>
                <a:cs typeface="Times New Roman" panose="02020603050405020304" pitchFamily="18" charset="0"/>
              </a:rPr>
              <a:t>11</a:t>
            </a:r>
            <a:r>
              <a:rPr lang="en-US" dirty="0">
                <a:latin typeface="Times New Roman" panose="02020603050405020304" pitchFamily="18" charset="0"/>
                <a:ea typeface="Calibri" panose="020F0502020204030204" pitchFamily="34" charset="0"/>
                <a:cs typeface="Times New Roman" panose="02020603050405020304" pitchFamily="18" charset="0"/>
              </a:rPr>
              <a:t> + 3    </a:t>
            </a:r>
            <a:r>
              <a:rPr lang="en-US" dirty="0" err="1">
                <a:latin typeface="Times New Roman" panose="02020603050405020304" pitchFamily="18" charset="0"/>
                <a:ea typeface="Calibri" panose="020F0502020204030204" pitchFamily="34" charset="0"/>
                <a:cs typeface="Times New Roman" panose="02020603050405020304" pitchFamily="18" charset="0"/>
              </a:rPr>
              <a:t>gcd</a:t>
            </a:r>
            <a:r>
              <a:rPr lang="en-US" dirty="0">
                <a:latin typeface="Times New Roman" panose="02020603050405020304" pitchFamily="18" charset="0"/>
                <a:ea typeface="Calibri" panose="020F0502020204030204" pitchFamily="34" charset="0"/>
                <a:cs typeface="Times New Roman" panose="02020603050405020304" pitchFamily="18" charset="0"/>
              </a:rPr>
              <a:t>(25, 11)	</a:t>
            </a:r>
          </a:p>
          <a:p>
            <a:pPr>
              <a:lnSpc>
                <a:spcPct val="150000"/>
              </a:lnSpc>
            </a:pPr>
            <a:r>
              <a:rPr lang="en-US" u="sng" dirty="0">
                <a:latin typeface="Times New Roman" panose="02020603050405020304" pitchFamily="18" charset="0"/>
                <a:ea typeface="Calibri" panose="020F0502020204030204" pitchFamily="34" charset="0"/>
                <a:cs typeface="Times New Roman" panose="02020603050405020304" pitchFamily="18" charset="0"/>
              </a:rPr>
              <a:t>11</a:t>
            </a:r>
            <a:r>
              <a:rPr lang="en-US" dirty="0">
                <a:latin typeface="Times New Roman" panose="02020603050405020304" pitchFamily="18" charset="0"/>
                <a:ea typeface="Calibri" panose="020F0502020204030204" pitchFamily="34" charset="0"/>
                <a:cs typeface="Times New Roman" panose="02020603050405020304" pitchFamily="18" charset="0"/>
              </a:rPr>
              <a:t> =  3 *   </a:t>
            </a:r>
            <a:r>
              <a:rPr lang="en-US" u="sng" dirty="0">
                <a:latin typeface="Times New Roman" panose="02020603050405020304" pitchFamily="18" charset="0"/>
                <a:ea typeface="Calibri" panose="020F0502020204030204" pitchFamily="34" charset="0"/>
                <a:cs typeface="Times New Roman" panose="02020603050405020304" pitchFamily="18" charset="0"/>
              </a:rPr>
              <a:t>3</a:t>
            </a:r>
            <a:r>
              <a:rPr lang="en-US" dirty="0">
                <a:latin typeface="Times New Roman" panose="02020603050405020304" pitchFamily="18" charset="0"/>
                <a:ea typeface="Calibri" panose="020F0502020204030204" pitchFamily="34" charset="0"/>
                <a:cs typeface="Times New Roman" panose="02020603050405020304" pitchFamily="18" charset="0"/>
              </a:rPr>
              <a:t>  + 2   </a:t>
            </a:r>
            <a:r>
              <a:rPr lang="en-US" dirty="0" err="1">
                <a:latin typeface="Times New Roman" panose="02020603050405020304" pitchFamily="18" charset="0"/>
                <a:ea typeface="Calibri" panose="020F0502020204030204" pitchFamily="34" charset="0"/>
                <a:cs typeface="Times New Roman" panose="02020603050405020304" pitchFamily="18" charset="0"/>
              </a:rPr>
              <a:t>gcd</a:t>
            </a:r>
            <a:r>
              <a:rPr lang="en-US" dirty="0">
                <a:latin typeface="Times New Roman" panose="02020603050405020304" pitchFamily="18" charset="0"/>
                <a:ea typeface="Calibri" panose="020F0502020204030204" pitchFamily="34" charset="0"/>
                <a:cs typeface="Times New Roman" panose="02020603050405020304" pitchFamily="18" charset="0"/>
              </a:rPr>
              <a:t>(11, 3)</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50000"/>
              </a:lnSpc>
            </a:pP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u="sng" dirty="0">
                <a:latin typeface="Times New Roman" panose="02020603050405020304" pitchFamily="18" charset="0"/>
                <a:ea typeface="Calibri" panose="020F0502020204030204" pitchFamily="34" charset="0"/>
                <a:cs typeface="Times New Roman" panose="02020603050405020304" pitchFamily="18" charset="0"/>
              </a:rPr>
              <a:t>3</a:t>
            </a:r>
            <a:r>
              <a:rPr lang="en-US" dirty="0">
                <a:latin typeface="Times New Roman" panose="02020603050405020304" pitchFamily="18" charset="0"/>
                <a:ea typeface="Calibri" panose="020F0502020204030204" pitchFamily="34" charset="0"/>
                <a:cs typeface="Times New Roman" panose="02020603050405020304" pitchFamily="18" charset="0"/>
              </a:rPr>
              <a:t> =  1 *   </a:t>
            </a:r>
            <a:r>
              <a:rPr lang="en-US" u="sng" dirty="0">
                <a:latin typeface="Times New Roman" panose="02020603050405020304" pitchFamily="18" charset="0"/>
                <a:ea typeface="Calibri" panose="020F0502020204030204" pitchFamily="34" charset="0"/>
                <a:cs typeface="Times New Roman" panose="02020603050405020304" pitchFamily="18" charset="0"/>
              </a:rPr>
              <a:t>2</a:t>
            </a:r>
            <a:r>
              <a:rPr lang="en-US" dirty="0">
                <a:latin typeface="Times New Roman" panose="02020603050405020304" pitchFamily="18" charset="0"/>
                <a:ea typeface="Calibri" panose="020F0502020204030204" pitchFamily="34" charset="0"/>
                <a:cs typeface="Times New Roman" panose="02020603050405020304" pitchFamily="18" charset="0"/>
              </a:rPr>
              <a:t> + 1    </a:t>
            </a:r>
            <a:r>
              <a:rPr lang="en-US" dirty="0" err="1">
                <a:latin typeface="Times New Roman" panose="02020603050405020304" pitchFamily="18" charset="0"/>
                <a:ea typeface="Calibri" panose="020F0502020204030204" pitchFamily="34" charset="0"/>
                <a:cs typeface="Times New Roman" panose="02020603050405020304" pitchFamily="18" charset="0"/>
              </a:rPr>
              <a:t>gcd</a:t>
            </a:r>
            <a:r>
              <a:rPr lang="en-US" dirty="0">
                <a:latin typeface="Times New Roman" panose="02020603050405020304" pitchFamily="18" charset="0"/>
                <a:ea typeface="Calibri" panose="020F0502020204030204" pitchFamily="34" charset="0"/>
                <a:cs typeface="Times New Roman" panose="02020603050405020304" pitchFamily="18" charset="0"/>
              </a:rPr>
              <a:t>(  3, 2)	 </a:t>
            </a:r>
          </a:p>
          <a:p>
            <a:pPr>
              <a:lnSpc>
                <a:spcPct val="150000"/>
              </a:lnSpc>
            </a:pP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u="sng"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2</a:t>
            </a:r>
            <a:r>
              <a:rPr lang="en-US"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 =  2 *   </a:t>
            </a:r>
            <a:r>
              <a:rPr lang="en-US" u="sng"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1</a:t>
            </a:r>
            <a:r>
              <a:rPr lang="en-US"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 + 0    </a:t>
            </a:r>
            <a:r>
              <a:rPr lang="en-US" dirty="0" err="1">
                <a:solidFill>
                  <a:srgbClr val="C00000"/>
                </a:solidFill>
                <a:latin typeface="Times New Roman" panose="02020603050405020304" pitchFamily="18" charset="0"/>
                <a:ea typeface="Calibri" panose="020F0502020204030204" pitchFamily="34" charset="0"/>
                <a:cs typeface="Times New Roman" panose="02020603050405020304" pitchFamily="18" charset="0"/>
              </a:rPr>
              <a:t>gcd</a:t>
            </a:r>
            <a:r>
              <a:rPr lang="en-US"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  2, 1)</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50000"/>
              </a:lnSpc>
            </a:pP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u="sng" dirty="0">
                <a:latin typeface="Times New Roman" panose="02020603050405020304" pitchFamily="18" charset="0"/>
                <a:ea typeface="Calibri" panose="020F0502020204030204" pitchFamily="34" charset="0"/>
                <a:cs typeface="Times New Roman" panose="02020603050405020304" pitchFamily="18" charset="0"/>
              </a:rPr>
              <a:t>1</a:t>
            </a:r>
            <a:r>
              <a:rPr lang="en-US" dirty="0">
                <a:latin typeface="Times New Roman" panose="02020603050405020304" pitchFamily="18" charset="0"/>
                <a:ea typeface="Calibri" panose="020F0502020204030204" pitchFamily="34" charset="0"/>
                <a:cs typeface="Times New Roman" panose="02020603050405020304" pitchFamily="18" charset="0"/>
              </a:rPr>
              <a:t> =  1 *   </a:t>
            </a:r>
            <a:r>
              <a:rPr lang="en-US" u="sng" dirty="0">
                <a:latin typeface="Times New Roman" panose="02020603050405020304" pitchFamily="18" charset="0"/>
                <a:ea typeface="Calibri" panose="020F0502020204030204" pitchFamily="34" charset="0"/>
                <a:cs typeface="Times New Roman" panose="02020603050405020304" pitchFamily="18" charset="0"/>
              </a:rPr>
              <a:t>0</a:t>
            </a:r>
            <a:r>
              <a:rPr lang="en-US" dirty="0">
                <a:latin typeface="Times New Roman" panose="02020603050405020304" pitchFamily="18" charset="0"/>
                <a:ea typeface="Calibri" panose="020F0502020204030204" pitchFamily="34" charset="0"/>
                <a:cs typeface="Times New Roman" panose="02020603050405020304" pitchFamily="18" charset="0"/>
              </a:rPr>
              <a:t> + 1    </a:t>
            </a:r>
            <a:r>
              <a:rPr lang="en-US" dirty="0" err="1">
                <a:latin typeface="Times New Roman" panose="02020603050405020304" pitchFamily="18" charset="0"/>
                <a:ea typeface="Calibri" panose="020F0502020204030204" pitchFamily="34" charset="0"/>
                <a:cs typeface="Times New Roman" panose="02020603050405020304" pitchFamily="18" charset="0"/>
              </a:rPr>
              <a:t>gcd</a:t>
            </a:r>
            <a:r>
              <a:rPr lang="en-US" dirty="0">
                <a:latin typeface="Times New Roman" panose="02020603050405020304" pitchFamily="18" charset="0"/>
                <a:ea typeface="Calibri" panose="020F0502020204030204" pitchFamily="34" charset="0"/>
                <a:cs typeface="Times New Roman" panose="02020603050405020304" pitchFamily="18" charset="0"/>
              </a:rPr>
              <a:t>(  1, 0) = 1</a:t>
            </a: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4" name="Thought Bubble: Cloud 3">
            <a:extLst>
              <a:ext uri="{FF2B5EF4-FFF2-40B4-BE49-F238E27FC236}">
                <a16:creationId xmlns:a16="http://schemas.microsoft.com/office/drawing/2014/main" id="{EAC32C19-DC21-4CC0-BD83-80BB33D5C507}"/>
              </a:ext>
            </a:extLst>
          </p:cNvPr>
          <p:cNvSpPr/>
          <p:nvPr/>
        </p:nvSpPr>
        <p:spPr>
          <a:xfrm rot="20706359" flipH="1">
            <a:off x="605732" y="2233314"/>
            <a:ext cx="459310" cy="477796"/>
          </a:xfrm>
          <a:prstGeom prst="cloudCallout">
            <a:avLst>
              <a:gd name="adj1" fmla="val -31983"/>
              <a:gd name="adj2" fmla="val 1541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Image result for smiley face images">
            <a:extLst>
              <a:ext uri="{FF2B5EF4-FFF2-40B4-BE49-F238E27FC236}">
                <a16:creationId xmlns:a16="http://schemas.microsoft.com/office/drawing/2014/main" id="{15A44C8D-DE38-4E6F-849D-229950442E26}"/>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rot="413418">
            <a:off x="552043" y="2242038"/>
            <a:ext cx="566688" cy="4603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62878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80A2298B-97BF-4DDC-B329-BAAE7843FB4A}"/>
              </a:ext>
            </a:extLst>
          </p:cNvPr>
          <p:cNvSpPr txBox="1"/>
          <p:nvPr/>
        </p:nvSpPr>
        <p:spPr>
          <a:xfrm>
            <a:off x="1268254" y="3195302"/>
            <a:ext cx="9469551" cy="3631194"/>
          </a:xfrm>
          <a:prstGeom prst="rect">
            <a:avLst/>
          </a:prstGeom>
          <a:solidFill>
            <a:srgbClr val="FFFF00"/>
          </a:solidFill>
        </p:spPr>
        <p:txBody>
          <a:bodyPr wrap="square" rtlCol="0">
            <a:spAutoFit/>
          </a:bodyPr>
          <a:lstStyle/>
          <a:p>
            <a:endParaRPr lang="en-US" dirty="0"/>
          </a:p>
        </p:txBody>
      </p:sp>
      <p:sp>
        <p:nvSpPr>
          <p:cNvPr id="6" name="TextBox 5">
            <a:extLst>
              <a:ext uri="{FF2B5EF4-FFF2-40B4-BE49-F238E27FC236}">
                <a16:creationId xmlns:a16="http://schemas.microsoft.com/office/drawing/2014/main" id="{D7A01113-7884-498B-A387-1DDDA3691FCA}"/>
              </a:ext>
            </a:extLst>
          </p:cNvPr>
          <p:cNvSpPr txBox="1"/>
          <p:nvPr/>
        </p:nvSpPr>
        <p:spPr>
          <a:xfrm>
            <a:off x="1268254" y="347844"/>
            <a:ext cx="9427455" cy="2755574"/>
          </a:xfrm>
          <a:prstGeom prst="rect">
            <a:avLst/>
          </a:prstGeom>
          <a:solidFill>
            <a:srgbClr val="FFFF00"/>
          </a:solidFill>
        </p:spPr>
        <p:txBody>
          <a:bodyPr wrap="square" rtlCol="0">
            <a:spAutoFit/>
          </a:bodyPr>
          <a:lstStyle/>
          <a:p>
            <a:endParaRPr lang="en-US" dirty="0"/>
          </a:p>
        </p:txBody>
      </p:sp>
      <p:sp>
        <p:nvSpPr>
          <p:cNvPr id="2" name="Rectangle 1"/>
          <p:cNvSpPr/>
          <p:nvPr/>
        </p:nvSpPr>
        <p:spPr>
          <a:xfrm>
            <a:off x="1273404" y="439728"/>
            <a:ext cx="9974966" cy="6224396"/>
          </a:xfrm>
          <a:prstGeom prst="rect">
            <a:avLst/>
          </a:prstGeom>
        </p:spPr>
        <p:txBody>
          <a:bodyPr wrap="square">
            <a:spAutoFit/>
          </a:bodyPr>
          <a:lstStyle/>
          <a:p>
            <a:pPr>
              <a:lnSpc>
                <a:spcPct val="150000"/>
              </a:lnSpc>
            </a:pPr>
            <a:r>
              <a:rPr lang="en-US" sz="2200" dirty="0">
                <a:latin typeface="Times New Roman" panose="02020603050405020304" pitchFamily="18" charset="0"/>
                <a:ea typeface="Calibri" panose="020F0502020204030204" pitchFamily="34" charset="0"/>
                <a:cs typeface="Times New Roman" panose="02020603050405020304" pitchFamily="18" charset="0"/>
              </a:rPr>
              <a:t>The 3</a:t>
            </a:r>
            <a:r>
              <a:rPr lang="en-US" sz="2200" baseline="30000" dirty="0">
                <a:latin typeface="Times New Roman" panose="02020603050405020304" pitchFamily="18" charset="0"/>
                <a:ea typeface="Calibri" panose="020F0502020204030204" pitchFamily="34" charset="0"/>
                <a:cs typeface="Times New Roman" panose="02020603050405020304" pitchFamily="18" charset="0"/>
              </a:rPr>
              <a:t>rd</a:t>
            </a:r>
            <a:r>
              <a:rPr lang="en-US" sz="2200" dirty="0">
                <a:latin typeface="Times New Roman" panose="02020603050405020304" pitchFamily="18" charset="0"/>
                <a:ea typeface="Calibri" panose="020F0502020204030204" pitchFamily="34" charset="0"/>
                <a:cs typeface="Times New Roman" panose="02020603050405020304" pitchFamily="18" charset="0"/>
              </a:rPr>
              <a:t> step is: Use the 3</a:t>
            </a:r>
            <a:r>
              <a:rPr lang="en-US" sz="2200" baseline="30000" dirty="0">
                <a:latin typeface="Times New Roman" panose="02020603050405020304" pitchFamily="18" charset="0"/>
                <a:ea typeface="Calibri" panose="020F0502020204030204" pitchFamily="34" charset="0"/>
                <a:cs typeface="Times New Roman" panose="02020603050405020304" pitchFamily="18" charset="0"/>
              </a:rPr>
              <a:t>rd</a:t>
            </a:r>
            <a:r>
              <a:rPr lang="en-US" sz="2200" dirty="0">
                <a:latin typeface="Times New Roman" panose="02020603050405020304" pitchFamily="18" charset="0"/>
                <a:ea typeface="Calibri" panose="020F0502020204030204" pitchFamily="34" charset="0"/>
                <a:cs typeface="Times New Roman" panose="02020603050405020304" pitchFamily="18" charset="0"/>
              </a:rPr>
              <a:t> last line</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u="sng" dirty="0">
                <a:latin typeface="Times New Roman" panose="02020603050405020304" pitchFamily="18" charset="0"/>
                <a:ea typeface="Calibri" panose="020F0502020204030204" pitchFamily="34" charset="0"/>
                <a:cs typeface="Times New Roman" panose="02020603050405020304" pitchFamily="18" charset="0"/>
              </a:rPr>
              <a:t>3</a:t>
            </a:r>
            <a:r>
              <a:rPr lang="en-US" sz="2400" dirty="0">
                <a:latin typeface="Times New Roman" panose="02020603050405020304" pitchFamily="18" charset="0"/>
                <a:ea typeface="Calibri" panose="020F0502020204030204" pitchFamily="34" charset="0"/>
                <a:cs typeface="Times New Roman" panose="02020603050405020304" pitchFamily="18" charset="0"/>
              </a:rPr>
              <a:t> =  1 * </a:t>
            </a:r>
            <a:r>
              <a:rPr lang="en-US" sz="2400" u="sng" dirty="0">
                <a:latin typeface="Times New Roman" panose="02020603050405020304" pitchFamily="18" charset="0"/>
                <a:ea typeface="Calibri" panose="020F0502020204030204" pitchFamily="34" charset="0"/>
                <a:cs typeface="Times New Roman" panose="02020603050405020304" pitchFamily="18" charset="0"/>
              </a:rPr>
              <a:t>2</a:t>
            </a:r>
            <a:r>
              <a:rPr lang="en-US" sz="2400" dirty="0">
                <a:latin typeface="Times New Roman" panose="02020603050405020304" pitchFamily="18" charset="0"/>
                <a:ea typeface="Calibri" panose="020F0502020204030204" pitchFamily="34" charset="0"/>
                <a:cs typeface="Times New Roman" panose="02020603050405020304" pitchFamily="18" charset="0"/>
              </a:rPr>
              <a:t> + 1</a:t>
            </a:r>
            <a:r>
              <a:rPr lang="en-US" sz="2200" dirty="0">
                <a:latin typeface="Times New Roman" panose="02020603050405020304" pitchFamily="18" charset="0"/>
                <a:ea typeface="Calibri" panose="020F0502020204030204" pitchFamily="34" charset="0"/>
                <a:cs typeface="Times New Roman" panose="02020603050405020304" pitchFamily="18" charset="0"/>
              </a:rPr>
              <a:t> which yields </a:t>
            </a:r>
            <a:r>
              <a:rPr lang="en-US" sz="2200" b="1"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1</a:t>
            </a:r>
            <a:r>
              <a:rPr lang="en-US" sz="2200" dirty="0">
                <a:latin typeface="Times New Roman" panose="02020603050405020304" pitchFamily="18" charset="0"/>
                <a:ea typeface="Calibri" panose="020F0502020204030204" pitchFamily="34" charset="0"/>
                <a:cs typeface="Times New Roman" panose="02020603050405020304" pitchFamily="18" charset="0"/>
              </a:rPr>
              <a:t> = </a:t>
            </a:r>
            <a:r>
              <a:rPr lang="en-US" sz="2200" u="sng" dirty="0">
                <a:latin typeface="Times New Roman" panose="02020603050405020304" pitchFamily="18" charset="0"/>
                <a:ea typeface="Calibri" panose="020F0502020204030204" pitchFamily="34" charset="0"/>
                <a:cs typeface="Times New Roman" panose="02020603050405020304" pitchFamily="18" charset="0"/>
              </a:rPr>
              <a:t>3</a:t>
            </a:r>
            <a:r>
              <a:rPr lang="en-US" sz="2200" dirty="0">
                <a:latin typeface="Times New Roman" panose="02020603050405020304" pitchFamily="18" charset="0"/>
                <a:ea typeface="Calibri" panose="020F0502020204030204" pitchFamily="34" charset="0"/>
                <a:cs typeface="Times New Roman" panose="02020603050405020304" pitchFamily="18" charset="0"/>
              </a:rPr>
              <a:t> – 1 * </a:t>
            </a:r>
            <a:r>
              <a:rPr lang="en-US" sz="2200" u="sng" dirty="0">
                <a:latin typeface="Times New Roman" panose="02020603050405020304" pitchFamily="18" charset="0"/>
                <a:ea typeface="Calibri" panose="020F0502020204030204" pitchFamily="34" charset="0"/>
                <a:cs typeface="Times New Roman" panose="02020603050405020304" pitchFamily="18" charset="0"/>
              </a:rPr>
              <a:t>2</a:t>
            </a:r>
            <a:r>
              <a:rPr lang="en-US" sz="2200" dirty="0">
                <a:latin typeface="Times New Roman" panose="02020603050405020304" pitchFamily="18" charset="0"/>
                <a:ea typeface="Calibri" panose="020F0502020204030204" pitchFamily="34" charset="0"/>
                <a:cs typeface="Times New Roman" panose="02020603050405020304" pitchFamily="18" charset="0"/>
              </a:rPr>
              <a:t>. Substituting this in   </a:t>
            </a:r>
          </a:p>
          <a:p>
            <a:pPr>
              <a:lnSpc>
                <a:spcPct val="150000"/>
              </a:lnSpc>
            </a:pPr>
            <a:r>
              <a:rPr lang="en-US" sz="2200" dirty="0">
                <a:latin typeface="Times New Roman" panose="02020603050405020304" pitchFamily="18" charset="0"/>
                <a:ea typeface="Calibri" panose="020F0502020204030204" pitchFamily="34" charset="0"/>
                <a:cs typeface="Times New Roman" panose="02020603050405020304" pitchFamily="18" charset="0"/>
              </a:rPr>
              <a:t>		1 =  -1 * </a:t>
            </a:r>
            <a:r>
              <a:rPr lang="en-US" sz="2200" u="sng" dirty="0">
                <a:latin typeface="Times New Roman" panose="02020603050405020304" pitchFamily="18" charset="0"/>
                <a:ea typeface="Calibri" panose="020F0502020204030204" pitchFamily="34" charset="0"/>
                <a:cs typeface="Times New Roman" panose="02020603050405020304" pitchFamily="18" charset="0"/>
              </a:rPr>
              <a:t>2</a:t>
            </a:r>
            <a:r>
              <a:rPr lang="en-US" sz="2200" dirty="0">
                <a:latin typeface="Times New Roman" panose="02020603050405020304" pitchFamily="18" charset="0"/>
                <a:ea typeface="Calibri" panose="020F0502020204030204" pitchFamily="34" charset="0"/>
                <a:cs typeface="Times New Roman" panose="02020603050405020304" pitchFamily="18" charset="0"/>
              </a:rPr>
              <a:t> + 3 * </a:t>
            </a:r>
            <a:r>
              <a:rPr lang="en-US" sz="2200" u="sng"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1</a:t>
            </a: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….(2)</a:t>
            </a:r>
            <a:endPar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pPr>
            <a:r>
              <a:rPr lang="en-US" sz="2200" dirty="0">
                <a:latin typeface="Times New Roman" panose="02020603050405020304" pitchFamily="18" charset="0"/>
                <a:ea typeface="Calibri" panose="020F0502020204030204" pitchFamily="34" charset="0"/>
                <a:cs typeface="Times New Roman" panose="02020603050405020304" pitchFamily="18" charset="0"/>
              </a:rPr>
              <a:t>		   =  -1 * </a:t>
            </a:r>
            <a:r>
              <a:rPr lang="en-US" sz="2200" u="sng" dirty="0">
                <a:latin typeface="Times New Roman" panose="02020603050405020304" pitchFamily="18" charset="0"/>
                <a:ea typeface="Calibri" panose="020F0502020204030204" pitchFamily="34" charset="0"/>
                <a:cs typeface="Times New Roman" panose="02020603050405020304" pitchFamily="18" charset="0"/>
              </a:rPr>
              <a:t>2</a:t>
            </a:r>
            <a:r>
              <a:rPr lang="en-US" sz="2200" dirty="0">
                <a:latin typeface="Times New Roman" panose="02020603050405020304" pitchFamily="18" charset="0"/>
                <a:ea typeface="Calibri" panose="020F0502020204030204" pitchFamily="34" charset="0"/>
                <a:cs typeface="Times New Roman" panose="02020603050405020304" pitchFamily="18" charset="0"/>
              </a:rPr>
              <a:t> + 3 * (</a:t>
            </a:r>
            <a:r>
              <a:rPr lang="en-US" sz="2200" u="sng" dirty="0">
                <a:latin typeface="Times New Roman" panose="02020603050405020304" pitchFamily="18" charset="0"/>
                <a:ea typeface="Calibri" panose="020F0502020204030204" pitchFamily="34" charset="0"/>
                <a:cs typeface="Times New Roman" panose="02020603050405020304" pitchFamily="18" charset="0"/>
              </a:rPr>
              <a:t>3</a:t>
            </a:r>
            <a:r>
              <a:rPr lang="en-US" sz="2200" dirty="0">
                <a:latin typeface="Times New Roman" panose="02020603050405020304" pitchFamily="18" charset="0"/>
                <a:ea typeface="Calibri" panose="020F0502020204030204" pitchFamily="34" charset="0"/>
                <a:cs typeface="Times New Roman" panose="02020603050405020304" pitchFamily="18" charset="0"/>
              </a:rPr>
              <a:t> – 1 * </a:t>
            </a:r>
            <a:r>
              <a:rPr lang="en-US" sz="2200" u="sng" dirty="0">
                <a:latin typeface="Times New Roman" panose="02020603050405020304" pitchFamily="18" charset="0"/>
                <a:ea typeface="Calibri" panose="020F0502020204030204" pitchFamily="34" charset="0"/>
                <a:cs typeface="Times New Roman" panose="02020603050405020304" pitchFamily="18" charset="0"/>
              </a:rPr>
              <a:t>2</a:t>
            </a:r>
            <a:r>
              <a:rPr lang="en-US" sz="2200" dirty="0">
                <a:latin typeface="Times New Roman" panose="02020603050405020304" pitchFamily="18" charset="0"/>
                <a:ea typeface="Calibri" panose="020F0502020204030204" pitchFamily="34" charset="0"/>
                <a:cs typeface="Times New Roman" panose="02020603050405020304" pitchFamily="18" charset="0"/>
              </a:rPr>
              <a:t>)</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a:lnSpc>
                <a:spcPct val="150000"/>
              </a:lnSpc>
            </a:pPr>
            <a:r>
              <a:rPr lang="en-US" sz="2200" dirty="0">
                <a:latin typeface="Times New Roman" panose="02020603050405020304" pitchFamily="18" charset="0"/>
                <a:ea typeface="Calibri" panose="020F0502020204030204" pitchFamily="34" charset="0"/>
                <a:cs typeface="Times New Roman" panose="02020603050405020304" pitchFamily="18" charset="0"/>
              </a:rPr>
              <a:t>		   =   </a:t>
            </a:r>
            <a:r>
              <a:rPr lang="en-US" sz="2200" dirty="0">
                <a:solidFill>
                  <a:schemeClr val="accent6">
                    <a:lumMod val="75000"/>
                  </a:schemeClr>
                </a:solidFill>
                <a:latin typeface="Times New Roman" panose="02020603050405020304" pitchFamily="18" charset="0"/>
                <a:ea typeface="Calibri" panose="020F0502020204030204" pitchFamily="34" charset="0"/>
                <a:cs typeface="Times New Roman" panose="02020603050405020304" pitchFamily="18" charset="0"/>
              </a:rPr>
              <a:t>3 </a:t>
            </a:r>
            <a:r>
              <a:rPr lang="en-US" sz="2200" dirty="0">
                <a:latin typeface="Times New Roman" panose="02020603050405020304" pitchFamily="18" charset="0"/>
                <a:ea typeface="Calibri" panose="020F0502020204030204" pitchFamily="34" charset="0"/>
                <a:cs typeface="Times New Roman" panose="02020603050405020304" pitchFamily="18" charset="0"/>
              </a:rPr>
              <a:t>* </a:t>
            </a:r>
            <a:r>
              <a:rPr lang="en-US" sz="2200" u="sng" dirty="0">
                <a:latin typeface="Times New Roman" panose="02020603050405020304" pitchFamily="18" charset="0"/>
                <a:ea typeface="Calibri" panose="020F0502020204030204" pitchFamily="34" charset="0"/>
                <a:cs typeface="Times New Roman" panose="02020603050405020304" pitchFamily="18" charset="0"/>
              </a:rPr>
              <a:t>3</a:t>
            </a:r>
            <a:r>
              <a:rPr lang="en-US" sz="2200" dirty="0">
                <a:latin typeface="Times New Roman" panose="02020603050405020304" pitchFamily="18" charset="0"/>
                <a:ea typeface="Calibri" panose="020F0502020204030204" pitchFamily="34" charset="0"/>
                <a:cs typeface="Times New Roman" panose="02020603050405020304" pitchFamily="18" charset="0"/>
              </a:rPr>
              <a:t> </a:t>
            </a:r>
            <a:r>
              <a:rPr lang="en-US" sz="2200" dirty="0">
                <a:solidFill>
                  <a:schemeClr val="accent6">
                    <a:lumMod val="75000"/>
                  </a:schemeClr>
                </a:solidFill>
                <a:latin typeface="Times New Roman" panose="02020603050405020304" pitchFamily="18" charset="0"/>
                <a:ea typeface="Calibri" panose="020F0502020204030204" pitchFamily="34" charset="0"/>
                <a:cs typeface="Times New Roman" panose="02020603050405020304" pitchFamily="18" charset="0"/>
              </a:rPr>
              <a:t>– 4 </a:t>
            </a:r>
            <a:r>
              <a:rPr lang="en-US" sz="2200" dirty="0">
                <a:latin typeface="Times New Roman" panose="02020603050405020304" pitchFamily="18" charset="0"/>
                <a:ea typeface="Calibri" panose="020F0502020204030204" pitchFamily="34" charset="0"/>
                <a:cs typeface="Times New Roman" panose="02020603050405020304" pitchFamily="18" charset="0"/>
              </a:rPr>
              <a:t>* </a:t>
            </a:r>
            <a:r>
              <a:rPr lang="en-US" sz="2200" u="sng" dirty="0">
                <a:latin typeface="Times New Roman" panose="02020603050405020304" pitchFamily="18" charset="0"/>
                <a:ea typeface="Calibri" panose="020F0502020204030204" pitchFamily="34" charset="0"/>
                <a:cs typeface="Times New Roman" panose="02020603050405020304" pitchFamily="18" charset="0"/>
              </a:rPr>
              <a:t>2</a:t>
            </a:r>
            <a:r>
              <a:rPr lang="en-US" sz="2200" dirty="0">
                <a:latin typeface="Times New Roman" panose="02020603050405020304" pitchFamily="18" charset="0"/>
                <a:ea typeface="Calibri" panose="020F0502020204030204" pitchFamily="34" charset="0"/>
                <a:cs typeface="Times New Roman" panose="02020603050405020304" pitchFamily="18" charset="0"/>
              </a:rPr>
              <a:t>                </a:t>
            </a: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…..(3)</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a:lnSpc>
                <a:spcPct val="150000"/>
              </a:lnSpc>
            </a:pPr>
            <a:r>
              <a:rPr lang="en-US" sz="2200" dirty="0">
                <a:latin typeface="Times New Roman" panose="02020603050405020304" pitchFamily="18" charset="0"/>
                <a:ea typeface="Calibri" panose="020F0502020204030204" pitchFamily="34" charset="0"/>
                <a:cs typeface="Times New Roman" panose="02020603050405020304" pitchFamily="18" charset="0"/>
              </a:rPr>
              <a:t>Continuing in this same way with substitutions </a:t>
            </a:r>
            <a:r>
              <a:rPr lang="en-US" sz="2200"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2 </a:t>
            </a:r>
            <a:r>
              <a:rPr lang="en-US" sz="2200" dirty="0">
                <a:latin typeface="Times New Roman" panose="02020603050405020304" pitchFamily="18" charset="0"/>
                <a:ea typeface="Calibri" panose="020F0502020204030204" pitchFamily="34" charset="0"/>
                <a:cs typeface="Times New Roman" panose="02020603050405020304" pitchFamily="18" charset="0"/>
              </a:rPr>
              <a:t>= 11 – 3 * 3 and then </a:t>
            </a:r>
            <a:r>
              <a:rPr lang="en-US" sz="2200"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3</a:t>
            </a:r>
            <a:r>
              <a:rPr lang="en-US" sz="2200" dirty="0">
                <a:latin typeface="Times New Roman" panose="02020603050405020304" pitchFamily="18" charset="0"/>
                <a:ea typeface="Calibri" panose="020F0502020204030204" pitchFamily="34" charset="0"/>
                <a:cs typeface="Times New Roman" panose="02020603050405020304" pitchFamily="18" charset="0"/>
              </a:rPr>
              <a:t> = 25 – 2 *11 into (3) and (4) gives</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a:lnSpc>
                <a:spcPct val="150000"/>
              </a:lnSpc>
            </a:pPr>
            <a:r>
              <a:rPr lang="en-US" sz="2200" dirty="0">
                <a:latin typeface="Times New Roman" panose="02020603050405020304" pitchFamily="18" charset="0"/>
                <a:ea typeface="Calibri" panose="020F0502020204030204" pitchFamily="34" charset="0"/>
                <a:cs typeface="Times New Roman" panose="02020603050405020304" pitchFamily="18" charset="0"/>
              </a:rPr>
              <a:t>		1 =    3 *  </a:t>
            </a:r>
            <a:r>
              <a:rPr lang="en-US" sz="2200" u="sng" dirty="0">
                <a:latin typeface="Times New Roman" panose="02020603050405020304" pitchFamily="18" charset="0"/>
                <a:ea typeface="Calibri" panose="020F0502020204030204" pitchFamily="34" charset="0"/>
                <a:cs typeface="Times New Roman" panose="02020603050405020304" pitchFamily="18" charset="0"/>
              </a:rPr>
              <a:t>3</a:t>
            </a:r>
            <a:r>
              <a:rPr lang="en-US" sz="2200" dirty="0">
                <a:latin typeface="Times New Roman" panose="02020603050405020304" pitchFamily="18" charset="0"/>
                <a:ea typeface="Calibri" panose="020F0502020204030204" pitchFamily="34" charset="0"/>
                <a:cs typeface="Times New Roman" panose="02020603050405020304" pitchFamily="18" charset="0"/>
              </a:rPr>
              <a:t> –   4 * </a:t>
            </a:r>
            <a:r>
              <a:rPr lang="en-US" sz="2200" u="sng"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2</a:t>
            </a: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from (3)</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a:lnSpc>
                <a:spcPct val="150000"/>
              </a:lnSpc>
            </a:pPr>
            <a:r>
              <a:rPr lang="en-US" sz="2200" dirty="0">
                <a:latin typeface="Times New Roman" panose="02020603050405020304" pitchFamily="18" charset="0"/>
                <a:ea typeface="Calibri" panose="020F0502020204030204" pitchFamily="34" charset="0"/>
                <a:cs typeface="Times New Roman" panose="02020603050405020304" pitchFamily="18" charset="0"/>
              </a:rPr>
              <a:t>		   =    3 *  </a:t>
            </a:r>
            <a:r>
              <a:rPr lang="en-US" sz="2200" u="sng" dirty="0">
                <a:latin typeface="Times New Roman" panose="02020603050405020304" pitchFamily="18" charset="0"/>
                <a:ea typeface="Calibri" panose="020F0502020204030204" pitchFamily="34" charset="0"/>
                <a:cs typeface="Times New Roman" panose="02020603050405020304" pitchFamily="18" charset="0"/>
              </a:rPr>
              <a:t>3</a:t>
            </a:r>
            <a:r>
              <a:rPr lang="en-US" sz="2200" dirty="0">
                <a:latin typeface="Times New Roman" panose="02020603050405020304" pitchFamily="18" charset="0"/>
                <a:ea typeface="Calibri" panose="020F0502020204030204" pitchFamily="34" charset="0"/>
                <a:cs typeface="Times New Roman" panose="02020603050405020304" pitchFamily="18" charset="0"/>
              </a:rPr>
              <a:t> –   4 * (</a:t>
            </a:r>
            <a:r>
              <a:rPr lang="en-US" sz="2200" u="sng" dirty="0">
                <a:latin typeface="Times New Roman" panose="02020603050405020304" pitchFamily="18" charset="0"/>
                <a:ea typeface="Calibri" panose="020F0502020204030204" pitchFamily="34" charset="0"/>
                <a:cs typeface="Times New Roman" panose="02020603050405020304" pitchFamily="18" charset="0"/>
              </a:rPr>
              <a:t>11</a:t>
            </a:r>
            <a:r>
              <a:rPr lang="en-US" sz="2200" dirty="0">
                <a:latin typeface="Times New Roman" panose="02020603050405020304" pitchFamily="18" charset="0"/>
                <a:ea typeface="Calibri" panose="020F0502020204030204" pitchFamily="34" charset="0"/>
                <a:cs typeface="Times New Roman" panose="02020603050405020304" pitchFamily="18" charset="0"/>
              </a:rPr>
              <a:t> – 3 *  </a:t>
            </a:r>
            <a:r>
              <a:rPr lang="en-US" sz="2200" u="sng" dirty="0">
                <a:latin typeface="Times New Roman" panose="02020603050405020304" pitchFamily="18" charset="0"/>
                <a:ea typeface="Calibri" panose="020F0502020204030204" pitchFamily="34" charset="0"/>
                <a:cs typeface="Times New Roman" panose="02020603050405020304" pitchFamily="18" charset="0"/>
              </a:rPr>
              <a:t>3</a:t>
            </a:r>
            <a:r>
              <a:rPr lang="en-US" sz="2200" dirty="0">
                <a:latin typeface="Times New Roman" panose="02020603050405020304" pitchFamily="18" charset="0"/>
                <a:ea typeface="Calibri" panose="020F0502020204030204" pitchFamily="34" charset="0"/>
                <a:cs typeface="Times New Roman" panose="02020603050405020304" pitchFamily="18" charset="0"/>
              </a:rPr>
              <a:t>)</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a:lnSpc>
                <a:spcPct val="150000"/>
              </a:lnSpc>
            </a:pPr>
            <a:r>
              <a:rPr lang="en-US" sz="2200" dirty="0">
                <a:latin typeface="Times New Roman" panose="02020603050405020304" pitchFamily="18" charset="0"/>
                <a:ea typeface="Calibri" panose="020F0502020204030204" pitchFamily="34" charset="0"/>
                <a:cs typeface="Times New Roman" panose="02020603050405020304" pitchFamily="18" charset="0"/>
              </a:rPr>
              <a:t>		   =  </a:t>
            </a:r>
            <a:r>
              <a:rPr lang="en-US" sz="2200" dirty="0">
                <a:solidFill>
                  <a:schemeClr val="accent6">
                    <a:lumMod val="75000"/>
                  </a:schemeClr>
                </a:solidFill>
                <a:latin typeface="Times New Roman" panose="02020603050405020304" pitchFamily="18" charset="0"/>
                <a:ea typeface="Calibri" panose="020F0502020204030204" pitchFamily="34" charset="0"/>
                <a:cs typeface="Times New Roman" panose="02020603050405020304" pitchFamily="18" charset="0"/>
              </a:rPr>
              <a:t>-4 </a:t>
            </a:r>
            <a:r>
              <a:rPr lang="en-US" sz="2200" dirty="0">
                <a:latin typeface="Times New Roman" panose="02020603050405020304" pitchFamily="18" charset="0"/>
                <a:ea typeface="Calibri" panose="020F0502020204030204" pitchFamily="34" charset="0"/>
                <a:cs typeface="Times New Roman" panose="02020603050405020304" pitchFamily="18" charset="0"/>
              </a:rPr>
              <a:t>* </a:t>
            </a:r>
            <a:r>
              <a:rPr lang="en-US" sz="2200" u="sng" dirty="0">
                <a:latin typeface="Times New Roman" panose="02020603050405020304" pitchFamily="18" charset="0"/>
                <a:ea typeface="Calibri" panose="020F0502020204030204" pitchFamily="34" charset="0"/>
                <a:cs typeface="Times New Roman" panose="02020603050405020304" pitchFamily="18" charset="0"/>
              </a:rPr>
              <a:t>11</a:t>
            </a:r>
            <a:r>
              <a:rPr lang="en-US" sz="2200" dirty="0">
                <a:latin typeface="Times New Roman" panose="02020603050405020304" pitchFamily="18" charset="0"/>
                <a:ea typeface="Calibri" panose="020F0502020204030204" pitchFamily="34" charset="0"/>
                <a:cs typeface="Times New Roman" panose="02020603050405020304" pitchFamily="18" charset="0"/>
              </a:rPr>
              <a:t> + </a:t>
            </a:r>
            <a:r>
              <a:rPr lang="en-US" sz="2200" dirty="0">
                <a:solidFill>
                  <a:schemeClr val="accent6">
                    <a:lumMod val="75000"/>
                  </a:schemeClr>
                </a:solidFill>
                <a:latin typeface="Times New Roman" panose="02020603050405020304" pitchFamily="18" charset="0"/>
                <a:ea typeface="Calibri" panose="020F0502020204030204" pitchFamily="34" charset="0"/>
                <a:cs typeface="Times New Roman" panose="02020603050405020304" pitchFamily="18" charset="0"/>
              </a:rPr>
              <a:t>15 </a:t>
            </a:r>
            <a:r>
              <a:rPr lang="en-US" sz="2200" dirty="0">
                <a:latin typeface="Times New Roman" panose="02020603050405020304" pitchFamily="18" charset="0"/>
                <a:ea typeface="Calibri" panose="020F0502020204030204" pitchFamily="34" charset="0"/>
                <a:cs typeface="Times New Roman" panose="02020603050405020304" pitchFamily="18" charset="0"/>
              </a:rPr>
              <a:t>* </a:t>
            </a:r>
            <a:r>
              <a:rPr lang="en-US" sz="2200" u="sng"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3</a:t>
            </a: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…..(4)</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a:lnSpc>
                <a:spcPct val="150000"/>
              </a:lnSpc>
            </a:pPr>
            <a:r>
              <a:rPr lang="en-US" sz="2200" dirty="0">
                <a:latin typeface="Times New Roman" panose="02020603050405020304" pitchFamily="18" charset="0"/>
                <a:ea typeface="Calibri" panose="020F0502020204030204" pitchFamily="34" charset="0"/>
                <a:cs typeface="Times New Roman" panose="02020603050405020304" pitchFamily="18" charset="0"/>
              </a:rPr>
              <a:t>	                =  -4 * </a:t>
            </a:r>
            <a:r>
              <a:rPr lang="en-US" sz="2200" u="sng" dirty="0">
                <a:latin typeface="Times New Roman" panose="02020603050405020304" pitchFamily="18" charset="0"/>
                <a:ea typeface="Calibri" panose="020F0502020204030204" pitchFamily="34" charset="0"/>
                <a:cs typeface="Times New Roman" panose="02020603050405020304" pitchFamily="18" charset="0"/>
              </a:rPr>
              <a:t>11</a:t>
            </a:r>
            <a:r>
              <a:rPr lang="en-US" sz="2200" dirty="0">
                <a:latin typeface="Times New Roman" panose="02020603050405020304" pitchFamily="18" charset="0"/>
                <a:ea typeface="Calibri" panose="020F0502020204030204" pitchFamily="34" charset="0"/>
                <a:cs typeface="Times New Roman" panose="02020603050405020304" pitchFamily="18" charset="0"/>
              </a:rPr>
              <a:t> + 15 * (</a:t>
            </a:r>
            <a:r>
              <a:rPr lang="en-US" sz="2200" u="sng" dirty="0">
                <a:latin typeface="Times New Roman" panose="02020603050405020304" pitchFamily="18" charset="0"/>
                <a:ea typeface="Calibri" panose="020F0502020204030204" pitchFamily="34" charset="0"/>
                <a:cs typeface="Times New Roman" panose="02020603050405020304" pitchFamily="18" charset="0"/>
              </a:rPr>
              <a:t>25</a:t>
            </a:r>
            <a:r>
              <a:rPr lang="en-US" sz="2200" dirty="0">
                <a:latin typeface="Times New Roman" panose="02020603050405020304" pitchFamily="18" charset="0"/>
                <a:ea typeface="Calibri" panose="020F0502020204030204" pitchFamily="34" charset="0"/>
                <a:cs typeface="Times New Roman" panose="02020603050405020304" pitchFamily="18" charset="0"/>
              </a:rPr>
              <a:t> – 2 *</a:t>
            </a:r>
            <a:r>
              <a:rPr lang="en-US" sz="2200" u="sng" dirty="0">
                <a:latin typeface="Times New Roman" panose="02020603050405020304" pitchFamily="18" charset="0"/>
                <a:ea typeface="Calibri" panose="020F0502020204030204" pitchFamily="34" charset="0"/>
                <a:cs typeface="Times New Roman" panose="02020603050405020304" pitchFamily="18" charset="0"/>
              </a:rPr>
              <a:t>11</a:t>
            </a:r>
            <a:r>
              <a:rPr lang="en-US" sz="2200" dirty="0">
                <a:latin typeface="Times New Roman" panose="02020603050405020304" pitchFamily="18" charset="0"/>
                <a:ea typeface="Calibri" panose="020F0502020204030204" pitchFamily="34" charset="0"/>
                <a:cs typeface="Times New Roman" panose="02020603050405020304" pitchFamily="18" charset="0"/>
              </a:rPr>
              <a:t>) </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a:lnSpc>
                <a:spcPct val="150000"/>
              </a:lnSpc>
            </a:pPr>
            <a:r>
              <a:rPr lang="en-US" sz="2200" dirty="0">
                <a:latin typeface="Times New Roman" panose="02020603050405020304" pitchFamily="18" charset="0"/>
                <a:ea typeface="Calibri" panose="020F0502020204030204" pitchFamily="34" charset="0"/>
                <a:cs typeface="Times New Roman" panose="02020603050405020304" pitchFamily="18" charset="0"/>
              </a:rPr>
              <a:t>		   =  </a:t>
            </a:r>
            <a:r>
              <a:rPr lang="en-US" sz="2200" dirty="0">
                <a:solidFill>
                  <a:schemeClr val="accent6">
                    <a:lumMod val="75000"/>
                  </a:schemeClr>
                </a:solidFill>
                <a:latin typeface="Times New Roman" panose="02020603050405020304" pitchFamily="18" charset="0"/>
                <a:ea typeface="Calibri" panose="020F0502020204030204" pitchFamily="34" charset="0"/>
                <a:cs typeface="Times New Roman" panose="02020603050405020304" pitchFamily="18" charset="0"/>
              </a:rPr>
              <a:t>15 </a:t>
            </a:r>
            <a:r>
              <a:rPr lang="en-US" sz="2200" dirty="0">
                <a:latin typeface="Times New Roman" panose="02020603050405020304" pitchFamily="18" charset="0"/>
                <a:ea typeface="Calibri" panose="020F0502020204030204" pitchFamily="34" charset="0"/>
                <a:cs typeface="Times New Roman" panose="02020603050405020304" pitchFamily="18" charset="0"/>
              </a:rPr>
              <a:t>* </a:t>
            </a:r>
            <a:r>
              <a:rPr lang="en-US" sz="2200" u="sng" dirty="0">
                <a:latin typeface="Times New Roman" panose="02020603050405020304" pitchFamily="18" charset="0"/>
                <a:ea typeface="Calibri" panose="020F0502020204030204" pitchFamily="34" charset="0"/>
                <a:cs typeface="Times New Roman" panose="02020603050405020304" pitchFamily="18" charset="0"/>
              </a:rPr>
              <a:t>25</a:t>
            </a:r>
            <a:r>
              <a:rPr lang="en-US" sz="2200" dirty="0">
                <a:latin typeface="Times New Roman" panose="02020603050405020304" pitchFamily="18" charset="0"/>
                <a:ea typeface="Calibri" panose="020F0502020204030204" pitchFamily="34" charset="0"/>
                <a:cs typeface="Times New Roman" panose="02020603050405020304" pitchFamily="18" charset="0"/>
              </a:rPr>
              <a:t> </a:t>
            </a:r>
            <a:r>
              <a:rPr lang="en-US" sz="2200" dirty="0">
                <a:solidFill>
                  <a:schemeClr val="accent6">
                    <a:lumMod val="75000"/>
                  </a:schemeClr>
                </a:solidFill>
                <a:latin typeface="Times New Roman" panose="02020603050405020304" pitchFamily="18" charset="0"/>
                <a:ea typeface="Calibri" panose="020F0502020204030204" pitchFamily="34" charset="0"/>
                <a:cs typeface="Times New Roman" panose="02020603050405020304" pitchFamily="18" charset="0"/>
              </a:rPr>
              <a:t>– 34 </a:t>
            </a:r>
            <a:r>
              <a:rPr lang="en-US" sz="2200" dirty="0">
                <a:latin typeface="Times New Roman" panose="02020603050405020304" pitchFamily="18" charset="0"/>
                <a:ea typeface="Calibri" panose="020F0502020204030204" pitchFamily="34" charset="0"/>
                <a:cs typeface="Times New Roman" panose="02020603050405020304" pitchFamily="18" charset="0"/>
              </a:rPr>
              <a:t>* </a:t>
            </a:r>
            <a:r>
              <a:rPr lang="en-US" sz="2200" u="sng" dirty="0">
                <a:latin typeface="Times New Roman" panose="02020603050405020304" pitchFamily="18" charset="0"/>
                <a:ea typeface="Calibri" panose="020F0502020204030204" pitchFamily="34" charset="0"/>
                <a:cs typeface="Times New Roman" panose="02020603050405020304" pitchFamily="18" charset="0"/>
              </a:rPr>
              <a:t>11</a:t>
            </a:r>
            <a:r>
              <a:rPr lang="en-US" sz="2200" dirty="0">
                <a:latin typeface="Times New Roman" panose="02020603050405020304" pitchFamily="18" charset="0"/>
                <a:ea typeface="Calibri" panose="020F0502020204030204" pitchFamily="34" charset="0"/>
                <a:cs typeface="Times New Roman" panose="02020603050405020304" pitchFamily="18" charset="0"/>
              </a:rPr>
              <a:t> </a:t>
            </a: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…..(5)</a:t>
            </a:r>
            <a:endParaRPr lang="en-US" sz="2200"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Thought Bubble: Cloud 3">
            <a:extLst>
              <a:ext uri="{FF2B5EF4-FFF2-40B4-BE49-F238E27FC236}">
                <a16:creationId xmlns:a16="http://schemas.microsoft.com/office/drawing/2014/main" id="{5E75E18A-78B2-4622-81C4-7985640B6D63}"/>
              </a:ext>
            </a:extLst>
          </p:cNvPr>
          <p:cNvSpPr/>
          <p:nvPr/>
        </p:nvSpPr>
        <p:spPr>
          <a:xfrm rot="20706359" flipH="1">
            <a:off x="662175" y="1725314"/>
            <a:ext cx="459310" cy="477796"/>
          </a:xfrm>
          <a:prstGeom prst="cloudCallout">
            <a:avLst>
              <a:gd name="adj1" fmla="val -31983"/>
              <a:gd name="adj2" fmla="val 1541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Image result for smiley face images">
            <a:extLst>
              <a:ext uri="{FF2B5EF4-FFF2-40B4-BE49-F238E27FC236}">
                <a16:creationId xmlns:a16="http://schemas.microsoft.com/office/drawing/2014/main" id="{59D3EA25-5E4C-49CE-9638-2E2ABA213382}"/>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01566" y="1836683"/>
            <a:ext cx="642315" cy="41743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96F9491B-A662-4A05-9CFE-261BBF0C8BCB}"/>
              </a:ext>
            </a:extLst>
          </p:cNvPr>
          <p:cNvSpPr/>
          <p:nvPr/>
        </p:nvSpPr>
        <p:spPr>
          <a:xfrm>
            <a:off x="8874211" y="3948204"/>
            <a:ext cx="3317789" cy="2125390"/>
          </a:xfrm>
          <a:prstGeom prst="rect">
            <a:avLst/>
          </a:prstGeom>
          <a:solidFill>
            <a:schemeClr val="accent5">
              <a:lumMod val="20000"/>
              <a:lumOff val="80000"/>
            </a:schemeClr>
          </a:solidFill>
          <a:ln>
            <a:solidFill>
              <a:srgbClr val="FF0000"/>
            </a:solidFill>
          </a:ln>
        </p:spPr>
        <p:txBody>
          <a:bodyPr wrap="square">
            <a:spAutoFit/>
          </a:bodyPr>
          <a:lstStyle/>
          <a:p>
            <a:pPr>
              <a:lnSpc>
                <a:spcPct val="150000"/>
              </a:lnSpc>
            </a:pPr>
            <a:r>
              <a:rPr lang="en-US" u="sng" dirty="0">
                <a:latin typeface="Times New Roman" panose="02020603050405020304" pitchFamily="18" charset="0"/>
                <a:ea typeface="Calibri" panose="020F0502020204030204" pitchFamily="34" charset="0"/>
                <a:cs typeface="Times New Roman" panose="02020603050405020304" pitchFamily="18" charset="0"/>
              </a:rPr>
              <a:t>25</a:t>
            </a:r>
            <a:r>
              <a:rPr lang="en-US" dirty="0">
                <a:latin typeface="Times New Roman" panose="02020603050405020304" pitchFamily="18" charset="0"/>
                <a:ea typeface="Calibri" panose="020F0502020204030204" pitchFamily="34" charset="0"/>
                <a:cs typeface="Times New Roman" panose="02020603050405020304" pitchFamily="18" charset="0"/>
              </a:rPr>
              <a:t> =  2 * </a:t>
            </a:r>
            <a:r>
              <a:rPr lang="en-US" u="sng" dirty="0">
                <a:latin typeface="Times New Roman" panose="02020603050405020304" pitchFamily="18" charset="0"/>
                <a:ea typeface="Calibri" panose="020F0502020204030204" pitchFamily="34" charset="0"/>
                <a:cs typeface="Times New Roman" panose="02020603050405020304" pitchFamily="18" charset="0"/>
              </a:rPr>
              <a:t>11</a:t>
            </a:r>
            <a:r>
              <a:rPr lang="en-US" dirty="0">
                <a:latin typeface="Times New Roman" panose="02020603050405020304" pitchFamily="18" charset="0"/>
                <a:ea typeface="Calibri" panose="020F0502020204030204" pitchFamily="34" charset="0"/>
                <a:cs typeface="Times New Roman" panose="02020603050405020304" pitchFamily="18" charset="0"/>
              </a:rPr>
              <a:t> + 3  </a:t>
            </a:r>
            <a:r>
              <a:rPr lang="en-US" dirty="0" err="1">
                <a:latin typeface="Times New Roman" panose="02020603050405020304" pitchFamily="18" charset="0"/>
                <a:ea typeface="Calibri" panose="020F0502020204030204" pitchFamily="34" charset="0"/>
                <a:cs typeface="Times New Roman" panose="02020603050405020304" pitchFamily="18" charset="0"/>
              </a:rPr>
              <a:t>gcd</a:t>
            </a:r>
            <a:r>
              <a:rPr lang="en-US" dirty="0">
                <a:latin typeface="Times New Roman" panose="02020603050405020304" pitchFamily="18" charset="0"/>
                <a:ea typeface="Calibri" panose="020F0502020204030204" pitchFamily="34" charset="0"/>
                <a:cs typeface="Times New Roman" panose="02020603050405020304" pitchFamily="18" charset="0"/>
              </a:rPr>
              <a:t>(25, 11)	</a:t>
            </a:r>
          </a:p>
          <a:p>
            <a:pPr>
              <a:lnSpc>
                <a:spcPct val="150000"/>
              </a:lnSpc>
            </a:pPr>
            <a:r>
              <a:rPr lang="en-US" u="sng" dirty="0">
                <a:latin typeface="Times New Roman" panose="02020603050405020304" pitchFamily="18" charset="0"/>
                <a:ea typeface="Calibri" panose="020F0502020204030204" pitchFamily="34" charset="0"/>
                <a:cs typeface="Times New Roman" panose="02020603050405020304" pitchFamily="18" charset="0"/>
              </a:rPr>
              <a:t>11</a:t>
            </a:r>
            <a:r>
              <a:rPr lang="en-US" dirty="0">
                <a:latin typeface="Times New Roman" panose="02020603050405020304" pitchFamily="18" charset="0"/>
                <a:ea typeface="Calibri" panose="020F0502020204030204" pitchFamily="34" charset="0"/>
                <a:cs typeface="Times New Roman" panose="02020603050405020304" pitchFamily="18" charset="0"/>
              </a:rPr>
              <a:t> =  3 * </a:t>
            </a:r>
            <a:r>
              <a:rPr lang="en-US" u="sng" dirty="0">
                <a:latin typeface="Times New Roman" panose="02020603050405020304" pitchFamily="18" charset="0"/>
                <a:ea typeface="Calibri" panose="020F0502020204030204" pitchFamily="34" charset="0"/>
                <a:cs typeface="Times New Roman" panose="02020603050405020304" pitchFamily="18" charset="0"/>
              </a:rPr>
              <a:t>3</a:t>
            </a:r>
            <a:r>
              <a:rPr lang="en-US" dirty="0">
                <a:latin typeface="Times New Roman" panose="02020603050405020304" pitchFamily="18" charset="0"/>
                <a:ea typeface="Calibri" panose="020F0502020204030204" pitchFamily="34" charset="0"/>
                <a:cs typeface="Times New Roman" panose="02020603050405020304" pitchFamily="18" charset="0"/>
              </a:rPr>
              <a:t>  + 2   </a:t>
            </a:r>
            <a:r>
              <a:rPr lang="en-US" dirty="0" err="1">
                <a:latin typeface="Times New Roman" panose="02020603050405020304" pitchFamily="18" charset="0"/>
                <a:ea typeface="Calibri" panose="020F0502020204030204" pitchFamily="34" charset="0"/>
                <a:cs typeface="Times New Roman" panose="02020603050405020304" pitchFamily="18" charset="0"/>
              </a:rPr>
              <a:t>gcd</a:t>
            </a:r>
            <a:r>
              <a:rPr lang="en-US" dirty="0">
                <a:latin typeface="Times New Roman" panose="02020603050405020304" pitchFamily="18" charset="0"/>
                <a:ea typeface="Calibri" panose="020F0502020204030204" pitchFamily="34" charset="0"/>
                <a:cs typeface="Times New Roman" panose="02020603050405020304" pitchFamily="18" charset="0"/>
              </a:rPr>
              <a:t>(11, 3)</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50000"/>
              </a:lnSpc>
            </a:pP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u="sng" dirty="0">
                <a:latin typeface="Times New Roman" panose="02020603050405020304" pitchFamily="18" charset="0"/>
                <a:ea typeface="Calibri" panose="020F0502020204030204" pitchFamily="34" charset="0"/>
                <a:cs typeface="Times New Roman" panose="02020603050405020304" pitchFamily="18" charset="0"/>
              </a:rPr>
              <a:t>3</a:t>
            </a:r>
            <a:r>
              <a:rPr lang="en-US" dirty="0">
                <a:latin typeface="Times New Roman" panose="02020603050405020304" pitchFamily="18" charset="0"/>
                <a:ea typeface="Calibri" panose="020F0502020204030204" pitchFamily="34" charset="0"/>
                <a:cs typeface="Times New Roman" panose="02020603050405020304" pitchFamily="18" charset="0"/>
              </a:rPr>
              <a:t> =  1 *   </a:t>
            </a:r>
            <a:r>
              <a:rPr lang="en-US" u="sng" dirty="0">
                <a:latin typeface="Times New Roman" panose="02020603050405020304" pitchFamily="18" charset="0"/>
                <a:ea typeface="Calibri" panose="020F0502020204030204" pitchFamily="34" charset="0"/>
                <a:cs typeface="Times New Roman" panose="02020603050405020304" pitchFamily="18" charset="0"/>
              </a:rPr>
              <a:t>2</a:t>
            </a:r>
            <a:r>
              <a:rPr lang="en-US" dirty="0">
                <a:latin typeface="Times New Roman" panose="02020603050405020304" pitchFamily="18" charset="0"/>
                <a:ea typeface="Calibri" panose="020F0502020204030204" pitchFamily="34" charset="0"/>
                <a:cs typeface="Times New Roman" panose="02020603050405020304" pitchFamily="18" charset="0"/>
              </a:rPr>
              <a:t> + 1  </a:t>
            </a:r>
            <a:r>
              <a:rPr lang="en-US" dirty="0" err="1">
                <a:latin typeface="Times New Roman" panose="02020603050405020304" pitchFamily="18" charset="0"/>
                <a:ea typeface="Calibri" panose="020F0502020204030204" pitchFamily="34" charset="0"/>
                <a:cs typeface="Times New Roman" panose="02020603050405020304" pitchFamily="18" charset="0"/>
              </a:rPr>
              <a:t>gcd</a:t>
            </a:r>
            <a:r>
              <a:rPr lang="en-US" dirty="0">
                <a:latin typeface="Times New Roman" panose="02020603050405020304" pitchFamily="18" charset="0"/>
                <a:ea typeface="Calibri" panose="020F0502020204030204" pitchFamily="34" charset="0"/>
                <a:cs typeface="Times New Roman" panose="02020603050405020304" pitchFamily="18" charset="0"/>
              </a:rPr>
              <a:t>(3, 2)	 </a:t>
            </a:r>
          </a:p>
          <a:p>
            <a:pPr>
              <a:lnSpc>
                <a:spcPct val="150000"/>
              </a:lnSpc>
            </a:pP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u="sng"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2</a:t>
            </a:r>
            <a:r>
              <a:rPr lang="en-US"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 =  2 * </a:t>
            </a:r>
            <a:r>
              <a:rPr lang="en-US" u="sng"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1</a:t>
            </a:r>
            <a:r>
              <a:rPr lang="en-US"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  + 0   </a:t>
            </a:r>
            <a:r>
              <a:rPr lang="en-US" dirty="0" err="1">
                <a:solidFill>
                  <a:srgbClr val="C00000"/>
                </a:solidFill>
                <a:latin typeface="Times New Roman" panose="02020603050405020304" pitchFamily="18" charset="0"/>
                <a:ea typeface="Calibri" panose="020F0502020204030204" pitchFamily="34" charset="0"/>
                <a:cs typeface="Times New Roman" panose="02020603050405020304" pitchFamily="18" charset="0"/>
              </a:rPr>
              <a:t>gcd</a:t>
            </a:r>
            <a:r>
              <a:rPr lang="en-US"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( 2, 1)</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50000"/>
              </a:lnSpc>
            </a:pP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u="sng" dirty="0">
                <a:latin typeface="Times New Roman" panose="02020603050405020304" pitchFamily="18" charset="0"/>
                <a:ea typeface="Calibri" panose="020F0502020204030204" pitchFamily="34" charset="0"/>
                <a:cs typeface="Times New Roman" panose="02020603050405020304" pitchFamily="18" charset="0"/>
              </a:rPr>
              <a:t>1</a:t>
            </a:r>
            <a:r>
              <a:rPr lang="en-US" dirty="0">
                <a:latin typeface="Times New Roman" panose="02020603050405020304" pitchFamily="18" charset="0"/>
                <a:ea typeface="Calibri" panose="020F0502020204030204" pitchFamily="34" charset="0"/>
                <a:cs typeface="Times New Roman" panose="02020603050405020304" pitchFamily="18" charset="0"/>
              </a:rPr>
              <a:t> =  1 *   </a:t>
            </a:r>
            <a:r>
              <a:rPr lang="en-US" u="sng" dirty="0">
                <a:latin typeface="Times New Roman" panose="02020603050405020304" pitchFamily="18" charset="0"/>
                <a:ea typeface="Calibri" panose="020F0502020204030204" pitchFamily="34" charset="0"/>
                <a:cs typeface="Times New Roman" panose="02020603050405020304" pitchFamily="18" charset="0"/>
              </a:rPr>
              <a:t>0</a:t>
            </a:r>
            <a:r>
              <a:rPr lang="en-US" dirty="0">
                <a:latin typeface="Times New Roman" panose="02020603050405020304" pitchFamily="18" charset="0"/>
                <a:ea typeface="Calibri" panose="020F0502020204030204" pitchFamily="34" charset="0"/>
                <a:cs typeface="Times New Roman" panose="02020603050405020304" pitchFamily="18" charset="0"/>
              </a:rPr>
              <a:t> + 1  </a:t>
            </a:r>
            <a:r>
              <a:rPr lang="en-US" dirty="0" err="1">
                <a:latin typeface="Times New Roman" panose="02020603050405020304" pitchFamily="18" charset="0"/>
                <a:ea typeface="Calibri" panose="020F0502020204030204" pitchFamily="34" charset="0"/>
                <a:cs typeface="Times New Roman" panose="02020603050405020304" pitchFamily="18" charset="0"/>
              </a:rPr>
              <a:t>gcd</a:t>
            </a:r>
            <a:r>
              <a:rPr lang="en-US" dirty="0">
                <a:latin typeface="Times New Roman" panose="02020603050405020304" pitchFamily="18" charset="0"/>
                <a:ea typeface="Calibri" panose="020F0502020204030204" pitchFamily="34" charset="0"/>
                <a:cs typeface="Times New Roman" panose="02020603050405020304" pitchFamily="18" charset="0"/>
              </a:rPr>
              <a:t>(1, 0) = 1</a:t>
            </a: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35623932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E9C7CD3D-3F98-482C-80C8-453E475C19E0}"/>
              </a:ext>
            </a:extLst>
          </p:cNvPr>
          <p:cNvSpPr txBox="1"/>
          <p:nvPr/>
        </p:nvSpPr>
        <p:spPr>
          <a:xfrm>
            <a:off x="1268254" y="347844"/>
            <a:ext cx="9972401" cy="6510156"/>
          </a:xfrm>
          <a:prstGeom prst="rect">
            <a:avLst/>
          </a:prstGeom>
          <a:solidFill>
            <a:srgbClr val="FFFF00"/>
          </a:solidFill>
        </p:spPr>
        <p:txBody>
          <a:bodyPr wrap="square" rtlCol="0">
            <a:spAutoFit/>
          </a:bodyPr>
          <a:lstStyle/>
          <a:p>
            <a:endParaRPr lang="en-US" dirty="0"/>
          </a:p>
        </p:txBody>
      </p:sp>
      <p:graphicFrame>
        <p:nvGraphicFramePr>
          <p:cNvPr id="2" name="Table 1"/>
          <p:cNvGraphicFramePr>
            <a:graphicFrameLocks noGrp="1"/>
          </p:cNvGraphicFramePr>
          <p:nvPr>
            <p:extLst>
              <p:ext uri="{D42A27DB-BD31-4B8C-83A1-F6EECF244321}">
                <p14:modId xmlns:p14="http://schemas.microsoft.com/office/powerpoint/2010/main" val="2368740709"/>
              </p:ext>
            </p:extLst>
          </p:nvPr>
        </p:nvGraphicFramePr>
        <p:xfrm>
          <a:off x="2024933" y="3071803"/>
          <a:ext cx="8142133" cy="2189988"/>
        </p:xfrm>
        <a:graphic>
          <a:graphicData uri="http://schemas.openxmlformats.org/drawingml/2006/table">
            <a:tbl>
              <a:tblPr firstRow="1" firstCol="1" bandRow="1">
                <a:tableStyleId>{5C22544A-7EE6-4342-B048-85BDC9FD1C3A}</a:tableStyleId>
              </a:tblPr>
              <a:tblGrid>
                <a:gridCol w="1162279">
                  <a:extLst>
                    <a:ext uri="{9D8B030D-6E8A-4147-A177-3AD203B41FA5}">
                      <a16:colId xmlns:a16="http://schemas.microsoft.com/office/drawing/2014/main" val="20000"/>
                    </a:ext>
                  </a:extLst>
                </a:gridCol>
                <a:gridCol w="1163309">
                  <a:extLst>
                    <a:ext uri="{9D8B030D-6E8A-4147-A177-3AD203B41FA5}">
                      <a16:colId xmlns:a16="http://schemas.microsoft.com/office/drawing/2014/main" val="20001"/>
                    </a:ext>
                  </a:extLst>
                </a:gridCol>
                <a:gridCol w="1163309">
                  <a:extLst>
                    <a:ext uri="{9D8B030D-6E8A-4147-A177-3AD203B41FA5}">
                      <a16:colId xmlns:a16="http://schemas.microsoft.com/office/drawing/2014/main" val="20002"/>
                    </a:ext>
                  </a:extLst>
                </a:gridCol>
                <a:gridCol w="1163309">
                  <a:extLst>
                    <a:ext uri="{9D8B030D-6E8A-4147-A177-3AD203B41FA5}">
                      <a16:colId xmlns:a16="http://schemas.microsoft.com/office/drawing/2014/main" val="20003"/>
                    </a:ext>
                  </a:extLst>
                </a:gridCol>
                <a:gridCol w="1163309">
                  <a:extLst>
                    <a:ext uri="{9D8B030D-6E8A-4147-A177-3AD203B41FA5}">
                      <a16:colId xmlns:a16="http://schemas.microsoft.com/office/drawing/2014/main" val="20004"/>
                    </a:ext>
                  </a:extLst>
                </a:gridCol>
                <a:gridCol w="1163309">
                  <a:extLst>
                    <a:ext uri="{9D8B030D-6E8A-4147-A177-3AD203B41FA5}">
                      <a16:colId xmlns:a16="http://schemas.microsoft.com/office/drawing/2014/main" val="20005"/>
                    </a:ext>
                  </a:extLst>
                </a:gridCol>
                <a:gridCol w="1163309">
                  <a:extLst>
                    <a:ext uri="{9D8B030D-6E8A-4147-A177-3AD203B41FA5}">
                      <a16:colId xmlns:a16="http://schemas.microsoft.com/office/drawing/2014/main" val="2657480284"/>
                    </a:ext>
                  </a:extLst>
                </a:gridCol>
              </a:tblGrid>
              <a:tr h="201160">
                <a:tc>
                  <a:txBody>
                    <a:bodyPr/>
                    <a:lstStyle/>
                    <a:p>
                      <a:pPr marL="0" marR="0" algn="ctr">
                        <a:lnSpc>
                          <a:spcPct val="107000"/>
                        </a:lnSpc>
                        <a:spcBef>
                          <a:spcPts val="0"/>
                        </a:spcBef>
                        <a:spcAft>
                          <a:spcPts val="0"/>
                        </a:spcAft>
                      </a:pPr>
                      <a:r>
                        <a:rPr lang="en-US" sz="2400" dirty="0">
                          <a:solidFill>
                            <a:schemeClr val="tx1"/>
                          </a:solidFill>
                          <a:effectLst/>
                          <a:latin typeface="Times New Roman" panose="02020603050405020304" pitchFamily="18" charset="0"/>
                          <a:cs typeface="Times New Roman" panose="02020603050405020304" pitchFamily="18" charset="0"/>
                        </a:rPr>
                        <a:t>x</a:t>
                      </a:r>
                      <a:endParaRPr lang="en-US" sz="2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2400" dirty="0">
                          <a:solidFill>
                            <a:schemeClr val="tx1"/>
                          </a:solidFill>
                          <a:effectLst/>
                          <a:latin typeface="Times New Roman" panose="02020603050405020304" pitchFamily="18" charset="0"/>
                          <a:cs typeface="Times New Roman" panose="02020603050405020304" pitchFamily="18" charset="0"/>
                        </a:rPr>
                        <a:t>y</a:t>
                      </a:r>
                      <a:endParaRPr lang="en-US" sz="2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2400" baseline="-25000" dirty="0">
                          <a:solidFill>
                            <a:schemeClr val="tx1"/>
                          </a:solidFill>
                          <a:effectLst/>
                          <a:latin typeface="Times New Roman" panose="02020603050405020304" pitchFamily="18" charset="0"/>
                          <a:cs typeface="Times New Roman" panose="02020603050405020304" pitchFamily="18" charset="0"/>
                        </a:rPr>
                        <a:t>└</a:t>
                      </a:r>
                      <a:r>
                        <a:rPr lang="en-US" sz="2400" dirty="0">
                          <a:solidFill>
                            <a:schemeClr val="tx1"/>
                          </a:solidFill>
                          <a:effectLst/>
                          <a:latin typeface="Times New Roman" panose="02020603050405020304" pitchFamily="18" charset="0"/>
                          <a:cs typeface="Times New Roman" panose="02020603050405020304" pitchFamily="18" charset="0"/>
                        </a:rPr>
                        <a:t> x/y </a:t>
                      </a:r>
                      <a:r>
                        <a:rPr lang="en-US" sz="2400" baseline="-25000" dirty="0">
                          <a:solidFill>
                            <a:schemeClr val="tx1"/>
                          </a:solidFill>
                          <a:effectLst/>
                          <a:latin typeface="Times New Roman" panose="02020603050405020304" pitchFamily="18" charset="0"/>
                          <a:cs typeface="Times New Roman" panose="02020603050405020304" pitchFamily="18" charset="0"/>
                        </a:rPr>
                        <a:t>┘</a:t>
                      </a:r>
                      <a:endParaRPr lang="en-US" sz="2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2400">
                          <a:solidFill>
                            <a:schemeClr val="tx1"/>
                          </a:solidFill>
                          <a:effectLst/>
                          <a:latin typeface="Times New Roman" panose="02020603050405020304" pitchFamily="18" charset="0"/>
                          <a:cs typeface="Times New Roman" panose="02020603050405020304" pitchFamily="18" charset="0"/>
                        </a:rPr>
                        <a:t>d = gcd</a:t>
                      </a:r>
                      <a:endParaRPr lang="en-US" sz="24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2400" dirty="0" err="1">
                          <a:solidFill>
                            <a:schemeClr val="tx1"/>
                          </a:solidFill>
                          <a:effectLst/>
                          <a:latin typeface="Times New Roman" panose="02020603050405020304" pitchFamily="18" charset="0"/>
                          <a:cs typeface="Times New Roman" panose="02020603050405020304" pitchFamily="18" charset="0"/>
                        </a:rPr>
                        <a:t>i</a:t>
                      </a:r>
                      <a:endParaRPr lang="en-US" sz="2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2400" dirty="0">
                          <a:solidFill>
                            <a:schemeClr val="tx1"/>
                          </a:solidFill>
                          <a:effectLst/>
                          <a:latin typeface="Times New Roman" panose="02020603050405020304" pitchFamily="18" charset="0"/>
                          <a:cs typeface="Times New Roman" panose="02020603050405020304" pitchFamily="18" charset="0"/>
                        </a:rPr>
                        <a:t>j</a:t>
                      </a:r>
                      <a:endParaRPr lang="en-US" sz="2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endParaRPr lang="en-US" sz="2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201160">
                <a:tc>
                  <a:txBody>
                    <a:bodyPr/>
                    <a:lstStyle/>
                    <a:p>
                      <a:pPr marL="0" marR="0" algn="ctr">
                        <a:lnSpc>
                          <a:spcPct val="107000"/>
                        </a:lnSpc>
                        <a:spcBef>
                          <a:spcPts val="0"/>
                        </a:spcBef>
                        <a:spcAft>
                          <a:spcPts val="0"/>
                        </a:spcAft>
                      </a:pPr>
                      <a:r>
                        <a:rPr lang="en-US" sz="2400">
                          <a:solidFill>
                            <a:schemeClr val="tx1"/>
                          </a:solidFill>
                          <a:effectLst/>
                          <a:latin typeface="Times New Roman" panose="02020603050405020304" pitchFamily="18" charset="0"/>
                          <a:cs typeface="Times New Roman" panose="02020603050405020304" pitchFamily="18" charset="0"/>
                        </a:rPr>
                        <a:t>25</a:t>
                      </a:r>
                      <a:endParaRPr lang="en-US" sz="24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2400">
                          <a:solidFill>
                            <a:schemeClr val="tx1"/>
                          </a:solidFill>
                          <a:effectLst/>
                          <a:latin typeface="Times New Roman" panose="02020603050405020304" pitchFamily="18" charset="0"/>
                          <a:cs typeface="Times New Roman" panose="02020603050405020304" pitchFamily="18" charset="0"/>
                        </a:rPr>
                        <a:t>11</a:t>
                      </a:r>
                      <a:endParaRPr lang="en-US" sz="24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2400">
                          <a:solidFill>
                            <a:schemeClr val="tx1"/>
                          </a:solidFill>
                          <a:effectLst/>
                          <a:latin typeface="Times New Roman" panose="02020603050405020304" pitchFamily="18" charset="0"/>
                          <a:cs typeface="Times New Roman" panose="02020603050405020304" pitchFamily="18" charset="0"/>
                        </a:rPr>
                        <a:t>2</a:t>
                      </a:r>
                      <a:endParaRPr lang="en-US" sz="24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2400">
                          <a:solidFill>
                            <a:schemeClr val="tx1"/>
                          </a:solidFill>
                          <a:effectLst/>
                          <a:latin typeface="Times New Roman" panose="02020603050405020304" pitchFamily="18" charset="0"/>
                          <a:cs typeface="Times New Roman" panose="02020603050405020304" pitchFamily="18" charset="0"/>
                        </a:rPr>
                        <a:t>1</a:t>
                      </a:r>
                      <a:endParaRPr lang="en-US" sz="24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2400">
                          <a:solidFill>
                            <a:schemeClr val="tx1"/>
                          </a:solidFill>
                          <a:effectLst/>
                          <a:latin typeface="Times New Roman" panose="02020603050405020304" pitchFamily="18" charset="0"/>
                          <a:cs typeface="Times New Roman" panose="02020603050405020304" pitchFamily="18" charset="0"/>
                        </a:rPr>
                        <a:t>15</a:t>
                      </a:r>
                      <a:endParaRPr lang="en-US" sz="24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2400" dirty="0">
                          <a:solidFill>
                            <a:schemeClr val="tx1"/>
                          </a:solidFill>
                          <a:effectLst/>
                          <a:latin typeface="Times New Roman" panose="02020603050405020304" pitchFamily="18" charset="0"/>
                          <a:cs typeface="Times New Roman" panose="02020603050405020304" pitchFamily="18" charset="0"/>
                        </a:rPr>
                        <a:t>-34</a:t>
                      </a:r>
                      <a:endParaRPr lang="en-US" sz="2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5</a:t>
                      </a:r>
                      <a:r>
                        <a:rPr lang="en-US" sz="2000" baseline="30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th</a:t>
                      </a:r>
                      <a: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step</a:t>
                      </a:r>
                      <a:endParaRPr lang="en-US" sz="2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201160">
                <a:tc>
                  <a:txBody>
                    <a:bodyPr/>
                    <a:lstStyle/>
                    <a:p>
                      <a:pPr marL="0" marR="0" algn="ctr">
                        <a:lnSpc>
                          <a:spcPct val="107000"/>
                        </a:lnSpc>
                        <a:spcBef>
                          <a:spcPts val="0"/>
                        </a:spcBef>
                        <a:spcAft>
                          <a:spcPts val="0"/>
                        </a:spcAft>
                      </a:pPr>
                      <a:r>
                        <a:rPr lang="en-US" sz="2400" dirty="0">
                          <a:solidFill>
                            <a:schemeClr val="tx1"/>
                          </a:solidFill>
                          <a:effectLst/>
                          <a:latin typeface="Times New Roman" panose="02020603050405020304" pitchFamily="18" charset="0"/>
                          <a:cs typeface="Times New Roman" panose="02020603050405020304" pitchFamily="18" charset="0"/>
                        </a:rPr>
                        <a:t>11</a:t>
                      </a:r>
                      <a:endParaRPr lang="en-US" sz="2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2400">
                          <a:solidFill>
                            <a:schemeClr val="tx1"/>
                          </a:solidFill>
                          <a:effectLst/>
                          <a:latin typeface="Times New Roman" panose="02020603050405020304" pitchFamily="18" charset="0"/>
                          <a:cs typeface="Times New Roman" panose="02020603050405020304" pitchFamily="18" charset="0"/>
                        </a:rPr>
                        <a:t>3</a:t>
                      </a:r>
                      <a:endParaRPr lang="en-US" sz="24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2400">
                          <a:solidFill>
                            <a:schemeClr val="tx1"/>
                          </a:solidFill>
                          <a:effectLst/>
                          <a:latin typeface="Times New Roman" panose="02020603050405020304" pitchFamily="18" charset="0"/>
                          <a:cs typeface="Times New Roman" panose="02020603050405020304" pitchFamily="18" charset="0"/>
                        </a:rPr>
                        <a:t>3</a:t>
                      </a:r>
                      <a:endParaRPr lang="en-US" sz="24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2400">
                          <a:solidFill>
                            <a:schemeClr val="tx1"/>
                          </a:solidFill>
                          <a:effectLst/>
                          <a:latin typeface="Times New Roman" panose="02020603050405020304" pitchFamily="18" charset="0"/>
                          <a:cs typeface="Times New Roman" panose="02020603050405020304" pitchFamily="18" charset="0"/>
                        </a:rPr>
                        <a:t>1</a:t>
                      </a:r>
                      <a:endParaRPr lang="en-US" sz="24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2400">
                          <a:solidFill>
                            <a:schemeClr val="tx1"/>
                          </a:solidFill>
                          <a:effectLst/>
                          <a:latin typeface="Times New Roman" panose="02020603050405020304" pitchFamily="18" charset="0"/>
                          <a:cs typeface="Times New Roman" panose="02020603050405020304" pitchFamily="18" charset="0"/>
                        </a:rPr>
                        <a:t>-4</a:t>
                      </a:r>
                      <a:endParaRPr lang="en-US" sz="24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2400" dirty="0">
                          <a:solidFill>
                            <a:schemeClr val="tx1"/>
                          </a:solidFill>
                          <a:effectLst/>
                          <a:latin typeface="Times New Roman" panose="02020603050405020304" pitchFamily="18" charset="0"/>
                          <a:cs typeface="Times New Roman" panose="02020603050405020304" pitchFamily="18" charset="0"/>
                        </a:rPr>
                        <a:t>15</a:t>
                      </a:r>
                      <a:endParaRPr lang="en-US" sz="2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4</a:t>
                      </a:r>
                      <a:r>
                        <a:rPr lang="en-US" sz="2000" baseline="30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th</a:t>
                      </a:r>
                      <a: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step</a:t>
                      </a:r>
                      <a:endParaRPr lang="en-US" sz="2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201160">
                <a:tc>
                  <a:txBody>
                    <a:bodyPr/>
                    <a:lstStyle/>
                    <a:p>
                      <a:pPr marL="0" marR="0" algn="ctr">
                        <a:lnSpc>
                          <a:spcPct val="107000"/>
                        </a:lnSpc>
                        <a:spcBef>
                          <a:spcPts val="0"/>
                        </a:spcBef>
                        <a:spcAft>
                          <a:spcPts val="0"/>
                        </a:spcAft>
                      </a:pPr>
                      <a:r>
                        <a:rPr lang="en-US" sz="2400">
                          <a:solidFill>
                            <a:schemeClr val="tx1"/>
                          </a:solidFill>
                          <a:effectLst/>
                          <a:latin typeface="Times New Roman" panose="02020603050405020304" pitchFamily="18" charset="0"/>
                          <a:cs typeface="Times New Roman" panose="02020603050405020304" pitchFamily="18" charset="0"/>
                        </a:rPr>
                        <a:t>3</a:t>
                      </a:r>
                      <a:endParaRPr lang="en-US" sz="24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2400">
                          <a:solidFill>
                            <a:schemeClr val="tx1"/>
                          </a:solidFill>
                          <a:effectLst/>
                          <a:latin typeface="Times New Roman" panose="02020603050405020304" pitchFamily="18" charset="0"/>
                          <a:cs typeface="Times New Roman" panose="02020603050405020304" pitchFamily="18" charset="0"/>
                        </a:rPr>
                        <a:t>2</a:t>
                      </a:r>
                      <a:endParaRPr lang="en-US" sz="24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2400">
                          <a:solidFill>
                            <a:schemeClr val="tx1"/>
                          </a:solidFill>
                          <a:effectLst/>
                          <a:latin typeface="Times New Roman" panose="02020603050405020304" pitchFamily="18" charset="0"/>
                          <a:cs typeface="Times New Roman" panose="02020603050405020304" pitchFamily="18" charset="0"/>
                        </a:rPr>
                        <a:t>1</a:t>
                      </a:r>
                      <a:endParaRPr lang="en-US" sz="24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2400">
                          <a:solidFill>
                            <a:schemeClr val="tx1"/>
                          </a:solidFill>
                          <a:effectLst/>
                          <a:latin typeface="Times New Roman" panose="02020603050405020304" pitchFamily="18" charset="0"/>
                          <a:cs typeface="Times New Roman" panose="02020603050405020304" pitchFamily="18" charset="0"/>
                        </a:rPr>
                        <a:t>1</a:t>
                      </a:r>
                      <a:endParaRPr lang="en-US" sz="24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2400">
                          <a:solidFill>
                            <a:schemeClr val="tx1"/>
                          </a:solidFill>
                          <a:effectLst/>
                          <a:latin typeface="Times New Roman" panose="02020603050405020304" pitchFamily="18" charset="0"/>
                          <a:cs typeface="Times New Roman" panose="02020603050405020304" pitchFamily="18" charset="0"/>
                        </a:rPr>
                        <a:t>3</a:t>
                      </a:r>
                      <a:endParaRPr lang="en-US" sz="24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2400" dirty="0">
                          <a:solidFill>
                            <a:schemeClr val="tx1"/>
                          </a:solidFill>
                          <a:effectLst/>
                          <a:latin typeface="Times New Roman" panose="02020603050405020304" pitchFamily="18" charset="0"/>
                          <a:cs typeface="Times New Roman" panose="02020603050405020304" pitchFamily="18" charset="0"/>
                        </a:rPr>
                        <a:t>-4</a:t>
                      </a:r>
                      <a:endParaRPr lang="en-US" sz="2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3</a:t>
                      </a:r>
                      <a:r>
                        <a:rPr lang="en-US" sz="2000" baseline="30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rd</a:t>
                      </a:r>
                      <a: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step</a:t>
                      </a:r>
                      <a:endParaRPr lang="en-US" sz="2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201160">
                <a:tc>
                  <a:txBody>
                    <a:bodyPr/>
                    <a:lstStyle/>
                    <a:p>
                      <a:pPr marL="0" marR="0" algn="ctr">
                        <a:lnSpc>
                          <a:spcPct val="107000"/>
                        </a:lnSpc>
                        <a:spcBef>
                          <a:spcPts val="0"/>
                        </a:spcBef>
                        <a:spcAft>
                          <a:spcPts val="0"/>
                        </a:spcAft>
                      </a:pPr>
                      <a:r>
                        <a:rPr lang="en-US" sz="2400">
                          <a:solidFill>
                            <a:schemeClr val="tx1"/>
                          </a:solidFill>
                          <a:effectLst/>
                          <a:latin typeface="Times New Roman" panose="02020603050405020304" pitchFamily="18" charset="0"/>
                          <a:cs typeface="Times New Roman" panose="02020603050405020304" pitchFamily="18" charset="0"/>
                        </a:rPr>
                        <a:t>2</a:t>
                      </a:r>
                      <a:endParaRPr lang="en-US" sz="24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2400">
                          <a:solidFill>
                            <a:schemeClr val="tx1"/>
                          </a:solidFill>
                          <a:effectLst/>
                          <a:latin typeface="Times New Roman" panose="02020603050405020304" pitchFamily="18" charset="0"/>
                          <a:cs typeface="Times New Roman" panose="02020603050405020304" pitchFamily="18" charset="0"/>
                        </a:rPr>
                        <a:t>1</a:t>
                      </a:r>
                      <a:endParaRPr lang="en-US" sz="24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2400">
                          <a:solidFill>
                            <a:schemeClr val="tx1"/>
                          </a:solidFill>
                          <a:effectLst/>
                          <a:latin typeface="Times New Roman" panose="02020603050405020304" pitchFamily="18" charset="0"/>
                          <a:cs typeface="Times New Roman" panose="02020603050405020304" pitchFamily="18" charset="0"/>
                        </a:rPr>
                        <a:t>1</a:t>
                      </a:r>
                      <a:endParaRPr lang="en-US" sz="24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2400">
                          <a:solidFill>
                            <a:schemeClr val="tx1"/>
                          </a:solidFill>
                          <a:effectLst/>
                          <a:latin typeface="Times New Roman" panose="02020603050405020304" pitchFamily="18" charset="0"/>
                          <a:cs typeface="Times New Roman" panose="02020603050405020304" pitchFamily="18" charset="0"/>
                        </a:rPr>
                        <a:t>1</a:t>
                      </a:r>
                      <a:endParaRPr lang="en-US" sz="24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2400">
                          <a:solidFill>
                            <a:schemeClr val="tx1"/>
                          </a:solidFill>
                          <a:effectLst/>
                          <a:latin typeface="Times New Roman" panose="02020603050405020304" pitchFamily="18" charset="0"/>
                          <a:cs typeface="Times New Roman" panose="02020603050405020304" pitchFamily="18" charset="0"/>
                        </a:rPr>
                        <a:t>-1</a:t>
                      </a:r>
                      <a:endParaRPr lang="en-US" sz="24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2400" dirty="0">
                          <a:solidFill>
                            <a:schemeClr val="tx1"/>
                          </a:solidFill>
                          <a:effectLst/>
                          <a:latin typeface="Times New Roman" panose="02020603050405020304" pitchFamily="18" charset="0"/>
                          <a:cs typeface="Times New Roman" panose="02020603050405020304" pitchFamily="18" charset="0"/>
                        </a:rPr>
                        <a:t>3</a:t>
                      </a:r>
                      <a:endParaRPr lang="en-US" sz="2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2</a:t>
                      </a:r>
                      <a:r>
                        <a:rPr lang="en-US" sz="2000" baseline="30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nd</a:t>
                      </a:r>
                      <a: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step</a:t>
                      </a:r>
                      <a:endParaRPr lang="en-US" sz="2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201160">
                <a:tc>
                  <a:txBody>
                    <a:bodyPr/>
                    <a:lstStyle/>
                    <a:p>
                      <a:pPr marL="0" marR="0" algn="ctr">
                        <a:lnSpc>
                          <a:spcPct val="107000"/>
                        </a:lnSpc>
                        <a:spcBef>
                          <a:spcPts val="0"/>
                        </a:spcBef>
                        <a:spcAft>
                          <a:spcPts val="0"/>
                        </a:spcAft>
                      </a:pPr>
                      <a:r>
                        <a:rPr lang="en-US" sz="2400">
                          <a:solidFill>
                            <a:schemeClr val="tx1"/>
                          </a:solidFill>
                          <a:effectLst/>
                          <a:latin typeface="Times New Roman" panose="02020603050405020304" pitchFamily="18" charset="0"/>
                          <a:cs typeface="Times New Roman" panose="02020603050405020304" pitchFamily="18" charset="0"/>
                        </a:rPr>
                        <a:t>1</a:t>
                      </a:r>
                      <a:endParaRPr lang="en-US" sz="24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2400">
                          <a:solidFill>
                            <a:schemeClr val="tx1"/>
                          </a:solidFill>
                          <a:effectLst/>
                          <a:latin typeface="Times New Roman" panose="02020603050405020304" pitchFamily="18" charset="0"/>
                          <a:cs typeface="Times New Roman" panose="02020603050405020304" pitchFamily="18" charset="0"/>
                        </a:rPr>
                        <a:t>0</a:t>
                      </a:r>
                      <a:endParaRPr lang="en-US" sz="24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2400">
                          <a:solidFill>
                            <a:schemeClr val="tx1"/>
                          </a:solidFill>
                          <a:effectLst/>
                          <a:latin typeface="Times New Roman" panose="02020603050405020304" pitchFamily="18" charset="0"/>
                          <a:cs typeface="Times New Roman" panose="02020603050405020304" pitchFamily="18" charset="0"/>
                        </a:rPr>
                        <a:t>-</a:t>
                      </a:r>
                      <a:endParaRPr lang="en-US" sz="24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2400">
                          <a:solidFill>
                            <a:schemeClr val="tx1"/>
                          </a:solidFill>
                          <a:effectLst/>
                          <a:latin typeface="Times New Roman" panose="02020603050405020304" pitchFamily="18" charset="0"/>
                          <a:cs typeface="Times New Roman" panose="02020603050405020304" pitchFamily="18" charset="0"/>
                        </a:rPr>
                        <a:t>1</a:t>
                      </a:r>
                      <a:endParaRPr lang="en-US" sz="24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2400">
                          <a:solidFill>
                            <a:schemeClr val="tx1"/>
                          </a:solidFill>
                          <a:effectLst/>
                          <a:latin typeface="Times New Roman" panose="02020603050405020304" pitchFamily="18" charset="0"/>
                          <a:cs typeface="Times New Roman" panose="02020603050405020304" pitchFamily="18" charset="0"/>
                        </a:rPr>
                        <a:t>1</a:t>
                      </a:r>
                      <a:endParaRPr lang="en-US" sz="24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2400" dirty="0">
                          <a:solidFill>
                            <a:schemeClr val="tx1"/>
                          </a:solidFill>
                          <a:effectLst/>
                          <a:latin typeface="Times New Roman" panose="02020603050405020304" pitchFamily="18" charset="0"/>
                          <a:cs typeface="Times New Roman" panose="02020603050405020304" pitchFamily="18" charset="0"/>
                        </a:rPr>
                        <a:t>-1</a:t>
                      </a:r>
                      <a:endParaRPr lang="en-US" sz="2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1</a:t>
                      </a:r>
                      <a:r>
                        <a:rPr lang="en-US" sz="2000" baseline="30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st</a:t>
                      </a:r>
                      <a:r>
                        <a:rPr lang="en-US" sz="2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step</a:t>
                      </a:r>
                      <a:endParaRPr lang="en-US" sz="2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bl>
          </a:graphicData>
        </a:graphic>
      </p:graphicFrame>
      <p:sp>
        <p:nvSpPr>
          <p:cNvPr id="3" name="Rectangle 1"/>
          <p:cNvSpPr>
            <a:spLocks noChangeArrowheads="1"/>
          </p:cNvSpPr>
          <p:nvPr/>
        </p:nvSpPr>
        <p:spPr bwMode="auto">
          <a:xfrm>
            <a:off x="1740942" y="1016004"/>
            <a:ext cx="9364069" cy="55399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ts val="1200"/>
              </a:spcAft>
              <a:buClrTx/>
              <a:buSzTx/>
              <a:buFontTx/>
              <a:buNone/>
              <a:tabLst/>
            </a:pPr>
            <a:r>
              <a:rPr kumimoji="0" lang="en-US" altLang="en-US" sz="2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We are done: 15 * 25 </a:t>
            </a:r>
            <a:r>
              <a:rPr kumimoji="0" lang="en-US" altLang="en-US" sz="2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t>
            </a:r>
            <a:r>
              <a:rPr kumimoji="0" lang="en-US" altLang="en-US" sz="2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34 * 11 = 1, so </a:t>
            </a:r>
            <a:r>
              <a:rPr kumimoji="0" lang="en-US" altLang="en-US" sz="2400" b="0" i="0" u="none" strike="noStrike" cap="none" normalizeH="0" baseline="0" dirty="0" err="1">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i</a:t>
            </a:r>
            <a:r>
              <a:rPr kumimoji="0" lang="en-US" altLang="en-US" sz="2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 15 and j = -34.</a:t>
            </a: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ts val="1200"/>
              </a:spcAft>
              <a:buClrTx/>
              <a:buSzTx/>
              <a:buFontTx/>
              <a:buNone/>
              <a:tabLst/>
            </a:pPr>
            <a:r>
              <a:rPr kumimoji="0" lang="en-US" altLang="en-US" sz="2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That means, </a:t>
            </a:r>
            <a:r>
              <a:rPr kumimoji="0" lang="en-US" altLang="en-US" sz="2400" b="0" i="0" u="none" strike="noStrike" cap="none" normalizeH="0" baseline="0" dirty="0" err="1">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gcd</a:t>
            </a:r>
            <a:r>
              <a:rPr kumimoji="0" lang="en-US" altLang="en-US" sz="2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(25, 11) = 25 *15 + 11*(-34) = 1</a:t>
            </a: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ts val="1200"/>
              </a:spcAft>
              <a:buClrTx/>
              <a:buSzTx/>
              <a:buFontTx/>
              <a:buNone/>
              <a:tabLst/>
            </a:pPr>
            <a:r>
              <a:rPr kumimoji="0" lang="en-US" altLang="en-US" sz="2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Using function extended-Euclid(25, 11) we obtained the following table:</a:t>
            </a: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200" b="0" i="0" u="none" strike="noStrike" cap="none" normalizeH="0" baseline="0" dirty="0">
              <a:ln>
                <a:noFill/>
              </a:ln>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200" b="0" i="0" u="none" strike="noStrike" cap="none" normalizeH="0" baseline="0" dirty="0">
              <a:ln>
                <a:noFill/>
              </a:ln>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200" b="0" i="0" u="none" strike="noStrike" cap="none" normalizeH="0" baseline="0" dirty="0">
              <a:ln>
                <a:noFill/>
              </a:ln>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200" b="0" i="0" u="none" strike="noStrike" cap="none" normalizeH="0" baseline="0" dirty="0">
              <a:ln>
                <a:noFill/>
              </a:ln>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200" b="1" dirty="0">
              <a:solidFill>
                <a:srgbClr val="0000FF"/>
              </a:solidFill>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200" b="0" i="0" u="none" strike="noStrike" cap="none" normalizeH="0" baseline="0" dirty="0">
              <a:ln>
                <a:noFill/>
              </a:ln>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endParaRPr>
          </a:p>
          <a:p>
            <a:pPr lvl="0" eaLnBrk="0" fontAlgn="base" hangingPunct="0">
              <a:spcBef>
                <a:spcPct val="0"/>
              </a:spcBef>
              <a:spcAft>
                <a:spcPts val="1200"/>
              </a:spcAft>
            </a:pPr>
            <a:r>
              <a:rPr kumimoji="0" lang="en-US" altLang="en-US" sz="2200" b="0" i="0" u="none" strike="noStrike" cap="none" normalizeH="0" baseline="0" dirty="0">
                <a:ln>
                  <a:noFill/>
                </a:ln>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Thus, the </a:t>
            </a:r>
            <a:r>
              <a:rPr kumimoji="0" lang="en-US" altLang="en-US" sz="2200" b="0" i="0" u="none" strike="noStrike" cap="none" normalizeH="0" baseline="0" dirty="0" err="1">
                <a:ln>
                  <a:noFill/>
                </a:ln>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gcd</a:t>
            </a:r>
            <a:r>
              <a:rPr kumimoji="0" lang="en-US" altLang="en-US" sz="2200" b="0" i="0" u="none" strike="noStrike" cap="none" normalizeH="0" baseline="0" dirty="0">
                <a:ln>
                  <a:noFill/>
                </a:ln>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(25, 11) = 1 = min { 1*( 15 * </a:t>
            </a:r>
            <a:r>
              <a:rPr kumimoji="0" lang="en-US" altLang="en-US" sz="2200" b="0" i="0" u="sng" strike="noStrike" cap="none" normalizeH="0" baseline="0" dirty="0">
                <a:ln>
                  <a:noFill/>
                </a:ln>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25</a:t>
            </a:r>
            <a:r>
              <a:rPr kumimoji="0" lang="en-US" altLang="en-US" sz="2200" b="0" i="0" u="none" strike="noStrike" cap="none" normalizeH="0" baseline="0" dirty="0">
                <a:ln>
                  <a:noFill/>
                </a:ln>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sz="2200" b="0" i="0" u="none" strike="noStrike" cap="none" normalizeH="0" baseline="0" dirty="0">
                <a:ln>
                  <a:noFill/>
                </a:ln>
                <a:solidFill>
                  <a:srgbClr val="0000FF"/>
                </a:solidFill>
                <a:effectLst/>
                <a:latin typeface="Calibri" panose="020F0502020204030204" pitchFamily="34" charset="0"/>
                <a:ea typeface="Calibri" panose="020F0502020204030204" pitchFamily="34" charset="0"/>
                <a:cs typeface="Times New Roman" panose="02020603050405020304" pitchFamily="18" charset="0"/>
              </a:rPr>
              <a:t>–</a:t>
            </a:r>
            <a:r>
              <a:rPr kumimoji="0" lang="en-US" altLang="en-US" sz="2200" b="0" i="0" u="none" strike="noStrike" cap="none" normalizeH="0" baseline="0" dirty="0">
                <a:ln>
                  <a:noFill/>
                </a:ln>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 34 * </a:t>
            </a:r>
            <a:r>
              <a:rPr kumimoji="0" lang="en-US" altLang="en-US" sz="2200" b="0" i="0" u="sng" strike="noStrike" cap="none" normalizeH="0" baseline="0" dirty="0">
                <a:ln>
                  <a:noFill/>
                </a:ln>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11</a:t>
            </a:r>
            <a:r>
              <a:rPr kumimoji="0" lang="en-US" altLang="en-US" sz="2200" b="0" i="0" strike="noStrike" cap="none" normalizeH="0" baseline="0" dirty="0">
                <a:ln>
                  <a:noFill/>
                </a:ln>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 | </a:t>
            </a:r>
            <a:r>
              <a:rPr lang="en-US" alt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15 * </a:t>
            </a:r>
            <a:r>
              <a:rPr lang="en-US" altLang="en-US" sz="2200" u="sng"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25</a:t>
            </a:r>
            <a:r>
              <a:rPr lang="en-US" alt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a:t>
            </a:r>
            <a:r>
              <a:rPr lang="en-US" altLang="en-US" sz="2200" dirty="0">
                <a:solidFill>
                  <a:srgbClr val="0000FF"/>
                </a:solidFill>
                <a:latin typeface="Calibri" panose="020F0502020204030204" pitchFamily="34" charset="0"/>
                <a:ea typeface="Calibri" panose="020F0502020204030204" pitchFamily="34" charset="0"/>
                <a:cs typeface="Times New Roman" panose="02020603050405020304" pitchFamily="18" charset="0"/>
              </a:rPr>
              <a:t>–</a:t>
            </a:r>
            <a:r>
              <a:rPr lang="en-US" alt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34 * </a:t>
            </a:r>
            <a:r>
              <a:rPr lang="en-US" altLang="en-US" sz="2200" u="sng"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11</a:t>
            </a:r>
            <a:r>
              <a:rPr lang="en-US" alt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&gt; 0}</a:t>
            </a:r>
            <a:r>
              <a:rPr kumimoji="0" lang="en-US" altLang="en-US" sz="2200" b="0" i="0" strike="noStrike" cap="none" normalizeH="0" baseline="0" dirty="0">
                <a:ln>
                  <a:noFill/>
                </a:ln>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a:t>
            </a:r>
          </a:p>
          <a:p>
            <a:pPr lvl="0" eaLnBrk="0" fontAlgn="base" hangingPunct="0">
              <a:spcBef>
                <a:spcPct val="0"/>
              </a:spcBef>
              <a:spcAft>
                <a:spcPts val="1200"/>
              </a:spcAft>
            </a:pPr>
            <a:r>
              <a:rPr lang="en-US" altLang="en-US" sz="2200" dirty="0">
                <a:solidFill>
                  <a:srgbClr val="0000FF"/>
                </a:solidFill>
                <a:latin typeface="Times New Roman" panose="02020603050405020304" pitchFamily="18" charset="0"/>
                <a:cs typeface="Times New Roman" panose="02020603050405020304" pitchFamily="18" charset="0"/>
              </a:rPr>
              <a:t>Note that the values for (</a:t>
            </a:r>
            <a:r>
              <a:rPr lang="en-US" altLang="en-US" sz="2200" dirty="0" err="1">
                <a:solidFill>
                  <a:srgbClr val="0000FF"/>
                </a:solidFill>
                <a:latin typeface="Times New Roman" panose="02020603050405020304" pitchFamily="18" charset="0"/>
                <a:cs typeface="Times New Roman" panose="02020603050405020304" pitchFamily="18" charset="0"/>
              </a:rPr>
              <a:t>i</a:t>
            </a:r>
            <a:r>
              <a:rPr lang="en-US" altLang="en-US" sz="2200" dirty="0">
                <a:solidFill>
                  <a:srgbClr val="0000FF"/>
                </a:solidFill>
                <a:latin typeface="Times New Roman" panose="02020603050405020304" pitchFamily="18" charset="0"/>
                <a:cs typeface="Times New Roman" panose="02020603050405020304" pitchFamily="18" charset="0"/>
              </a:rPr>
              <a:t>, j) are not unique for the same (x, y)</a:t>
            </a:r>
            <a:endParaRPr kumimoji="0" lang="en-US" altLang="en-US" sz="2200" b="0" i="0" strike="noStrike" cap="none" normalizeH="0" baseline="0" dirty="0">
              <a:ln>
                <a:noFill/>
              </a:ln>
              <a:solidFill>
                <a:schemeClr val="tx1"/>
              </a:solidFill>
              <a:effectLst/>
              <a:latin typeface="Arial" panose="020B0604020202020204" pitchFamily="34" charset="0"/>
            </a:endParaRPr>
          </a:p>
        </p:txBody>
      </p:sp>
      <p:sp>
        <p:nvSpPr>
          <p:cNvPr id="4" name="Thought Bubble: Cloud 3">
            <a:extLst>
              <a:ext uri="{FF2B5EF4-FFF2-40B4-BE49-F238E27FC236}">
                <a16:creationId xmlns:a16="http://schemas.microsoft.com/office/drawing/2014/main" id="{ED567165-6CA2-43EC-B6CC-2BF897AF107A}"/>
              </a:ext>
            </a:extLst>
          </p:cNvPr>
          <p:cNvSpPr/>
          <p:nvPr/>
        </p:nvSpPr>
        <p:spPr>
          <a:xfrm rot="20706359" flipH="1">
            <a:off x="744534" y="1781758"/>
            <a:ext cx="459310" cy="477796"/>
          </a:xfrm>
          <a:prstGeom prst="cloudCallout">
            <a:avLst>
              <a:gd name="adj1" fmla="val -31983"/>
              <a:gd name="adj2" fmla="val 1541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Image result for smiley face images">
            <a:extLst>
              <a:ext uri="{FF2B5EF4-FFF2-40B4-BE49-F238E27FC236}">
                <a16:creationId xmlns:a16="http://schemas.microsoft.com/office/drawing/2014/main" id="{C0D6469F-9719-4D67-BF10-DC077DFD39CE}"/>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rot="663733">
            <a:off x="640570" y="1869374"/>
            <a:ext cx="676410" cy="4585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642853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7688E05-F755-4EC9-BAE9-802F73BC55FC}"/>
              </a:ext>
            </a:extLst>
          </p:cNvPr>
          <p:cNvSpPr/>
          <p:nvPr/>
        </p:nvSpPr>
        <p:spPr>
          <a:xfrm>
            <a:off x="4497791" y="3151582"/>
            <a:ext cx="3028393" cy="754694"/>
          </a:xfrm>
          <a:prstGeom prst="rect">
            <a:avLst/>
          </a:prstGeom>
        </p:spPr>
        <p:txBody>
          <a:bodyPr wrap="none">
            <a:spAutoFit/>
          </a:bodyPr>
          <a:lstStyle/>
          <a:p>
            <a:pPr>
              <a:lnSpc>
                <a:spcPct val="150000"/>
              </a:lnSpc>
            </a:pPr>
            <a:r>
              <a:rPr lang="en-US" sz="3200" dirty="0">
                <a:ea typeface="Calibri" panose="020F0502020204030204" pitchFamily="34" charset="0"/>
                <a:cs typeface="Times New Roman" panose="02020603050405020304" pitchFamily="18" charset="0"/>
              </a:rPr>
              <a:t>Modular Division</a:t>
            </a:r>
          </a:p>
        </p:txBody>
      </p:sp>
    </p:spTree>
    <p:extLst>
      <p:ext uri="{BB962C8B-B14F-4D97-AF65-F5344CB8AC3E}">
        <p14:creationId xmlns:p14="http://schemas.microsoft.com/office/powerpoint/2010/main" val="3060905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8F4709E-6C64-47E9-AB29-1E1E2822BB53}"/>
              </a:ext>
            </a:extLst>
          </p:cNvPr>
          <p:cNvSpPr/>
          <p:nvPr/>
        </p:nvSpPr>
        <p:spPr>
          <a:xfrm>
            <a:off x="2784356" y="3240542"/>
            <a:ext cx="6623288" cy="584775"/>
          </a:xfrm>
          <a:prstGeom prst="rect">
            <a:avLst/>
          </a:prstGeom>
          <a:solidFill>
            <a:srgbClr val="FFFF00"/>
          </a:solidFill>
        </p:spPr>
        <p:txBody>
          <a:bodyPr wrap="none">
            <a:spAutoFit/>
          </a:bodyPr>
          <a:lstStyle/>
          <a:p>
            <a:pPr>
              <a:spcAft>
                <a:spcPts val="1200"/>
              </a:spcAft>
            </a:pPr>
            <a:r>
              <a:rPr lang="en-US" sz="3200" dirty="0">
                <a:ea typeface="Calibri" panose="020F0502020204030204" pitchFamily="34" charset="0"/>
                <a:cs typeface="Times New Roman" panose="02020603050405020304" pitchFamily="18" charset="0"/>
              </a:rPr>
              <a:t>Prime Factorization and Relative Prime</a:t>
            </a:r>
          </a:p>
        </p:txBody>
      </p:sp>
    </p:spTree>
    <p:extLst>
      <p:ext uri="{BB962C8B-B14F-4D97-AF65-F5344CB8AC3E}">
        <p14:creationId xmlns:p14="http://schemas.microsoft.com/office/powerpoint/2010/main" val="29681656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Rectangle 1"/>
              <p:cNvSpPr/>
              <p:nvPr/>
            </p:nvSpPr>
            <p:spPr>
              <a:xfrm>
                <a:off x="1636600" y="1519791"/>
                <a:ext cx="9289547" cy="4433265"/>
              </a:xfrm>
              <a:prstGeom prst="rect">
                <a:avLst/>
              </a:prstGeom>
            </p:spPr>
            <p:txBody>
              <a:bodyPr wrap="square">
                <a:spAutoFit/>
              </a:bodyPr>
              <a:lstStyle/>
              <a:p>
                <a:pPr>
                  <a:lnSpc>
                    <a:spcPct val="150000"/>
                  </a:lnSpc>
                </a:pPr>
                <a:r>
                  <a:rPr lang="en-US" sz="3200" dirty="0">
                    <a:ea typeface="Calibri" panose="020F0502020204030204" pitchFamily="34" charset="0"/>
                    <a:cs typeface="Times New Roman" panose="02020603050405020304" pitchFamily="18" charset="0"/>
                  </a:rPr>
                  <a:t>Modular Division</a:t>
                </a:r>
                <a:endParaRPr lang="en-US" sz="3200" dirty="0">
                  <a:effectLst/>
                  <a:ea typeface="Calibri" panose="020F0502020204030204" pitchFamily="34" charset="0"/>
                  <a:cs typeface="Times New Roman" panose="02020603050405020304" pitchFamily="18" charset="0"/>
                </a:endParaRPr>
              </a:p>
              <a:p>
                <a:pPr marL="461963" indent="-461963">
                  <a:spcAft>
                    <a:spcPts val="1200"/>
                  </a:spcAft>
                  <a:buFont typeface="Arial" panose="020B0604020202020204" pitchFamily="34" charset="0"/>
                  <a:buChar char="•"/>
                </a:pPr>
                <a:r>
                  <a:rPr lang="en-US" sz="24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Every number a ≠ 0 has a multiplicative inverse </a:t>
                </a:r>
                <a14:m>
                  <m:oMath xmlns:m="http://schemas.openxmlformats.org/officeDocument/2006/math">
                    <m:f>
                      <m:fPr>
                        <m:ctrlPr>
                          <a:rPr lang="en-US" sz="2400" i="1">
                            <a:solidFill>
                              <a:srgbClr val="0000FF"/>
                            </a:solidFill>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2400" i="1">
                            <a:solidFill>
                              <a:srgbClr val="0000FF"/>
                            </a:solidFill>
                            <a:effectLst/>
                            <a:latin typeface="Cambria Math" panose="02040503050406030204" pitchFamily="18" charset="0"/>
                            <a:ea typeface="Calibri" panose="020F0502020204030204" pitchFamily="34" charset="0"/>
                            <a:cs typeface="Times New Roman" panose="02020603050405020304" pitchFamily="18" charset="0"/>
                          </a:rPr>
                          <m:t>1</m:t>
                        </m:r>
                      </m:num>
                      <m:den>
                        <m:r>
                          <a:rPr lang="en-US" sz="2400" i="1">
                            <a:solidFill>
                              <a:srgbClr val="0000FF"/>
                            </a:solidFill>
                            <a:effectLst/>
                            <a:latin typeface="Cambria Math" panose="02040503050406030204" pitchFamily="18" charset="0"/>
                            <a:ea typeface="Calibri" panose="020F0502020204030204" pitchFamily="34" charset="0"/>
                            <a:cs typeface="Times New Roman" panose="02020603050405020304" pitchFamily="18" charset="0"/>
                          </a:rPr>
                          <m:t>𝑎</m:t>
                        </m:r>
                      </m:den>
                    </m:f>
                  </m:oMath>
                </a14:m>
                <a:r>
                  <a:rPr lang="en-US" sz="2400"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2400"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endParaRPr>
              </a:p>
              <a:p>
                <a:pPr marL="461963" indent="-461963">
                  <a:spcAft>
                    <a:spcPts val="1200"/>
                  </a:spcAft>
                  <a:buFont typeface="Arial" panose="020B0604020202020204" pitchFamily="34" charset="0"/>
                  <a:buChar char="•"/>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“Any number x divides by a” is </a:t>
                </a:r>
                <a:r>
                  <a:rPr lang="en-US" sz="2400" dirty="0">
                    <a:latin typeface="Times New Roman" panose="02020603050405020304" pitchFamily="18" charset="0"/>
                    <a:ea typeface="Calibri" panose="020F0502020204030204" pitchFamily="34" charset="0"/>
                    <a:cs typeface="Times New Roman" panose="02020603050405020304" pitchFamily="18" charset="0"/>
                  </a:rPr>
                  <a:t>x</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multiplying by this inverse  </a:t>
                </a:r>
                <a14:m>
                  <m:oMath xmlns:m="http://schemas.openxmlformats.org/officeDocument/2006/math">
                    <m:f>
                      <m:fPr>
                        <m:ctrlPr>
                          <a:rPr lang="en-US" sz="2400" i="1">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2400" i="1">
                            <a:effectLst/>
                            <a:latin typeface="Cambria Math" panose="02040503050406030204" pitchFamily="18" charset="0"/>
                            <a:ea typeface="Calibri" panose="020F0502020204030204" pitchFamily="34" charset="0"/>
                            <a:cs typeface="Times New Roman" panose="02020603050405020304" pitchFamily="18" charset="0"/>
                          </a:rPr>
                          <m:t>1</m:t>
                        </m:r>
                      </m:num>
                      <m:den>
                        <m:r>
                          <a:rPr lang="en-US" sz="2400" i="1">
                            <a:effectLst/>
                            <a:latin typeface="Cambria Math" panose="02040503050406030204" pitchFamily="18" charset="0"/>
                            <a:ea typeface="Calibri" panose="020F0502020204030204" pitchFamily="34" charset="0"/>
                            <a:cs typeface="Times New Roman" panose="02020603050405020304" pitchFamily="18" charset="0"/>
                          </a:rPr>
                          <m:t>𝑎</m:t>
                        </m:r>
                      </m:den>
                    </m:f>
                  </m:oMath>
                </a14:m>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p>
              <a:p>
                <a:pPr marL="1376363" lvl="3" indent="-461963">
                  <a:spcAft>
                    <a:spcPts val="1200"/>
                  </a:spcAft>
                  <a:buFont typeface="Arial" panose="020B0604020202020204" pitchFamily="34" charset="0"/>
                  <a:buChar char="•"/>
                </a:pPr>
                <a:r>
                  <a:rPr lang="en-US" sz="2400" dirty="0">
                    <a:effectLst/>
                    <a:ea typeface="Calibri" panose="020F0502020204030204" pitchFamily="34" charset="0"/>
                    <a:cs typeface="Times New Roman" panose="02020603050405020304" pitchFamily="18" charset="0"/>
                  </a:rPr>
                  <a:t>i.e.,  </a:t>
                </a:r>
                <a14:m>
                  <m:oMath xmlns:m="http://schemas.openxmlformats.org/officeDocument/2006/math">
                    <m:f>
                      <m:fPr>
                        <m:ctrlPr>
                          <a:rPr lang="en-US" sz="2400" i="1">
                            <a:effectLst/>
                            <a:latin typeface="Cambria Math" panose="02040503050406030204" pitchFamily="18" charset="0"/>
                            <a:ea typeface="Calibri" panose="020F0502020204030204" pitchFamily="34" charset="0"/>
                            <a:cs typeface="Times New Roman" panose="02020603050405020304" pitchFamily="18" charset="0"/>
                          </a:rPr>
                        </m:ctrlPr>
                      </m:fPr>
                      <m:num>
                        <m:r>
                          <m:rPr>
                            <m:sty m:val="p"/>
                          </m:rPr>
                          <a:rPr lang="en-US" sz="2400" b="0" i="0" smtClean="0">
                            <a:effectLst/>
                            <a:latin typeface="Cambria Math" panose="02040503050406030204" pitchFamily="18" charset="0"/>
                            <a:ea typeface="Calibri" panose="020F0502020204030204" pitchFamily="34" charset="0"/>
                            <a:cs typeface="Times New Roman" panose="02020603050405020304" pitchFamily="18" charset="0"/>
                          </a:rPr>
                          <m:t>x</m:t>
                        </m:r>
                      </m:num>
                      <m:den>
                        <m:r>
                          <a:rPr lang="en-US" sz="2400" i="1">
                            <a:effectLst/>
                            <a:latin typeface="Cambria Math" panose="02040503050406030204" pitchFamily="18" charset="0"/>
                            <a:ea typeface="Calibri" panose="020F0502020204030204" pitchFamily="34" charset="0"/>
                            <a:cs typeface="Times New Roman" panose="02020603050405020304" pitchFamily="18" charset="0"/>
                          </a:rPr>
                          <m:t>𝑎</m:t>
                        </m:r>
                      </m:den>
                    </m:f>
                  </m:oMath>
                </a14:m>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x* (</a:t>
                </a:r>
                <a14:m>
                  <m:oMath xmlns:m="http://schemas.openxmlformats.org/officeDocument/2006/math">
                    <m:f>
                      <m:fPr>
                        <m:ctrlPr>
                          <a:rPr lang="en-US" sz="2400" i="1">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2400" i="1">
                            <a:effectLst/>
                            <a:latin typeface="Cambria Math" panose="02040503050406030204" pitchFamily="18" charset="0"/>
                            <a:ea typeface="Calibri" panose="020F0502020204030204" pitchFamily="34" charset="0"/>
                            <a:cs typeface="Times New Roman" panose="02020603050405020304" pitchFamily="18" charset="0"/>
                          </a:rPr>
                          <m:t>1</m:t>
                        </m:r>
                      </m:num>
                      <m:den>
                        <m:r>
                          <a:rPr lang="en-US" sz="2400" i="1">
                            <a:effectLst/>
                            <a:latin typeface="Cambria Math" panose="02040503050406030204" pitchFamily="18" charset="0"/>
                            <a:ea typeface="Calibri" panose="020F0502020204030204" pitchFamily="34" charset="0"/>
                            <a:cs typeface="Times New Roman" panose="02020603050405020304" pitchFamily="18" charset="0"/>
                          </a:rPr>
                          <m:t>𝑎</m:t>
                        </m:r>
                      </m:den>
                    </m:f>
                  </m:oMath>
                </a14:m>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 x * a</a:t>
                </a:r>
                <a:r>
                  <a:rPr lang="en-US" sz="2400" baseline="30000" dirty="0">
                    <a:effectLst/>
                    <a:latin typeface="Times New Roman" panose="02020603050405020304" pitchFamily="18" charset="0"/>
                    <a:ea typeface="Calibri" panose="020F0502020204030204" pitchFamily="34" charset="0"/>
                    <a:cs typeface="Times New Roman" panose="02020603050405020304" pitchFamily="18" charset="0"/>
                  </a:rPr>
                  <a:t>-1</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a:t>
                </a:r>
              </a:p>
              <a:p>
                <a:pPr marL="461963" indent="-461963">
                  <a:spcAft>
                    <a:spcPts val="1200"/>
                  </a:spcAft>
                </a:pP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461963" indent="-461963">
                  <a:spcAft>
                    <a:spcPts val="1200"/>
                  </a:spcAft>
                  <a:buFont typeface="Arial" panose="020B0604020202020204" pitchFamily="34" charset="0"/>
                  <a:buChar char="•"/>
                </a:pPr>
                <a:r>
                  <a:rPr lang="en-US" sz="2400" dirty="0">
                    <a:solidFill>
                      <a:srgbClr val="0000FF"/>
                    </a:solidFill>
                    <a:effectLst/>
                    <a:highlight>
                      <a:srgbClr val="FFFF00"/>
                    </a:highlight>
                    <a:latin typeface="Times New Roman" panose="02020603050405020304" pitchFamily="18" charset="0"/>
                    <a:ea typeface="Calibri" panose="020F0502020204030204" pitchFamily="34" charset="0"/>
                    <a:cs typeface="Times New Roman" panose="02020603050405020304" pitchFamily="18" charset="0"/>
                  </a:rPr>
                  <a:t>x is the multiplicative inverse of </a:t>
                </a:r>
                <a:r>
                  <a:rPr lang="en-US" sz="2400" b="1" i="1" dirty="0">
                    <a:solidFill>
                      <a:srgbClr val="0000FF"/>
                    </a:solidFill>
                    <a:effectLst/>
                    <a:highlight>
                      <a:srgbClr val="FFFF00"/>
                    </a:highlight>
                    <a:latin typeface="Times New Roman" panose="02020603050405020304" pitchFamily="18" charset="0"/>
                    <a:ea typeface="Calibri" panose="020F0502020204030204" pitchFamily="34" charset="0"/>
                    <a:cs typeface="Times New Roman" panose="02020603050405020304" pitchFamily="18" charset="0"/>
                  </a:rPr>
                  <a:t>a </a:t>
                </a:r>
                <a:r>
                  <a:rPr lang="en-US" sz="2400" dirty="0">
                    <a:solidFill>
                      <a:srgbClr val="0000FF"/>
                    </a:solidFill>
                    <a:effectLst/>
                    <a:highlight>
                      <a:srgbClr val="FFFF00"/>
                    </a:highlight>
                    <a:latin typeface="Times New Roman" panose="02020603050405020304" pitchFamily="18" charset="0"/>
                    <a:ea typeface="Calibri" panose="020F0502020204030204" pitchFamily="34" charset="0"/>
                    <a:cs typeface="Times New Roman" panose="02020603050405020304" pitchFamily="18" charset="0"/>
                  </a:rPr>
                  <a:t>modulo n  if </a:t>
                </a:r>
                <a:r>
                  <a:rPr lang="en-US" sz="2400" b="1" i="1" dirty="0">
                    <a:solidFill>
                      <a:srgbClr val="0000FF"/>
                    </a:solidFill>
                    <a:effectLst/>
                    <a:highlight>
                      <a:srgbClr val="FFFF00"/>
                    </a:highlight>
                    <a:latin typeface="Times New Roman" panose="02020603050405020304" pitchFamily="18" charset="0"/>
                    <a:ea typeface="Calibri" panose="020F0502020204030204" pitchFamily="34" charset="0"/>
                    <a:cs typeface="Times New Roman" panose="02020603050405020304" pitchFamily="18" charset="0"/>
                  </a:rPr>
                  <a:t>a</a:t>
                </a:r>
                <a:r>
                  <a:rPr lang="en-US" sz="2400" dirty="0">
                    <a:solidFill>
                      <a:srgbClr val="0000FF"/>
                    </a:solidFill>
                    <a:effectLst/>
                    <a:highlight>
                      <a:srgbClr val="FFFF00"/>
                    </a:highlight>
                    <a:latin typeface="Times New Roman" panose="02020603050405020304" pitchFamily="18" charset="0"/>
                    <a:ea typeface="Calibri" panose="020F0502020204030204" pitchFamily="34" charset="0"/>
                    <a:cs typeface="Times New Roman" panose="02020603050405020304" pitchFamily="18" charset="0"/>
                  </a:rPr>
                  <a:t>x ≡ 1 (mod n).</a:t>
                </a:r>
              </a:p>
              <a:p>
                <a:pPr marL="919163" lvl="1" indent="-461963">
                  <a:spcAft>
                    <a:spcPts val="1200"/>
                  </a:spcAft>
                  <a:buFont typeface="Arial" panose="020B0604020202020204" pitchFamily="34" charset="0"/>
                  <a:buChar char="•"/>
                </a:pPr>
                <a:r>
                  <a:rPr lang="en-US" sz="2400" b="1" i="1" dirty="0">
                    <a:solidFill>
                      <a:srgbClr val="0000FF"/>
                    </a:solidFill>
                    <a:highlight>
                      <a:srgbClr val="FFFF00"/>
                    </a:highlight>
                    <a:latin typeface="Times New Roman" panose="02020603050405020304" pitchFamily="18" charset="0"/>
                    <a:ea typeface="Calibri" panose="020F0502020204030204" pitchFamily="34" charset="0"/>
                    <a:cs typeface="Times New Roman" panose="02020603050405020304" pitchFamily="18" charset="0"/>
                  </a:rPr>
                  <a:t>a</a:t>
                </a:r>
                <a:r>
                  <a:rPr lang="en-US" sz="2400" dirty="0">
                    <a:solidFill>
                      <a:srgbClr val="0000FF"/>
                    </a:solidFill>
                    <a:highlight>
                      <a:srgbClr val="FFFF00"/>
                    </a:highlight>
                    <a:latin typeface="Times New Roman" panose="02020603050405020304" pitchFamily="18" charset="0"/>
                    <a:ea typeface="Calibri" panose="020F0502020204030204" pitchFamily="34" charset="0"/>
                    <a:cs typeface="Times New Roman" panose="02020603050405020304" pitchFamily="18" charset="0"/>
                  </a:rPr>
                  <a:t>x ≡ 1 (mod n)  </a:t>
                </a:r>
                <a:r>
                  <a:rPr lang="en-US" sz="2400" dirty="0" err="1">
                    <a:solidFill>
                      <a:srgbClr val="0000FF"/>
                    </a:solidFill>
                    <a:highlight>
                      <a:srgbClr val="FFFF00"/>
                    </a:highlight>
                    <a:latin typeface="Times New Roman" panose="02020603050405020304" pitchFamily="18" charset="0"/>
                    <a:ea typeface="Calibri" panose="020F0502020204030204" pitchFamily="34" charset="0"/>
                    <a:cs typeface="Times New Roman" panose="02020603050405020304" pitchFamily="18" charset="0"/>
                  </a:rPr>
                  <a:t>iff</a:t>
                </a:r>
                <a:r>
                  <a:rPr lang="en-US" sz="2400" dirty="0">
                    <a:solidFill>
                      <a:srgbClr val="0000FF"/>
                    </a:solidFill>
                    <a:highlight>
                      <a:srgbClr val="FFFF00"/>
                    </a:highlight>
                    <a:latin typeface="Times New Roman" panose="02020603050405020304" pitchFamily="18" charset="0"/>
                    <a:ea typeface="Calibri" panose="020F0502020204030204" pitchFamily="34" charset="0"/>
                    <a:cs typeface="Times New Roman" panose="02020603050405020304" pitchFamily="18" charset="0"/>
                  </a:rPr>
                  <a:t> </a:t>
                </a:r>
                <a:r>
                  <a:rPr lang="en-US" sz="2400" b="1" i="1" dirty="0">
                    <a:solidFill>
                      <a:srgbClr val="0000FF"/>
                    </a:solidFill>
                    <a:highlight>
                      <a:srgbClr val="FFFF00"/>
                    </a:highlight>
                    <a:latin typeface="Times New Roman" panose="02020603050405020304" pitchFamily="18" charset="0"/>
                    <a:ea typeface="Calibri" panose="020F0502020204030204" pitchFamily="34" charset="0"/>
                    <a:cs typeface="Times New Roman" panose="02020603050405020304" pitchFamily="18" charset="0"/>
                  </a:rPr>
                  <a:t> </a:t>
                </a:r>
                <a:r>
                  <a:rPr lang="en-US" sz="2400" dirty="0">
                    <a:solidFill>
                      <a:srgbClr val="0000FF"/>
                    </a:solidFill>
                    <a:highlight>
                      <a:srgbClr val="FFFF00"/>
                    </a:highlight>
                    <a:latin typeface="Times New Roman" panose="02020603050405020304" pitchFamily="18" charset="0"/>
                    <a:ea typeface="Calibri" panose="020F0502020204030204" pitchFamily="34" charset="0"/>
                    <a:cs typeface="Times New Roman" panose="02020603050405020304" pitchFamily="18" charset="0"/>
                  </a:rPr>
                  <a:t>x ≡ </a:t>
                </a:r>
                <a14:m>
                  <m:oMath xmlns:m="http://schemas.openxmlformats.org/officeDocument/2006/math">
                    <m:f>
                      <m:fPr>
                        <m:ctrlPr>
                          <a:rPr lang="en-US" sz="2400" i="1" dirty="0">
                            <a:solidFill>
                              <a:srgbClr val="0000FF"/>
                            </a:solidFill>
                            <a:highlight>
                              <a:srgbClr val="FFFF00"/>
                            </a:highlight>
                            <a:latin typeface="Cambria Math" panose="02040503050406030204" pitchFamily="18" charset="0"/>
                            <a:cs typeface="Times New Roman" panose="02020603050405020304" pitchFamily="18" charset="0"/>
                          </a:rPr>
                        </m:ctrlPr>
                      </m:fPr>
                      <m:num>
                        <m:r>
                          <a:rPr lang="en-US" sz="2400" i="1" dirty="0">
                            <a:solidFill>
                              <a:srgbClr val="0000FF"/>
                            </a:solidFill>
                            <a:highlight>
                              <a:srgbClr val="FFFF00"/>
                            </a:highlight>
                            <a:latin typeface="Cambria Math" panose="02040503050406030204" pitchFamily="18" charset="0"/>
                            <a:cs typeface="Times New Roman" panose="02020603050405020304" pitchFamily="18" charset="0"/>
                          </a:rPr>
                          <m:t>1</m:t>
                        </m:r>
                      </m:num>
                      <m:den>
                        <m:r>
                          <a:rPr lang="en-US" sz="2400" i="1" dirty="0">
                            <a:solidFill>
                              <a:srgbClr val="0000FF"/>
                            </a:solidFill>
                            <a:highlight>
                              <a:srgbClr val="FFFF00"/>
                            </a:highlight>
                            <a:latin typeface="Cambria Math" panose="02040503050406030204" pitchFamily="18" charset="0"/>
                            <a:cs typeface="Times New Roman" panose="02020603050405020304" pitchFamily="18" charset="0"/>
                          </a:rPr>
                          <m:t>𝑎</m:t>
                        </m:r>
                      </m:den>
                    </m:f>
                  </m:oMath>
                </a14:m>
                <a:r>
                  <a:rPr lang="en-US" sz="2400" dirty="0">
                    <a:solidFill>
                      <a:srgbClr val="0000FF"/>
                    </a:solidFill>
                    <a:highlight>
                      <a:srgbClr val="FFFF00"/>
                    </a:highlight>
                    <a:latin typeface="Times New Roman" panose="02020603050405020304" pitchFamily="18" charset="0"/>
                    <a:ea typeface="Calibri" panose="020F0502020204030204" pitchFamily="34" charset="0"/>
                    <a:cs typeface="Times New Roman" panose="02020603050405020304" pitchFamily="18" charset="0"/>
                  </a:rPr>
                  <a:t> (mod n) </a:t>
                </a:r>
                <a:r>
                  <a:rPr lang="en-US" sz="2400" dirty="0" err="1">
                    <a:solidFill>
                      <a:srgbClr val="0000FF"/>
                    </a:solidFill>
                    <a:highlight>
                      <a:srgbClr val="FFFF00"/>
                    </a:highlight>
                    <a:latin typeface="Times New Roman" panose="02020603050405020304" pitchFamily="18" charset="0"/>
                    <a:ea typeface="Calibri" panose="020F0502020204030204" pitchFamily="34" charset="0"/>
                    <a:cs typeface="Times New Roman" panose="02020603050405020304" pitchFamily="18" charset="0"/>
                  </a:rPr>
                  <a:t>iff</a:t>
                </a:r>
                <a:r>
                  <a:rPr lang="en-US" sz="2400" dirty="0">
                    <a:solidFill>
                      <a:srgbClr val="0000FF"/>
                    </a:solidFill>
                    <a:highlight>
                      <a:srgbClr val="FFFF00"/>
                    </a:highlight>
                    <a:latin typeface="Times New Roman" panose="02020603050405020304" pitchFamily="18" charset="0"/>
                    <a:ea typeface="Calibri" panose="020F0502020204030204" pitchFamily="34" charset="0"/>
                    <a:cs typeface="Times New Roman" panose="02020603050405020304" pitchFamily="18" charset="0"/>
                  </a:rPr>
                  <a:t> </a:t>
                </a:r>
                <a:r>
                  <a:rPr lang="en-US" sz="2400" b="1" i="1" dirty="0">
                    <a:solidFill>
                      <a:srgbClr val="0000FF"/>
                    </a:solidFill>
                    <a:highlight>
                      <a:srgbClr val="FFFF00"/>
                    </a:highlight>
                    <a:latin typeface="Times New Roman" panose="02020603050405020304" pitchFamily="18" charset="0"/>
                    <a:ea typeface="Calibri" panose="020F0502020204030204" pitchFamily="34" charset="0"/>
                    <a:cs typeface="Times New Roman" panose="02020603050405020304" pitchFamily="18" charset="0"/>
                  </a:rPr>
                  <a:t> </a:t>
                </a:r>
                <a:r>
                  <a:rPr lang="en-US" sz="2400" dirty="0">
                    <a:solidFill>
                      <a:srgbClr val="0000FF"/>
                    </a:solidFill>
                    <a:highlight>
                      <a:srgbClr val="FFFF00"/>
                    </a:highlight>
                    <a:latin typeface="Times New Roman" panose="02020603050405020304" pitchFamily="18" charset="0"/>
                    <a:ea typeface="Calibri" panose="020F0502020204030204" pitchFamily="34" charset="0"/>
                    <a:cs typeface="Times New Roman" panose="02020603050405020304" pitchFamily="18" charset="0"/>
                  </a:rPr>
                  <a:t>x ≡ </a:t>
                </a:r>
                <a:r>
                  <a:rPr lang="en-US" sz="2400" b="1" i="1" dirty="0">
                    <a:solidFill>
                      <a:srgbClr val="0000FF"/>
                    </a:solidFill>
                    <a:highlight>
                      <a:srgbClr val="FFFF00"/>
                    </a:highlight>
                    <a:latin typeface="Times New Roman" panose="02020603050405020304" pitchFamily="18" charset="0"/>
                    <a:ea typeface="Calibri" panose="020F0502020204030204" pitchFamily="34" charset="0"/>
                    <a:cs typeface="Times New Roman" panose="02020603050405020304" pitchFamily="18" charset="0"/>
                  </a:rPr>
                  <a:t>a</a:t>
                </a:r>
                <a:r>
                  <a:rPr lang="en-US" sz="2400" b="1" baseline="30000" dirty="0">
                    <a:solidFill>
                      <a:srgbClr val="0000FF"/>
                    </a:solidFill>
                    <a:highlight>
                      <a:srgbClr val="FFFF00"/>
                    </a:highlight>
                    <a:latin typeface="Times New Roman" panose="02020603050405020304" pitchFamily="18" charset="0"/>
                    <a:ea typeface="Calibri" panose="020F0502020204030204" pitchFamily="34" charset="0"/>
                    <a:cs typeface="Times New Roman" panose="02020603050405020304" pitchFamily="18" charset="0"/>
                  </a:rPr>
                  <a:t>-1</a:t>
                </a:r>
                <a:r>
                  <a:rPr lang="en-US" sz="2400" dirty="0">
                    <a:solidFill>
                      <a:srgbClr val="0000FF"/>
                    </a:solidFill>
                    <a:highlight>
                      <a:srgbClr val="FFFF00"/>
                    </a:highlight>
                    <a:latin typeface="Times New Roman" panose="02020603050405020304" pitchFamily="18" charset="0"/>
                    <a:ea typeface="Calibri" panose="020F0502020204030204" pitchFamily="34" charset="0"/>
                    <a:cs typeface="Times New Roman" panose="02020603050405020304" pitchFamily="18" charset="0"/>
                  </a:rPr>
                  <a:t> (mod n).</a:t>
                </a:r>
                <a:r>
                  <a:rPr lang="en-US" sz="2400" dirty="0">
                    <a:highlight>
                      <a:srgbClr val="FFFF00"/>
                    </a:highlight>
                  </a:rPr>
                  <a:t> </a:t>
                </a:r>
              </a:p>
            </p:txBody>
          </p:sp>
        </mc:Choice>
        <mc:Fallback>
          <p:sp>
            <p:nvSpPr>
              <p:cNvPr id="2" name="Rectangle 1"/>
              <p:cNvSpPr>
                <a:spLocks noRot="1" noChangeAspect="1" noMove="1" noResize="1" noEditPoints="1" noAdjustHandles="1" noChangeArrowheads="1" noChangeShapeType="1" noTextEdit="1"/>
              </p:cNvSpPr>
              <p:nvPr/>
            </p:nvSpPr>
            <p:spPr>
              <a:xfrm>
                <a:off x="1636600" y="1519791"/>
                <a:ext cx="9289547" cy="4433265"/>
              </a:xfrm>
              <a:prstGeom prst="rect">
                <a:avLst/>
              </a:prstGeom>
              <a:blipFill>
                <a:blip r:embed="rId2"/>
                <a:stretch>
                  <a:fillRect l="-1640" b="-275"/>
                </a:stretch>
              </a:blipFill>
            </p:spPr>
            <p:txBody>
              <a:bodyPr/>
              <a:lstStyle/>
              <a:p>
                <a:r>
                  <a:rPr lang="en-US">
                    <a:noFill/>
                  </a:rPr>
                  <a:t> </a:t>
                </a:r>
              </a:p>
            </p:txBody>
          </p:sp>
        </mc:Fallback>
      </mc:AlternateContent>
      <p:sp>
        <p:nvSpPr>
          <p:cNvPr id="3" name="TextBox 2">
            <a:extLst>
              <a:ext uri="{FF2B5EF4-FFF2-40B4-BE49-F238E27FC236}">
                <a16:creationId xmlns:a16="http://schemas.microsoft.com/office/drawing/2014/main" id="{100054F0-7D03-4449-8A67-A87222656B14}"/>
              </a:ext>
            </a:extLst>
          </p:cNvPr>
          <p:cNvSpPr txBox="1"/>
          <p:nvPr/>
        </p:nvSpPr>
        <p:spPr>
          <a:xfrm>
            <a:off x="7527547" y="656583"/>
            <a:ext cx="3247696" cy="1200329"/>
          </a:xfrm>
          <a:prstGeom prst="rect">
            <a:avLst/>
          </a:prstGeom>
          <a:noFill/>
        </p:spPr>
        <p:txBody>
          <a:bodyPr wrap="square" rtlCol="0">
            <a:spAutoFit/>
          </a:bodyPr>
          <a:lstStyle/>
          <a:p>
            <a:r>
              <a:rPr lang="en-US" dirty="0"/>
              <a:t>ax and 1 are equivalent mod n.</a:t>
            </a:r>
          </a:p>
          <a:p>
            <a:r>
              <a:rPr lang="en-US" dirty="0"/>
              <a:t>ax and 1 are congruent mod n.</a:t>
            </a:r>
          </a:p>
          <a:p>
            <a:r>
              <a:rPr lang="en-US" dirty="0"/>
              <a:t>ax is congruent to 1 mod n.</a:t>
            </a:r>
          </a:p>
          <a:p>
            <a:r>
              <a:rPr lang="en-US" dirty="0">
                <a:solidFill>
                  <a:srgbClr val="0000FF"/>
                </a:solidFill>
              </a:rPr>
              <a:t>n | ax – 1  or n| 1 – ax.</a:t>
            </a:r>
          </a:p>
        </p:txBody>
      </p:sp>
    </p:spTree>
    <p:extLst>
      <p:ext uri="{BB962C8B-B14F-4D97-AF65-F5344CB8AC3E}">
        <p14:creationId xmlns:p14="http://schemas.microsoft.com/office/powerpoint/2010/main" val="373292509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extBox 1">
                <a:extLst>
                  <a:ext uri="{FF2B5EF4-FFF2-40B4-BE49-F238E27FC236}">
                    <a16:creationId xmlns:a16="http://schemas.microsoft.com/office/drawing/2014/main" id="{4B2AAF11-3A03-4A75-8173-3C400F4A3F81}"/>
                  </a:ext>
                </a:extLst>
              </p:cNvPr>
              <p:cNvSpPr txBox="1"/>
              <p:nvPr/>
            </p:nvSpPr>
            <p:spPr>
              <a:xfrm>
                <a:off x="1665515" y="2355562"/>
                <a:ext cx="8402029" cy="2662267"/>
              </a:xfrm>
              <a:prstGeom prst="rect">
                <a:avLst/>
              </a:prstGeom>
              <a:noFill/>
            </p:spPr>
            <p:txBody>
              <a:bodyPr wrap="square" rtlCol="0">
                <a:spAutoFit/>
              </a:bodyPr>
              <a:lstStyle/>
              <a:p>
                <a:pPr>
                  <a:spcAft>
                    <a:spcPts val="1800"/>
                  </a:spcAft>
                </a:pPr>
                <a:r>
                  <a:rPr lang="en-US" sz="2600" dirty="0">
                    <a:highlight>
                      <a:srgbClr val="FFFF00"/>
                    </a:highlight>
                    <a:cs typeface="Times New Roman" panose="02020603050405020304" pitchFamily="18" charset="0"/>
                  </a:rPr>
                  <a:t>Corollary 0.4.7    Existence of Inverse Modulo n</a:t>
                </a:r>
              </a:p>
              <a:p>
                <a:pPr>
                  <a:spcAft>
                    <a:spcPts val="1200"/>
                  </a:spcAft>
                </a:pPr>
                <a:r>
                  <a:rPr lang="en-US" sz="2400" dirty="0">
                    <a:solidFill>
                      <a:srgbClr val="0000FF"/>
                    </a:solidFill>
                    <a:highlight>
                      <a:srgbClr val="FFFF00"/>
                    </a:highlight>
                    <a:latin typeface="Times New Roman" panose="02020603050405020304" pitchFamily="18" charset="0"/>
                    <a:cs typeface="Times New Roman" panose="02020603050405020304" pitchFamily="18" charset="0"/>
                  </a:rPr>
                  <a:t>For all integers a and n, if </a:t>
                </a:r>
                <a:r>
                  <a:rPr lang="en-US" sz="2400" dirty="0" err="1">
                    <a:solidFill>
                      <a:srgbClr val="0000FF"/>
                    </a:solidFill>
                    <a:highlight>
                      <a:srgbClr val="FFFF00"/>
                    </a:highlight>
                    <a:latin typeface="Times New Roman" panose="02020603050405020304" pitchFamily="18" charset="0"/>
                    <a:cs typeface="Times New Roman" panose="02020603050405020304" pitchFamily="18" charset="0"/>
                  </a:rPr>
                  <a:t>gcd</a:t>
                </a:r>
                <a:r>
                  <a:rPr lang="en-US" sz="2400" dirty="0">
                    <a:solidFill>
                      <a:srgbClr val="0000FF"/>
                    </a:solidFill>
                    <a:highlight>
                      <a:srgbClr val="FFFF00"/>
                    </a:highlight>
                    <a:latin typeface="Times New Roman" panose="02020603050405020304" pitchFamily="18" charset="0"/>
                    <a:cs typeface="Times New Roman" panose="02020603050405020304" pitchFamily="18" charset="0"/>
                  </a:rPr>
                  <a:t>(a, n) = 1, </a:t>
                </a:r>
              </a:p>
              <a:p>
                <a:pPr>
                  <a:spcAft>
                    <a:spcPts val="1200"/>
                  </a:spcAft>
                </a:pPr>
                <a:r>
                  <a:rPr lang="en-US" sz="2400" dirty="0">
                    <a:solidFill>
                      <a:srgbClr val="0000FF"/>
                    </a:solidFill>
                    <a:highlight>
                      <a:srgbClr val="FFFF00"/>
                    </a:highlight>
                    <a:latin typeface="Times New Roman" panose="02020603050405020304" pitchFamily="18" charset="0"/>
                    <a:cs typeface="Times New Roman" panose="02020603050405020304" pitchFamily="18" charset="0"/>
                  </a:rPr>
                  <a:t>then there exists an integer x such that ax </a:t>
                </a:r>
                <a14:m>
                  <m:oMath xmlns:m="http://schemas.openxmlformats.org/officeDocument/2006/math">
                    <m:r>
                      <a:rPr lang="en-US" sz="2400" i="1" smtClean="0">
                        <a:solidFill>
                          <a:srgbClr val="0000FF"/>
                        </a:solidFill>
                        <a:highlight>
                          <a:srgbClr val="FFFF00"/>
                        </a:highlight>
                        <a:latin typeface="Cambria Math" panose="02040503050406030204" pitchFamily="18" charset="0"/>
                        <a:ea typeface="Cambria Math" panose="02040503050406030204" pitchFamily="18" charset="0"/>
                        <a:cs typeface="Times New Roman" panose="02020603050405020304" pitchFamily="18" charset="0"/>
                      </a:rPr>
                      <m:t>≡</m:t>
                    </m:r>
                    <m:r>
                      <a:rPr lang="en-US" sz="2400" b="0" i="1" smtClean="0">
                        <a:solidFill>
                          <a:srgbClr val="0000FF"/>
                        </a:solidFill>
                        <a:highlight>
                          <a:srgbClr val="FFFF00"/>
                        </a:highlight>
                        <a:latin typeface="Cambria Math" panose="02040503050406030204" pitchFamily="18" charset="0"/>
                        <a:ea typeface="Cambria Math" panose="02040503050406030204" pitchFamily="18" charset="0"/>
                        <a:cs typeface="Times New Roman" panose="02020603050405020304" pitchFamily="18" charset="0"/>
                      </a:rPr>
                      <m:t> </m:t>
                    </m:r>
                  </m:oMath>
                </a14:m>
                <a:r>
                  <a:rPr lang="en-US" sz="2400" dirty="0">
                    <a:solidFill>
                      <a:srgbClr val="0000FF"/>
                    </a:solidFill>
                    <a:highlight>
                      <a:srgbClr val="FFFF00"/>
                    </a:highlight>
                    <a:latin typeface="Times New Roman" panose="02020603050405020304" pitchFamily="18" charset="0"/>
                    <a:cs typeface="Times New Roman" panose="02020603050405020304" pitchFamily="18" charset="0"/>
                  </a:rPr>
                  <a:t>1(mod n). </a:t>
                </a:r>
              </a:p>
              <a:p>
                <a:pPr>
                  <a:spcAft>
                    <a:spcPts val="1200"/>
                  </a:spcAft>
                </a:pPr>
                <a:r>
                  <a:rPr lang="en-US" sz="2400" dirty="0">
                    <a:solidFill>
                      <a:srgbClr val="0000FF"/>
                    </a:solidFill>
                    <a:highlight>
                      <a:srgbClr val="FFFF00"/>
                    </a:highlight>
                    <a:latin typeface="Times New Roman" panose="02020603050405020304" pitchFamily="18" charset="0"/>
                    <a:cs typeface="Times New Roman" panose="02020603050405020304" pitchFamily="18" charset="0"/>
                  </a:rPr>
                  <a:t>The integer x is called the (multiplicative) inverse of a mod n.</a:t>
                </a:r>
              </a:p>
              <a:p>
                <a:endParaRPr lang="en-US" sz="2400" dirty="0">
                  <a:latin typeface="Times New Roman" panose="02020603050405020304" pitchFamily="18" charset="0"/>
                  <a:cs typeface="Times New Roman" panose="02020603050405020304" pitchFamily="18" charset="0"/>
                </a:endParaRPr>
              </a:p>
            </p:txBody>
          </p:sp>
        </mc:Choice>
        <mc:Fallback>
          <p:sp>
            <p:nvSpPr>
              <p:cNvPr id="2" name="TextBox 1">
                <a:extLst>
                  <a:ext uri="{FF2B5EF4-FFF2-40B4-BE49-F238E27FC236}">
                    <a16:creationId xmlns:a16="http://schemas.microsoft.com/office/drawing/2014/main" id="{4B2AAF11-3A03-4A75-8173-3C400F4A3F81}"/>
                  </a:ext>
                </a:extLst>
              </p:cNvPr>
              <p:cNvSpPr txBox="1">
                <a:spLocks noRot="1" noChangeAspect="1" noMove="1" noResize="1" noEditPoints="1" noAdjustHandles="1" noChangeArrowheads="1" noChangeShapeType="1" noTextEdit="1"/>
              </p:cNvSpPr>
              <p:nvPr/>
            </p:nvSpPr>
            <p:spPr>
              <a:xfrm>
                <a:off x="1665515" y="2355562"/>
                <a:ext cx="8402029" cy="2662267"/>
              </a:xfrm>
              <a:prstGeom prst="rect">
                <a:avLst/>
              </a:prstGeom>
              <a:blipFill>
                <a:blip r:embed="rId2"/>
                <a:stretch>
                  <a:fillRect l="-1305" t="-1831"/>
                </a:stretch>
              </a:blipFill>
            </p:spPr>
            <p:txBody>
              <a:bodyPr/>
              <a:lstStyle/>
              <a:p>
                <a:r>
                  <a:rPr lang="en-US">
                    <a:noFill/>
                  </a:rPr>
                  <a:t> </a:t>
                </a:r>
              </a:p>
            </p:txBody>
          </p:sp>
        </mc:Fallback>
      </mc:AlternateContent>
      <p:sp>
        <p:nvSpPr>
          <p:cNvPr id="6" name="TextBox 5">
            <a:extLst>
              <a:ext uri="{FF2B5EF4-FFF2-40B4-BE49-F238E27FC236}">
                <a16:creationId xmlns:a16="http://schemas.microsoft.com/office/drawing/2014/main" id="{8F7391D9-6FBC-40DE-BEA0-A56942860298}"/>
              </a:ext>
            </a:extLst>
          </p:cNvPr>
          <p:cNvSpPr txBox="1"/>
          <p:nvPr/>
        </p:nvSpPr>
        <p:spPr>
          <a:xfrm>
            <a:off x="8616994" y="3595482"/>
            <a:ext cx="2731417" cy="369332"/>
          </a:xfrm>
          <a:prstGeom prst="rect">
            <a:avLst/>
          </a:prstGeom>
          <a:noFill/>
        </p:spPr>
        <p:txBody>
          <a:bodyPr wrap="square">
            <a:spAutoFit/>
          </a:bodyPr>
          <a:lstStyle/>
          <a:p>
            <a:r>
              <a:rPr lang="en-US" dirty="0">
                <a:solidFill>
                  <a:srgbClr val="0000FF"/>
                </a:solidFill>
              </a:rPr>
              <a:t>i.e.,  n | ax – 1  or n| 1 – ax.</a:t>
            </a:r>
          </a:p>
        </p:txBody>
      </p:sp>
    </p:spTree>
    <p:extLst>
      <p:ext uri="{BB962C8B-B14F-4D97-AF65-F5344CB8AC3E}">
        <p14:creationId xmlns:p14="http://schemas.microsoft.com/office/powerpoint/2010/main" val="314135387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extBox 1">
                <a:extLst>
                  <a:ext uri="{FF2B5EF4-FFF2-40B4-BE49-F238E27FC236}">
                    <a16:creationId xmlns:a16="http://schemas.microsoft.com/office/drawing/2014/main" id="{96983BC4-7B3A-4B33-9B89-6D9D1DD9CBD7}"/>
                  </a:ext>
                </a:extLst>
              </p:cNvPr>
              <p:cNvSpPr txBox="1"/>
              <p:nvPr/>
            </p:nvSpPr>
            <p:spPr>
              <a:xfrm>
                <a:off x="1284365" y="849086"/>
                <a:ext cx="9710057" cy="5816977"/>
              </a:xfrm>
              <a:prstGeom prst="rect">
                <a:avLst/>
              </a:prstGeom>
              <a:noFill/>
            </p:spPr>
            <p:txBody>
              <a:bodyPr wrap="square" rtlCol="0">
                <a:spAutoFit/>
              </a:bodyPr>
              <a:lstStyle/>
              <a:p>
                <a:pPr>
                  <a:spcAft>
                    <a:spcPts val="1200"/>
                  </a:spcAft>
                </a:pPr>
                <a:r>
                  <a:rPr lang="en-US" sz="2600" dirty="0">
                    <a:highlight>
                      <a:srgbClr val="FFFF00"/>
                    </a:highlight>
                    <a:cs typeface="Times New Roman" panose="02020603050405020304" pitchFamily="18" charset="0"/>
                  </a:rPr>
                  <a:t>Example 0.4.7  </a:t>
                </a:r>
                <a:r>
                  <a:rPr lang="en-US" sz="2600" dirty="0">
                    <a:solidFill>
                      <a:srgbClr val="3333FF"/>
                    </a:solidFill>
                    <a:highlight>
                      <a:srgbClr val="FFFF00"/>
                    </a:highlight>
                    <a:cs typeface="Times New Roman" panose="02020603050405020304" pitchFamily="18" charset="0"/>
                  </a:rPr>
                  <a:t>(Find an Inverse Modulo n):</a:t>
                </a:r>
              </a:p>
              <a:p>
                <a:r>
                  <a:rPr lang="en-US" sz="2400" dirty="0">
                    <a:solidFill>
                      <a:srgbClr val="0000FF"/>
                    </a:solidFill>
                    <a:highlight>
                      <a:srgbClr val="FFFF00"/>
                    </a:highlight>
                    <a:latin typeface="Times New Roman" panose="02020603050405020304" pitchFamily="18" charset="0"/>
                    <a:cs typeface="Times New Roman" panose="02020603050405020304" pitchFamily="18" charset="0"/>
                  </a:rPr>
                  <a:t>Find an inverse for 43 modulo 660  (i.e., </a:t>
                </a:r>
                <a:r>
                  <a:rPr lang="en-US" sz="2400" dirty="0">
                    <a:solidFill>
                      <a:srgbClr val="0000FF"/>
                    </a:solidFill>
                    <a:highlight>
                      <a:srgbClr val="FFFF00"/>
                    </a:highlight>
                    <a:ea typeface="Calibri" panose="020F0502020204030204" pitchFamily="34" charset="0"/>
                    <a:cs typeface="Times New Roman" panose="02020603050405020304" pitchFamily="18" charset="0"/>
                  </a:rPr>
                  <a:t>Compute 43</a:t>
                </a:r>
                <a:r>
                  <a:rPr lang="en-US" sz="2400" baseline="30000" dirty="0">
                    <a:solidFill>
                      <a:srgbClr val="0000FF"/>
                    </a:solidFill>
                    <a:highlight>
                      <a:srgbClr val="FFFF00"/>
                    </a:highlight>
                    <a:ea typeface="Calibri" panose="020F0502020204030204" pitchFamily="34" charset="0"/>
                    <a:cs typeface="Times New Roman" panose="02020603050405020304" pitchFamily="18" charset="0"/>
                  </a:rPr>
                  <a:t>-1</a:t>
                </a:r>
                <a:r>
                  <a:rPr lang="en-US" sz="2400" dirty="0">
                    <a:solidFill>
                      <a:srgbClr val="0000FF"/>
                    </a:solidFill>
                    <a:highlight>
                      <a:srgbClr val="FFFF00"/>
                    </a:highlight>
                    <a:ea typeface="Calibri" panose="020F0502020204030204" pitchFamily="34" charset="0"/>
                    <a:cs typeface="Times New Roman" panose="02020603050405020304" pitchFamily="18" charset="0"/>
                  </a:rPr>
                  <a:t>  mod 660.</a:t>
                </a:r>
                <a:r>
                  <a:rPr lang="en-US" sz="2400" dirty="0">
                    <a:solidFill>
                      <a:srgbClr val="0000FF"/>
                    </a:solidFill>
                    <a:highlight>
                      <a:srgbClr val="FFFF00"/>
                    </a:highlight>
                    <a:latin typeface="Times New Roman" panose="02020603050405020304" pitchFamily="18" charset="0"/>
                    <a:cs typeface="Times New Roman" panose="02020603050405020304" pitchFamily="18" charset="0"/>
                  </a:rPr>
                  <a:t>). </a:t>
                </a:r>
              </a:p>
              <a:p>
                <a:r>
                  <a:rPr lang="en-US" sz="2400" dirty="0">
                    <a:solidFill>
                      <a:srgbClr val="0000FF"/>
                    </a:solidFill>
                    <a:highlight>
                      <a:srgbClr val="FFFF00"/>
                    </a:highlight>
                    <a:latin typeface="Times New Roman" panose="02020603050405020304" pitchFamily="18" charset="0"/>
                    <a:cs typeface="Times New Roman" panose="02020603050405020304" pitchFamily="18" charset="0"/>
                  </a:rPr>
                  <a:t>i.e., find an integer x such that 43x </a:t>
                </a:r>
                <a14:m>
                  <m:oMath xmlns:m="http://schemas.openxmlformats.org/officeDocument/2006/math">
                    <m:r>
                      <a:rPr lang="en-US" sz="2400" i="1" smtClean="0">
                        <a:solidFill>
                          <a:srgbClr val="0000FF"/>
                        </a:solidFill>
                        <a:highlight>
                          <a:srgbClr val="FFFF00"/>
                        </a:highlight>
                        <a:latin typeface="Cambria Math" panose="02040503050406030204" pitchFamily="18" charset="0"/>
                        <a:ea typeface="Cambria Math" panose="02040503050406030204" pitchFamily="18" charset="0"/>
                        <a:cs typeface="Times New Roman" panose="02020603050405020304" pitchFamily="18" charset="0"/>
                      </a:rPr>
                      <m:t>≡</m:t>
                    </m:r>
                  </m:oMath>
                </a14:m>
                <a:r>
                  <a:rPr lang="en-US" sz="2400" dirty="0">
                    <a:solidFill>
                      <a:srgbClr val="0000FF"/>
                    </a:solidFill>
                    <a:highlight>
                      <a:srgbClr val="FFFF00"/>
                    </a:highlight>
                    <a:latin typeface="Times New Roman" panose="02020603050405020304" pitchFamily="18" charset="0"/>
                    <a:cs typeface="Times New Roman" panose="02020603050405020304" pitchFamily="18" charset="0"/>
                  </a:rPr>
                  <a:t> 1 (mod 660).</a:t>
                </a:r>
              </a:p>
              <a:p>
                <a:r>
                  <a:rPr lang="en-US" sz="2400" dirty="0">
                    <a:highlight>
                      <a:srgbClr val="FFFF00"/>
                    </a:highlight>
                    <a:latin typeface="Times New Roman" panose="02020603050405020304" pitchFamily="18" charset="0"/>
                    <a:cs typeface="Times New Roman" panose="02020603050405020304" pitchFamily="18" charset="0"/>
                  </a:rPr>
                  <a:t>Solution: using x = q * y + r, which yields r = x – q*y, we write:</a:t>
                </a:r>
              </a:p>
              <a:p>
                <a:r>
                  <a:rPr lang="en-US" sz="2400" u="sng" dirty="0">
                    <a:highlight>
                      <a:srgbClr val="FFFF00"/>
                    </a:highlight>
                    <a:latin typeface="Times New Roman" panose="02020603050405020304" pitchFamily="18" charset="0"/>
                    <a:cs typeface="Times New Roman" panose="02020603050405020304" pitchFamily="18" charset="0"/>
                  </a:rPr>
                  <a:t>660</a:t>
                </a:r>
                <a:r>
                  <a:rPr lang="en-US" sz="2400" dirty="0">
                    <a:highlight>
                      <a:srgbClr val="FFFF00"/>
                    </a:highlight>
                    <a:latin typeface="Times New Roman" panose="02020603050405020304" pitchFamily="18" charset="0"/>
                    <a:cs typeface="Times New Roman" panose="02020603050405020304" pitchFamily="18" charset="0"/>
                  </a:rPr>
                  <a:t> = </a:t>
                </a:r>
                <a:r>
                  <a:rPr lang="en-US" sz="2400" u="sng" dirty="0">
                    <a:highlight>
                      <a:srgbClr val="FFFF00"/>
                    </a:highlight>
                    <a:latin typeface="Times New Roman" panose="02020603050405020304" pitchFamily="18" charset="0"/>
                    <a:cs typeface="Times New Roman" panose="02020603050405020304" pitchFamily="18" charset="0"/>
                  </a:rPr>
                  <a:t>43</a:t>
                </a:r>
                <a:r>
                  <a:rPr lang="en-US" sz="2400" dirty="0">
                    <a:highlight>
                      <a:srgbClr val="FFFF00"/>
                    </a:highlight>
                    <a:latin typeface="Times New Roman" panose="02020603050405020304" pitchFamily="18" charset="0"/>
                    <a:cs typeface="Times New Roman" panose="02020603050405020304" pitchFamily="18" charset="0"/>
                  </a:rPr>
                  <a:t> * 15 + 15, which yields 15 = </a:t>
                </a:r>
                <a:r>
                  <a:rPr lang="en-US" sz="2400" u="sng" dirty="0">
                    <a:highlight>
                      <a:srgbClr val="FFFF00"/>
                    </a:highlight>
                    <a:latin typeface="Times New Roman" panose="02020603050405020304" pitchFamily="18" charset="0"/>
                    <a:cs typeface="Times New Roman" panose="02020603050405020304" pitchFamily="18" charset="0"/>
                  </a:rPr>
                  <a:t>660</a:t>
                </a:r>
                <a:r>
                  <a:rPr lang="en-US" sz="2400" dirty="0">
                    <a:highlight>
                      <a:srgbClr val="FFFF00"/>
                    </a:highlight>
                    <a:latin typeface="Times New Roman" panose="02020603050405020304" pitchFamily="18" charset="0"/>
                    <a:cs typeface="Times New Roman" panose="02020603050405020304" pitchFamily="18" charset="0"/>
                  </a:rPr>
                  <a:t> –  15 * </a:t>
                </a:r>
                <a:r>
                  <a:rPr lang="en-US" sz="2400" u="sng" dirty="0">
                    <a:highlight>
                      <a:srgbClr val="FFFF00"/>
                    </a:highlight>
                    <a:latin typeface="Times New Roman" panose="02020603050405020304" pitchFamily="18" charset="0"/>
                    <a:cs typeface="Times New Roman" panose="02020603050405020304" pitchFamily="18" charset="0"/>
                  </a:rPr>
                  <a:t>43</a:t>
                </a:r>
                <a:r>
                  <a:rPr lang="en-US" sz="2400" dirty="0">
                    <a:highlight>
                      <a:srgbClr val="FFFF00"/>
                    </a:highlight>
                    <a:latin typeface="Times New Roman" panose="02020603050405020304" pitchFamily="18" charset="0"/>
                    <a:cs typeface="Times New Roman" panose="02020603050405020304" pitchFamily="18" charset="0"/>
                  </a:rPr>
                  <a:t>.     </a:t>
                </a:r>
                <a:r>
                  <a:rPr lang="en-US" sz="2400" dirty="0" err="1">
                    <a:highlight>
                      <a:srgbClr val="FFFF00"/>
                    </a:highlight>
                    <a:latin typeface="Times New Roman" panose="02020603050405020304" pitchFamily="18" charset="0"/>
                    <a:cs typeface="Times New Roman" panose="02020603050405020304" pitchFamily="18" charset="0"/>
                  </a:rPr>
                  <a:t>gcd</a:t>
                </a:r>
                <a:r>
                  <a:rPr lang="en-US" sz="2400" dirty="0">
                    <a:highlight>
                      <a:srgbClr val="FFFF00"/>
                    </a:highlight>
                    <a:latin typeface="Times New Roman" panose="02020603050405020304" pitchFamily="18" charset="0"/>
                    <a:cs typeface="Times New Roman" panose="02020603050405020304" pitchFamily="18" charset="0"/>
                  </a:rPr>
                  <a:t>(660, 43)</a:t>
                </a:r>
              </a:p>
              <a:p>
                <a:r>
                  <a:rPr lang="en-US" sz="2400" u="sng" dirty="0">
                    <a:highlight>
                      <a:srgbClr val="FFFF00"/>
                    </a:highlight>
                    <a:latin typeface="Times New Roman" panose="02020603050405020304" pitchFamily="18" charset="0"/>
                    <a:cs typeface="Times New Roman" panose="02020603050405020304" pitchFamily="18" charset="0"/>
                  </a:rPr>
                  <a:t>  43</a:t>
                </a:r>
                <a:r>
                  <a:rPr lang="en-US" sz="2400" dirty="0">
                    <a:highlight>
                      <a:srgbClr val="FFFF00"/>
                    </a:highlight>
                    <a:latin typeface="Times New Roman" panose="02020603050405020304" pitchFamily="18" charset="0"/>
                    <a:cs typeface="Times New Roman" panose="02020603050405020304" pitchFamily="18" charset="0"/>
                  </a:rPr>
                  <a:t> = </a:t>
                </a:r>
                <a:r>
                  <a:rPr lang="en-US" sz="2400" u="sng" dirty="0">
                    <a:highlight>
                      <a:srgbClr val="FFFF00"/>
                    </a:highlight>
                    <a:latin typeface="Times New Roman" panose="02020603050405020304" pitchFamily="18" charset="0"/>
                    <a:cs typeface="Times New Roman" panose="02020603050405020304" pitchFamily="18" charset="0"/>
                  </a:rPr>
                  <a:t>15</a:t>
                </a:r>
                <a:r>
                  <a:rPr lang="en-US" sz="2400" dirty="0">
                    <a:highlight>
                      <a:srgbClr val="FFFF00"/>
                    </a:highlight>
                    <a:latin typeface="Times New Roman" panose="02020603050405020304" pitchFamily="18" charset="0"/>
                    <a:cs typeface="Times New Roman" panose="02020603050405020304" pitchFamily="18" charset="0"/>
                  </a:rPr>
                  <a:t> *   2 + 13, which yields 13 =   </a:t>
                </a:r>
                <a:r>
                  <a:rPr lang="en-US" sz="2400" u="sng" dirty="0">
                    <a:highlight>
                      <a:srgbClr val="FFFF00"/>
                    </a:highlight>
                    <a:latin typeface="Times New Roman" panose="02020603050405020304" pitchFamily="18" charset="0"/>
                    <a:cs typeface="Times New Roman" panose="02020603050405020304" pitchFamily="18" charset="0"/>
                  </a:rPr>
                  <a:t>43</a:t>
                </a:r>
                <a:r>
                  <a:rPr lang="en-US" sz="2400" dirty="0">
                    <a:highlight>
                      <a:srgbClr val="FFFF00"/>
                    </a:highlight>
                    <a:latin typeface="Times New Roman" panose="02020603050405020304" pitchFamily="18" charset="0"/>
                    <a:cs typeface="Times New Roman" panose="02020603050405020304" pitchFamily="18" charset="0"/>
                  </a:rPr>
                  <a:t> –    2 * </a:t>
                </a:r>
                <a:r>
                  <a:rPr lang="en-US" sz="2400" u="sng" dirty="0">
                    <a:highlight>
                      <a:srgbClr val="FFFF00"/>
                    </a:highlight>
                    <a:latin typeface="Times New Roman" panose="02020603050405020304" pitchFamily="18" charset="0"/>
                    <a:cs typeface="Times New Roman" panose="02020603050405020304" pitchFamily="18" charset="0"/>
                  </a:rPr>
                  <a:t>15</a:t>
                </a:r>
                <a:r>
                  <a:rPr lang="en-US" sz="2400" dirty="0">
                    <a:highlight>
                      <a:srgbClr val="FFFF00"/>
                    </a:highlight>
                    <a:latin typeface="Times New Roman" panose="02020603050405020304" pitchFamily="18" charset="0"/>
                    <a:cs typeface="Times New Roman" panose="02020603050405020304" pitchFamily="18" charset="0"/>
                  </a:rPr>
                  <a:t>.  = </a:t>
                </a:r>
                <a:r>
                  <a:rPr lang="en-US" sz="2400" dirty="0" err="1">
                    <a:highlight>
                      <a:srgbClr val="FFFF00"/>
                    </a:highlight>
                    <a:latin typeface="Times New Roman" panose="02020603050405020304" pitchFamily="18" charset="0"/>
                    <a:cs typeface="Times New Roman" panose="02020603050405020304" pitchFamily="18" charset="0"/>
                  </a:rPr>
                  <a:t>gcd</a:t>
                </a:r>
                <a:r>
                  <a:rPr lang="en-US" sz="2400" dirty="0">
                    <a:highlight>
                      <a:srgbClr val="FFFF00"/>
                    </a:highlight>
                    <a:latin typeface="Times New Roman" panose="02020603050405020304" pitchFamily="18" charset="0"/>
                    <a:cs typeface="Times New Roman" panose="02020603050405020304" pitchFamily="18" charset="0"/>
                  </a:rPr>
                  <a:t>(  43, 15)</a:t>
                </a:r>
              </a:p>
              <a:p>
                <a:r>
                  <a:rPr lang="en-US" sz="2400" u="sng" dirty="0">
                    <a:highlight>
                      <a:srgbClr val="FFFF00"/>
                    </a:highlight>
                    <a:latin typeface="Times New Roman" panose="02020603050405020304" pitchFamily="18" charset="0"/>
                    <a:cs typeface="Times New Roman" panose="02020603050405020304" pitchFamily="18" charset="0"/>
                  </a:rPr>
                  <a:t>  15</a:t>
                </a:r>
                <a:r>
                  <a:rPr lang="en-US" sz="2400" dirty="0">
                    <a:highlight>
                      <a:srgbClr val="FFFF00"/>
                    </a:highlight>
                    <a:latin typeface="Times New Roman" panose="02020603050405020304" pitchFamily="18" charset="0"/>
                    <a:cs typeface="Times New Roman" panose="02020603050405020304" pitchFamily="18" charset="0"/>
                  </a:rPr>
                  <a:t> = </a:t>
                </a:r>
                <a:r>
                  <a:rPr lang="en-US" sz="2400" u="sng" dirty="0">
                    <a:highlight>
                      <a:srgbClr val="FFFF00"/>
                    </a:highlight>
                    <a:latin typeface="Times New Roman" panose="02020603050405020304" pitchFamily="18" charset="0"/>
                    <a:cs typeface="Times New Roman" panose="02020603050405020304" pitchFamily="18" charset="0"/>
                  </a:rPr>
                  <a:t>13</a:t>
                </a:r>
                <a:r>
                  <a:rPr lang="en-US" sz="2400" dirty="0">
                    <a:highlight>
                      <a:srgbClr val="FFFF00"/>
                    </a:highlight>
                    <a:latin typeface="Times New Roman" panose="02020603050405020304" pitchFamily="18" charset="0"/>
                    <a:cs typeface="Times New Roman" panose="02020603050405020304" pitchFamily="18" charset="0"/>
                  </a:rPr>
                  <a:t> *   1 +   2, which yields   2 =   </a:t>
                </a:r>
                <a:r>
                  <a:rPr lang="en-US" sz="2400" u="sng" dirty="0">
                    <a:highlight>
                      <a:srgbClr val="FFFF00"/>
                    </a:highlight>
                    <a:latin typeface="Times New Roman" panose="02020603050405020304" pitchFamily="18" charset="0"/>
                    <a:cs typeface="Times New Roman" panose="02020603050405020304" pitchFamily="18" charset="0"/>
                  </a:rPr>
                  <a:t>15</a:t>
                </a:r>
                <a:r>
                  <a:rPr lang="en-US" sz="2400" dirty="0">
                    <a:highlight>
                      <a:srgbClr val="FFFF00"/>
                    </a:highlight>
                    <a:latin typeface="Times New Roman" panose="02020603050405020304" pitchFamily="18" charset="0"/>
                    <a:cs typeface="Times New Roman" panose="02020603050405020304" pitchFamily="18" charset="0"/>
                  </a:rPr>
                  <a:t> –    1 *   </a:t>
                </a:r>
                <a:r>
                  <a:rPr lang="en-US" sz="2400" u="sng" dirty="0">
                    <a:highlight>
                      <a:srgbClr val="FFFF00"/>
                    </a:highlight>
                    <a:latin typeface="Times New Roman" panose="02020603050405020304" pitchFamily="18" charset="0"/>
                    <a:cs typeface="Times New Roman" panose="02020603050405020304" pitchFamily="18" charset="0"/>
                  </a:rPr>
                  <a:t>3</a:t>
                </a:r>
                <a:r>
                  <a:rPr lang="en-US" sz="2400" dirty="0">
                    <a:highlight>
                      <a:srgbClr val="FFFF00"/>
                    </a:highlight>
                    <a:latin typeface="Times New Roman" panose="02020603050405020304" pitchFamily="18" charset="0"/>
                    <a:cs typeface="Times New Roman" panose="02020603050405020304" pitchFamily="18" charset="0"/>
                  </a:rPr>
                  <a:t>.  = </a:t>
                </a:r>
                <a:r>
                  <a:rPr lang="en-US" sz="2400" dirty="0" err="1">
                    <a:highlight>
                      <a:srgbClr val="FFFF00"/>
                    </a:highlight>
                    <a:latin typeface="Times New Roman" panose="02020603050405020304" pitchFamily="18" charset="0"/>
                    <a:cs typeface="Times New Roman" panose="02020603050405020304" pitchFamily="18" charset="0"/>
                  </a:rPr>
                  <a:t>gcd</a:t>
                </a:r>
                <a:r>
                  <a:rPr lang="en-US" sz="2400" dirty="0">
                    <a:highlight>
                      <a:srgbClr val="FFFF00"/>
                    </a:highlight>
                    <a:latin typeface="Times New Roman" panose="02020603050405020304" pitchFamily="18" charset="0"/>
                    <a:cs typeface="Times New Roman" panose="02020603050405020304" pitchFamily="18" charset="0"/>
                  </a:rPr>
                  <a:t>(  15, 13)</a:t>
                </a:r>
              </a:p>
              <a:p>
                <a:r>
                  <a:rPr lang="en-US" sz="2400" u="sng" dirty="0">
                    <a:highlight>
                      <a:srgbClr val="FFFF00"/>
                    </a:highlight>
                    <a:latin typeface="Times New Roman" panose="02020603050405020304" pitchFamily="18" charset="0"/>
                    <a:cs typeface="Times New Roman" panose="02020603050405020304" pitchFamily="18" charset="0"/>
                  </a:rPr>
                  <a:t>  13</a:t>
                </a:r>
                <a:r>
                  <a:rPr lang="en-US" sz="2400" dirty="0">
                    <a:highlight>
                      <a:srgbClr val="FFFF00"/>
                    </a:highlight>
                    <a:latin typeface="Times New Roman" panose="02020603050405020304" pitchFamily="18" charset="0"/>
                    <a:cs typeface="Times New Roman" panose="02020603050405020304" pitchFamily="18" charset="0"/>
                  </a:rPr>
                  <a:t> =   </a:t>
                </a:r>
                <a:r>
                  <a:rPr lang="en-US" sz="2400" u="sng" dirty="0">
                    <a:highlight>
                      <a:srgbClr val="FFFF00"/>
                    </a:highlight>
                    <a:latin typeface="Times New Roman" panose="02020603050405020304" pitchFamily="18" charset="0"/>
                    <a:cs typeface="Times New Roman" panose="02020603050405020304" pitchFamily="18" charset="0"/>
                  </a:rPr>
                  <a:t>2</a:t>
                </a:r>
                <a:r>
                  <a:rPr lang="en-US" sz="2400" dirty="0">
                    <a:highlight>
                      <a:srgbClr val="FFFF00"/>
                    </a:highlight>
                    <a:latin typeface="Times New Roman" panose="02020603050405020304" pitchFamily="18" charset="0"/>
                    <a:cs typeface="Times New Roman" panose="02020603050405020304" pitchFamily="18" charset="0"/>
                  </a:rPr>
                  <a:t> *   6 +   1, which yields   1 =   </a:t>
                </a:r>
                <a:r>
                  <a:rPr lang="en-US" sz="2400" u="sng" dirty="0">
                    <a:highlight>
                      <a:srgbClr val="FFFF00"/>
                    </a:highlight>
                    <a:latin typeface="Times New Roman" panose="02020603050405020304" pitchFamily="18" charset="0"/>
                    <a:cs typeface="Times New Roman" panose="02020603050405020304" pitchFamily="18" charset="0"/>
                  </a:rPr>
                  <a:t>13</a:t>
                </a:r>
                <a:r>
                  <a:rPr lang="en-US" sz="2400" dirty="0">
                    <a:highlight>
                      <a:srgbClr val="FFFF00"/>
                    </a:highlight>
                    <a:latin typeface="Times New Roman" panose="02020603050405020304" pitchFamily="18" charset="0"/>
                    <a:cs typeface="Times New Roman" panose="02020603050405020304" pitchFamily="18" charset="0"/>
                  </a:rPr>
                  <a:t> –    6 *   </a:t>
                </a:r>
                <a:r>
                  <a:rPr lang="en-US" sz="2400" u="sng" dirty="0">
                    <a:highlight>
                      <a:srgbClr val="FFFF00"/>
                    </a:highlight>
                    <a:latin typeface="Times New Roman" panose="02020603050405020304" pitchFamily="18" charset="0"/>
                    <a:cs typeface="Times New Roman" panose="02020603050405020304" pitchFamily="18" charset="0"/>
                  </a:rPr>
                  <a:t>2</a:t>
                </a:r>
                <a:r>
                  <a:rPr lang="en-US" sz="2400" dirty="0">
                    <a:highlight>
                      <a:srgbClr val="FFFF00"/>
                    </a:highlight>
                    <a:latin typeface="Times New Roman" panose="02020603050405020304" pitchFamily="18" charset="0"/>
                    <a:cs typeface="Times New Roman" panose="02020603050405020304" pitchFamily="18" charset="0"/>
                  </a:rPr>
                  <a:t>.  = </a:t>
                </a:r>
                <a:r>
                  <a:rPr lang="en-US" sz="2400" dirty="0" err="1">
                    <a:highlight>
                      <a:srgbClr val="FFFF00"/>
                    </a:highlight>
                    <a:latin typeface="Times New Roman" panose="02020603050405020304" pitchFamily="18" charset="0"/>
                    <a:cs typeface="Times New Roman" panose="02020603050405020304" pitchFamily="18" charset="0"/>
                  </a:rPr>
                  <a:t>gcd</a:t>
                </a:r>
                <a:r>
                  <a:rPr lang="en-US" sz="2400" dirty="0">
                    <a:highlight>
                      <a:srgbClr val="FFFF00"/>
                    </a:highlight>
                    <a:latin typeface="Times New Roman" panose="02020603050405020304" pitchFamily="18" charset="0"/>
                    <a:cs typeface="Times New Roman" panose="02020603050405020304" pitchFamily="18" charset="0"/>
                  </a:rPr>
                  <a:t>(  13,   2)</a:t>
                </a:r>
              </a:p>
              <a:p>
                <a:r>
                  <a:rPr lang="en-US" sz="2400" u="sng" dirty="0">
                    <a:highlight>
                      <a:srgbClr val="FFFF00"/>
                    </a:highlight>
                    <a:latin typeface="Times New Roman" panose="02020603050405020304" pitchFamily="18" charset="0"/>
                    <a:cs typeface="Times New Roman" panose="02020603050405020304" pitchFamily="18" charset="0"/>
                  </a:rPr>
                  <a:t>    2</a:t>
                </a:r>
                <a:r>
                  <a:rPr lang="en-US" sz="2400" dirty="0">
                    <a:highlight>
                      <a:srgbClr val="FFFF00"/>
                    </a:highlight>
                    <a:latin typeface="Times New Roman" panose="02020603050405020304" pitchFamily="18" charset="0"/>
                    <a:cs typeface="Times New Roman" panose="02020603050405020304" pitchFamily="18" charset="0"/>
                  </a:rPr>
                  <a:t> =   </a:t>
                </a:r>
                <a:r>
                  <a:rPr lang="en-US" sz="2400" u="sng" dirty="0">
                    <a:highlight>
                      <a:srgbClr val="FFFF00"/>
                    </a:highlight>
                    <a:latin typeface="Times New Roman" panose="02020603050405020304" pitchFamily="18" charset="0"/>
                    <a:cs typeface="Times New Roman" panose="02020603050405020304" pitchFamily="18" charset="0"/>
                  </a:rPr>
                  <a:t>1</a:t>
                </a:r>
                <a:r>
                  <a:rPr lang="en-US" sz="2400" dirty="0">
                    <a:highlight>
                      <a:srgbClr val="FFFF00"/>
                    </a:highlight>
                    <a:latin typeface="Times New Roman" panose="02020603050405020304" pitchFamily="18" charset="0"/>
                    <a:cs typeface="Times New Roman" panose="02020603050405020304" pitchFamily="18" charset="0"/>
                  </a:rPr>
                  <a:t> *   2 +   0, which yields   0 =     </a:t>
                </a:r>
                <a:r>
                  <a:rPr lang="en-US" sz="2400" u="sng" dirty="0">
                    <a:highlight>
                      <a:srgbClr val="FFFF00"/>
                    </a:highlight>
                    <a:latin typeface="Times New Roman" panose="02020603050405020304" pitchFamily="18" charset="0"/>
                    <a:cs typeface="Times New Roman" panose="02020603050405020304" pitchFamily="18" charset="0"/>
                  </a:rPr>
                  <a:t>2</a:t>
                </a:r>
                <a:r>
                  <a:rPr lang="en-US" sz="2400" dirty="0">
                    <a:highlight>
                      <a:srgbClr val="FFFF00"/>
                    </a:highlight>
                    <a:latin typeface="Times New Roman" panose="02020603050405020304" pitchFamily="18" charset="0"/>
                    <a:cs typeface="Times New Roman" panose="02020603050405020304" pitchFamily="18" charset="0"/>
                  </a:rPr>
                  <a:t> –    2 *   </a:t>
                </a:r>
                <a:r>
                  <a:rPr lang="en-US" sz="2400" u="sng" dirty="0">
                    <a:highlight>
                      <a:srgbClr val="FFFF00"/>
                    </a:highlight>
                    <a:latin typeface="Times New Roman" panose="02020603050405020304" pitchFamily="18" charset="0"/>
                    <a:cs typeface="Times New Roman" panose="02020603050405020304" pitchFamily="18" charset="0"/>
                  </a:rPr>
                  <a:t>1</a:t>
                </a:r>
                <a:r>
                  <a:rPr lang="en-US" sz="2400" dirty="0">
                    <a:highlight>
                      <a:srgbClr val="FFFF00"/>
                    </a:highlight>
                    <a:latin typeface="Times New Roman" panose="02020603050405020304" pitchFamily="18" charset="0"/>
                    <a:cs typeface="Times New Roman" panose="02020603050405020304" pitchFamily="18" charset="0"/>
                  </a:rPr>
                  <a:t>.  = </a:t>
                </a:r>
                <a:r>
                  <a:rPr lang="en-US" sz="2400" dirty="0" err="1">
                    <a:highlight>
                      <a:srgbClr val="FFFF00"/>
                    </a:highlight>
                    <a:latin typeface="Times New Roman" panose="02020603050405020304" pitchFamily="18" charset="0"/>
                    <a:cs typeface="Times New Roman" panose="02020603050405020304" pitchFamily="18" charset="0"/>
                  </a:rPr>
                  <a:t>gcd</a:t>
                </a:r>
                <a:r>
                  <a:rPr lang="en-US" sz="2400" dirty="0">
                    <a:highlight>
                      <a:srgbClr val="FFFF00"/>
                    </a:highlight>
                    <a:latin typeface="Times New Roman" panose="02020603050405020304" pitchFamily="18" charset="0"/>
                    <a:cs typeface="Times New Roman" panose="02020603050405020304" pitchFamily="18" charset="0"/>
                  </a:rPr>
                  <a:t>(    2,   1) </a:t>
                </a:r>
              </a:p>
              <a:p>
                <a:r>
                  <a:rPr lang="en-US" sz="2400" u="sng" dirty="0">
                    <a:highlight>
                      <a:srgbClr val="FFFF00"/>
                    </a:highlight>
                    <a:latin typeface="Times New Roman" panose="02020603050405020304" pitchFamily="18" charset="0"/>
                    <a:cs typeface="Times New Roman" panose="02020603050405020304" pitchFamily="18" charset="0"/>
                  </a:rPr>
                  <a:t>    1</a:t>
                </a:r>
                <a:r>
                  <a:rPr lang="en-US" sz="2400" dirty="0">
                    <a:highlight>
                      <a:srgbClr val="FFFF00"/>
                    </a:highlight>
                    <a:latin typeface="Times New Roman" panose="02020603050405020304" pitchFamily="18" charset="0"/>
                    <a:cs typeface="Times New Roman" panose="02020603050405020304" pitchFamily="18" charset="0"/>
                  </a:rPr>
                  <a:t> =   </a:t>
                </a:r>
                <a:r>
                  <a:rPr lang="en-US" sz="2400" u="sng" dirty="0">
                    <a:highlight>
                      <a:srgbClr val="FFFF00"/>
                    </a:highlight>
                    <a:latin typeface="Times New Roman" panose="02020603050405020304" pitchFamily="18" charset="0"/>
                    <a:cs typeface="Times New Roman" panose="02020603050405020304" pitchFamily="18" charset="0"/>
                  </a:rPr>
                  <a:t>0</a:t>
                </a:r>
                <a:r>
                  <a:rPr lang="en-US" sz="2400" dirty="0">
                    <a:highlight>
                      <a:srgbClr val="FFFF00"/>
                    </a:highlight>
                    <a:latin typeface="Times New Roman" panose="02020603050405020304" pitchFamily="18" charset="0"/>
                    <a:cs typeface="Times New Roman" panose="02020603050405020304" pitchFamily="18" charset="0"/>
                  </a:rPr>
                  <a:t> *   0 +   1, which yields   1 =     </a:t>
                </a:r>
                <a:r>
                  <a:rPr lang="en-US" sz="2400" u="sng" dirty="0">
                    <a:highlight>
                      <a:srgbClr val="FFFF00"/>
                    </a:highlight>
                    <a:latin typeface="Times New Roman" panose="02020603050405020304" pitchFamily="18" charset="0"/>
                    <a:cs typeface="Times New Roman" panose="02020603050405020304" pitchFamily="18" charset="0"/>
                  </a:rPr>
                  <a:t>1</a:t>
                </a:r>
                <a:r>
                  <a:rPr lang="en-US" sz="2400" dirty="0">
                    <a:highlight>
                      <a:srgbClr val="FFFF00"/>
                    </a:highlight>
                    <a:latin typeface="Times New Roman" panose="02020603050405020304" pitchFamily="18" charset="0"/>
                    <a:cs typeface="Times New Roman" panose="02020603050405020304" pitchFamily="18" charset="0"/>
                  </a:rPr>
                  <a:t> –    0 *   </a:t>
                </a:r>
                <a:r>
                  <a:rPr lang="en-US" sz="2400" u="sng" dirty="0">
                    <a:highlight>
                      <a:srgbClr val="FFFF00"/>
                    </a:highlight>
                    <a:latin typeface="Times New Roman" panose="02020603050405020304" pitchFamily="18" charset="0"/>
                    <a:cs typeface="Times New Roman" panose="02020603050405020304" pitchFamily="18" charset="0"/>
                  </a:rPr>
                  <a:t>0</a:t>
                </a:r>
                <a:r>
                  <a:rPr lang="en-US" sz="2400" dirty="0">
                    <a:highlight>
                      <a:srgbClr val="FFFF00"/>
                    </a:highlight>
                    <a:latin typeface="Times New Roman" panose="02020603050405020304" pitchFamily="18" charset="0"/>
                    <a:cs typeface="Times New Roman" panose="02020603050405020304" pitchFamily="18" charset="0"/>
                  </a:rPr>
                  <a:t>.  = </a:t>
                </a:r>
                <a:r>
                  <a:rPr lang="en-US" sz="2400" dirty="0" err="1">
                    <a:highlight>
                      <a:srgbClr val="FFFF00"/>
                    </a:highlight>
                    <a:latin typeface="Times New Roman" panose="02020603050405020304" pitchFamily="18" charset="0"/>
                    <a:cs typeface="Times New Roman" panose="02020603050405020304" pitchFamily="18" charset="0"/>
                  </a:rPr>
                  <a:t>gcd</a:t>
                </a:r>
                <a:r>
                  <a:rPr lang="en-US" sz="2400" dirty="0">
                    <a:highlight>
                      <a:srgbClr val="FFFF00"/>
                    </a:highlight>
                    <a:latin typeface="Times New Roman" panose="02020603050405020304" pitchFamily="18" charset="0"/>
                    <a:cs typeface="Times New Roman" panose="02020603050405020304" pitchFamily="18" charset="0"/>
                  </a:rPr>
                  <a:t>(    1,   0) = 1</a:t>
                </a:r>
              </a:p>
              <a:p>
                <a:r>
                  <a:rPr lang="en-US" sz="2400" dirty="0">
                    <a:highlight>
                      <a:srgbClr val="FFFF00"/>
                    </a:highlight>
                    <a:latin typeface="Times New Roman" panose="02020603050405020304" pitchFamily="18" charset="0"/>
                    <a:cs typeface="Times New Roman" panose="02020603050405020304" pitchFamily="18" charset="0"/>
                  </a:rPr>
                  <a:t>To express 1 as a linear combination of 660 and 43, substitute back:</a:t>
                </a:r>
              </a:p>
              <a:p>
                <a:r>
                  <a:rPr lang="en-US" sz="2400" dirty="0">
                    <a:highlight>
                      <a:srgbClr val="FFFF00"/>
                    </a:highlight>
                    <a:latin typeface="Times New Roman" panose="02020603050405020304" pitchFamily="18" charset="0"/>
                    <a:cs typeface="Times New Roman" panose="02020603050405020304" pitchFamily="18" charset="0"/>
                  </a:rPr>
                  <a:t>1 = 1 * </a:t>
                </a:r>
                <a:r>
                  <a:rPr lang="en-US" sz="2400" u="sng" dirty="0">
                    <a:highlight>
                      <a:srgbClr val="FFFF00"/>
                    </a:highlight>
                    <a:latin typeface="Times New Roman" panose="02020603050405020304" pitchFamily="18" charset="0"/>
                    <a:cs typeface="Times New Roman" panose="02020603050405020304" pitchFamily="18" charset="0"/>
                  </a:rPr>
                  <a:t>1</a:t>
                </a:r>
                <a:r>
                  <a:rPr lang="en-US" sz="2400" dirty="0">
                    <a:highlight>
                      <a:srgbClr val="FFFF00"/>
                    </a:highlight>
                    <a:latin typeface="Times New Roman" panose="02020603050405020304" pitchFamily="18" charset="0"/>
                    <a:cs typeface="Times New Roman" panose="02020603050405020304" pitchFamily="18" charset="0"/>
                  </a:rPr>
                  <a:t> – 0 * </a:t>
                </a:r>
                <a:r>
                  <a:rPr lang="en-US" sz="2400" u="sng" dirty="0">
                    <a:highlight>
                      <a:srgbClr val="FFFF00"/>
                    </a:highlight>
                    <a:latin typeface="Times New Roman" panose="02020603050405020304" pitchFamily="18" charset="0"/>
                    <a:cs typeface="Times New Roman" panose="02020603050405020304" pitchFamily="18" charset="0"/>
                  </a:rPr>
                  <a:t>0</a:t>
                </a:r>
                <a:r>
                  <a:rPr lang="en-US" sz="2400" dirty="0">
                    <a:highlight>
                      <a:srgbClr val="FFFF00"/>
                    </a:highlight>
                    <a:latin typeface="Times New Roman" panose="02020603050405020304" pitchFamily="18" charset="0"/>
                    <a:cs typeface="Times New Roman" panose="02020603050405020304" pitchFamily="18" charset="0"/>
                  </a:rPr>
                  <a:t>  = 1 *</a:t>
                </a:r>
                <a:r>
                  <a:rPr lang="en-US" sz="2400" u="sng" dirty="0">
                    <a:highlight>
                      <a:srgbClr val="FFFF00"/>
                    </a:highlight>
                    <a:latin typeface="Times New Roman" panose="02020603050405020304" pitchFamily="18" charset="0"/>
                    <a:cs typeface="Times New Roman" panose="02020603050405020304" pitchFamily="18" charset="0"/>
                  </a:rPr>
                  <a:t> 1 </a:t>
                </a:r>
                <a:r>
                  <a:rPr lang="en-US" sz="2400" dirty="0">
                    <a:highlight>
                      <a:srgbClr val="FFFF00"/>
                    </a:highlight>
                    <a:latin typeface="Times New Roman" panose="02020603050405020304" pitchFamily="18" charset="0"/>
                    <a:cs typeface="Times New Roman" panose="02020603050405020304" pitchFamily="18" charset="0"/>
                  </a:rPr>
                  <a:t>– 0 * (1*</a:t>
                </a:r>
                <a:r>
                  <a:rPr lang="en-US" sz="2400" u="sng" dirty="0">
                    <a:highlight>
                      <a:srgbClr val="FFFF00"/>
                    </a:highlight>
                    <a:latin typeface="Times New Roman" panose="02020603050405020304" pitchFamily="18" charset="0"/>
                    <a:cs typeface="Times New Roman" panose="02020603050405020304" pitchFamily="18" charset="0"/>
                  </a:rPr>
                  <a:t>2</a:t>
                </a:r>
                <a:r>
                  <a:rPr lang="en-US" sz="2400" dirty="0">
                    <a:highlight>
                      <a:srgbClr val="FFFF00"/>
                    </a:highlight>
                    <a:latin typeface="Times New Roman" panose="02020603050405020304" pitchFamily="18" charset="0"/>
                    <a:cs typeface="Times New Roman" panose="02020603050405020304" pitchFamily="18" charset="0"/>
                  </a:rPr>
                  <a:t> – 2 *</a:t>
                </a:r>
                <a:r>
                  <a:rPr lang="en-US" sz="2400" u="sng" dirty="0">
                    <a:highlight>
                      <a:srgbClr val="FFFF00"/>
                    </a:highlight>
                    <a:latin typeface="Times New Roman" panose="02020603050405020304" pitchFamily="18" charset="0"/>
                    <a:cs typeface="Times New Roman" panose="02020603050405020304" pitchFamily="18" charset="0"/>
                  </a:rPr>
                  <a:t>1</a:t>
                </a:r>
                <a:r>
                  <a:rPr lang="en-US" sz="2400" dirty="0">
                    <a:highlight>
                      <a:srgbClr val="FFFF00"/>
                    </a:highlight>
                    <a:latin typeface="Times New Roman" panose="02020603050405020304" pitchFamily="18" charset="0"/>
                    <a:cs typeface="Times New Roman" panose="02020603050405020304" pitchFamily="18" charset="0"/>
                  </a:rPr>
                  <a:t>) = 1 * </a:t>
                </a:r>
                <a:r>
                  <a:rPr lang="en-US" sz="2400" u="sng" dirty="0">
                    <a:highlight>
                      <a:srgbClr val="FFFF00"/>
                    </a:highlight>
                    <a:latin typeface="Times New Roman" panose="02020603050405020304" pitchFamily="18" charset="0"/>
                    <a:cs typeface="Times New Roman" panose="02020603050405020304" pitchFamily="18" charset="0"/>
                  </a:rPr>
                  <a:t>1</a:t>
                </a:r>
              </a:p>
              <a:p>
                <a:r>
                  <a:rPr lang="en-US" sz="2400" dirty="0">
                    <a:highlight>
                      <a:srgbClr val="FFFF00"/>
                    </a:highlight>
                    <a:latin typeface="Times New Roman" panose="02020603050405020304" pitchFamily="18" charset="0"/>
                    <a:cs typeface="Times New Roman" panose="02020603050405020304" pitchFamily="18" charset="0"/>
                  </a:rPr>
                  <a:t>   = 1 * (1*</a:t>
                </a:r>
                <a:r>
                  <a:rPr lang="en-US" sz="2400" u="sng" dirty="0">
                    <a:highlight>
                      <a:srgbClr val="FFFF00"/>
                    </a:highlight>
                    <a:latin typeface="Times New Roman" panose="02020603050405020304" pitchFamily="18" charset="0"/>
                    <a:cs typeface="Times New Roman" panose="02020603050405020304" pitchFamily="18" charset="0"/>
                  </a:rPr>
                  <a:t>13</a:t>
                </a:r>
                <a:r>
                  <a:rPr lang="en-US" sz="2400" dirty="0">
                    <a:highlight>
                      <a:srgbClr val="FFFF00"/>
                    </a:highlight>
                    <a:latin typeface="Times New Roman" panose="02020603050405020304" pitchFamily="18" charset="0"/>
                    <a:cs typeface="Times New Roman" panose="02020603050405020304" pitchFamily="18" charset="0"/>
                  </a:rPr>
                  <a:t> – </a:t>
                </a:r>
                <a:r>
                  <a:rPr lang="en-US" sz="2400" u="sng" dirty="0">
                    <a:highlight>
                      <a:srgbClr val="FFFF00"/>
                    </a:highlight>
                    <a:latin typeface="Times New Roman" panose="02020603050405020304" pitchFamily="18" charset="0"/>
                    <a:cs typeface="Times New Roman" panose="02020603050405020304" pitchFamily="18" charset="0"/>
                  </a:rPr>
                  <a:t>2</a:t>
                </a:r>
                <a:r>
                  <a:rPr lang="en-US" sz="2400" dirty="0">
                    <a:highlight>
                      <a:srgbClr val="FFFF00"/>
                    </a:highlight>
                    <a:latin typeface="Times New Roman" panose="02020603050405020304" pitchFamily="18" charset="0"/>
                    <a:cs typeface="Times New Roman" panose="02020603050405020304" pitchFamily="18" charset="0"/>
                  </a:rPr>
                  <a:t>*6) = 1*</a:t>
                </a:r>
                <a:r>
                  <a:rPr lang="en-US" sz="2400" u="sng" dirty="0">
                    <a:highlight>
                      <a:srgbClr val="FFFF00"/>
                    </a:highlight>
                    <a:latin typeface="Times New Roman" panose="02020603050405020304" pitchFamily="18" charset="0"/>
                    <a:cs typeface="Times New Roman" panose="02020603050405020304" pitchFamily="18" charset="0"/>
                  </a:rPr>
                  <a:t>13</a:t>
                </a:r>
                <a:r>
                  <a:rPr lang="en-US" sz="2400" dirty="0">
                    <a:highlight>
                      <a:srgbClr val="FFFF00"/>
                    </a:highlight>
                    <a:latin typeface="Times New Roman" panose="02020603050405020304" pitchFamily="18" charset="0"/>
                    <a:cs typeface="Times New Roman" panose="02020603050405020304" pitchFamily="18" charset="0"/>
                  </a:rPr>
                  <a:t> – 6 * </a:t>
                </a:r>
                <a:r>
                  <a:rPr lang="en-US" sz="2400" u="sng" dirty="0">
                    <a:highlight>
                      <a:srgbClr val="FFFF00"/>
                    </a:highlight>
                    <a:latin typeface="Times New Roman" panose="02020603050405020304" pitchFamily="18" charset="0"/>
                    <a:cs typeface="Times New Roman" panose="02020603050405020304" pitchFamily="18" charset="0"/>
                  </a:rPr>
                  <a:t>2</a:t>
                </a:r>
                <a:r>
                  <a:rPr lang="en-US" sz="2400" dirty="0">
                    <a:highlight>
                      <a:srgbClr val="FFFF00"/>
                    </a:highlight>
                    <a:latin typeface="Times New Roman" panose="02020603050405020304" pitchFamily="18" charset="0"/>
                    <a:cs typeface="Times New Roman" panose="02020603050405020304" pitchFamily="18" charset="0"/>
                  </a:rPr>
                  <a:t> = 1*</a:t>
                </a:r>
                <a:r>
                  <a:rPr lang="en-US" sz="2400" u="sng" dirty="0">
                    <a:highlight>
                      <a:srgbClr val="FFFF00"/>
                    </a:highlight>
                    <a:latin typeface="Times New Roman" panose="02020603050405020304" pitchFamily="18" charset="0"/>
                    <a:cs typeface="Times New Roman" panose="02020603050405020304" pitchFamily="18" charset="0"/>
                  </a:rPr>
                  <a:t>13</a:t>
                </a:r>
                <a:r>
                  <a:rPr lang="en-US" sz="2400" dirty="0">
                    <a:highlight>
                      <a:srgbClr val="FFFF00"/>
                    </a:highlight>
                    <a:latin typeface="Times New Roman" panose="02020603050405020304" pitchFamily="18" charset="0"/>
                    <a:cs typeface="Times New Roman" panose="02020603050405020304" pitchFamily="18" charset="0"/>
                  </a:rPr>
                  <a:t> – 6 * (1 *</a:t>
                </a:r>
                <a:r>
                  <a:rPr lang="en-US" sz="2400" u="sng" dirty="0">
                    <a:highlight>
                      <a:srgbClr val="FFFF00"/>
                    </a:highlight>
                    <a:latin typeface="Times New Roman" panose="02020603050405020304" pitchFamily="18" charset="0"/>
                    <a:cs typeface="Times New Roman" panose="02020603050405020304" pitchFamily="18" charset="0"/>
                  </a:rPr>
                  <a:t>15</a:t>
                </a:r>
                <a:r>
                  <a:rPr lang="en-US" sz="2400" dirty="0">
                    <a:highlight>
                      <a:srgbClr val="FFFF00"/>
                    </a:highlight>
                    <a:latin typeface="Times New Roman" panose="02020603050405020304" pitchFamily="18" charset="0"/>
                    <a:cs typeface="Times New Roman" panose="02020603050405020304" pitchFamily="18" charset="0"/>
                  </a:rPr>
                  <a:t> – 1 *</a:t>
                </a:r>
                <a:r>
                  <a:rPr lang="en-US" sz="2400" u="sng" dirty="0">
                    <a:highlight>
                      <a:srgbClr val="FFFF00"/>
                    </a:highlight>
                    <a:latin typeface="Times New Roman" panose="02020603050405020304" pitchFamily="18" charset="0"/>
                    <a:cs typeface="Times New Roman" panose="02020603050405020304" pitchFamily="18" charset="0"/>
                  </a:rPr>
                  <a:t>13</a:t>
                </a:r>
                <a:r>
                  <a:rPr lang="en-US" sz="2400" dirty="0">
                    <a:highlight>
                      <a:srgbClr val="FFFF00"/>
                    </a:highlight>
                    <a:latin typeface="Times New Roman" panose="02020603050405020304" pitchFamily="18" charset="0"/>
                    <a:cs typeface="Times New Roman" panose="02020603050405020304" pitchFamily="18" charset="0"/>
                  </a:rPr>
                  <a:t> )</a:t>
                </a:r>
              </a:p>
              <a:p>
                <a:r>
                  <a:rPr lang="en-US" sz="2400" dirty="0">
                    <a:highlight>
                      <a:srgbClr val="FFFF00"/>
                    </a:highlight>
                    <a:latin typeface="Times New Roman" panose="02020603050405020304" pitchFamily="18" charset="0"/>
                    <a:cs typeface="Times New Roman" panose="02020603050405020304" pitchFamily="18" charset="0"/>
                  </a:rPr>
                  <a:t>   = – 6 *</a:t>
                </a:r>
                <a:r>
                  <a:rPr lang="en-US" sz="2400" u="sng" dirty="0">
                    <a:highlight>
                      <a:srgbClr val="FFFF00"/>
                    </a:highlight>
                    <a:latin typeface="Times New Roman" panose="02020603050405020304" pitchFamily="18" charset="0"/>
                    <a:cs typeface="Times New Roman" panose="02020603050405020304" pitchFamily="18" charset="0"/>
                  </a:rPr>
                  <a:t>15</a:t>
                </a:r>
                <a:r>
                  <a:rPr lang="en-US" sz="2400" dirty="0">
                    <a:highlight>
                      <a:srgbClr val="FFFF00"/>
                    </a:highlight>
                    <a:latin typeface="Times New Roman" panose="02020603050405020304" pitchFamily="18" charset="0"/>
                    <a:cs typeface="Times New Roman" panose="02020603050405020304" pitchFamily="18" charset="0"/>
                  </a:rPr>
                  <a:t> + 7 *</a:t>
                </a:r>
                <a:r>
                  <a:rPr lang="en-US" sz="2400" u="sng" dirty="0">
                    <a:highlight>
                      <a:srgbClr val="FFFF00"/>
                    </a:highlight>
                    <a:latin typeface="Times New Roman" panose="02020603050405020304" pitchFamily="18" charset="0"/>
                    <a:cs typeface="Times New Roman" panose="02020603050405020304" pitchFamily="18" charset="0"/>
                  </a:rPr>
                  <a:t>13</a:t>
                </a:r>
                <a:r>
                  <a:rPr lang="en-US" sz="2400" dirty="0">
                    <a:highlight>
                      <a:srgbClr val="FFFF00"/>
                    </a:highlight>
                    <a:latin typeface="Times New Roman" panose="02020603050405020304" pitchFamily="18" charset="0"/>
                    <a:cs typeface="Times New Roman" panose="02020603050405020304" pitchFamily="18" charset="0"/>
                  </a:rPr>
                  <a:t> = – 6 *</a:t>
                </a:r>
                <a:r>
                  <a:rPr lang="en-US" sz="2400" u="sng" dirty="0">
                    <a:highlight>
                      <a:srgbClr val="FFFF00"/>
                    </a:highlight>
                    <a:latin typeface="Times New Roman" panose="02020603050405020304" pitchFamily="18" charset="0"/>
                    <a:cs typeface="Times New Roman" panose="02020603050405020304" pitchFamily="18" charset="0"/>
                  </a:rPr>
                  <a:t>15 </a:t>
                </a:r>
                <a:r>
                  <a:rPr lang="en-US" sz="2400" dirty="0">
                    <a:highlight>
                      <a:srgbClr val="FFFF00"/>
                    </a:highlight>
                    <a:latin typeface="Times New Roman" panose="02020603050405020304" pitchFamily="18" charset="0"/>
                    <a:cs typeface="Times New Roman" panose="02020603050405020304" pitchFamily="18" charset="0"/>
                  </a:rPr>
                  <a:t>+ 7 * (1 * </a:t>
                </a:r>
                <a:r>
                  <a:rPr lang="en-US" sz="2400" u="sng" dirty="0">
                    <a:highlight>
                      <a:srgbClr val="FFFF00"/>
                    </a:highlight>
                    <a:latin typeface="Times New Roman" panose="02020603050405020304" pitchFamily="18" charset="0"/>
                    <a:cs typeface="Times New Roman" panose="02020603050405020304" pitchFamily="18" charset="0"/>
                  </a:rPr>
                  <a:t>43</a:t>
                </a:r>
                <a:r>
                  <a:rPr lang="en-US" sz="2400" dirty="0">
                    <a:highlight>
                      <a:srgbClr val="FFFF00"/>
                    </a:highlight>
                    <a:latin typeface="Times New Roman" panose="02020603050405020304" pitchFamily="18" charset="0"/>
                    <a:cs typeface="Times New Roman" panose="02020603050405020304" pitchFamily="18" charset="0"/>
                  </a:rPr>
                  <a:t> – 2* </a:t>
                </a:r>
                <a:r>
                  <a:rPr lang="en-US" sz="2400" u="sng" dirty="0">
                    <a:highlight>
                      <a:srgbClr val="FFFF00"/>
                    </a:highlight>
                    <a:latin typeface="Times New Roman" panose="02020603050405020304" pitchFamily="18" charset="0"/>
                    <a:cs typeface="Times New Roman" panose="02020603050405020304" pitchFamily="18" charset="0"/>
                  </a:rPr>
                  <a:t>15</a:t>
                </a:r>
                <a:r>
                  <a:rPr lang="en-US" sz="2400" dirty="0">
                    <a:highlight>
                      <a:srgbClr val="FFFF00"/>
                    </a:highlight>
                    <a:latin typeface="Times New Roman" panose="02020603050405020304" pitchFamily="18" charset="0"/>
                    <a:cs typeface="Times New Roman" panose="02020603050405020304" pitchFamily="18" charset="0"/>
                  </a:rPr>
                  <a:t>) = 7*</a:t>
                </a:r>
                <a:r>
                  <a:rPr lang="en-US" sz="2400" u="sng" dirty="0">
                    <a:highlight>
                      <a:srgbClr val="FFFF00"/>
                    </a:highlight>
                    <a:latin typeface="Times New Roman" panose="02020603050405020304" pitchFamily="18" charset="0"/>
                    <a:cs typeface="Times New Roman" panose="02020603050405020304" pitchFamily="18" charset="0"/>
                  </a:rPr>
                  <a:t>43</a:t>
                </a:r>
                <a:r>
                  <a:rPr lang="en-US" sz="2400" dirty="0">
                    <a:highlight>
                      <a:srgbClr val="FFFF00"/>
                    </a:highlight>
                    <a:latin typeface="Times New Roman" panose="02020603050405020304" pitchFamily="18" charset="0"/>
                    <a:cs typeface="Times New Roman" panose="02020603050405020304" pitchFamily="18" charset="0"/>
                  </a:rPr>
                  <a:t> – 20*</a:t>
                </a:r>
                <a:r>
                  <a:rPr lang="en-US" sz="2400" u="sng" dirty="0">
                    <a:highlight>
                      <a:srgbClr val="FFFF00"/>
                    </a:highlight>
                    <a:latin typeface="Times New Roman" panose="02020603050405020304" pitchFamily="18" charset="0"/>
                    <a:cs typeface="Times New Roman" panose="02020603050405020304" pitchFamily="18" charset="0"/>
                  </a:rPr>
                  <a:t>15</a:t>
                </a:r>
              </a:p>
              <a:p>
                <a:r>
                  <a:rPr lang="en-US" sz="2400" dirty="0">
                    <a:highlight>
                      <a:srgbClr val="FFFF00"/>
                    </a:highlight>
                    <a:latin typeface="Times New Roman" panose="02020603050405020304" pitchFamily="18" charset="0"/>
                    <a:cs typeface="Times New Roman" panose="02020603050405020304" pitchFamily="18" charset="0"/>
                  </a:rPr>
                  <a:t>   = 7*</a:t>
                </a:r>
                <a:r>
                  <a:rPr lang="en-US" sz="2400" u="sng" dirty="0">
                    <a:highlight>
                      <a:srgbClr val="FFFF00"/>
                    </a:highlight>
                    <a:latin typeface="Times New Roman" panose="02020603050405020304" pitchFamily="18" charset="0"/>
                    <a:cs typeface="Times New Roman" panose="02020603050405020304" pitchFamily="18" charset="0"/>
                  </a:rPr>
                  <a:t>43</a:t>
                </a:r>
                <a:r>
                  <a:rPr lang="en-US" sz="2400" dirty="0">
                    <a:highlight>
                      <a:srgbClr val="FFFF00"/>
                    </a:highlight>
                    <a:latin typeface="Times New Roman" panose="02020603050405020304" pitchFamily="18" charset="0"/>
                    <a:cs typeface="Times New Roman" panose="02020603050405020304" pitchFamily="18" charset="0"/>
                  </a:rPr>
                  <a:t> – 20*(1*</a:t>
                </a:r>
                <a:r>
                  <a:rPr lang="en-US" sz="2400" u="sng" dirty="0">
                    <a:highlight>
                      <a:srgbClr val="FFFF00"/>
                    </a:highlight>
                    <a:latin typeface="Times New Roman" panose="02020603050405020304" pitchFamily="18" charset="0"/>
                    <a:cs typeface="Times New Roman" panose="02020603050405020304" pitchFamily="18" charset="0"/>
                  </a:rPr>
                  <a:t>660</a:t>
                </a:r>
                <a:r>
                  <a:rPr lang="en-US" sz="2400" dirty="0">
                    <a:highlight>
                      <a:srgbClr val="FFFF00"/>
                    </a:highlight>
                    <a:latin typeface="Times New Roman" panose="02020603050405020304" pitchFamily="18" charset="0"/>
                    <a:cs typeface="Times New Roman" panose="02020603050405020304" pitchFamily="18" charset="0"/>
                  </a:rPr>
                  <a:t> – 15*43) = -20*</a:t>
                </a:r>
                <a:r>
                  <a:rPr lang="en-US" sz="2400" u="sng" dirty="0">
                    <a:highlight>
                      <a:srgbClr val="FFFF00"/>
                    </a:highlight>
                    <a:latin typeface="Times New Roman" panose="02020603050405020304" pitchFamily="18" charset="0"/>
                    <a:cs typeface="Times New Roman" panose="02020603050405020304" pitchFamily="18" charset="0"/>
                  </a:rPr>
                  <a:t>660</a:t>
                </a:r>
                <a:r>
                  <a:rPr lang="en-US" sz="2400" dirty="0">
                    <a:highlight>
                      <a:srgbClr val="FFFF00"/>
                    </a:highlight>
                    <a:latin typeface="Times New Roman" panose="02020603050405020304" pitchFamily="18" charset="0"/>
                    <a:cs typeface="Times New Roman" panose="02020603050405020304" pitchFamily="18" charset="0"/>
                  </a:rPr>
                  <a:t> +307*</a:t>
                </a:r>
                <a:r>
                  <a:rPr lang="en-US" sz="2400" u="sng" dirty="0">
                    <a:highlight>
                      <a:srgbClr val="FFFF00"/>
                    </a:highlight>
                    <a:latin typeface="Times New Roman" panose="02020603050405020304" pitchFamily="18" charset="0"/>
                    <a:cs typeface="Times New Roman" panose="02020603050405020304" pitchFamily="18" charset="0"/>
                  </a:rPr>
                  <a:t>43</a:t>
                </a:r>
              </a:p>
            </p:txBody>
          </p:sp>
        </mc:Choice>
        <mc:Fallback>
          <p:sp>
            <p:nvSpPr>
              <p:cNvPr id="2" name="TextBox 1">
                <a:extLst>
                  <a:ext uri="{FF2B5EF4-FFF2-40B4-BE49-F238E27FC236}">
                    <a16:creationId xmlns:a16="http://schemas.microsoft.com/office/drawing/2014/main" id="{96983BC4-7B3A-4B33-9B89-6D9D1DD9CBD7}"/>
                  </a:ext>
                </a:extLst>
              </p:cNvPr>
              <p:cNvSpPr txBox="1">
                <a:spLocks noRot="1" noChangeAspect="1" noMove="1" noResize="1" noEditPoints="1" noAdjustHandles="1" noChangeArrowheads="1" noChangeShapeType="1" noTextEdit="1"/>
              </p:cNvSpPr>
              <p:nvPr/>
            </p:nvSpPr>
            <p:spPr>
              <a:xfrm>
                <a:off x="1284365" y="849086"/>
                <a:ext cx="9710057" cy="5816977"/>
              </a:xfrm>
              <a:prstGeom prst="rect">
                <a:avLst/>
              </a:prstGeom>
              <a:blipFill>
                <a:blip r:embed="rId2"/>
                <a:stretch>
                  <a:fillRect l="-1130" t="-838" b="-1361"/>
                </a:stretch>
              </a:blipFill>
            </p:spPr>
            <p:txBody>
              <a:bodyPr/>
              <a:lstStyle/>
              <a:p>
                <a:r>
                  <a:rPr lang="en-US">
                    <a:noFill/>
                  </a:rPr>
                  <a:t> </a:t>
                </a:r>
              </a:p>
            </p:txBody>
          </p:sp>
        </mc:Fallback>
      </mc:AlternateContent>
      <p:pic>
        <p:nvPicPr>
          <p:cNvPr id="5" name="Picture 4" descr="Emoticon making a point Stock Vector - 14709057">
            <a:extLst>
              <a:ext uri="{FF2B5EF4-FFF2-40B4-BE49-F238E27FC236}">
                <a16:creationId xmlns:a16="http://schemas.microsoft.com/office/drawing/2014/main" id="{6685FDA0-AAA7-414D-A98F-744816C361A3}"/>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2070" y="4855464"/>
            <a:ext cx="566688" cy="426806"/>
          </a:xfrm>
          <a:prstGeom prst="rect">
            <a:avLst/>
          </a:prstGeom>
          <a:noFill/>
          <a:ln>
            <a:noFill/>
          </a:ln>
        </p:spPr>
      </p:pic>
    </p:spTree>
    <p:extLst>
      <p:ext uri="{BB962C8B-B14F-4D97-AF65-F5344CB8AC3E}">
        <p14:creationId xmlns:p14="http://schemas.microsoft.com/office/powerpoint/2010/main" val="102410193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8F528A26-D25A-42F9-AEE5-FECF1AB0470A}"/>
              </a:ext>
            </a:extLst>
          </p:cNvPr>
          <p:cNvSpPr txBox="1"/>
          <p:nvPr/>
        </p:nvSpPr>
        <p:spPr>
          <a:xfrm>
            <a:off x="1075490" y="410270"/>
            <a:ext cx="10226551" cy="4860880"/>
          </a:xfrm>
          <a:prstGeom prst="rect">
            <a:avLst/>
          </a:prstGeom>
          <a:solidFill>
            <a:srgbClr val="FFFF00"/>
          </a:solidFill>
        </p:spPr>
        <p:txBody>
          <a:bodyPr wrap="square" rtlCol="0">
            <a:spAutoFit/>
          </a:bodyPr>
          <a:lstStyle/>
          <a:p>
            <a:endParaRPr lang="en-US" dirty="0"/>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2D17A78A-8733-44D3-BDE8-00FB08DA2CAE}"/>
                  </a:ext>
                </a:extLst>
              </p:cNvPr>
              <p:cNvSpPr txBox="1"/>
              <p:nvPr/>
            </p:nvSpPr>
            <p:spPr>
              <a:xfrm>
                <a:off x="1328057" y="763838"/>
                <a:ext cx="9853749" cy="637097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We find  307* 43 – 20 *660 = 1.</a:t>
                </a:r>
              </a:p>
              <a:p>
                <a:r>
                  <a:rPr lang="en-US" sz="2400" dirty="0">
                    <a:latin typeface="Times New Roman" panose="02020603050405020304" pitchFamily="18" charset="0"/>
                    <a:cs typeface="Times New Roman" panose="02020603050405020304" pitchFamily="18" charset="0"/>
                  </a:rPr>
                  <a:t> 	   307* 43 = 1+ 20 *660.</a:t>
                </a:r>
              </a:p>
              <a:p>
                <a:r>
                  <a:rPr lang="en-US" sz="2400" dirty="0">
                    <a:latin typeface="Times New Roman" panose="02020603050405020304" pitchFamily="18" charset="0"/>
                    <a:cs typeface="Times New Roman" panose="02020603050405020304" pitchFamily="18" charset="0"/>
                  </a:rPr>
                  <a:t>Thus by definition of congruence modulus 660, and Theorem 0.1.4.1 </a:t>
                </a:r>
              </a:p>
              <a:p>
                <a:r>
                  <a:rPr lang="en-US" sz="2400" dirty="0">
                    <a:latin typeface="Times New Roman" panose="02020603050405020304" pitchFamily="18" charset="0"/>
                    <a:cs typeface="Times New Roman" panose="02020603050405020304" pitchFamily="18" charset="0"/>
                  </a:rPr>
                  <a:t>	307* 43 (mod 660)  = (1 + </a:t>
                </a:r>
                <a:r>
                  <a:rPr lang="en-US" sz="2400" dirty="0">
                    <a:solidFill>
                      <a:srgbClr val="FF0000"/>
                    </a:solidFill>
                    <a:latin typeface="Times New Roman" panose="02020603050405020304" pitchFamily="18" charset="0"/>
                    <a:cs typeface="Times New Roman" panose="02020603050405020304" pitchFamily="18" charset="0"/>
                  </a:rPr>
                  <a:t>20 *660</a:t>
                </a:r>
                <a:r>
                  <a:rPr lang="en-US" sz="2400" dirty="0">
                    <a:latin typeface="Times New Roman" panose="02020603050405020304" pitchFamily="18" charset="0"/>
                    <a:cs typeface="Times New Roman" panose="02020603050405020304" pitchFamily="18" charset="0"/>
                  </a:rPr>
                  <a:t>)</a:t>
                </a:r>
                <a:r>
                  <a:rPr lang="en-US" sz="2400" dirty="0">
                    <a:solidFill>
                      <a:srgbClr val="FF0000"/>
                    </a:solidFill>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(mod 660)</a:t>
                </a:r>
              </a:p>
              <a:p>
                <a:r>
                  <a:rPr lang="en-US" sz="2400" dirty="0">
                    <a:latin typeface="Times New Roman" panose="02020603050405020304" pitchFamily="18" charset="0"/>
                    <a:cs typeface="Times New Roman" panose="02020603050405020304" pitchFamily="18" charset="0"/>
                  </a:rPr>
                  <a:t>	307* 43 (mod 660)  = (1 (mod 660) + </a:t>
                </a:r>
                <a:r>
                  <a:rPr lang="en-US" sz="2400" dirty="0">
                    <a:solidFill>
                      <a:srgbClr val="FF0000"/>
                    </a:solidFill>
                    <a:latin typeface="Times New Roman" panose="02020603050405020304" pitchFamily="18" charset="0"/>
                    <a:cs typeface="Times New Roman" panose="02020603050405020304" pitchFamily="18" charset="0"/>
                  </a:rPr>
                  <a:t>20 *660 (mod 660)) </a:t>
                </a:r>
                <a:r>
                  <a:rPr lang="en-US" sz="2400" dirty="0">
                    <a:latin typeface="Times New Roman" panose="02020603050405020304" pitchFamily="18" charset="0"/>
                    <a:cs typeface="Times New Roman" panose="02020603050405020304" pitchFamily="18" charset="0"/>
                  </a:rPr>
                  <a:t>(mod 660) .</a:t>
                </a:r>
              </a:p>
              <a:p>
                <a:r>
                  <a:rPr lang="en-US" sz="2400" dirty="0">
                    <a:latin typeface="Times New Roman" panose="02020603050405020304" pitchFamily="18" charset="0"/>
                    <a:cs typeface="Times New Roman" panose="02020603050405020304" pitchFamily="18" charset="0"/>
                  </a:rPr>
                  <a:t>	307* 43 (mod 660)  = (1 (mod 660) + </a:t>
                </a:r>
                <a:r>
                  <a:rPr lang="en-US" sz="2400" dirty="0">
                    <a:solidFill>
                      <a:srgbClr val="FF0000"/>
                    </a:solidFill>
                    <a:latin typeface="Times New Roman" panose="02020603050405020304" pitchFamily="18" charset="0"/>
                    <a:cs typeface="Times New Roman" panose="02020603050405020304" pitchFamily="18" charset="0"/>
                  </a:rPr>
                  <a:t>0</a:t>
                </a:r>
                <a:r>
                  <a:rPr lang="en-US" sz="2400" dirty="0">
                    <a:latin typeface="Times New Roman" panose="02020603050405020304" pitchFamily="18" charset="0"/>
                    <a:cs typeface="Times New Roman" panose="02020603050405020304" pitchFamily="18" charset="0"/>
                  </a:rPr>
                  <a:t>)(mod 660) </a:t>
                </a:r>
              </a:p>
              <a:p>
                <a:r>
                  <a:rPr lang="en-US" sz="2400" dirty="0">
                    <a:latin typeface="Times New Roman" panose="02020603050405020304" pitchFamily="18" charset="0"/>
                    <a:cs typeface="Times New Roman" panose="02020603050405020304" pitchFamily="18" charset="0"/>
                  </a:rPr>
                  <a:t>	307* 43 (mod 660)  = (1 mod 660) mod 660</a:t>
                </a:r>
              </a:p>
              <a:p>
                <a:r>
                  <a:rPr lang="en-US" sz="2400" dirty="0">
                    <a:latin typeface="Times New Roman" panose="02020603050405020304" pitchFamily="18" charset="0"/>
                    <a:cs typeface="Times New Roman" panose="02020603050405020304" pitchFamily="18" charset="0"/>
                  </a:rPr>
                  <a:t> 	307* 43 (mod 660)  = 1 mod 660</a:t>
                </a:r>
              </a:p>
              <a:p>
                <a:r>
                  <a:rPr lang="en-US" sz="2400" dirty="0">
                    <a:latin typeface="Times New Roman" panose="02020603050405020304" pitchFamily="18" charset="0"/>
                    <a:cs typeface="Times New Roman" panose="02020603050405020304" pitchFamily="18" charset="0"/>
                  </a:rPr>
                  <a:t>	307* 43 </a:t>
                </a:r>
                <a14:m>
                  <m:oMath xmlns:m="http://schemas.openxmlformats.org/officeDocument/2006/math">
                    <m:r>
                      <a:rPr lang="en-US" sz="2400" i="1" dirty="0" smtClean="0">
                        <a:latin typeface="Cambria Math" panose="02040503050406030204" pitchFamily="18" charset="0"/>
                        <a:ea typeface="Cambria Math" panose="02040503050406030204" pitchFamily="18" charset="0"/>
                        <a:cs typeface="Times New Roman" panose="02020603050405020304" pitchFamily="18" charset="0"/>
                      </a:rPr>
                      <m:t>≡</m:t>
                    </m:r>
                  </m:oMath>
                </a14:m>
                <a:r>
                  <a:rPr lang="en-US" sz="2400" dirty="0">
                    <a:latin typeface="Times New Roman" panose="02020603050405020304" pitchFamily="18" charset="0"/>
                    <a:cs typeface="Times New Roman" panose="02020603050405020304" pitchFamily="18" charset="0"/>
                  </a:rPr>
                  <a:t> 1(mod 660).</a:t>
                </a:r>
              </a:p>
              <a:p>
                <a:r>
                  <a:rPr lang="en-US" sz="2400" dirty="0">
                    <a:latin typeface="Times New Roman" panose="02020603050405020304" pitchFamily="18" charset="0"/>
                    <a:cs typeface="Times New Roman" panose="02020603050405020304" pitchFamily="18" charset="0"/>
                  </a:rPr>
                  <a:t>                   307 </a:t>
                </a:r>
                <a14:m>
                  <m:oMath xmlns:m="http://schemas.openxmlformats.org/officeDocument/2006/math">
                    <m:r>
                      <a:rPr lang="en-US" sz="2400" i="1" dirty="0">
                        <a:latin typeface="Cambria Math" panose="02040503050406030204" pitchFamily="18" charset="0"/>
                        <a:ea typeface="Cambria Math" panose="02040503050406030204" pitchFamily="18" charset="0"/>
                        <a:cs typeface="Times New Roman" panose="02020603050405020304" pitchFamily="18" charset="0"/>
                      </a:rPr>
                      <m:t>≡</m:t>
                    </m:r>
                  </m:oMath>
                </a14:m>
                <a:r>
                  <a:rPr lang="en-US" sz="2400" dirty="0">
                    <a:latin typeface="Times New Roman" panose="02020603050405020304" pitchFamily="18" charset="0"/>
                    <a:cs typeface="Times New Roman" panose="02020603050405020304" pitchFamily="18" charset="0"/>
                  </a:rPr>
                  <a:t> </a:t>
                </a:r>
                <a14:m>
                  <m:oMath xmlns:m="http://schemas.openxmlformats.org/officeDocument/2006/math">
                    <m:sSup>
                      <m:sSupPr>
                        <m:ctrlPr>
                          <a:rPr lang="en-US" sz="2400" i="1" dirty="0" smtClean="0">
                            <a:latin typeface="Cambria Math" panose="02040503050406030204" pitchFamily="18" charset="0"/>
                            <a:cs typeface="Times New Roman" panose="02020603050405020304" pitchFamily="18" charset="0"/>
                          </a:rPr>
                        </m:ctrlPr>
                      </m:sSupPr>
                      <m:e>
                        <m:r>
                          <a:rPr lang="en-US" sz="2400" b="0" i="1" dirty="0" smtClean="0">
                            <a:latin typeface="Cambria Math" panose="02040503050406030204" pitchFamily="18" charset="0"/>
                            <a:cs typeface="Times New Roman" panose="02020603050405020304" pitchFamily="18" charset="0"/>
                          </a:rPr>
                          <m:t>43</m:t>
                        </m:r>
                      </m:e>
                      <m:sup>
                        <m:r>
                          <a:rPr lang="en-US" sz="2400" b="0" i="1" dirty="0" smtClean="0">
                            <a:latin typeface="Cambria Math" panose="02040503050406030204" pitchFamily="18" charset="0"/>
                            <a:cs typeface="Times New Roman" panose="02020603050405020304" pitchFamily="18" charset="0"/>
                          </a:rPr>
                          <m:t>−1</m:t>
                        </m:r>
                      </m:sup>
                    </m:sSup>
                  </m:oMath>
                </a14:m>
                <a:r>
                  <a:rPr lang="en-US" sz="2400" dirty="0">
                    <a:latin typeface="Times New Roman" panose="02020603050405020304" pitchFamily="18" charset="0"/>
                    <a:cs typeface="Times New Roman" panose="02020603050405020304" pitchFamily="18" charset="0"/>
                  </a:rPr>
                  <a:t>(mod 660).</a:t>
                </a:r>
              </a:p>
              <a:p>
                <a:r>
                  <a:rPr lang="en-US" sz="2400" dirty="0">
                    <a:latin typeface="Times New Roman" panose="02020603050405020304" pitchFamily="18" charset="0"/>
                    <a:cs typeface="Times New Roman" panose="02020603050405020304" pitchFamily="18" charset="0"/>
                  </a:rPr>
                  <a:t>So </a:t>
                </a:r>
                <a:r>
                  <a:rPr lang="en-US" sz="2400" dirty="0">
                    <a:solidFill>
                      <a:srgbClr val="0000FF"/>
                    </a:solidFill>
                    <a:latin typeface="Times New Roman" panose="02020603050405020304" pitchFamily="18" charset="0"/>
                    <a:cs typeface="Times New Roman" panose="02020603050405020304" pitchFamily="18" charset="0"/>
                  </a:rPr>
                  <a:t>307 is the inverse (i.e., the </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multiplicative inverse) of</a:t>
                </a:r>
                <a:r>
                  <a:rPr lang="en-US" sz="2400" dirty="0">
                    <a:solidFill>
                      <a:srgbClr val="0000FF"/>
                    </a:solidFill>
                    <a:latin typeface="Times New Roman" panose="02020603050405020304" pitchFamily="18" charset="0"/>
                    <a:cs typeface="Times New Roman" panose="02020603050405020304" pitchFamily="18" charset="0"/>
                  </a:rPr>
                  <a:t> 43 modulo 660.</a:t>
                </a: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Note that 307*43 (= 13201) is an element of the equivalence class modulo 660 containing an integer 1, </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[1]</a:t>
                </a:r>
                <a:r>
                  <a:rPr lang="en-US" sz="2400" baseline="-25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660</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where [a]</a:t>
                </a:r>
                <a:r>
                  <a:rPr lang="en-US" sz="2400" baseline="-25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n</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 {a + </a:t>
                </a:r>
                <a:r>
                  <a:rPr lang="en-US" sz="2400" dirty="0" err="1">
                    <a:solidFill>
                      <a:srgbClr val="0000FF"/>
                    </a:solidFill>
                    <a:latin typeface="Times New Roman" panose="02020603050405020304" pitchFamily="18" charset="0"/>
                    <a:ea typeface="Calibri" panose="020F0502020204030204" pitchFamily="34" charset="0"/>
                    <a:cs typeface="Times New Roman" panose="02020603050405020304" pitchFamily="18" charset="0"/>
                  </a:rPr>
                  <a:t>i</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 n | </a:t>
                </a:r>
                <a:r>
                  <a:rPr lang="en-US" sz="2400" dirty="0" err="1">
                    <a:solidFill>
                      <a:srgbClr val="0000FF"/>
                    </a:solidFill>
                    <a:latin typeface="Times New Roman" panose="02020603050405020304" pitchFamily="18" charset="0"/>
                    <a:ea typeface="Calibri" panose="020F0502020204030204" pitchFamily="34" charset="0"/>
                    <a:cs typeface="Times New Roman" panose="02020603050405020304" pitchFamily="18" charset="0"/>
                  </a:rPr>
                  <a:t>i</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ɛ </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Z}</a:t>
                </a:r>
                <a:r>
                  <a:rPr lang="en-US" sz="2400" dirty="0">
                    <a:latin typeface="Times New Roman" panose="02020603050405020304" pitchFamily="18" charset="0"/>
                    <a:ea typeface="Calibri" panose="020F0502020204030204" pitchFamily="34" charset="0"/>
                    <a:cs typeface="Times New Roman" panose="02020603050405020304" pitchFamily="18" charset="0"/>
                  </a:rPr>
                  <a:t>. For this case </a:t>
                </a:r>
                <a:r>
                  <a:rPr lang="en-US" sz="2400" dirty="0" err="1">
                    <a:latin typeface="Times New Roman" panose="02020603050405020304" pitchFamily="18" charset="0"/>
                    <a:ea typeface="Calibri" panose="020F0502020204030204" pitchFamily="34" charset="0"/>
                    <a:cs typeface="Times New Roman" panose="02020603050405020304" pitchFamily="18" charset="0"/>
                  </a:rPr>
                  <a:t>i</a:t>
                </a:r>
                <a:r>
                  <a:rPr lang="en-US" sz="2400" dirty="0">
                    <a:latin typeface="Times New Roman" panose="02020603050405020304" pitchFamily="18" charset="0"/>
                    <a:ea typeface="Calibri" panose="020F0502020204030204" pitchFamily="34" charset="0"/>
                    <a:cs typeface="Times New Roman" panose="02020603050405020304" pitchFamily="18" charset="0"/>
                  </a:rPr>
                  <a:t> =20 </a:t>
                </a:r>
              </a:p>
              <a:p>
                <a:endParaRPr lang="en-US" sz="2400" dirty="0">
                  <a:latin typeface="Times New Roman" panose="02020603050405020304" pitchFamily="18" charset="0"/>
                  <a:cs typeface="Times New Roman" panose="02020603050405020304" pitchFamily="18" charset="0"/>
                </a:endParaRPr>
              </a:p>
            </p:txBody>
          </p:sp>
        </mc:Choice>
        <mc:Fallback xmlns="">
          <p:sp>
            <p:nvSpPr>
              <p:cNvPr id="2" name="TextBox 1">
                <a:extLst>
                  <a:ext uri="{FF2B5EF4-FFF2-40B4-BE49-F238E27FC236}">
                    <a16:creationId xmlns:a16="http://schemas.microsoft.com/office/drawing/2014/main" id="{2D17A78A-8733-44D3-BDE8-00FB08DA2CAE}"/>
                  </a:ext>
                </a:extLst>
              </p:cNvPr>
              <p:cNvSpPr txBox="1">
                <a:spLocks noRot="1" noChangeAspect="1" noMove="1" noResize="1" noEditPoints="1" noAdjustHandles="1" noChangeArrowheads="1" noChangeShapeType="1" noTextEdit="1"/>
              </p:cNvSpPr>
              <p:nvPr/>
            </p:nvSpPr>
            <p:spPr>
              <a:xfrm>
                <a:off x="1328057" y="763838"/>
                <a:ext cx="9853749" cy="6370975"/>
              </a:xfrm>
              <a:prstGeom prst="rect">
                <a:avLst/>
              </a:prstGeom>
              <a:blipFill>
                <a:blip r:embed="rId2"/>
                <a:stretch>
                  <a:fillRect l="-990" t="-766" r="-990"/>
                </a:stretch>
              </a:blipFill>
            </p:spPr>
            <p:txBody>
              <a:bodyPr/>
              <a:lstStyle/>
              <a:p>
                <a:r>
                  <a:rPr lang="en-US">
                    <a:noFill/>
                  </a:rPr>
                  <a:t> </a:t>
                </a:r>
              </a:p>
            </p:txBody>
          </p:sp>
        </mc:Fallback>
      </mc:AlternateContent>
      <p:pic>
        <p:nvPicPr>
          <p:cNvPr id="5" name="Picture 4" descr="Emoticon making a point Stock Vector - 14709057">
            <a:extLst>
              <a:ext uri="{FF2B5EF4-FFF2-40B4-BE49-F238E27FC236}">
                <a16:creationId xmlns:a16="http://schemas.microsoft.com/office/drawing/2014/main" id="{F203094A-0D32-4C70-9F35-CC06960C77A6}"/>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1176" y="4297680"/>
            <a:ext cx="557401" cy="366281"/>
          </a:xfrm>
          <a:prstGeom prst="rect">
            <a:avLst/>
          </a:prstGeom>
          <a:noFill/>
          <a:ln>
            <a:noFill/>
          </a:ln>
        </p:spPr>
      </p:pic>
    </p:spTree>
    <p:extLst>
      <p:ext uri="{BB962C8B-B14F-4D97-AF65-F5344CB8AC3E}">
        <p14:creationId xmlns:p14="http://schemas.microsoft.com/office/powerpoint/2010/main" val="155066292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B3ABBC65-5FE8-4F7E-9F25-B6E24A8CCB03}"/>
              </a:ext>
            </a:extLst>
          </p:cNvPr>
          <p:cNvSpPr txBox="1"/>
          <p:nvPr/>
        </p:nvSpPr>
        <p:spPr>
          <a:xfrm>
            <a:off x="1403927" y="3429000"/>
            <a:ext cx="9539986" cy="2575466"/>
          </a:xfrm>
          <a:prstGeom prst="rect">
            <a:avLst/>
          </a:prstGeom>
          <a:solidFill>
            <a:srgbClr val="FFFF00"/>
          </a:solidFill>
        </p:spPr>
        <p:txBody>
          <a:bodyPr wrap="square" rtlCol="0">
            <a:spAutoFit/>
          </a:bodyPr>
          <a:lstStyle/>
          <a:p>
            <a:endParaRPr lang="en-US" dirty="0"/>
          </a:p>
        </p:txBody>
      </p:sp>
      <p:sp>
        <p:nvSpPr>
          <p:cNvPr id="5" name="TextBox 4">
            <a:extLst>
              <a:ext uri="{FF2B5EF4-FFF2-40B4-BE49-F238E27FC236}">
                <a16:creationId xmlns:a16="http://schemas.microsoft.com/office/drawing/2014/main" id="{7C678FFB-B307-4CE7-9F79-9516F2797F95}"/>
              </a:ext>
            </a:extLst>
          </p:cNvPr>
          <p:cNvSpPr txBox="1"/>
          <p:nvPr/>
        </p:nvSpPr>
        <p:spPr>
          <a:xfrm>
            <a:off x="1403927" y="347843"/>
            <a:ext cx="9291782" cy="917539"/>
          </a:xfrm>
          <a:prstGeom prst="rect">
            <a:avLst/>
          </a:prstGeom>
          <a:solidFill>
            <a:srgbClr val="FFFF00"/>
          </a:solidFill>
        </p:spPr>
        <p:txBody>
          <a:bodyPr wrap="square" rtlCol="0">
            <a:spAutoFit/>
          </a:bodyPr>
          <a:lstStyle/>
          <a:p>
            <a:endParaRPr lang="en-US" dirty="0"/>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B2DEC42A-1769-4774-991A-C9384252DBC3}"/>
                  </a:ext>
                </a:extLst>
              </p:cNvPr>
              <p:cNvSpPr txBox="1"/>
              <p:nvPr/>
            </p:nvSpPr>
            <p:spPr>
              <a:xfrm>
                <a:off x="1326007" y="302359"/>
                <a:ext cx="9539986" cy="6555641"/>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Example: 0.4.7.1</a:t>
                </a:r>
              </a:p>
              <a:p>
                <a:r>
                  <a:rPr lang="en-US" sz="2000" dirty="0">
                    <a:latin typeface="Times New Roman" panose="02020603050405020304" pitchFamily="18" charset="0"/>
                    <a:cs typeface="Times New Roman" panose="02020603050405020304" pitchFamily="18" charset="0"/>
                  </a:rPr>
                  <a:t>Find a </a:t>
                </a:r>
                <a:r>
                  <a:rPr lang="en-US" sz="2000" dirty="0">
                    <a:solidFill>
                      <a:srgbClr val="000099"/>
                    </a:solidFill>
                    <a:latin typeface="Times New Roman" panose="02020603050405020304" pitchFamily="18" charset="0"/>
                    <a:cs typeface="Times New Roman" panose="02020603050405020304" pitchFamily="18" charset="0"/>
                  </a:rPr>
                  <a:t>positive inverse </a:t>
                </a:r>
                <a:r>
                  <a:rPr lang="en-US" sz="2000" dirty="0">
                    <a:latin typeface="Times New Roman" panose="02020603050405020304" pitchFamily="18" charset="0"/>
                    <a:cs typeface="Times New Roman" panose="02020603050405020304" pitchFamily="18" charset="0"/>
                  </a:rPr>
                  <a:t>for 3 modulo 40.</a:t>
                </a:r>
              </a:p>
              <a:p>
                <a:r>
                  <a:rPr lang="en-US" sz="2000" dirty="0">
                    <a:latin typeface="Times New Roman" panose="02020603050405020304" pitchFamily="18" charset="0"/>
                    <a:cs typeface="Times New Roman" panose="02020603050405020304" pitchFamily="18" charset="0"/>
                  </a:rPr>
                  <a:t>That is, find a positive integer x such that 3x </a:t>
                </a:r>
                <a14:m>
                  <m:oMath xmlns:m="http://schemas.openxmlformats.org/officeDocument/2006/math">
                    <m:r>
                      <a:rPr lang="en-US" sz="2000" i="1" dirty="0">
                        <a:latin typeface="Cambria Math" panose="02040503050406030204" pitchFamily="18" charset="0"/>
                        <a:ea typeface="Cambria Math" panose="02040503050406030204" pitchFamily="18" charset="0"/>
                        <a:cs typeface="Times New Roman" panose="02020603050405020304" pitchFamily="18" charset="0"/>
                      </a:rPr>
                      <m:t>≡</m:t>
                    </m:r>
                  </m:oMath>
                </a14:m>
                <a:r>
                  <a:rPr lang="en-US" sz="2000" dirty="0">
                    <a:latin typeface="Times New Roman" panose="02020603050405020304" pitchFamily="18" charset="0"/>
                    <a:cs typeface="Times New Roman" panose="02020603050405020304" pitchFamily="18" charset="0"/>
                  </a:rPr>
                  <a:t> 1(mod 40).</a:t>
                </a:r>
              </a:p>
              <a:p>
                <a:r>
                  <a:rPr lang="en-US" sz="2000" dirty="0">
                    <a:latin typeface="Times New Roman" panose="02020603050405020304" pitchFamily="18" charset="0"/>
                    <a:cs typeface="Times New Roman" panose="02020603050405020304" pitchFamily="18" charset="0"/>
                  </a:rPr>
                  <a:t>Solution:</a:t>
                </a:r>
              </a:p>
              <a:p>
                <a:r>
                  <a:rPr lang="en-US" sz="2000" dirty="0">
                    <a:latin typeface="Times New Roman" panose="02020603050405020304" pitchFamily="18" charset="0"/>
                    <a:cs typeface="Times New Roman" panose="02020603050405020304" pitchFamily="18" charset="0"/>
                  </a:rPr>
                  <a:t>Find a linear combination of 3 and 40 that equals 1.</a:t>
                </a:r>
              </a:p>
              <a:p>
                <a:r>
                  <a:rPr lang="en-US" sz="2000" u="sng" dirty="0">
                    <a:latin typeface="Times New Roman" panose="02020603050405020304" pitchFamily="18" charset="0"/>
                    <a:cs typeface="Times New Roman" panose="02020603050405020304" pitchFamily="18" charset="0"/>
                  </a:rPr>
                  <a:t>40</a:t>
                </a:r>
                <a:r>
                  <a:rPr lang="en-US" sz="2000" dirty="0">
                    <a:latin typeface="Times New Roman" panose="02020603050405020304" pitchFamily="18" charset="0"/>
                    <a:cs typeface="Times New Roman" panose="02020603050405020304" pitchFamily="18" charset="0"/>
                  </a:rPr>
                  <a:t> = 13 * </a:t>
                </a:r>
                <a:r>
                  <a:rPr lang="en-US" sz="2000" u="sng" dirty="0">
                    <a:latin typeface="Times New Roman" panose="02020603050405020304" pitchFamily="18" charset="0"/>
                    <a:cs typeface="Times New Roman" panose="02020603050405020304" pitchFamily="18" charset="0"/>
                  </a:rPr>
                  <a:t>3</a:t>
                </a:r>
                <a:r>
                  <a:rPr lang="en-US" sz="2000" dirty="0">
                    <a:latin typeface="Times New Roman" panose="02020603050405020304" pitchFamily="18" charset="0"/>
                    <a:cs typeface="Times New Roman" panose="02020603050405020304" pitchFamily="18" charset="0"/>
                  </a:rPr>
                  <a:t> + 1    which yields  1 = 1 * </a:t>
                </a:r>
                <a:r>
                  <a:rPr lang="en-US" sz="2000" u="sng" dirty="0">
                    <a:latin typeface="Times New Roman" panose="02020603050405020304" pitchFamily="18" charset="0"/>
                    <a:cs typeface="Times New Roman" panose="02020603050405020304" pitchFamily="18" charset="0"/>
                  </a:rPr>
                  <a:t>40</a:t>
                </a:r>
                <a:r>
                  <a:rPr lang="en-US" sz="2000" dirty="0">
                    <a:latin typeface="Times New Roman" panose="02020603050405020304" pitchFamily="18" charset="0"/>
                    <a:cs typeface="Times New Roman" panose="02020603050405020304" pitchFamily="18" charset="0"/>
                  </a:rPr>
                  <a:t>  – 13 * </a:t>
                </a:r>
                <a:r>
                  <a:rPr lang="en-US" sz="2000" u="sng" dirty="0">
                    <a:latin typeface="Times New Roman" panose="02020603050405020304" pitchFamily="18" charset="0"/>
                    <a:cs typeface="Times New Roman" panose="02020603050405020304" pitchFamily="18" charset="0"/>
                  </a:rPr>
                  <a:t>3</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gcd</a:t>
                </a:r>
                <a:r>
                  <a:rPr lang="en-US" sz="2000" dirty="0">
                    <a:latin typeface="Times New Roman" panose="02020603050405020304" pitchFamily="18" charset="0"/>
                    <a:cs typeface="Times New Roman" panose="02020603050405020304" pitchFamily="18" charset="0"/>
                  </a:rPr>
                  <a:t>(40, 3) </a:t>
                </a:r>
              </a:p>
              <a:p>
                <a:r>
                  <a:rPr lang="en-US" sz="2000" u="sng" dirty="0">
                    <a:latin typeface="Times New Roman" panose="02020603050405020304" pitchFamily="18" charset="0"/>
                    <a:cs typeface="Times New Roman" panose="02020603050405020304" pitchFamily="18" charset="0"/>
                  </a:rPr>
                  <a:t>  3</a:t>
                </a:r>
                <a:r>
                  <a:rPr lang="en-US" sz="2000" dirty="0">
                    <a:latin typeface="Times New Roman" panose="02020603050405020304" pitchFamily="18" charset="0"/>
                    <a:cs typeface="Times New Roman" panose="02020603050405020304" pitchFamily="18" charset="0"/>
                  </a:rPr>
                  <a:t> =   3 * </a:t>
                </a:r>
                <a:r>
                  <a:rPr lang="en-US" sz="2000" u="sng" dirty="0">
                    <a:latin typeface="Times New Roman" panose="02020603050405020304" pitchFamily="18" charset="0"/>
                    <a:cs typeface="Times New Roman" panose="02020603050405020304" pitchFamily="18" charset="0"/>
                  </a:rPr>
                  <a:t>1</a:t>
                </a:r>
                <a:r>
                  <a:rPr lang="en-US" sz="2000" dirty="0">
                    <a:latin typeface="Times New Roman" panose="02020603050405020304" pitchFamily="18" charset="0"/>
                    <a:cs typeface="Times New Roman" panose="02020603050405020304" pitchFamily="18" charset="0"/>
                  </a:rPr>
                  <a:t> + 0    which yields  0 = 1 *   </a:t>
                </a:r>
                <a:r>
                  <a:rPr lang="en-US" sz="2000" u="sng" dirty="0">
                    <a:latin typeface="Times New Roman" panose="02020603050405020304" pitchFamily="18" charset="0"/>
                    <a:cs typeface="Times New Roman" panose="02020603050405020304" pitchFamily="18" charset="0"/>
                  </a:rPr>
                  <a:t>3</a:t>
                </a:r>
                <a:r>
                  <a:rPr lang="en-US" sz="2000" dirty="0">
                    <a:latin typeface="Times New Roman" panose="02020603050405020304" pitchFamily="18" charset="0"/>
                    <a:cs typeface="Times New Roman" panose="02020603050405020304" pitchFamily="18" charset="0"/>
                  </a:rPr>
                  <a:t>  –   3 * </a:t>
                </a:r>
                <a:r>
                  <a:rPr lang="en-US" sz="2000" u="sng" dirty="0">
                    <a:latin typeface="Times New Roman" panose="02020603050405020304" pitchFamily="18" charset="0"/>
                    <a:cs typeface="Times New Roman" panose="02020603050405020304" pitchFamily="18" charset="0"/>
                  </a:rPr>
                  <a:t>1</a:t>
                </a:r>
                <a:r>
                  <a:rPr lang="en-US" sz="2000" dirty="0">
                    <a:latin typeface="Times New Roman" panose="02020603050405020304" pitchFamily="18" charset="0"/>
                    <a:cs typeface="Times New Roman" panose="02020603050405020304" pitchFamily="18" charset="0"/>
                  </a:rPr>
                  <a:t>	           = </a:t>
                </a:r>
                <a:r>
                  <a:rPr lang="en-US" sz="2000" dirty="0" err="1">
                    <a:latin typeface="Times New Roman" panose="02020603050405020304" pitchFamily="18" charset="0"/>
                    <a:cs typeface="Times New Roman" panose="02020603050405020304" pitchFamily="18" charset="0"/>
                  </a:rPr>
                  <a:t>gcd</a:t>
                </a:r>
                <a:r>
                  <a:rPr lang="en-US" sz="2000" dirty="0">
                    <a:latin typeface="Times New Roman" panose="02020603050405020304" pitchFamily="18" charset="0"/>
                    <a:cs typeface="Times New Roman" panose="02020603050405020304" pitchFamily="18" charset="0"/>
                  </a:rPr>
                  <a:t>(3, 1) </a:t>
                </a:r>
              </a:p>
              <a:p>
                <a:r>
                  <a:rPr lang="en-US" sz="2000" u="sng" dirty="0">
                    <a:latin typeface="Times New Roman" panose="02020603050405020304" pitchFamily="18" charset="0"/>
                    <a:cs typeface="Times New Roman" panose="02020603050405020304" pitchFamily="18" charset="0"/>
                  </a:rPr>
                  <a:t>  1</a:t>
                </a:r>
                <a:r>
                  <a:rPr lang="en-US" sz="2000" dirty="0">
                    <a:latin typeface="Times New Roman" panose="02020603050405020304" pitchFamily="18" charset="0"/>
                    <a:cs typeface="Times New Roman" panose="02020603050405020304" pitchFamily="18" charset="0"/>
                  </a:rPr>
                  <a:t> =   0 * </a:t>
                </a:r>
                <a:r>
                  <a:rPr lang="en-US" sz="2000" u="sng" dirty="0">
                    <a:latin typeface="Times New Roman" panose="02020603050405020304" pitchFamily="18" charset="0"/>
                    <a:cs typeface="Times New Roman" panose="02020603050405020304" pitchFamily="18" charset="0"/>
                  </a:rPr>
                  <a:t>0</a:t>
                </a:r>
                <a:r>
                  <a:rPr lang="en-US" sz="2000" dirty="0">
                    <a:latin typeface="Times New Roman" panose="02020603050405020304" pitchFamily="18" charset="0"/>
                    <a:cs typeface="Times New Roman" panose="02020603050405020304" pitchFamily="18" charset="0"/>
                  </a:rPr>
                  <a:t> + 1    which yields  1 = 1 *   </a:t>
                </a:r>
                <a:r>
                  <a:rPr lang="en-US" sz="2000" u="sng" dirty="0">
                    <a:latin typeface="Times New Roman" panose="02020603050405020304" pitchFamily="18" charset="0"/>
                    <a:cs typeface="Times New Roman" panose="02020603050405020304" pitchFamily="18" charset="0"/>
                  </a:rPr>
                  <a:t>1</a:t>
                </a:r>
                <a:r>
                  <a:rPr lang="en-US" sz="2000" dirty="0">
                    <a:latin typeface="Times New Roman" panose="02020603050405020304" pitchFamily="18" charset="0"/>
                    <a:cs typeface="Times New Roman" panose="02020603050405020304" pitchFamily="18" charset="0"/>
                  </a:rPr>
                  <a:t>  –   0 * </a:t>
                </a:r>
                <a:r>
                  <a:rPr lang="en-US" sz="2000" u="sng" dirty="0">
                    <a:latin typeface="Times New Roman" panose="02020603050405020304" pitchFamily="18" charset="0"/>
                    <a:cs typeface="Times New Roman" panose="02020603050405020304" pitchFamily="18" charset="0"/>
                  </a:rPr>
                  <a:t>0</a:t>
                </a:r>
                <a:r>
                  <a:rPr lang="en-US" sz="2000" dirty="0">
                    <a:latin typeface="Times New Roman" panose="02020603050405020304" pitchFamily="18" charset="0"/>
                    <a:cs typeface="Times New Roman" panose="02020603050405020304" pitchFamily="18" charset="0"/>
                  </a:rPr>
                  <a:t>	           = </a:t>
                </a:r>
                <a:r>
                  <a:rPr lang="en-US" sz="2000" dirty="0" err="1">
                    <a:latin typeface="Times New Roman" panose="02020603050405020304" pitchFamily="18" charset="0"/>
                    <a:cs typeface="Times New Roman" panose="02020603050405020304" pitchFamily="18" charset="0"/>
                  </a:rPr>
                  <a:t>gcd</a:t>
                </a:r>
                <a:r>
                  <a:rPr lang="en-US" sz="2000" dirty="0">
                    <a:latin typeface="Times New Roman" panose="02020603050405020304" pitchFamily="18" charset="0"/>
                    <a:cs typeface="Times New Roman" panose="02020603050405020304" pitchFamily="18" charset="0"/>
                  </a:rPr>
                  <a:t>(1, 0) = 1.</a:t>
                </a:r>
              </a:p>
              <a:p>
                <a:r>
                  <a:rPr lang="en-US" sz="2000" dirty="0">
                    <a:latin typeface="Times New Roman" panose="02020603050405020304" pitchFamily="18" charset="0"/>
                    <a:cs typeface="Times New Roman" panose="02020603050405020304" pitchFamily="18" charset="0"/>
                  </a:rPr>
                  <a:t>Since 1 = 1 * </a:t>
                </a:r>
                <a:r>
                  <a:rPr lang="en-US" sz="2000" u="sng" dirty="0">
                    <a:latin typeface="Times New Roman" panose="02020603050405020304" pitchFamily="18" charset="0"/>
                    <a:cs typeface="Times New Roman" panose="02020603050405020304" pitchFamily="18" charset="0"/>
                  </a:rPr>
                  <a:t>40</a:t>
                </a:r>
                <a:r>
                  <a:rPr lang="en-US" sz="2000" dirty="0">
                    <a:latin typeface="Times New Roman" panose="02020603050405020304" pitchFamily="18" charset="0"/>
                    <a:cs typeface="Times New Roman" panose="02020603050405020304" pitchFamily="18" charset="0"/>
                  </a:rPr>
                  <a:t>  – 13 * </a:t>
                </a:r>
                <a:r>
                  <a:rPr lang="en-US" sz="2000" u="sng" dirty="0">
                    <a:latin typeface="Times New Roman" panose="02020603050405020304" pitchFamily="18" charset="0"/>
                    <a:cs typeface="Times New Roman" panose="02020603050405020304" pitchFamily="18" charset="0"/>
                  </a:rPr>
                  <a:t>3</a:t>
                </a:r>
                <a:r>
                  <a:rPr lang="en-US" sz="2000" dirty="0">
                    <a:latin typeface="Times New Roman" panose="02020603050405020304" pitchFamily="18" charset="0"/>
                    <a:cs typeface="Times New Roman" panose="02020603050405020304" pitchFamily="18" charset="0"/>
                  </a:rPr>
                  <a:t>,  then</a:t>
                </a:r>
              </a:p>
              <a:p>
                <a:r>
                  <a:rPr lang="en-US" sz="2000" dirty="0">
                    <a:latin typeface="Times New Roman" panose="02020603050405020304" pitchFamily="18" charset="0"/>
                    <a:cs typeface="Times New Roman" panose="02020603050405020304" pitchFamily="18" charset="0"/>
                  </a:rPr>
                  <a:t>1 = 1 * </a:t>
                </a:r>
                <a:r>
                  <a:rPr lang="en-US" sz="2000" u="sng" dirty="0">
                    <a:latin typeface="Times New Roman" panose="02020603050405020304" pitchFamily="18" charset="0"/>
                    <a:cs typeface="Times New Roman" panose="02020603050405020304" pitchFamily="18" charset="0"/>
                  </a:rPr>
                  <a:t>1</a:t>
                </a:r>
                <a:r>
                  <a:rPr lang="en-US" sz="2000" dirty="0">
                    <a:latin typeface="Times New Roman" panose="02020603050405020304" pitchFamily="18" charset="0"/>
                    <a:cs typeface="Times New Roman" panose="02020603050405020304" pitchFamily="18" charset="0"/>
                  </a:rPr>
                  <a:t>  - 0 * </a:t>
                </a:r>
                <a:r>
                  <a:rPr lang="en-US" sz="2000" u="sng" dirty="0">
                    <a:latin typeface="Times New Roman" panose="02020603050405020304" pitchFamily="18" charset="0"/>
                    <a:cs typeface="Times New Roman" panose="02020603050405020304" pitchFamily="18" charset="0"/>
                  </a:rPr>
                  <a:t>0</a:t>
                </a:r>
                <a:r>
                  <a:rPr lang="en-US" sz="2000" dirty="0">
                    <a:latin typeface="Times New Roman" panose="02020603050405020304" pitchFamily="18" charset="0"/>
                    <a:cs typeface="Times New Roman" panose="02020603050405020304" pitchFamily="18" charset="0"/>
                  </a:rPr>
                  <a:t>  yields 1 = 1 * (</a:t>
                </a:r>
                <a:r>
                  <a:rPr lang="en-US" sz="2000" u="sng" dirty="0">
                    <a:latin typeface="Times New Roman" panose="02020603050405020304" pitchFamily="18" charset="0"/>
                    <a:cs typeface="Times New Roman" panose="02020603050405020304" pitchFamily="18" charset="0"/>
                  </a:rPr>
                  <a:t>40</a:t>
                </a:r>
                <a:r>
                  <a:rPr lang="en-US" sz="2000" dirty="0">
                    <a:latin typeface="Times New Roman" panose="02020603050405020304" pitchFamily="18" charset="0"/>
                    <a:cs typeface="Times New Roman" panose="02020603050405020304" pitchFamily="18" charset="0"/>
                  </a:rPr>
                  <a:t> – 13 * </a:t>
                </a:r>
                <a:r>
                  <a:rPr lang="en-US" sz="2000" u="sng" dirty="0">
                    <a:latin typeface="Times New Roman" panose="02020603050405020304" pitchFamily="18" charset="0"/>
                    <a:cs typeface="Times New Roman" panose="02020603050405020304" pitchFamily="18" charset="0"/>
                  </a:rPr>
                  <a:t>3</a:t>
                </a:r>
                <a:r>
                  <a:rPr lang="en-US" sz="2000" dirty="0">
                    <a:latin typeface="Times New Roman" panose="02020603050405020304" pitchFamily="18" charset="0"/>
                    <a:cs typeface="Times New Roman" panose="02020603050405020304" pitchFamily="18" charset="0"/>
                  </a:rPr>
                  <a:t>).    Linear combination of 40 and 3.  </a:t>
                </a:r>
              </a:p>
              <a:p>
                <a:r>
                  <a:rPr lang="en-US" sz="2000" dirty="0">
                    <a:latin typeface="Times New Roman" panose="02020603050405020304" pitchFamily="18" charset="0"/>
                    <a:cs typeface="Times New Roman" panose="02020603050405020304" pitchFamily="18" charset="0"/>
                  </a:rPr>
                  <a:t>                    This yields   (-13)* </a:t>
                </a:r>
                <a:r>
                  <a:rPr lang="en-US" sz="2000" u="sng" dirty="0">
                    <a:latin typeface="Times New Roman" panose="02020603050405020304" pitchFamily="18" charset="0"/>
                    <a:cs typeface="Times New Roman" panose="02020603050405020304" pitchFamily="18" charset="0"/>
                  </a:rPr>
                  <a:t>3</a:t>
                </a:r>
                <a:r>
                  <a:rPr lang="en-US" sz="2000" dirty="0">
                    <a:latin typeface="Times New Roman" panose="02020603050405020304" pitchFamily="18" charset="0"/>
                    <a:cs typeface="Times New Roman" panose="02020603050405020304" pitchFamily="18" charset="0"/>
                  </a:rPr>
                  <a:t> = 1 + (-1)*</a:t>
                </a:r>
                <a:r>
                  <a:rPr lang="en-US" sz="2000" u="sng" dirty="0">
                    <a:latin typeface="Times New Roman" panose="02020603050405020304" pitchFamily="18" charset="0"/>
                    <a:cs typeface="Times New Roman" panose="02020603050405020304" pitchFamily="18" charset="0"/>
                  </a:rPr>
                  <a:t>40</a:t>
                </a:r>
                <a:r>
                  <a:rPr lang="en-US" sz="2000" dirty="0">
                    <a:latin typeface="Times New Roman" panose="02020603050405020304" pitchFamily="18" charset="0"/>
                    <a:cs typeface="Times New Roman" panose="02020603050405020304" pitchFamily="18" charset="0"/>
                  </a:rPr>
                  <a:t> .</a:t>
                </a:r>
              </a:p>
              <a:p>
                <a:r>
                  <a:rPr lang="en-US" sz="2000" dirty="0">
                    <a:latin typeface="Times New Roman" panose="02020603050405020304" pitchFamily="18" charset="0"/>
                    <a:cs typeface="Times New Roman" panose="02020603050405020304" pitchFamily="18" charset="0"/>
                  </a:rPr>
                  <a:t>By definition of congruence modulo n, </a:t>
                </a:r>
              </a:p>
              <a:p>
                <a:r>
                  <a:rPr lang="en-US" sz="2000" dirty="0">
                    <a:solidFill>
                      <a:srgbClr val="0000FF"/>
                    </a:solidFill>
                    <a:latin typeface="Times New Roman" panose="02020603050405020304" pitchFamily="18" charset="0"/>
                    <a:cs typeface="Times New Roman" panose="02020603050405020304" pitchFamily="18" charset="0"/>
                  </a:rPr>
                  <a:t>	(-13)* 3 (mod 40)  = (1 mod 40 + (-1)*</a:t>
                </a:r>
                <a:r>
                  <a:rPr lang="en-US" sz="2000" u="sng" dirty="0">
                    <a:solidFill>
                      <a:srgbClr val="0000FF"/>
                    </a:solidFill>
                    <a:latin typeface="Times New Roman" panose="02020603050405020304" pitchFamily="18" charset="0"/>
                    <a:cs typeface="Times New Roman" panose="02020603050405020304" pitchFamily="18" charset="0"/>
                  </a:rPr>
                  <a:t>40</a:t>
                </a:r>
                <a:r>
                  <a:rPr lang="en-US" sz="2000" dirty="0">
                    <a:solidFill>
                      <a:srgbClr val="0000FF"/>
                    </a:solidFill>
                    <a:latin typeface="Times New Roman" panose="02020603050405020304" pitchFamily="18" charset="0"/>
                    <a:cs typeface="Times New Roman" panose="02020603050405020304" pitchFamily="18" charset="0"/>
                  </a:rPr>
                  <a:t> mod 40) mod 40</a:t>
                </a:r>
                <a:r>
                  <a:rPr lang="en-US" sz="2000" dirty="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	</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 </a:t>
                </a:r>
                <a:r>
                  <a:rPr lang="en-US" sz="2000" dirty="0">
                    <a:solidFill>
                      <a:schemeClr val="tx1"/>
                    </a:solidFill>
                    <a:latin typeface="Times New Roman" panose="02020603050405020304" pitchFamily="18" charset="0"/>
                    <a:cs typeface="Times New Roman" panose="02020603050405020304" pitchFamily="18" charset="0"/>
                  </a:rPr>
                  <a:t>(-13)* </a:t>
                </a:r>
                <a:r>
                  <a:rPr lang="en-US" sz="2000" u="sng" dirty="0">
                    <a:solidFill>
                      <a:schemeClr val="tx1"/>
                    </a:solidFill>
                    <a:latin typeface="Times New Roman" panose="02020603050405020304" pitchFamily="18" charset="0"/>
                    <a:cs typeface="Times New Roman" panose="02020603050405020304" pitchFamily="18" charset="0"/>
                  </a:rPr>
                  <a:t>3</a:t>
                </a:r>
                <a:r>
                  <a:rPr lang="en-US" sz="2000" dirty="0">
                    <a:solidFill>
                      <a:schemeClr val="tx1"/>
                    </a:solidFill>
                    <a:latin typeface="Times New Roman" panose="02020603050405020304" pitchFamily="18" charset="0"/>
                    <a:cs typeface="Times New Roman" panose="02020603050405020304" pitchFamily="18" charset="0"/>
                  </a:rPr>
                  <a:t> </a:t>
                </a:r>
                <a14:m>
                  <m:oMath xmlns:m="http://schemas.openxmlformats.org/officeDocument/2006/math">
                    <m:r>
                      <a:rPr lang="en-US" sz="200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 </m:t>
                    </m:r>
                  </m:oMath>
                </a14:m>
                <a:r>
                  <a:rPr lang="en-US" sz="2000" dirty="0">
                    <a:solidFill>
                      <a:schemeClr val="tx1"/>
                    </a:solidFill>
                    <a:latin typeface="Times New Roman" panose="02020603050405020304" pitchFamily="18" charset="0"/>
                    <a:cs typeface="Times New Roman" panose="02020603050405020304" pitchFamily="18" charset="0"/>
                  </a:rPr>
                  <a:t>1(mod 40). </a:t>
                </a:r>
              </a:p>
              <a:p>
                <a:r>
                  <a:rPr lang="en-US" sz="2000" dirty="0">
                    <a:latin typeface="Times New Roman" panose="02020603050405020304" pitchFamily="18" charset="0"/>
                    <a:cs typeface="Times New Roman" panose="02020603050405020304" pitchFamily="18" charset="0"/>
                  </a:rPr>
                  <a:t>This result implies that </a:t>
                </a:r>
                <a:r>
                  <a:rPr lang="en-US" sz="2000" dirty="0">
                    <a:solidFill>
                      <a:srgbClr val="0000FF"/>
                    </a:solidFill>
                    <a:latin typeface="Times New Roman" panose="02020603050405020304" pitchFamily="18" charset="0"/>
                    <a:cs typeface="Times New Roman" panose="02020603050405020304" pitchFamily="18" charset="0"/>
                  </a:rPr>
                  <a:t>-13 is an inverse for 3 mod 40</a:t>
                </a:r>
                <a:r>
                  <a:rPr lang="en-US" sz="2000" dirty="0">
                    <a:latin typeface="Times New Roman" panose="02020603050405020304" pitchFamily="18" charset="0"/>
                    <a:cs typeface="Times New Roman" panose="02020603050405020304" pitchFamily="18" charset="0"/>
                  </a:rPr>
                  <a:t>. In symbol, (-13)* </a:t>
                </a:r>
                <a:r>
                  <a:rPr lang="en-US" sz="2000" u="sng" dirty="0">
                    <a:latin typeface="Times New Roman" panose="02020603050405020304" pitchFamily="18" charset="0"/>
                    <a:cs typeface="Times New Roman" panose="02020603050405020304" pitchFamily="18" charset="0"/>
                  </a:rPr>
                  <a:t>3</a:t>
                </a:r>
                <a:r>
                  <a:rPr lang="en-US" sz="2000" dirty="0">
                    <a:latin typeface="Times New Roman" panose="02020603050405020304" pitchFamily="18" charset="0"/>
                    <a:cs typeface="Times New Roman" panose="02020603050405020304" pitchFamily="18" charset="0"/>
                  </a:rPr>
                  <a:t> </a:t>
                </a:r>
                <a14:m>
                  <m:oMath xmlns:m="http://schemas.openxmlformats.org/officeDocument/2006/math">
                    <m:r>
                      <a:rPr lang="en-US" sz="2000" i="1">
                        <a:latin typeface="Cambria Math" panose="02040503050406030204" pitchFamily="18" charset="0"/>
                        <a:ea typeface="Cambria Math" panose="02040503050406030204" pitchFamily="18" charset="0"/>
                        <a:cs typeface="Times New Roman" panose="02020603050405020304" pitchFamily="18" charset="0"/>
                      </a:rPr>
                      <m:t>≡ </m:t>
                    </m:r>
                  </m:oMath>
                </a14:m>
                <a:r>
                  <a:rPr lang="en-US" sz="2000" dirty="0">
                    <a:latin typeface="Times New Roman" panose="02020603050405020304" pitchFamily="18" charset="0"/>
                    <a:cs typeface="Times New Roman" panose="02020603050405020304" pitchFamily="18" charset="0"/>
                  </a:rPr>
                  <a:t>1(mod 40). </a:t>
                </a:r>
              </a:p>
              <a:p>
                <a:r>
                  <a:rPr lang="en-US" sz="2000" dirty="0">
                    <a:solidFill>
                      <a:srgbClr val="0000FF"/>
                    </a:solidFill>
                    <a:latin typeface="Times New Roman" panose="02020603050405020304" pitchFamily="18" charset="0"/>
                    <a:cs typeface="Times New Roman" panose="02020603050405020304" pitchFamily="18" charset="0"/>
                  </a:rPr>
                  <a:t>To find a positive inverse</a:t>
                </a:r>
                <a:r>
                  <a:rPr lang="en-US" sz="2000" dirty="0">
                    <a:latin typeface="Times New Roman" panose="02020603050405020304" pitchFamily="18" charset="0"/>
                    <a:cs typeface="Times New Roman" panose="02020603050405020304" pitchFamily="18" charset="0"/>
                  </a:rPr>
                  <a:t>, compute 40 -13 which yields 27, and 27 </a:t>
                </a:r>
                <a14:m>
                  <m:oMath xmlns:m="http://schemas.openxmlformats.org/officeDocument/2006/math">
                    <m:r>
                      <a:rPr lang="en-US" sz="2000" i="1">
                        <a:latin typeface="Cambria Math" panose="02040503050406030204" pitchFamily="18" charset="0"/>
                        <a:ea typeface="Cambria Math" panose="02040503050406030204" pitchFamily="18" charset="0"/>
                        <a:cs typeface="Times New Roman" panose="02020603050405020304" pitchFamily="18" charset="0"/>
                      </a:rPr>
                      <m:t>≡</m:t>
                    </m:r>
                    <m:r>
                      <a:rPr lang="en-US" sz="2000" b="0" i="1" smtClean="0">
                        <a:latin typeface="Cambria Math" panose="02040503050406030204" pitchFamily="18" charset="0"/>
                        <a:ea typeface="Cambria Math" panose="02040503050406030204" pitchFamily="18" charset="0"/>
                        <a:cs typeface="Times New Roman" panose="02020603050405020304" pitchFamily="18" charset="0"/>
                      </a:rPr>
                      <m:t>(−13)</m:t>
                    </m:r>
                  </m:oMath>
                </a14:m>
                <a:r>
                  <a:rPr lang="en-US" sz="2000" dirty="0">
                    <a:latin typeface="Times New Roman" panose="02020603050405020304" pitchFamily="18" charset="0"/>
                    <a:cs typeface="Times New Roman" panose="02020603050405020304" pitchFamily="18" charset="0"/>
                  </a:rPr>
                  <a:t>(mod 40) because 27 – (-13) = 40.  So, by  Theorem 0.1.4.3(3.  ab </a:t>
                </a:r>
                <a14:m>
                  <m:oMath xmlns:m="http://schemas.openxmlformats.org/officeDocument/2006/math">
                    <m:r>
                      <a:rPr lang="en-US" sz="2000" i="1">
                        <a:latin typeface="Cambria Math" panose="02040503050406030204" pitchFamily="18" charset="0"/>
                        <a:ea typeface="Cambria Math" panose="02040503050406030204" pitchFamily="18" charset="0"/>
                        <a:cs typeface="Times New Roman" panose="02020603050405020304" pitchFamily="18" charset="0"/>
                      </a:rPr>
                      <m:t>≡</m:t>
                    </m:r>
                  </m:oMath>
                </a14:m>
                <a:r>
                  <a:rPr lang="en-US" sz="2000" dirty="0">
                    <a:latin typeface="Times New Roman" panose="02020603050405020304" pitchFamily="18" charset="0"/>
                    <a:cs typeface="Times New Roman" panose="02020603050405020304" pitchFamily="18" charset="0"/>
                  </a:rPr>
                  <a:t> cd (mod n),</a:t>
                </a:r>
              </a:p>
              <a:p>
                <a:r>
                  <a:rPr lang="en-US" sz="2000" dirty="0">
                    <a:latin typeface="Times New Roman" panose="02020603050405020304" pitchFamily="18" charset="0"/>
                    <a:cs typeface="Times New Roman" panose="02020603050405020304" pitchFamily="18" charset="0"/>
                  </a:rPr>
                  <a:t>	27 * 3 </a:t>
                </a:r>
                <a14:m>
                  <m:oMath xmlns:m="http://schemas.openxmlformats.org/officeDocument/2006/math">
                    <m:r>
                      <a:rPr lang="en-US" sz="2000" i="1">
                        <a:latin typeface="Cambria Math" panose="02040503050406030204" pitchFamily="18" charset="0"/>
                        <a:ea typeface="Cambria Math" panose="02040503050406030204" pitchFamily="18" charset="0"/>
                        <a:cs typeface="Times New Roman" panose="02020603050405020304" pitchFamily="18" charset="0"/>
                      </a:rPr>
                      <m:t>≡</m:t>
                    </m:r>
                  </m:oMath>
                </a14:m>
                <a:r>
                  <a:rPr lang="en-US" sz="2000" dirty="0">
                    <a:latin typeface="Times New Roman" panose="02020603050405020304" pitchFamily="18" charset="0"/>
                    <a:cs typeface="Times New Roman" panose="02020603050405020304" pitchFamily="18" charset="0"/>
                  </a:rPr>
                  <a:t>  (-13) *3 </a:t>
                </a:r>
                <a14:m>
                  <m:oMath xmlns:m="http://schemas.openxmlformats.org/officeDocument/2006/math">
                    <m:r>
                      <a:rPr lang="en-US" sz="2000" i="1">
                        <a:latin typeface="Cambria Math" panose="02040503050406030204" pitchFamily="18" charset="0"/>
                        <a:ea typeface="Cambria Math" panose="02040503050406030204" pitchFamily="18" charset="0"/>
                        <a:cs typeface="Times New Roman" panose="02020603050405020304" pitchFamily="18" charset="0"/>
                      </a:rPr>
                      <m:t>≡</m:t>
                    </m:r>
                  </m:oMath>
                </a14:m>
                <a:r>
                  <a:rPr lang="en-US" sz="2000" dirty="0">
                    <a:latin typeface="Times New Roman" panose="02020603050405020304" pitchFamily="18" charset="0"/>
                    <a:cs typeface="Times New Roman" panose="02020603050405020304" pitchFamily="18" charset="0"/>
                  </a:rPr>
                  <a:t> (1 mod 40),</a:t>
                </a:r>
              </a:p>
              <a:p>
                <a:r>
                  <a:rPr lang="en-US" sz="2000" dirty="0">
                    <a:latin typeface="Times New Roman" panose="02020603050405020304" pitchFamily="18" charset="0"/>
                    <a:cs typeface="Times New Roman" panose="02020603050405020304" pitchFamily="18" charset="0"/>
                  </a:rPr>
                  <a:t>and thus by the transitive property of congruence modulo n, 27 is a positive integer that is an inverse for 3 modulo 40.</a:t>
                </a:r>
              </a:p>
              <a:p>
                <a:endParaRPr lang="en-US" sz="2000" dirty="0">
                  <a:latin typeface="Times New Roman" panose="02020603050405020304" pitchFamily="18" charset="0"/>
                  <a:cs typeface="Times New Roman" panose="02020603050405020304" pitchFamily="18" charset="0"/>
                </a:endParaRPr>
              </a:p>
            </p:txBody>
          </p:sp>
        </mc:Choice>
        <mc:Fallback xmlns="">
          <p:sp>
            <p:nvSpPr>
              <p:cNvPr id="2" name="TextBox 1">
                <a:extLst>
                  <a:ext uri="{FF2B5EF4-FFF2-40B4-BE49-F238E27FC236}">
                    <a16:creationId xmlns:a16="http://schemas.microsoft.com/office/drawing/2014/main" id="{B2DEC42A-1769-4774-991A-C9384252DBC3}"/>
                  </a:ext>
                </a:extLst>
              </p:cNvPr>
              <p:cNvSpPr txBox="1">
                <a:spLocks noRot="1" noChangeAspect="1" noMove="1" noResize="1" noEditPoints="1" noAdjustHandles="1" noChangeArrowheads="1" noChangeShapeType="1" noTextEdit="1"/>
              </p:cNvSpPr>
              <p:nvPr/>
            </p:nvSpPr>
            <p:spPr>
              <a:xfrm>
                <a:off x="1326007" y="302359"/>
                <a:ext cx="9539986" cy="6555641"/>
              </a:xfrm>
              <a:prstGeom prst="rect">
                <a:avLst/>
              </a:prstGeom>
              <a:blipFill>
                <a:blip r:embed="rId2"/>
                <a:stretch>
                  <a:fillRect l="-703" t="-558"/>
                </a:stretch>
              </a:blipFill>
            </p:spPr>
            <p:txBody>
              <a:bodyPr/>
              <a:lstStyle/>
              <a:p>
                <a:r>
                  <a:rPr lang="en-US">
                    <a:noFill/>
                  </a:rPr>
                  <a:t> </a:t>
                </a:r>
              </a:p>
            </p:txBody>
          </p:sp>
        </mc:Fallback>
      </mc:AlternateContent>
      <p:sp>
        <p:nvSpPr>
          <p:cNvPr id="3" name="Thought Bubble: Cloud 2">
            <a:extLst>
              <a:ext uri="{FF2B5EF4-FFF2-40B4-BE49-F238E27FC236}">
                <a16:creationId xmlns:a16="http://schemas.microsoft.com/office/drawing/2014/main" id="{62BD56E2-5814-4BA4-B51C-B240EDE8C988}"/>
              </a:ext>
            </a:extLst>
          </p:cNvPr>
          <p:cNvSpPr/>
          <p:nvPr/>
        </p:nvSpPr>
        <p:spPr>
          <a:xfrm rot="20706359" flipH="1">
            <a:off x="568625" y="4241922"/>
            <a:ext cx="459310" cy="477796"/>
          </a:xfrm>
          <a:prstGeom prst="cloudCallout">
            <a:avLst>
              <a:gd name="adj1" fmla="val -45882"/>
              <a:gd name="adj2" fmla="val 118114"/>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Emoticon making a point Stock Vector - 14709057">
            <a:extLst>
              <a:ext uri="{FF2B5EF4-FFF2-40B4-BE49-F238E27FC236}">
                <a16:creationId xmlns:a16="http://schemas.microsoft.com/office/drawing/2014/main" id="{28C3818C-237A-3527-7B62-64912BB14EFB}"/>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1176" y="4297680"/>
            <a:ext cx="557401" cy="366281"/>
          </a:xfrm>
          <a:prstGeom prst="rect">
            <a:avLst/>
          </a:prstGeom>
          <a:noFill/>
          <a:ln>
            <a:noFill/>
          </a:ln>
        </p:spPr>
      </p:pic>
    </p:spTree>
    <p:extLst>
      <p:ext uri="{BB962C8B-B14F-4D97-AF65-F5344CB8AC3E}">
        <p14:creationId xmlns:p14="http://schemas.microsoft.com/office/powerpoint/2010/main" val="249294155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669F863-9EF1-425A-A997-08970C32CFDB}"/>
              </a:ext>
            </a:extLst>
          </p:cNvPr>
          <p:cNvSpPr txBox="1"/>
          <p:nvPr/>
        </p:nvSpPr>
        <p:spPr>
          <a:xfrm>
            <a:off x="0" y="4045527"/>
            <a:ext cx="12192000" cy="2392218"/>
          </a:xfrm>
          <a:prstGeom prst="rect">
            <a:avLst/>
          </a:prstGeom>
          <a:solidFill>
            <a:srgbClr val="FFFF00"/>
          </a:solidFill>
        </p:spPr>
        <p:txBody>
          <a:bodyPr wrap="square" rtlCol="0">
            <a:spAutoFit/>
          </a:bodyPr>
          <a:lstStyle/>
          <a:p>
            <a:endParaRPr lang="en-US" dirty="0"/>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B2DEC42A-1769-4774-991A-C9384252DBC3}"/>
                  </a:ext>
                </a:extLst>
              </p:cNvPr>
              <p:cNvSpPr txBox="1"/>
              <p:nvPr/>
            </p:nvSpPr>
            <p:spPr>
              <a:xfrm>
                <a:off x="1615005" y="1330234"/>
                <a:ext cx="9266355" cy="5539978"/>
              </a:xfrm>
              <a:prstGeom prst="rect">
                <a:avLst/>
              </a:prstGeom>
              <a:noFill/>
            </p:spPr>
            <p:txBody>
              <a:bodyPr wrap="square" rtlCol="0">
                <a:spAutoFit/>
              </a:bodyPr>
              <a:lstStyle/>
              <a:p>
                <a:pPr>
                  <a:spcAft>
                    <a:spcPts val="1200"/>
                  </a:spcAft>
                </a:pPr>
                <a:r>
                  <a:rPr lang="en-US" sz="2400" dirty="0">
                    <a:cs typeface="Times New Roman" panose="02020603050405020304" pitchFamily="18" charset="0"/>
                  </a:rPr>
                  <a:t>Example: 0.4.7.1 [another crazy way]</a:t>
                </a:r>
              </a:p>
              <a:p>
                <a:r>
                  <a:rPr lang="en-US" sz="2000" dirty="0">
                    <a:latin typeface="Times New Roman" panose="02020603050405020304" pitchFamily="18" charset="0"/>
                    <a:cs typeface="Times New Roman" panose="02020603050405020304" pitchFamily="18" charset="0"/>
                  </a:rPr>
                  <a:t>Find a positive inverse for 3 modulo 40.</a:t>
                </a:r>
              </a:p>
              <a:p>
                <a:r>
                  <a:rPr lang="en-US" sz="2000" dirty="0">
                    <a:latin typeface="Times New Roman" panose="02020603050405020304" pitchFamily="18" charset="0"/>
                    <a:cs typeface="Times New Roman" panose="02020603050405020304" pitchFamily="18" charset="0"/>
                  </a:rPr>
                  <a:t>That is, find a positive integer x such that 3x </a:t>
                </a:r>
                <a14:m>
                  <m:oMath xmlns:m="http://schemas.openxmlformats.org/officeDocument/2006/math">
                    <m:r>
                      <a:rPr lang="en-US" sz="2000" i="1" dirty="0">
                        <a:latin typeface="Cambria Math" panose="02040503050406030204" pitchFamily="18" charset="0"/>
                        <a:ea typeface="Cambria Math" panose="02040503050406030204" pitchFamily="18" charset="0"/>
                        <a:cs typeface="Times New Roman" panose="02020603050405020304" pitchFamily="18" charset="0"/>
                      </a:rPr>
                      <m:t>≡</m:t>
                    </m:r>
                  </m:oMath>
                </a14:m>
                <a:r>
                  <a:rPr lang="en-US" sz="2000" dirty="0">
                    <a:latin typeface="Times New Roman" panose="02020603050405020304" pitchFamily="18" charset="0"/>
                    <a:cs typeface="Times New Roman" panose="02020603050405020304" pitchFamily="18" charset="0"/>
                  </a:rPr>
                  <a:t> 1(mod 40).</a:t>
                </a:r>
              </a:p>
              <a:p>
                <a:r>
                  <a:rPr lang="en-US" sz="2000" dirty="0">
                    <a:latin typeface="Times New Roman" panose="02020603050405020304" pitchFamily="18" charset="0"/>
                    <a:cs typeface="Times New Roman" panose="02020603050405020304" pitchFamily="18" charset="0"/>
                  </a:rPr>
                  <a:t>Solution:</a:t>
                </a:r>
              </a:p>
              <a:p>
                <a:r>
                  <a:rPr lang="en-US" sz="2000" dirty="0">
                    <a:latin typeface="Times New Roman" panose="02020603050405020304" pitchFamily="18" charset="0"/>
                    <a:cs typeface="Times New Roman" panose="02020603050405020304" pitchFamily="18" charset="0"/>
                  </a:rPr>
                  <a:t>Find a linear combination of 3 and 40 that equals 1.</a:t>
                </a:r>
              </a:p>
              <a:p>
                <a:r>
                  <a:rPr lang="en-US" sz="2000" u="sng" dirty="0">
                    <a:latin typeface="Times New Roman" panose="02020603050405020304" pitchFamily="18" charset="0"/>
                    <a:cs typeface="Times New Roman" panose="02020603050405020304" pitchFamily="18" charset="0"/>
                  </a:rPr>
                  <a:t>40</a:t>
                </a:r>
                <a:r>
                  <a:rPr lang="en-US" sz="2000" dirty="0">
                    <a:latin typeface="Times New Roman" panose="02020603050405020304" pitchFamily="18" charset="0"/>
                    <a:cs typeface="Times New Roman" panose="02020603050405020304" pitchFamily="18" charset="0"/>
                  </a:rPr>
                  <a:t> = 13 * </a:t>
                </a:r>
                <a:r>
                  <a:rPr lang="en-US" sz="2000" u="sng" dirty="0">
                    <a:latin typeface="Times New Roman" panose="02020603050405020304" pitchFamily="18" charset="0"/>
                    <a:cs typeface="Times New Roman" panose="02020603050405020304" pitchFamily="18" charset="0"/>
                  </a:rPr>
                  <a:t>3</a:t>
                </a:r>
                <a:r>
                  <a:rPr lang="en-US" sz="2000" dirty="0">
                    <a:latin typeface="Times New Roman" panose="02020603050405020304" pitchFamily="18" charset="0"/>
                    <a:cs typeface="Times New Roman" panose="02020603050405020304" pitchFamily="18" charset="0"/>
                  </a:rPr>
                  <a:t> + 1. This yields  1 = 1 * </a:t>
                </a:r>
                <a:r>
                  <a:rPr lang="en-US" sz="2000" u="sng" dirty="0">
                    <a:latin typeface="Times New Roman" panose="02020603050405020304" pitchFamily="18" charset="0"/>
                    <a:cs typeface="Times New Roman" panose="02020603050405020304" pitchFamily="18" charset="0"/>
                  </a:rPr>
                  <a:t>40</a:t>
                </a:r>
                <a:r>
                  <a:rPr lang="en-US" sz="2000" dirty="0">
                    <a:latin typeface="Times New Roman" panose="02020603050405020304" pitchFamily="18" charset="0"/>
                    <a:cs typeface="Times New Roman" panose="02020603050405020304" pitchFamily="18" charset="0"/>
                  </a:rPr>
                  <a:t> – 13 * </a:t>
                </a:r>
                <a:r>
                  <a:rPr lang="en-US" sz="2000" u="sng" dirty="0">
                    <a:latin typeface="Times New Roman" panose="02020603050405020304" pitchFamily="18" charset="0"/>
                    <a:cs typeface="Times New Roman" panose="02020603050405020304" pitchFamily="18" charset="0"/>
                  </a:rPr>
                  <a:t>3</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gcd</a:t>
                </a:r>
                <a:r>
                  <a:rPr lang="en-US" sz="2000" dirty="0">
                    <a:latin typeface="Times New Roman" panose="02020603050405020304" pitchFamily="18" charset="0"/>
                    <a:cs typeface="Times New Roman" panose="02020603050405020304" pitchFamily="18" charset="0"/>
                  </a:rPr>
                  <a:t>(40, 3)  </a:t>
                </a:r>
              </a:p>
              <a:p>
                <a:r>
                  <a:rPr lang="en-US" sz="2000" dirty="0">
                    <a:latin typeface="Times New Roman" panose="02020603050405020304" pitchFamily="18" charset="0"/>
                    <a:cs typeface="Times New Roman" panose="02020603050405020304" pitchFamily="18" charset="0"/>
                  </a:rPr>
                  <a:t>  </a:t>
                </a:r>
                <a:r>
                  <a:rPr lang="en-US" sz="2000" u="sng" dirty="0">
                    <a:latin typeface="Times New Roman" panose="02020603050405020304" pitchFamily="18" charset="0"/>
                    <a:cs typeface="Times New Roman" panose="02020603050405020304" pitchFamily="18" charset="0"/>
                  </a:rPr>
                  <a:t>3</a:t>
                </a:r>
                <a:r>
                  <a:rPr lang="en-US" sz="2000" dirty="0">
                    <a:latin typeface="Times New Roman" panose="02020603050405020304" pitchFamily="18" charset="0"/>
                    <a:cs typeface="Times New Roman" panose="02020603050405020304" pitchFamily="18" charset="0"/>
                  </a:rPr>
                  <a:t> =   3 * </a:t>
                </a:r>
                <a:r>
                  <a:rPr lang="en-US" sz="2000" u="sng" dirty="0">
                    <a:latin typeface="Times New Roman" panose="02020603050405020304" pitchFamily="18" charset="0"/>
                    <a:cs typeface="Times New Roman" panose="02020603050405020304" pitchFamily="18" charset="0"/>
                  </a:rPr>
                  <a:t>1</a:t>
                </a:r>
                <a:r>
                  <a:rPr lang="en-US" sz="2000" dirty="0">
                    <a:latin typeface="Times New Roman" panose="02020603050405020304" pitchFamily="18" charset="0"/>
                    <a:cs typeface="Times New Roman" panose="02020603050405020304" pitchFamily="18" charset="0"/>
                  </a:rPr>
                  <a:t> + 0. This yields  0 = 1 *   </a:t>
                </a:r>
                <a:r>
                  <a:rPr lang="en-US" sz="2000" u="sng" dirty="0">
                    <a:latin typeface="Times New Roman" panose="02020603050405020304" pitchFamily="18" charset="0"/>
                    <a:cs typeface="Times New Roman" panose="02020603050405020304" pitchFamily="18" charset="0"/>
                  </a:rPr>
                  <a:t>3</a:t>
                </a:r>
                <a:r>
                  <a:rPr lang="en-US" sz="2000" dirty="0">
                    <a:latin typeface="Times New Roman" panose="02020603050405020304" pitchFamily="18" charset="0"/>
                    <a:cs typeface="Times New Roman" panose="02020603050405020304" pitchFamily="18" charset="0"/>
                  </a:rPr>
                  <a:t> –   3 * </a:t>
                </a:r>
                <a:r>
                  <a:rPr lang="en-US" sz="2000" u="sng" dirty="0">
                    <a:latin typeface="Times New Roman" panose="02020603050405020304" pitchFamily="18" charset="0"/>
                    <a:cs typeface="Times New Roman" panose="02020603050405020304" pitchFamily="18" charset="0"/>
                  </a:rPr>
                  <a:t>1</a:t>
                </a:r>
                <a:r>
                  <a:rPr lang="en-US" sz="2000" dirty="0">
                    <a:latin typeface="Times New Roman" panose="02020603050405020304" pitchFamily="18" charset="0"/>
                    <a:cs typeface="Times New Roman" panose="02020603050405020304" pitchFamily="18" charset="0"/>
                  </a:rPr>
                  <a:t>.      = </a:t>
                </a:r>
                <a:r>
                  <a:rPr lang="en-US" sz="2000" dirty="0" err="1">
                    <a:latin typeface="Times New Roman" panose="02020603050405020304" pitchFamily="18" charset="0"/>
                    <a:cs typeface="Times New Roman" panose="02020603050405020304" pitchFamily="18" charset="0"/>
                  </a:rPr>
                  <a:t>gcd</a:t>
                </a:r>
                <a:r>
                  <a:rPr lang="en-US" sz="2000" dirty="0">
                    <a:latin typeface="Times New Roman" panose="02020603050405020304" pitchFamily="18" charset="0"/>
                    <a:cs typeface="Times New Roman" panose="02020603050405020304" pitchFamily="18" charset="0"/>
                  </a:rPr>
                  <a:t>(  3, 1)  </a:t>
                </a:r>
              </a:p>
              <a:p>
                <a:r>
                  <a:rPr lang="en-US" sz="2000" dirty="0">
                    <a:latin typeface="Times New Roman" panose="02020603050405020304" pitchFamily="18" charset="0"/>
                    <a:cs typeface="Times New Roman" panose="02020603050405020304" pitchFamily="18" charset="0"/>
                  </a:rPr>
                  <a:t>  </a:t>
                </a:r>
                <a:r>
                  <a:rPr lang="en-US" sz="2000" u="sng" dirty="0">
                    <a:latin typeface="Times New Roman" panose="02020603050405020304" pitchFamily="18" charset="0"/>
                    <a:cs typeface="Times New Roman" panose="02020603050405020304" pitchFamily="18" charset="0"/>
                  </a:rPr>
                  <a:t>1</a:t>
                </a:r>
                <a:r>
                  <a:rPr lang="en-US" sz="2000" dirty="0">
                    <a:latin typeface="Times New Roman" panose="02020603050405020304" pitchFamily="18" charset="0"/>
                    <a:cs typeface="Times New Roman" panose="02020603050405020304" pitchFamily="18" charset="0"/>
                  </a:rPr>
                  <a:t> =   1 * </a:t>
                </a:r>
                <a:r>
                  <a:rPr lang="en-US" sz="2000" u="sng" dirty="0">
                    <a:latin typeface="Times New Roman" panose="02020603050405020304" pitchFamily="18" charset="0"/>
                    <a:cs typeface="Times New Roman" panose="02020603050405020304" pitchFamily="18" charset="0"/>
                  </a:rPr>
                  <a:t>0</a:t>
                </a:r>
                <a:r>
                  <a:rPr lang="en-US" sz="2000" dirty="0">
                    <a:latin typeface="Times New Roman" panose="02020603050405020304" pitchFamily="18" charset="0"/>
                    <a:cs typeface="Times New Roman" panose="02020603050405020304" pitchFamily="18" charset="0"/>
                  </a:rPr>
                  <a:t> + 1. This yields  1 = 1 *   </a:t>
                </a:r>
                <a:r>
                  <a:rPr lang="en-US" sz="2000" u="sng" dirty="0">
                    <a:latin typeface="Times New Roman" panose="02020603050405020304" pitchFamily="18" charset="0"/>
                    <a:cs typeface="Times New Roman" panose="02020603050405020304" pitchFamily="18" charset="0"/>
                  </a:rPr>
                  <a:t>1</a:t>
                </a:r>
                <a:r>
                  <a:rPr lang="en-US" sz="2000" dirty="0">
                    <a:latin typeface="Times New Roman" panose="02020603050405020304" pitchFamily="18" charset="0"/>
                    <a:cs typeface="Times New Roman" panose="02020603050405020304" pitchFamily="18" charset="0"/>
                  </a:rPr>
                  <a:t> –   0 * </a:t>
                </a:r>
                <a:r>
                  <a:rPr lang="en-US" sz="2000" u="sng" dirty="0">
                    <a:latin typeface="Times New Roman" panose="02020603050405020304" pitchFamily="18" charset="0"/>
                    <a:cs typeface="Times New Roman" panose="02020603050405020304" pitchFamily="18" charset="0"/>
                  </a:rPr>
                  <a:t>0</a:t>
                </a:r>
                <a:r>
                  <a:rPr lang="en-US" sz="2000" dirty="0">
                    <a:latin typeface="Times New Roman" panose="02020603050405020304" pitchFamily="18" charset="0"/>
                    <a:cs typeface="Times New Roman" panose="02020603050405020304" pitchFamily="18" charset="0"/>
                  </a:rPr>
                  <a:t>.      = </a:t>
                </a:r>
                <a:r>
                  <a:rPr lang="en-US" sz="2000" dirty="0" err="1">
                    <a:latin typeface="Times New Roman" panose="02020603050405020304" pitchFamily="18" charset="0"/>
                    <a:cs typeface="Times New Roman" panose="02020603050405020304" pitchFamily="18" charset="0"/>
                  </a:rPr>
                  <a:t>gcd</a:t>
                </a:r>
                <a:r>
                  <a:rPr lang="en-US" sz="2000" dirty="0">
                    <a:latin typeface="Times New Roman" panose="02020603050405020304" pitchFamily="18" charset="0"/>
                    <a:cs typeface="Times New Roman" panose="02020603050405020304" pitchFamily="18" charset="0"/>
                  </a:rPr>
                  <a:t>(  1, 0) = 1.  </a:t>
                </a:r>
                <a:r>
                  <a:rPr lang="en-US" sz="2000" dirty="0">
                    <a:solidFill>
                      <a:srgbClr val="C00000"/>
                    </a:solidFill>
                    <a:latin typeface="Times New Roman" panose="02020603050405020304" pitchFamily="18" charset="0"/>
                    <a:cs typeface="Times New Roman" panose="02020603050405020304" pitchFamily="18" charset="0"/>
                  </a:rPr>
                  <a:t>(What if?)</a:t>
                </a:r>
              </a:p>
              <a:p>
                <a:r>
                  <a:rPr lang="en-US" sz="2000" dirty="0">
                    <a:solidFill>
                      <a:srgbClr val="000099"/>
                    </a:solidFill>
                    <a:latin typeface="Times New Roman" panose="02020603050405020304" pitchFamily="18" charset="0"/>
                    <a:cs typeface="Times New Roman" panose="02020603050405020304" pitchFamily="18" charset="0"/>
                  </a:rPr>
                  <a:t>Since 4 * </a:t>
                </a:r>
                <a:r>
                  <a:rPr lang="en-US" sz="2000" u="sng" dirty="0">
                    <a:solidFill>
                      <a:srgbClr val="000099"/>
                    </a:solidFill>
                    <a:latin typeface="Times New Roman" panose="02020603050405020304" pitchFamily="18" charset="0"/>
                    <a:cs typeface="Times New Roman" panose="02020603050405020304" pitchFamily="18" charset="0"/>
                  </a:rPr>
                  <a:t>40</a:t>
                </a:r>
                <a:r>
                  <a:rPr lang="en-US" sz="2000" dirty="0">
                    <a:solidFill>
                      <a:srgbClr val="000099"/>
                    </a:solidFill>
                    <a:latin typeface="Times New Roman" panose="02020603050405020304" pitchFamily="18" charset="0"/>
                    <a:cs typeface="Times New Roman" panose="02020603050405020304" pitchFamily="18" charset="0"/>
                  </a:rPr>
                  <a:t> = 53 * </a:t>
                </a:r>
                <a:r>
                  <a:rPr lang="en-US" sz="2000" u="sng" dirty="0">
                    <a:solidFill>
                      <a:srgbClr val="000099"/>
                    </a:solidFill>
                    <a:latin typeface="Times New Roman" panose="02020603050405020304" pitchFamily="18" charset="0"/>
                    <a:cs typeface="Times New Roman" panose="02020603050405020304" pitchFamily="18" charset="0"/>
                  </a:rPr>
                  <a:t>3</a:t>
                </a:r>
                <a:r>
                  <a:rPr lang="en-US" sz="2000" dirty="0">
                    <a:solidFill>
                      <a:srgbClr val="000099"/>
                    </a:solidFill>
                    <a:latin typeface="Times New Roman" panose="02020603050405020304" pitchFamily="18" charset="0"/>
                    <a:cs typeface="Times New Roman" panose="02020603050405020304" pitchFamily="18" charset="0"/>
                  </a:rPr>
                  <a:t> + 1</a:t>
                </a:r>
                <a:r>
                  <a:rPr lang="en-US" sz="2000" dirty="0">
                    <a:latin typeface="Times New Roman" panose="02020603050405020304" pitchFamily="18" charset="0"/>
                    <a:cs typeface="Times New Roman" panose="02020603050405020304" pitchFamily="18" charset="0"/>
                  </a:rPr>
                  <a:t>, then 1 = 4 * </a:t>
                </a:r>
                <a:r>
                  <a:rPr lang="en-US" sz="2000" u="sng" dirty="0">
                    <a:latin typeface="Times New Roman" panose="02020603050405020304" pitchFamily="18" charset="0"/>
                    <a:cs typeface="Times New Roman" panose="02020603050405020304" pitchFamily="18" charset="0"/>
                  </a:rPr>
                  <a:t>40</a:t>
                </a:r>
                <a:r>
                  <a:rPr lang="en-US" sz="2000" dirty="0">
                    <a:latin typeface="Times New Roman" panose="02020603050405020304" pitchFamily="18" charset="0"/>
                    <a:cs typeface="Times New Roman" panose="02020603050405020304" pitchFamily="18" charset="0"/>
                  </a:rPr>
                  <a:t>  + (-53) * </a:t>
                </a:r>
                <a:r>
                  <a:rPr lang="en-US" sz="2000" u="sng" dirty="0">
                    <a:latin typeface="Times New Roman" panose="02020603050405020304" pitchFamily="18" charset="0"/>
                    <a:cs typeface="Times New Roman" panose="02020603050405020304" pitchFamily="18" charset="0"/>
                  </a:rPr>
                  <a:t>3</a:t>
                </a:r>
                <a:r>
                  <a:rPr lang="en-US" sz="2000" dirty="0">
                    <a:latin typeface="Times New Roman" panose="02020603050405020304" pitchFamily="18" charset="0"/>
                    <a:cs typeface="Times New Roman" panose="02020603050405020304" pitchFamily="18" charset="0"/>
                  </a:rPr>
                  <a:t> .</a:t>
                </a:r>
              </a:p>
              <a:p>
                <a:r>
                  <a:rPr lang="en-US" sz="2000" dirty="0">
                    <a:latin typeface="Times New Roman" panose="02020603050405020304" pitchFamily="18" charset="0"/>
                    <a:cs typeface="Times New Roman" panose="02020603050405020304" pitchFamily="18" charset="0"/>
                  </a:rPr>
                  <a:t>by definition of congruence modulo n, and Theorem 0.1.4.1 (modular equivalence)</a:t>
                </a:r>
              </a:p>
              <a:p>
                <a:r>
                  <a:rPr lang="en-US" sz="2000" dirty="0">
                    <a:latin typeface="Times New Roman" panose="02020603050405020304" pitchFamily="18" charset="0"/>
                    <a:cs typeface="Times New Roman" panose="02020603050405020304" pitchFamily="18" charset="0"/>
                  </a:rPr>
                  <a:t>	</a:t>
                </a:r>
                <a:r>
                  <a:rPr lang="en-US" sz="2000" dirty="0">
                    <a:solidFill>
                      <a:schemeClr val="tx1"/>
                    </a:solidFill>
                    <a:latin typeface="Times New Roman" panose="02020603050405020304" pitchFamily="18" charset="0"/>
                    <a:cs typeface="Times New Roman" panose="02020603050405020304" pitchFamily="18" charset="0"/>
                  </a:rPr>
                  <a:t> (-53)* </a:t>
                </a:r>
                <a:r>
                  <a:rPr lang="en-US" sz="2000" u="sng" dirty="0">
                    <a:solidFill>
                      <a:schemeClr val="tx1"/>
                    </a:solidFill>
                    <a:latin typeface="Times New Roman" panose="02020603050405020304" pitchFamily="18" charset="0"/>
                    <a:cs typeface="Times New Roman" panose="02020603050405020304" pitchFamily="18" charset="0"/>
                  </a:rPr>
                  <a:t>3</a:t>
                </a:r>
                <a:r>
                  <a:rPr lang="en-US" sz="2000" dirty="0">
                    <a:solidFill>
                      <a:schemeClr val="tx1"/>
                    </a:solidFill>
                    <a:latin typeface="Times New Roman" panose="02020603050405020304" pitchFamily="18" charset="0"/>
                    <a:cs typeface="Times New Roman" panose="02020603050405020304" pitchFamily="18" charset="0"/>
                  </a:rPr>
                  <a:t> </a:t>
                </a:r>
                <a14:m>
                  <m:oMath xmlns:m="http://schemas.openxmlformats.org/officeDocument/2006/math">
                    <m:r>
                      <a:rPr lang="en-US" sz="200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 </m:t>
                    </m:r>
                  </m:oMath>
                </a14:m>
                <a:r>
                  <a:rPr lang="en-US" sz="2000" dirty="0">
                    <a:solidFill>
                      <a:schemeClr val="tx1"/>
                    </a:solidFill>
                    <a:latin typeface="Times New Roman" panose="02020603050405020304" pitchFamily="18" charset="0"/>
                    <a:cs typeface="Times New Roman" panose="02020603050405020304" pitchFamily="18" charset="0"/>
                  </a:rPr>
                  <a:t>1(mod 40). </a:t>
                </a:r>
              </a:p>
              <a:p>
                <a:r>
                  <a:rPr lang="en-US" sz="2000" dirty="0">
                    <a:latin typeface="Times New Roman" panose="02020603050405020304" pitchFamily="18" charset="0"/>
                    <a:cs typeface="Times New Roman" panose="02020603050405020304" pitchFamily="18" charset="0"/>
                  </a:rPr>
                  <a:t>This result implies that -53 is an inverse for 3 mod 40. In symbol,  -53 </a:t>
                </a:r>
                <a14:m>
                  <m:oMath xmlns:m="http://schemas.openxmlformats.org/officeDocument/2006/math">
                    <m:r>
                      <a:rPr lang="en-US" sz="2000" i="1">
                        <a:latin typeface="Cambria Math" panose="02040503050406030204" pitchFamily="18" charset="0"/>
                        <a:ea typeface="Cambria Math" panose="02040503050406030204" pitchFamily="18" charset="0"/>
                        <a:cs typeface="Times New Roman" panose="02020603050405020304" pitchFamily="18" charset="0"/>
                      </a:rPr>
                      <m:t>≡ </m:t>
                    </m:r>
                    <m:sSup>
                      <m:sSupPr>
                        <m:ctrlPr>
                          <a:rPr lang="en-US" sz="2000" i="1" smtClean="0">
                            <a:latin typeface="Cambria Math" panose="02040503050406030204" pitchFamily="18" charset="0"/>
                            <a:ea typeface="Cambria Math" panose="02040503050406030204" pitchFamily="18" charset="0"/>
                            <a:cs typeface="Times New Roman" panose="02020603050405020304" pitchFamily="18" charset="0"/>
                          </a:rPr>
                        </m:ctrlPr>
                      </m:sSupPr>
                      <m:e>
                        <m:r>
                          <a:rPr lang="en-US" sz="2000" b="0" i="1" smtClean="0">
                            <a:latin typeface="Cambria Math" panose="02040503050406030204" pitchFamily="18" charset="0"/>
                            <a:ea typeface="Cambria Math" panose="02040503050406030204" pitchFamily="18" charset="0"/>
                            <a:cs typeface="Times New Roman" panose="02020603050405020304" pitchFamily="18" charset="0"/>
                          </a:rPr>
                          <m:t>3</m:t>
                        </m:r>
                      </m:e>
                      <m:sup>
                        <m:r>
                          <a:rPr lang="en-US" sz="2000" b="0" i="1" smtClean="0">
                            <a:latin typeface="Cambria Math" panose="02040503050406030204" pitchFamily="18" charset="0"/>
                            <a:ea typeface="Cambria Math" panose="02040503050406030204" pitchFamily="18" charset="0"/>
                            <a:cs typeface="Times New Roman" panose="02020603050405020304" pitchFamily="18" charset="0"/>
                          </a:rPr>
                          <m:t>−1</m:t>
                        </m:r>
                      </m:sup>
                    </m:sSup>
                  </m:oMath>
                </a14:m>
                <a:r>
                  <a:rPr lang="en-US" sz="2000" dirty="0">
                    <a:latin typeface="Times New Roman" panose="02020603050405020304" pitchFamily="18" charset="0"/>
                    <a:cs typeface="Times New Roman" panose="02020603050405020304" pitchFamily="18" charset="0"/>
                  </a:rPr>
                  <a:t>(mod 40). </a:t>
                </a:r>
              </a:p>
              <a:p>
                <a:r>
                  <a:rPr lang="en-US" sz="2000" dirty="0">
                    <a:solidFill>
                      <a:srgbClr val="0000FF"/>
                    </a:solidFill>
                    <a:latin typeface="Times New Roman" panose="02020603050405020304" pitchFamily="18" charset="0"/>
                    <a:cs typeface="Times New Roman" panose="02020603050405020304" pitchFamily="18" charset="0"/>
                  </a:rPr>
                  <a:t>To find a positive inverse</a:t>
                </a:r>
                <a:r>
                  <a:rPr lang="en-US" sz="2000" dirty="0">
                    <a:latin typeface="Times New Roman" panose="02020603050405020304" pitchFamily="18" charset="0"/>
                    <a:cs typeface="Times New Roman" panose="02020603050405020304" pitchFamily="18" charset="0"/>
                  </a:rPr>
                  <a:t>, compute -53 + 40 = -13,  and then -13 + 40 = 27. 	</a:t>
                </a:r>
              </a:p>
              <a:p>
                <a:r>
                  <a:rPr lang="en-US" sz="2000" dirty="0">
                    <a:latin typeface="Times New Roman" panose="02020603050405020304" pitchFamily="18" charset="0"/>
                    <a:cs typeface="Times New Roman" panose="02020603050405020304" pitchFamily="18" charset="0"/>
                  </a:rPr>
                  <a:t>	27 * 3 </a:t>
                </a:r>
                <a14:m>
                  <m:oMath xmlns:m="http://schemas.openxmlformats.org/officeDocument/2006/math">
                    <m:r>
                      <a:rPr lang="en-US" sz="2000" i="1">
                        <a:latin typeface="Cambria Math" panose="02040503050406030204" pitchFamily="18" charset="0"/>
                        <a:ea typeface="Cambria Math" panose="02040503050406030204" pitchFamily="18" charset="0"/>
                        <a:cs typeface="Times New Roman" panose="02020603050405020304" pitchFamily="18" charset="0"/>
                      </a:rPr>
                      <m:t>≡ </m:t>
                    </m:r>
                  </m:oMath>
                </a14:m>
                <a:r>
                  <a:rPr lang="en-US" sz="2000" dirty="0">
                    <a:latin typeface="Times New Roman" panose="02020603050405020304" pitchFamily="18" charset="0"/>
                    <a:cs typeface="Times New Roman" panose="02020603050405020304" pitchFamily="18" charset="0"/>
                  </a:rPr>
                  <a:t>(-13) *3 </a:t>
                </a:r>
                <a14:m>
                  <m:oMath xmlns:m="http://schemas.openxmlformats.org/officeDocument/2006/math">
                    <m:r>
                      <a:rPr lang="en-US" sz="2000" i="1">
                        <a:latin typeface="Cambria Math" panose="02040503050406030204" pitchFamily="18" charset="0"/>
                        <a:ea typeface="Cambria Math" panose="02040503050406030204" pitchFamily="18" charset="0"/>
                        <a:cs typeface="Times New Roman" panose="02020603050405020304" pitchFamily="18" charset="0"/>
                      </a:rPr>
                      <m:t>≡</m:t>
                    </m:r>
                  </m:oMath>
                </a14:m>
                <a:r>
                  <a:rPr lang="en-US" sz="2000" dirty="0">
                    <a:latin typeface="Times New Roman" panose="02020603050405020304" pitchFamily="18" charset="0"/>
                    <a:cs typeface="Times New Roman" panose="02020603050405020304" pitchFamily="18" charset="0"/>
                  </a:rPr>
                  <a:t>  (-53) * 3 </a:t>
                </a:r>
                <a14:m>
                  <m:oMath xmlns:m="http://schemas.openxmlformats.org/officeDocument/2006/math">
                    <m:r>
                      <a:rPr lang="en-US" sz="2000" i="1">
                        <a:latin typeface="Cambria Math" panose="02040503050406030204" pitchFamily="18" charset="0"/>
                        <a:ea typeface="Cambria Math" panose="02040503050406030204" pitchFamily="18" charset="0"/>
                        <a:cs typeface="Times New Roman" panose="02020603050405020304" pitchFamily="18" charset="0"/>
                      </a:rPr>
                      <m:t>≡</m:t>
                    </m:r>
                  </m:oMath>
                </a14:m>
                <a:r>
                  <a:rPr lang="en-US" sz="2000" dirty="0">
                    <a:latin typeface="Times New Roman" panose="02020603050405020304" pitchFamily="18" charset="0"/>
                    <a:cs typeface="Times New Roman" panose="02020603050405020304" pitchFamily="18" charset="0"/>
                  </a:rPr>
                  <a:t> (1 mod 40),</a:t>
                </a:r>
              </a:p>
              <a:p>
                <a:r>
                  <a:rPr lang="en-US" sz="2000" dirty="0">
                    <a:latin typeface="Times New Roman" panose="02020603050405020304" pitchFamily="18" charset="0"/>
                    <a:cs typeface="Times New Roman" panose="02020603050405020304" pitchFamily="18" charset="0"/>
                  </a:rPr>
                  <a:t>Then -53, -13 and 27 are the inverse of 3 modulo 40.  Therefore, 27 is a positive integer, that is an inverse for 3 modulo 40.</a:t>
                </a:r>
              </a:p>
              <a:p>
                <a:endParaRPr lang="en-US" sz="2000" dirty="0">
                  <a:latin typeface="Times New Roman" panose="02020603050405020304" pitchFamily="18" charset="0"/>
                  <a:cs typeface="Times New Roman" panose="02020603050405020304" pitchFamily="18" charset="0"/>
                </a:endParaRPr>
              </a:p>
            </p:txBody>
          </p:sp>
        </mc:Choice>
        <mc:Fallback xmlns="">
          <p:sp>
            <p:nvSpPr>
              <p:cNvPr id="2" name="TextBox 1">
                <a:extLst>
                  <a:ext uri="{FF2B5EF4-FFF2-40B4-BE49-F238E27FC236}">
                    <a16:creationId xmlns:a16="http://schemas.microsoft.com/office/drawing/2014/main" id="{B2DEC42A-1769-4774-991A-C9384252DBC3}"/>
                  </a:ext>
                </a:extLst>
              </p:cNvPr>
              <p:cNvSpPr txBox="1">
                <a:spLocks noRot="1" noChangeAspect="1" noMove="1" noResize="1" noEditPoints="1" noAdjustHandles="1" noChangeArrowheads="1" noChangeShapeType="1" noTextEdit="1"/>
              </p:cNvSpPr>
              <p:nvPr/>
            </p:nvSpPr>
            <p:spPr>
              <a:xfrm>
                <a:off x="1615005" y="1330234"/>
                <a:ext cx="9266355" cy="5539978"/>
              </a:xfrm>
              <a:prstGeom prst="rect">
                <a:avLst/>
              </a:prstGeom>
              <a:blipFill>
                <a:blip r:embed="rId2"/>
                <a:stretch>
                  <a:fillRect l="-1053" t="-880"/>
                </a:stretch>
              </a:blipFill>
            </p:spPr>
            <p:txBody>
              <a:bodyPr/>
              <a:lstStyle/>
              <a:p>
                <a:r>
                  <a:rPr lang="en-US">
                    <a:noFill/>
                  </a:rPr>
                  <a:t> </a:t>
                </a:r>
              </a:p>
            </p:txBody>
          </p:sp>
        </mc:Fallback>
      </mc:AlternateContent>
      <p:sp>
        <p:nvSpPr>
          <p:cNvPr id="3" name="Thought Bubble: Cloud 2">
            <a:extLst>
              <a:ext uri="{FF2B5EF4-FFF2-40B4-BE49-F238E27FC236}">
                <a16:creationId xmlns:a16="http://schemas.microsoft.com/office/drawing/2014/main" id="{62BD56E2-5814-4BA4-B51C-B240EDE8C988}"/>
              </a:ext>
            </a:extLst>
          </p:cNvPr>
          <p:cNvSpPr/>
          <p:nvPr/>
        </p:nvSpPr>
        <p:spPr>
          <a:xfrm rot="20706359" flipH="1">
            <a:off x="724494" y="699964"/>
            <a:ext cx="343272" cy="284613"/>
          </a:xfrm>
          <a:prstGeom prst="cloudCallout">
            <a:avLst>
              <a:gd name="adj1" fmla="val -31983"/>
              <a:gd name="adj2" fmla="val 1541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Image result for smiley face images">
            <a:extLst>
              <a:ext uri="{FF2B5EF4-FFF2-40B4-BE49-F238E27FC236}">
                <a16:creationId xmlns:a16="http://schemas.microsoft.com/office/drawing/2014/main" id="{1A7E2B99-3F0A-4D6D-9873-675FBF243FB6}"/>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rot="967154">
            <a:off x="630621" y="646386"/>
            <a:ext cx="467956" cy="3638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02779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8C4388E3-5FCE-45D5-B09A-69BE76B5B8AB}"/>
              </a:ext>
            </a:extLst>
          </p:cNvPr>
          <p:cNvSpPr txBox="1"/>
          <p:nvPr/>
        </p:nvSpPr>
        <p:spPr>
          <a:xfrm>
            <a:off x="1859495" y="4592581"/>
            <a:ext cx="9296739" cy="968482"/>
          </a:xfrm>
          <a:prstGeom prst="rect">
            <a:avLst/>
          </a:prstGeom>
          <a:solidFill>
            <a:schemeClr val="accent5">
              <a:lumMod val="20000"/>
              <a:lumOff val="80000"/>
            </a:schemeClr>
          </a:solidFill>
        </p:spPr>
        <p:txBody>
          <a:bodyPr wrap="square" rtlCol="0">
            <a:spAutoFit/>
          </a:bodyPr>
          <a:lstStyle/>
          <a:p>
            <a:endParaRPr lang="en-US" dirty="0"/>
          </a:p>
        </p:txBody>
      </p:sp>
      <p:sp>
        <p:nvSpPr>
          <p:cNvPr id="8" name="TextBox 7">
            <a:extLst>
              <a:ext uri="{FF2B5EF4-FFF2-40B4-BE49-F238E27FC236}">
                <a16:creationId xmlns:a16="http://schemas.microsoft.com/office/drawing/2014/main" id="{D3B416FC-CC39-4924-9AD0-F70E98F412FC}"/>
              </a:ext>
            </a:extLst>
          </p:cNvPr>
          <p:cNvSpPr txBox="1"/>
          <p:nvPr/>
        </p:nvSpPr>
        <p:spPr>
          <a:xfrm>
            <a:off x="1731478" y="1149120"/>
            <a:ext cx="9296739" cy="1116300"/>
          </a:xfrm>
          <a:prstGeom prst="rect">
            <a:avLst/>
          </a:prstGeom>
          <a:solidFill>
            <a:srgbClr val="FFFF00"/>
          </a:solidFill>
        </p:spPr>
        <p:txBody>
          <a:bodyPr wrap="square" rtlCol="0">
            <a:spAutoFit/>
          </a:bodyPr>
          <a:lstStyle/>
          <a:p>
            <a:endParaRPr lang="en-US" dirty="0"/>
          </a:p>
        </p:txBody>
      </p:sp>
      <p:sp>
        <p:nvSpPr>
          <p:cNvPr id="2" name="Rectangle 1"/>
          <p:cNvSpPr/>
          <p:nvPr/>
        </p:nvSpPr>
        <p:spPr>
          <a:xfrm>
            <a:off x="1859494" y="1177600"/>
            <a:ext cx="8601027" cy="5216813"/>
          </a:xfrm>
          <a:prstGeom prst="rect">
            <a:avLst/>
          </a:prstGeom>
        </p:spPr>
        <p:txBody>
          <a:bodyPr wrap="square">
            <a:spAutoFit/>
          </a:bodyPr>
          <a:lstStyle/>
          <a:p>
            <a:pPr>
              <a:spcAft>
                <a:spcPts val="1800"/>
              </a:spcAft>
            </a:pPr>
            <a:r>
              <a:rPr lang="en-US" sz="2600" dirty="0">
                <a:ea typeface="Calibri" panose="020F0502020204030204" pitchFamily="34" charset="0"/>
                <a:cs typeface="Times New Roman" panose="02020603050405020304" pitchFamily="18" charset="0"/>
              </a:rPr>
              <a:t>Example 0.52: Compute 11</a:t>
            </a:r>
            <a:r>
              <a:rPr lang="en-US" sz="2600" baseline="30000" dirty="0">
                <a:ea typeface="Calibri" panose="020F0502020204030204" pitchFamily="34" charset="0"/>
                <a:cs typeface="Times New Roman" panose="02020603050405020304" pitchFamily="18" charset="0"/>
              </a:rPr>
              <a:t>-1</a:t>
            </a:r>
            <a:r>
              <a:rPr lang="en-US" sz="2600" dirty="0">
                <a:ea typeface="Calibri" panose="020F0502020204030204" pitchFamily="34" charset="0"/>
                <a:cs typeface="Times New Roman" panose="02020603050405020304" pitchFamily="18" charset="0"/>
              </a:rPr>
              <a:t>  mod 25.</a:t>
            </a:r>
          </a:p>
          <a:p>
            <a:pPr>
              <a:spcAft>
                <a:spcPts val="1800"/>
              </a:spcAft>
            </a:pPr>
            <a:endParaRPr lang="en-US" sz="2600" dirty="0">
              <a:ea typeface="Calibri" panose="020F0502020204030204" pitchFamily="34" charset="0"/>
              <a:cs typeface="Times New Roman" panose="02020603050405020304" pitchFamily="18" charset="0"/>
            </a:endParaRPr>
          </a:p>
          <a:p>
            <a:pPr>
              <a:spcAft>
                <a:spcPts val="6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latin typeface="Times New Roman" panose="02020603050405020304" pitchFamily="18" charset="0"/>
                <a:ea typeface="Calibri" panose="020F0502020204030204" pitchFamily="34" charset="0"/>
                <a:cs typeface="Times New Roman" panose="02020603050405020304" pitchFamily="18" charset="0"/>
              </a:rPr>
              <a:t>gcd</a:t>
            </a:r>
            <a:r>
              <a:rPr lang="en-US" sz="2400" dirty="0">
                <a:latin typeface="Times New Roman" panose="02020603050405020304" pitchFamily="18" charset="0"/>
                <a:ea typeface="Calibri" panose="020F0502020204030204" pitchFamily="34" charset="0"/>
                <a:cs typeface="Times New Roman" panose="02020603050405020304" pitchFamily="18" charset="0"/>
              </a:rPr>
              <a:t>(25, 11) = </a:t>
            </a:r>
            <a:r>
              <a:rPr lang="en-US" sz="2400" dirty="0" err="1">
                <a:latin typeface="Times New Roman" panose="02020603050405020304" pitchFamily="18" charset="0"/>
                <a:ea typeface="Calibri" panose="020F0502020204030204" pitchFamily="34" charset="0"/>
                <a:cs typeface="Times New Roman" panose="02020603050405020304" pitchFamily="18" charset="0"/>
              </a:rPr>
              <a:t>gcd</a:t>
            </a:r>
            <a:r>
              <a:rPr lang="en-US" sz="2400" dirty="0">
                <a:latin typeface="Times New Roman" panose="02020603050405020304" pitchFamily="18" charset="0"/>
                <a:ea typeface="Calibri" panose="020F0502020204030204" pitchFamily="34" charset="0"/>
                <a:cs typeface="Times New Roman" panose="02020603050405020304" pitchFamily="18" charset="0"/>
              </a:rPr>
              <a:t>(11, 25 mod 11)  = </a:t>
            </a:r>
            <a:r>
              <a:rPr lang="en-US" sz="2400" dirty="0" err="1">
                <a:solidFill>
                  <a:srgbClr val="3333FF"/>
                </a:solidFill>
                <a:latin typeface="Times New Roman" panose="02020603050405020304" pitchFamily="18" charset="0"/>
                <a:ea typeface="Calibri" panose="020F0502020204030204" pitchFamily="34" charset="0"/>
                <a:cs typeface="Times New Roman" panose="02020603050405020304" pitchFamily="18" charset="0"/>
              </a:rPr>
              <a:t>gcd</a:t>
            </a:r>
            <a:r>
              <a:rPr lang="en-US" sz="2400" dirty="0">
                <a:solidFill>
                  <a:srgbClr val="3333FF"/>
                </a:solidFill>
                <a:latin typeface="Times New Roman" panose="02020603050405020304" pitchFamily="18" charset="0"/>
                <a:ea typeface="Calibri" panose="020F0502020204030204" pitchFamily="34" charset="0"/>
                <a:cs typeface="Times New Roman" panose="02020603050405020304" pitchFamily="18" charset="0"/>
              </a:rPr>
              <a:t> (11,  3) </a:t>
            </a:r>
          </a:p>
          <a:p>
            <a:pPr>
              <a:spcAft>
                <a:spcPts val="600"/>
              </a:spcAft>
            </a:pPr>
            <a:r>
              <a:rPr lang="en-US" sz="2400" dirty="0">
                <a:solidFill>
                  <a:srgbClr val="3333FF"/>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latin typeface="Times New Roman" panose="02020603050405020304" pitchFamily="18" charset="0"/>
                <a:ea typeface="Calibri" panose="020F0502020204030204" pitchFamily="34" charset="0"/>
                <a:cs typeface="Times New Roman" panose="02020603050405020304" pitchFamily="18" charset="0"/>
              </a:rPr>
              <a:t>gcd</a:t>
            </a:r>
            <a:r>
              <a:rPr lang="en-US" sz="2400" dirty="0">
                <a:latin typeface="Times New Roman" panose="02020603050405020304" pitchFamily="18" charset="0"/>
                <a:ea typeface="Calibri" panose="020F0502020204030204" pitchFamily="34" charset="0"/>
                <a:cs typeface="Times New Roman" panose="02020603050405020304" pitchFamily="18" charset="0"/>
              </a:rPr>
              <a:t>(   3, 11 mod  3)  = </a:t>
            </a:r>
            <a:r>
              <a:rPr lang="en-US" sz="2400" dirty="0" err="1">
                <a:solidFill>
                  <a:srgbClr val="3333FF"/>
                </a:solidFill>
                <a:latin typeface="Times New Roman" panose="02020603050405020304" pitchFamily="18" charset="0"/>
                <a:ea typeface="Calibri" panose="020F0502020204030204" pitchFamily="34" charset="0"/>
                <a:cs typeface="Times New Roman" panose="02020603050405020304" pitchFamily="18" charset="0"/>
              </a:rPr>
              <a:t>gcd</a:t>
            </a:r>
            <a:r>
              <a:rPr lang="en-US" sz="2400" dirty="0">
                <a:solidFill>
                  <a:srgbClr val="3333FF"/>
                </a:solidFill>
                <a:latin typeface="Times New Roman" panose="02020603050405020304" pitchFamily="18" charset="0"/>
                <a:ea typeface="Calibri" panose="020F0502020204030204" pitchFamily="34" charset="0"/>
                <a:cs typeface="Times New Roman" panose="02020603050405020304" pitchFamily="18" charset="0"/>
              </a:rPr>
              <a:t>(   3,  2) </a:t>
            </a:r>
          </a:p>
          <a:p>
            <a:pPr>
              <a:spcAft>
                <a:spcPts val="6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		= </a:t>
            </a:r>
            <a:r>
              <a:rPr lang="en-US" sz="2400" dirty="0" err="1">
                <a:latin typeface="Times New Roman" panose="02020603050405020304" pitchFamily="18" charset="0"/>
                <a:ea typeface="Calibri" panose="020F0502020204030204" pitchFamily="34" charset="0"/>
                <a:cs typeface="Times New Roman" panose="02020603050405020304" pitchFamily="18" charset="0"/>
              </a:rPr>
              <a:t>gcd</a:t>
            </a:r>
            <a:r>
              <a:rPr lang="en-US" sz="2400" dirty="0">
                <a:latin typeface="Times New Roman" panose="02020603050405020304" pitchFamily="18" charset="0"/>
                <a:ea typeface="Calibri" panose="020F0502020204030204" pitchFamily="34" charset="0"/>
                <a:cs typeface="Times New Roman" panose="02020603050405020304" pitchFamily="18" charset="0"/>
              </a:rPr>
              <a:t>(   2,   3 mod  2)  = </a:t>
            </a:r>
            <a:r>
              <a:rPr lang="en-US" sz="2400" dirty="0" err="1">
                <a:solidFill>
                  <a:srgbClr val="3333FF"/>
                </a:solidFill>
                <a:latin typeface="Times New Roman" panose="02020603050405020304" pitchFamily="18" charset="0"/>
                <a:ea typeface="Calibri" panose="020F0502020204030204" pitchFamily="34" charset="0"/>
                <a:cs typeface="Times New Roman" panose="02020603050405020304" pitchFamily="18" charset="0"/>
              </a:rPr>
              <a:t>gcd</a:t>
            </a:r>
            <a:r>
              <a:rPr lang="en-US" sz="2400" dirty="0">
                <a:solidFill>
                  <a:srgbClr val="3333FF"/>
                </a:solidFill>
                <a:latin typeface="Times New Roman" panose="02020603050405020304" pitchFamily="18" charset="0"/>
                <a:ea typeface="Calibri" panose="020F0502020204030204" pitchFamily="34" charset="0"/>
                <a:cs typeface="Times New Roman" panose="02020603050405020304" pitchFamily="18" charset="0"/>
              </a:rPr>
              <a:t>(   2, 1) </a:t>
            </a:r>
          </a:p>
          <a:p>
            <a:pPr>
              <a:spcAft>
                <a:spcPts val="6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		= </a:t>
            </a:r>
            <a:r>
              <a:rPr lang="en-US" sz="2400" dirty="0" err="1">
                <a:latin typeface="Times New Roman" panose="02020603050405020304" pitchFamily="18" charset="0"/>
                <a:ea typeface="Calibri" panose="020F0502020204030204" pitchFamily="34" charset="0"/>
                <a:cs typeface="Times New Roman" panose="02020603050405020304" pitchFamily="18" charset="0"/>
              </a:rPr>
              <a:t>gcd</a:t>
            </a:r>
            <a:r>
              <a:rPr lang="en-US" sz="2400" dirty="0">
                <a:latin typeface="Times New Roman" panose="02020603050405020304" pitchFamily="18" charset="0"/>
                <a:ea typeface="Calibri" panose="020F0502020204030204" pitchFamily="34" charset="0"/>
                <a:cs typeface="Times New Roman" panose="02020603050405020304" pitchFamily="18" charset="0"/>
              </a:rPr>
              <a:t>(   1,   2 mod  1)  = </a:t>
            </a:r>
            <a:r>
              <a:rPr lang="en-US" sz="2400" dirty="0" err="1">
                <a:solidFill>
                  <a:srgbClr val="3333FF"/>
                </a:solidFill>
                <a:latin typeface="Times New Roman" panose="02020603050405020304" pitchFamily="18" charset="0"/>
                <a:ea typeface="Calibri" panose="020F0502020204030204" pitchFamily="34" charset="0"/>
                <a:cs typeface="Times New Roman" panose="02020603050405020304" pitchFamily="18" charset="0"/>
              </a:rPr>
              <a:t>gcd</a:t>
            </a:r>
            <a:r>
              <a:rPr lang="en-US" sz="2400" dirty="0">
                <a:solidFill>
                  <a:srgbClr val="3333FF"/>
                </a:solidFill>
                <a:latin typeface="Times New Roman" panose="02020603050405020304" pitchFamily="18" charset="0"/>
                <a:ea typeface="Calibri" panose="020F0502020204030204" pitchFamily="34" charset="0"/>
                <a:cs typeface="Times New Roman" panose="02020603050405020304" pitchFamily="18" charset="0"/>
              </a:rPr>
              <a:t>(   1, 0) </a:t>
            </a:r>
            <a:r>
              <a:rPr lang="en-US" sz="2400" dirty="0">
                <a:latin typeface="Times New Roman" panose="02020603050405020304" pitchFamily="18" charset="0"/>
                <a:ea typeface="Calibri" panose="020F0502020204030204" pitchFamily="34" charset="0"/>
                <a:cs typeface="Times New Roman" panose="02020603050405020304" pitchFamily="18" charset="0"/>
              </a:rPr>
              <a:t>= 1.</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spcAft>
                <a:spcPts val="6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    Thus, </a:t>
            </a:r>
            <a:r>
              <a:rPr lang="en-US" sz="2400" dirty="0" err="1">
                <a:latin typeface="Times New Roman" panose="02020603050405020304" pitchFamily="18" charset="0"/>
                <a:ea typeface="Calibri" panose="020F0502020204030204" pitchFamily="34" charset="0"/>
                <a:cs typeface="Times New Roman" panose="02020603050405020304" pitchFamily="18" charset="0"/>
              </a:rPr>
              <a:t>gcd</a:t>
            </a:r>
            <a:r>
              <a:rPr lang="en-US" sz="2400" dirty="0">
                <a:latin typeface="Times New Roman" panose="02020603050405020304" pitchFamily="18" charset="0"/>
                <a:ea typeface="Calibri" panose="020F0502020204030204" pitchFamily="34" charset="0"/>
                <a:cs typeface="Times New Roman" panose="02020603050405020304" pitchFamily="18" charset="0"/>
              </a:rPr>
              <a:t>(25, 11) = 1.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spcAft>
                <a:spcPts val="6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    Using extended Euclid’s Algorithm, we have </a:t>
            </a:r>
          </a:p>
          <a:p>
            <a:pPr>
              <a:spcAft>
                <a:spcPts val="6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latin typeface="Times New Roman" panose="02020603050405020304" pitchFamily="18" charset="0"/>
                <a:ea typeface="Calibri" panose="020F0502020204030204" pitchFamily="34" charset="0"/>
                <a:cs typeface="Times New Roman" panose="02020603050405020304" pitchFamily="18" charset="0"/>
              </a:rPr>
              <a:t>gcd</a:t>
            </a:r>
            <a:r>
              <a:rPr lang="en-US" sz="2400" dirty="0">
                <a:latin typeface="Times New Roman" panose="02020603050405020304" pitchFamily="18" charset="0"/>
                <a:ea typeface="Calibri" panose="020F0502020204030204" pitchFamily="34" charset="0"/>
                <a:cs typeface="Times New Roman" panose="02020603050405020304" pitchFamily="18" charset="0"/>
              </a:rPr>
              <a:t>(25, 11) = 15 * </a:t>
            </a:r>
            <a:r>
              <a:rPr lang="en-US" sz="2400" u="sng" dirty="0">
                <a:latin typeface="Times New Roman" panose="02020603050405020304" pitchFamily="18" charset="0"/>
                <a:ea typeface="Calibri" panose="020F0502020204030204" pitchFamily="34" charset="0"/>
                <a:cs typeface="Times New Roman" panose="02020603050405020304" pitchFamily="18" charset="0"/>
              </a:rPr>
              <a:t>25</a:t>
            </a:r>
            <a:r>
              <a:rPr lang="en-US" sz="2400" dirty="0">
                <a:latin typeface="Times New Roman" panose="02020603050405020304" pitchFamily="18" charset="0"/>
                <a:ea typeface="Calibri" panose="020F0502020204030204" pitchFamily="34" charset="0"/>
                <a:cs typeface="Times New Roman" panose="02020603050405020304" pitchFamily="18" charset="0"/>
              </a:rPr>
              <a:t> + (-34) * </a:t>
            </a:r>
            <a:r>
              <a:rPr lang="en-US" sz="2400" u="sng" dirty="0">
                <a:latin typeface="Times New Roman" panose="02020603050405020304" pitchFamily="18" charset="0"/>
                <a:ea typeface="Calibri" panose="020F0502020204030204" pitchFamily="34" charset="0"/>
                <a:cs typeface="Times New Roman" panose="02020603050405020304" pitchFamily="18" charset="0"/>
              </a:rPr>
              <a:t>11</a:t>
            </a:r>
            <a:r>
              <a:rPr lang="en-US" sz="2400" dirty="0">
                <a:latin typeface="Times New Roman" panose="02020603050405020304" pitchFamily="18" charset="0"/>
                <a:ea typeface="Calibri" panose="020F0502020204030204" pitchFamily="34" charset="0"/>
                <a:cs typeface="Times New Roman" panose="02020603050405020304" pitchFamily="18" charset="0"/>
              </a:rPr>
              <a:t>  = 1, </a:t>
            </a:r>
          </a:p>
          <a:p>
            <a:pPr>
              <a:spcAft>
                <a:spcPts val="6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                               where a = 25 and b = 11, and x = 15 and y = -34.       </a:t>
            </a:r>
            <a:r>
              <a:rPr lang="en-US" sz="2400"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(see example 0.46)</a:t>
            </a:r>
            <a:endParaRPr lang="en-US" sz="2400" dirty="0">
              <a:solidFill>
                <a:srgbClr val="C00000"/>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5" name="Thought Bubble: Cloud 4">
            <a:extLst>
              <a:ext uri="{FF2B5EF4-FFF2-40B4-BE49-F238E27FC236}">
                <a16:creationId xmlns:a16="http://schemas.microsoft.com/office/drawing/2014/main" id="{D57FEC2F-71F1-4FEF-90DF-1A8723FB3596}"/>
              </a:ext>
            </a:extLst>
          </p:cNvPr>
          <p:cNvSpPr/>
          <p:nvPr/>
        </p:nvSpPr>
        <p:spPr>
          <a:xfrm rot="20706359" flipH="1">
            <a:off x="791809" y="1084190"/>
            <a:ext cx="520455" cy="350479"/>
          </a:xfrm>
          <a:prstGeom prst="cloudCallout">
            <a:avLst>
              <a:gd name="adj1" fmla="val -31983"/>
              <a:gd name="adj2" fmla="val 1541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Image result for smiley face images">
            <a:extLst>
              <a:ext uri="{FF2B5EF4-FFF2-40B4-BE49-F238E27FC236}">
                <a16:creationId xmlns:a16="http://schemas.microsoft.com/office/drawing/2014/main" id="{F7A3B598-BBC9-4065-8A36-50B8B594474B}"/>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625193">
            <a:off x="755509" y="1079938"/>
            <a:ext cx="593056" cy="41573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959F28DD-E075-458B-9677-2B8EC6D0646A}"/>
              </a:ext>
            </a:extLst>
          </p:cNvPr>
          <p:cNvSpPr txBox="1"/>
          <p:nvPr/>
        </p:nvSpPr>
        <p:spPr>
          <a:xfrm>
            <a:off x="3026141" y="1619089"/>
            <a:ext cx="6421912" cy="646331"/>
          </a:xfrm>
          <a:prstGeom prst="rect">
            <a:avLst/>
          </a:prstGeom>
          <a:noFill/>
        </p:spPr>
        <p:txBody>
          <a:bodyPr wrap="square">
            <a:spAutoFit/>
          </a:bodyPr>
          <a:lstStyle/>
          <a:p>
            <a:r>
              <a:rPr lang="en-US"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What</a:t>
            </a:r>
            <a:r>
              <a:rPr lang="en-US" sz="18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 is the multiplicative inverse of 11</a:t>
            </a:r>
            <a:r>
              <a:rPr lang="en-US" sz="1800" b="1" i="1"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modulo 25?  </a:t>
            </a:r>
          </a:p>
          <a:p>
            <a:r>
              <a:rPr lang="en-US" sz="18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i.e., find x such that 11x </a:t>
            </a:r>
            <a:r>
              <a:rPr lang="en-US" sz="18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1</a:t>
            </a:r>
            <a:r>
              <a:rPr lang="en-US" sz="18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 mod 25. equivalently, 25 | (11x – 1).  </a:t>
            </a:r>
            <a:endParaRPr lang="en-US" dirty="0"/>
          </a:p>
        </p:txBody>
      </p:sp>
    </p:spTree>
    <p:extLst>
      <p:ext uri="{BB962C8B-B14F-4D97-AF65-F5344CB8AC3E}">
        <p14:creationId xmlns:p14="http://schemas.microsoft.com/office/powerpoint/2010/main" val="111237297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E0FACAED-1DA2-4021-82F0-6F91E73C3591}"/>
              </a:ext>
            </a:extLst>
          </p:cNvPr>
          <p:cNvSpPr txBox="1"/>
          <p:nvPr/>
        </p:nvSpPr>
        <p:spPr>
          <a:xfrm>
            <a:off x="1264480" y="693926"/>
            <a:ext cx="10382575" cy="6164074"/>
          </a:xfrm>
          <a:prstGeom prst="rect">
            <a:avLst/>
          </a:prstGeom>
          <a:solidFill>
            <a:schemeClr val="accent5">
              <a:lumMod val="20000"/>
              <a:lumOff val="80000"/>
            </a:schemeClr>
          </a:solidFill>
        </p:spPr>
        <p:txBody>
          <a:bodyPr wrap="square" rtlCol="0">
            <a:spAutoFit/>
          </a:bodyPr>
          <a:lstStyle/>
          <a:p>
            <a:endParaRPr lang="en-US" dirty="0"/>
          </a:p>
        </p:txBody>
      </p:sp>
      <mc:AlternateContent xmlns:mc="http://schemas.openxmlformats.org/markup-compatibility/2006" xmlns:a14="http://schemas.microsoft.com/office/drawing/2010/main">
        <mc:Choice Requires="a14">
          <p:sp>
            <p:nvSpPr>
              <p:cNvPr id="2" name="Rectangle 1"/>
              <p:cNvSpPr/>
              <p:nvPr/>
            </p:nvSpPr>
            <p:spPr>
              <a:xfrm>
                <a:off x="1304163" y="51986"/>
                <a:ext cx="11317604" cy="6754028"/>
              </a:xfrm>
              <a:prstGeom prst="rect">
                <a:avLst/>
              </a:prstGeom>
            </p:spPr>
            <p:txBody>
              <a:bodyPr wrap="square">
                <a:spAutoFit/>
              </a:bodyPr>
              <a:lstStyle/>
              <a:p>
                <a:pPr>
                  <a:lnSpc>
                    <a:spcPct val="150000"/>
                  </a:lnSpc>
                </a:pPr>
                <a:r>
                  <a:rPr lang="en-US" sz="2400" dirty="0">
                    <a:ea typeface="Calibri" panose="020F0502020204030204" pitchFamily="34" charset="0"/>
                    <a:cs typeface="Times New Roman" panose="02020603050405020304" pitchFamily="18" charset="0"/>
                  </a:rPr>
                  <a:t>Example 0.52: Compute 11</a:t>
                </a:r>
                <a:r>
                  <a:rPr lang="en-US" sz="2400" baseline="30000" dirty="0">
                    <a:ea typeface="Calibri" panose="020F0502020204030204" pitchFamily="34" charset="0"/>
                    <a:cs typeface="Times New Roman" panose="02020603050405020304" pitchFamily="18" charset="0"/>
                  </a:rPr>
                  <a:t>-1</a:t>
                </a:r>
                <a:r>
                  <a:rPr lang="en-US" sz="2400" dirty="0">
                    <a:ea typeface="Calibri" panose="020F0502020204030204" pitchFamily="34" charset="0"/>
                    <a:cs typeface="Times New Roman" panose="02020603050405020304" pitchFamily="18" charset="0"/>
                  </a:rPr>
                  <a:t>  mod 25.</a:t>
                </a:r>
              </a:p>
              <a:p>
                <a:r>
                  <a:rPr lang="en-US" sz="2000" dirty="0">
                    <a:latin typeface="Times New Roman" panose="02020603050405020304" pitchFamily="18" charset="0"/>
                    <a:ea typeface="Calibri" panose="020F0502020204030204" pitchFamily="34" charset="0"/>
                    <a:cs typeface="Times New Roman" panose="02020603050405020304" pitchFamily="18" charset="0"/>
                  </a:rPr>
                  <a:t>…</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spcAft>
                    <a:spcPts val="600"/>
                  </a:spcAft>
                </a:pP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Reduce both sides of  25 * 15 + 11 * (-34) = 1 by mod 25.</a:t>
                </a:r>
                <a:endParaRPr lang="en-US" sz="2400" dirty="0">
                  <a:latin typeface="Times New Roman" panose="02020603050405020304" pitchFamily="18" charset="0"/>
                  <a:ea typeface="Calibri" panose="020F0502020204030204" pitchFamily="34" charset="0"/>
                  <a:cs typeface="Times New Roman" panose="02020603050405020304" pitchFamily="18" charset="0"/>
                </a:endParaRPr>
              </a:p>
              <a:p>
                <a:pPr>
                  <a:spcAft>
                    <a:spcPts val="600"/>
                  </a:spcAft>
                </a:pP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We have                 (25 * 15 + 11 * (-34)) mod 25   ≡  1 mod 25.  </a:t>
                </a:r>
              </a:p>
              <a:p>
                <a:r>
                  <a:rPr lang="en-US" sz="2400" dirty="0">
                    <a:latin typeface="Times New Roman" panose="02020603050405020304" pitchFamily="18" charset="0"/>
                    <a:ea typeface="Calibri" panose="020F0502020204030204" pitchFamily="34" charset="0"/>
                    <a:cs typeface="Times New Roman" panose="02020603050405020304" pitchFamily="18" charset="0"/>
                  </a:rPr>
                  <a:t>((25 * 15) mod 25 + (11 * (-34)) mod 25) mod 25  ≡  1 mod 25, </a:t>
                </a:r>
              </a:p>
              <a:p>
                <a:pPr>
                  <a:spcAft>
                    <a:spcPts val="6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                                                                                      where 25 *15 mod 25 = 0.</a:t>
                </a:r>
              </a:p>
              <a:p>
                <a:pPr>
                  <a:spcAft>
                    <a:spcPts val="6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		        (11 * (-34)) mod 25) mod 25   ≡  1 mod 25,</a:t>
                </a:r>
              </a:p>
              <a:p>
                <a:pPr>
                  <a:spcAft>
                    <a:spcPts val="600"/>
                  </a:spcAft>
                </a:pP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11 * (-34) mod 25   =  1,</a:t>
                </a:r>
              </a:p>
              <a:p>
                <a:pPr>
                  <a:spcAft>
                    <a:spcPts val="600"/>
                  </a:spcAft>
                </a:pP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Therefore,  1 is generated by 11*(-34) mod 25.  [i.e., 25 divides (-34 * 11 – 1) ].  </a:t>
                </a:r>
              </a:p>
              <a:p>
                <a:pPr>
                  <a:spcAft>
                    <a:spcPts val="600"/>
                  </a:spcAft>
                </a:pPr>
                <a:r>
                  <a:rPr lang="en-US" sz="24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And we write   	</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-34 * </a:t>
                </a:r>
                <a:r>
                  <a:rPr lang="en-US" sz="2400" b="1"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11 </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  1 mod 25. </a:t>
                </a:r>
              </a:p>
              <a:p>
                <a:pPr>
                  <a:spcAft>
                    <a:spcPts val="600"/>
                  </a:spcAft>
                </a:pP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-34          ≡  </a:t>
                </a:r>
                <a14:m>
                  <m:oMath xmlns:m="http://schemas.openxmlformats.org/officeDocument/2006/math">
                    <m:f>
                      <m:fPr>
                        <m:ctrlPr>
                          <a:rPr lang="en-US" sz="2400" i="1">
                            <a:solidFill>
                              <a:srgbClr val="0000FF"/>
                            </a:solidFill>
                            <a:latin typeface="Cambria Math" panose="02040503050406030204" pitchFamily="18" charset="0"/>
                            <a:cs typeface="Times New Roman" panose="02020603050405020304" pitchFamily="18" charset="0"/>
                          </a:rPr>
                        </m:ctrlPr>
                      </m:fPr>
                      <m:num>
                        <m:r>
                          <a:rPr lang="en-US" sz="2400" i="1">
                            <a:solidFill>
                              <a:srgbClr val="0000FF"/>
                            </a:solidFill>
                            <a:latin typeface="Cambria Math" panose="02040503050406030204" pitchFamily="18" charset="0"/>
                            <a:cs typeface="Times New Roman" panose="02020603050405020304" pitchFamily="18" charset="0"/>
                          </a:rPr>
                          <m:t>1</m:t>
                        </m:r>
                      </m:num>
                      <m:den>
                        <m:r>
                          <a:rPr lang="en-US" sz="2400" i="1">
                            <a:solidFill>
                              <a:srgbClr val="0000FF"/>
                            </a:solidFill>
                            <a:latin typeface="Cambria Math" panose="02040503050406030204" pitchFamily="18" charset="0"/>
                            <a:cs typeface="Times New Roman" panose="02020603050405020304" pitchFamily="18" charset="0"/>
                          </a:rPr>
                          <m:t>11</m:t>
                        </m:r>
                      </m:den>
                    </m:f>
                  </m:oMath>
                </a14:m>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mod 25. </a:t>
                </a:r>
              </a:p>
              <a:p>
                <a:pPr>
                  <a:spcAft>
                    <a:spcPts val="600"/>
                  </a:spcAft>
                </a:pP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-34          ≡  </a:t>
                </a:r>
                <a:r>
                  <a:rPr lang="en-US" sz="2400" dirty="0">
                    <a:latin typeface="Times New Roman" panose="02020603050405020304" pitchFamily="18" charset="0"/>
                    <a:ea typeface="Calibri" panose="020F0502020204030204" pitchFamily="34" charset="0"/>
                    <a:cs typeface="Times New Roman" panose="02020603050405020304" pitchFamily="18" charset="0"/>
                  </a:rPr>
                  <a:t>11</a:t>
                </a:r>
                <a:r>
                  <a:rPr lang="en-US" sz="2400" baseline="30000" dirty="0">
                    <a:latin typeface="Times New Roman" panose="02020603050405020304" pitchFamily="18" charset="0"/>
                    <a:ea typeface="Calibri" panose="020F0502020204030204" pitchFamily="34" charset="0"/>
                    <a:cs typeface="Times New Roman" panose="02020603050405020304" pitchFamily="18" charset="0"/>
                  </a:rPr>
                  <a:t>-1</a:t>
                </a:r>
                <a:r>
                  <a:rPr lang="en-US" sz="2400" dirty="0">
                    <a:latin typeface="Times New Roman" panose="02020603050405020304" pitchFamily="18" charset="0"/>
                    <a:ea typeface="Calibri" panose="020F0502020204030204" pitchFamily="34" charset="0"/>
                    <a:cs typeface="Times New Roman" panose="02020603050405020304" pitchFamily="18" charset="0"/>
                  </a:rPr>
                  <a:t>  mod 25.</a:t>
                </a:r>
                <a:endPar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endParaRPr>
              </a:p>
              <a:p>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By definition,  -34  is the multiplicative inverse of </a:t>
                </a:r>
                <a:r>
                  <a:rPr lang="en-US" sz="2400" b="1"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11</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mod 25.</a:t>
                </a:r>
                <a:endParaRPr lang="en-US" sz="2400" dirty="0">
                  <a:latin typeface="Times New Roman" panose="02020603050405020304" pitchFamily="18" charset="0"/>
                  <a:ea typeface="Calibri" panose="020F0502020204030204" pitchFamily="34" charset="0"/>
                  <a:cs typeface="Times New Roman" panose="02020603050405020304" pitchFamily="18" charset="0"/>
                </a:endParaRPr>
              </a:p>
              <a:p>
                <a:r>
                  <a:rPr lang="en-US" sz="2400" dirty="0">
                    <a:latin typeface="Times New Roman" panose="02020603050405020304" pitchFamily="18" charset="0"/>
                    <a:ea typeface="Calibri" panose="020F0502020204030204" pitchFamily="34" charset="0"/>
                    <a:cs typeface="Times New Roman" panose="02020603050405020304" pitchFamily="18" charset="0"/>
                  </a:rPr>
                  <a:t>This concludes that -34  is 11</a:t>
                </a:r>
                <a:r>
                  <a:rPr lang="en-US" sz="2400" baseline="30000" dirty="0">
                    <a:latin typeface="Times New Roman" panose="02020603050405020304" pitchFamily="18" charset="0"/>
                    <a:ea typeface="Calibri" panose="020F0502020204030204" pitchFamily="34" charset="0"/>
                    <a:cs typeface="Times New Roman" panose="02020603050405020304" pitchFamily="18" charset="0"/>
                  </a:rPr>
                  <a:t>-1</a:t>
                </a:r>
                <a:r>
                  <a:rPr lang="en-US" sz="2400" dirty="0">
                    <a:latin typeface="Times New Roman" panose="02020603050405020304" pitchFamily="18" charset="0"/>
                    <a:ea typeface="Calibri" panose="020F0502020204030204" pitchFamily="34" charset="0"/>
                    <a:cs typeface="Times New Roman" panose="02020603050405020304" pitchFamily="18" charset="0"/>
                  </a:rPr>
                  <a:t>modulo 25. </a:t>
                </a:r>
              </a:p>
              <a:p>
                <a:pPr>
                  <a:spcAft>
                    <a:spcPts val="6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Or    -34 + 25 + 25 = 16 is 11</a:t>
                </a:r>
                <a:r>
                  <a:rPr lang="en-US" sz="2400" baseline="30000" dirty="0">
                    <a:latin typeface="Times New Roman" panose="02020603050405020304" pitchFamily="18" charset="0"/>
                    <a:ea typeface="Calibri" panose="020F0502020204030204" pitchFamily="34" charset="0"/>
                    <a:cs typeface="Times New Roman" panose="02020603050405020304" pitchFamily="18" charset="0"/>
                  </a:rPr>
                  <a:t>-1</a:t>
                </a:r>
                <a:r>
                  <a:rPr lang="en-US" sz="2400" dirty="0">
                    <a:latin typeface="Times New Roman" panose="02020603050405020304" pitchFamily="18" charset="0"/>
                    <a:ea typeface="Calibri" panose="020F0502020204030204" pitchFamily="34" charset="0"/>
                    <a:cs typeface="Times New Roman" panose="02020603050405020304" pitchFamily="18" charset="0"/>
                  </a:rPr>
                  <a:t>modulo 25. 	 QED</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p:txBody>
          </p:sp>
        </mc:Choice>
        <mc:Fallback xmlns="">
          <p:sp>
            <p:nvSpPr>
              <p:cNvPr id="2" name="Rectangle 1"/>
              <p:cNvSpPr>
                <a:spLocks noRot="1" noChangeAspect="1" noMove="1" noResize="1" noEditPoints="1" noAdjustHandles="1" noChangeArrowheads="1" noChangeShapeType="1" noTextEdit="1"/>
              </p:cNvSpPr>
              <p:nvPr/>
            </p:nvSpPr>
            <p:spPr>
              <a:xfrm>
                <a:off x="1304163" y="51986"/>
                <a:ext cx="11317604" cy="6754028"/>
              </a:xfrm>
              <a:prstGeom prst="rect">
                <a:avLst/>
              </a:prstGeom>
              <a:blipFill>
                <a:blip r:embed="rId2"/>
                <a:stretch>
                  <a:fillRect l="-862"/>
                </a:stretch>
              </a:blipFill>
            </p:spPr>
            <p:txBody>
              <a:bodyPr/>
              <a:lstStyle/>
              <a:p>
                <a:r>
                  <a:rPr lang="en-US">
                    <a:noFill/>
                  </a:rPr>
                  <a:t> </a:t>
                </a:r>
              </a:p>
            </p:txBody>
          </p:sp>
        </mc:Fallback>
      </mc:AlternateContent>
      <p:sp>
        <p:nvSpPr>
          <p:cNvPr id="5" name="Thought Bubble: Cloud 4">
            <a:extLst>
              <a:ext uri="{FF2B5EF4-FFF2-40B4-BE49-F238E27FC236}">
                <a16:creationId xmlns:a16="http://schemas.microsoft.com/office/drawing/2014/main" id="{D57FEC2F-71F1-4FEF-90DF-1A8723FB3596}"/>
              </a:ext>
            </a:extLst>
          </p:cNvPr>
          <p:cNvSpPr/>
          <p:nvPr/>
        </p:nvSpPr>
        <p:spPr>
          <a:xfrm rot="20706359" flipH="1">
            <a:off x="205927" y="1002928"/>
            <a:ext cx="520455" cy="350479"/>
          </a:xfrm>
          <a:prstGeom prst="cloudCallout">
            <a:avLst>
              <a:gd name="adj1" fmla="val -31983"/>
              <a:gd name="adj2" fmla="val 1541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Image result for smiley face images">
            <a:extLst>
              <a:ext uri="{FF2B5EF4-FFF2-40B4-BE49-F238E27FC236}">
                <a16:creationId xmlns:a16="http://schemas.microsoft.com/office/drawing/2014/main" id="{F7A3B598-BBC9-4065-8A36-50B8B594474B}"/>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rot="752435">
            <a:off x="160433" y="1004159"/>
            <a:ext cx="611442" cy="3480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1787320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09815F69-2D68-4806-A7A4-8A9AC8BF55FB}"/>
              </a:ext>
            </a:extLst>
          </p:cNvPr>
          <p:cNvSpPr txBox="1"/>
          <p:nvPr/>
        </p:nvSpPr>
        <p:spPr>
          <a:xfrm>
            <a:off x="1633046" y="1823417"/>
            <a:ext cx="9296739" cy="968482"/>
          </a:xfrm>
          <a:prstGeom prst="rect">
            <a:avLst/>
          </a:prstGeom>
          <a:solidFill>
            <a:schemeClr val="accent5">
              <a:lumMod val="20000"/>
              <a:lumOff val="80000"/>
            </a:schemeClr>
          </a:solidFill>
        </p:spPr>
        <p:txBody>
          <a:bodyPr wrap="square" rtlCol="0">
            <a:spAutoFit/>
          </a:bodyPr>
          <a:lstStyle/>
          <a:p>
            <a:endParaRPr lang="en-US" dirty="0"/>
          </a:p>
        </p:txBody>
      </p:sp>
      <mc:AlternateContent xmlns:mc="http://schemas.openxmlformats.org/markup-compatibility/2006" xmlns:a14="http://schemas.microsoft.com/office/drawing/2010/main">
        <mc:Choice Requires="a14">
          <p:sp>
            <p:nvSpPr>
              <p:cNvPr id="2" name="Rectangle 1"/>
              <p:cNvSpPr/>
              <p:nvPr/>
            </p:nvSpPr>
            <p:spPr>
              <a:xfrm>
                <a:off x="1633046" y="1235101"/>
                <a:ext cx="8925907" cy="5184368"/>
              </a:xfrm>
              <a:prstGeom prst="rect">
                <a:avLst/>
              </a:prstGeom>
            </p:spPr>
            <p:txBody>
              <a:bodyPr wrap="square">
                <a:spAutoFit/>
              </a:bodyPr>
              <a:lstStyle/>
              <a:p>
                <a:pPr>
                  <a:spcAft>
                    <a:spcPts val="1800"/>
                  </a:spcAft>
                </a:pPr>
                <a:r>
                  <a:rPr lang="en-US" sz="2600" dirty="0">
                    <a:ea typeface="Calibri" panose="020F0502020204030204" pitchFamily="34" charset="0"/>
                    <a:cs typeface="Times New Roman" panose="02020603050405020304" pitchFamily="18" charset="0"/>
                  </a:rPr>
                  <a:t>Modular division theorem:</a:t>
                </a:r>
              </a:p>
              <a:p>
                <a:pPr>
                  <a:spcAft>
                    <a:spcPts val="600"/>
                  </a:spcAft>
                </a:pP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For any </a:t>
                </a:r>
                <a:r>
                  <a:rPr lang="en-US" sz="2400" i="1"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a</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mod N,  </a:t>
                </a:r>
                <a:r>
                  <a:rPr lang="en-US" sz="2400" i="1"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a</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has a multiplicative inverse modulo N </a:t>
                </a:r>
              </a:p>
              <a:p>
                <a:pPr>
                  <a:spcAft>
                    <a:spcPts val="1200"/>
                  </a:spcAft>
                </a:pPr>
                <a:r>
                  <a:rPr lang="en-US" sz="2400" dirty="0" err="1">
                    <a:solidFill>
                      <a:srgbClr val="0000FF"/>
                    </a:solidFill>
                    <a:latin typeface="Times New Roman" panose="02020603050405020304" pitchFamily="18" charset="0"/>
                    <a:ea typeface="Calibri" panose="020F0502020204030204" pitchFamily="34" charset="0"/>
                    <a:cs typeface="Times New Roman" panose="02020603050405020304" pitchFamily="18" charset="0"/>
                  </a:rPr>
                  <a:t>iff</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it (</a:t>
                </a:r>
                <a:r>
                  <a:rPr lang="en-US" sz="2400" i="1"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a</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is relatively prime to N. </a:t>
                </a:r>
              </a:p>
              <a:p>
                <a:pPr marL="457200" indent="-457200">
                  <a:spcAft>
                    <a:spcPts val="600"/>
                  </a:spcAft>
                  <a:buFont typeface="Arial" panose="020B0604020202020204" pitchFamily="34" charset="0"/>
                  <a:buChar char="•"/>
                </a:pPr>
                <a:r>
                  <a:rPr lang="en-US" sz="2400" dirty="0">
                    <a:latin typeface="Times New Roman" panose="02020603050405020304" pitchFamily="18" charset="0"/>
                    <a:ea typeface="Calibri" panose="020F0502020204030204" pitchFamily="34" charset="0"/>
                    <a:cs typeface="Times New Roman" panose="02020603050405020304" pitchFamily="18" charset="0"/>
                  </a:rPr>
                  <a:t>When this inverse exists, it can be found in time </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O(n</a:t>
                </a:r>
                <a:r>
                  <a:rPr lang="en-US" sz="2400" baseline="300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3</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 </a:t>
                </a:r>
                <a:r>
                  <a:rPr lang="en-US" sz="2400" dirty="0">
                    <a:latin typeface="Times New Roman" panose="02020603050405020304" pitchFamily="18" charset="0"/>
                    <a:ea typeface="Calibri" panose="020F0502020204030204" pitchFamily="34" charset="0"/>
                    <a:cs typeface="Times New Roman" panose="02020603050405020304" pitchFamily="18" charset="0"/>
                  </a:rPr>
                  <a:t>(where n denotes the number of bits of N) by running the extended Euclid algorithm. </a:t>
                </a:r>
              </a:p>
              <a:p>
                <a:pPr marL="457200" indent="-457200">
                  <a:spcAft>
                    <a:spcPts val="600"/>
                  </a:spcAft>
                  <a:buFont typeface="Arial" panose="020B0604020202020204" pitchFamily="34" charset="0"/>
                  <a:buChar char="•"/>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Example: let </a:t>
                </a:r>
                <a:r>
                  <a:rPr lang="en-US" sz="24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a = 11 and N = 25. They are relatively prime. </a:t>
                </a:r>
              </a:p>
              <a:p>
                <a:pPr marL="800100" lvl="1" indent="-342900">
                  <a:spcAft>
                    <a:spcPts val="600"/>
                  </a:spcAft>
                  <a:buFont typeface="Arial" panose="020B0604020202020204" pitchFamily="34" charset="0"/>
                  <a:buChar char="•"/>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Then 11 has a multiplicative inverse mod N. </a:t>
                </a:r>
              </a:p>
              <a:p>
                <a:pPr marL="800100" lvl="1" indent="-342900">
                  <a:spcAft>
                    <a:spcPts val="600"/>
                  </a:spcAft>
                  <a:buFont typeface="Arial" panose="020B0604020202020204" pitchFamily="34" charset="0"/>
                  <a:buChar char="•"/>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That is, -34 is the multiplicative inverse of 11 mod 25. </a:t>
                </a:r>
              </a:p>
              <a:p>
                <a:pPr marL="1257300" lvl="2" indent="-342900">
                  <a:spcAft>
                    <a:spcPts val="600"/>
                  </a:spcAft>
                  <a:buFont typeface="Arial" panose="020B0604020202020204" pitchFamily="34" charset="0"/>
                  <a:buChar char="•"/>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This means, </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-34 ≡ </a:t>
                </a:r>
                <a:r>
                  <a:rPr lang="en-US" sz="2400" dirty="0">
                    <a:latin typeface="Times New Roman" panose="02020603050405020304" pitchFamily="18" charset="0"/>
                    <a:ea typeface="Calibri" panose="020F0502020204030204" pitchFamily="34" charset="0"/>
                    <a:cs typeface="Times New Roman" panose="02020603050405020304" pitchFamily="18" charset="0"/>
                  </a:rPr>
                  <a:t>11</a:t>
                </a:r>
                <a:r>
                  <a:rPr lang="en-US" sz="2400" baseline="30000" dirty="0">
                    <a:latin typeface="Times New Roman" panose="02020603050405020304" pitchFamily="18" charset="0"/>
                    <a:ea typeface="Calibri" panose="020F0502020204030204" pitchFamily="34" charset="0"/>
                    <a:cs typeface="Times New Roman" panose="02020603050405020304" pitchFamily="18" charset="0"/>
                  </a:rPr>
                  <a:t>-1</a:t>
                </a:r>
                <a:r>
                  <a:rPr lang="en-US" sz="2400" dirty="0">
                    <a:latin typeface="Times New Roman" panose="02020603050405020304" pitchFamily="18" charset="0"/>
                    <a:ea typeface="Calibri" panose="020F0502020204030204" pitchFamily="34" charset="0"/>
                    <a:cs typeface="Times New Roman" panose="02020603050405020304" pitchFamily="18" charset="0"/>
                  </a:rPr>
                  <a:t>  mod 25, which is </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-34 ≡ </a:t>
                </a:r>
                <a14:m>
                  <m:oMath xmlns:m="http://schemas.openxmlformats.org/officeDocument/2006/math">
                    <m:f>
                      <m:fPr>
                        <m:ctrlPr>
                          <a:rPr lang="en-US" sz="2400" i="1">
                            <a:solidFill>
                              <a:srgbClr val="0000FF"/>
                            </a:solidFill>
                            <a:latin typeface="Cambria Math" panose="02040503050406030204" pitchFamily="18" charset="0"/>
                            <a:cs typeface="Times New Roman" panose="02020603050405020304" pitchFamily="18" charset="0"/>
                          </a:rPr>
                        </m:ctrlPr>
                      </m:fPr>
                      <m:num>
                        <m:r>
                          <a:rPr lang="en-US" sz="2400" i="1">
                            <a:solidFill>
                              <a:srgbClr val="0000FF"/>
                            </a:solidFill>
                            <a:latin typeface="Cambria Math" panose="02040503050406030204" pitchFamily="18" charset="0"/>
                            <a:cs typeface="Times New Roman" panose="02020603050405020304" pitchFamily="18" charset="0"/>
                          </a:rPr>
                          <m:t>1</m:t>
                        </m:r>
                      </m:num>
                      <m:den>
                        <m:r>
                          <a:rPr lang="en-US" sz="2400" i="1">
                            <a:solidFill>
                              <a:srgbClr val="0000FF"/>
                            </a:solidFill>
                            <a:latin typeface="Cambria Math" panose="02040503050406030204" pitchFamily="18" charset="0"/>
                            <a:cs typeface="Times New Roman" panose="02020603050405020304" pitchFamily="18" charset="0"/>
                          </a:rPr>
                          <m:t>11</m:t>
                        </m:r>
                      </m:den>
                    </m:f>
                  </m:oMath>
                </a14:m>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mod 25. </a:t>
                </a:r>
              </a:p>
              <a:p>
                <a:pPr marL="1257300" lvl="2" indent="-342900">
                  <a:spcAft>
                    <a:spcPts val="600"/>
                  </a:spcAft>
                  <a:buFont typeface="Arial" panose="020B0604020202020204" pitchFamily="34" charset="0"/>
                  <a:buChar char="•"/>
                </a:pP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Therefore -34 * </a:t>
                </a:r>
                <a:r>
                  <a:rPr lang="en-US" sz="2400" b="1"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11 </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  1 mod 25.</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2" name="Rectangle 1"/>
              <p:cNvSpPr>
                <a:spLocks noRot="1" noChangeAspect="1" noMove="1" noResize="1" noEditPoints="1" noAdjustHandles="1" noChangeArrowheads="1" noChangeShapeType="1" noTextEdit="1"/>
              </p:cNvSpPr>
              <p:nvPr/>
            </p:nvSpPr>
            <p:spPr>
              <a:xfrm>
                <a:off x="1633046" y="1235101"/>
                <a:ext cx="8925907" cy="5184368"/>
              </a:xfrm>
              <a:prstGeom prst="rect">
                <a:avLst/>
              </a:prstGeom>
              <a:blipFill>
                <a:blip r:embed="rId2"/>
                <a:stretch>
                  <a:fillRect l="-1230" t="-1059" b="-164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p:cNvSpPr txBox="1"/>
              <p:nvPr/>
            </p:nvSpPr>
            <p:spPr>
              <a:xfrm>
                <a:off x="5505962" y="158672"/>
                <a:ext cx="6202016" cy="1591911"/>
              </a:xfrm>
              <a:prstGeom prst="rect">
                <a:avLst/>
              </a:prstGeom>
              <a:noFill/>
              <a:ln>
                <a:solidFill>
                  <a:schemeClr val="accent1"/>
                </a:solidFill>
              </a:ln>
            </p:spPr>
            <p:txBody>
              <a:bodyPr wrap="square" rtlCol="0">
                <a:spAutoFit/>
              </a:bodyPr>
              <a:lstStyle/>
              <a:p>
                <a:r>
                  <a:rPr lang="en-US" dirty="0"/>
                  <a:t>GCD(8, 7) = 1 = -6*8 + 7*7 &gt;0</a:t>
                </a:r>
              </a:p>
              <a:p>
                <a:r>
                  <a:rPr lang="en-US" dirty="0">
                    <a:latin typeface="Times New Roman" panose="02020603050405020304" pitchFamily="18" charset="0"/>
                    <a:ea typeface="Calibri" panose="020F0502020204030204" pitchFamily="34" charset="0"/>
                    <a:cs typeface="Times New Roman" panose="02020603050405020304" pitchFamily="18" charset="0"/>
                  </a:rPr>
                  <a:t>What is 7</a:t>
                </a:r>
                <a:r>
                  <a:rPr lang="en-US" baseline="30000" dirty="0">
                    <a:latin typeface="Times New Roman" panose="02020603050405020304" pitchFamily="18" charset="0"/>
                    <a:ea typeface="Calibri" panose="020F0502020204030204" pitchFamily="34" charset="0"/>
                    <a:cs typeface="Times New Roman" panose="02020603050405020304" pitchFamily="18" charset="0"/>
                  </a:rPr>
                  <a:t>-1</a:t>
                </a:r>
                <a:r>
                  <a:rPr lang="en-US" dirty="0">
                    <a:latin typeface="Times New Roman" panose="02020603050405020304" pitchFamily="18" charset="0"/>
                    <a:ea typeface="Calibri" panose="020F0502020204030204" pitchFamily="34" charset="0"/>
                    <a:cs typeface="Times New Roman" panose="02020603050405020304" pitchFamily="18" charset="0"/>
                  </a:rPr>
                  <a:t>  mod 8?   Let a = 7 and N = 8. They are relative prime.  Then 7 has a multiplicative inverse mod 8. That is, 7 is the multiplicative inverse of 7 mod 8. That is 7 </a:t>
                </a:r>
                <a:r>
                  <a:rPr lang="en-US"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a:t>
                </a:r>
                <a14:m>
                  <m:oMath xmlns:m="http://schemas.openxmlformats.org/officeDocument/2006/math">
                    <m:f>
                      <m:fPr>
                        <m:ctrlPr>
                          <a:rPr lang="en-US" i="1">
                            <a:solidFill>
                              <a:srgbClr val="0000FF"/>
                            </a:solidFill>
                            <a:latin typeface="Cambria Math" panose="02040503050406030204" pitchFamily="18" charset="0"/>
                            <a:cs typeface="Times New Roman" panose="02020603050405020304" pitchFamily="18" charset="0"/>
                          </a:rPr>
                        </m:ctrlPr>
                      </m:fPr>
                      <m:num>
                        <m:r>
                          <a:rPr lang="en-US" i="1">
                            <a:solidFill>
                              <a:srgbClr val="0000FF"/>
                            </a:solidFill>
                            <a:latin typeface="Cambria Math" panose="02040503050406030204" pitchFamily="18" charset="0"/>
                            <a:cs typeface="Times New Roman" panose="02020603050405020304" pitchFamily="18" charset="0"/>
                          </a:rPr>
                          <m:t>1</m:t>
                        </m:r>
                      </m:num>
                      <m:den>
                        <m:r>
                          <a:rPr lang="en-US" i="1">
                            <a:solidFill>
                              <a:srgbClr val="0000FF"/>
                            </a:solidFill>
                            <a:latin typeface="Cambria Math" panose="02040503050406030204" pitchFamily="18" charset="0"/>
                            <a:cs typeface="Times New Roman" panose="02020603050405020304" pitchFamily="18" charset="0"/>
                          </a:rPr>
                          <m:t>7</m:t>
                        </m:r>
                      </m:den>
                    </m:f>
                  </m:oMath>
                </a14:m>
                <a:r>
                  <a:rPr lang="en-US"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mod 8  and therefore </a:t>
                </a:r>
                <a:r>
                  <a:rPr lang="en-US" dirty="0">
                    <a:latin typeface="Times New Roman" panose="02020603050405020304" pitchFamily="18" charset="0"/>
                    <a:ea typeface="Calibri" panose="020F0502020204030204" pitchFamily="34" charset="0"/>
                    <a:cs typeface="Times New Roman" panose="02020603050405020304" pitchFamily="18" charset="0"/>
                  </a:rPr>
                  <a:t>7 * 7 </a:t>
                </a:r>
                <a:r>
                  <a:rPr lang="en-US"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a:t>
                </a:r>
                <a:r>
                  <a:rPr lang="en-US" dirty="0">
                    <a:latin typeface="Times New Roman" panose="02020603050405020304" pitchFamily="18" charset="0"/>
                    <a:ea typeface="Calibri" panose="020F0502020204030204" pitchFamily="34" charset="0"/>
                    <a:cs typeface="Times New Roman" panose="02020603050405020304" pitchFamily="18" charset="0"/>
                  </a:rPr>
                  <a:t> 1 mod 8.  We say 7 is the 7</a:t>
                </a:r>
                <a:r>
                  <a:rPr lang="en-US" baseline="30000" dirty="0">
                    <a:latin typeface="Times New Roman" panose="02020603050405020304" pitchFamily="18" charset="0"/>
                    <a:ea typeface="Calibri" panose="020F0502020204030204" pitchFamily="34" charset="0"/>
                    <a:cs typeface="Times New Roman" panose="02020603050405020304" pitchFamily="18" charset="0"/>
                  </a:rPr>
                  <a:t>-1</a:t>
                </a:r>
                <a:r>
                  <a:rPr lang="en-US" dirty="0">
                    <a:latin typeface="Times New Roman" panose="02020603050405020304" pitchFamily="18" charset="0"/>
                    <a:ea typeface="Calibri" panose="020F0502020204030204" pitchFamily="34" charset="0"/>
                    <a:cs typeface="Times New Roman" panose="02020603050405020304" pitchFamily="18" charset="0"/>
                  </a:rPr>
                  <a:t>  mod 8.</a:t>
                </a:r>
                <a:endParaRPr lang="en-US" dirty="0"/>
              </a:p>
            </p:txBody>
          </p:sp>
        </mc:Choice>
        <mc:Fallback xmlns="">
          <p:sp>
            <p:nvSpPr>
              <p:cNvPr id="4" name="TextBox 3"/>
              <p:cNvSpPr txBox="1">
                <a:spLocks noRot="1" noChangeAspect="1" noMove="1" noResize="1" noEditPoints="1" noAdjustHandles="1" noChangeArrowheads="1" noChangeShapeType="1" noTextEdit="1"/>
              </p:cNvSpPr>
              <p:nvPr/>
            </p:nvSpPr>
            <p:spPr>
              <a:xfrm>
                <a:off x="5505962" y="158672"/>
                <a:ext cx="6202016" cy="1591911"/>
              </a:xfrm>
              <a:prstGeom prst="rect">
                <a:avLst/>
              </a:prstGeom>
              <a:blipFill>
                <a:blip r:embed="rId3"/>
                <a:stretch>
                  <a:fillRect l="-686" t="-1521" b="-4563"/>
                </a:stretch>
              </a:blipFill>
              <a:ln>
                <a:solidFill>
                  <a:schemeClr val="accent1"/>
                </a:solidFill>
              </a:ln>
            </p:spPr>
            <p:txBody>
              <a:bodyPr/>
              <a:lstStyle/>
              <a:p>
                <a:r>
                  <a:rPr lang="en-US">
                    <a:noFill/>
                  </a:rPr>
                  <a:t> </a:t>
                </a:r>
              </a:p>
            </p:txBody>
          </p:sp>
        </mc:Fallback>
      </mc:AlternateContent>
      <p:sp>
        <p:nvSpPr>
          <p:cNvPr id="5" name="Thought Bubble: Cloud 4">
            <a:extLst>
              <a:ext uri="{FF2B5EF4-FFF2-40B4-BE49-F238E27FC236}">
                <a16:creationId xmlns:a16="http://schemas.microsoft.com/office/drawing/2014/main" id="{5DC8A5A2-D048-4FFB-9369-A3A864C0B05E}"/>
              </a:ext>
            </a:extLst>
          </p:cNvPr>
          <p:cNvSpPr/>
          <p:nvPr/>
        </p:nvSpPr>
        <p:spPr>
          <a:xfrm rot="20706359" flipH="1">
            <a:off x="868382" y="1659946"/>
            <a:ext cx="459310" cy="326944"/>
          </a:xfrm>
          <a:prstGeom prst="cloudCallout">
            <a:avLst>
              <a:gd name="adj1" fmla="val -31983"/>
              <a:gd name="adj2" fmla="val 1541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Emoticon smiley with thumb up Stock Vector - 16515884">
            <a:extLst>
              <a:ext uri="{FF2B5EF4-FFF2-40B4-BE49-F238E27FC236}">
                <a16:creationId xmlns:a16="http://schemas.microsoft.com/office/drawing/2014/main" id="{CFC04DC0-ADC8-444B-8AB3-5DB9859465DB}"/>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34080" y="1640855"/>
            <a:ext cx="472440" cy="365125"/>
          </a:xfrm>
          <a:prstGeom prst="rect">
            <a:avLst/>
          </a:prstGeom>
          <a:noFill/>
          <a:ln>
            <a:noFill/>
          </a:ln>
        </p:spPr>
      </p:pic>
      <p:pic>
        <p:nvPicPr>
          <p:cNvPr id="7" name="Picture 6" descr="Emoticon making a point Stock Vector - 14709057">
            <a:extLst>
              <a:ext uri="{FF2B5EF4-FFF2-40B4-BE49-F238E27FC236}">
                <a16:creationId xmlns:a16="http://schemas.microsoft.com/office/drawing/2014/main" id="{B704926F-C665-4AAA-ACFF-152FCC2B3D3F}"/>
              </a:ext>
            </a:extLst>
          </p:cNvPr>
          <p:cNvPicPr/>
          <p:nvPr/>
        </p:nvPicPr>
        <p:blipFill>
          <a:blip r:embed="rId5" cstate="print">
            <a:extLst>
              <a:ext uri="{28A0092B-C50C-407E-A947-70E740481C1C}">
                <a14:useLocalDpi xmlns:a14="http://schemas.microsoft.com/office/drawing/2010/main" val="0"/>
              </a:ext>
            </a:extLst>
          </a:blip>
          <a:srcRect/>
          <a:stretch>
            <a:fillRect/>
          </a:stretch>
        </p:blipFill>
        <p:spPr bwMode="auto">
          <a:xfrm rot="1436076">
            <a:off x="737443" y="5772590"/>
            <a:ext cx="569433" cy="392415"/>
          </a:xfrm>
          <a:prstGeom prst="rect">
            <a:avLst/>
          </a:prstGeom>
          <a:noFill/>
          <a:ln>
            <a:noFill/>
          </a:ln>
        </p:spPr>
      </p:pic>
    </p:spTree>
    <p:extLst>
      <p:ext uri="{BB962C8B-B14F-4D97-AF65-F5344CB8AC3E}">
        <p14:creationId xmlns:p14="http://schemas.microsoft.com/office/powerpoint/2010/main" val="128348035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ACBEA8C-E0C6-4CEC-A8FE-B2BB1745777B}"/>
              </a:ext>
            </a:extLst>
          </p:cNvPr>
          <p:cNvSpPr/>
          <p:nvPr/>
        </p:nvSpPr>
        <p:spPr>
          <a:xfrm>
            <a:off x="4834890" y="3136612"/>
            <a:ext cx="3211829" cy="584775"/>
          </a:xfrm>
          <a:prstGeom prst="rect">
            <a:avLst/>
          </a:prstGeom>
        </p:spPr>
        <p:txBody>
          <a:bodyPr wrap="square">
            <a:spAutoFit/>
          </a:bodyPr>
          <a:lstStyle/>
          <a:p>
            <a:pPr lvl="0" eaLnBrk="0" fontAlgn="base" hangingPunct="0">
              <a:spcBef>
                <a:spcPct val="0"/>
              </a:spcBef>
              <a:spcAft>
                <a:spcPct val="0"/>
              </a:spcAft>
            </a:pPr>
            <a:r>
              <a:rPr lang="en-US" altLang="en-US" sz="3200" dirty="0">
                <a:ea typeface="Times New Roman" panose="02020603050405020304" pitchFamily="18" charset="0"/>
                <a:cs typeface="Times New Roman" panose="02020603050405020304" pitchFamily="18" charset="0"/>
              </a:rPr>
              <a:t>Primality testing</a:t>
            </a:r>
          </a:p>
        </p:txBody>
      </p:sp>
    </p:spTree>
    <p:extLst>
      <p:ext uri="{BB962C8B-B14F-4D97-AF65-F5344CB8AC3E}">
        <p14:creationId xmlns:p14="http://schemas.microsoft.com/office/powerpoint/2010/main" val="40743518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A18570F-8C3C-4C05-8458-272F49871F5F}"/>
              </a:ext>
            </a:extLst>
          </p:cNvPr>
          <p:cNvSpPr txBox="1"/>
          <p:nvPr/>
        </p:nvSpPr>
        <p:spPr>
          <a:xfrm>
            <a:off x="1796073" y="1354926"/>
            <a:ext cx="8018487" cy="1928205"/>
          </a:xfrm>
          <a:prstGeom prst="rect">
            <a:avLst/>
          </a:prstGeom>
          <a:solidFill>
            <a:srgbClr val="FFFF00"/>
          </a:solidFill>
        </p:spPr>
        <p:txBody>
          <a:bodyPr wrap="square" rtlCol="0">
            <a:spAutoFit/>
          </a:bodyPr>
          <a:lstStyle/>
          <a:p>
            <a:endParaRPr lang="en-US" dirty="0"/>
          </a:p>
        </p:txBody>
      </p:sp>
      <p:sp>
        <p:nvSpPr>
          <p:cNvPr id="2" name="Rectangle 1"/>
          <p:cNvSpPr/>
          <p:nvPr/>
        </p:nvSpPr>
        <p:spPr>
          <a:xfrm>
            <a:off x="1987920" y="1354926"/>
            <a:ext cx="7469590" cy="4680705"/>
          </a:xfrm>
          <a:prstGeom prst="rect">
            <a:avLst/>
          </a:prstGeom>
        </p:spPr>
        <p:txBody>
          <a:bodyPr wrap="square">
            <a:spAutoFit/>
          </a:bodyPr>
          <a:lstStyle/>
          <a:p>
            <a:pPr>
              <a:lnSpc>
                <a:spcPct val="107000"/>
              </a:lnSpc>
              <a:spcAft>
                <a:spcPts val="800"/>
              </a:spcAft>
            </a:pPr>
            <a:r>
              <a:rPr lang="en-US" sz="2600" dirty="0">
                <a:ea typeface="Calibri" panose="020F0502020204030204" pitchFamily="34" charset="0"/>
                <a:cs typeface="Times New Roman" panose="02020603050405020304" pitchFamily="18" charset="0"/>
              </a:rPr>
              <a:t>Relatively prime integers</a:t>
            </a:r>
          </a:p>
          <a:p>
            <a:pPr>
              <a:lnSpc>
                <a:spcPct val="107000"/>
              </a:lnSpc>
              <a:spcAft>
                <a:spcPts val="800"/>
              </a:spcAft>
            </a:pP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Two integers a and b are </a:t>
            </a:r>
            <a:r>
              <a:rPr lang="en-US" sz="2400" i="1"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relatively prime </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if, and only if </a:t>
            </a:r>
            <a:r>
              <a:rPr lang="en-US" sz="2400" dirty="0" err="1">
                <a:solidFill>
                  <a:srgbClr val="0000FF"/>
                </a:solidFill>
                <a:latin typeface="Times New Roman" panose="02020603050405020304" pitchFamily="18" charset="0"/>
                <a:ea typeface="Calibri" panose="020F0502020204030204" pitchFamily="34" charset="0"/>
                <a:cs typeface="Times New Roman" panose="02020603050405020304" pitchFamily="18" charset="0"/>
              </a:rPr>
              <a:t>gcd</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(a, b) = 1, that is, </a:t>
            </a:r>
            <a:r>
              <a:rPr lang="en-US" sz="2400" dirty="0" err="1">
                <a:solidFill>
                  <a:srgbClr val="0000FF"/>
                </a:solidFill>
                <a:latin typeface="Times New Roman" panose="02020603050405020304" pitchFamily="18" charset="0"/>
                <a:ea typeface="Calibri" panose="020F0502020204030204" pitchFamily="34" charset="0"/>
                <a:cs typeface="Times New Roman" panose="02020603050405020304" pitchFamily="18" charset="0"/>
              </a:rPr>
              <a:t>iff</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their only common divisor is 1.</a:t>
            </a:r>
          </a:p>
          <a:p>
            <a:pPr>
              <a:lnSpc>
                <a:spcPct val="107000"/>
              </a:lnSpc>
              <a:spcAft>
                <a:spcPts val="800"/>
              </a:spcAft>
            </a:pPr>
            <a:endParaRPr lang="en-US" sz="2400" dirty="0">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For example: </a:t>
            </a:r>
          </a:p>
          <a:p>
            <a:pPr>
              <a:lnSpc>
                <a:spcPct val="107000"/>
              </a:lnSpc>
              <a:spcAft>
                <a:spcPts val="8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8 and 15 are </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relatively prime</a:t>
            </a:r>
            <a:r>
              <a:rPr lang="en-US" sz="2400" dirty="0">
                <a:latin typeface="Times New Roman" panose="02020603050405020304" pitchFamily="18" charset="0"/>
                <a:ea typeface="Calibri" panose="020F0502020204030204" pitchFamily="34" charset="0"/>
                <a:cs typeface="Times New Roman" panose="02020603050405020304" pitchFamily="18" charset="0"/>
              </a:rPr>
              <a:t>, because </a:t>
            </a:r>
            <a:r>
              <a:rPr lang="en-US" sz="2400" dirty="0" err="1">
                <a:latin typeface="Times New Roman" panose="02020603050405020304" pitchFamily="18" charset="0"/>
                <a:ea typeface="Calibri" panose="020F0502020204030204" pitchFamily="34" charset="0"/>
                <a:cs typeface="Times New Roman" panose="02020603050405020304" pitchFamily="18" charset="0"/>
              </a:rPr>
              <a:t>gcd</a:t>
            </a:r>
            <a:r>
              <a:rPr lang="en-US" sz="2400" dirty="0">
                <a:latin typeface="Times New Roman" panose="02020603050405020304" pitchFamily="18" charset="0"/>
                <a:ea typeface="Calibri" panose="020F0502020204030204" pitchFamily="34" charset="0"/>
                <a:cs typeface="Times New Roman" panose="02020603050405020304" pitchFamily="18" charset="0"/>
              </a:rPr>
              <a:t>(8, 15) =1. </a:t>
            </a:r>
          </a:p>
          <a:p>
            <a:pPr>
              <a:lnSpc>
                <a:spcPct val="107000"/>
              </a:lnSpc>
              <a:spcAft>
                <a:spcPts val="800"/>
              </a:spcAft>
            </a:pPr>
            <a:r>
              <a:rPr lang="en-US" sz="2400" dirty="0" err="1">
                <a:latin typeface="Times New Roman" panose="02020603050405020304" pitchFamily="18" charset="0"/>
                <a:ea typeface="Calibri" panose="020F0502020204030204" pitchFamily="34" charset="0"/>
                <a:cs typeface="Times New Roman" panose="02020603050405020304" pitchFamily="18" charset="0"/>
              </a:rPr>
              <a:t>gcd</a:t>
            </a:r>
            <a:r>
              <a:rPr lang="en-US" sz="2400" dirty="0">
                <a:latin typeface="Times New Roman" panose="02020603050405020304" pitchFamily="18" charset="0"/>
                <a:ea typeface="Calibri" panose="020F0502020204030204" pitchFamily="34" charset="0"/>
                <a:cs typeface="Times New Roman" panose="02020603050405020304" pitchFamily="18" charset="0"/>
              </a:rPr>
              <a:t>(8 15) = 1, because</a:t>
            </a:r>
          </a:p>
          <a:p>
            <a:pPr>
              <a:lnSpc>
                <a:spcPct val="107000"/>
              </a:lnSpc>
              <a:spcAft>
                <a:spcPts val="8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	the divisors of 8 are </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1</a:t>
            </a:r>
            <a:r>
              <a:rPr lang="en-US" sz="2400" dirty="0">
                <a:latin typeface="Times New Roman" panose="02020603050405020304" pitchFamily="18" charset="0"/>
                <a:ea typeface="Calibri" panose="020F0502020204030204" pitchFamily="34" charset="0"/>
                <a:cs typeface="Times New Roman" panose="02020603050405020304" pitchFamily="18" charset="0"/>
              </a:rPr>
              <a:t>, 2, 4, and 8, and </a:t>
            </a:r>
          </a:p>
          <a:p>
            <a:pPr>
              <a:lnSpc>
                <a:spcPct val="107000"/>
              </a:lnSpc>
              <a:spcAft>
                <a:spcPts val="8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	the divisors of 15 are </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1</a:t>
            </a:r>
            <a:r>
              <a:rPr lang="en-US" sz="2400" dirty="0">
                <a:latin typeface="Times New Roman" panose="02020603050405020304" pitchFamily="18" charset="0"/>
                <a:ea typeface="Calibri" panose="020F0502020204030204" pitchFamily="34" charset="0"/>
                <a:cs typeface="Times New Roman" panose="02020603050405020304" pitchFamily="18" charset="0"/>
              </a:rPr>
              <a:t>, 3, 5, and 15. </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64402119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16076" y="1326902"/>
            <a:ext cx="9382541" cy="5024068"/>
          </a:xfrm>
          <a:prstGeom prst="rect">
            <a:avLst/>
          </a:prstGeom>
        </p:spPr>
        <p:txBody>
          <a:bodyPr wrap="square">
            <a:spAutoFit/>
          </a:bodyPr>
          <a:lstStyle/>
          <a:p>
            <a:pPr>
              <a:lnSpc>
                <a:spcPct val="150000"/>
              </a:lnSpc>
            </a:pPr>
            <a:r>
              <a:rPr lang="en-US" sz="2800" dirty="0">
                <a:solidFill>
                  <a:srgbClr val="0000FF"/>
                </a:solidFill>
                <a:ea typeface="Calibri" panose="020F0502020204030204" pitchFamily="34" charset="0"/>
                <a:cs typeface="Times New Roman" panose="02020603050405020304" pitchFamily="18" charset="0"/>
              </a:rPr>
              <a:t>Cryptography – The RSA Public Key Cryptosystem</a:t>
            </a:r>
            <a:endParaRPr lang="en-US" sz="2800" dirty="0">
              <a:ea typeface="Calibri" panose="020F0502020204030204" pitchFamily="34" charset="0"/>
              <a:cs typeface="Times New Roman" panose="02020603050405020304" pitchFamily="18" charset="0"/>
            </a:endParaRPr>
          </a:p>
          <a:p>
            <a:pPr>
              <a:lnSpc>
                <a:spcPct val="150000"/>
              </a:lnSpc>
            </a:pPr>
            <a:r>
              <a:rPr lang="en-US" sz="1200" dirty="0">
                <a:latin typeface="Times New Roman" panose="02020603050405020304" pitchFamily="18" charset="0"/>
                <a:ea typeface="Calibri" panose="020F0502020204030204" pitchFamily="34" charset="0"/>
                <a:cs typeface="Times New Roman" panose="02020603050405020304" pitchFamily="18" charset="0"/>
              </a:rPr>
              <a:t> </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50000"/>
              </a:lnSpc>
            </a:pPr>
            <a:r>
              <a:rPr lang="en-US" sz="2200" dirty="0">
                <a:latin typeface="Times New Roman" panose="02020603050405020304" pitchFamily="18" charset="0"/>
                <a:ea typeface="Calibri" panose="020F0502020204030204" pitchFamily="34" charset="0"/>
                <a:cs typeface="Times New Roman" panose="02020603050405020304" pitchFamily="18" charset="0"/>
              </a:rPr>
              <a:t>The </a:t>
            </a:r>
            <a:r>
              <a:rPr lang="en-US" sz="2200" dirty="0" err="1">
                <a:solidFill>
                  <a:srgbClr val="0000CC"/>
                </a:solidFill>
                <a:latin typeface="Times New Roman" panose="02020603050405020304" pitchFamily="18" charset="0"/>
                <a:ea typeface="Calibri" panose="020F0502020204030204" pitchFamily="34" charset="0"/>
                <a:cs typeface="Times New Roman" panose="02020603050405020304" pitchFamily="18" charset="0"/>
              </a:rPr>
              <a:t>Rivest</a:t>
            </a:r>
            <a:r>
              <a:rPr lang="en-US" sz="2200" dirty="0">
                <a:solidFill>
                  <a:srgbClr val="0000CC"/>
                </a:solidFill>
                <a:latin typeface="Times New Roman" panose="02020603050405020304" pitchFamily="18" charset="0"/>
                <a:ea typeface="Calibri" panose="020F0502020204030204" pitchFamily="34" charset="0"/>
                <a:cs typeface="Times New Roman" panose="02020603050405020304" pitchFamily="18" charset="0"/>
              </a:rPr>
              <a:t>-Shamir-</a:t>
            </a:r>
            <a:r>
              <a:rPr lang="en-US" sz="2200" dirty="0" err="1">
                <a:solidFill>
                  <a:srgbClr val="0000CC"/>
                </a:solidFill>
                <a:latin typeface="Times New Roman" panose="02020603050405020304" pitchFamily="18" charset="0"/>
                <a:ea typeface="Calibri" panose="020F0502020204030204" pitchFamily="34" charset="0"/>
                <a:cs typeface="Times New Roman" panose="02020603050405020304" pitchFamily="18" charset="0"/>
              </a:rPr>
              <a:t>Adleman</a:t>
            </a:r>
            <a:r>
              <a:rPr lang="en-US" sz="2200" dirty="0">
                <a:latin typeface="Times New Roman" panose="02020603050405020304" pitchFamily="18" charset="0"/>
                <a:ea typeface="Calibri" panose="020F0502020204030204" pitchFamily="34" charset="0"/>
                <a:cs typeface="Times New Roman" panose="02020603050405020304" pitchFamily="18" charset="0"/>
              </a:rPr>
              <a:t> (</a:t>
            </a: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RSA) cryptosystem uses </a:t>
            </a:r>
            <a:r>
              <a:rPr lang="en-US" sz="2200" dirty="0">
                <a:latin typeface="Times New Roman" panose="02020603050405020304" pitchFamily="18" charset="0"/>
                <a:ea typeface="Calibri" panose="020F0502020204030204" pitchFamily="34" charset="0"/>
                <a:cs typeface="Times New Roman" panose="02020603050405020304" pitchFamily="18" charset="0"/>
              </a:rPr>
              <a:t>all the ideas we have introduced in this lecture note.  It derives very strong guarantees of security by ingeniously exploiting the wide gulf between the polynomial-time computability of certain number-theoretic tasks: (</a:t>
            </a:r>
          </a:p>
          <a:p>
            <a:pPr marL="800100" lvl="1" indent="-342900">
              <a:lnSpc>
                <a:spcPct val="150000"/>
              </a:lnSpc>
              <a:buFont typeface="Arial" panose="020B0604020202020204" pitchFamily="34" charset="0"/>
              <a:buChar char="•"/>
            </a:pP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modular exponentiation, </a:t>
            </a:r>
          </a:p>
          <a:p>
            <a:pPr marL="800100" lvl="1" indent="-342900">
              <a:lnSpc>
                <a:spcPct val="150000"/>
              </a:lnSpc>
              <a:buFont typeface="Arial" panose="020B0604020202020204" pitchFamily="34" charset="0"/>
              <a:buChar char="•"/>
            </a:pP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greatest common divisor, </a:t>
            </a:r>
          </a:p>
          <a:p>
            <a:pPr marL="800100" lvl="1" indent="-342900">
              <a:lnSpc>
                <a:spcPct val="150000"/>
              </a:lnSpc>
              <a:buFont typeface="Arial" panose="020B0604020202020204" pitchFamily="34" charset="0"/>
              <a:buChar char="•"/>
            </a:pP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primality testing) and </a:t>
            </a:r>
          </a:p>
          <a:p>
            <a:pPr marL="800100" lvl="1" indent="-342900">
              <a:lnSpc>
                <a:spcPct val="150000"/>
              </a:lnSpc>
              <a:buFont typeface="Arial" panose="020B0604020202020204" pitchFamily="34" charset="0"/>
              <a:buChar char="•"/>
            </a:pPr>
            <a:r>
              <a:rPr lang="en-US" sz="22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the intractability of others (factoring).</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TextBox 2"/>
          <p:cNvSpPr txBox="1"/>
          <p:nvPr/>
        </p:nvSpPr>
        <p:spPr>
          <a:xfrm>
            <a:off x="421419" y="4627659"/>
            <a:ext cx="842838" cy="369332"/>
          </a:xfrm>
          <a:prstGeom prst="rect">
            <a:avLst/>
          </a:prstGeom>
          <a:noFill/>
        </p:spPr>
        <p:txBody>
          <a:bodyPr wrap="square" rtlCol="0">
            <a:spAutoFit/>
          </a:bodyPr>
          <a:lstStyle/>
          <a:p>
            <a:r>
              <a:rPr lang="en-US" dirty="0"/>
              <a:t>113</a:t>
            </a:r>
          </a:p>
        </p:txBody>
      </p:sp>
      <p:pic>
        <p:nvPicPr>
          <p:cNvPr id="4" name="Picture 3" descr="Image result for smiley face images">
            <a:extLst>
              <a:ext uri="{FF2B5EF4-FFF2-40B4-BE49-F238E27FC236}">
                <a16:creationId xmlns:a16="http://schemas.microsoft.com/office/drawing/2014/main" id="{F7A3B598-BBC9-4065-8A36-50B8B594474B}"/>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05640" y="3895272"/>
            <a:ext cx="874395" cy="63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25959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C075EB7D-64AE-48BB-88BB-5C4EE05738B6}"/>
              </a:ext>
            </a:extLst>
          </p:cNvPr>
          <p:cNvSpPr txBox="1"/>
          <p:nvPr/>
        </p:nvSpPr>
        <p:spPr>
          <a:xfrm>
            <a:off x="1683331" y="2126985"/>
            <a:ext cx="8591181" cy="1928205"/>
          </a:xfrm>
          <a:prstGeom prst="rect">
            <a:avLst/>
          </a:prstGeom>
          <a:solidFill>
            <a:srgbClr val="FFFF00"/>
          </a:solidFill>
        </p:spPr>
        <p:txBody>
          <a:bodyPr wrap="square" rtlCol="0">
            <a:spAutoFit/>
          </a:bodyPr>
          <a:lstStyle/>
          <a:p>
            <a:endParaRPr lang="en-US" dirty="0"/>
          </a:p>
        </p:txBody>
      </p:sp>
      <mc:AlternateContent xmlns:mc="http://schemas.openxmlformats.org/markup-compatibility/2006" xmlns:a14="http://schemas.microsoft.com/office/drawing/2010/main">
        <mc:Choice Requires="a14">
          <p:sp>
            <p:nvSpPr>
              <p:cNvPr id="2" name="Rectangle 1"/>
              <p:cNvSpPr/>
              <p:nvPr/>
            </p:nvSpPr>
            <p:spPr>
              <a:xfrm>
                <a:off x="2112451" y="1318281"/>
                <a:ext cx="8760112" cy="2882777"/>
              </a:xfrm>
              <a:prstGeom prst="rect">
                <a:avLst/>
              </a:prstGeom>
            </p:spPr>
            <p:txBody>
              <a:bodyPr wrap="square">
                <a:spAutoFit/>
              </a:bodyPr>
              <a:lstStyle/>
              <a:p>
                <a:pPr>
                  <a:lnSpc>
                    <a:spcPct val="107000"/>
                  </a:lnSpc>
                  <a:spcAft>
                    <a:spcPts val="800"/>
                  </a:spcAft>
                </a:pPr>
                <a:r>
                  <a:rPr lang="en-US" sz="2800" dirty="0">
                    <a:ea typeface="Calibri" panose="020F0502020204030204" pitchFamily="34" charset="0"/>
                    <a:cs typeface="Times New Roman" panose="02020603050405020304" pitchFamily="18" charset="0"/>
                  </a:rPr>
                  <a:t>Pairwise relatively prime integers</a:t>
                </a:r>
              </a:p>
              <a:p>
                <a:pPr>
                  <a:lnSpc>
                    <a:spcPct val="107000"/>
                  </a:lnSpc>
                  <a:spcAft>
                    <a:spcPts val="800"/>
                  </a:spcAft>
                </a:pP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Integers </a:t>
                </a:r>
                <a14:m>
                  <m:oMath xmlns:m="http://schemas.openxmlformats.org/officeDocument/2006/math">
                    <m:sSub>
                      <m:sSubPr>
                        <m:ctrlPr>
                          <a:rPr lang="en-US" sz="2400" i="1" dirty="0" smtClean="0">
                            <a:solidFill>
                              <a:srgbClr val="0000FF"/>
                            </a:solidFill>
                            <a:latin typeface="Cambria Math" panose="02040503050406030204" pitchFamily="18" charset="0"/>
                            <a:cs typeface="Times New Roman" panose="02020603050405020304" pitchFamily="18" charset="0"/>
                          </a:rPr>
                        </m:ctrlPr>
                      </m:sSubPr>
                      <m:e>
                        <m:r>
                          <a:rPr lang="en-US" sz="2400" b="0" i="1" dirty="0" smtClean="0">
                            <a:solidFill>
                              <a:srgbClr val="0000FF"/>
                            </a:solidFill>
                            <a:latin typeface="Cambria Math" panose="02040503050406030204" pitchFamily="18" charset="0"/>
                            <a:cs typeface="Times New Roman" panose="02020603050405020304" pitchFamily="18" charset="0"/>
                          </a:rPr>
                          <m:t>𝑎</m:t>
                        </m:r>
                      </m:e>
                      <m:sub>
                        <m:r>
                          <a:rPr lang="en-US" sz="2400" b="0" i="1" dirty="0" smtClean="0">
                            <a:solidFill>
                              <a:srgbClr val="0000FF"/>
                            </a:solidFill>
                            <a:latin typeface="Cambria Math" panose="02040503050406030204" pitchFamily="18" charset="0"/>
                            <a:cs typeface="Times New Roman" panose="02020603050405020304" pitchFamily="18" charset="0"/>
                          </a:rPr>
                          <m:t>1</m:t>
                        </m:r>
                      </m:sub>
                    </m:sSub>
                    <m:r>
                      <a:rPr lang="en-US" sz="2400" b="0" i="1" dirty="0" smtClean="0">
                        <a:solidFill>
                          <a:srgbClr val="0000FF"/>
                        </a:solidFill>
                        <a:latin typeface="Cambria Math" panose="02040503050406030204" pitchFamily="18" charset="0"/>
                        <a:cs typeface="Times New Roman" panose="02020603050405020304" pitchFamily="18" charset="0"/>
                      </a:rPr>
                      <m:t>,</m:t>
                    </m:r>
                    <m:sSub>
                      <m:sSubPr>
                        <m:ctrlPr>
                          <a:rPr lang="en-US" sz="2400" i="1" dirty="0">
                            <a:solidFill>
                              <a:srgbClr val="0000FF"/>
                            </a:solidFill>
                            <a:latin typeface="Cambria Math" panose="02040503050406030204" pitchFamily="18" charset="0"/>
                            <a:cs typeface="Times New Roman" panose="02020603050405020304" pitchFamily="18" charset="0"/>
                          </a:rPr>
                        </m:ctrlPr>
                      </m:sSubPr>
                      <m:e>
                        <m:r>
                          <a:rPr lang="en-US" sz="2400" b="0" i="1" dirty="0" smtClean="0">
                            <a:solidFill>
                              <a:srgbClr val="0000FF"/>
                            </a:solidFill>
                            <a:latin typeface="Cambria Math" panose="02040503050406030204" pitchFamily="18" charset="0"/>
                            <a:cs typeface="Times New Roman" panose="02020603050405020304" pitchFamily="18" charset="0"/>
                          </a:rPr>
                          <m:t>𝑎</m:t>
                        </m:r>
                      </m:e>
                      <m:sub>
                        <m:r>
                          <a:rPr lang="en-US" sz="2400" b="0" i="1" dirty="0" smtClean="0">
                            <a:solidFill>
                              <a:srgbClr val="0000FF"/>
                            </a:solidFill>
                            <a:latin typeface="Cambria Math" panose="02040503050406030204" pitchFamily="18" charset="0"/>
                            <a:cs typeface="Times New Roman" panose="02020603050405020304" pitchFamily="18" charset="0"/>
                          </a:rPr>
                          <m:t>2</m:t>
                        </m:r>
                      </m:sub>
                    </m:sSub>
                    <m:r>
                      <a:rPr lang="en-US" sz="2400" b="0" i="1" dirty="0" smtClean="0">
                        <a:solidFill>
                          <a:srgbClr val="0000FF"/>
                        </a:solidFill>
                        <a:latin typeface="Cambria Math" panose="02040503050406030204" pitchFamily="18" charset="0"/>
                        <a:cs typeface="Times New Roman" panose="02020603050405020304" pitchFamily="18" charset="0"/>
                      </a:rPr>
                      <m:t>,</m:t>
                    </m:r>
                    <m:sSub>
                      <m:sSubPr>
                        <m:ctrlPr>
                          <a:rPr lang="en-US" sz="2400" i="1" dirty="0">
                            <a:solidFill>
                              <a:srgbClr val="0000FF"/>
                            </a:solidFill>
                            <a:latin typeface="Cambria Math" panose="02040503050406030204" pitchFamily="18" charset="0"/>
                            <a:cs typeface="Times New Roman" panose="02020603050405020304" pitchFamily="18" charset="0"/>
                          </a:rPr>
                        </m:ctrlPr>
                      </m:sSubPr>
                      <m:e>
                        <m:r>
                          <a:rPr lang="en-US" sz="2400" b="0" i="1" dirty="0" smtClean="0">
                            <a:solidFill>
                              <a:srgbClr val="0000FF"/>
                            </a:solidFill>
                            <a:latin typeface="Cambria Math" panose="02040503050406030204" pitchFamily="18" charset="0"/>
                            <a:cs typeface="Times New Roman" panose="02020603050405020304" pitchFamily="18" charset="0"/>
                          </a:rPr>
                          <m:t>𝑎</m:t>
                        </m:r>
                      </m:e>
                      <m:sub>
                        <m:r>
                          <a:rPr lang="en-US" sz="2400" b="0" i="1" dirty="0" smtClean="0">
                            <a:solidFill>
                              <a:srgbClr val="0000FF"/>
                            </a:solidFill>
                            <a:latin typeface="Cambria Math" panose="02040503050406030204" pitchFamily="18" charset="0"/>
                            <a:cs typeface="Times New Roman" panose="02020603050405020304" pitchFamily="18" charset="0"/>
                          </a:rPr>
                          <m:t>3</m:t>
                        </m:r>
                      </m:sub>
                    </m:sSub>
                    <m:r>
                      <a:rPr lang="en-US" sz="2400" b="0" i="1" dirty="0" smtClean="0">
                        <a:solidFill>
                          <a:srgbClr val="0000FF"/>
                        </a:solidFill>
                        <a:latin typeface="Cambria Math" panose="02040503050406030204" pitchFamily="18" charset="0"/>
                        <a:cs typeface="Times New Roman" panose="02020603050405020304" pitchFamily="18" charset="0"/>
                      </a:rPr>
                      <m:t>, …,</m:t>
                    </m:r>
                    <m:sSub>
                      <m:sSubPr>
                        <m:ctrlPr>
                          <a:rPr lang="en-US" sz="2400" i="1" dirty="0">
                            <a:solidFill>
                              <a:srgbClr val="0000FF"/>
                            </a:solidFill>
                            <a:latin typeface="Cambria Math" panose="02040503050406030204" pitchFamily="18" charset="0"/>
                            <a:cs typeface="Times New Roman" panose="02020603050405020304" pitchFamily="18" charset="0"/>
                          </a:rPr>
                        </m:ctrlPr>
                      </m:sSubPr>
                      <m:e>
                        <m:r>
                          <a:rPr lang="en-US" sz="2400" b="0" i="1" dirty="0" smtClean="0">
                            <a:solidFill>
                              <a:srgbClr val="0000FF"/>
                            </a:solidFill>
                            <a:latin typeface="Cambria Math" panose="02040503050406030204" pitchFamily="18" charset="0"/>
                            <a:cs typeface="Times New Roman" panose="02020603050405020304" pitchFamily="18" charset="0"/>
                          </a:rPr>
                          <m:t>𝑎</m:t>
                        </m:r>
                      </m:e>
                      <m:sub>
                        <m:r>
                          <a:rPr lang="en-US" sz="2400" b="0" i="1" dirty="0" smtClean="0">
                            <a:solidFill>
                              <a:srgbClr val="0000FF"/>
                            </a:solidFill>
                            <a:latin typeface="Cambria Math" panose="02040503050406030204" pitchFamily="18" charset="0"/>
                            <a:cs typeface="Times New Roman" panose="02020603050405020304" pitchFamily="18" charset="0"/>
                          </a:rPr>
                          <m:t>𝑛</m:t>
                        </m:r>
                      </m:sub>
                    </m:sSub>
                  </m:oMath>
                </a14:m>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are </a:t>
                </a:r>
                <a:r>
                  <a:rPr lang="en-US" sz="2400" i="1"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pairwise relatively primes </a:t>
                </a:r>
              </a:p>
              <a:p>
                <a:pPr>
                  <a:lnSpc>
                    <a:spcPct val="107000"/>
                  </a:lnSpc>
                  <a:spcAft>
                    <a:spcPts val="800"/>
                  </a:spcAft>
                </a:pP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if, and only if  </a:t>
                </a:r>
                <a:r>
                  <a:rPr lang="en-US" sz="2400" dirty="0" err="1">
                    <a:solidFill>
                      <a:srgbClr val="0000FF"/>
                    </a:solidFill>
                    <a:latin typeface="Times New Roman" panose="02020603050405020304" pitchFamily="18" charset="0"/>
                    <a:ea typeface="Calibri" panose="020F0502020204030204" pitchFamily="34" charset="0"/>
                    <a:cs typeface="Times New Roman" panose="02020603050405020304" pitchFamily="18" charset="0"/>
                  </a:rPr>
                  <a:t>gcd</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a:t>
                </a:r>
                <a14:m>
                  <m:oMath xmlns:m="http://schemas.openxmlformats.org/officeDocument/2006/math">
                    <m:sSub>
                      <m:sSubPr>
                        <m:ctrlPr>
                          <a:rPr lang="en-US" sz="2400" i="1" dirty="0">
                            <a:solidFill>
                              <a:srgbClr val="0000FF"/>
                            </a:solidFill>
                            <a:latin typeface="Cambria Math" panose="02040503050406030204" pitchFamily="18" charset="0"/>
                            <a:cs typeface="Times New Roman" panose="02020603050405020304" pitchFamily="18" charset="0"/>
                          </a:rPr>
                        </m:ctrlPr>
                      </m:sSubPr>
                      <m:e>
                        <m:r>
                          <a:rPr lang="en-US" sz="2400" b="0" i="1" dirty="0" smtClean="0">
                            <a:solidFill>
                              <a:srgbClr val="0000FF"/>
                            </a:solidFill>
                            <a:latin typeface="Cambria Math" panose="02040503050406030204" pitchFamily="18" charset="0"/>
                            <a:cs typeface="Times New Roman" panose="02020603050405020304" pitchFamily="18" charset="0"/>
                          </a:rPr>
                          <m:t>𝑎</m:t>
                        </m:r>
                      </m:e>
                      <m:sub>
                        <m:r>
                          <a:rPr lang="en-US" sz="2400" b="0" i="1" dirty="0" smtClean="0">
                            <a:solidFill>
                              <a:srgbClr val="0000FF"/>
                            </a:solidFill>
                            <a:latin typeface="Cambria Math" panose="02040503050406030204" pitchFamily="18" charset="0"/>
                            <a:cs typeface="Times New Roman" panose="02020603050405020304" pitchFamily="18" charset="0"/>
                          </a:rPr>
                          <m:t>𝑖</m:t>
                        </m:r>
                      </m:sub>
                    </m:sSub>
                    <m:r>
                      <a:rPr lang="en-US" sz="2400" b="0" i="1" dirty="0" smtClean="0">
                        <a:solidFill>
                          <a:srgbClr val="0000FF"/>
                        </a:solidFill>
                        <a:latin typeface="Cambria Math" panose="02040503050406030204" pitchFamily="18" charset="0"/>
                        <a:cs typeface="Times New Roman" panose="02020603050405020304" pitchFamily="18" charset="0"/>
                      </a:rPr>
                      <m:t>,</m:t>
                    </m:r>
                    <m:sSub>
                      <m:sSubPr>
                        <m:ctrlPr>
                          <a:rPr lang="en-US" sz="2400" i="1" dirty="0">
                            <a:solidFill>
                              <a:srgbClr val="0000FF"/>
                            </a:solidFill>
                            <a:latin typeface="Cambria Math" panose="02040503050406030204" pitchFamily="18" charset="0"/>
                            <a:cs typeface="Times New Roman" panose="02020603050405020304" pitchFamily="18" charset="0"/>
                          </a:rPr>
                        </m:ctrlPr>
                      </m:sSubPr>
                      <m:e>
                        <m:r>
                          <a:rPr lang="en-US" sz="2400" b="0" i="1" dirty="0" smtClean="0">
                            <a:solidFill>
                              <a:srgbClr val="0000FF"/>
                            </a:solidFill>
                            <a:latin typeface="Cambria Math" panose="02040503050406030204" pitchFamily="18" charset="0"/>
                            <a:cs typeface="Times New Roman" panose="02020603050405020304" pitchFamily="18" charset="0"/>
                          </a:rPr>
                          <m:t>𝑎</m:t>
                        </m:r>
                      </m:e>
                      <m:sub>
                        <m:r>
                          <a:rPr lang="en-US" sz="2400" b="0" i="1" dirty="0" smtClean="0">
                            <a:solidFill>
                              <a:srgbClr val="0000FF"/>
                            </a:solidFill>
                            <a:latin typeface="Cambria Math" panose="02040503050406030204" pitchFamily="18" charset="0"/>
                            <a:cs typeface="Times New Roman" panose="02020603050405020304" pitchFamily="18" charset="0"/>
                          </a:rPr>
                          <m:t>𝑗</m:t>
                        </m:r>
                      </m:sub>
                    </m:sSub>
                  </m:oMath>
                </a14:m>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 1, </a:t>
                </a:r>
              </a:p>
              <a:p>
                <a:pPr>
                  <a:lnSpc>
                    <a:spcPct val="107000"/>
                  </a:lnSpc>
                  <a:spcAft>
                    <a:spcPts val="800"/>
                  </a:spcAft>
                </a:pP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for all integers </a:t>
                </a:r>
                <a:r>
                  <a:rPr lang="en-US" sz="2400" dirty="0" err="1">
                    <a:solidFill>
                      <a:srgbClr val="0000FF"/>
                    </a:solidFill>
                    <a:latin typeface="Times New Roman" panose="02020603050405020304" pitchFamily="18" charset="0"/>
                    <a:ea typeface="Calibri" panose="020F0502020204030204" pitchFamily="34" charset="0"/>
                    <a:cs typeface="Times New Roman" panose="02020603050405020304" pitchFamily="18" charset="0"/>
                  </a:rPr>
                  <a:t>i</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and j with 1 </a:t>
                </a:r>
                <a14:m>
                  <m:oMath xmlns:m="http://schemas.openxmlformats.org/officeDocument/2006/math">
                    <m:r>
                      <a:rPr lang="en-US" sz="2400" b="0" i="1" smtClean="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m:t>
                    </m:r>
                    <m:r>
                      <a:rPr lang="en-US" sz="2400" b="0" i="1" smtClean="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𝑖</m:t>
                    </m:r>
                    <m:r>
                      <a:rPr lang="en-US" sz="2400" b="0" i="1" smtClean="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  </m:t>
                    </m:r>
                    <m:r>
                      <a:rPr lang="en-US" sz="2400" b="0" i="1" smtClean="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𝑗</m:t>
                    </m:r>
                    <m:r>
                      <a:rPr lang="en-US" sz="2400" b="0" i="1" smtClean="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m:t>
                    </m:r>
                    <m:r>
                      <a:rPr lang="en-US" sz="2400" b="0" i="1" smtClean="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𝑛</m:t>
                    </m:r>
                    <m:r>
                      <a:rPr lang="en-US" sz="2400" b="0" i="1" smtClean="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 </m:t>
                    </m:r>
                    <m:r>
                      <a:rPr lang="en-US" sz="2400" b="0" i="1" smtClean="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𝑎𝑛𝑑</m:t>
                    </m:r>
                    <m:r>
                      <a:rPr lang="en-US" sz="2400" b="0" i="1" smtClean="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 </m:t>
                    </m:r>
                    <m:r>
                      <a:rPr lang="en-US" sz="2400" b="0" i="1" smtClean="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𝑖</m:t>
                    </m:r>
                    <m:r>
                      <a:rPr lang="en-US" sz="2400" b="0" i="1" smtClean="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 ≠</m:t>
                    </m:r>
                    <m:r>
                      <a:rPr lang="en-US" sz="2400" b="0" i="1" smtClean="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𝑗</m:t>
                    </m:r>
                  </m:oMath>
                </a14:m>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a:t>
                </a:r>
              </a:p>
              <a:p>
                <a:pPr>
                  <a:lnSpc>
                    <a:spcPct val="107000"/>
                  </a:lnSpc>
                  <a:spcAft>
                    <a:spcPts val="800"/>
                  </a:spcAft>
                </a:pPr>
                <a:endPar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endParaRPr>
              </a:p>
            </p:txBody>
          </p:sp>
        </mc:Choice>
        <mc:Fallback xmlns="">
          <p:sp>
            <p:nvSpPr>
              <p:cNvPr id="2" name="Rectangle 1"/>
              <p:cNvSpPr>
                <a:spLocks noRot="1" noChangeAspect="1" noMove="1" noResize="1" noEditPoints="1" noAdjustHandles="1" noChangeArrowheads="1" noChangeShapeType="1" noTextEdit="1"/>
              </p:cNvSpPr>
              <p:nvPr/>
            </p:nvSpPr>
            <p:spPr>
              <a:xfrm>
                <a:off x="2112451" y="1318281"/>
                <a:ext cx="8760112" cy="2882777"/>
              </a:xfrm>
              <a:prstGeom prst="rect">
                <a:avLst/>
              </a:prstGeom>
              <a:blipFill>
                <a:blip r:embed="rId2"/>
                <a:stretch>
                  <a:fillRect l="-1461" t="-169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AB19F959-CE7D-F401-850D-DD0E95DA2CE8}"/>
                  </a:ext>
                </a:extLst>
              </p:cNvPr>
              <p:cNvSpPr txBox="1"/>
              <p:nvPr/>
            </p:nvSpPr>
            <p:spPr>
              <a:xfrm>
                <a:off x="1601081" y="4385557"/>
                <a:ext cx="8309754" cy="2308324"/>
              </a:xfrm>
              <a:prstGeom prst="rect">
                <a:avLst/>
              </a:prstGeom>
              <a:noFill/>
            </p:spPr>
            <p:txBody>
              <a:bodyPr wrap="square" rtlCol="0">
                <a:spAutoFit/>
              </a:bodyPr>
              <a:lstStyle/>
              <a:p>
                <a:pPr marL="800100" lvl="1"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2, 3, 5, 7, 9, 11, 13, 17, 19, 21, 23, 25; they are </a:t>
                </a:r>
                <a:r>
                  <a:rPr lang="en-US" sz="2400" i="1" dirty="0">
                    <a:latin typeface="Times New Roman" panose="02020603050405020304" pitchFamily="18" charset="0"/>
                    <a:cs typeface="Times New Roman" panose="02020603050405020304" pitchFamily="18" charset="0"/>
                  </a:rPr>
                  <a:t>not</a:t>
                </a:r>
                <a:r>
                  <a:rPr lang="en-US" sz="2400" dirty="0">
                    <a:latin typeface="Times New Roman" panose="02020603050405020304" pitchFamily="18" charset="0"/>
                    <a:cs typeface="Times New Roman" panose="02020603050405020304" pitchFamily="18" charset="0"/>
                  </a:rPr>
                  <a:t> pairwise relatively prime, for </a:t>
                </a:r>
                <a:r>
                  <a:rPr lang="en-US" sz="2400" dirty="0" err="1">
                    <a:latin typeface="Times New Roman" panose="02020603050405020304" pitchFamily="18" charset="0"/>
                    <a:cs typeface="Times New Roman" panose="02020603050405020304" pitchFamily="18" charset="0"/>
                  </a:rPr>
                  <a:t>gcd</a:t>
                </a:r>
                <a:r>
                  <a:rPr lang="en-US" sz="2400" dirty="0">
                    <a:latin typeface="Times New Roman" panose="02020603050405020304" pitchFamily="18" charset="0"/>
                    <a:cs typeface="Times New Roman" panose="02020603050405020304" pitchFamily="18" charset="0"/>
                  </a:rPr>
                  <a:t>(3, 9) </a:t>
                </a:r>
                <a14:m>
                  <m:oMath xmlns:m="http://schemas.openxmlformats.org/officeDocument/2006/math">
                    <m:r>
                      <a:rPr lang="en-US" sz="2400" b="0" i="1" smtClean="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 </m:t>
                    </m:r>
                  </m:oMath>
                </a14:m>
                <a:r>
                  <a:rPr lang="en-US" sz="2400" dirty="0">
                    <a:latin typeface="Times New Roman" panose="02020603050405020304" pitchFamily="18" charset="0"/>
                    <a:cs typeface="Times New Roman" panose="02020603050405020304" pitchFamily="18" charset="0"/>
                  </a:rPr>
                  <a:t>1. So as, gcd(3, 21) </a:t>
                </a:r>
                <a14:m>
                  <m:oMath xmlns:m="http://schemas.openxmlformats.org/officeDocument/2006/math">
                    <m:r>
                      <a:rPr lang="en-US" sz="2400" i="1">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 </m:t>
                    </m:r>
                  </m:oMath>
                </a14:m>
                <a:r>
                  <a:rPr lang="en-US" sz="2400" dirty="0">
                    <a:latin typeface="Times New Roman" panose="02020603050405020304" pitchFamily="18" charset="0"/>
                    <a:cs typeface="Times New Roman" panose="02020603050405020304" pitchFamily="18" charset="0"/>
                  </a:rPr>
                  <a:t>1 and </a:t>
                </a:r>
                <a:r>
                  <a:rPr lang="en-US" sz="2400" dirty="0" err="1">
                    <a:latin typeface="Times New Roman" panose="02020603050405020304" pitchFamily="18" charset="0"/>
                    <a:cs typeface="Times New Roman" panose="02020603050405020304" pitchFamily="18" charset="0"/>
                  </a:rPr>
                  <a:t>gcd</a:t>
                </a:r>
                <a:r>
                  <a:rPr lang="en-US" sz="2400" dirty="0">
                    <a:latin typeface="Times New Roman" panose="02020603050405020304" pitchFamily="18" charset="0"/>
                    <a:cs typeface="Times New Roman" panose="02020603050405020304" pitchFamily="18" charset="0"/>
                  </a:rPr>
                  <a:t>(5, 25) </a:t>
                </a:r>
                <a14:m>
                  <m:oMath xmlns:m="http://schemas.openxmlformats.org/officeDocument/2006/math">
                    <m:r>
                      <a:rPr lang="en-US" sz="2400" i="1">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 </m:t>
                    </m:r>
                  </m:oMath>
                </a14:m>
                <a:r>
                  <a:rPr lang="en-US" sz="2400" dirty="0">
                    <a:latin typeface="Times New Roman" panose="02020603050405020304" pitchFamily="18" charset="0"/>
                    <a:cs typeface="Times New Roman" panose="02020603050405020304" pitchFamily="18" charset="0"/>
                  </a:rPr>
                  <a:t>1. </a:t>
                </a:r>
              </a:p>
              <a:p>
                <a:pPr marL="800100" lvl="1"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2, 7, 9, 11, 13, 17, 19, 21, 23, 25 are pairwise relative primes. Although 21 and 25 are not primes, they are pairwise relatively primes with other integers.</a:t>
                </a:r>
              </a:p>
            </p:txBody>
          </p:sp>
        </mc:Choice>
        <mc:Fallback xmlns="">
          <p:sp>
            <p:nvSpPr>
              <p:cNvPr id="5" name="TextBox 4">
                <a:extLst>
                  <a:ext uri="{FF2B5EF4-FFF2-40B4-BE49-F238E27FC236}">
                    <a16:creationId xmlns:a16="http://schemas.microsoft.com/office/drawing/2014/main" id="{AB19F959-CE7D-F401-850D-DD0E95DA2CE8}"/>
                  </a:ext>
                </a:extLst>
              </p:cNvPr>
              <p:cNvSpPr txBox="1">
                <a:spLocks noRot="1" noChangeAspect="1" noMove="1" noResize="1" noEditPoints="1" noAdjustHandles="1" noChangeArrowheads="1" noChangeShapeType="1" noTextEdit="1"/>
              </p:cNvSpPr>
              <p:nvPr/>
            </p:nvSpPr>
            <p:spPr>
              <a:xfrm>
                <a:off x="1601081" y="4385557"/>
                <a:ext cx="8309754" cy="2308324"/>
              </a:xfrm>
              <a:prstGeom prst="rect">
                <a:avLst/>
              </a:prstGeom>
              <a:blipFill>
                <a:blip r:embed="rId4"/>
                <a:stretch>
                  <a:fillRect t="-2111" r="-1247" b="-5013"/>
                </a:stretch>
              </a:blipFill>
            </p:spPr>
            <p:txBody>
              <a:bodyPr/>
              <a:lstStyle/>
              <a:p>
                <a:r>
                  <a:rPr lang="en-US">
                    <a:noFill/>
                  </a:rPr>
                  <a:t> </a:t>
                </a:r>
              </a:p>
            </p:txBody>
          </p:sp>
        </mc:Fallback>
      </mc:AlternateContent>
    </p:spTree>
    <p:extLst>
      <p:ext uri="{BB962C8B-B14F-4D97-AF65-F5344CB8AC3E}">
        <p14:creationId xmlns:p14="http://schemas.microsoft.com/office/powerpoint/2010/main" val="35905262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73937" y="1863633"/>
            <a:ext cx="8833103" cy="4062651"/>
          </a:xfrm>
          <a:prstGeom prst="rect">
            <a:avLst/>
          </a:prstGeom>
        </p:spPr>
        <p:txBody>
          <a:bodyPr wrap="square">
            <a:spAutoFit/>
          </a:bodyPr>
          <a:lstStyle/>
          <a:p>
            <a:pPr>
              <a:spcAft>
                <a:spcPts val="1200"/>
              </a:spcAft>
            </a:pPr>
            <a:r>
              <a:rPr lang="en-US" sz="2600" dirty="0">
                <a:ea typeface="Calibri" panose="020F0502020204030204" pitchFamily="34" charset="0"/>
                <a:cs typeface="Times New Roman" panose="02020603050405020304" pitchFamily="18" charset="0"/>
              </a:rPr>
              <a:t>Prime Factorization and Relative Prime</a:t>
            </a:r>
          </a:p>
          <a:p>
            <a:pPr>
              <a:spcAft>
                <a:spcPts val="600"/>
              </a:spcAft>
            </a:pP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Every integer greater than </a:t>
            </a:r>
            <a:r>
              <a:rPr lang="en-US" sz="2400" i="1"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one</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can be written as a unique product of primes. </a:t>
            </a:r>
            <a:endParaRPr lang="en-US" sz="2400" dirty="0">
              <a:solidFill>
                <a:srgbClr val="0000FF"/>
              </a:solidFill>
              <a:latin typeface="Calibri" panose="020F0502020204030204" pitchFamily="34" charset="0"/>
              <a:ea typeface="Calibri" panose="020F0502020204030204" pitchFamily="34" charset="0"/>
              <a:cs typeface="Times New Roman" panose="02020603050405020304" pitchFamily="18" charset="0"/>
            </a:endParaRPr>
          </a:p>
          <a:p>
            <a:pPr>
              <a:spcAft>
                <a:spcPts val="6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We next develop theory that proves this assertion.</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spcAft>
                <a:spcPts val="1200"/>
              </a:spcAft>
            </a:pPr>
            <a:endParaRPr lang="en-US" sz="2400" dirty="0">
              <a:latin typeface="Times New Roman" panose="02020603050405020304" pitchFamily="18" charset="0"/>
              <a:ea typeface="Calibri" panose="020F0502020204030204" pitchFamily="34" charset="0"/>
              <a:cs typeface="Times New Roman" panose="02020603050405020304" pitchFamily="18" charset="0"/>
            </a:endParaRPr>
          </a:p>
          <a:p>
            <a:pPr>
              <a:spcAft>
                <a:spcPts val="12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The following theorem states that </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if two integers are each </a:t>
            </a:r>
            <a:r>
              <a:rPr lang="en-US" sz="2400" i="1"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relatively prime</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to an integer p, then their product is relatively prime to p</a:t>
            </a:r>
            <a:r>
              <a:rPr lang="en-US" sz="2400" dirty="0">
                <a:latin typeface="Times New Roman" panose="02020603050405020304" pitchFamily="18" charset="0"/>
                <a:ea typeface="Calibri" panose="020F0502020204030204" pitchFamily="34" charset="0"/>
                <a:cs typeface="Times New Roman" panose="02020603050405020304" pitchFamily="18" charset="0"/>
              </a:rPr>
              <a:t>.</a:t>
            </a:r>
          </a:p>
          <a:p>
            <a:pPr>
              <a:spcAft>
                <a:spcPts val="1200"/>
              </a:spcAft>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Example: Let p = 15, x = 4, y = 16 such that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gcd</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(4, 15) = 1 and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gcd</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(16, 15) = 1. Then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gcd</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(4*16, 15) = 1.</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8679963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F8439E4-1C04-400D-9071-FC45FE2646EF}"/>
              </a:ext>
            </a:extLst>
          </p:cNvPr>
          <p:cNvSpPr txBox="1"/>
          <p:nvPr/>
        </p:nvSpPr>
        <p:spPr>
          <a:xfrm>
            <a:off x="1099127" y="4771321"/>
            <a:ext cx="9520845" cy="1221224"/>
          </a:xfrm>
          <a:prstGeom prst="rect">
            <a:avLst/>
          </a:prstGeom>
          <a:solidFill>
            <a:srgbClr val="FFFF00"/>
          </a:solidFill>
        </p:spPr>
        <p:txBody>
          <a:bodyPr wrap="square" rtlCol="0">
            <a:spAutoFit/>
          </a:bodyPr>
          <a:lstStyle/>
          <a:p>
            <a:endParaRPr lang="en-US" dirty="0"/>
          </a:p>
        </p:txBody>
      </p:sp>
      <p:sp>
        <p:nvSpPr>
          <p:cNvPr id="4" name="TextBox 3">
            <a:extLst>
              <a:ext uri="{FF2B5EF4-FFF2-40B4-BE49-F238E27FC236}">
                <a16:creationId xmlns:a16="http://schemas.microsoft.com/office/drawing/2014/main" id="{1394DF6D-D4D6-4764-8F6E-25087556CAD7}"/>
              </a:ext>
            </a:extLst>
          </p:cNvPr>
          <p:cNvSpPr txBox="1"/>
          <p:nvPr/>
        </p:nvSpPr>
        <p:spPr>
          <a:xfrm>
            <a:off x="1099127" y="1538950"/>
            <a:ext cx="9640408" cy="1791063"/>
          </a:xfrm>
          <a:prstGeom prst="rect">
            <a:avLst/>
          </a:prstGeom>
          <a:solidFill>
            <a:srgbClr val="FFFF00"/>
          </a:solidFill>
        </p:spPr>
        <p:txBody>
          <a:bodyPr wrap="square" rtlCol="0">
            <a:spAutoFit/>
          </a:bodyPr>
          <a:lstStyle/>
          <a:p>
            <a:endParaRPr lang="en-US" dirty="0"/>
          </a:p>
        </p:txBody>
      </p:sp>
      <p:sp>
        <p:nvSpPr>
          <p:cNvPr id="2" name="Rectangle 1"/>
          <p:cNvSpPr/>
          <p:nvPr/>
        </p:nvSpPr>
        <p:spPr>
          <a:xfrm>
            <a:off x="1572028" y="1888706"/>
            <a:ext cx="9328954" cy="4270785"/>
          </a:xfrm>
          <a:prstGeom prst="rect">
            <a:avLst/>
          </a:prstGeom>
        </p:spPr>
        <p:txBody>
          <a:bodyPr wrap="square">
            <a:spAutoFit/>
          </a:bodyPr>
          <a:lstStyle/>
          <a:p>
            <a:pPr>
              <a:lnSpc>
                <a:spcPct val="107000"/>
              </a:lnSpc>
              <a:spcAft>
                <a:spcPts val="800"/>
              </a:spcAft>
            </a:pPr>
            <a:r>
              <a:rPr lang="en-US" sz="2600" dirty="0">
                <a:ea typeface="Calibri" panose="020F0502020204030204" pitchFamily="34" charset="0"/>
                <a:cs typeface="Times New Roman" panose="02020603050405020304" pitchFamily="18" charset="0"/>
              </a:rPr>
              <a:t>Theorem 0.7  </a:t>
            </a:r>
          </a:p>
          <a:p>
            <a:pPr>
              <a:lnSpc>
                <a:spcPct val="107000"/>
              </a:lnSpc>
              <a:spcAft>
                <a:spcPts val="800"/>
              </a:spcAft>
            </a:pP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For all primes p and all integers a, b, if p | ab, then p | a or p | b (or both). </a:t>
            </a:r>
            <a:r>
              <a:rPr lang="en-US" sz="2400" strike="dblStrike"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That is, </a:t>
            </a:r>
            <a:r>
              <a:rPr lang="en-US" sz="2400" strike="dblStrike" dirty="0" err="1">
                <a:solidFill>
                  <a:srgbClr val="0000FF"/>
                </a:solidFill>
                <a:latin typeface="Times New Roman" panose="02020603050405020304" pitchFamily="18" charset="0"/>
                <a:ea typeface="Calibri" panose="020F0502020204030204" pitchFamily="34" charset="0"/>
                <a:cs typeface="Times New Roman" panose="02020603050405020304" pitchFamily="18" charset="0"/>
              </a:rPr>
              <a:t>gcd</a:t>
            </a:r>
            <a:r>
              <a:rPr lang="en-US" sz="2400" strike="dblStrike"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(a, p) = 1 or </a:t>
            </a:r>
            <a:r>
              <a:rPr lang="en-US" sz="2400" strike="dblStrike" dirty="0" err="1">
                <a:solidFill>
                  <a:srgbClr val="0000FF"/>
                </a:solidFill>
                <a:latin typeface="Times New Roman" panose="02020603050405020304" pitchFamily="18" charset="0"/>
                <a:ea typeface="Calibri" panose="020F0502020204030204" pitchFamily="34" charset="0"/>
                <a:cs typeface="Times New Roman" panose="02020603050405020304" pitchFamily="18" charset="0"/>
              </a:rPr>
              <a:t>gcd</a:t>
            </a:r>
            <a:r>
              <a:rPr lang="en-US" sz="2400" strike="dblStrike"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(b, p) = 1, but not both</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a:t>
            </a:r>
          </a:p>
          <a:p>
            <a:pPr>
              <a:lnSpc>
                <a:spcPct val="107000"/>
              </a:lnSpc>
              <a:spcAft>
                <a:spcPts val="8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Example: Let p = 7, x = 5, y = 7 such that 7 | 5*7, and 7 | 7. </a:t>
            </a:r>
            <a:r>
              <a:rPr lang="en-US" sz="2400" dirty="0" err="1">
                <a:latin typeface="Times New Roman" panose="02020603050405020304" pitchFamily="18" charset="0"/>
                <a:ea typeface="Calibri" panose="020F0502020204030204" pitchFamily="34" charset="0"/>
                <a:cs typeface="Times New Roman" panose="02020603050405020304" pitchFamily="18" charset="0"/>
              </a:rPr>
              <a:t>gcd</a:t>
            </a:r>
            <a:r>
              <a:rPr lang="en-US" sz="2400" dirty="0">
                <a:latin typeface="Times New Roman" panose="02020603050405020304" pitchFamily="18" charset="0"/>
                <a:ea typeface="Calibri" panose="020F0502020204030204" pitchFamily="34" charset="0"/>
                <a:cs typeface="Times New Roman" panose="02020603050405020304" pitchFamily="18" charset="0"/>
              </a:rPr>
              <a:t>(5, 7) = 1.       </a:t>
            </a:r>
          </a:p>
          <a:p>
            <a:pPr>
              <a:lnSpc>
                <a:spcPct val="107000"/>
              </a:lnSpc>
              <a:spcAft>
                <a:spcPts val="8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Note: 	    </a:t>
            </a:r>
            <a:r>
              <a:rPr lang="en-US" sz="2400" dirty="0" err="1">
                <a:latin typeface="Times New Roman" panose="02020603050405020304" pitchFamily="18" charset="0"/>
                <a:ea typeface="Calibri" panose="020F0502020204030204" pitchFamily="34" charset="0"/>
                <a:cs typeface="Times New Roman" panose="02020603050405020304" pitchFamily="18" charset="0"/>
              </a:rPr>
              <a:t>gcd</a:t>
            </a:r>
            <a:r>
              <a:rPr lang="en-US" sz="2400" dirty="0">
                <a:latin typeface="Times New Roman" panose="02020603050405020304" pitchFamily="18" charset="0"/>
                <a:ea typeface="Calibri" panose="020F0502020204030204" pitchFamily="34" charset="0"/>
                <a:cs typeface="Times New Roman" panose="02020603050405020304" pitchFamily="18" charset="0"/>
              </a:rPr>
              <a:t>(4, 15) = 1 and </a:t>
            </a:r>
            <a:r>
              <a:rPr lang="en-US" sz="2400" dirty="0" err="1">
                <a:latin typeface="Times New Roman" panose="02020603050405020304" pitchFamily="18" charset="0"/>
                <a:ea typeface="Calibri" panose="020F0502020204030204" pitchFamily="34" charset="0"/>
                <a:cs typeface="Times New Roman" panose="02020603050405020304" pitchFamily="18" charset="0"/>
              </a:rPr>
              <a:t>gcd</a:t>
            </a:r>
            <a:r>
              <a:rPr lang="en-US" sz="2400" dirty="0">
                <a:latin typeface="Times New Roman" panose="02020603050405020304" pitchFamily="18" charset="0"/>
                <a:ea typeface="Calibri" panose="020F0502020204030204" pitchFamily="34" charset="0"/>
                <a:cs typeface="Times New Roman" panose="02020603050405020304" pitchFamily="18" charset="0"/>
              </a:rPr>
              <a:t>(16, 15) = 1. Then </a:t>
            </a:r>
            <a:r>
              <a:rPr lang="en-US" sz="2400" dirty="0" err="1">
                <a:latin typeface="Times New Roman" panose="02020603050405020304" pitchFamily="18" charset="0"/>
                <a:ea typeface="Calibri" panose="020F0502020204030204" pitchFamily="34" charset="0"/>
                <a:cs typeface="Times New Roman" panose="02020603050405020304" pitchFamily="18" charset="0"/>
              </a:rPr>
              <a:t>gcd</a:t>
            </a:r>
            <a:r>
              <a:rPr lang="en-US" sz="2400" dirty="0">
                <a:latin typeface="Times New Roman" panose="02020603050405020304" pitchFamily="18" charset="0"/>
                <a:ea typeface="Calibri" panose="020F0502020204030204" pitchFamily="34" charset="0"/>
                <a:cs typeface="Times New Roman" panose="02020603050405020304" pitchFamily="18" charset="0"/>
              </a:rPr>
              <a:t>(4*16, 15) = 1.</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A consequence of Theorem 0.7 is that </a:t>
            </a:r>
          </a:p>
          <a:p>
            <a:pPr marL="800100" lvl="1" indent="-342900">
              <a:lnSpc>
                <a:spcPct val="107000"/>
              </a:lnSpc>
              <a:spcAft>
                <a:spcPts val="800"/>
              </a:spcAft>
              <a:buFont typeface="Arial" panose="020B0604020202020204" pitchFamily="34" charset="0"/>
              <a:buChar char="•"/>
            </a:pP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every integer n &gt; 1 has a unique factorization as a product of prime numbers. </a:t>
            </a:r>
          </a:p>
        </p:txBody>
      </p:sp>
    </p:spTree>
    <p:extLst>
      <p:ext uri="{BB962C8B-B14F-4D97-AF65-F5344CB8AC3E}">
        <p14:creationId xmlns:p14="http://schemas.microsoft.com/office/powerpoint/2010/main" val="35067019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7E81D97-437D-44A7-B123-97938C8CF184}"/>
              </a:ext>
            </a:extLst>
          </p:cNvPr>
          <p:cNvSpPr txBox="1"/>
          <p:nvPr/>
        </p:nvSpPr>
        <p:spPr>
          <a:xfrm>
            <a:off x="1337819" y="2406735"/>
            <a:ext cx="9516361" cy="3008068"/>
          </a:xfrm>
          <a:prstGeom prst="rect">
            <a:avLst/>
          </a:prstGeom>
          <a:solidFill>
            <a:srgbClr val="FFFF00"/>
          </a:solidFill>
        </p:spPr>
        <p:txBody>
          <a:bodyPr wrap="square" rtlCol="0">
            <a:spAutoFit/>
          </a:bodyPr>
          <a:lstStyle/>
          <a:p>
            <a:endParaRPr lang="en-US" dirty="0"/>
          </a:p>
        </p:txBody>
      </p:sp>
      <mc:AlternateContent xmlns:mc="http://schemas.openxmlformats.org/markup-compatibility/2006" xmlns:a14="http://schemas.microsoft.com/office/drawing/2010/main">
        <mc:Choice Requires="a14">
          <p:sp>
            <p:nvSpPr>
              <p:cNvPr id="2" name="Rectangle 1"/>
              <p:cNvSpPr/>
              <p:nvPr/>
            </p:nvSpPr>
            <p:spPr>
              <a:xfrm>
                <a:off x="1616415" y="710573"/>
                <a:ext cx="9429538" cy="5819094"/>
              </a:xfrm>
              <a:prstGeom prst="rect">
                <a:avLst/>
              </a:prstGeom>
            </p:spPr>
            <p:txBody>
              <a:bodyPr wrap="square">
                <a:spAutoFit/>
              </a:bodyPr>
              <a:lstStyle/>
              <a:p>
                <a:pPr>
                  <a:lnSpc>
                    <a:spcPct val="107000"/>
                  </a:lnSpc>
                  <a:spcAft>
                    <a:spcPts val="8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The following </a:t>
                </a:r>
                <a:r>
                  <a:rPr lang="en-US" sz="2400" i="1" dirty="0">
                    <a:effectLst/>
                    <a:latin typeface="Times New Roman" panose="02020603050405020304" pitchFamily="18" charset="0"/>
                    <a:ea typeface="Calibri" panose="020F0502020204030204" pitchFamily="34" charset="0"/>
                    <a:cs typeface="Times New Roman" panose="02020603050405020304" pitchFamily="18" charset="0"/>
                  </a:rPr>
                  <a:t>unique factorization theorem </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is also called </a:t>
                </a:r>
                <a:r>
                  <a:rPr lang="en-US" sz="2400" i="1" dirty="0">
                    <a:effectLst/>
                    <a:latin typeface="Times New Roman" panose="02020603050405020304" pitchFamily="18" charset="0"/>
                    <a:ea typeface="Calibri" panose="020F0502020204030204" pitchFamily="34" charset="0"/>
                    <a:cs typeface="Times New Roman" panose="02020603050405020304" pitchFamily="18" charset="0"/>
                  </a:rPr>
                  <a:t>the fundamental theorem of arithmetic.</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Every integer greater than </a:t>
                </a:r>
                <a:r>
                  <a:rPr lang="en-US" sz="2400" i="1"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one</a:t>
                </a: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can be written as a unique product of primes. </a:t>
                </a:r>
                <a:endParaRPr lang="en-US" sz="2400" dirty="0">
                  <a:solidFill>
                    <a:srgbClr val="0000FF"/>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US" sz="2600" dirty="0">
                    <a:effectLst/>
                    <a:ea typeface="Calibri" panose="020F0502020204030204" pitchFamily="34" charset="0"/>
                    <a:cs typeface="Times New Roman" panose="02020603050405020304" pitchFamily="18" charset="0"/>
                  </a:rPr>
                  <a:t>Theorem 0.8 (Unique factorization) </a:t>
                </a:r>
              </a:p>
              <a:p>
                <a:pPr>
                  <a:lnSpc>
                    <a:spcPct val="107000"/>
                  </a:lnSpc>
                  <a:spcAft>
                    <a:spcPts val="800"/>
                  </a:spcAft>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There is </a:t>
                </a:r>
                <a:r>
                  <a:rPr lang="en-US" sz="24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exactly </a:t>
                </a:r>
                <a:r>
                  <a:rPr lang="en-US" sz="2400" i="1"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one way </a:t>
                </a:r>
                <a:r>
                  <a:rPr lang="en-US" sz="24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to write any composite integer n </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as a product of the form </a:t>
                </a:r>
              </a:p>
              <a:p>
                <a:pPr marL="457200" marR="0">
                  <a:lnSpc>
                    <a:spcPct val="107000"/>
                  </a:lnSpc>
                  <a:spcBef>
                    <a:spcPts val="0"/>
                  </a:spcBef>
                  <a:spcAft>
                    <a:spcPts val="800"/>
                  </a:spcAft>
                </a:pPr>
                <a:r>
                  <a:rPr lang="en-US" sz="24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 	n  =  </a:t>
                </a:r>
                <a14:m>
                  <m:oMath xmlns:m="http://schemas.openxmlformats.org/officeDocument/2006/math">
                    <m:sSubSup>
                      <m:sSubSupPr>
                        <m:ctrlPr>
                          <a:rPr lang="en-US" sz="2400" i="1">
                            <a:solidFill>
                              <a:srgbClr val="0000FF"/>
                            </a:solidFill>
                            <a:effectLst/>
                            <a:latin typeface="Cambria Math" panose="02040503050406030204" pitchFamily="18" charset="0"/>
                            <a:ea typeface="Calibri" panose="020F0502020204030204" pitchFamily="34" charset="0"/>
                            <a:cs typeface="Times New Roman" panose="02020603050405020304" pitchFamily="18" charset="0"/>
                          </a:rPr>
                        </m:ctrlPr>
                      </m:sSubSupPr>
                      <m:e>
                        <m:r>
                          <a:rPr lang="en-US" sz="2400" b="0" i="1" smtClean="0">
                            <a:solidFill>
                              <a:srgbClr val="0000FF"/>
                            </a:solidFill>
                            <a:effectLst/>
                            <a:latin typeface="Cambria Math" panose="02040503050406030204" pitchFamily="18" charset="0"/>
                            <a:ea typeface="Calibri" panose="020F0502020204030204" pitchFamily="34" charset="0"/>
                            <a:cs typeface="Times New Roman" panose="02020603050405020304" pitchFamily="18" charset="0"/>
                          </a:rPr>
                          <m:t>𝑝</m:t>
                        </m:r>
                      </m:e>
                      <m:sub>
                        <m:r>
                          <a:rPr lang="en-US" sz="2400" b="0" i="1" smtClean="0">
                            <a:solidFill>
                              <a:srgbClr val="0000FF"/>
                            </a:solidFill>
                            <a:effectLst/>
                            <a:latin typeface="Cambria Math" panose="02040503050406030204" pitchFamily="18" charset="0"/>
                            <a:ea typeface="Calibri" panose="020F0502020204030204" pitchFamily="34" charset="0"/>
                            <a:cs typeface="Times New Roman" panose="02020603050405020304" pitchFamily="18" charset="0"/>
                          </a:rPr>
                          <m:t>1</m:t>
                        </m:r>
                      </m:sub>
                      <m:sup>
                        <m:sSub>
                          <m:sSubPr>
                            <m:ctrlPr>
                              <a:rPr lang="en-US" sz="2400" i="1">
                                <a:solidFill>
                                  <a:srgbClr val="0000FF"/>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400" b="0" i="1" smtClean="0">
                                <a:solidFill>
                                  <a:srgbClr val="0000FF"/>
                                </a:solidFill>
                                <a:effectLst/>
                                <a:latin typeface="Cambria Math" panose="02040503050406030204" pitchFamily="18" charset="0"/>
                                <a:ea typeface="Calibri" panose="020F0502020204030204" pitchFamily="34" charset="0"/>
                                <a:cs typeface="Times New Roman" panose="02020603050405020304" pitchFamily="18" charset="0"/>
                              </a:rPr>
                              <m:t>𝑒</m:t>
                            </m:r>
                          </m:e>
                          <m:sub>
                            <m:r>
                              <a:rPr lang="en-US" sz="2400" b="0" i="1" smtClean="0">
                                <a:solidFill>
                                  <a:srgbClr val="0000FF"/>
                                </a:solidFill>
                                <a:effectLst/>
                                <a:latin typeface="Cambria Math" panose="02040503050406030204" pitchFamily="18" charset="0"/>
                                <a:ea typeface="Calibri" panose="020F0502020204030204" pitchFamily="34" charset="0"/>
                                <a:cs typeface="Times New Roman" panose="02020603050405020304" pitchFamily="18" charset="0"/>
                              </a:rPr>
                              <m:t>1</m:t>
                            </m:r>
                          </m:sub>
                        </m:sSub>
                      </m:sup>
                    </m:sSubSup>
                    <m:r>
                      <a:rPr lang="en-US" sz="2400" b="0" i="1" smtClean="0">
                        <a:solidFill>
                          <a:srgbClr val="0000FF"/>
                        </a:solidFill>
                        <a:effectLst/>
                        <a:latin typeface="Cambria Math" panose="02040503050406030204" pitchFamily="18" charset="0"/>
                        <a:ea typeface="Calibri" panose="020F0502020204030204" pitchFamily="34" charset="0"/>
                        <a:cs typeface="Times New Roman" panose="02020603050405020304" pitchFamily="18" charset="0"/>
                      </a:rPr>
                      <m:t> </m:t>
                    </m:r>
                    <m:sSubSup>
                      <m:sSubSupPr>
                        <m:ctrlPr>
                          <a:rPr lang="en-US" sz="2400" i="1">
                            <a:solidFill>
                              <a:srgbClr val="0000FF"/>
                            </a:solidFill>
                            <a:effectLst/>
                            <a:latin typeface="Cambria Math" panose="02040503050406030204" pitchFamily="18" charset="0"/>
                            <a:ea typeface="Calibri" panose="020F0502020204030204" pitchFamily="34" charset="0"/>
                            <a:cs typeface="Times New Roman" panose="02020603050405020304" pitchFamily="18" charset="0"/>
                          </a:rPr>
                        </m:ctrlPr>
                      </m:sSubSupPr>
                      <m:e>
                        <m:r>
                          <a:rPr lang="en-US" sz="2400" b="0" i="1" smtClean="0">
                            <a:solidFill>
                              <a:srgbClr val="0000FF"/>
                            </a:solidFill>
                            <a:effectLst/>
                            <a:latin typeface="Cambria Math" panose="02040503050406030204" pitchFamily="18" charset="0"/>
                            <a:ea typeface="Calibri" panose="020F0502020204030204" pitchFamily="34" charset="0"/>
                            <a:cs typeface="Times New Roman" panose="02020603050405020304" pitchFamily="18" charset="0"/>
                          </a:rPr>
                          <m:t>𝑝</m:t>
                        </m:r>
                      </m:e>
                      <m:sub>
                        <m:r>
                          <a:rPr lang="en-US" sz="2400" b="0" i="1" smtClean="0">
                            <a:solidFill>
                              <a:srgbClr val="0000FF"/>
                            </a:solidFill>
                            <a:effectLst/>
                            <a:latin typeface="Cambria Math" panose="02040503050406030204" pitchFamily="18" charset="0"/>
                            <a:ea typeface="Calibri" panose="020F0502020204030204" pitchFamily="34" charset="0"/>
                            <a:cs typeface="Times New Roman" panose="02020603050405020304" pitchFamily="18" charset="0"/>
                          </a:rPr>
                          <m:t>2</m:t>
                        </m:r>
                      </m:sub>
                      <m:sup>
                        <m:sSub>
                          <m:sSubPr>
                            <m:ctrlPr>
                              <a:rPr lang="en-US" sz="2400" i="1">
                                <a:solidFill>
                                  <a:srgbClr val="0000FF"/>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400" b="0" i="1" smtClean="0">
                                <a:solidFill>
                                  <a:srgbClr val="0000FF"/>
                                </a:solidFill>
                                <a:effectLst/>
                                <a:latin typeface="Cambria Math" panose="02040503050406030204" pitchFamily="18" charset="0"/>
                                <a:ea typeface="Calibri" panose="020F0502020204030204" pitchFamily="34" charset="0"/>
                                <a:cs typeface="Times New Roman" panose="02020603050405020304" pitchFamily="18" charset="0"/>
                              </a:rPr>
                              <m:t>𝑒</m:t>
                            </m:r>
                          </m:e>
                          <m:sub>
                            <m:r>
                              <a:rPr lang="en-US" sz="2400" b="0" i="1" smtClean="0">
                                <a:solidFill>
                                  <a:srgbClr val="0000FF"/>
                                </a:solidFill>
                                <a:effectLst/>
                                <a:latin typeface="Cambria Math" panose="02040503050406030204" pitchFamily="18" charset="0"/>
                                <a:ea typeface="Calibri" panose="020F0502020204030204" pitchFamily="34" charset="0"/>
                                <a:cs typeface="Times New Roman" panose="02020603050405020304" pitchFamily="18" charset="0"/>
                              </a:rPr>
                              <m:t>2</m:t>
                            </m:r>
                          </m:sub>
                        </m:sSub>
                      </m:sup>
                    </m:sSubSup>
                    <m:r>
                      <a:rPr lang="en-US" sz="2400" b="0" i="1" smtClean="0">
                        <a:solidFill>
                          <a:srgbClr val="0000FF"/>
                        </a:solidFill>
                        <a:effectLst/>
                        <a:latin typeface="Cambria Math" panose="02040503050406030204" pitchFamily="18" charset="0"/>
                        <a:ea typeface="Calibri" panose="020F0502020204030204" pitchFamily="34" charset="0"/>
                        <a:cs typeface="Times New Roman" panose="02020603050405020304" pitchFamily="18" charset="0"/>
                      </a:rPr>
                      <m:t>… </m:t>
                    </m:r>
                    <m:sSubSup>
                      <m:sSubSupPr>
                        <m:ctrlPr>
                          <a:rPr lang="en-US" sz="2400" i="1">
                            <a:solidFill>
                              <a:srgbClr val="0000FF"/>
                            </a:solidFill>
                            <a:effectLst/>
                            <a:latin typeface="Cambria Math" panose="02040503050406030204" pitchFamily="18" charset="0"/>
                            <a:ea typeface="Calibri" panose="020F0502020204030204" pitchFamily="34" charset="0"/>
                            <a:cs typeface="Times New Roman" panose="02020603050405020304" pitchFamily="18" charset="0"/>
                          </a:rPr>
                        </m:ctrlPr>
                      </m:sSubSupPr>
                      <m:e>
                        <m:r>
                          <a:rPr lang="en-US" sz="2400" b="0" i="1" smtClean="0">
                            <a:solidFill>
                              <a:srgbClr val="0000FF"/>
                            </a:solidFill>
                            <a:effectLst/>
                            <a:latin typeface="Cambria Math" panose="02040503050406030204" pitchFamily="18" charset="0"/>
                            <a:ea typeface="Calibri" panose="020F0502020204030204" pitchFamily="34" charset="0"/>
                            <a:cs typeface="Times New Roman" panose="02020603050405020304" pitchFamily="18" charset="0"/>
                          </a:rPr>
                          <m:t>𝑝</m:t>
                        </m:r>
                      </m:e>
                      <m:sub>
                        <m:r>
                          <a:rPr lang="en-US" sz="2400" b="0" i="1" smtClean="0">
                            <a:solidFill>
                              <a:srgbClr val="0000FF"/>
                            </a:solidFill>
                            <a:effectLst/>
                            <a:latin typeface="Cambria Math" panose="02040503050406030204" pitchFamily="18" charset="0"/>
                            <a:ea typeface="Calibri" panose="020F0502020204030204" pitchFamily="34" charset="0"/>
                            <a:cs typeface="Times New Roman" panose="02020603050405020304" pitchFamily="18" charset="0"/>
                          </a:rPr>
                          <m:t>𝑗</m:t>
                        </m:r>
                      </m:sub>
                      <m:sup>
                        <m:sSub>
                          <m:sSubPr>
                            <m:ctrlPr>
                              <a:rPr lang="en-US" sz="2400" i="1">
                                <a:solidFill>
                                  <a:srgbClr val="0000FF"/>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400" b="0" i="1" smtClean="0">
                                <a:solidFill>
                                  <a:srgbClr val="0000FF"/>
                                </a:solidFill>
                                <a:effectLst/>
                                <a:latin typeface="Cambria Math" panose="02040503050406030204" pitchFamily="18" charset="0"/>
                                <a:ea typeface="Calibri" panose="020F0502020204030204" pitchFamily="34" charset="0"/>
                                <a:cs typeface="Times New Roman" panose="02020603050405020304" pitchFamily="18" charset="0"/>
                              </a:rPr>
                              <m:t>𝑒</m:t>
                            </m:r>
                          </m:e>
                          <m:sub>
                            <m:r>
                              <a:rPr lang="en-US" sz="2400" b="0" i="1" smtClean="0">
                                <a:solidFill>
                                  <a:srgbClr val="0000FF"/>
                                </a:solidFill>
                                <a:effectLst/>
                                <a:latin typeface="Cambria Math" panose="02040503050406030204" pitchFamily="18" charset="0"/>
                                <a:ea typeface="Calibri" panose="020F0502020204030204" pitchFamily="34" charset="0"/>
                                <a:cs typeface="Times New Roman" panose="02020603050405020304" pitchFamily="18" charset="0"/>
                              </a:rPr>
                              <m:t>𝑗</m:t>
                            </m:r>
                          </m:sub>
                        </m:sSub>
                      </m:sup>
                    </m:sSubSup>
                  </m:oMath>
                </a14:m>
                <a:r>
                  <a:rPr lang="en-US" sz="2400"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US" sz="24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where the </a:t>
                </a:r>
                <a:r>
                  <a:rPr lang="en-US" sz="2400" i="1"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p</a:t>
                </a:r>
                <a:r>
                  <a:rPr lang="en-US" sz="2400" i="1" baseline="-250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i </a:t>
                </a:r>
                <a:r>
                  <a:rPr lang="en-US" sz="24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 are prime,   </a:t>
                </a:r>
                <a:r>
                  <a:rPr lang="en-US" sz="2400" i="1"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p</a:t>
                </a:r>
                <a:r>
                  <a:rPr lang="en-US" sz="2400" i="1" baseline="-250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1 </a:t>
                </a:r>
                <a:r>
                  <a:rPr lang="en-US" sz="24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 &lt;   </a:t>
                </a:r>
                <a:r>
                  <a:rPr lang="en-US" sz="2400" i="1"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p</a:t>
                </a:r>
                <a:r>
                  <a:rPr lang="en-US" sz="2400" i="1" baseline="-250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2 </a:t>
                </a:r>
                <a:r>
                  <a:rPr lang="en-US" sz="24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 &lt;  </a:t>
                </a:r>
                <a:r>
                  <a:rPr lang="en-US" sz="2400" i="1"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p</a:t>
                </a:r>
                <a:r>
                  <a:rPr lang="en-US" sz="2400" i="1" baseline="-250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3</a:t>
                </a:r>
                <a:r>
                  <a:rPr lang="en-US" sz="24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   &lt; …. &lt; </a:t>
                </a:r>
                <a:r>
                  <a:rPr lang="en-US" sz="2400" i="1" dirty="0" err="1">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p</a:t>
                </a:r>
                <a:r>
                  <a:rPr lang="en-US" sz="2400" i="1" baseline="-25000" dirty="0" err="1">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j</a:t>
                </a:r>
                <a:r>
                  <a:rPr lang="en-US" sz="24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 , and </a:t>
                </a:r>
              </a:p>
              <a:p>
                <a:pPr>
                  <a:lnSpc>
                    <a:spcPct val="107000"/>
                  </a:lnSpc>
                  <a:spcAft>
                    <a:spcPts val="800"/>
                  </a:spcAft>
                </a:pPr>
                <a:r>
                  <a:rPr lang="en-US" sz="240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the </a:t>
                </a:r>
                <a:r>
                  <a:rPr lang="en-US" sz="2400" i="1" dirty="0" err="1">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e</a:t>
                </a:r>
                <a:r>
                  <a:rPr lang="en-US" sz="2400" i="1" baseline="-25000" dirty="0" err="1">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i</a:t>
                </a:r>
                <a:r>
                  <a:rPr lang="en-US" sz="24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 are positive integers. </a:t>
                </a:r>
              </a:p>
              <a:p>
                <a:pPr>
                  <a:lnSpc>
                    <a:spcPct val="107000"/>
                  </a:lnSpc>
                  <a:spcAft>
                    <a:spcPts val="800"/>
                  </a:spcAft>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This representation of n is </a:t>
                </a:r>
                <a:r>
                  <a:rPr lang="en-US" sz="2400" i="1"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unique. </a:t>
                </a:r>
              </a:p>
              <a:p>
                <a:pPr>
                  <a:lnSpc>
                    <a:spcPct val="107000"/>
                  </a:lnSpc>
                  <a:spcAft>
                    <a:spcPts val="800"/>
                  </a:spcAft>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The integer </a:t>
                </a:r>
                <a:r>
                  <a:rPr lang="en-US" sz="2400" i="1" dirty="0" err="1">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e</a:t>
                </a:r>
                <a:r>
                  <a:rPr lang="en-US" sz="2400" i="1" baseline="-25000" dirty="0" err="1">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i</a:t>
                </a:r>
                <a:r>
                  <a:rPr lang="en-US" sz="24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 is called the </a:t>
                </a:r>
                <a:r>
                  <a:rPr lang="en-US" sz="2400" i="1"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order</a:t>
                </a:r>
                <a:r>
                  <a:rPr lang="en-US" sz="24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 of </a:t>
                </a:r>
                <a:r>
                  <a:rPr lang="en-US" sz="2400" i="1"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p</a:t>
                </a:r>
                <a:r>
                  <a:rPr lang="en-US" sz="2400" i="1" baseline="-250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i</a:t>
                </a:r>
                <a:r>
                  <a:rPr lang="en-US" sz="24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 in n.</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p:txBody>
          </p:sp>
        </mc:Choice>
        <mc:Fallback xmlns="">
          <p:sp>
            <p:nvSpPr>
              <p:cNvPr id="2" name="Rectangle 1"/>
              <p:cNvSpPr>
                <a:spLocks noRot="1" noChangeAspect="1" noMove="1" noResize="1" noEditPoints="1" noAdjustHandles="1" noChangeArrowheads="1" noChangeShapeType="1" noTextEdit="1"/>
              </p:cNvSpPr>
              <p:nvPr/>
            </p:nvSpPr>
            <p:spPr>
              <a:xfrm>
                <a:off x="1616415" y="710573"/>
                <a:ext cx="9429538" cy="5819094"/>
              </a:xfrm>
              <a:prstGeom prst="rect">
                <a:avLst/>
              </a:prstGeom>
              <a:blipFill>
                <a:blip r:embed="rId2"/>
                <a:stretch>
                  <a:fillRect l="-1164" t="-839" b="-1572"/>
                </a:stretch>
              </a:blipFill>
            </p:spPr>
            <p:txBody>
              <a:bodyPr/>
              <a:lstStyle/>
              <a:p>
                <a:r>
                  <a:rPr lang="en-US">
                    <a:noFill/>
                  </a:rPr>
                  <a:t> </a:t>
                </a:r>
              </a:p>
            </p:txBody>
          </p:sp>
        </mc:Fallback>
      </mc:AlternateContent>
      <p:sp>
        <p:nvSpPr>
          <p:cNvPr id="3" name="Thought Bubble: Cloud 2">
            <a:extLst>
              <a:ext uri="{FF2B5EF4-FFF2-40B4-BE49-F238E27FC236}">
                <a16:creationId xmlns:a16="http://schemas.microsoft.com/office/drawing/2014/main" id="{F9C0D7B3-8E8E-0D45-8BC6-E0924F5A9CC9}"/>
              </a:ext>
            </a:extLst>
          </p:cNvPr>
          <p:cNvSpPr/>
          <p:nvPr/>
        </p:nvSpPr>
        <p:spPr>
          <a:xfrm rot="20706359" flipH="1">
            <a:off x="430652" y="3262581"/>
            <a:ext cx="595129" cy="437843"/>
          </a:xfrm>
          <a:prstGeom prst="cloudCallout">
            <a:avLst>
              <a:gd name="adj1" fmla="val -31983"/>
              <a:gd name="adj2" fmla="val 1541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latin typeface="Times New Roman" panose="02020603050405020304" pitchFamily="18" charset="0"/>
                <a:cs typeface="Times New Roman" panose="02020603050405020304" pitchFamily="18" charset="0"/>
              </a:rPr>
              <a:t>?</a:t>
            </a:r>
          </a:p>
        </p:txBody>
      </p:sp>
      <p:pic>
        <p:nvPicPr>
          <p:cNvPr id="6" name="Picture 5" descr="Emoticon making a point Stock Vector - 14709057">
            <a:extLst>
              <a:ext uri="{FF2B5EF4-FFF2-40B4-BE49-F238E27FC236}">
                <a16:creationId xmlns:a16="http://schemas.microsoft.com/office/drawing/2014/main" id="{E8A72D51-9A0F-4BA5-B46E-C1ED4B2E4DE7}"/>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0691" y="3288030"/>
            <a:ext cx="417830" cy="281940"/>
          </a:xfrm>
          <a:prstGeom prst="rect">
            <a:avLst/>
          </a:prstGeom>
          <a:noFill/>
          <a:ln>
            <a:noFill/>
          </a:ln>
        </p:spPr>
      </p:pic>
    </p:spTree>
    <p:extLst>
      <p:ext uri="{BB962C8B-B14F-4D97-AF65-F5344CB8AC3E}">
        <p14:creationId xmlns:p14="http://schemas.microsoft.com/office/powerpoint/2010/main" val="9346070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30365</TotalTime>
  <Words>8977</Words>
  <Application>Microsoft Office PowerPoint</Application>
  <PresentationFormat>Widescreen</PresentationFormat>
  <Paragraphs>707</Paragraphs>
  <Slides>50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50</vt:i4>
      </vt:variant>
    </vt:vector>
  </HeadingPairs>
  <TitlesOfParts>
    <vt:vector size="57" baseType="lpstr">
      <vt:lpstr>Arial</vt:lpstr>
      <vt:lpstr>Calibri</vt:lpstr>
      <vt:lpstr>Calibri Light</vt:lpstr>
      <vt:lpstr>Cambria Math</vt:lpstr>
      <vt:lpstr>Consolas</vt:lpstr>
      <vt:lpstr>Times New Roman</vt:lpstr>
      <vt:lpstr>Office Theme</vt:lpstr>
      <vt:lpstr>Chapter 00</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HannaEdwin</dc:creator>
  <cp:lastModifiedBy>Peter Ng</cp:lastModifiedBy>
  <cp:revision>896</cp:revision>
  <cp:lastPrinted>2019-07-15T20:33:15Z</cp:lastPrinted>
  <dcterms:created xsi:type="dcterms:W3CDTF">2016-10-13T00:10:31Z</dcterms:created>
  <dcterms:modified xsi:type="dcterms:W3CDTF">2023-06-29T21:53:03Z</dcterms:modified>
</cp:coreProperties>
</file>