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8" r:id="rId3"/>
    <p:sldId id="285" r:id="rId4"/>
    <p:sldId id="544" r:id="rId5"/>
    <p:sldId id="540" r:id="rId6"/>
    <p:sldId id="499" r:id="rId7"/>
    <p:sldId id="539" r:id="rId8"/>
    <p:sldId id="521" r:id="rId9"/>
    <p:sldId id="404" r:id="rId10"/>
    <p:sldId id="542" r:id="rId11"/>
    <p:sldId id="406" r:id="rId12"/>
    <p:sldId id="541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72" r:id="rId33"/>
    <p:sldId id="466" r:id="rId3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0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Chapter 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16323" y="633975"/>
            <a:ext cx="8492019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Primality testing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Fermat's little theorem, </a:t>
            </a:r>
          </a:p>
          <a:p>
            <a:pPr lvl="2" indent="-344488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747713" algn="l"/>
              </a:tabLst>
            </a:pP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| (a</a:t>
            </a:r>
            <a:r>
              <a:rPr lang="en-US" alt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a) 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a) mod p = 0.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a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1) mod p = 0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1) mod p = 0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	 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1 (mod p)</a:t>
            </a:r>
            <a:endParaRPr 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is not divisible by p, Fermat's little theorem is equivalent to </a:t>
            </a:r>
            <a:r>
              <a:rPr lang="en-US" alt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statement that 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− 1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− 1 </a:t>
            </a:r>
            <a:r>
              <a:rPr lang="en-US" alt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an integer multiple of 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symbols,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alt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1 (mod p).            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highlight>
                <a:srgbClr val="FFFF00"/>
              </a:highligh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highlight>
                  <a:srgbClr val="FFFF00"/>
                </a:highlight>
              </a:rPr>
              <a:t>	</a:t>
            </a:r>
            <a:r>
              <a:rPr lang="en-US" sz="2400" dirty="0" err="1">
                <a:highlight>
                  <a:srgbClr val="FFFF00"/>
                </a:highlight>
              </a:rPr>
              <a:t>gcd</a:t>
            </a:r>
            <a:r>
              <a:rPr lang="en-US" sz="2400" dirty="0">
                <a:highlight>
                  <a:srgbClr val="FFFF00"/>
                </a:highlight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highlight>
                  <a:srgbClr val="FFFF00"/>
                </a:highlight>
              </a:rPr>
              <a:t>, p) = 1.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 descr="a^p \equiv a \pmod p."/>
          <p:cNvSpPr>
            <a:spLocks noChangeAspect="1" noChangeArrowheads="1"/>
          </p:cNvSpPr>
          <p:nvPr/>
        </p:nvSpPr>
        <p:spPr bwMode="auto">
          <a:xfrm>
            <a:off x="144378" y="2791326"/>
            <a:ext cx="328908" cy="3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hought Bubble: Cloud 3">
            <a:extLst>
              <a:ext uri="{FF2B5EF4-FFF2-40B4-BE49-F238E27FC236}">
                <a16:creationId xmlns:a16="http://schemas.microsoft.com/office/drawing/2014/main" id="{58B1090B-5ADB-4715-8C56-41BA8261FFF2}"/>
              </a:ext>
            </a:extLst>
          </p:cNvPr>
          <p:cNvSpPr/>
          <p:nvPr/>
        </p:nvSpPr>
        <p:spPr>
          <a:xfrm rot="20706359" flipH="1">
            <a:off x="516770" y="4174937"/>
            <a:ext cx="459310" cy="323341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A318F-0823-48B4-8DC3-64ADE8866D88}"/>
                  </a:ext>
                </a:extLst>
              </p:cNvPr>
              <p:cNvSpPr txBox="1"/>
              <p:nvPr/>
            </p:nvSpPr>
            <p:spPr>
              <a:xfrm>
                <a:off x="5572085" y="2791326"/>
                <a:ext cx="4758054" cy="83099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p | (</a:t>
                </a:r>
                <a:r>
                  <a:rPr lang="en-US" alt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− a) =  p | a (a 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− 1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− 1 ), </a:t>
                </a:r>
              </a:p>
              <a:p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p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∤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a, then p | (a 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− 1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− 1 ). 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A318F-0823-48B4-8DC3-64ADE886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85" y="2791326"/>
                <a:ext cx="4758054" cy="830997"/>
              </a:xfrm>
              <a:prstGeom prst="rect">
                <a:avLst/>
              </a:prstGeom>
              <a:blipFill>
                <a:blip r:embed="rId2"/>
                <a:stretch>
                  <a:fillRect l="-1788" t="-5072" b="-1449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7707BA3D-8FE9-4875-8B86-BC1A181B4E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2" y="4121340"/>
            <a:ext cx="520065" cy="34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32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885627" y="756377"/>
                <a:ext cx="8718151" cy="5345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Let’s formally state:</a:t>
                </a:r>
                <a:endParaRPr lang="en-US" sz="24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Fermat’s little theorem (1640):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p is prime, then for every integer </a:t>
                </a: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≤ a &lt; p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	</a:t>
                </a:r>
                <a:endParaRPr lang="en-US" sz="24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p).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 if, and only if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k), 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p)  if, and only if p | (a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- 1).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congruent to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modulo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≤ a &lt; p condition is to define the equivalence classes modulo p. such as [1]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[2]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[a]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[a+1]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[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p-2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[p-1]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= 0, a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undefined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 then it will repeat the equivalence classes. 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627" y="756377"/>
                <a:ext cx="8718151" cy="5345246"/>
              </a:xfrm>
              <a:prstGeom prst="rect">
                <a:avLst/>
              </a:prstGeom>
              <a:blipFill>
                <a:blip r:embed="rId2"/>
                <a:stretch>
                  <a:fillRect l="-1049" t="-912" b="-1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DEE6FB7-0218-456C-AD43-2801B62C903C}"/>
              </a:ext>
            </a:extLst>
          </p:cNvPr>
          <p:cNvSpPr/>
          <p:nvPr/>
        </p:nvSpPr>
        <p:spPr>
          <a:xfrm rot="20706359" flipH="1">
            <a:off x="725876" y="1592019"/>
            <a:ext cx="583183" cy="305945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BAAF14AF-6009-4324-810A-06A3F909D0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6" y="1522210"/>
            <a:ext cx="445976" cy="34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onfused emoticon Stock Vector - 11275856">
            <a:extLst>
              <a:ext uri="{FF2B5EF4-FFF2-40B4-BE49-F238E27FC236}">
                <a16:creationId xmlns:a16="http://schemas.microsoft.com/office/drawing/2014/main" id="{6219E247-4758-41EB-B496-A649114955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5" y="1347267"/>
            <a:ext cx="445976" cy="34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70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A1EBA7-CFD0-4E4A-AC9B-CA9AD53D0569}"/>
                  </a:ext>
                </a:extLst>
              </p:cNvPr>
              <p:cNvSpPr/>
              <p:nvPr/>
            </p:nvSpPr>
            <p:spPr>
              <a:xfrm>
                <a:off x="2234724" y="2031021"/>
                <a:ext cx="8773610" cy="334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Definition:  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 if, and only if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Theorem 0.1.4.1 Modular Equivalences, we have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p)  if, and only if  p | (a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integer k.  Example: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+ 9*7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1 have the same (nonnegative) remainder when divided by 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= 1 mod p.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A1EBA7-CFD0-4E4A-AC9B-CA9AD53D0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724" y="2031021"/>
                <a:ext cx="8773610" cy="3349956"/>
              </a:xfrm>
              <a:prstGeom prst="rect">
                <a:avLst/>
              </a:prstGeom>
              <a:blipFill>
                <a:blip r:embed="rId2"/>
                <a:stretch>
                  <a:fillRect l="-1112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onfused emoticon Stock Vector - 11275856">
            <a:extLst>
              <a:ext uri="{FF2B5EF4-FFF2-40B4-BE49-F238E27FC236}">
                <a16:creationId xmlns:a16="http://schemas.microsoft.com/office/drawing/2014/main" id="{F884BC17-4E28-B061-65E7-ECC302C431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42" y="1706177"/>
            <a:ext cx="378563" cy="324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62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3840" y="472851"/>
            <a:ext cx="9155410" cy="592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Fermat’s little theorem (1640):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is prime, then for every integer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≤ a &lt; p,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p). 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p) = 1;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p|(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-1);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p = 1 mod p.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theorem suggests a “</a:t>
            </a:r>
            <a:r>
              <a:rPr lang="en-US" sz="2400" dirty="0" err="1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factorless</a:t>
            </a:r>
            <a:r>
              <a:rPr lang="en-US" sz="24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test for determining whether a number</a:t>
            </a:r>
            <a:r>
              <a:rPr lang="en-US" sz="2400" b="1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4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prime:</a:t>
            </a: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592"/>
          <p:cNvSpPr txBox="1">
            <a:spLocks/>
          </p:cNvSpPr>
          <p:nvPr/>
        </p:nvSpPr>
        <p:spPr>
          <a:xfrm>
            <a:off x="2182762" y="4493342"/>
            <a:ext cx="8405398" cy="18918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Pass		“prime”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Pick some a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		“composite”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Fermat’s test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593"/>
          <p:cNvSpPr txBox="1">
            <a:spLocks/>
          </p:cNvSpPr>
          <p:nvPr/>
        </p:nvSpPr>
        <p:spPr>
          <a:xfrm>
            <a:off x="4468633" y="4836852"/>
            <a:ext cx="2182522" cy="1098550"/>
          </a:xfrm>
          <a:prstGeom prst="rect">
            <a:avLst/>
          </a:prstGeom>
          <a:solidFill>
            <a:srgbClr val="FFFF00"/>
          </a:solidFill>
          <a:ln w="285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 a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mod N?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6651155" y="4771412"/>
            <a:ext cx="1952071" cy="594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651155" y="5386127"/>
            <a:ext cx="1952071" cy="549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371353" y="5386127"/>
            <a:ext cx="1097280" cy="9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22140D5-2923-4A04-ABAA-C9B2D7960529}"/>
              </a:ext>
            </a:extLst>
          </p:cNvPr>
          <p:cNvSpPr/>
          <p:nvPr/>
        </p:nvSpPr>
        <p:spPr>
          <a:xfrm rot="20706359" flipH="1">
            <a:off x="602729" y="3753683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6838">
            <a:off x="531193" y="3772797"/>
            <a:ext cx="602382" cy="4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62075" y="1105056"/>
            <a:ext cx="337863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whether 13 is a prime.</a:t>
            </a:r>
          </a:p>
          <a:p>
            <a:r>
              <a:rPr lang="en-US" dirty="0"/>
              <a:t>Assume that p =13 is a prime.</a:t>
            </a:r>
          </a:p>
          <a:p>
            <a:r>
              <a:rPr lang="en-US" dirty="0"/>
              <a:t>Pick a = 2, such that 1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dirty="0"/>
              <a:t> 2 &lt; 13.</a:t>
            </a:r>
          </a:p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2</a:t>
            </a:r>
            <a:r>
              <a:rPr lang="en-US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13-1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13). </a:t>
            </a:r>
          </a:p>
          <a:p>
            <a:r>
              <a:rPr lang="en-US" dirty="0"/>
              <a:t>1.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13-1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13) = 1; or</a:t>
            </a:r>
          </a:p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13|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13-1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- 1; i.e., 13|4096-1.</a:t>
            </a:r>
          </a:p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13-1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13 = 1 mod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0396" y="81930"/>
            <a:ext cx="9457635" cy="67710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problem is that Fermat’s theorem :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Fermat’s theorem is not an if-and-only-if condition;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says that </a:t>
            </a:r>
            <a:r>
              <a:rPr lang="en-US" sz="24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p is prime → </a:t>
            </a: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3333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p). But not vice versa.</a:t>
            </a:r>
            <a:endParaRPr lang="en-US" sz="2400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not say</a:t>
            </a:r>
            <a:r>
              <a:rPr lang="en-US" sz="24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when N is not prime. </a:t>
            </a:r>
          </a:p>
          <a:p>
            <a:pPr marL="9144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N is not prime, Fermat’s test diagram is questionable. i.e.,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N, if a</a:t>
            </a:r>
            <a:r>
              <a:rPr lang="en-US" sz="2400" baseline="300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N), can we say that N is prime?</a:t>
            </a:r>
            <a:endParaRPr lang="en-US" sz="2400" dirty="0">
              <a:solidFill>
                <a:srgbClr val="C000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fact, a composite number N can possibly pass Fermat’s test.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N), for certain choices of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for a non-prime N = 341 = 11 * 31, 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340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341).  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true that for composite N,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values of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fail the test.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340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341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256+64+16+4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341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  (2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256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341 *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341 *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341 *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341) mod 341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 (64 * 16 * 64 *16) mod 341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 (1024 mod 341 * 1024 mod 341) mod 341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 (1 * 1) mod 341 = 1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7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977" y="1197864"/>
            <a:ext cx="8385344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Figure 1.7 An algorithm for testing primality.</a:t>
            </a:r>
            <a:r>
              <a:rPr lang="en-US" sz="2600" dirty="0">
                <a:solidFill>
                  <a:srgbClr val="C00000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this algorithm, choose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randomly from {1, 2, … N-1}, rather than fixing an arbitrary value of 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 advance.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600" spc="-1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primality(N)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Positive integer N</a:t>
            </a:r>
            <a:endParaRPr lang="en-US" sz="24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yes/no</a:t>
            </a:r>
            <a:endParaRPr lang="en-US" sz="24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Pick a positive integer a &lt; N at random</a:t>
            </a: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i="1" spc="-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100" baseline="30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</a:t>
            </a:r>
            <a:endParaRPr lang="en-US" sz="2400" spc="-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 return yes;</a:t>
            </a:r>
          </a:p>
          <a:p>
            <a:pPr marL="457200" marR="0">
              <a:spcBef>
                <a:spcPts val="0"/>
              </a:spcBef>
              <a:spcAft>
                <a:spcPts val="1000"/>
              </a:spcAft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return no;</a:t>
            </a:r>
            <a:endParaRPr lang="en-US" sz="2400" spc="-1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254FD-B4D6-414A-B8EE-C04700A07759}"/>
              </a:ext>
            </a:extLst>
          </p:cNvPr>
          <p:cNvSpPr txBox="1"/>
          <p:nvPr/>
        </p:nvSpPr>
        <p:spPr>
          <a:xfrm>
            <a:off x="6223438" y="4734036"/>
            <a:ext cx="4070935" cy="1569660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whether </a:t>
            </a:r>
          </a:p>
          <a:p>
            <a:pPr marL="569913" lvl="1" indent="-2841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|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</a:p>
          <a:p>
            <a:pPr marL="569913" lvl="1" indent="-284163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 = 1? or  </a:t>
            </a:r>
          </a:p>
          <a:p>
            <a:pPr marL="569913" lvl="1" indent="-2841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 = 1 mod N?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5425" y="2029174"/>
            <a:ext cx="8837023" cy="33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 analyzing the behavior of this algorithm for testing primality: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turns out that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certain extremely rare composite numbers N, called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Carmichael numbers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pass Fermat’s test for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relatively prime to N.  [i.e., </a:t>
            </a:r>
            <a:r>
              <a:rPr lang="en-US" sz="2400" i="1" spc="-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100" baseline="30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400" spc="-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solidFill>
                <a:srgbClr val="0000FF"/>
              </a:solidFill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such numbers, </a:t>
            </a: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algorithm will fail.</a:t>
            </a:r>
          </a:p>
        </p:txBody>
      </p:sp>
    </p:spTree>
    <p:extLst>
      <p:ext uri="{BB962C8B-B14F-4D97-AF65-F5344CB8AC3E}">
        <p14:creationId xmlns:p14="http://schemas.microsoft.com/office/powerpoint/2010/main" val="38497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38884" y="2227154"/>
                <a:ext cx="8714232" cy="3981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solidFill>
                      <a:schemeClr val="tx1"/>
                    </a:solidFill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What is Carmichael number?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3333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smallest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Carmichael number is 561 = 3 * 11 * 17.  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is </a:t>
                </a:r>
                <a:r>
                  <a:rPr lang="en-US" sz="2400" dirty="0">
                    <a:solidFill>
                      <a:srgbClr val="3333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 a prime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passes the Fermat test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because </a:t>
                </a:r>
                <a:r>
                  <a:rPr lang="en-US" sz="2400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560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561) for all values of </a:t>
                </a:r>
                <a:r>
                  <a:rPr lang="en-US" sz="2400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relatively prime to 561, 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𝑜𝑛𝑒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{3, 11, 17}. [i.e., </a:t>
                </a:r>
                <a:r>
                  <a:rPr lang="en-US" sz="24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(a, 561) = 1.] 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numbers of this type are infinite but exceedingly rare.   </a:t>
                </a:r>
                <a:endParaRPr lang="en-US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84" y="2227154"/>
                <a:ext cx="8714232" cy="3981621"/>
              </a:xfrm>
              <a:prstGeom prst="rect">
                <a:avLst/>
              </a:prstGeom>
              <a:blipFill>
                <a:blip r:embed="rId2"/>
                <a:stretch>
                  <a:fillRect l="-1259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30242" y="1428482"/>
            <a:ext cx="9072438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+++++++++++++++++++++++++++++++++++++++++++++++++++++++++++++++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5665517-AE76-4548-8CB7-1323904955E4}"/>
              </a:ext>
            </a:extLst>
          </p:cNvPr>
          <p:cNvSpPr/>
          <p:nvPr/>
        </p:nvSpPr>
        <p:spPr>
          <a:xfrm rot="20706359" flipH="1">
            <a:off x="784253" y="1712678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181">
            <a:off x="697769" y="1690613"/>
            <a:ext cx="632278" cy="42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2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42559" y="1022095"/>
                <a:ext cx="10006031" cy="5247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There is a way around Carmichael numbers [Rabin and Miller]. 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Write N – 1 in the form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u.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hoose a random base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check the value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Perform this computation of  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 by </a:t>
                </a:r>
              </a:p>
              <a:p>
                <a:pPr marL="12573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first determining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  and then </a:t>
                </a:r>
              </a:p>
              <a:p>
                <a:pPr marL="12573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repeatedly squaring, to get this sequence: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 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N,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2u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N, …,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 </a:t>
                </a:r>
                <a:r>
                  <a:rPr lang="en-US" sz="24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[i.e., the value of (</a:t>
                </a:r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is not the value of    1 mod N], then N is composite by Fermat’s theorem and we are done.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59" y="1022095"/>
                <a:ext cx="10006031" cy="5247975"/>
              </a:xfrm>
              <a:prstGeom prst="rect">
                <a:avLst/>
              </a:prstGeom>
              <a:blipFill>
                <a:blip r:embed="rId2"/>
                <a:stretch>
                  <a:fillRect l="-1096" r="-61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9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7241" y="916162"/>
            <a:ext cx="9157518" cy="562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24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1 (mod N),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conduct a follow-up test: </a:t>
            </a:r>
          </a:p>
          <a:p>
            <a:pPr marL="9144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somewhere in the preceding sequence, we ran into a 1 for the first time. </a:t>
            </a:r>
          </a:p>
          <a:p>
            <a:pPr marL="9144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this happened after the first position (that is, if 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N ≠ 1), and  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preceding value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list is not -1 mod N,                                      then we declare N composite.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latter case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nontrivial square root of 1 modulo N is found:    </a:t>
            </a:r>
          </a:p>
          <a:p>
            <a:pPr marL="17145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number that is not ±1 mod N but that when squared is equal to 1 mod N. Such a number can only exist if N is composite. </a:t>
            </a:r>
          </a:p>
          <a:p>
            <a:pPr marL="8001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we combine this square-root check with earlier Fermat test, then at least three-fourths of the possible values of  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between 1 and N – 1 will reveal a composite N, even if it is a Carmichael number.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83F45-9101-13A3-C4C7-21E1658F6E8F}"/>
              </a:ext>
            </a:extLst>
          </p:cNvPr>
          <p:cNvSpPr txBox="1"/>
          <p:nvPr/>
        </p:nvSpPr>
        <p:spPr>
          <a:xfrm>
            <a:off x="1022554" y="244311"/>
            <a:ext cx="10844981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6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There is a way around Carmichael numbers [Rabin and Miller] - continued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1952" y="1417755"/>
            <a:ext cx="854049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Primality testing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[9-11, 15-18]</a:t>
            </a:r>
          </a:p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Carmichael numbers.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19-20, 24-26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Finding Large Prime Numbers 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30-34]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311C4A01-AAA7-4B10-986D-9E2E323EF91F}"/>
              </a:ext>
            </a:extLst>
          </p:cNvPr>
          <p:cNvSpPr/>
          <p:nvPr/>
        </p:nvSpPr>
        <p:spPr>
          <a:xfrm flipH="1">
            <a:off x="747803" y="415938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nfused emoticon Stock Vector - 11275856">
            <a:extLst>
              <a:ext uri="{FF2B5EF4-FFF2-40B4-BE49-F238E27FC236}">
                <a16:creationId xmlns:a16="http://schemas.microsoft.com/office/drawing/2014/main" id="{600D1B36-E3ED-4C14-89CD-88D9A775F9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" y="4091152"/>
            <a:ext cx="540688" cy="473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22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159" y="1029343"/>
            <a:ext cx="9167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Miller-Rabin algorithm for primality testing of integers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impressive randomized algorithm (e.g.,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Cormen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 968-975).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randomized algorithm solves the problem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 acceptable amount of time for thousand-digit numbers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probability of yielding an erroneous answer smaller than the probability of hardware malfunction.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faster than the best known deterministic algorithms for solving this problem, which is crucial for modern cryptology.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2794" y="5494476"/>
            <a:ext cx="90485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+++++++++++++++++++++++++++++++++++++++++++++++++++++++++++++++++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3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2897" y="1526960"/>
            <a:ext cx="87771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Carmichael-free universe, the algorithm works well.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prime number N will pass Fermat’s test and produce the right answer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non-Carmichael composite number N must fail Fermat’s test </a:t>
            </a:r>
            <a:r>
              <a:rPr lang="en-US" sz="2400" b="1" i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some value of  a</a:t>
            </a:r>
            <a:r>
              <a:rPr lang="en-US" sz="2400" b="1" i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implies immediately that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fails Fermat’s test for </a:t>
            </a:r>
            <a:r>
              <a:rPr lang="en-US" sz="2400" b="1" i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least half the possible values of a!</a:t>
            </a:r>
            <a:endParaRPr lang="en-US" sz="2400" b="1" dirty="0">
              <a:solidFill>
                <a:srgbClr val="C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2E863C8-7049-39AC-8CD0-E3E2AFE56962}"/>
                  </a:ext>
                </a:extLst>
              </p:cNvPr>
              <p:cNvSpPr/>
              <p:nvPr/>
            </p:nvSpPr>
            <p:spPr>
              <a:xfrm>
                <a:off x="1612492" y="393381"/>
                <a:ext cx="8524566" cy="63112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8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Theorem 0.3: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 are infinitely many primes.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Reason: Assume that there are only n primes, p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Let Q = p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…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+ 1. If p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divides Q, then p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divides Q - p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…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1. This implies that Q is either a prime or a prime factor of Q.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endParaRPr lang="en-US" sz="2400" baseline="-25000" dirty="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800" dirty="0"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Lemma 0.5:	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i="1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(mod N) for some </a:t>
                </a:r>
                <a:r>
                  <a:rPr lang="en-US" sz="2400" i="1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relatively prime to N, then it must hold for at least half the choices of </a:t>
                </a:r>
                <a:r>
                  <a:rPr lang="en-US" sz="2400" i="1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N.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Reason: Every b &lt; N that passes Fermat’s test with respect to N (i.e.,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(mod N) ) has a twin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a.b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that fails the test:</a:t>
                </a:r>
              </a:p>
              <a:p>
                <a:pPr marL="628650" indent="-628650"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a.b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N-1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N-1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.b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N-1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N-1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(mod N)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endParaRPr lang="en-US" sz="2400" baseline="-25000" dirty="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2E863C8-7049-39AC-8CD0-E3E2AFE56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92" y="393381"/>
                <a:ext cx="8524566" cy="6311215"/>
              </a:xfrm>
              <a:prstGeom prst="rect">
                <a:avLst/>
              </a:prstGeom>
              <a:blipFill>
                <a:blip r:embed="rId2"/>
                <a:stretch>
                  <a:fillRect l="-1429" t="-771" r="-10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3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28427" y="1318959"/>
                <a:ext cx="9112195" cy="4885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Disregarding the Carmichael numbers, let assert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N is prime, 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a</a:t>
                </a:r>
                <a:r>
                  <a:rPr lang="en-US" sz="2200" baseline="30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N), for all a &lt; N.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N is not prime 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a</a:t>
                </a:r>
                <a:r>
                  <a:rPr lang="en-US" sz="2200" baseline="30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N), for at most half the values of a &lt; N.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algorithm of Figure 1.7, therefore, has the following probabilistic behavior.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(Algorithm 1.7 returns yes when N is prime)  = 1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(Algorithm 1.7 returns yes when N is not prime)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educe this one-sided error by repeating the procedure many times, by randomly picking several values of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testing them all (Figure 1.8).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(Algorithm 1.8 returns yes when N is not prime)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27" y="1318959"/>
                <a:ext cx="9112195" cy="4885825"/>
              </a:xfrm>
              <a:prstGeom prst="rect">
                <a:avLst/>
              </a:prstGeom>
              <a:blipFill>
                <a:blip r:embed="rId2"/>
                <a:stretch>
                  <a:fillRect l="-870" t="-748" r="-468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1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009451" y="1352793"/>
                <a:ext cx="9316327" cy="5072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ffectLst/>
                    <a:highlight>
                      <a:srgbClr val="FFFF0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Figure 1.8   An algorithm for testing primality</a:t>
                </a:r>
                <a:r>
                  <a:rPr lang="en-US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                                    	         </a:t>
                </a:r>
                <a:r>
                  <a:rPr lang="en-US" sz="22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 low error probability.</a:t>
                </a:r>
                <a:endParaRPr lang="en-US" sz="22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spc="-1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primality2( N )</a:t>
                </a:r>
                <a:endParaRPr lang="en-US" sz="22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Positive integer N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yes/no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Pick positive integers a</a:t>
                </a:r>
                <a:r>
                  <a:rPr lang="en-US" sz="2400" spc="-100" baseline="-25000" dirty="0"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spc="-100" dirty="0"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sz="2400" spc="-100" baseline="-25000" dirty="0"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400" spc="-100" dirty="0" err="1"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spc="-100" baseline="-25000" dirty="0" err="1"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spc="-100" dirty="0">
                    <a:effectLst/>
                    <a:highlight>
                      <a:srgbClr val="FFFF00"/>
                    </a:highligh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N at random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400" i="1" spc="-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≡ 1 (mod N), for all </a:t>
                </a:r>
                <a:r>
                  <a:rPr lang="en-US" sz="2400" spc="-1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 2, …, k: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	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 yes;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else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spc="-1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return no;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51" y="1352793"/>
                <a:ext cx="9316327" cy="5072479"/>
              </a:xfrm>
              <a:prstGeom prst="rect">
                <a:avLst/>
              </a:prstGeom>
              <a:blipFill>
                <a:blip r:embed="rId2"/>
                <a:stretch>
                  <a:fillRect l="-1178" t="-841" b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58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8698" y="695987"/>
                <a:ext cx="9208295" cy="5556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Generating random primes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we have a fast algorithm for choosing random primes that are a few hundred bits long?  Since primes are abundant, a random n-bit number has roughly a one-in-n chance of being prime (actually about 1/(ln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≈  1.44/n). For instance, 1 in 20 social security numbers is prime!  [i.e., 1/(ln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1/20.]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Lagrange’s prime number theorem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 be the number of primes ≤ x. 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(x)  ≈  x / (ln x ), or more precisely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lim>
                        </m:limLow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1.    [Note that ln x is the natural algorithm of x.]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Such abundance makes it simple to generate a random n-bit prime: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Pick a random n-bit number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Run a primality test on 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it passes the test, output N; else repeat the process.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98" y="695987"/>
                <a:ext cx="9208295" cy="5556073"/>
              </a:xfrm>
              <a:prstGeom prst="rect">
                <a:avLst/>
              </a:prstGeom>
              <a:blipFill>
                <a:blip r:embed="rId2"/>
                <a:stretch>
                  <a:fillRect l="-1191" t="-877" r="-529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670480B7-ADD8-4531-85B6-D5249E51F9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4763">
            <a:off x="703371" y="2794071"/>
            <a:ext cx="454775" cy="3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7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978" y="1789409"/>
            <a:ext cx="8888044" cy="433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>
                <a:ea typeface="Calibri" panose="020F0502020204030204" pitchFamily="34" charset="0"/>
                <a:cs typeface="Times New Roman" panose="02020603050405020304" pitchFamily="18" charset="0"/>
              </a:rPr>
              <a:t>How fast is this algorithm?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randomly chosen N is truly prime, with a probability of at least 1/n, then it will certainly pass the test. 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each iteration, this procedure has at least a  1/n chance of halting. Therefore, on average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halt within O(n) rounds.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Which primality test should be used?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sufficient to perform the Fermat test with base a = 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(or to be really safe, a = 2, 3, 5) because for random numbers the Fermat test has a much smaller failure probability than the worst-case ½ bound.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5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3939" y="1553614"/>
            <a:ext cx="89682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What is the probability that the output of the algorithm is really prime?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Suppose the test is performed with base a = 2 for all numbers N ≤ 25 *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In this range, there are about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primes, and about 20,000 composites that pass the test.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Thus, the chance of erroneously outputting a composite is approximately 20,000/10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2 * 10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-5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This chance of error decreases rapidly as the length of the numbers involved is increased to a few hundred digits we expect in applications.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3862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16"/>
          <p:cNvSpPr txBox="1"/>
          <p:nvPr/>
        </p:nvSpPr>
        <p:spPr>
          <a:xfrm>
            <a:off x="1653926" y="2391326"/>
            <a:ext cx="1709476" cy="287243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Composites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Primes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618"/>
          <p:cNvSpPr txBox="1"/>
          <p:nvPr/>
        </p:nvSpPr>
        <p:spPr>
          <a:xfrm>
            <a:off x="4624573" y="3229568"/>
            <a:ext cx="2308156" cy="1013765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Fermat test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(base a = 2)</a:t>
            </a:r>
            <a:endParaRPr lang="en-US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615"/>
          <p:cNvSpPr txBox="1"/>
          <p:nvPr/>
        </p:nvSpPr>
        <p:spPr>
          <a:xfrm>
            <a:off x="8305219" y="1323698"/>
            <a:ext cx="2357479" cy="227029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 Box 621"/>
          <p:cNvSpPr txBox="1"/>
          <p:nvPr/>
        </p:nvSpPr>
        <p:spPr>
          <a:xfrm>
            <a:off x="8249559" y="4036599"/>
            <a:ext cx="2413139" cy="1227164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≈ 20,000 composite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≈  10</a:t>
            </a:r>
            <a:r>
              <a:rPr lang="en-US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primes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53926" y="4614726"/>
            <a:ext cx="17094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49559" y="4522964"/>
            <a:ext cx="24131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6932729" y="2458844"/>
            <a:ext cx="1372490" cy="12776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6932729" y="3728499"/>
            <a:ext cx="1316830" cy="921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1"/>
          </p:cNvCxnSpPr>
          <p:nvPr/>
        </p:nvCxnSpPr>
        <p:spPr>
          <a:xfrm>
            <a:off x="3363402" y="3728499"/>
            <a:ext cx="1261171" cy="7952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8712" y="2321548"/>
            <a:ext cx="644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Fail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7036090" y="4351135"/>
            <a:ext cx="7084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Pass</a:t>
            </a:r>
            <a:endParaRPr lang="en-US" sz="2200" dirty="0"/>
          </a:p>
        </p:txBody>
      </p:sp>
      <p:sp>
        <p:nvSpPr>
          <p:cNvPr id="19" name="Rectangle 18"/>
          <p:cNvSpPr/>
          <p:nvPr/>
        </p:nvSpPr>
        <p:spPr>
          <a:xfrm>
            <a:off x="1653926" y="5288463"/>
            <a:ext cx="90087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primality test:						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numbers N ≤ 25 * 10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after primality test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906">
            <a:off x="779531" y="1655063"/>
            <a:ext cx="749771" cy="5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9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401" y="2427269"/>
            <a:ext cx="8866499" cy="2295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Finding Large Prime Numbers</a:t>
            </a:r>
            <a:endParaRPr lang="en-US" sz="2600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large prime numbers, which is necessary to the success of the RSA public-key cryptosystem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show an algorithm for testing whether a number is prime.</a:t>
            </a:r>
            <a:endParaRPr lang="en-US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F7BF3DA-2EA9-42B8-9A6D-4AE885E661EF}"/>
              </a:ext>
            </a:extLst>
          </p:cNvPr>
          <p:cNvSpPr/>
          <p:nvPr/>
        </p:nvSpPr>
        <p:spPr>
          <a:xfrm rot="20706359" flipH="1">
            <a:off x="744860" y="1811935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2960493-C9EE-44C2-B686-C61BC4D300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496">
            <a:off x="772914" y="1828800"/>
            <a:ext cx="543822" cy="4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857" y="911323"/>
            <a:ext cx="8584688" cy="51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Elementary Number-Theoretic Notions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application of number-theoretic algorithms is in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discipline concerned with encrypting a message sent from one party to another, such that someone who intercepts the message will not be able to decode it.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the set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{ …., -2, -1, 0, 1, 2, 3, ….} of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the set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{0, 1, 2, 3, ….} of natural numbers (nonnegative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notation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| a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 “d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a”) means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k*d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some integer k, (i.e., a is k multiple of d).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1931" y="673594"/>
                <a:ext cx="9093263" cy="5924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i="1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Search of a Large Prime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find a large prime number, </a:t>
                </a:r>
              </a:p>
              <a:p>
                <a:pPr marL="914400" indent="-4556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randomly integers of the appropriate size and test whether each selected integer is prime until one is found to be prime. </a:t>
                </a:r>
              </a:p>
              <a:p>
                <a:pPr marL="914400" indent="-4556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important consideration of this method is </a:t>
                </a:r>
              </a:p>
              <a:p>
                <a:pPr marL="1371600" lvl="1" indent="-4556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likelihood of finding a prime when an integer is chosen at random.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ive the prime distribution theorem, which enables us to approximate this likelihood.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 prime distribution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number of primes that are less than or equal to n.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5 since there are five primes, 2, 3, 5, 7 and 11, that are less than or equal to 12.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prime number theorem show in Theorem 0.15 gives an approximation of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1" y="673594"/>
                <a:ext cx="9093263" cy="5924699"/>
              </a:xfrm>
              <a:prstGeom prst="rect">
                <a:avLst/>
              </a:prstGeom>
              <a:blipFill>
                <a:blip r:embed="rId2"/>
                <a:stretch>
                  <a:fillRect l="-1207" t="-823" b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818C04B-40DD-4543-8E7F-9EB25858E2CE}"/>
              </a:ext>
            </a:extLst>
          </p:cNvPr>
          <p:cNvSpPr/>
          <p:nvPr/>
        </p:nvSpPr>
        <p:spPr>
          <a:xfrm rot="20706359" flipH="1">
            <a:off x="643907" y="4011939"/>
            <a:ext cx="459310" cy="388836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13500" y="2432445"/>
                <a:ext cx="9159903" cy="2229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Theorem 0.15  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prime distribution theorem -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Lagrange’s prime number theorem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that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den>
                        </m:f>
                      </m:e>
                    </m:func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00" y="2432445"/>
                <a:ext cx="9159903" cy="2229841"/>
              </a:xfrm>
              <a:prstGeom prst="rect">
                <a:avLst/>
              </a:prstGeom>
              <a:blipFill>
                <a:blip r:embed="rId2"/>
                <a:stretch>
                  <a:fillRect l="-1198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BCE82D8-918A-4B93-A540-6E672DE82F2C}"/>
              </a:ext>
            </a:extLst>
          </p:cNvPr>
          <p:cNvSpPr/>
          <p:nvPr/>
        </p:nvSpPr>
        <p:spPr>
          <a:xfrm>
            <a:off x="1813500" y="1314950"/>
            <a:ext cx="362471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Search of a Large Prime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15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4846" y="993670"/>
                <a:ext cx="9159903" cy="546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we randomly choose an integer between 1 and n = 10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16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according to the uniform distribution, the probability of it being prime is about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=0.027143.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Suppose we choose 200 such numbers at random. The probability of them all not being prime is then about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(1 – 0.027143)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0.004.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we randomly choose an integer between 1 and n = 10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according to the uniform distribution, the probability of it being prime is about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100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=0.0043429.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Suppose we choose 200 such numbers at random. The probability of them all not being prime is then about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(1 – 0.0043429)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0.04.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46" y="993670"/>
                <a:ext cx="9159903" cy="5460854"/>
              </a:xfrm>
              <a:prstGeom prst="rect">
                <a:avLst/>
              </a:prstGeom>
              <a:blipFill>
                <a:blip r:embed="rId2"/>
                <a:stretch>
                  <a:fillRect l="-865" t="-781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12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076" y="1326902"/>
            <a:ext cx="9382541" cy="502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Rivest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-Shamir-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Adleman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RSA) cryptosystem uses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ideas we have introduced in this lecture note.  It derives very strong guarantees of security by ingeniously exploiting the wide gulf between the polynomial-time computability of certain number-theoretic tasks: (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exponentiation,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greatest common divisor,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primality testing) 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intractability of others (factoring).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419" y="4627659"/>
            <a:ext cx="84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113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7845">
            <a:off x="685108" y="4167888"/>
            <a:ext cx="59423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0945" y="1742739"/>
                <a:ext cx="8540496" cy="4095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efinition of Congruency Modulo n: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m and k be integers and n be a positive integer (n &gt; 0).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:r>
                  <a:rPr lang="en-US" sz="2600" i="1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congruent to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sz="2600" i="1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modulo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denoted as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only if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Or, we said that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equivalent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Symbolically,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45" y="1742739"/>
                <a:ext cx="8540496" cy="4095801"/>
              </a:xfrm>
              <a:prstGeom prst="rect">
                <a:avLst/>
              </a:prstGeom>
              <a:blipFill>
                <a:blip r:embed="rId2"/>
                <a:stretch>
                  <a:fillRect l="-128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311C4A01-AAA7-4B10-986D-9E2E323EF91F}"/>
              </a:ext>
            </a:extLst>
          </p:cNvPr>
          <p:cNvSpPr/>
          <p:nvPr/>
        </p:nvSpPr>
        <p:spPr>
          <a:xfrm flipH="1">
            <a:off x="747803" y="415938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nfused emoticon Stock Vector - 11275856">
            <a:extLst>
              <a:ext uri="{FF2B5EF4-FFF2-40B4-BE49-F238E27FC236}">
                <a16:creationId xmlns:a16="http://schemas.microsoft.com/office/drawing/2014/main" id="{600D1B36-E3ED-4C14-89CD-88D9A775F9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09" y="4159387"/>
            <a:ext cx="447982" cy="4055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0380C-168F-9C7C-AC1B-8923C6C3EE53}"/>
              </a:ext>
            </a:extLst>
          </p:cNvPr>
          <p:cNvSpPr txBox="1"/>
          <p:nvPr/>
        </p:nvSpPr>
        <p:spPr>
          <a:xfrm>
            <a:off x="1480958" y="748146"/>
            <a:ext cx="903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: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 and k are congruent modulo n 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68231" y="1556012"/>
                <a:ext cx="9058403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Z be the set of integers {…, -2, -1, 0, 1, 2, … }.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integers can be partitioned into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equivalence classes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according to their remainder modulo n.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efine the equivalence class modulo n</a:t>
                </a:r>
                <a:r>
                  <a:rPr lang="en-US" sz="24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containing an integer a</a:t>
                </a:r>
                <a:r>
                  <a:rPr lang="en-US" sz="24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be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[a]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{a + k n | k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ɛ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Z}</a:t>
                </a:r>
                <a:r>
                  <a:rPr lang="en-US" sz="24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 [3]</a:t>
                </a:r>
                <a:r>
                  <a:rPr lang="en-US" sz="2400" baseline="-25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{ …, - 25, -18, -11, -4, 3, 10, 17, 24, 31, 38, …}.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 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[a]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≡ a (mod n).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n | (b – a). i.e., b must be equal to a + kn.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231" y="1556012"/>
                <a:ext cx="9058403" cy="4524315"/>
              </a:xfrm>
              <a:prstGeom prst="rect">
                <a:avLst/>
              </a:prstGeom>
              <a:blipFill>
                <a:blip r:embed="rId2"/>
                <a:stretch>
                  <a:fillRect l="-1009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2">
            <a:extLst>
              <a:ext uri="{FF2B5EF4-FFF2-40B4-BE49-F238E27FC236}">
                <a16:creationId xmlns:a16="http://schemas.microsoft.com/office/drawing/2014/main" id="{9548BFC4-988A-4BD1-8D39-ED7C402ED865}"/>
              </a:ext>
            </a:extLst>
          </p:cNvPr>
          <p:cNvSpPr/>
          <p:nvPr/>
        </p:nvSpPr>
        <p:spPr>
          <a:xfrm flipH="1">
            <a:off x="791746" y="3615411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/>
              <p:nvPr/>
            </p:nvSpPr>
            <p:spPr>
              <a:xfrm>
                <a:off x="1630017" y="603923"/>
                <a:ext cx="4667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mod y.</a:t>
                </a:r>
              </a:p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q*y + r        [ r ]</a:t>
                </a:r>
                <a:r>
                  <a:rPr lang="en-US" alt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{ r + q*y | q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7" y="603923"/>
                <a:ext cx="4667416" cy="646331"/>
              </a:xfrm>
              <a:prstGeom prst="rect">
                <a:avLst/>
              </a:prstGeom>
              <a:blipFill>
                <a:blip r:embed="rId3"/>
                <a:stretch>
                  <a:fillRect l="-104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889729B-7856-4502-8E32-AB25A08145D6}"/>
              </a:ext>
            </a:extLst>
          </p:cNvPr>
          <p:cNvSpPr/>
          <p:nvPr/>
        </p:nvSpPr>
        <p:spPr>
          <a:xfrm>
            <a:off x="2911163" y="1057108"/>
            <a:ext cx="2097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onfused emoticon Stock Vector - 11275856">
            <a:extLst>
              <a:ext uri="{FF2B5EF4-FFF2-40B4-BE49-F238E27FC236}">
                <a16:creationId xmlns:a16="http://schemas.microsoft.com/office/drawing/2014/main" id="{09499A61-C1A4-5DE0-98C1-DC1D3268157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9" y="3590283"/>
            <a:ext cx="447982" cy="405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3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22998" y="437461"/>
                <a:ext cx="7766726" cy="627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0.47: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33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28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23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18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13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(-2)),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 mod 5.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(-7)),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-7 mod 5.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-7, -2, 3, 8, 13, 18, 23, 28, 33, … } is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class modulo 5 containing 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98" y="437461"/>
                <a:ext cx="7766726" cy="6278642"/>
              </a:xfrm>
              <a:prstGeom prst="rect">
                <a:avLst/>
              </a:prstGeom>
              <a:blipFill>
                <a:blip r:embed="rId2"/>
                <a:stretch>
                  <a:fillRect l="-1413" b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125B78C-1469-4F8C-916F-61ECD151E2B1}"/>
              </a:ext>
            </a:extLst>
          </p:cNvPr>
          <p:cNvSpPr/>
          <p:nvPr/>
        </p:nvSpPr>
        <p:spPr>
          <a:xfrm flipH="1">
            <a:off x="1004515" y="546611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44EF7-C7BD-47A7-8123-A3FD3BD53813}"/>
              </a:ext>
            </a:extLst>
          </p:cNvPr>
          <p:cNvSpPr txBox="1"/>
          <p:nvPr/>
        </p:nvSpPr>
        <p:spPr>
          <a:xfrm>
            <a:off x="8285259" y="5096785"/>
            <a:ext cx="2902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 | (33 – (-7)) or 5 | (-7-33)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E51878-2291-4DC7-B70E-35182E636D79}"/>
              </a:ext>
            </a:extLst>
          </p:cNvPr>
          <p:cNvCxnSpPr>
            <a:endCxn id="4" idx="1"/>
          </p:cNvCxnSpPr>
          <p:nvPr/>
        </p:nvCxnSpPr>
        <p:spPr>
          <a:xfrm flipV="1">
            <a:off x="6599583" y="5281451"/>
            <a:ext cx="1685676" cy="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onfused emoticon Stock Vector - 11275856">
            <a:extLst>
              <a:ext uri="{FF2B5EF4-FFF2-40B4-BE49-F238E27FC236}">
                <a16:creationId xmlns:a16="http://schemas.microsoft.com/office/drawing/2014/main" id="{E8D5778B-2549-427E-83EA-FFA3F0355C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5" y="5370512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73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670740" y="1157466"/>
                <a:ext cx="9570720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0.1.4.1 Modular Equivalences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and b and n be any integers and suppose n &gt; 1.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statements are all equivalent: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| (a – b)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(mod n)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b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integer k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and b have the same (nonnegative) remainder when divided by n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mod n = b mod n.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Obvious.  Example:  5 | (33 -18).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740" y="1157466"/>
                <a:ext cx="9570720" cy="4647426"/>
              </a:xfrm>
              <a:prstGeom prst="rect">
                <a:avLst/>
              </a:prstGeom>
              <a:blipFill>
                <a:blip r:embed="rId2"/>
                <a:stretch>
                  <a:fillRect l="-955" t="-1050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D2DFCF15-5B2B-439A-AF5E-61F57C8307A3}"/>
              </a:ext>
            </a:extLst>
          </p:cNvPr>
          <p:cNvSpPr/>
          <p:nvPr/>
        </p:nvSpPr>
        <p:spPr>
          <a:xfrm flipH="1">
            <a:off x="833789" y="1002511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fused emoticon Stock Vector - 11275856">
            <a:extLst>
              <a:ext uri="{FF2B5EF4-FFF2-40B4-BE49-F238E27FC236}">
                <a16:creationId xmlns:a16="http://schemas.microsoft.com/office/drawing/2014/main" id="{4DC1D0C0-8EF6-4DD5-8388-8E2202EDF3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39" y="1002511"/>
            <a:ext cx="378563" cy="405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46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CBEA8C-E0C6-4CEC-A8FE-B2BB1745777B}"/>
              </a:ext>
            </a:extLst>
          </p:cNvPr>
          <p:cNvSpPr/>
          <p:nvPr/>
        </p:nvSpPr>
        <p:spPr>
          <a:xfrm>
            <a:off x="4770235" y="3136612"/>
            <a:ext cx="3211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Primality testing</a:t>
            </a:r>
          </a:p>
        </p:txBody>
      </p:sp>
    </p:spTree>
    <p:extLst>
      <p:ext uri="{BB962C8B-B14F-4D97-AF65-F5344CB8AC3E}">
        <p14:creationId xmlns:p14="http://schemas.microsoft.com/office/powerpoint/2010/main" val="407435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a^p \equiv a \pmod p."/>
          <p:cNvSpPr>
            <a:spLocks noChangeAspect="1" noChangeArrowheads="1"/>
          </p:cNvSpPr>
          <p:nvPr/>
        </p:nvSpPr>
        <p:spPr bwMode="auto">
          <a:xfrm>
            <a:off x="144378" y="2791326"/>
            <a:ext cx="328908" cy="3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hought Bubble: Cloud 3">
            <a:extLst>
              <a:ext uri="{FF2B5EF4-FFF2-40B4-BE49-F238E27FC236}">
                <a16:creationId xmlns:a16="http://schemas.microsoft.com/office/drawing/2014/main" id="{58B1090B-5ADB-4715-8C56-41BA8261FFF2}"/>
              </a:ext>
            </a:extLst>
          </p:cNvPr>
          <p:cNvSpPr/>
          <p:nvPr/>
        </p:nvSpPr>
        <p:spPr>
          <a:xfrm rot="20706359" flipH="1">
            <a:off x="969891" y="1729822"/>
            <a:ext cx="459310" cy="323341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7707BA3D-8FE9-4875-8B86-BC1A181B4E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0" y="1713805"/>
            <a:ext cx="520065" cy="3498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34046" y="97319"/>
            <a:ext cx="8458821" cy="666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Primality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we have any way to know a number is a prime without actually trying to factor the number?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Fermat's little theorem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that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prime number,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hen, for any integer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number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a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an integer multiple of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notation of modular arithmetic,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en-US" altLang="en-US" sz="2400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a (mod p).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is,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(a</a:t>
            </a:r>
            <a:r>
              <a:rPr lang="en-US" alt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a) 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= 2 and p = 11, 2</a:t>
            </a:r>
            <a:r>
              <a:rPr lang="en-US" alt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2048,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2048 − 2 = 186 × 11, an integer 186 multiple of 11.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is, 11 | 2</a:t>
            </a:r>
            <a:r>
              <a:rPr lang="en-US" alt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where 11 is a prime. i.e., 2</a:t>
            </a:r>
            <a:r>
              <a:rPr lang="en-US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2(mod p).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= 2, and p = 12, 2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4096, then 12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┼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4659" y="2955780"/>
            <a:ext cx="244098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i.e., (a</a:t>
            </a:r>
            <a:r>
              <a:rPr lang="en-US" alt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a) mod p = 0.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1) mod p = 0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1) mod p = 0</a:t>
            </a:r>
          </a:p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</a:t>
            </a:r>
            <a:r>
              <a:rPr lang="en-US" alt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≡ 1 (mod p)</a:t>
            </a:r>
            <a:endParaRPr lang="en-US" dirty="0"/>
          </a:p>
        </p:txBody>
      </p:sp>
      <p:pic>
        <p:nvPicPr>
          <p:cNvPr id="10" name="Picture 9" descr="Confused emoticon Stock Vector - 11275856">
            <a:extLst>
              <a:ext uri="{FF2B5EF4-FFF2-40B4-BE49-F238E27FC236}">
                <a16:creationId xmlns:a16="http://schemas.microsoft.com/office/drawing/2014/main" id="{658BF12D-D38A-4DA6-AF9E-74B878A579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9" y="2441441"/>
            <a:ext cx="445976" cy="34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26884</TotalTime>
  <Words>3539</Words>
  <Application>Microsoft Office PowerPoint</Application>
  <PresentationFormat>Widescreen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Office Theme</vt:lpstr>
      <vt:lpstr>Chapter 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874</cp:revision>
  <cp:lastPrinted>2019-07-15T20:33:15Z</cp:lastPrinted>
  <dcterms:created xsi:type="dcterms:W3CDTF">2016-10-13T00:10:31Z</dcterms:created>
  <dcterms:modified xsi:type="dcterms:W3CDTF">2023-07-05T20:30:20Z</dcterms:modified>
</cp:coreProperties>
</file>