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489" r:id="rId4"/>
    <p:sldId id="395" r:id="rId5"/>
    <p:sldId id="399" r:id="rId6"/>
    <p:sldId id="412" r:id="rId7"/>
    <p:sldId id="400" r:id="rId8"/>
    <p:sldId id="401" r:id="rId9"/>
    <p:sldId id="402" r:id="rId10"/>
    <p:sldId id="403" r:id="rId11"/>
    <p:sldId id="419" r:id="rId12"/>
    <p:sldId id="404" r:id="rId13"/>
    <p:sldId id="405" r:id="rId14"/>
    <p:sldId id="305" r:id="rId15"/>
    <p:sldId id="397" r:id="rId16"/>
    <p:sldId id="411" r:id="rId17"/>
    <p:sldId id="413" r:id="rId18"/>
    <p:sldId id="414" r:id="rId19"/>
    <p:sldId id="417" r:id="rId20"/>
    <p:sldId id="415" r:id="rId21"/>
    <p:sldId id="416" r:id="rId22"/>
    <p:sldId id="396" r:id="rId23"/>
    <p:sldId id="377" r:id="rId24"/>
    <p:sldId id="302" r:id="rId25"/>
    <p:sldId id="394" r:id="rId26"/>
    <p:sldId id="420" r:id="rId27"/>
    <p:sldId id="307" r:id="rId28"/>
    <p:sldId id="308" r:id="rId29"/>
    <p:sldId id="309" r:id="rId30"/>
    <p:sldId id="378" r:id="rId31"/>
    <p:sldId id="312" r:id="rId32"/>
    <p:sldId id="485" r:id="rId33"/>
    <p:sldId id="488" r:id="rId34"/>
    <p:sldId id="487" r:id="rId35"/>
    <p:sldId id="486" r:id="rId36"/>
    <p:sldId id="484" r:id="rId37"/>
    <p:sldId id="490" r:id="rId38"/>
    <p:sldId id="429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430" r:id="rId52"/>
    <p:sldId id="358" r:id="rId5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-6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4AD591-0CAC-4F9A-AB21-9B90288F23BC}"/>
              </a:ext>
            </a:extLst>
          </p:cNvPr>
          <p:cNvSpPr txBox="1"/>
          <p:nvPr/>
        </p:nvSpPr>
        <p:spPr>
          <a:xfrm>
            <a:off x="1160184" y="1222276"/>
            <a:ext cx="9955229" cy="5519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695" y="0"/>
            <a:ext cx="3820886" cy="601526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279695" y="591741"/>
                <a:ext cx="9430295" cy="630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Case Study: Only Elaine knows the private keys p = 5 and q = 11, allowing her to compute (p-1)(q-1).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positive inverse for 3 modulo 40, where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= 3 and (p-1)(q-1) = 40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find a positive integer x such that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1(mod 40)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equivalently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40).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linear combination of 3 and 40 that equals 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13*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+ 1.  This yields 1 = 1*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13*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(1)	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3 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+ 0.  This yields 0 = 1*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  3*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(2)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0 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+ 1.  This yields 1 = 1* 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  0*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(3)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1*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* (1 *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-13 *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1 = 1 * (1 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-13 *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yields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(-13)* 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1+ (-1)*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congruence modulo n,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(-13)* 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1(mod 40),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 (-13)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b="1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b="1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40).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 is:  -13 is an inverse for 3 mod 40.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 positive inverse, compute -13 + 40 which yields 27, and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27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≡(−13)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40)  because 27 – (-13) = 40.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by  Theorem 0.1.4.3(3),  ab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cd (mod n),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(-13) *3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(mod 40),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transitive property of congruence modulo n, 27 is a positive integer that is an inverse for 3 modulo 40.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95" y="591741"/>
                <a:ext cx="9430295" cy="6309420"/>
              </a:xfrm>
              <a:prstGeom prst="rect">
                <a:avLst/>
              </a:prstGeom>
              <a:blipFill>
                <a:blip r:embed="rId2"/>
                <a:stretch>
                  <a:fillRect l="-711" t="-483" r="-194" b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3B2CEE1-1CF6-4266-95D4-7645063CB6BE}"/>
              </a:ext>
            </a:extLst>
          </p:cNvPr>
          <p:cNvSpPr/>
          <p:nvPr/>
        </p:nvSpPr>
        <p:spPr>
          <a:xfrm rot="20706359" flipH="1">
            <a:off x="438961" y="780943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7" y="847288"/>
            <a:ext cx="593893" cy="3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28990-295B-4A1E-9B84-18C99B2361B4}"/>
                  </a:ext>
                </a:extLst>
              </p:cNvPr>
              <p:cNvSpPr txBox="1"/>
              <p:nvPr/>
            </p:nvSpPr>
            <p:spPr>
              <a:xfrm>
                <a:off x="8463177" y="4707850"/>
                <a:ext cx="2246813" cy="12003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b mod n </a:t>
                </a:r>
              </a:p>
              <a:p>
                <a:r>
                  <a:rPr lang="en-US" dirty="0" err="1"/>
                  <a:t>iff</a:t>
                </a:r>
                <a:r>
                  <a:rPr lang="en-US" dirty="0"/>
                  <a:t> a = b + </a:t>
                </a:r>
                <a:r>
                  <a:rPr lang="en-US" dirty="0" err="1"/>
                  <a:t>kn</a:t>
                </a:r>
                <a:endParaRPr lang="en-US" dirty="0"/>
              </a:p>
              <a:p>
                <a:r>
                  <a:rPr lang="en-US" dirty="0" err="1"/>
                  <a:t>Iff</a:t>
                </a:r>
                <a:r>
                  <a:rPr lang="en-US" dirty="0"/>
                  <a:t> n | (a – b) </a:t>
                </a:r>
              </a:p>
              <a:p>
                <a:r>
                  <a:rPr lang="en-US" dirty="0" err="1"/>
                  <a:t>iff</a:t>
                </a:r>
                <a:r>
                  <a:rPr lang="en-US" dirty="0"/>
                  <a:t> a mod n = b mod 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28990-295B-4A1E-9B84-18C99B236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77" y="4707850"/>
                <a:ext cx="2246813" cy="1200329"/>
              </a:xfrm>
              <a:prstGeom prst="rect">
                <a:avLst/>
              </a:prstGeom>
              <a:blipFill>
                <a:blip r:embed="rId4"/>
                <a:stretch>
                  <a:fillRect l="-1887" t="-2010" r="-1617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D30CF-848B-4411-986F-82F95152267E}"/>
                  </a:ext>
                </a:extLst>
              </p:cNvPr>
              <p:cNvSpPr txBox="1"/>
              <p:nvPr/>
            </p:nvSpPr>
            <p:spPr>
              <a:xfrm>
                <a:off x="9218645" y="2378065"/>
                <a:ext cx="1491345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x = q * y + r</a:t>
                </a:r>
              </a:p>
              <a:p>
                <a:r>
                  <a:rPr lang="en-US" dirty="0"/>
                  <a:t>x = r + q *y</a:t>
                </a:r>
              </a:p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r mod 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D30CF-848B-4411-986F-82F95152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45" y="2378065"/>
                <a:ext cx="1491345" cy="923330"/>
              </a:xfrm>
              <a:prstGeom prst="rect">
                <a:avLst/>
              </a:prstGeom>
              <a:blipFill>
                <a:blip r:embed="rId5"/>
                <a:stretch>
                  <a:fillRect l="-2834"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8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1B3CCB-DD52-42F6-956E-3DD8D5555E1D}"/>
              </a:ext>
            </a:extLst>
          </p:cNvPr>
          <p:cNvSpPr txBox="1"/>
          <p:nvPr/>
        </p:nvSpPr>
        <p:spPr>
          <a:xfrm>
            <a:off x="1160184" y="3021874"/>
            <a:ext cx="9951953" cy="3611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925" y="182246"/>
            <a:ext cx="3620589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RSA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301299" y="923109"/>
            <a:ext cx="958940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Case Study: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0.1.4.10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Decrypting a Message Using RSA Cryptography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Elaine knows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55 and e =3 as everyone has.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Elaine also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knows the secret key: p = 5 and q = 11, allowing him to compute        (p -1)(q – 1)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the decryption key 27, a positive inverse for 3 modulo 40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then decrypts the encrypted message C by computing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C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residues obtain when 17 is raised successively to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27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11011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= 16 + 8 + 2 + 1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  mod 55 = 17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14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55)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(14)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31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55)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(31)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26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(26)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 = 16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Then 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+ 8 + 2 + 1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17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4D30B91-70A6-4CDF-BF9D-EF1D97A70BFA}"/>
              </a:ext>
            </a:extLst>
          </p:cNvPr>
          <p:cNvSpPr/>
          <p:nvPr/>
        </p:nvSpPr>
        <p:spPr>
          <a:xfrm rot="20706359" flipH="1">
            <a:off x="463996" y="1158823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3" y="1116529"/>
            <a:ext cx="709109" cy="4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8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C3823E-50B5-4131-AF8F-C1A3EED6DA86}"/>
              </a:ext>
            </a:extLst>
          </p:cNvPr>
          <p:cNvSpPr txBox="1"/>
          <p:nvPr/>
        </p:nvSpPr>
        <p:spPr>
          <a:xfrm>
            <a:off x="1071156" y="3762102"/>
            <a:ext cx="10040981" cy="2871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56" y="282491"/>
            <a:ext cx="3550920" cy="601526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071156" y="812220"/>
                <a:ext cx="9836332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Case Study: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0.1.4.10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Decrypting a Message Using RSA Cryptography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 = 16 + 8 + 2 + 1 = 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 mod 55 = 17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14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31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(31)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26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(26)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16</a:t>
                </a:r>
              </a:p>
              <a:p>
                <a:pPr marL="339725" indent="-339725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+ 8 + 2 + 1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55</a:t>
                </a:r>
                <a:endParaRPr 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55)( 17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] (mod 55)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=(16 * 26 * 14 * 17) (mod 55)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=((16 * 26)(mod 55) * (14 * 17) (mod 55))(mod 55) 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99008 (mod 55)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55)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plaintext of the first part of John’s message is 8 or 08.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last step, Elaine finds the letter corresponding to 08, which is H.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6" y="812220"/>
                <a:ext cx="9836332" cy="5786199"/>
              </a:xfrm>
              <a:prstGeom prst="rect">
                <a:avLst/>
              </a:prstGeom>
              <a:blipFill>
                <a:blip r:embed="rId2"/>
                <a:stretch>
                  <a:fillRect l="-992" t="-843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BB1AE88-6D60-4AD5-85CD-6C1DAF4EE403}"/>
              </a:ext>
            </a:extLst>
          </p:cNvPr>
          <p:cNvSpPr/>
          <p:nvPr/>
        </p:nvSpPr>
        <p:spPr>
          <a:xfrm rot="20706359" flipH="1">
            <a:off x="569590" y="1724880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96" y="1708281"/>
            <a:ext cx="543822" cy="42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2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068874-81B9-4CE0-8353-DFDBF95CC3A2}"/>
              </a:ext>
            </a:extLst>
          </p:cNvPr>
          <p:cNvSpPr txBox="1"/>
          <p:nvPr/>
        </p:nvSpPr>
        <p:spPr>
          <a:xfrm>
            <a:off x="1045029" y="1820091"/>
            <a:ext cx="10206445" cy="5037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62" y="1725"/>
            <a:ext cx="3664131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258035" y="462664"/>
                <a:ext cx="9479281" cy="643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Case Study: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0.1.4.10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Decrypting a Message Using RSA Cryptography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Likewise, Elaine found 14 to be 9, which corresponds to the letter I.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Elaine uses the same decryption key 27, which is a positive inverse for 3 modulo 40.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decrypting the ciphertext C, she computes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C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14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27 = 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16 + 8 + 2 + 1.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 mod 55 = 14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31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(31)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26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(26)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16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(16)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36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+ 8 + 2 + 1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55</a:t>
                </a:r>
                <a:endPara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55)( 14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] (mod 55)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(36 * 16 * 31 * 14) (mod 55) ((36 * 16) mod 55 * (31 * 14) (mod 55)) mod 55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(26 * 45) mod 55 1274 (mod 55) = 9 (mod 55)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14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plaintext of the second part of John’s message is 9 or 09.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Elaine finds the letter corresponds to 09, which is I.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Elaine got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John’s message HI.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35" y="462664"/>
                <a:ext cx="9479281" cy="6432530"/>
              </a:xfrm>
              <a:prstGeom prst="rect">
                <a:avLst/>
              </a:prstGeom>
              <a:blipFill>
                <a:blip r:embed="rId2"/>
                <a:stretch>
                  <a:fillRect l="-965" t="-758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0529391-FFA4-43AD-8713-4C41C2400845}"/>
              </a:ext>
            </a:extLst>
          </p:cNvPr>
          <p:cNvSpPr/>
          <p:nvPr/>
        </p:nvSpPr>
        <p:spPr>
          <a:xfrm rot="20706359" flipH="1">
            <a:off x="425896" y="2282230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0746">
            <a:off x="266073" y="2229733"/>
            <a:ext cx="634823" cy="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8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16490E-97C5-49E5-B9E5-4D2C429E8F72}"/>
              </a:ext>
            </a:extLst>
          </p:cNvPr>
          <p:cNvSpPr txBox="1"/>
          <p:nvPr/>
        </p:nvSpPr>
        <p:spPr>
          <a:xfrm>
            <a:off x="1048625" y="3469554"/>
            <a:ext cx="9828382" cy="2123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5921" y="2238777"/>
            <a:ext cx="850827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How secure it is?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computations it requires of John and Elaine are elementary.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how secure is it against others?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security of RSA hinges upon a simple assumption: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N, e, and y = 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N, it is computationally intractable to determine x.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0253342-0B69-4834-9793-22C3802A38D1}"/>
              </a:ext>
            </a:extLst>
          </p:cNvPr>
          <p:cNvSpPr/>
          <p:nvPr/>
        </p:nvSpPr>
        <p:spPr>
          <a:xfrm flipH="1">
            <a:off x="675861" y="1619333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E357219-2CC1-48CC-8B2B-ECC09ED02A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031">
            <a:off x="727545" y="1428206"/>
            <a:ext cx="683812" cy="46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A75C69-E675-4F7C-AE2F-B823689B5C29}"/>
              </a:ext>
            </a:extLst>
          </p:cNvPr>
          <p:cNvSpPr txBox="1">
            <a:spLocks/>
          </p:cNvSpPr>
          <p:nvPr/>
        </p:nvSpPr>
        <p:spPr>
          <a:xfrm>
            <a:off x="1645921" y="1345206"/>
            <a:ext cx="3664131" cy="6015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RSA Cryptography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0AD62-B294-45DF-9647-0E6A50E1E894}"/>
              </a:ext>
            </a:extLst>
          </p:cNvPr>
          <p:cNvSpPr txBox="1"/>
          <p:nvPr/>
        </p:nvSpPr>
        <p:spPr>
          <a:xfrm>
            <a:off x="1878599" y="1873780"/>
            <a:ext cx="8434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understanding, read the following slides.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Why Does the RSA Cipher Work?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Brief summary with an example</a:t>
            </a: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skip those slides and go to:</a:t>
            </a:r>
          </a:p>
          <a:p>
            <a:pPr algn="ctr"/>
            <a:r>
              <a:rPr lang="en-US" sz="2800" dirty="0"/>
              <a:t>RSA Cryptography – Formalization</a:t>
            </a:r>
          </a:p>
          <a:p>
            <a:pPr algn="ctr"/>
            <a:r>
              <a:rPr lang="en-US" sz="2800" dirty="0">
                <a:cs typeface="Times New Roman" panose="02020603050405020304" pitchFamily="18" charset="0"/>
              </a:rPr>
              <a:t>Application of the formalism of </a:t>
            </a:r>
          </a:p>
          <a:p>
            <a:pPr algn="ctr"/>
            <a:r>
              <a:rPr lang="en-US" sz="2800" dirty="0">
                <a:cs typeface="Times New Roman" panose="02020603050405020304" pitchFamily="18" charset="0"/>
              </a:rPr>
              <a:t>RSA Cryptography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5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23" y="243206"/>
            <a:ext cx="5841274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3927" y="975360"/>
                <a:ext cx="9446622" cy="547473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RSA cryptography method, the formula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 =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……. (RSA 0.4.6)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supposed to produce the original plaintext message, M, when the encrypted message is C.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be sure that it always does so?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 M &lt;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know that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 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……..(RSA 0.4.5)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substitution,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C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so, it suffices to show 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3927" y="975360"/>
                <a:ext cx="9446622" cy="5474732"/>
              </a:xfrm>
              <a:blipFill>
                <a:blip r:embed="rId2"/>
                <a:stretch>
                  <a:fillRect l="-1033" t="-891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EC7DCDE-612B-48CE-A11D-79B2AC034D31}"/>
              </a:ext>
            </a:extLst>
          </p:cNvPr>
          <p:cNvSpPr/>
          <p:nvPr/>
        </p:nvSpPr>
        <p:spPr>
          <a:xfrm rot="20706359" flipH="1">
            <a:off x="513591" y="155941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415049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99" y="143692"/>
            <a:ext cx="5936223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363" y="978827"/>
                <a:ext cx="9486932" cy="54486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RSA cryptography method, the formula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 = C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……. (RSA 0.4.6)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supposed to produce the original plaintext message, M when the encrypted message is C.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so, it suffices to show 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d was chosen to be a positive inverse for e modulo(p-1)(q-1), which exists because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(p-1)(q-1)) = 1.  In other words,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(mod(p-1)(q-1)),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equivalently,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ed = 1 + k (p-1)(q-1)    for some positive integer k.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+ k (p-1)(q-1)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363" y="978827"/>
                <a:ext cx="9486932" cy="5448605"/>
              </a:xfrm>
              <a:blipFill rotWithShape="0">
                <a:blip r:embed="rId2"/>
                <a:stretch>
                  <a:fillRect l="-964" t="-1568" b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515CE5F-5D64-48D6-BB9C-D05BC2E0FEE7}"/>
              </a:ext>
            </a:extLst>
          </p:cNvPr>
          <p:cNvSpPr/>
          <p:nvPr/>
        </p:nvSpPr>
        <p:spPr>
          <a:xfrm rot="20706359" flipH="1">
            <a:off x="652933" y="3370798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D6554C-CB07-41ED-A5D0-D2125F2DD16D}"/>
              </a:ext>
            </a:extLst>
          </p:cNvPr>
          <p:cNvCxnSpPr/>
          <p:nvPr/>
        </p:nvCxnSpPr>
        <p:spPr>
          <a:xfrm>
            <a:off x="1207363" y="3222171"/>
            <a:ext cx="9364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0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17" y="473041"/>
            <a:ext cx="6128657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5217" y="1452110"/>
                <a:ext cx="9011194" cy="47548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+ k (p-1)(q-1)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</a:t>
                </a:r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M, then by Fermat’s little theorem,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(mod p), and so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M(1)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k(q-1)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p) = M (mod p).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Likewise, if q </a:t>
                </a:r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M, then by Fermat’s little theorem,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(mod q), and so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M(M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M(1)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k(p-1)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q) = M (mod q).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if M is relatively prime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p) 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q).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217" y="1452110"/>
                <a:ext cx="9011194" cy="4754880"/>
              </a:xfrm>
              <a:blipFill>
                <a:blip r:embed="rId2"/>
                <a:stretch>
                  <a:fillRect l="-1014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2F8F1A6-2183-4B29-8B29-0A1BC75A3573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50" y="592203"/>
            <a:ext cx="5902234" cy="732154"/>
          </a:xfrm>
        </p:spPr>
        <p:txBody>
          <a:bodyPr>
            <a:normAutofit/>
          </a:bodyPr>
          <a:lstStyle/>
          <a:p>
            <a:r>
              <a:rPr lang="en-US" sz="3200" dirty="0"/>
              <a:t>Why Does the RSA </a:t>
            </a:r>
            <a:r>
              <a:rPr lang="en-US" sz="3200"/>
              <a:t>Cipher Work?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5549" y="1324357"/>
                <a:ext cx="9124405" cy="52164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 is not relative prime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either p | M or q | M. Without loss of generality, assume p | M. It follows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M(mod p). Moreover, because M &lt;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 | M, and thus, as above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(mod q). Therefore, in this case also,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p) 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(mod q).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Theorem 0.1.4.1,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 |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M)  and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|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M),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by definition of divisibility,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M) 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integer t.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549" y="1324357"/>
                <a:ext cx="9124405" cy="5216434"/>
              </a:xfrm>
              <a:blipFill>
                <a:blip r:embed="rId2"/>
                <a:stretch>
                  <a:fillRect l="-1069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2A57ED6-DA33-4DA2-B12D-582231536EEA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998" y="464747"/>
            <a:ext cx="9382541" cy="9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22140D5-2923-4A04-ABAA-C9B2D7960529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8F47B34B-AA2C-436D-999B-5C48EFFE54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7" y="1049309"/>
            <a:ext cx="543822" cy="3165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8C134D-C690-E8B4-CE83-3AF5880B8EFA}"/>
              </a:ext>
            </a:extLst>
          </p:cNvPr>
          <p:cNvSpPr/>
          <p:nvPr/>
        </p:nvSpPr>
        <p:spPr>
          <a:xfrm>
            <a:off x="1540112" y="2107594"/>
            <a:ext cx="9300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RSA Cryptography [4 – 13]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Cryptography – Formalization  [28 - 30 ]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Modular_Linear_Equation_sL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b, n) [31, 34]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spc="-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xtended_Euclid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[32, 35-36]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</a:t>
            </a:r>
            <a:r>
              <a:rPr lang="en-US" sz="2400" spc="-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[39 – 50]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67" y="107504"/>
            <a:ext cx="5841274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7A6-8FEA-4B4D-9F83-04837CA5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71" y="718583"/>
            <a:ext cx="9871229" cy="5859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by definition of divisibility,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M) 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some integer 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substitution,   q |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since q and p are distinct prime numbers, Euclid’s lemma applies to give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q | 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		t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some integer u  by definition of divisibility.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substitution,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)u,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u is an integer, and so,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BD19997-3565-4EF4-9CFF-6F5B8F2242DC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09D-E956-462C-87A6-0F14554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92" y="365126"/>
            <a:ext cx="6067697" cy="732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Does the RSA Cipher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885" y="1097280"/>
                <a:ext cx="7757161" cy="52164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u is an integer, and so,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-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divisibility. Thus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-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congruence, or, equivalently,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M &lt;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last congruence implies that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thus the RSA cipher gives the correct result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QED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 RSA Cipher Works!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FD7A6-8FEA-4B4D-9F83-04837CA5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885" y="1097280"/>
                <a:ext cx="7757161" cy="5216434"/>
              </a:xfrm>
              <a:blipFill>
                <a:blip r:embed="rId2"/>
                <a:stretch>
                  <a:fillRect l="-1258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5AA999C-48F3-47B8-BDD7-753D251793A7}"/>
              </a:ext>
            </a:extLst>
          </p:cNvPr>
          <p:cNvSpPr/>
          <p:nvPr/>
        </p:nvSpPr>
        <p:spPr>
          <a:xfrm rot="20706359" flipH="1">
            <a:off x="684977" y="1289452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353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3CC8E-43AF-4E84-BEAD-9ADC0728DDC6}"/>
              </a:ext>
            </a:extLst>
          </p:cNvPr>
          <p:cNvSpPr txBox="1"/>
          <p:nvPr/>
        </p:nvSpPr>
        <p:spPr>
          <a:xfrm>
            <a:off x="3222172" y="2844225"/>
            <a:ext cx="5538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Brief summary with an example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219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747" y="1412599"/>
            <a:ext cx="8897510" cy="3592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RSA scheme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heavily on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theory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Think of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messages from John to Elaine as numbers modulo N;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messages larger than N can be broken into smaller pieces</a:t>
            </a:r>
            <a:r>
              <a:rPr lang="en-US" sz="22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encryption function will then be a bijection on {0, 1, 2, 3, …, N - 1}, and the decryption function will be its inverse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values of N are appropriate, and what bijection should be used?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8EB2006-1A4A-488B-8933-2C3A54E1538C}"/>
              </a:ext>
            </a:extLst>
          </p:cNvPr>
          <p:cNvSpPr/>
          <p:nvPr/>
        </p:nvSpPr>
        <p:spPr>
          <a:xfrm flipH="1">
            <a:off x="675861" y="1619333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7455" y="840517"/>
                <a:ext cx="9247366" cy="5624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33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0.72: </a:t>
                </a: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N = 55 = 5*11.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encryption exponent e = 3, which satisfies the condition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(e, (p – 1)(q – 1)) = </a:t>
                </a:r>
                <a:r>
                  <a:rPr lang="en-US" sz="22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40) = 1.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decryption exponent is then 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3</a:t>
                </a:r>
                <a:r>
                  <a:rPr lang="en-US" sz="2200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40 = 27.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27 * 3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mod 40  if, and only if, 40 | (27*3 – 1).</a:t>
                </a:r>
                <a:endParaRPr lang="en-US" sz="2200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Now for any message x mod 55, 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encryption of x is y = x</a:t>
                </a:r>
                <a:r>
                  <a:rPr lang="en-US" sz="2200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55,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decryption of y is x = y</a:t>
                </a:r>
                <a:r>
                  <a:rPr lang="en-US" sz="2200" i="1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x = 13, then y = 13</a:t>
                </a:r>
                <a:r>
                  <a:rPr lang="en-US" sz="22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55 = 52.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is,13</a:t>
                </a:r>
                <a:r>
                  <a:rPr lang="en-US" sz="2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52 mod 55. 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13 = 52</a:t>
                </a:r>
                <a:r>
                  <a:rPr lang="en-US" sz="22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2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55.  (This can be computed as in the following two slides.)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55" y="840517"/>
                <a:ext cx="9247366" cy="5624232"/>
              </a:xfrm>
              <a:prstGeom prst="rect">
                <a:avLst/>
              </a:prstGeom>
              <a:blipFill>
                <a:blip r:embed="rId2"/>
                <a:stretch>
                  <a:fillRect l="-989" b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1B10734-A217-4476-87EF-DD3983843B8F}"/>
              </a:ext>
            </a:extLst>
          </p:cNvPr>
          <p:cNvSpPr/>
          <p:nvPr/>
        </p:nvSpPr>
        <p:spPr>
          <a:xfrm flipH="1">
            <a:off x="664264" y="1325134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160240-8671-4222-8B5D-2E75FEA0A38F}"/>
              </a:ext>
            </a:extLst>
          </p:cNvPr>
          <p:cNvSpPr/>
          <p:nvPr/>
        </p:nvSpPr>
        <p:spPr>
          <a:xfrm>
            <a:off x="1566730" y="1081579"/>
            <a:ext cx="8817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13 = 52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55.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52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55 	= (52 mod 55)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 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=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 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(-3)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9*3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(81 * 81 * 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9*3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55, where 81 = (-3)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(26 * 26 * -3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(52 * 13 * -3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(-3 * 13 * -3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(117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(7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(343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55</a:t>
            </a: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13</a:t>
            </a:r>
          </a:p>
          <a:p>
            <a:endParaRPr 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way is as follows:</a:t>
            </a:r>
          </a:p>
          <a:p>
            <a:endParaRPr 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2003D-721E-44DC-BC62-B907EAC76AA7}"/>
              </a:ext>
            </a:extLst>
          </p:cNvPr>
          <p:cNvSpPr txBox="1"/>
          <p:nvPr/>
        </p:nvSpPr>
        <p:spPr>
          <a:xfrm>
            <a:off x="8708571" y="1210491"/>
            <a:ext cx="23600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Either this way or the way presented in the following slide.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32086A1-B013-4F84-8B38-AB2FF4E5D4D0}"/>
              </a:ext>
            </a:extLst>
          </p:cNvPr>
          <p:cNvSpPr/>
          <p:nvPr/>
        </p:nvSpPr>
        <p:spPr>
          <a:xfrm flipH="1">
            <a:off x="612952" y="735309"/>
            <a:ext cx="683812" cy="346270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160240-8671-4222-8B5D-2E75FEA0A38F}"/>
                  </a:ext>
                </a:extLst>
              </p:cNvPr>
              <p:cNvSpPr/>
              <p:nvPr/>
            </p:nvSpPr>
            <p:spPr>
              <a:xfrm>
                <a:off x="1270638" y="612844"/>
                <a:ext cx="9179648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 13 = 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55.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 = 16 + 8 + 2 + 1 = 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 + 1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Then, 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+ 8 + 2 + 1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endParaRPr 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find the residues obtained when 52 is raised to successively higher powers of 2, up to 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16.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 mod 55 	= 52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9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= 9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= 26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= 26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= 16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	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= (52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55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= 16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= 36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*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*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 * 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52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55)]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 55)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36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16* 9* 52) (mod 55)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endParaRPr 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160240-8671-4222-8B5D-2E75FEA0A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38" y="612844"/>
                <a:ext cx="9179648" cy="6001643"/>
              </a:xfrm>
              <a:prstGeom prst="rect">
                <a:avLst/>
              </a:prstGeom>
              <a:blipFill>
                <a:blip r:embed="rId2"/>
                <a:stretch>
                  <a:fillRect l="-996" t="-813" r="-1594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DF408E8-1B31-4316-AA71-B65C149B2BFE}"/>
              </a:ext>
            </a:extLst>
          </p:cNvPr>
          <p:cNvSpPr/>
          <p:nvPr/>
        </p:nvSpPr>
        <p:spPr>
          <a:xfrm flipH="1">
            <a:off x="586826" y="481647"/>
            <a:ext cx="683812" cy="262393"/>
          </a:xfrm>
          <a:prstGeom prst="cloudCallout">
            <a:avLst>
              <a:gd name="adj1" fmla="val -33333"/>
              <a:gd name="adj2" fmla="val 1382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1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BCF937-8B23-4129-8344-66B27C0A2539}"/>
              </a:ext>
            </a:extLst>
          </p:cNvPr>
          <p:cNvSpPr/>
          <p:nvPr/>
        </p:nvSpPr>
        <p:spPr>
          <a:xfrm>
            <a:off x="2369748" y="2652150"/>
            <a:ext cx="761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RSA Cryptography - Formalization</a:t>
            </a: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7264" y="927175"/>
                <a:ext cx="9490118" cy="5810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effectLst/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RSA public-key cryptosystem</a:t>
                </a:r>
                <a:r>
                  <a:rPr lang="en-US" sz="24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- Formalization</a:t>
                </a:r>
                <a:endParaRPr lang="en-US" sz="2400" dirty="0"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ach participant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creates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their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own public key e, n, and secret key p, q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according to the following steps: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two very large,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non-public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prime numbers p and q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        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bits needed to represent p and q might be 1024.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is given to the public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= (p – 1) (q – 1),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is secret, and p and q are non-public. </a:t>
                </a:r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The formula for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is owing to the Theorem:                                                    </a:t>
                </a:r>
              </a:p>
              <a:p>
                <a:pPr marL="12573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number of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−1]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given 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Euler’s totient function,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which is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b="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( 1−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sz="2200" b="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where the product is over all primes that divide n, including n if n is  		     prime.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64" y="927175"/>
                <a:ext cx="9490118" cy="5810886"/>
              </a:xfrm>
              <a:prstGeom prst="rect">
                <a:avLst/>
              </a:prstGeom>
              <a:blipFill>
                <a:blip r:embed="rId2"/>
                <a:stretch>
                  <a:fillRect l="-963" t="-839" r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E38683C-4ED3-4EA1-84BF-05CAC9C5C2DC}"/>
              </a:ext>
            </a:extLst>
          </p:cNvPr>
          <p:cNvSpPr/>
          <p:nvPr/>
        </p:nvSpPr>
        <p:spPr>
          <a:xfrm flipH="1">
            <a:off x="717733" y="1724297"/>
            <a:ext cx="501468" cy="361763"/>
          </a:xfrm>
          <a:prstGeom prst="cloudCallout">
            <a:avLst>
              <a:gd name="adj1" fmla="val -46686"/>
              <a:gd name="adj2" fmla="val 95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919">
            <a:off x="596595" y="1724297"/>
            <a:ext cx="670549" cy="4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ADA64E-3B42-4A9C-A0F8-85208047388A}"/>
              </a:ext>
            </a:extLst>
          </p:cNvPr>
          <p:cNvSpPr/>
          <p:nvPr/>
        </p:nvSpPr>
        <p:spPr>
          <a:xfrm>
            <a:off x="1359554" y="265430"/>
            <a:ext cx="591370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RSA Cryptography - Formalization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8ABCFC-5851-4F0D-B640-DE82EEF9BFF5}"/>
                  </a:ext>
                </a:extLst>
              </p:cNvPr>
              <p:cNvSpPr txBox="1"/>
              <p:nvPr/>
            </p:nvSpPr>
            <p:spPr>
              <a:xfrm>
                <a:off x="6897072" y="5293453"/>
                <a:ext cx="4160939" cy="52828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n( 1 -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( 1 -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= 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en-US" dirty="0"/>
                  <a:t>) =(p-1)(q-1)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8ABCFC-5851-4F0D-B640-DE82EEF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72" y="5293453"/>
                <a:ext cx="4160939" cy="528286"/>
              </a:xfrm>
              <a:prstGeom prst="rect">
                <a:avLst/>
              </a:prstGeom>
              <a:blipFill>
                <a:blip r:embed="rId4"/>
                <a:stretch>
                  <a:fillRect l="-1022" r="-1752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0845" y="372769"/>
                <a:ext cx="9727914" cy="6342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i="1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RSA public-key cryptosystem</a:t>
                </a:r>
                <a:r>
                  <a:rPr lang="en-US" sz="28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- Formalization…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3"/>
                </a:pP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a small public prime number e as an encryption component</a:t>
                </a:r>
                <a:r>
                  <a:rPr 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is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relatively prime to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) = 1,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(e, (p-1)(q-1)) = 1.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B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oth </a:t>
                </a:r>
                <a:r>
                  <a:rPr lang="en-US" sz="2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and n are public.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 startAt="4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Algorithm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200" b="0" i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That is,</a:t>
                </a: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2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inverse exists and is unique, according to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Corollary s1.2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That is, the decryption component h, where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</a:t>
                </a:r>
                <a:r>
                  <a:rPr lang="en-US" sz="22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 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45" y="372769"/>
                <a:ext cx="9727914" cy="6342698"/>
              </a:xfrm>
              <a:prstGeom prst="rect">
                <a:avLst/>
              </a:prstGeom>
              <a:blipFill>
                <a:blip r:embed="rId2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9013273-A122-40FA-9B9F-C819FB7E3D9C}"/>
              </a:ext>
            </a:extLst>
          </p:cNvPr>
          <p:cNvSpPr/>
          <p:nvPr/>
        </p:nvSpPr>
        <p:spPr>
          <a:xfrm flipH="1">
            <a:off x="717733" y="1649532"/>
            <a:ext cx="510176" cy="436528"/>
          </a:xfrm>
          <a:prstGeom prst="cloudCallout">
            <a:avLst>
              <a:gd name="adj1" fmla="val -46686"/>
              <a:gd name="adj2" fmla="val 95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3857">
            <a:off x="602101" y="1609582"/>
            <a:ext cx="741442" cy="43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A55C4-5133-48A3-ABBD-BFEB4E6E5977}"/>
                  </a:ext>
                </a:extLst>
              </p:cNvPr>
              <p:cNvSpPr txBox="1"/>
              <p:nvPr/>
            </p:nvSpPr>
            <p:spPr>
              <a:xfrm>
                <a:off x="7460318" y="4562236"/>
                <a:ext cx="2569028" cy="92333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e * 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1 mod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e.g., 3 * 27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mod 40.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A55C4-5133-48A3-ABBD-BFEB4E6E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318" y="4562236"/>
                <a:ext cx="2569028" cy="923330"/>
              </a:xfrm>
              <a:prstGeom prst="rect">
                <a:avLst/>
              </a:prstGeom>
              <a:blipFill>
                <a:blip r:embed="rId4"/>
                <a:stretch>
                  <a:fillRect l="-1891" t="-324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871" y="519953"/>
            <a:ext cx="93825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-Shamir-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Adleman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RSA) cryptosystem uses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ideas we have introduced in this lecture note.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derives strong guarantees of security by ingeniously exploiting the wide gulf between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polynomial-time computability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certain number-theoretic tasks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exponentiation,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divisor,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primality testing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and </a:t>
            </a:r>
          </a:p>
          <a:p>
            <a:pPr marL="126206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intractability of others (factoring).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22140D5-2923-4A04-ABAA-C9B2D7960529}"/>
              </a:ext>
            </a:extLst>
          </p:cNvPr>
          <p:cNvSpPr/>
          <p:nvPr/>
        </p:nvSpPr>
        <p:spPr>
          <a:xfrm rot="20706359" flipH="1">
            <a:off x="827101" y="1010777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8F47B34B-AA2C-436D-999B-5C48EFFE54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7" y="1049309"/>
            <a:ext cx="543822" cy="31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08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1423" y="1005259"/>
                <a:ext cx="9899638" cy="490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i="1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RSA public-key cryptosystem</a:t>
                </a:r>
                <a:r>
                  <a:rPr lang="en-US" sz="28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- Formalization…</a:t>
                </a:r>
                <a:endParaRPr lang="en-US" sz="2800" dirty="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FontTx/>
                  <a:buAutoNum type="arabicPeriod" startAt="5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pkey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{n, e | n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 is a prime, and both e and n are relatively prime} to be the public key. Let skey = {p, q, h |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 and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= e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be the secret key.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encoding message x mod n: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 a message x associated with a public key </a:t>
                </a:r>
                <a:r>
                  <a:rPr lang="en-US" sz="24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pkey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{n, e},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encryption of x is y = </a:t>
                </a:r>
                <a:r>
                  <a:rPr lang="en-US" sz="24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For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decoding message y mod n: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 a ciphertext y associated with a secret key skey= {p, q, h},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decryption of y is x = </a:t>
                </a:r>
                <a:r>
                  <a:rPr lang="en-US" sz="24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aseline="30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where </a:t>
                </a:r>
                <a:r>
                  <a:rPr lang="en-US" sz="2400" dirty="0">
                    <a:highlight>
                      <a:srgbClr val="FFFF00"/>
                    </a:highlight>
                  </a:rPr>
                  <a:t>e * 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1 mod</a:t>
                </a:r>
                <a:r>
                  <a:rPr lang="en-US" sz="24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(n), and h is the multiplicative inverse of e mod n.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3" y="1005259"/>
                <a:ext cx="9899638" cy="4909036"/>
              </a:xfrm>
              <a:prstGeom prst="rect">
                <a:avLst/>
              </a:prstGeom>
              <a:blipFill>
                <a:blip r:embed="rId2"/>
                <a:stretch>
                  <a:fillRect l="-1294" t="-1242" r="-246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4080FD6-12A0-4E47-86C3-F80D27A49FE0}"/>
              </a:ext>
            </a:extLst>
          </p:cNvPr>
          <p:cNvSpPr/>
          <p:nvPr/>
        </p:nvSpPr>
        <p:spPr>
          <a:xfrm flipH="1">
            <a:off x="1032296" y="1680754"/>
            <a:ext cx="327296" cy="405306"/>
          </a:xfrm>
          <a:prstGeom prst="cloudCallout">
            <a:avLst>
              <a:gd name="adj1" fmla="val -115866"/>
              <a:gd name="adj2" fmla="val 1253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9529" y="6062998"/>
            <a:ext cx="779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of the formalization 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 public-key cryptosystem</a:t>
            </a:r>
            <a:endParaRPr lang="en-US" sz="2400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1" y="1680754"/>
            <a:ext cx="629127" cy="40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37A14-D522-4E15-A735-E8740EFB6F56}"/>
              </a:ext>
            </a:extLst>
          </p:cNvPr>
          <p:cNvSpPr txBox="1"/>
          <p:nvPr/>
        </p:nvSpPr>
        <p:spPr>
          <a:xfrm>
            <a:off x="1179728" y="1101130"/>
            <a:ext cx="10542009" cy="54564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3309" y="1129219"/>
                <a:ext cx="9060375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Modular_Linear_Equation_sL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b, n)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//Find all solutions to a modular linear equation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ax </a:t>
                </a: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(mod n)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Inputs: positive integers a and b, and integer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Outputs: if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solvable, all solutions to it.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/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d = </a:t>
                </a:r>
                <a:r>
                  <a:rPr lang="en-US" sz="20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n), </a:t>
                </a:r>
                <a:r>
                  <a:rPr lang="en-US" sz="20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 and j’ such that d = ai’ + </a:t>
                </a:r>
                <a:r>
                  <a:rPr lang="en-US" sz="20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nj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//showing that x’ is a solution to the equation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ax’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d (mod n)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(d, </a:t>
                </a:r>
                <a:r>
                  <a:rPr lang="en-US" sz="22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’, j’) = E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xtended-Euclid(a, n); </a:t>
                </a:r>
              </a:p>
              <a:p>
                <a:pPr marL="457200">
                  <a:lnSpc>
                    <a:spcPct val="150000"/>
                  </a:lnSpc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(d | b){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a solution 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equation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(mod n)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</a:t>
                </a:r>
                <a:r>
                  <a:rPr lang="en-US" sz="22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 *( b/d)) mod n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x</a:t>
                </a:r>
                <a:r>
                  <a:rPr lang="en-US" sz="20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solution of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(mod 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(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0; 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0" spc="-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d-1; </a:t>
                </a:r>
                <a:r>
                  <a:rPr lang="en-US" sz="22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++){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pc="-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utput</m:t>
                    </m:r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n;} </a:t>
                </a:r>
                <a:r>
                  <a:rPr lang="en-US" sz="20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spc="-100" dirty="0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spc="-100" dirty="0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spc="-100" dirty="0" err="1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spc="-100" dirty="0"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</a:t>
                </a:r>
                <a:endParaRPr lang="en-US" sz="2000" spc="-100" dirty="0"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else output “no solution”; }      </a:t>
                </a:r>
                <a:endParaRPr lang="en-US" sz="2200" spc="-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9" y="1129219"/>
                <a:ext cx="9060375" cy="5262979"/>
              </a:xfrm>
              <a:prstGeom prst="rect">
                <a:avLst/>
              </a:prstGeom>
              <a:blipFill>
                <a:blip r:embed="rId2"/>
                <a:stretch>
                  <a:fillRect l="-1009" t="-926" r="-538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7" y="392139"/>
            <a:ext cx="761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- Formalization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8A457-1EBE-4BF6-9B40-EBF0B2EA9128}"/>
              </a:ext>
            </a:extLst>
          </p:cNvPr>
          <p:cNvSpPr txBox="1"/>
          <p:nvPr/>
        </p:nvSpPr>
        <p:spPr>
          <a:xfrm>
            <a:off x="10903131" y="475488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5E2D-2B83-45F3-8CBE-0D697C7E8BFC}"/>
              </a:ext>
            </a:extLst>
          </p:cNvPr>
          <p:cNvSpPr txBox="1"/>
          <p:nvPr/>
        </p:nvSpPr>
        <p:spPr>
          <a:xfrm>
            <a:off x="7180976" y="503404"/>
            <a:ext cx="466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O(log</a:t>
            </a:r>
            <a:r>
              <a:rPr lang="en-US" baseline="-25000" dirty="0"/>
              <a:t>2</a:t>
            </a:r>
            <a:r>
              <a:rPr lang="en-US" dirty="0"/>
              <a:t> n + </a:t>
            </a:r>
            <a:r>
              <a:rPr lang="en-US" dirty="0" err="1"/>
              <a:t>gcd</a:t>
            </a:r>
            <a:r>
              <a:rPr lang="en-US" dirty="0"/>
              <a:t>(a, n))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42D0FB-FF31-4770-BE03-98C26DC73CAE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4057" y="1155799"/>
            <a:ext cx="1029730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xtended_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//Find d =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 + j*b.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Inputs: a positive integer a and non-negative b.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Outputs: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and b, and integers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 such that d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 + j*b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if (b == 0) {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j= 0;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return(d,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j);}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{ int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(d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extended-Euclid(b, a mod b);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 = 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j =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000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a/b</a:t>
            </a:r>
            <a:r>
              <a:rPr lang="en-US" sz="24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0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┘</a:t>
            </a:r>
            <a:r>
              <a:rPr lang="en-US" sz="2200" b="1" spc="-1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return(d,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j);}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7" y="392139"/>
            <a:ext cx="761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– Formalization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6B9D3-9D2B-4F30-BAC1-E90BF27295B1}"/>
              </a:ext>
            </a:extLst>
          </p:cNvPr>
          <p:cNvSpPr txBox="1"/>
          <p:nvPr/>
        </p:nvSpPr>
        <p:spPr>
          <a:xfrm>
            <a:off x="7340367" y="499069"/>
            <a:ext cx="38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O(log</a:t>
            </a:r>
            <a:r>
              <a:rPr lang="en-US" baseline="-25000" dirty="0"/>
              <a:t>2</a:t>
            </a:r>
            <a:r>
              <a:rPr lang="en-US" dirty="0"/>
              <a:t> n )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4141330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33557-4672-4E3E-A483-CD5A6357DC0E}"/>
                  </a:ext>
                </a:extLst>
              </p:cNvPr>
              <p:cNvSpPr txBox="1"/>
              <p:nvPr/>
            </p:nvSpPr>
            <p:spPr>
              <a:xfrm>
                <a:off x="1333849" y="1224793"/>
                <a:ext cx="967250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= 14, b= 30 and n = 100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equation 14x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 (mod 100).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Calling Extended-Euclid(14, 100), (d,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’, j’) = (2, -7, 1).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d = 2, b = 30, and 2 |30,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	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US" sz="2200" spc="-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 *( b/d)) mod n 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= (-7 * (30/2)) mod 100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= -105 mod 100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= -105 + 2*100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= 95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200" spc="-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pc="-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 = (95 + 0)mod 100 = 95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sz="2200" spc="-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spc="-1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pc="-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*(n/d))mod n = </a:t>
                </a:r>
                <a:r>
                  <a:rPr lang="en-US" sz="2200" spc="-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95 + 1 (100/2))mod 100 = 45</a:t>
                </a:r>
              </a:p>
              <a:p>
                <a:r>
                  <a:rPr lang="en-US" sz="2200" spc="-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 95 and 45 are the solutions for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14x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 (mod 100).</a:t>
                </a:r>
              </a:p>
              <a:p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Check: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14*95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30(mod 100).  That is,   14*95 (mod 100) = 1330 (mod 100) = 30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14*45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30(mod 100).  That is,   14*45 (mod 100) =   530 (mod 100) = 30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33557-4672-4E3E-A483-CD5A6357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49" y="1224793"/>
                <a:ext cx="9672506" cy="5170646"/>
              </a:xfrm>
              <a:prstGeom prst="rect">
                <a:avLst/>
              </a:prstGeom>
              <a:blipFill>
                <a:blip r:embed="rId2"/>
                <a:stretch>
                  <a:fillRect l="-819" t="-825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6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C790D-8104-4855-87F9-95311B1D3739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3309" y="1238276"/>
                <a:ext cx="8515847" cy="556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Modular_Linear_Equation_sL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(n, m, k)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//Find all solutions to a modular linear equation.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Inputs: positive integers m and n, and integer k.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Outputs: if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solvable, all solutions to it.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index l ;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integer 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j, d;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extended-Euclid(n, m, d, </a:t>
                </a:r>
                <a:r>
                  <a:rPr lang="en-US" sz="22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j);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(d | k)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(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0; 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0" spc="-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d-1; </a:t>
                </a:r>
                <a:r>
                  <a:rPr lang="en-US" sz="22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pc="-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utput</m:t>
                    </m:r>
                    <m:r>
                      <a:rPr lang="en-US" sz="2200" b="0" i="0" spc="-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 </m:t>
                        </m:r>
                        <m:f>
                          <m:fPr>
                            <m:ctrlP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num>
                          <m:den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200" spc="-100" dirty="0" smtClean="0">
                                <a:latin typeface="Consolas" panose="020B0609020204030204" pitchFamily="49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pc="-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spc="-1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       </a:t>
                </a:r>
                <a:r>
                  <a:rPr lang="en-US" sz="2200" spc="-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//equivalent classes modulo n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f>
                              <m:fPr>
                                <m:ctrlP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𝑗𝑘</m:t>
                                </m:r>
                              </m:num>
                              <m:den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200" spc="-100" dirty="0">
                                    <a:latin typeface="Consolas" panose="020B0609020204030204" pitchFamily="49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</m:t>
                                </m:r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200" i="1" spc="-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pc="-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 </m:t>
                        </m:r>
                        <m:f>
                          <m:fPr>
                            <m:ctrlP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num>
                          <m:den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</a:t>
                </a:r>
                <a:r>
                  <a:rPr lang="en-US" sz="2200" spc="-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200" spc="-100" dirty="0">
                                <a:latin typeface="Consolas" panose="020B0609020204030204" pitchFamily="49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pc="-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200" i="1" spc="-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spc="-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9" y="1238276"/>
                <a:ext cx="8515847" cy="5568191"/>
              </a:xfrm>
              <a:prstGeom prst="rect">
                <a:avLst/>
              </a:prstGeom>
              <a:blipFill>
                <a:blip r:embed="rId2"/>
                <a:stretch>
                  <a:fillRect l="-107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6" y="392139"/>
            <a:ext cx="9508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– Formalization</a:t>
            </a:r>
            <a:r>
              <a:rPr lang="en-US" sz="4000" dirty="0"/>
              <a:t> </a:t>
            </a:r>
            <a:r>
              <a:rPr lang="en-US" sz="2400" dirty="0"/>
              <a:t>(another way of writing)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8A457-1EBE-4BF6-9B40-EBF0B2EA9128}"/>
              </a:ext>
            </a:extLst>
          </p:cNvPr>
          <p:cNvSpPr txBox="1"/>
          <p:nvPr/>
        </p:nvSpPr>
        <p:spPr>
          <a:xfrm>
            <a:off x="10903131" y="475488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462</a:t>
            </a:r>
          </a:p>
        </p:txBody>
      </p:sp>
    </p:spTree>
    <p:extLst>
      <p:ext uri="{BB962C8B-B14F-4D97-AF65-F5344CB8AC3E}">
        <p14:creationId xmlns:p14="http://schemas.microsoft.com/office/powerpoint/2010/main" val="35917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74F76-9DC1-4A44-BDB5-0F86498344C4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4057" y="1516951"/>
            <a:ext cx="97604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xtended_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n, int m, int&amp;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int&amp;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int&amp; j)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//Find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(n, m) =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 + j*m.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Inputs: a positive integer n and a nonnegative 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Outputs: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n and m, and integers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 such that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 + j*m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if (m == 0) {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n;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j= 0;}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{ int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Extended-Euclid (m, n mod m,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j = 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000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n/m</a:t>
            </a:r>
            <a:r>
              <a:rPr lang="en-US" sz="24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000" b="1" spc="-1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┘</a:t>
            </a:r>
            <a:r>
              <a:rPr lang="en-US" sz="2200" b="1" spc="-1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D76E2-E9D1-4670-B4F2-C75442B4FFA0}"/>
              </a:ext>
            </a:extLst>
          </p:cNvPr>
          <p:cNvSpPr/>
          <p:nvPr/>
        </p:nvSpPr>
        <p:spPr>
          <a:xfrm>
            <a:off x="1464056" y="392139"/>
            <a:ext cx="9874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– Formalization (</a:t>
            </a:r>
            <a:r>
              <a:rPr lang="en-US" sz="2400" dirty="0"/>
              <a:t>another way of writing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4614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0D153A-48AC-4851-B465-A48E075F7894}"/>
              </a:ext>
            </a:extLst>
          </p:cNvPr>
          <p:cNvSpPr/>
          <p:nvPr/>
        </p:nvSpPr>
        <p:spPr>
          <a:xfrm>
            <a:off x="1422399" y="6394603"/>
            <a:ext cx="867651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+++++++++++++++++++++++++++++++++++++++++++++++++++++++++++++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922426"/>
                  </p:ext>
                </p:extLst>
              </p:nvPr>
            </p:nvGraphicFramePr>
            <p:xfrm>
              <a:off x="1727200" y="775084"/>
              <a:ext cx="42302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042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35539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922426"/>
                  </p:ext>
                </p:extLst>
              </p:nvPr>
            </p:nvGraphicFramePr>
            <p:xfrm>
              <a:off x="1727200" y="775084"/>
              <a:ext cx="42302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042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705042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110667" r="-400862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10667" r="-300862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612000" r="-4008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612000" r="-3008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612000" r="-20347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12000" r="-10172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612000" r="-1724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DB58B10-47F7-8528-C1CD-A9CF14D3AA44}"/>
              </a:ext>
            </a:extLst>
          </p:cNvPr>
          <p:cNvSpPr txBox="1"/>
          <p:nvPr/>
        </p:nvSpPr>
        <p:spPr>
          <a:xfrm>
            <a:off x="6511636" y="775084"/>
            <a:ext cx="4812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illustrates the flow of the Algorithm when the top-level call is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Extended_Euclid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(42, 30,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returned at the top level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-2, and j = 3. That means,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m)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j*m.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top-level call is labeled 0, the three recursive calls are labeled 1 – 3. The arrows show the order in which the values are determined.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FA9E01-6D45-9BBF-FD80-82C67B54DE9F}"/>
                  </a:ext>
                </a:extLst>
              </p:cNvPr>
              <p:cNvSpPr txBox="1"/>
              <p:nvPr/>
            </p:nvSpPr>
            <p:spPr>
              <a:xfrm>
                <a:off x="780288" y="4040978"/>
                <a:ext cx="55717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time complexity is the same as recursive Euclid(n, m). The worst case is Worse(s, 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O(</a:t>
                </a:r>
                <a:r>
                  <a:rPr lang="en-US" dirty="0" err="1"/>
                  <a:t>st</a:t>
                </a:r>
                <a:r>
                  <a:rPr lang="en-US" dirty="0"/>
                  <a:t>) where s = floor(log n) and t = floor(log m). The number of recursive calls Calls(s, t)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(t).</a:t>
                </a:r>
              </a:p>
              <a:p>
                <a:r>
                  <a:rPr lang="en-US" dirty="0"/>
                  <a:t>The time complexity of </a:t>
                </a:r>
                <a:r>
                  <a:rPr lang="en-US" sz="1800" spc="-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1800" spc="-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spc="-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Modular_Linear_Equation_sL</a:t>
                </a:r>
                <a:r>
                  <a:rPr lang="en-US" sz="1800" spc="-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() is the time complexity of  Algorithm </a:t>
                </a:r>
                <a:r>
                  <a:rPr lang="en-US" sz="1800" spc="-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Extended_Euclid</a:t>
                </a:r>
                <a:r>
                  <a:rPr lang="en-US" sz="1800" spc="-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(), plus the time complexity is worst-case exponential in terms of the input size. But this is required from the problem.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FA9E01-6D45-9BBF-FD80-82C67B54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" y="4040978"/>
                <a:ext cx="5571743" cy="2585323"/>
              </a:xfrm>
              <a:prstGeom prst="rect">
                <a:avLst/>
              </a:prstGeom>
              <a:blipFill>
                <a:blip r:embed="rId3"/>
                <a:stretch>
                  <a:fillRect l="-875" t="-1415" r="-1204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99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0D153A-48AC-4851-B465-A48E075F7894}"/>
              </a:ext>
            </a:extLst>
          </p:cNvPr>
          <p:cNvSpPr/>
          <p:nvPr/>
        </p:nvSpPr>
        <p:spPr>
          <a:xfrm>
            <a:off x="1910208" y="6394603"/>
            <a:ext cx="867651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+++++++++++++++++++++++++++++++++++++++++++++++++++++++++++++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306887"/>
                  </p:ext>
                </p:extLst>
              </p:nvPr>
            </p:nvGraphicFramePr>
            <p:xfrm>
              <a:off x="829056" y="762892"/>
              <a:ext cx="4107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600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50106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159CD5-ED60-D9C9-DD00-FFECB88DF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306887"/>
                  </p:ext>
                </p:extLst>
              </p:nvPr>
            </p:nvGraphicFramePr>
            <p:xfrm>
              <a:off x="829056" y="762892"/>
              <a:ext cx="4107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600">
                      <a:extLst>
                        <a:ext uri="{9D8B030D-6E8A-4147-A177-3AD203B41FA5}">
                          <a16:colId xmlns:a16="http://schemas.microsoft.com/office/drawing/2014/main" val="2177223031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2975947207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942568182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3986777154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734620133"/>
                        </a:ext>
                      </a:extLst>
                    </a:gridCol>
                    <a:gridCol w="684600">
                      <a:extLst>
                        <a:ext uri="{9D8B030D-6E8A-4147-A177-3AD203B41FA5}">
                          <a16:colId xmlns:a16="http://schemas.microsoft.com/office/drawing/2014/main" val="1582980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gcd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777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85" t="-110667" r="-399115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79" t="-110667" r="-302679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8676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9601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43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27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602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85" t="-612000" r="-39911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679" t="-612000" r="-30267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79" t="-612000" r="-20267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15" t="-612000" r="-10088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571" t="-612000" r="-178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904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B58B10-47F7-8528-C1CD-A9CF14D3AA44}"/>
                  </a:ext>
                </a:extLst>
              </p:cNvPr>
              <p:cNvSpPr txBox="1"/>
              <p:nvPr/>
            </p:nvSpPr>
            <p:spPr>
              <a:xfrm>
                <a:off x="5131728" y="624658"/>
                <a:ext cx="66568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(42, 30)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+ 12   12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(30, 12)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       6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(12, 6)  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+ 0       0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(6, 0) = 6   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       6 =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=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0* (1*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+ 1* 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0*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+ 1* (1*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2* (1*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1*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-2*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= -2*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+ 3*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6*(-2*7 + 3*5).  Note that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min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0};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j * 5)6 &gt; 0 has a minimum value if and only if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j * 5 = 1, where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i, j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-2 and j = 3 can be a choice.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B58B10-47F7-8528-C1CD-A9CF14D3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8" y="624658"/>
                <a:ext cx="6656832" cy="6001643"/>
              </a:xfrm>
              <a:prstGeom prst="rect">
                <a:avLst/>
              </a:prstGeom>
              <a:blipFill>
                <a:blip r:embed="rId3"/>
                <a:stretch>
                  <a:fillRect l="-1465" t="-812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77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92F82-67AF-4444-B4DA-DE62B844316E}"/>
              </a:ext>
            </a:extLst>
          </p:cNvPr>
          <p:cNvSpPr txBox="1"/>
          <p:nvPr/>
        </p:nvSpPr>
        <p:spPr>
          <a:xfrm>
            <a:off x="2882537" y="2621263"/>
            <a:ext cx="5712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Application of the formalism of </a:t>
            </a: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RSA Cryptography</a:t>
            </a: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F507EC00-FEF4-4580-8787-DDE5B9AAFE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15" y="2333896"/>
            <a:ext cx="489739" cy="392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512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B9009F-B60E-4F8F-B21E-ED92A3403739}"/>
              </a:ext>
            </a:extLst>
          </p:cNvPr>
          <p:cNvSpPr txBox="1"/>
          <p:nvPr/>
        </p:nvSpPr>
        <p:spPr>
          <a:xfrm>
            <a:off x="1306286" y="3648891"/>
            <a:ext cx="10337074" cy="3209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46F408-6CFF-4F2A-B930-32EBD1E9C47C}"/>
                  </a:ext>
                </a:extLst>
              </p:cNvPr>
              <p:cNvSpPr/>
              <p:nvPr/>
            </p:nvSpPr>
            <p:spPr>
              <a:xfrm>
                <a:off x="1788716" y="859956"/>
                <a:ext cx="9480176" cy="5770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Example: Let e and g be interchangeably used.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Encipher, encode, encrypt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convert (a message or piece of text) into an encoded form.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Decipher, decode, decrypt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convert (a text written in code, or an encoded signal) into normal language.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the public key be denoted as  </a:t>
                </a:r>
                <a:r>
                  <a:rPr lang="en-US" sz="2400" dirty="0" err="1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pkey</a:t>
                </a:r>
                <a:r>
                  <a:rPr lang="en-US" sz="24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{n, g} and secret key denoted as skey = {p, q, h}.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an RSA cryptosystem using p = 7, q = 17, and g = 5.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romanUcPeriod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What is the encoded form for 13 mod 119? That is, encipher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[13]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119 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romanUcPeriod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What is the encoded form for 39 mod 119? That is, encipher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[39]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119 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46F408-6CFF-4F2A-B930-32EBD1E9C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16" y="859956"/>
                <a:ext cx="9480176" cy="5770811"/>
              </a:xfrm>
              <a:prstGeom prst="rect">
                <a:avLst/>
              </a:prstGeom>
              <a:blipFill>
                <a:blip r:embed="rId2"/>
                <a:stretch>
                  <a:fillRect l="-1157" t="-845" b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076B3DEB-E96E-49C4-B545-F80C1FF73E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8640" y="3429001"/>
            <a:ext cx="522514" cy="3331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97B0A5-9352-43AE-8AD6-875ABBA8C993}"/>
              </a:ext>
            </a:extLst>
          </p:cNvPr>
          <p:cNvSpPr/>
          <p:nvPr/>
        </p:nvSpPr>
        <p:spPr>
          <a:xfrm>
            <a:off x="1594685" y="135844"/>
            <a:ext cx="5433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RSA Cryptography - Application</a:t>
            </a:r>
          </a:p>
        </p:txBody>
      </p:sp>
    </p:spTree>
    <p:extLst>
      <p:ext uri="{BB962C8B-B14F-4D97-AF65-F5344CB8AC3E}">
        <p14:creationId xmlns:p14="http://schemas.microsoft.com/office/powerpoint/2010/main" val="50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610" y="724829"/>
            <a:ext cx="10259122" cy="10705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9671" y="1050459"/>
            <a:ext cx="878808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encrypt and decrypt the message using the RSA cipher: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 two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 integers p and q,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[say, in the order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several hundred digits each,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are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virtually certain to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prime].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encry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 a plaintext message 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RSA cipher, a person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to know the publicly available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of 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the person,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knows the individual values of p and q,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can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decrypt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encrypted message 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39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AFF85-6459-422F-A520-CF06712954AC}"/>
              </a:ext>
            </a:extLst>
          </p:cNvPr>
          <p:cNvSpPr txBox="1"/>
          <p:nvPr/>
        </p:nvSpPr>
        <p:spPr>
          <a:xfrm>
            <a:off x="932813" y="961371"/>
            <a:ext cx="10666543" cy="5785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3B297-3396-405D-9BAF-FB1E9BCE01EA}"/>
              </a:ext>
            </a:extLst>
          </p:cNvPr>
          <p:cNvSpPr/>
          <p:nvPr/>
        </p:nvSpPr>
        <p:spPr>
          <a:xfrm>
            <a:off x="1586509" y="454324"/>
            <a:ext cx="9598727" cy="6403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Solution: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Given the public key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pkey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{n = 119, g = 5} where the secret key p = 7 and q = 17 such that n =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7*17 = 119; and g is relatively prime to (p-1)(q-1).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Encode(x) = y = 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n.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Let x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We encode the message 13 mod 119, which is as follows: 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Encode(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 = y =  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119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(13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x13)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 = ((13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119) x (13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 119)</a:t>
            </a:r>
            <a:r>
              <a:rPr lang="en-US" sz="24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x13)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((50 x 50 x 13) mod 119)mod119</a:t>
            </a:r>
          </a:p>
          <a:p>
            <a:pPr marL="685800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 = ((50 x 5 x 10 x 13) mod 119)mod119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 = ((250 mod 119) x (130 mod 119))mod119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(12 x 11)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(132 mod 119) mod 119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= 13 mod 119 = </a:t>
            </a:r>
            <a:r>
              <a:rPr lang="en-US" sz="2400" b="1" i="1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13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encryption of given message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50D9211B-FF6E-48DF-8C1C-BCB9532BF3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399" y="4441370"/>
            <a:ext cx="461553" cy="36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2090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BE15B-1243-4183-9ADA-0B0F2D2EC521}"/>
              </a:ext>
            </a:extLst>
          </p:cNvPr>
          <p:cNvSpPr txBox="1"/>
          <p:nvPr/>
        </p:nvSpPr>
        <p:spPr>
          <a:xfrm>
            <a:off x="1558834" y="1155798"/>
            <a:ext cx="9977384" cy="5075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CE937-7F97-4F7E-894A-0C20A2AB6091}"/>
              </a:ext>
            </a:extLst>
          </p:cNvPr>
          <p:cNvSpPr/>
          <p:nvPr/>
        </p:nvSpPr>
        <p:spPr>
          <a:xfrm>
            <a:off x="1643308" y="1811858"/>
            <a:ext cx="9061637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 decode this message 13 mod 119, it requires that 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know the public key </a:t>
            </a:r>
            <a:r>
              <a:rPr lang="en-US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pkey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{n, g} = {119, 5}, and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find the private key skey {p, q, h}, where h can be calculated as follows: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  	For public, n = 119 and g = 5, and the encoded form y = </a:t>
            </a: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13 are given.  </a:t>
            </a: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In public, although it is known that n = p*q, and n = 119, 		it should not easily derive the non-public secret keys		p = 7  and q = 17 from the given n = 119.</a:t>
            </a: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For this case, n = 119 = 7*17 = p*q. 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00ABE748-5498-4706-B685-C50D9160A2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5029" y="4450080"/>
            <a:ext cx="443338" cy="3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531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3237A-A7E0-45A7-8A46-8241B0AC7888}"/>
              </a:ext>
            </a:extLst>
          </p:cNvPr>
          <p:cNvSpPr txBox="1"/>
          <p:nvPr/>
        </p:nvSpPr>
        <p:spPr>
          <a:xfrm>
            <a:off x="1419495" y="312241"/>
            <a:ext cx="10107487" cy="6201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364FA0-99F6-432F-AA36-9B6104B71B79}"/>
                  </a:ext>
                </a:extLst>
              </p:cNvPr>
              <p:cNvSpPr/>
              <p:nvPr/>
            </p:nvSpPr>
            <p:spPr>
              <a:xfrm>
                <a:off x="1419495" y="681571"/>
                <a:ext cx="9622973" cy="5832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Step 2: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= (p – 1) (q – 1) = 6 * 16 =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The reason is: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6363" lvl="2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formula for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is owing to the Theorem: </a:t>
                </a:r>
              </a:p>
              <a:p>
                <a:pPr marL="1833563" lvl="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number of elements in </a:t>
                </a:r>
              </a:p>
              <a:p>
                <a:pPr lvl="3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 {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[2]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…,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is given by Euler’s totient function, which is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( 1−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		where the product is over all primes that divide n,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including n if n is prime.            </a:t>
                </a:r>
              </a:p>
              <a:p>
                <a:pPr marL="1833563" lvl="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= (p – 1) (q – 1)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( 1−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Example: 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p = 7 and q =17 be primes such that 119 = 7*17.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	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(119) = (p – 1) (q – 1) =  119 *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= 119*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7−1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(17−1)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7∗17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= (7-1) (17-1) =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	  Since g = 5, g is relatively prime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(119) =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364FA0-99F6-432F-AA36-9B6104B71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95" y="681571"/>
                <a:ext cx="9622973" cy="5832238"/>
              </a:xfrm>
              <a:prstGeom prst="rect">
                <a:avLst/>
              </a:prstGeom>
              <a:blipFill>
                <a:blip r:embed="rId2"/>
                <a:stretch>
                  <a:fillRect l="-1014" t="-940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AFD643AE-36FC-4A98-86E7-9ECAF30AB0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7296" y="818606"/>
            <a:ext cx="570944" cy="3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132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4802A-5F56-4C63-9BCF-90C5F51BA788}"/>
              </a:ext>
            </a:extLst>
          </p:cNvPr>
          <p:cNvSpPr txBox="1"/>
          <p:nvPr/>
        </p:nvSpPr>
        <p:spPr>
          <a:xfrm>
            <a:off x="1127477" y="1155798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F0B157-A76D-4E4A-9D2A-68B9B0823E44}"/>
                  </a:ext>
                </a:extLst>
              </p:cNvPr>
              <p:cNvSpPr/>
              <p:nvPr/>
            </p:nvSpPr>
            <p:spPr>
              <a:xfrm>
                <a:off x="1411941" y="1586316"/>
                <a:ext cx="8785796" cy="4729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Step 3:   Compute the multiplicative inverse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of</a:t>
                </a:r>
                <a:r>
                  <a:rPr lang="en-US" sz="2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  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We know that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(119)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= { …, -287, -191, -95, 1, 97, 193, 289, …}.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Compute  g * 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1 mod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      h * 5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1 mod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(119)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      h * 5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1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	              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              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5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F0B157-A76D-4E4A-9D2A-68B9B0823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41" y="1586316"/>
                <a:ext cx="8785796" cy="4729821"/>
              </a:xfrm>
              <a:prstGeom prst="rect">
                <a:avLst/>
              </a:prstGeom>
              <a:blipFill>
                <a:blip r:embed="rId2"/>
                <a:stretch>
                  <a:fillRect l="-1110" t="-515" b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C0790CD6-9B81-4F52-833D-066C401E96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981" y="4276436"/>
            <a:ext cx="552959" cy="373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76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81D40-4FAC-4AAF-B4DE-E3E5AF8510F3}"/>
              </a:ext>
            </a:extLst>
          </p:cNvPr>
          <p:cNvSpPr txBox="1"/>
          <p:nvPr/>
        </p:nvSpPr>
        <p:spPr>
          <a:xfrm>
            <a:off x="1127478" y="1155799"/>
            <a:ext cx="10463632" cy="4677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B3640E-7170-4D53-B5E2-5D6C3C78C168}"/>
                  </a:ext>
                </a:extLst>
              </p:cNvPr>
              <p:cNvSpPr/>
              <p:nvPr/>
            </p:nvSpPr>
            <p:spPr>
              <a:xfrm>
                <a:off x="1637192" y="1428451"/>
                <a:ext cx="9683952" cy="4405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compute multiplicative inverse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we use Extended Euclid  Algorithm.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Euclid(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(n), g) = Euclid(96, 5) which is computed as follows: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Write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(m, n) in terms of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q*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r, where q is the quotient and the 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remainder 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 &lt; n.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Iteration 1:	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19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+ 1	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(96, 5) =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(5, 96 mod 5)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Iteration 2:	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  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+ 0	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(5, 1) =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(1, 5 mod 1)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Iteration 3:	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  1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	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(1, 0) = 1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Thus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(96, 5) = 1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B3640E-7170-4D53-B5E2-5D6C3C78C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92" y="1428451"/>
                <a:ext cx="9683952" cy="4405117"/>
              </a:xfrm>
              <a:prstGeom prst="rect">
                <a:avLst/>
              </a:prstGeom>
              <a:blipFill>
                <a:blip r:embed="rId2"/>
                <a:stretch>
                  <a:fillRect l="-1008" t="-553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95516212-CFCF-46AA-8C04-F40422A2DE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152" y="3631010"/>
            <a:ext cx="536109" cy="3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07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95AF3-F3F6-44D0-B616-69F8970CDC1A}"/>
              </a:ext>
            </a:extLst>
          </p:cNvPr>
          <p:cNvSpPr txBox="1"/>
          <p:nvPr/>
        </p:nvSpPr>
        <p:spPr>
          <a:xfrm>
            <a:off x="1127478" y="1155799"/>
            <a:ext cx="10376546" cy="5184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DAC7-73D6-4A5E-83C3-457BE8E7B2CB}"/>
              </a:ext>
            </a:extLst>
          </p:cNvPr>
          <p:cNvSpPr/>
          <p:nvPr/>
        </p:nvSpPr>
        <p:spPr>
          <a:xfrm>
            <a:off x="909021" y="1708911"/>
            <a:ext cx="10676965" cy="4450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the last iteration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+ 1 in terms of linear combination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1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the iteration 2,  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+ 0 in terms of linear combination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 0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Substituting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for the 0 in 1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we have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          	1 = 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1 =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(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7146DD48-6038-4631-B5FD-A4ADC78A3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85" y="4441370"/>
            <a:ext cx="544818" cy="36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787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636F5-8568-4918-9F6D-137365517099}"/>
              </a:ext>
            </a:extLst>
          </p:cNvPr>
          <p:cNvSpPr txBox="1"/>
          <p:nvPr/>
        </p:nvSpPr>
        <p:spPr>
          <a:xfrm>
            <a:off x="1127477" y="1155798"/>
            <a:ext cx="10367837" cy="4088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C70E2E-7ACD-40FA-82EF-4282149C4F78}"/>
              </a:ext>
            </a:extLst>
          </p:cNvPr>
          <p:cNvSpPr/>
          <p:nvPr/>
        </p:nvSpPr>
        <p:spPr>
          <a:xfrm>
            <a:off x="1732092" y="1892666"/>
            <a:ext cx="8927199" cy="335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Rewrite the iteration 1,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 in terms of linear combination 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Substituting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for the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 1 = 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it can be rewritten in terms of combination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( 1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- 19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- 1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+ 6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- 114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1 = 6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- 115 * </a:t>
            </a:r>
            <a:r>
              <a:rPr lang="en-US" sz="2400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0FEDF573-8599-4DD8-80EB-2FA22E90FE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2183" y="4493623"/>
            <a:ext cx="535294" cy="32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74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5BFE-2BAE-403F-8C67-3651D0E0399C}"/>
              </a:ext>
            </a:extLst>
          </p:cNvPr>
          <p:cNvSpPr txBox="1"/>
          <p:nvPr/>
        </p:nvSpPr>
        <p:spPr>
          <a:xfrm>
            <a:off x="1127478" y="1155799"/>
            <a:ext cx="10043058" cy="10039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811D353-5682-4D9F-A65F-C0C58A08C337}"/>
                  </a:ext>
                </a:extLst>
              </p:cNvPr>
              <p:cNvSpPr/>
              <p:nvPr/>
            </p:nvSpPr>
            <p:spPr>
              <a:xfrm>
                <a:off x="1165923" y="1240961"/>
                <a:ext cx="10004612" cy="4947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above equation 1 = 6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can be written as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(6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- 115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)mod 96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(6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(0 - 115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 - 575 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(( - 576 + 1)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 - 576 mod 96 + 1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( 0 + 1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(1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0" marR="0" indent="2286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1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811D353-5682-4D9F-A65F-C0C58A08C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23" y="1240961"/>
                <a:ext cx="10004612" cy="4947958"/>
              </a:xfrm>
              <a:prstGeom prst="rect">
                <a:avLst/>
              </a:prstGeom>
              <a:blipFill>
                <a:blip r:embed="rId2"/>
                <a:stretch>
                  <a:fillRect t="-986" b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BC9C5054-803D-49FD-8B72-44ED7DB49B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82" y="4415246"/>
            <a:ext cx="591385" cy="39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250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2CC65-DD4E-4117-B521-7840BDDA9B27}"/>
              </a:ext>
            </a:extLst>
          </p:cNvPr>
          <p:cNvSpPr txBox="1"/>
          <p:nvPr/>
        </p:nvSpPr>
        <p:spPr>
          <a:xfrm>
            <a:off x="1108365" y="1155798"/>
            <a:ext cx="10534996" cy="5318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03944A-DCC4-4731-B633-AA10DCA5614D}"/>
                  </a:ext>
                </a:extLst>
              </p:cNvPr>
              <p:cNvSpPr/>
              <p:nvPr/>
            </p:nvSpPr>
            <p:spPr>
              <a:xfrm>
                <a:off x="1562420" y="1219231"/>
                <a:ext cx="9732597" cy="5010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(0 - 115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96)mod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-115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mod 96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 -115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5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96.</a:t>
                </a:r>
                <a:endParaRPr lang="en-US" sz="2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 -115 is the multiplicative inverse of 5.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-115 is one of the candidate of</a:t>
                </a:r>
                <a:r>
                  <a:rPr lang="en-US" sz="2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h, because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 mod 96 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  - 115 *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(-115 mod 96 )* (5 mod 96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mod 96.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can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[5]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h is the smallest positive number, we will find the equivalence class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modulo of -115 to obtain the smallest positive number from its calls modulo.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03944A-DCC4-4731-B633-AA10DCA56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20" y="1219231"/>
                <a:ext cx="9732597" cy="5010731"/>
              </a:xfrm>
              <a:prstGeom prst="rect">
                <a:avLst/>
              </a:prstGeom>
              <a:blipFill>
                <a:blip r:embed="rId2"/>
                <a:stretch>
                  <a:fillRect l="-939" t="-973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D9EBFA9E-AEDC-4AC9-982E-C61744321A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82" y="2438400"/>
            <a:ext cx="466923" cy="34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085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E7D3E-2DB4-4320-879A-298D2ACD4EAB}"/>
              </a:ext>
            </a:extLst>
          </p:cNvPr>
          <p:cNvSpPr txBox="1"/>
          <p:nvPr/>
        </p:nvSpPr>
        <p:spPr>
          <a:xfrm>
            <a:off x="1079863" y="1022373"/>
            <a:ext cx="10515883" cy="5702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81D524-86A7-4472-A0FA-D66DDB616817}"/>
                  </a:ext>
                </a:extLst>
              </p:cNvPr>
              <p:cNvSpPr/>
              <p:nvPr/>
            </p:nvSpPr>
            <p:spPr>
              <a:xfrm>
                <a:off x="1873349" y="1138591"/>
                <a:ext cx="8925280" cy="5469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We know that 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(119)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{ …, -211, -115, -19, 77, 173, 269, 365, …}.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[77]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[5]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or, should we way,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[77]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multiplicative inverse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[5]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96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means, 77 = 5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96.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means,  1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77 * 5 mod 96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77 * 5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 the secret key skey = {p, q, h} = {7, 17, 77}.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message x mod 119, the encryption of x is 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119.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decryption of y is 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77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119.</a:t>
                </a: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81D524-86A7-4472-A0FA-D66DDB616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49" y="1138591"/>
                <a:ext cx="8925280" cy="5469767"/>
              </a:xfrm>
              <a:prstGeom prst="rect">
                <a:avLst/>
              </a:prstGeom>
              <a:blipFill>
                <a:blip r:embed="rId2"/>
                <a:stretch>
                  <a:fillRect l="-1025" t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484D4F19-BE65-403D-8E84-909A78D64F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863" y="1515291"/>
            <a:ext cx="496388" cy="376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7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A6A9ED-127C-42F3-8DF2-209181FF5613}"/>
              </a:ext>
            </a:extLst>
          </p:cNvPr>
          <p:cNvSpPr txBox="1"/>
          <p:nvPr/>
        </p:nvSpPr>
        <p:spPr>
          <a:xfrm>
            <a:off x="1114697" y="1076789"/>
            <a:ext cx="9464040" cy="5781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34" y="339002"/>
            <a:ext cx="7565572" cy="6015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177834" y="940528"/>
            <a:ext cx="94640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Case Study: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an RSA cipher, John chooses: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prime numbers, p = 5, q = 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n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positive integer e = 3, which is relatively prime to (p-1)(q-1) = 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distributes widely public keys: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55,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two numbers p and q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[John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p and q as the secret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the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secrecy of the cipher: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large integers p, q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in the order of several hundred digits each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virtually certain to be prime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a very large e which is relatively prime to (p -1)(q – 1).]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76D21A5-BEA8-453B-BF0B-055F6962F05A}"/>
              </a:ext>
            </a:extLst>
          </p:cNvPr>
          <p:cNvSpPr/>
          <p:nvPr/>
        </p:nvSpPr>
        <p:spPr>
          <a:xfrm rot="20706359" flipH="1">
            <a:off x="380177" y="1129286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BCF4B4E-E62F-423F-965A-72D4FEF1B3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717" y="1076789"/>
            <a:ext cx="449076" cy="38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1432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208F6-50B3-42DD-A955-DEE102B1C48E}"/>
              </a:ext>
            </a:extLst>
          </p:cNvPr>
          <p:cNvSpPr txBox="1"/>
          <p:nvPr/>
        </p:nvSpPr>
        <p:spPr>
          <a:xfrm>
            <a:off x="1398494" y="1733006"/>
            <a:ext cx="10236158" cy="5124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8E1685-2D7B-41F8-BE7C-957AC3B8BD80}"/>
                  </a:ext>
                </a:extLst>
              </p:cNvPr>
              <p:cNvSpPr/>
              <p:nvPr/>
            </p:nvSpPr>
            <p:spPr>
              <a:xfrm>
                <a:off x="1398494" y="203676"/>
                <a:ext cx="10434918" cy="635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Example: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Given x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p = 7, q = 17 and g = 5, the encryption of x is 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n 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371293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= </a:t>
                </a:r>
                <a:r>
                  <a:rPr lang="en-US" sz="2400" b="1" i="1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decryption of y is x, which is 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b="1" i="1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77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13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Note that encode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mod 119) = </a:t>
                </a:r>
                <a:r>
                  <a:rPr lang="en-US" sz="2400" b="1" i="1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Decode(</a:t>
                </a:r>
                <a:r>
                  <a:rPr lang="en-US" sz="2400" b="1" i="1" u="sng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 We are luckily get the identical 13. But it should not always in this case.  x and y can be different in value.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8E1685-2D7B-41F8-BE7C-957AC3B8B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94" y="203676"/>
                <a:ext cx="10434918" cy="6356612"/>
              </a:xfrm>
              <a:prstGeom prst="rect">
                <a:avLst/>
              </a:prstGeom>
              <a:blipFill>
                <a:blip r:embed="rId2"/>
                <a:stretch>
                  <a:fillRect l="-876" t="-767" r="-234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F70ABA62-63A0-4096-927F-23FEECD8E0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348" y="4295502"/>
            <a:ext cx="513007" cy="33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216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92F82-67AF-4444-B4DA-DE62B844316E}"/>
              </a:ext>
            </a:extLst>
          </p:cNvPr>
          <p:cNvSpPr txBox="1"/>
          <p:nvPr/>
        </p:nvSpPr>
        <p:spPr>
          <a:xfrm>
            <a:off x="2090057" y="2464526"/>
            <a:ext cx="8011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formalism of RSA Cryptography</a:t>
            </a:r>
          </a:p>
        </p:txBody>
      </p:sp>
    </p:spTree>
    <p:extLst>
      <p:ext uri="{BB962C8B-B14F-4D97-AF65-F5344CB8AC3E}">
        <p14:creationId xmlns:p14="http://schemas.microsoft.com/office/powerpoint/2010/main" val="3412286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B1F819-F023-4624-B82D-B047D9AF55EA}"/>
              </a:ext>
            </a:extLst>
          </p:cNvPr>
          <p:cNvSpPr txBox="1"/>
          <p:nvPr/>
        </p:nvSpPr>
        <p:spPr>
          <a:xfrm>
            <a:off x="1310175" y="1428543"/>
            <a:ext cx="9146642" cy="5429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18311"/>
            <a:ext cx="7418614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735183" y="1585007"/>
            <a:ext cx="872163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Case Study: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RSA cipher works only on numbers.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informs people how he will interpret the numbers in the message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following guidelines: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Encodes letters of the alphabet the same way as was done for the Caesar cipher: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1, B = 2, C = 3, …, H = 8, I = 9, …, Z = 26.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long messages into blocks of messages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each block has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single, numerically encoded letter of the alphabet.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92B52A8-FC43-4460-8698-8CA0A8A62A1B}"/>
              </a:ext>
            </a:extLst>
          </p:cNvPr>
          <p:cNvSpPr/>
          <p:nvPr/>
        </p:nvSpPr>
        <p:spPr>
          <a:xfrm rot="20706359" flipH="1">
            <a:off x="731307" y="1481040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01DE5AE5-570D-49FB-AB8D-F21B1F7665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353" y="1506583"/>
            <a:ext cx="450158" cy="339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1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528119-5A0C-4CD2-8E74-CD1C74F2A676}"/>
              </a:ext>
            </a:extLst>
          </p:cNvPr>
          <p:cNvSpPr txBox="1"/>
          <p:nvPr/>
        </p:nvSpPr>
        <p:spPr>
          <a:xfrm>
            <a:off x="1413112" y="1323702"/>
            <a:ext cx="9472601" cy="5291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12" y="164464"/>
            <a:ext cx="7626531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546187" y="882631"/>
            <a:ext cx="9339526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Times New Roman" panose="02020603050405020304" pitchFamily="18" charset="0"/>
              </a:rPr>
              <a:t>Case Study: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Elaine a message, according to the given guidelines John requires to: </a:t>
            </a:r>
          </a:p>
          <a:p>
            <a:pPr marL="800100" lvl="1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message into blocks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contains a single letter (or could be multiple letters)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numeric equivalent for each block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block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M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……..(RSA 0.4.5)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 modular arithmetic, anyone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the public keys,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 to encrypt a message to be sent to Elaine.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Elaine receives the ciphertext 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plaintext 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block of several blocks.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C32C88B-9FDB-4D9D-97DF-0098A504429B}"/>
              </a:ext>
            </a:extLst>
          </p:cNvPr>
          <p:cNvSpPr/>
          <p:nvPr/>
        </p:nvSpPr>
        <p:spPr>
          <a:xfrm rot="20706359" flipH="1">
            <a:off x="911547" y="2491624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291" y="2439127"/>
            <a:ext cx="506661" cy="487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2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10EDDE-245E-48EB-B190-0CE5B7DB8ED8}"/>
              </a:ext>
            </a:extLst>
          </p:cNvPr>
          <p:cNvSpPr txBox="1"/>
          <p:nvPr/>
        </p:nvSpPr>
        <p:spPr>
          <a:xfrm>
            <a:off x="1310175" y="1454670"/>
            <a:ext cx="9436202" cy="532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67" y="333826"/>
            <a:ext cx="7731034" cy="601526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9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96F9-A6A1-403B-8EA4-A4B090165ED0}"/>
              </a:ext>
            </a:extLst>
          </p:cNvPr>
          <p:cNvSpPr txBox="1"/>
          <p:nvPr/>
        </p:nvSpPr>
        <p:spPr>
          <a:xfrm>
            <a:off x="1540362" y="1023257"/>
            <a:ext cx="984504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Case Study: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Example 0.1.4.9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a Message Using RSA Cryptography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sending Elaine a ciphertext of the message HI, John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ciphertext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 encrypted message) 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message HI.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into two blocks: the H and the I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H as 08 or 8 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formula C =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compute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H:</a:t>
            </a:r>
          </a:p>
          <a:p>
            <a:pPr marL="1254125" lvl="2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C = 8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55,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public key 55</a:t>
            </a:r>
          </a:p>
          <a:p>
            <a:pPr marL="1254125" lvl="1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512 mod 55 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I as 09 or 9 </a:t>
            </a:r>
          </a:p>
          <a:p>
            <a:pPr marL="1254125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ciphertext for I:</a:t>
            </a:r>
          </a:p>
          <a:p>
            <a:pPr marL="1254125" lvl="2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C = 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55)</a:t>
            </a:r>
          </a:p>
          <a:p>
            <a:pPr marL="1254125" lvl="2" indent="-452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729 mod 55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</a:p>
          <a:p>
            <a:pPr marL="0"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John sends Elaine the encrypted message 1714.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603AB70-A845-4FB3-8975-CC3E31E38626}"/>
              </a:ext>
            </a:extLst>
          </p:cNvPr>
          <p:cNvSpPr/>
          <p:nvPr/>
        </p:nvSpPr>
        <p:spPr>
          <a:xfrm rot="20706359" flipH="1">
            <a:off x="829004" y="1025335"/>
            <a:ext cx="438109" cy="376800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B69FD494-B707-4CF4-A2D6-3E98C997D4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597" y="1023257"/>
            <a:ext cx="423389" cy="380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48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EBB775-CA77-407C-AB00-5BD250F04EB9}"/>
              </a:ext>
            </a:extLst>
          </p:cNvPr>
          <p:cNvSpPr txBox="1"/>
          <p:nvPr/>
        </p:nvSpPr>
        <p:spPr>
          <a:xfrm>
            <a:off x="1310175" y="1454670"/>
            <a:ext cx="9871631" cy="5320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F856-DA1D-487A-A821-7E3C873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94" y="426026"/>
            <a:ext cx="4299857" cy="6015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RSA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/>
              <p:nvPr/>
            </p:nvSpPr>
            <p:spPr>
              <a:xfrm>
                <a:off x="1310175" y="1027552"/>
                <a:ext cx="9531531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cs typeface="Times New Roman" panose="02020603050405020304" pitchFamily="18" charset="0"/>
                  </a:rPr>
                  <a:t>Case Study: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cs typeface="Times New Roman" panose="02020603050405020304" pitchFamily="18" charset="0"/>
                  </a:rPr>
                  <a:t>Example 0.1.4.10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Decrypting a Message Using RSA Cryptography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receiving the encrypted message 1714, Elaine: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 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decryption key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a positive inverse to e modulo (p – 1)(q – 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the formula </a:t>
                </a:r>
              </a:p>
              <a:p>
                <a:pPr lvl="1"/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M = C</a:t>
                </a:r>
                <a:r>
                  <a:rPr lang="en-US" sz="22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……. (RSA 0.4.6)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to decrypt the encrypted message (the ciphertext) C. </a:t>
                </a:r>
              </a:p>
              <a:p>
                <a:pPr lvl="1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guaranteeing the decryption to produce the original message,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must be less than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M + k*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(mod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requirement of larger p and q (in the order of several hundred digits each) does not cause problems.  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 long messages into blocks of symbols to meet the restriction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as, including several symbols in each block to present decryption based on knowledge of letter frequencies.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96F9-A6A1-403B-8EA4-A4B0901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75" y="1027552"/>
                <a:ext cx="9531531" cy="5539978"/>
              </a:xfrm>
              <a:prstGeom prst="rect">
                <a:avLst/>
              </a:prstGeom>
              <a:blipFill>
                <a:blip r:embed="rId2"/>
                <a:stretch>
                  <a:fillRect l="-1024" t="-881" r="-1280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C1128A0-7292-4E00-9B3F-3851917E1A49}"/>
              </a:ext>
            </a:extLst>
          </p:cNvPr>
          <p:cNvSpPr/>
          <p:nvPr/>
        </p:nvSpPr>
        <p:spPr>
          <a:xfrm rot="20706359" flipH="1">
            <a:off x="463997" y="1367829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4" y="1315330"/>
            <a:ext cx="709109" cy="4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19648</TotalTime>
  <Words>7312</Words>
  <Application>Microsoft Office PowerPoint</Application>
  <PresentationFormat>Widescreen</PresentationFormat>
  <Paragraphs>636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DengXian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Chapter 00</vt:lpstr>
      <vt:lpstr>PowerPoint Presentation</vt:lpstr>
      <vt:lpstr>PowerPoint Presentation</vt:lpstr>
      <vt:lpstr>PowerPoint Presentation</vt:lpstr>
      <vt:lpstr>Cryptography – The RSA Public Key Cryptosystem</vt:lpstr>
      <vt:lpstr>Cryptography – The RSA Public Key Cryptosystem</vt:lpstr>
      <vt:lpstr>Cryptography – The RSA Public Key Cryptosystem</vt:lpstr>
      <vt:lpstr>Cryptography – The RSA Public Key Cryptosystem</vt:lpstr>
      <vt:lpstr>RSA Cryptography</vt:lpstr>
      <vt:lpstr>RSA Cryptography</vt:lpstr>
      <vt:lpstr>RSA Cryptography</vt:lpstr>
      <vt:lpstr>RSA Cryptography</vt:lpstr>
      <vt:lpstr>RSA Cryptography</vt:lpstr>
      <vt:lpstr>PowerPoint Presentation</vt:lpstr>
      <vt:lpstr>PowerPoint Presentation</vt:lpstr>
      <vt:lpstr>Why Does the RSA Cipher Work?</vt:lpstr>
      <vt:lpstr>Why Does the RSA Cipher Work?</vt:lpstr>
      <vt:lpstr>Why Does the RSA Cipher Work?</vt:lpstr>
      <vt:lpstr>Why Does the RSA Cipher Work?</vt:lpstr>
      <vt:lpstr>Why Does the RSA Cipher Work?</vt:lpstr>
      <vt:lpstr>Why Does the RSA Cipher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508</cp:revision>
  <cp:lastPrinted>2023-07-10T19:38:14Z</cp:lastPrinted>
  <dcterms:created xsi:type="dcterms:W3CDTF">2016-10-13T00:10:31Z</dcterms:created>
  <dcterms:modified xsi:type="dcterms:W3CDTF">2023-07-12T18:42:18Z</dcterms:modified>
</cp:coreProperties>
</file>