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9" r:id="rId3"/>
    <p:sldId id="499" r:id="rId4"/>
    <p:sldId id="447" r:id="rId5"/>
    <p:sldId id="509" r:id="rId6"/>
    <p:sldId id="451" r:id="rId7"/>
    <p:sldId id="463" r:id="rId8"/>
    <p:sldId id="487" r:id="rId9"/>
    <p:sldId id="485" r:id="rId10"/>
    <p:sldId id="452" r:id="rId11"/>
    <p:sldId id="453" r:id="rId12"/>
    <p:sldId id="454" r:id="rId13"/>
    <p:sldId id="486" r:id="rId14"/>
    <p:sldId id="455" r:id="rId15"/>
    <p:sldId id="457" r:id="rId16"/>
    <p:sldId id="502" r:id="rId17"/>
    <p:sldId id="493" r:id="rId18"/>
    <p:sldId id="490" r:id="rId19"/>
    <p:sldId id="491" r:id="rId20"/>
    <p:sldId id="492" r:id="rId21"/>
    <p:sldId id="498" r:id="rId22"/>
    <p:sldId id="462" r:id="rId23"/>
    <p:sldId id="449" r:id="rId24"/>
    <p:sldId id="465" r:id="rId25"/>
    <p:sldId id="506" r:id="rId26"/>
    <p:sldId id="466" r:id="rId27"/>
    <p:sldId id="467" r:id="rId28"/>
    <p:sldId id="468" r:id="rId29"/>
    <p:sldId id="495" r:id="rId30"/>
    <p:sldId id="470" r:id="rId31"/>
    <p:sldId id="471" r:id="rId32"/>
    <p:sldId id="472" r:id="rId33"/>
    <p:sldId id="508" r:id="rId34"/>
    <p:sldId id="496" r:id="rId35"/>
    <p:sldId id="473" r:id="rId36"/>
    <p:sldId id="357" r:id="rId37"/>
    <p:sldId id="358" r:id="rId3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2" d="100"/>
        <a:sy n="182" d="100"/>
      </p:scale>
      <p:origin x="0" y="-6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Chapter 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Introducing Foundations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0277" y="4734305"/>
            <a:ext cx="7566480" cy="8548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0277" y="3819057"/>
            <a:ext cx="7566480" cy="8548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91" y="365125"/>
            <a:ext cx="8917577" cy="732155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Hash Functions </a:t>
            </a:r>
            <a:r>
              <a:rPr lang="en-US" sz="2800" dirty="0">
                <a:latin typeface="+mn-lt"/>
              </a:rPr>
              <a:t>– What makes a good hash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5439" y="1175656"/>
                <a:ext cx="9357361" cy="5682343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sz="6000" dirty="0">
                    <a:cs typeface="Times New Roman" panose="02020603050405020304" pitchFamily="18" charset="0"/>
                  </a:rPr>
                  <a:t>The </a:t>
                </a:r>
                <a:r>
                  <a:rPr lang="en-US" sz="60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significant bits </a:t>
                </a:r>
                <a:r>
                  <a:rPr lang="en-US" sz="6000" dirty="0">
                    <a:cs typeface="Times New Roman" panose="02020603050405020304" pitchFamily="18" charset="0"/>
                  </a:rPr>
                  <a:t>for creating hash functions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5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obvious hash functions: either the first (most significant) or last (least significant) p bits of the key k.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5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the table size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5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5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  <m:r>
                      <a:rPr lang="en-US" sz="55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5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(i.e., 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5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5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5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5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 </a:t>
                </a:r>
                <a:r>
                  <a:rPr lang="en-US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ease of implementing the h(k) function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5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k be an </a:t>
                </a:r>
                <a:r>
                  <a:rPr lang="en-US" sz="55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5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-bit integer. 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5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these hash functions as follows: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5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hash function h(k) =  </a:t>
                </a:r>
                <a:r>
                  <a:rPr lang="en-US" sz="5500" baseline="-25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55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5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55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sz="55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5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55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55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55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55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500" baseline="-25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┘</a:t>
                </a:r>
                <a:endPara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5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hash value of the first p bits of k. </a:t>
                </a:r>
                <a:r>
                  <a:rPr lang="en-US" sz="5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(quotient).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55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hash function h(k) = k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5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55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55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55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hash value of the last p bits of k. </a:t>
                </a:r>
                <a:r>
                  <a:rPr lang="en-US" sz="55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(remainder).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55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for computing these hash functions is fast.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55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are bad hash functions, especially for strings.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5439" y="1175656"/>
                <a:ext cx="9357361" cy="5682343"/>
              </a:xfrm>
              <a:blipFill>
                <a:blip r:embed="rId2"/>
                <a:stretch>
                  <a:fillRect l="-977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D8E0371D-FE56-4E8F-AA87-ACE437CD4C4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1310">
            <a:off x="630418" y="2239874"/>
            <a:ext cx="577659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50042F-E80C-47F5-A577-6C66C0E612D6}"/>
                  </a:ext>
                </a:extLst>
              </p:cNvPr>
              <p:cNvSpPr txBox="1"/>
              <p:nvPr/>
            </p:nvSpPr>
            <p:spPr>
              <a:xfrm>
                <a:off x="8316757" y="3167271"/>
                <a:ext cx="3095625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k = </a:t>
                </a:r>
                <a:r>
                  <a:rPr lang="en-US" b="1" dirty="0"/>
                  <a:t>11 10</a:t>
                </a:r>
                <a:r>
                  <a:rPr lang="en-US" dirty="0"/>
                  <a:t>11 0011  n=10bits</a:t>
                </a:r>
              </a:p>
              <a:p>
                <a:r>
                  <a:rPr lang="en-US" dirty="0"/>
                  <a:t>p = 4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1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 1 0000.</m:t>
                    </m:r>
                  </m:oMath>
                </a14:m>
                <a:endParaRPr lang="en-US" sz="1800" b="0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=100 0000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b="1" dirty="0"/>
                  <a:t>11 10</a:t>
                </a:r>
                <a:r>
                  <a:rPr lang="en-US" dirty="0">
                    <a:solidFill>
                      <a:srgbClr val="0000FF"/>
                    </a:solidFill>
                  </a:rPr>
                  <a:t>11 0011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100 0000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=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1110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 =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11 0011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50042F-E80C-47F5-A577-6C66C0E6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757" y="3167271"/>
                <a:ext cx="3095625" cy="1477328"/>
              </a:xfrm>
              <a:prstGeom prst="rect">
                <a:avLst/>
              </a:prstGeom>
              <a:blipFill>
                <a:blip r:embed="rId4"/>
                <a:stretch>
                  <a:fillRect l="-1373" t="-204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B4A0D33-0FF7-43B2-9228-0372AF007D64}"/>
              </a:ext>
            </a:extLst>
          </p:cNvPr>
          <p:cNvSpPr txBox="1"/>
          <p:nvPr/>
        </p:nvSpPr>
        <p:spPr>
          <a:xfrm>
            <a:off x="2152650" y="6217166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h(</a:t>
            </a:r>
            <a:r>
              <a:rPr lang="en-US" dirty="0" err="1"/>
              <a:t>xbcde</a:t>
            </a:r>
            <a:r>
              <a:rPr lang="en-US" dirty="0"/>
              <a:t>) = h(</a:t>
            </a:r>
            <a:r>
              <a:rPr lang="en-US" dirty="0" err="1"/>
              <a:t>ybcde</a:t>
            </a:r>
            <a:r>
              <a:rPr lang="en-US" dirty="0"/>
              <a:t>) = h(</a:t>
            </a:r>
            <a:r>
              <a:rPr lang="en-US" dirty="0" err="1"/>
              <a:t>zbcde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9E040-A384-4893-89AA-226B3993FDBF}"/>
                  </a:ext>
                </a:extLst>
              </p:cNvPr>
              <p:cNvSpPr txBox="1"/>
              <p:nvPr/>
            </p:nvSpPr>
            <p:spPr>
              <a:xfrm>
                <a:off x="8316758" y="4862680"/>
                <a:ext cx="3095625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k = 11 1011 0011  n=10bits</a:t>
                </a:r>
              </a:p>
              <a:p>
                <a:r>
                  <a:rPr lang="en-US" dirty="0"/>
                  <a:t>p = 4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1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 1 0000.</m:t>
                    </m:r>
                  </m:oMath>
                </a14:m>
                <a:endParaRPr lang="en-US" sz="1800" b="0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 k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011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dirty="0">
                    <a:solidFill>
                      <a:schemeClr val="tx1"/>
                    </a:solidFill>
                  </a:rPr>
                  <a:t>11 1011 </a:t>
                </a:r>
                <a:r>
                  <a:rPr lang="en-US" b="1" dirty="0">
                    <a:solidFill>
                      <a:srgbClr val="0000FF"/>
                    </a:solidFill>
                  </a:rPr>
                  <a:t>0011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1 0000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= 11 1011 and r =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0011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9E040-A384-4893-89AA-226B3993F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758" y="4862680"/>
                <a:ext cx="3095625" cy="1477328"/>
              </a:xfrm>
              <a:prstGeom prst="rect">
                <a:avLst/>
              </a:prstGeom>
              <a:blipFill>
                <a:blip r:embed="rId5"/>
                <a:stretch>
                  <a:fillRect l="-1373" t="-204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75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652" y="2476982"/>
            <a:ext cx="10750330" cy="33581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995" y="259217"/>
            <a:ext cx="10006352" cy="696748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Hash Functions </a:t>
            </a:r>
            <a:r>
              <a:rPr lang="en-US" sz="2800" dirty="0">
                <a:latin typeface="+mn-lt"/>
              </a:rPr>
              <a:t>– What makes a good hash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4753-A56B-4DD9-9689-2924ADFF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995" y="939657"/>
            <a:ext cx="10009784" cy="583509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400" dirty="0">
                <a:cs typeface="Times New Roman" panose="02020603050405020304" pitchFamily="18" charset="0"/>
              </a:rPr>
              <a:t>Consider the bits in middle for improving the significant bits method.</a:t>
            </a:r>
            <a:endParaRPr lang="en-US" sz="104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9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method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creating hash functions</a:t>
            </a:r>
          </a:p>
          <a:p>
            <a:pPr marL="461963" indent="-4619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involves two steps: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the key k by </a:t>
            </a:r>
            <a:r>
              <a:rPr lang="en-US" sz="9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constant A in the range 0 &lt; A &lt; 1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9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the fractional part of kA via (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 –</a:t>
            </a:r>
            <a:r>
              <a:rPr lang="en-US" sz="96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</a:t>
            </a:r>
            <a:r>
              <a:rPr lang="en-US" sz="9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A </a:t>
            </a:r>
            <a:r>
              <a:rPr lang="en-US" sz="96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9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7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---(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3210*0.62 –</a:t>
            </a:r>
            <a:r>
              <a:rPr lang="en-US" sz="72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</a:t>
            </a:r>
            <a:r>
              <a:rPr lang="en-US" sz="7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3210*0.62 </a:t>
            </a:r>
            <a:r>
              <a:rPr lang="en-US" sz="72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7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0.2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1990.20 – 1990 = 0.2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sz="96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 </a:t>
            </a:r>
            <a:r>
              <a:rPr lang="en-US" sz="9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 –</a:t>
            </a:r>
            <a:r>
              <a:rPr lang="en-US" sz="96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</a:t>
            </a:r>
            <a:r>
              <a:rPr lang="en-US" sz="9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A </a:t>
            </a:r>
            <a:r>
              <a:rPr lang="en-US" sz="96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9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96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sz="72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└ </a:t>
            </a:r>
            <a:r>
              <a:rPr lang="en-US" sz="7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 –</a:t>
            </a:r>
            <a:r>
              <a:rPr lang="en-US" sz="72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</a:t>
            </a:r>
            <a:r>
              <a:rPr lang="en-US" sz="7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A </a:t>
            </a:r>
            <a:r>
              <a:rPr lang="en-US" sz="72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7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72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72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72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└ </a:t>
            </a:r>
            <a:r>
              <a:rPr lang="en-US" sz="7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128*0.2 </a:t>
            </a:r>
            <a:r>
              <a:rPr lang="en-US" sz="72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72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sz="72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 </a:t>
            </a:r>
            <a:r>
              <a:rPr lang="en-US" sz="7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25.6 </a:t>
            </a:r>
            <a:r>
              <a:rPr lang="en-US" sz="72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 </a:t>
            </a:r>
            <a:r>
              <a:rPr lang="en-US" sz="72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25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hash function is  h(k) =  </a:t>
            </a:r>
            <a:r>
              <a:rPr lang="en-US" sz="96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</a:t>
            </a:r>
            <a:r>
              <a:rPr lang="en-US" sz="9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 –</a:t>
            </a:r>
            <a:r>
              <a:rPr lang="en-US" sz="96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</a:t>
            </a:r>
            <a:r>
              <a:rPr lang="en-US" sz="9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A </a:t>
            </a:r>
            <a:r>
              <a:rPr lang="en-US" sz="96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9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96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9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6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</a:t>
            </a:r>
            <a:r>
              <a:rPr lang="en-US" sz="9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m(k A mod 1) </a:t>
            </a:r>
            <a:r>
              <a:rPr lang="en-US" sz="96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endParaRPr lang="en-US" sz="9600" dirty="0">
              <a:solidFill>
                <a:srgbClr val="0000FF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where </a:t>
            </a:r>
            <a:r>
              <a:rPr lang="en-US" sz="9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“k A mod 1” means the fractional part of k A,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i.e., k A mod 1 = kA – 1*</a:t>
            </a:r>
            <a:r>
              <a:rPr lang="en-US" sz="96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</a:t>
            </a:r>
            <a:r>
              <a:rPr lang="en-US" sz="9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A </a:t>
            </a:r>
            <a:r>
              <a:rPr lang="en-US" sz="96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kA –</a:t>
            </a:r>
            <a:r>
              <a:rPr lang="en-US" sz="96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</a:t>
            </a:r>
            <a:r>
              <a:rPr lang="en-US" sz="9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A </a:t>
            </a:r>
            <a:r>
              <a:rPr lang="en-US" sz="96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9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</a:t>
            </a:r>
            <a:r>
              <a:rPr lang="en-US" sz="7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---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</a:t>
            </a:r>
            <a:r>
              <a:rPr lang="en-US" sz="72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m(k A mod 1) </a:t>
            </a:r>
            <a:r>
              <a:rPr lang="en-US" sz="72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7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72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</a:t>
            </a:r>
            <a:r>
              <a:rPr lang="en-US" sz="72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128(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3210*0.62 mod 1</a:t>
            </a:r>
            <a:r>
              <a:rPr lang="en-US" sz="7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72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7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72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</a:t>
            </a:r>
            <a:r>
              <a:rPr lang="en-US" sz="72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128(1990.20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1</a:t>
            </a:r>
            <a:r>
              <a:rPr lang="en-US" sz="7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7200" baseline="-25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7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128*0.20 = 25</a:t>
            </a:r>
          </a:p>
          <a:p>
            <a:pPr marL="461963" indent="-4619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= 1/ 2</a:t>
            </a:r>
            <a:r>
              <a:rPr lang="en-US" sz="9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m = 2</a:t>
            </a:r>
            <a:r>
              <a:rPr lang="en-US" sz="9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easy to compute h(k) is bits n thru n + p.  </a:t>
            </a:r>
          </a:p>
          <a:p>
            <a:pPr marL="919163" lvl="1" indent="-4619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 be a value of k &gt; n bits. Let A =1/ 2</a:t>
            </a:r>
            <a:r>
              <a:rPr lang="en-US" sz="7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k*A yields the rightmost n bits of k. Multiply m(k*A) would be 2</a:t>
            </a:r>
            <a:r>
              <a:rPr lang="en-US" sz="7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(n-bits product, says &gt; 2</a:t>
            </a:r>
            <a:r>
              <a:rPr lang="en-US" sz="7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yields 2</a:t>
            </a:r>
            <a:r>
              <a:rPr lang="en-US" sz="7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p+n</a:t>
            </a:r>
            <a:endParaRPr lang="en-US"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7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91" y="365125"/>
            <a:ext cx="8543109" cy="69443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Hash Functions </a:t>
            </a:r>
            <a:r>
              <a:rPr lang="en-US" sz="2800" dirty="0">
                <a:latin typeface="+mn-lt"/>
              </a:rPr>
              <a:t>– What makes a good hash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4753-A56B-4DD9-9689-2924ADFF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291" y="1367246"/>
            <a:ext cx="9109166" cy="512562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200" dirty="0">
                <a:cs typeface="Times New Roman" panose="02020603050405020304" pitchFamily="18" charset="0"/>
              </a:rPr>
              <a:t>The </a:t>
            </a:r>
            <a:r>
              <a:rPr lang="en-US" sz="4200" dirty="0">
                <a:solidFill>
                  <a:srgbClr val="0000FF"/>
                </a:solidFill>
                <a:cs typeface="Times New Roman" panose="02020603050405020304" pitchFamily="18" charset="0"/>
              </a:rPr>
              <a:t>Multiplication method </a:t>
            </a:r>
            <a:r>
              <a:rPr lang="en-US" sz="4200" dirty="0">
                <a:cs typeface="Times New Roman" panose="02020603050405020304" pitchFamily="18" charset="0"/>
              </a:rPr>
              <a:t>for creating hash functions</a:t>
            </a:r>
          </a:p>
          <a:p>
            <a:pPr marL="400050" indent="-400050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value of m is not critical is an advantage of the multiplication method. </a:t>
            </a:r>
          </a:p>
          <a:p>
            <a:pPr marL="400050" indent="-400050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m = 2</a:t>
            </a:r>
            <a:r>
              <a:rPr lang="en-US" sz="3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some integer p. </a:t>
            </a:r>
          </a:p>
          <a:p>
            <a:pPr marL="400050" indent="-400050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 machine’s word size is </a:t>
            </a:r>
            <a:r>
              <a:rPr lang="en-US" sz="3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and a key k fits into a single word, </a:t>
            </a:r>
            <a:r>
              <a:rPr lang="en-US" sz="3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w-bit representation of the key k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400050" indent="-400050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A to be a fraction of the form s / 2</a:t>
            </a:r>
            <a:r>
              <a:rPr lang="en-US" sz="3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where s is an integer </a:t>
            </a:r>
          </a:p>
          <a:p>
            <a:pPr mar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 the range  0 &lt; s &lt; 2</a:t>
            </a:r>
            <a:r>
              <a:rPr lang="en-US" sz="3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i.e., s = </a:t>
            </a:r>
            <a:r>
              <a:rPr lang="en-US" sz="3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</a:t>
            </a: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* 2</a:t>
            </a:r>
            <a:r>
              <a:rPr lang="en-US" sz="3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3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 marL="400050" indent="-400050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multiply k by the w-bit integer </a:t>
            </a:r>
            <a:r>
              <a:rPr lang="en-US" sz="3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</a:t>
            </a: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* 2</a:t>
            </a:r>
            <a:r>
              <a:rPr lang="en-US" sz="3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3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 0 &lt; A &lt; 1</a:t>
            </a:r>
          </a:p>
          <a:p>
            <a:pPr marL="400050" indent="-400050"/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result is a 2w-bit value r</a:t>
            </a:r>
            <a:r>
              <a:rPr lang="en-US" sz="3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 r</a:t>
            </a:r>
            <a:r>
              <a:rPr lang="en-US" sz="3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where </a:t>
            </a:r>
          </a:p>
          <a:p>
            <a:pPr marL="857250" lvl="1" indent="-400050"/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sz="3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is the high-order word of the product and  </a:t>
            </a:r>
          </a:p>
          <a:p>
            <a:pPr marL="857250" lvl="1" indent="-400050"/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sz="3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is the low-order word of the product. </a:t>
            </a:r>
          </a:p>
          <a:p>
            <a:pPr marL="400050" indent="-400050"/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desired p-bit hash value consists of    </a:t>
            </a:r>
          </a:p>
          <a:p>
            <a:pPr marL="0" indent="0">
              <a:buNone/>
            </a:pP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the p most significant bits of  r</a:t>
            </a:r>
            <a:r>
              <a:rPr lang="en-US" sz="3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  </a:t>
            </a:r>
            <a:endParaRPr lang="en-US" sz="3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06457-32A2-460E-8BAE-1E741FB14C60}"/>
              </a:ext>
            </a:extLst>
          </p:cNvPr>
          <p:cNvSpPr txBox="1"/>
          <p:nvPr/>
        </p:nvSpPr>
        <p:spPr>
          <a:xfrm>
            <a:off x="9335577" y="4127954"/>
            <a:ext cx="1515291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64BF6-0E28-4ACF-B01A-3434F6EEEBB8}"/>
              </a:ext>
            </a:extLst>
          </p:cNvPr>
          <p:cNvSpPr txBox="1"/>
          <p:nvPr/>
        </p:nvSpPr>
        <p:spPr>
          <a:xfrm>
            <a:off x="9335577" y="4514851"/>
            <a:ext cx="1515291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aseline="-250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└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 * 2</a:t>
            </a:r>
            <a:r>
              <a:rPr 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1600" baseline="-250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┘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B3F4A-B67C-411F-AD0E-B57CBBCCABD0}"/>
              </a:ext>
            </a:extLst>
          </p:cNvPr>
          <p:cNvSpPr txBox="1"/>
          <p:nvPr/>
        </p:nvSpPr>
        <p:spPr>
          <a:xfrm>
            <a:off x="9326867" y="5049497"/>
            <a:ext cx="1515291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sz="1600" baseline="-250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AB243-AC84-4A79-A6E6-E7C6F1A7391F}"/>
              </a:ext>
            </a:extLst>
          </p:cNvPr>
          <p:cNvSpPr txBox="1"/>
          <p:nvPr/>
        </p:nvSpPr>
        <p:spPr>
          <a:xfrm>
            <a:off x="7694012" y="5049497"/>
            <a:ext cx="1515291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57945-2AE9-4CD6-9AB4-01F4BBBF52C1}"/>
              </a:ext>
            </a:extLst>
          </p:cNvPr>
          <p:cNvSpPr txBox="1"/>
          <p:nvPr/>
        </p:nvSpPr>
        <p:spPr>
          <a:xfrm>
            <a:off x="7650471" y="4514851"/>
            <a:ext cx="1515291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*(multiply)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668C2-31ED-4299-98ED-321A55145991}"/>
              </a:ext>
            </a:extLst>
          </p:cNvPr>
          <p:cNvSpPr txBox="1"/>
          <p:nvPr/>
        </p:nvSpPr>
        <p:spPr>
          <a:xfrm>
            <a:off x="9972620" y="5408878"/>
            <a:ext cx="1515291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extract p bits</a:t>
            </a:r>
            <a:endParaRPr lang="en-US" sz="16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C9FEC75-B69D-4277-BEF7-86E642844B25}"/>
              </a:ext>
            </a:extLst>
          </p:cNvPr>
          <p:cNvSpPr/>
          <p:nvPr/>
        </p:nvSpPr>
        <p:spPr>
          <a:xfrm rot="5400000">
            <a:off x="9549251" y="5273350"/>
            <a:ext cx="173542" cy="6008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7AD44B-E4DB-4BED-834C-9533655D8B6B}"/>
              </a:ext>
            </a:extLst>
          </p:cNvPr>
          <p:cNvCxnSpPr/>
          <p:nvPr/>
        </p:nvCxnSpPr>
        <p:spPr>
          <a:xfrm>
            <a:off x="7694012" y="4955169"/>
            <a:ext cx="3156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4ACE718-7194-40C9-97C7-E9B8C11B814E}"/>
              </a:ext>
            </a:extLst>
          </p:cNvPr>
          <p:cNvSpPr/>
          <p:nvPr/>
        </p:nvSpPr>
        <p:spPr>
          <a:xfrm rot="16200000">
            <a:off x="9969847" y="3227530"/>
            <a:ext cx="246752" cy="15152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1AA4D-7C29-4495-9D8D-36D313E9FA99}"/>
              </a:ext>
            </a:extLst>
          </p:cNvPr>
          <p:cNvSpPr txBox="1"/>
          <p:nvPr/>
        </p:nvSpPr>
        <p:spPr>
          <a:xfrm>
            <a:off x="9788424" y="3553557"/>
            <a:ext cx="1062444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 bits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BF3B3-0FB8-4F79-AD5C-935C0DA56ABA}"/>
              </a:ext>
            </a:extLst>
          </p:cNvPr>
          <p:cNvSpPr txBox="1"/>
          <p:nvPr/>
        </p:nvSpPr>
        <p:spPr>
          <a:xfrm>
            <a:off x="5055315" y="5717088"/>
            <a:ext cx="4153988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Fig: The multiplication method of  hashing.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0CC02D-3E68-4CF7-98B3-9052F528337E}"/>
              </a:ext>
            </a:extLst>
          </p:cNvPr>
          <p:cNvSpPr txBox="1"/>
          <p:nvPr/>
        </p:nvSpPr>
        <p:spPr>
          <a:xfrm>
            <a:off x="9272440" y="5717088"/>
            <a:ext cx="853441" cy="338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h(k)</a:t>
            </a:r>
            <a:endParaRPr lang="en-US" sz="1600" dirty="0"/>
          </a:p>
        </p:txBody>
      </p:sp>
      <p:pic>
        <p:nvPicPr>
          <p:cNvPr id="18" name="Picture 17" descr="Image result for smiley face images">
            <a:extLst>
              <a:ext uri="{FF2B5EF4-FFF2-40B4-BE49-F238E27FC236}">
                <a16:creationId xmlns:a16="http://schemas.microsoft.com/office/drawing/2014/main" id="{2CE2D209-5E7B-4AA7-89BF-0FC1085E42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1310">
            <a:off x="630418" y="2239874"/>
            <a:ext cx="577659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37539" y="6071052"/>
                <a:ext cx="3755131" cy="56932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h(k) =  </a:t>
                </a:r>
                <a:r>
                  <a:rPr lang="en-US" baseline="-25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aseline="-25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where k = r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 = 32, 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539" y="6071052"/>
                <a:ext cx="3755131" cy="569323"/>
              </a:xfrm>
              <a:prstGeom prst="rect">
                <a:avLst/>
              </a:prstGeom>
              <a:blipFill>
                <a:blip r:embed="rId3"/>
                <a:stretch>
                  <a:fillRect l="-1299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92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91" y="365125"/>
            <a:ext cx="9326880" cy="100212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Hash Functions </a:t>
            </a:r>
            <a:r>
              <a:rPr lang="en-US" sz="2800" dirty="0">
                <a:latin typeface="+mn-lt"/>
              </a:rPr>
              <a:t>– What makes a good hash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15291" y="1540241"/>
                <a:ext cx="9731829" cy="516300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en-US" sz="3700" dirty="0">
                    <a:cs typeface="Times New Roman" panose="02020603050405020304" pitchFamily="18" charset="0"/>
                  </a:rPr>
                  <a:t>The </a:t>
                </a:r>
                <a:r>
                  <a:rPr lang="en-US" sz="37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Multiplication method </a:t>
                </a:r>
                <a:r>
                  <a:rPr lang="en-US" sz="3700" dirty="0">
                    <a:cs typeface="Times New Roman" panose="02020603050405020304" pitchFamily="18" charset="0"/>
                  </a:rPr>
                  <a:t>for creating hash functions</a:t>
                </a:r>
              </a:p>
              <a:p>
                <a:pPr marL="461963" indent="-461963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Knuth suggests the choice of A  as  A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≅(</m:t>
                    </m:r>
                    <m:rad>
                      <m:radPr>
                        <m:degHide m:val="on"/>
                        <m:ctrlPr>
                          <a:rPr lang="en-US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- 1)/2 = 0.6180339887… (the golden ratio) seems to work reasonably well.</a:t>
                </a:r>
              </a:p>
              <a:p>
                <a:pPr marL="461963" indent="-461963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an example,  k = 123456, p = 14,  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16384, and w = 32. </a:t>
                </a:r>
              </a:p>
              <a:p>
                <a:pPr marL="461963" indent="-461963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Adapting Knuth’s suggestion, choose an A to be the fraction of the form  s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  <m:r>
                      <a:rPr lang="en-US" sz="3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0 &lt; s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  <m:r>
                      <a:rPr lang="en-US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≅(</m:t>
                    </m:r>
                    <m:rad>
                      <m:radPr>
                        <m:degHide m:val="on"/>
                        <m:ctrlPr>
                          <a:rPr lang="en-US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- 1)/2 so that A = 2654435769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4,294,967,296.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Then, k*s = 327706022297664 = (76300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+ 17612864. 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Therefore,   r</a:t>
                </a:r>
                <a:r>
                  <a:rPr lang="en-US" sz="3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 76300 and   r</a:t>
                </a:r>
                <a:r>
                  <a:rPr lang="en-US" sz="3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 17612864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  <m:r>
                      <a:rPr lang="en-US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The p (=14) most significant bits of r</a:t>
                </a:r>
                <a:r>
                  <a:rPr lang="en-US" sz="3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yield the value  h(k) =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17612864</m:t>
                        </m:r>
                      </m:num>
                      <m:den>
                        <m:sSup>
                          <m:sSupPr>
                            <m:ctrlPr>
                              <a:rPr lang="en-US" sz="31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32 −14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┘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17612864</m:t>
                        </m:r>
                      </m:num>
                      <m:den>
                        <m:r>
                          <a:rPr lang="en-US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262144</m:t>
                        </m:r>
                      </m:den>
                    </m:f>
                  </m:oMath>
                </a14:m>
                <a:r>
                  <a:rPr lang="en-US" sz="3200" baseline="-25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67.</a:t>
                </a:r>
              </a:p>
              <a:p>
                <a:pPr marL="914400" lvl="2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sz="31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5291" y="1540241"/>
                <a:ext cx="9731829" cy="5163003"/>
              </a:xfrm>
              <a:blipFill>
                <a:blip r:embed="rId2"/>
                <a:stretch>
                  <a:fillRect l="-940" t="-945" r="-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B59761CB-ED60-4594-886D-83222FBAB6B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1310">
            <a:off x="630418" y="2239874"/>
            <a:ext cx="577659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6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 txBox="1">
            <a:spLocks/>
          </p:cNvSpPr>
          <p:nvPr/>
        </p:nvSpPr>
        <p:spPr>
          <a:xfrm>
            <a:off x="1515291" y="3447686"/>
            <a:ext cx="9499550" cy="308256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91" y="365125"/>
            <a:ext cx="9326880" cy="1002121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Hash Functions </a:t>
            </a:r>
            <a:r>
              <a:rPr lang="en-US" sz="2800" dirty="0">
                <a:latin typeface="+mn-lt"/>
              </a:rPr>
              <a:t>– What makes a good hash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15291" y="1367246"/>
                <a:ext cx="9326880" cy="516300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sz="3700" dirty="0">
                    <a:cs typeface="Times New Roman" panose="02020603050405020304" pitchFamily="18" charset="0"/>
                  </a:rPr>
                  <a:t>The </a:t>
                </a:r>
                <a:r>
                  <a:rPr lang="en-US" sz="37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Multiplication method </a:t>
                </a:r>
                <a:r>
                  <a:rPr lang="en-US" sz="3700" dirty="0">
                    <a:cs typeface="Times New Roman" panose="02020603050405020304" pitchFamily="18" charset="0"/>
                  </a:rPr>
                  <a:t>for creating hash functions</a:t>
                </a:r>
              </a:p>
              <a:p>
                <a:pPr marL="461963" indent="-461963">
                  <a:spcAft>
                    <a:spcPts val="1200"/>
                  </a:spcAft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Knuth suggests the choice of A  as  A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≅(</m:t>
                    </m:r>
                    <m:rad>
                      <m:radPr>
                        <m:degHide m:val="on"/>
                        <m:ctrlPr>
                          <a:rPr lang="en-US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- 1)/2 = 0.6180339887… (the golden ratio) seems to work reasonably well.</a:t>
                </a:r>
              </a:p>
              <a:p>
                <a:pPr marL="461963" indent="-461963">
                  <a:spcAft>
                    <a:spcPts val="1200"/>
                  </a:spcAft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 k = 123456, m = 10000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and A = 0.6180339887…, then   </a:t>
                </a:r>
              </a:p>
              <a:p>
                <a:pPr marL="914400" lvl="2" indent="0">
                  <a:spcAft>
                    <a:spcPts val="1200"/>
                  </a:spcAft>
                  <a:buNone/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h(k) </a:t>
                </a:r>
                <a:r>
                  <a:rPr lang="en-US" sz="3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3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m(k A mod 1) </a:t>
                </a:r>
                <a:r>
                  <a:rPr lang="en-US" sz="31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┘</a:t>
                </a:r>
              </a:p>
              <a:p>
                <a:pPr marL="914400" lvl="2" indent="0">
                  <a:spcAft>
                    <a:spcPts val="1200"/>
                  </a:spcAft>
                  <a:buNone/>
                </a:pPr>
                <a:r>
                  <a:rPr lang="en-US" sz="31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	 </a:t>
                </a:r>
                <a:r>
                  <a:rPr lang="en-US" sz="3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31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3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10000(123456 * 0.61803… mod 1) </a:t>
                </a:r>
                <a:r>
                  <a:rPr lang="en-US" sz="31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┘</a:t>
                </a:r>
                <a:endParaRPr lang="en-US" sz="3100" baseline="-25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spcAft>
                    <a:spcPts val="1200"/>
                  </a:spcAft>
                  <a:buNone/>
                </a:pPr>
                <a:r>
                  <a:rPr lang="en-US" sz="31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31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└</a:t>
                </a:r>
                <a:r>
                  <a:rPr lang="en-US" sz="3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10000(76300.0041151… mod 1) </a:t>
                </a:r>
                <a:r>
                  <a:rPr lang="en-US" sz="31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┘</a:t>
                </a:r>
              </a:p>
              <a:p>
                <a:pPr marL="914400" lvl="2" indent="0">
                  <a:spcAft>
                    <a:spcPts val="1200"/>
                  </a:spcAft>
                  <a:buNone/>
                </a:pPr>
                <a:r>
                  <a:rPr lang="en-US" sz="31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31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└</a:t>
                </a:r>
                <a:r>
                  <a:rPr lang="en-US" sz="3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10000 (0.0041151…) </a:t>
                </a:r>
                <a:r>
                  <a:rPr lang="en-US" sz="31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┘</a:t>
                </a:r>
                <a:endParaRPr lang="en-US" sz="3100" baseline="-25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spcAft>
                    <a:spcPts val="1200"/>
                  </a:spcAft>
                  <a:buNone/>
                </a:pPr>
                <a:r>
                  <a:rPr lang="en-US" sz="31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31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└</a:t>
                </a:r>
                <a:r>
                  <a:rPr lang="en-US" sz="3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41.151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┘</a:t>
                </a:r>
                <a:endParaRPr lang="en-US" sz="3100" baseline="-25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spcAft>
                    <a:spcPts val="1200"/>
                  </a:spcAft>
                  <a:buNone/>
                </a:pPr>
                <a:r>
                  <a:rPr lang="en-US" sz="3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1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41.</a:t>
                </a:r>
                <a:endParaRPr lang="en-US" sz="31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5291" y="1367246"/>
                <a:ext cx="9326880" cy="5163003"/>
              </a:xfrm>
              <a:blipFill>
                <a:blip r:embed="rId2"/>
                <a:stretch>
                  <a:fillRect l="-1438" t="-1181" r="-261" b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B59761CB-ED60-4594-886D-83222FBAB6B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1310">
            <a:off x="630418" y="2239874"/>
            <a:ext cx="577659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24603A-ABE4-C783-5EFB-0594B5750D0A}"/>
              </a:ext>
            </a:extLst>
          </p:cNvPr>
          <p:cNvSpPr txBox="1"/>
          <p:nvPr/>
        </p:nvSpPr>
        <p:spPr>
          <a:xfrm>
            <a:off x="8126730" y="5954746"/>
            <a:ext cx="27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m = 2</a:t>
            </a:r>
            <a:r>
              <a:rPr lang="en-US" baseline="30000" dirty="0"/>
              <a:t>14</a:t>
            </a:r>
            <a:r>
              <a:rPr lang="en-US" dirty="0"/>
              <a:t> , then h(k) = 67</a:t>
            </a:r>
          </a:p>
        </p:txBody>
      </p:sp>
    </p:spTree>
    <p:extLst>
      <p:ext uri="{BB962C8B-B14F-4D97-AF65-F5344CB8AC3E}">
        <p14:creationId xmlns:p14="http://schemas.microsoft.com/office/powerpoint/2010/main" val="14749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1E1B00-AA2D-C618-712B-51C1CFD8551F}"/>
              </a:ext>
            </a:extLst>
          </p:cNvPr>
          <p:cNvSpPr txBox="1">
            <a:spLocks/>
          </p:cNvSpPr>
          <p:nvPr/>
        </p:nvSpPr>
        <p:spPr>
          <a:xfrm>
            <a:off x="1312660" y="4515685"/>
            <a:ext cx="9963215" cy="87682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172E07-8F71-C9AE-71A8-CB57B8F121C8}"/>
              </a:ext>
            </a:extLst>
          </p:cNvPr>
          <p:cNvSpPr txBox="1">
            <a:spLocks/>
          </p:cNvSpPr>
          <p:nvPr/>
        </p:nvSpPr>
        <p:spPr>
          <a:xfrm>
            <a:off x="1312660" y="3184700"/>
            <a:ext cx="9963215" cy="120015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17" y="611208"/>
            <a:ext cx="9791765" cy="723446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Hash Functions </a:t>
            </a:r>
            <a:r>
              <a:rPr lang="en-US" sz="2800" dirty="0">
                <a:latin typeface="+mn-lt"/>
              </a:rPr>
              <a:t>– What makes a good hash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4753-A56B-4DD9-9689-2924ADFF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607" y="2239716"/>
            <a:ext cx="9281160" cy="32836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hashing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ideal hash function?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hash function h there exists a “bad set of keys”, which says n keys, chosen by the malicious adversary, that all hash to the same slot, yielding an average retrieval time of </a:t>
            </a:r>
            <a:r>
              <a:rPr lang="el-GR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(n).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to choose a hash function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a family of hash functions, instead of using a fixed hash function.</a:t>
            </a:r>
          </a:p>
        </p:txBody>
      </p:sp>
    </p:spTree>
    <p:extLst>
      <p:ext uri="{BB962C8B-B14F-4D97-AF65-F5344CB8AC3E}">
        <p14:creationId xmlns:p14="http://schemas.microsoft.com/office/powerpoint/2010/main" val="257146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91" y="365126"/>
            <a:ext cx="8447315" cy="723446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Hash Functions </a:t>
            </a:r>
            <a:r>
              <a:rPr lang="en-US" sz="2800" dirty="0">
                <a:latin typeface="+mn-lt"/>
              </a:rPr>
              <a:t>– What makes a good hash function?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207BD-2FA9-CEE6-9D72-4F2EA686BBA8}"/>
              </a:ext>
            </a:extLst>
          </p:cNvPr>
          <p:cNvSpPr txBox="1"/>
          <p:nvPr/>
        </p:nvSpPr>
        <p:spPr>
          <a:xfrm>
            <a:off x="1177032" y="3187056"/>
            <a:ext cx="9837935" cy="163777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4753-A56B-4DD9-9689-2924ADFF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291" y="1367246"/>
            <a:ext cx="9210374" cy="52773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hashing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ideal hash function?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hashing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 is to choose the hash function </a:t>
            </a:r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way that is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independent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keys that are actually going to be stored.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behind universal hashing is to select the hash function at random at run time from a carefully designed class of functions.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collision between any two keys is provably 1/m, where m is the size of the table.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universal hash functions necessarily involves randomization.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approach: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hash function at random at run time from a carefully designed class of functions (for yielding the desired property)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approach: Randomize the hash function itself. 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0511C0D2-0DFD-4745-AF97-36B8A7A2F0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1310">
            <a:off x="630418" y="2239874"/>
            <a:ext cx="577659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17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5429" y="297298"/>
            <a:ext cx="10321158" cy="55704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DEADFC8-611C-4784-9BE9-E67566FCA9C1}"/>
                  </a:ext>
                </a:extLst>
              </p:cNvPr>
              <p:cNvSpPr/>
              <p:nvPr/>
            </p:nvSpPr>
            <p:spPr>
              <a:xfrm>
                <a:off x="1563662" y="297298"/>
                <a:ext cx="9064676" cy="6438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 Modular Hash Function for Character Strings: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K is a character string c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…  c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n-1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then, as a very unsophisticated option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use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h(K) =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𝑜𝑟𝑑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m,  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here m is the size of a given table.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𝑜𝑟𝑑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𝑜𝑟𝑑𝑖𝑛𝑎𝑙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𝑣𝑎𝑙𝑢𝑒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𝑜𝑓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 long character s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tring,  a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better option is to compute h(K)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 follows: (using Horner’s rule to calculate the result piecewise)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← 0;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for (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0 to n – 1) do {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h ← (h * C + 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</a:t>
                </a:r>
                <a:r>
                  <a:rPr lang="en-US" sz="2400" spc="-100" baseline="-25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 mod m; }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 C is a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constant larger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than every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.g., C can be 128 if ASCII codes are used.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 an example, when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2,  h(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is 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((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</a:t>
                </a:r>
                <a:r>
                  <a:rPr lang="en-US" sz="2400" spc="-100" baseline="-25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)mod m * C + 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</a:t>
                </a:r>
                <a:r>
                  <a:rPr lang="en-US" sz="2400" spc="-100" baseline="-25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))mod m * C + 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</a:t>
                </a:r>
                <a:r>
                  <a:rPr lang="en-US" sz="2400" spc="-100" baseline="-25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))mod m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DEADFC8-611C-4784-9BE9-E67566FCA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662" y="297298"/>
                <a:ext cx="9064676" cy="6438686"/>
              </a:xfrm>
              <a:prstGeom prst="rect">
                <a:avLst/>
              </a:prstGeom>
              <a:blipFill>
                <a:blip r:embed="rId2"/>
                <a:stretch>
                  <a:fillRect l="-1413" t="-947" b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22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2764" y="5006360"/>
            <a:ext cx="10295291" cy="7270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9247" y="2152802"/>
            <a:ext cx="10295291" cy="7270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8276" y="1088572"/>
            <a:ext cx="10321158" cy="55704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452" y="301672"/>
            <a:ext cx="9086806" cy="723446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Hash Functions </a:t>
            </a:r>
            <a:r>
              <a:rPr lang="en-US" sz="2800" dirty="0">
                <a:latin typeface="+mn-lt"/>
              </a:rPr>
              <a:t>– What makes a good hash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4753-A56B-4DD9-9689-2924ADFF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291" y="1215480"/>
            <a:ext cx="9086806" cy="52773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Hash Function for Strings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again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hash function for strings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to randomize this hash function is to randomize the value of constant C.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simple pseudo-random number generator for this purpose.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hash(str, m)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 </a:t>
            </a:r>
            <a:r>
              <a:rPr lang="en-US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←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 C </a:t>
            </a:r>
            <a:r>
              <a:rPr lang="en-US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←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31415; x </a:t>
            </a:r>
            <a:r>
              <a:rPr lang="en-US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←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27183;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</a:t>
            </a:r>
            <a:r>
              <a:rPr lang="en-US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0 to n – 1) do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 ← (h * C + </a:t>
            </a:r>
            <a:r>
              <a:rPr lang="en-US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</a:t>
            </a:r>
            <a:r>
              <a:rPr lang="en-US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</a:t>
            </a:r>
            <a:r>
              <a:rPr lang="en-US" spc="-100" baseline="-25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mod m;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C </a:t>
            </a:r>
            <a:r>
              <a:rPr lang="en-US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← (</a:t>
            </a:r>
            <a:r>
              <a:rPr lang="en-US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C+x</a:t>
            </a:r>
            <a:r>
              <a:rPr lang="en-US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mod (m-1)}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 (h &lt; 0)  return h + m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else return h;</a:t>
            </a:r>
            <a:endParaRPr lang="en-US" spc="-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8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91" y="365126"/>
            <a:ext cx="8447315" cy="72344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Hash Functions </a:t>
            </a:r>
            <a:r>
              <a:rPr lang="en-US" sz="2800" dirty="0">
                <a:latin typeface="+mn-lt"/>
              </a:rPr>
              <a:t>– What makes a good hash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4753-A56B-4DD9-9689-2924ADFF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291" y="1088572"/>
            <a:ext cx="9086806" cy="554700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Universal Hash Function for Strings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simple pseudo-random number generator for this purpose.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hash(str, m)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 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←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spc="-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←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31415; x </a:t>
            </a:r>
            <a:r>
              <a:rPr lang="en-US" sz="2200" spc="-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←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27183;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0 to n – 1) do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 ← (h * C + </a:t>
            </a:r>
            <a:r>
              <a:rPr lang="en-US" sz="2200" spc="-1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</a:t>
            </a:r>
            <a:r>
              <a:rPr lang="en-US" sz="2200" spc="-100" baseline="-25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mod m;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2200" spc="-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← (</a:t>
            </a:r>
            <a:r>
              <a:rPr lang="en-US" sz="2200" spc="-1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C+x</a:t>
            </a:r>
            <a:r>
              <a:rPr lang="en-US" sz="2200" spc="-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mod (m-1)}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spc="-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 (h &lt; 0)  return h + m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else return h;</a:t>
            </a:r>
            <a:endParaRPr lang="en-US" sz="2200" spc="-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idea can be extended to integers by multiplying each bye by a random coefficient in the same manner.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shown that this method does produce a universal hash function under the assumption that the coefficients are truly random (not fixed).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0511C0D2-0DFD-4745-AF97-36B8A7A2F0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1310">
            <a:off x="630418" y="2239874"/>
            <a:ext cx="577659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6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DF66-F324-469C-B79C-C6B5D930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960" y="1549324"/>
            <a:ext cx="9537122" cy="483049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+mn-lt"/>
              </a:rPr>
            </a:br>
            <a:r>
              <a:rPr lang="en-US" sz="2400" dirty="0"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700" dirty="0">
                <a:latin typeface="+mn-lt"/>
              </a:rPr>
              <a:t>Direct-Addressing Table[4 – 5] </a:t>
            </a: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Hash table [6 - 12]</a:t>
            </a: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Collision Resolutions [13-24]</a:t>
            </a: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	Linear Probing [14]</a:t>
            </a: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              Open Hashing (Chaining) [15 -17]</a:t>
            </a: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                       Load Factor [18], Simple Uniform[19], </a:t>
            </a:r>
            <a:r>
              <a:rPr lang="en-US" sz="2700">
                <a:latin typeface="+mn-lt"/>
              </a:rPr>
              <a:t>and </a:t>
            </a:r>
            <a:br>
              <a:rPr lang="en-US" sz="2700">
                <a:latin typeface="+mn-lt"/>
              </a:rPr>
            </a:br>
            <a:r>
              <a:rPr lang="en-US" sz="2700">
                <a:latin typeface="+mn-lt"/>
              </a:rPr>
              <a:t>                       Performance </a:t>
            </a:r>
            <a:r>
              <a:rPr lang="en-US" sz="2700" dirty="0">
                <a:latin typeface="+mn-lt"/>
              </a:rPr>
              <a:t>[20-24] </a:t>
            </a: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              Good Hash functions [25 – 50]</a:t>
            </a: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	         Assumptions [26], Key Interpretations [28], </a:t>
            </a: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                       Modular Hashing [30, 32], Multiplication Hashing [33, 36], </a:t>
            </a: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                       Universal hashing [37-38, 40-41]</a:t>
            </a: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             Open Addressing (Closed Hashing)[51-70]</a:t>
            </a: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                       Linear Probing [59 - 61], Quadratic Probing [62],  </a:t>
            </a: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                       Double Hashing [63 - 66]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F70ABA62-63A0-4096-927F-23FEECD8E0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5549" y="964549"/>
            <a:ext cx="386516" cy="3507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3880D-F7F0-9207-D74F-237CB98587E0}"/>
              </a:ext>
            </a:extLst>
          </p:cNvPr>
          <p:cNvSpPr txBox="1"/>
          <p:nvPr/>
        </p:nvSpPr>
        <p:spPr>
          <a:xfrm>
            <a:off x="1965960" y="964549"/>
            <a:ext cx="957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Contents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4645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5061" y="3950070"/>
            <a:ext cx="10295291" cy="7270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91" y="365126"/>
            <a:ext cx="8447315" cy="72344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Hash Functions </a:t>
            </a:r>
            <a:r>
              <a:rPr lang="en-US" sz="2800" dirty="0">
                <a:latin typeface="+mn-lt"/>
              </a:rPr>
              <a:t>– What makes a good hash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4753-A56B-4DD9-9689-2924ADFF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291" y="1483988"/>
            <a:ext cx="9086806" cy="43607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Universal Hash Function for Integers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 be a large prime number such that every k key value is between 0 and p -1.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 and b be integers smaller than p with a positive and be nonnegative.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and b are selected randomly, then the hash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= (((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b) mod p)mod m)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is universal.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0511C0D2-0DFD-4745-AF97-36B8A7A2F0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1310">
            <a:off x="630418" y="2239874"/>
            <a:ext cx="577659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31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A5C493-8A94-4091-AA4A-49E6CF23F4E7}"/>
              </a:ext>
            </a:extLst>
          </p:cNvPr>
          <p:cNvSpPr txBox="1"/>
          <p:nvPr/>
        </p:nvSpPr>
        <p:spPr>
          <a:xfrm>
            <a:off x="2377440" y="2542447"/>
            <a:ext cx="7989570" cy="269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Collision Resolution </a:t>
            </a:r>
            <a:endParaRPr lang="en-US" sz="3200" i="1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hashing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(also called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 chaining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chaining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and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closed hashing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(also called 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addressing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80521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4083" y="1784756"/>
            <a:ext cx="9483833" cy="81694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F49E5-131F-43DE-B163-F2FE080EC58F}"/>
                  </a:ext>
                </a:extLst>
              </p:cNvPr>
              <p:cNvSpPr/>
              <p:nvPr/>
            </p:nvSpPr>
            <p:spPr>
              <a:xfrm>
                <a:off x="1691486" y="1362010"/>
                <a:ext cx="8627355" cy="4118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9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open addressing, </a:t>
                </a:r>
              </a:p>
              <a:p>
                <a:pPr marL="800100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Store all keys (or elements) in the hash table itself without the use of linked lists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1257300" lvl="2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 is, each table entry contains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either an element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the dynamic set or NIL.</a:t>
                </a:r>
              </a:p>
              <a:p>
                <a:pPr marL="800100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able size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must be at least as large as the number of keys 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800100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Hash table can “fill up” until no further insertion can be made; the load factor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800100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Advantage of open addressing is that no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pointers are used.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F49E5-131F-43DE-B163-F2FE080EC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486" y="1362010"/>
                <a:ext cx="8627355" cy="4118307"/>
              </a:xfrm>
              <a:prstGeom prst="rect">
                <a:avLst/>
              </a:prstGeom>
              <a:blipFill>
                <a:blip r:embed="rId2"/>
                <a:stretch>
                  <a:fillRect l="-1059" t="-1183" r="-2048" b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527FB26-6534-9BBD-7AA7-C043B008F615}"/>
              </a:ext>
            </a:extLst>
          </p:cNvPr>
          <p:cNvSpPr txBox="1"/>
          <p:nvPr/>
        </p:nvSpPr>
        <p:spPr>
          <a:xfrm>
            <a:off x="1608773" y="497768"/>
            <a:ext cx="609790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Open Addressing 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404206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9573" y="3950671"/>
            <a:ext cx="9941700" cy="18220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82097"/>
                <a:ext cx="9013371" cy="559739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open addressing, </a:t>
                </a:r>
              </a:p>
              <a:p>
                <a:pPr marL="461963" indent="-461963"/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insertion,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examine (called a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probe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successively the hash table until an empty slot for storing the key is found.</a:t>
                </a:r>
              </a:p>
              <a:p>
                <a:pPr marL="461963" indent="-461963"/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sequence of positions probed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depends upon the key being inserted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61963" indent="-461963"/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determine which slots to probe,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 the hash function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include the probe number (starting from 0) as a second input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The hash function becomes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h: U 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{0, 1, 2, …, m-1}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{0, 1, 2, …, m-1}  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open addressing,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every key k, the probe sequence   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&lt;h(k, 0), h(k, 1), …, h(k, m-1)&gt;  </a:t>
                </a:r>
              </a:p>
              <a:p>
                <a:pPr marL="517525" indent="-517525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is required to be a permutation of &lt;0, 1, 2, …, m-1&gt;.  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very hash-table position is eventually considered as a slot for a new key as the table fills up.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82097"/>
                <a:ext cx="9013371" cy="5597394"/>
              </a:xfrm>
              <a:blipFill>
                <a:blip r:embed="rId2"/>
                <a:stretch>
                  <a:fillRect l="-1014" t="-1525" r="-1082" b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A5F3004-071C-DBF7-D1AC-F96A8443CB6A}"/>
              </a:ext>
            </a:extLst>
          </p:cNvPr>
          <p:cNvSpPr txBox="1"/>
          <p:nvPr/>
        </p:nvSpPr>
        <p:spPr>
          <a:xfrm>
            <a:off x="1524000" y="377784"/>
            <a:ext cx="609790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Open Addressing 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2744099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905" y="2862723"/>
            <a:ext cx="9674787" cy="35210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091868"/>
                <a:ext cx="9217891" cy="5628243"/>
              </a:xfrm>
            </p:spPr>
            <p:txBody>
              <a:bodyPr>
                <a:noAutofit/>
              </a:bodyPr>
              <a:lstStyle/>
              <a:p>
                <a:pPr marL="461963" indent="-461963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elements in the hash table T are keys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no satellite information; the key k is identical to the element containing key k. Each slot contains either a key or NIL (if the slot is empty).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h: U </a:t>
                </a:r>
                <a:r>
                  <a:rPr lang="en-US" sz="20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{0, 1, 2, …, m-1}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{0, 1, 2, …, m-1}.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Hash-Insert(T, k)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repeat 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h(k,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if (T[j]  ==  NIL) //or NIL || DELETED if deletion is included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then  {T[j]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k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return j; }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	until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m;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error “hash table overflow”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091868"/>
                <a:ext cx="9217891" cy="5628243"/>
              </a:xfrm>
              <a:blipFill>
                <a:blip r:embed="rId2"/>
                <a:stretch>
                  <a:fillRect l="-595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CC998A2-670F-6E8A-23E6-4FFC0EF5AD79}"/>
              </a:ext>
            </a:extLst>
          </p:cNvPr>
          <p:cNvSpPr txBox="1"/>
          <p:nvPr/>
        </p:nvSpPr>
        <p:spPr>
          <a:xfrm>
            <a:off x="1524000" y="350075"/>
            <a:ext cx="609790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Open Addressing 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3484592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2668" y="2908904"/>
            <a:ext cx="9466663" cy="35210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1612" y="1229757"/>
                <a:ext cx="8438607" cy="5435187"/>
              </a:xfrm>
            </p:spPr>
            <p:txBody>
              <a:bodyPr>
                <a:normAutofit fontScale="85000" lnSpcReduction="20000"/>
              </a:bodyPr>
              <a:lstStyle/>
              <a:p>
                <a:pPr marL="461963" indent="-461963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procedure Hash-Search takes as input a hash table T and a key k, returning j if slot j is found to contain key k, or NIL if key k is not present in table T.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h: U </a:t>
                </a:r>
                <a:r>
                  <a:rPr lang="en-US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{0, 1, 2, …, m-1}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{0, 1, 2, …, m-1}.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Hash-Search(T, k)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repeat  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h(k, 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if (T[j]  ==  k)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then return j;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	until T[j] == NIL or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== m; //use NIL || DELETED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return NIL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1612" y="1229757"/>
                <a:ext cx="8438607" cy="5435187"/>
              </a:xfrm>
              <a:blipFill>
                <a:blip r:embed="rId2"/>
                <a:stretch>
                  <a:fillRect l="-939" t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CC998A2-670F-6E8A-23E6-4FFC0EF5AD79}"/>
              </a:ext>
            </a:extLst>
          </p:cNvPr>
          <p:cNvSpPr txBox="1"/>
          <p:nvPr/>
        </p:nvSpPr>
        <p:spPr>
          <a:xfrm>
            <a:off x="1524000" y="350075"/>
            <a:ext cx="609790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Open Addressing 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3000834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09520" y="3173759"/>
            <a:ext cx="8972955" cy="7184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9521" y="1106367"/>
            <a:ext cx="8972955" cy="7184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5256" y="1020172"/>
                <a:ext cx="8621487" cy="5657852"/>
              </a:xfrm>
            </p:spPr>
            <p:txBody>
              <a:bodyPr>
                <a:noAutofit/>
              </a:bodyPr>
              <a:lstStyle/>
              <a:p>
                <a:pPr marL="461963" indent="-461963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Deletion from an open-address hash table is difficult.</a:t>
                </a:r>
              </a:p>
              <a:p>
                <a:pPr marL="461963" indent="-461963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Deleting a key from slot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</a:t>
                </a:r>
              </a:p>
              <a:p>
                <a:pPr marL="919163" lvl="1" indent="-461963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Cannot simply mark this slot as empty by storing NIL in it. </a:t>
                </a:r>
              </a:p>
              <a:p>
                <a:pPr marL="1376363" lvl="1" indent="-461963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makes it impossible to retrieve any key k during whose insertion we had probed slot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found it occupied.</a:t>
                </a:r>
              </a:p>
              <a:p>
                <a:pPr marL="919163" lvl="1" indent="-461963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solution is to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mark the slot by storing in it the special value DELETED instead of NIL.</a:t>
                </a:r>
              </a:p>
              <a:p>
                <a:pPr marL="461963" indent="-461963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Modify the procedure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Hash-Search to keep on looking when the value DELETED is encountered, while Hash-Insert inserts a new key if a slot has DELETED for if it were empty.</a:t>
                </a:r>
              </a:p>
              <a:p>
                <a:pPr marL="461963" indent="-461963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these, the search times are no longer dependent on the load factor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</a:p>
              <a:p>
                <a:pPr marL="919163" lvl="1" indent="-461963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this reason chaining is more commonly selected as a collision resolution technique when keys must be deleted.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5256" y="1020172"/>
                <a:ext cx="8621487" cy="5657852"/>
              </a:xfrm>
              <a:blipFill>
                <a:blip r:embed="rId2"/>
                <a:stretch>
                  <a:fillRect l="-849" t="-647" r="-1132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B3AACF6D-8B36-4376-9AE6-EAAE6CED535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1310">
            <a:off x="761045" y="1308058"/>
            <a:ext cx="577659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081846" y="2180850"/>
                <a:ext cx="2110154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Insert(h(k’,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) = </a:t>
                </a:r>
                <a:r>
                  <a:rPr lang="en-US" sz="1600" dirty="0" err="1"/>
                  <a:t>i</a:t>
                </a:r>
                <a:endParaRPr lang="en-US" sz="1600" dirty="0"/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Insert(h(k,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) =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)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𝑛𝑖𝑙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 err="1"/>
                  <a:t>InsertInsert</a:t>
                </a:r>
                <a:r>
                  <a:rPr lang="en-US" sz="1600" dirty="0"/>
                  <a:t>(h(k, j) = j)</a:t>
                </a:r>
              </a:p>
              <a:p>
                <a:r>
                  <a:rPr lang="en-US" sz="1600" dirty="0"/>
                  <a:t>Delete(h(k’,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) =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 Nil</a:t>
                </a:r>
              </a:p>
              <a:p>
                <a:r>
                  <a:rPr lang="en-US" sz="1600" dirty="0"/>
                  <a:t>Delete(h(k,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) =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) not found!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846" y="2180850"/>
                <a:ext cx="2110154" cy="2062103"/>
              </a:xfrm>
              <a:prstGeom prst="rect">
                <a:avLst/>
              </a:prstGeom>
              <a:blipFill>
                <a:blip r:embed="rId4"/>
                <a:stretch>
                  <a:fillRect l="-1734" t="-888" b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BF8E881-8F2E-4443-6A04-EF829FB5370E}"/>
              </a:ext>
            </a:extLst>
          </p:cNvPr>
          <p:cNvSpPr txBox="1"/>
          <p:nvPr/>
        </p:nvSpPr>
        <p:spPr>
          <a:xfrm>
            <a:off x="1515291" y="136931"/>
            <a:ext cx="609790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Open Addressing 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3440862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5687" y="1865210"/>
            <a:ext cx="10653513" cy="24943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4753-A56B-4DD9-9689-2924ADFF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376" y="1045029"/>
            <a:ext cx="8830493" cy="5632995"/>
          </a:xfrm>
        </p:spPr>
        <p:txBody>
          <a:bodyPr>
            <a:normAutofit fontScale="92500"/>
          </a:bodyPr>
          <a:lstStyle/>
          <a:p>
            <a:pPr marL="461963" indent="-4619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commonly used techniques for computing the probe sequences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open addressing:</a:t>
            </a:r>
          </a:p>
          <a:p>
            <a:pPr marL="1376363" lvl="2" indent="-4619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probing,</a:t>
            </a:r>
          </a:p>
          <a:p>
            <a:pPr marL="1376363" lvl="2" indent="-4619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quadratic probing, and</a:t>
            </a:r>
          </a:p>
          <a:p>
            <a:pPr marL="1376363" lvl="2" indent="-4619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hashing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1963" indent="-4619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techniques guarantee that the probe sequence &lt;h(k, 0), h(k, 1), …, h(k, m-1)&gt; is a permutation of &lt;0, 1, 2, …, m-1&gt; for each key k.</a:t>
            </a:r>
          </a:p>
          <a:p>
            <a:pPr marL="461963" indent="-4619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them fulfills the assumption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hashing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since none of them is capable of generating more than 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probe sequences (instead of the m!) that uniform hashing requires.</a:t>
            </a:r>
          </a:p>
          <a:p>
            <a:pPr marL="461963" indent="-4619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hashing has the greatest number of probe sequences and seems to give the best results.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C3F23-E6EF-3F1C-A996-F3C8C94320CA}"/>
              </a:ext>
            </a:extLst>
          </p:cNvPr>
          <p:cNvSpPr txBox="1"/>
          <p:nvPr/>
        </p:nvSpPr>
        <p:spPr>
          <a:xfrm>
            <a:off x="1524527" y="275477"/>
            <a:ext cx="609790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Open Addressing 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3099630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4060" y="1547446"/>
            <a:ext cx="9880093" cy="12364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15291" y="1079019"/>
                <a:ext cx="9302649" cy="492905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3100" dirty="0">
                    <a:cs typeface="Times New Roman" panose="02020603050405020304" pitchFamily="18" charset="0"/>
                  </a:rPr>
                  <a:t>Linear Probing</a:t>
                </a:r>
              </a:p>
              <a:p>
                <a:pPr marL="461963" indent="-461963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ordinary hash function h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’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{0, 1, 2, …, m-1}, the method of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probing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the hash function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h(k,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(h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’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mod m     for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2, …, m-1.</a:t>
                </a:r>
              </a:p>
              <a:p>
                <a:pPr marL="461963" indent="-461963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key k,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first slot probed is T[h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’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(k)]. The next probe slot T[h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’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+ 1], and so on up to the slot T[m-1]. Then, wrap around to slots T[0], T[1], …, until we finally probe slot T[h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’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- 1]. </a:t>
                </a:r>
              </a:p>
              <a:p>
                <a:pPr marL="461963" indent="-461963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 are inserted in the first empty slot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an address equal (if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0) or greater than (if 0 &lt;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m) to the hashed address (wrapping around at the end of the table).</a:t>
                </a:r>
              </a:p>
              <a:p>
                <a:pPr marL="461963" indent="-461963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search an item, start at the hash address and continue to search each succeeding address until encountering a match or an empty slot.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5291" y="1079019"/>
                <a:ext cx="9302649" cy="4929051"/>
              </a:xfrm>
              <a:blipFill>
                <a:blip r:embed="rId2"/>
                <a:stretch>
                  <a:fillRect l="-1180" t="-989" r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CEDC5F-48BD-7B46-E079-057C019C48B8}"/>
              </a:ext>
            </a:extLst>
          </p:cNvPr>
          <p:cNvSpPr txBox="1"/>
          <p:nvPr/>
        </p:nvSpPr>
        <p:spPr>
          <a:xfrm>
            <a:off x="1524527" y="275477"/>
            <a:ext cx="609790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Open Addressing 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388703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3138" y="4329723"/>
            <a:ext cx="10855570" cy="1383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2376" y="1063388"/>
                <a:ext cx="9239795" cy="542390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cs typeface="Times New Roman" panose="02020603050405020304" pitchFamily="18" charset="0"/>
                  </a:rPr>
                  <a:t>Linear Probing</a:t>
                </a:r>
              </a:p>
              <a:p>
                <a:pPr marL="461963" indent="-461963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ordinary hash function h</a:t>
                </a:r>
                <a:r>
                  <a:rPr lang="en-US" sz="20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’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{0, 1, 2, …, m-1}, the method of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probing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the hash function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h(k,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(h</a:t>
                </a:r>
                <a:r>
                  <a:rPr lang="en-US" sz="20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’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+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mod m     for 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2, …, m-1.</a:t>
                </a:r>
              </a:p>
              <a:p>
                <a:pPr marL="461963" indent="-461963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Deleting an item is difficult.</a:t>
                </a:r>
              </a:p>
              <a:p>
                <a:pPr marL="461963" indent="-461963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Cannot just simply remove the item to be deleted.</a:t>
                </a:r>
              </a:p>
              <a:p>
                <a:pPr marL="461963" indent="-461963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solution is to replace the item with a sentinel “DELETED” that does not match any key and can be replaced by another item later on. </a:t>
                </a:r>
              </a:p>
              <a:p>
                <a:pPr marL="461963" indent="-461963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Another solution is to rehash all items between the deleted item and the next empty space.</a:t>
                </a:r>
              </a:p>
              <a:p>
                <a:pPr marL="461963" indent="-461963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initial probe position determines the entire probe sequence,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m distinct probe sequence are used with linear probing.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2376" y="1063388"/>
                <a:ext cx="9239795" cy="5423909"/>
              </a:xfrm>
              <a:blipFill>
                <a:blip r:embed="rId2"/>
                <a:stretch>
                  <a:fillRect l="-1385" t="-112" r="-1187" b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0CBBCC-0233-78D0-D187-B2107FBD00B7}"/>
              </a:ext>
            </a:extLst>
          </p:cNvPr>
          <p:cNvSpPr txBox="1"/>
          <p:nvPr/>
        </p:nvSpPr>
        <p:spPr>
          <a:xfrm>
            <a:off x="1524527" y="275477"/>
            <a:ext cx="609790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Open Addressing 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373973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DF66-F324-469C-B79C-C6B5D930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903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Hash Tables</a:t>
            </a:r>
          </a:p>
        </p:txBody>
      </p:sp>
      <p:pic>
        <p:nvPicPr>
          <p:cNvPr id="3" name="Picture 2" descr="Emoticon smiley with thumb up Stock Vector - 16515884">
            <a:extLst>
              <a:ext uri="{FF2B5EF4-FFF2-40B4-BE49-F238E27FC236}">
                <a16:creationId xmlns:a16="http://schemas.microsoft.com/office/drawing/2014/main" id="{F70ABA62-63A0-4096-927F-23FEECD8E0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76159" y="2599039"/>
            <a:ext cx="386516" cy="350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922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3" y="1586523"/>
            <a:ext cx="9433165" cy="1336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4753-A56B-4DD9-9689-2924ADFF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252" y="1182097"/>
            <a:ext cx="8908870" cy="563299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</a:t>
            </a:r>
          </a:p>
          <a:p>
            <a:pPr marL="339725" indent="-339725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implement.</a:t>
            </a:r>
          </a:p>
          <a:p>
            <a:pPr marL="339725" indent="-339725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suffers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problem known as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clustering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39725" indent="-339725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runs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occupied slots build up,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average search time. </a:t>
            </a:r>
          </a:p>
          <a:p>
            <a:pPr marL="339725" indent="-339725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table has n = m/2 keys,  where every even-indexed slot is occupied and every odd-indexed slot is empty, then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unsuccessful search takes 1.5 probes.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+ n/m) = (1 + (m/2)/m) = 1 + 0.5 = 1.5</a:t>
            </a:r>
          </a:p>
          <a:p>
            <a:pPr marL="339725" indent="-339725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first n = m/2 locations are the ones occupied, the average number of probes increases to about n/4 = m/8.</a:t>
            </a:r>
          </a:p>
          <a:p>
            <a:pPr marL="339725" indent="-339725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are likely to arise, since if an empty slot is preceded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slots, then the probability that the empty slot is the next one filled is (i+1)/m, compared with a probability of 1/m if the preceding slot was empty. </a:t>
            </a:r>
          </a:p>
          <a:p>
            <a:pPr marL="339725" indent="-339725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runs of occupied slots tend to get longer, and linear probing is not a very good approximation to uniform hashing.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9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68801-D389-0A11-102E-A9DCC82B1CA9}"/>
              </a:ext>
            </a:extLst>
          </p:cNvPr>
          <p:cNvSpPr txBox="1"/>
          <p:nvPr/>
        </p:nvSpPr>
        <p:spPr>
          <a:xfrm>
            <a:off x="1524527" y="275477"/>
            <a:ext cx="609790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Open Addressing 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696564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01" y="4985003"/>
            <a:ext cx="9622970" cy="9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6624" y="1416046"/>
            <a:ext cx="10455728" cy="17729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860252"/>
                <a:ext cx="10003152" cy="615502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Quadratic Probing  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alleviates the clustering problem by skipping slots.</a:t>
                </a:r>
                <a:endParaRPr lang="en-US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hashing function of the form</a:t>
                </a:r>
              </a:p>
              <a:p>
                <a:pPr marL="457200" lvl="1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h(k, </a:t>
                </a:r>
                <a:r>
                  <a:rPr lang="en-US" sz="26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(h</a:t>
                </a:r>
                <a:r>
                  <a:rPr lang="en-US" sz="26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’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+ c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+ c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mod m,   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where h</a:t>
                </a:r>
                <a:r>
                  <a:rPr lang="en-US" sz="2600" dirty="0">
                    <a:cs typeface="Times New Roman" panose="02020603050405020304" pitchFamily="18" charset="0"/>
                  </a:rPr>
                  <a:t>’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auxiliary hash function, c</a:t>
                </a:r>
                <a:r>
                  <a:rPr lang="en-US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</a:t>
                </a:r>
                <a:r>
                  <a:rPr lang="en-US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are auxiliary constants, and 0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m.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initial position probed is T[h</a:t>
                </a:r>
                <a:r>
                  <a:rPr lang="en-US" sz="26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’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(k)]; later positions probed are offset by amounts that depend in a quadratic manner on the probe number </a:t>
                </a:r>
                <a:r>
                  <a:rPr lang="en-US" sz="26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method works much better than linear probing, but to make full use of the hash table, the values of c</a:t>
                </a:r>
                <a:r>
                  <a:rPr lang="en-US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en-US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m are constrained.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two keys have the same initial probe position, then their probe sequences are the same, since h(k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0) = h(k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0) implies h(k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h(k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This leads to a milder form of clustering, called </a:t>
                </a:r>
                <a:r>
                  <a:rPr lang="en-US" sz="26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secondary clustering.     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in linear probing, the initial probe determines the entire sequence, so 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m distinct probe sequences are used.  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860252"/>
                <a:ext cx="10003152" cy="6155021"/>
              </a:xfrm>
              <a:blipFill>
                <a:blip r:embed="rId2"/>
                <a:stretch>
                  <a:fillRect l="-914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084078" y="5315672"/>
            <a:ext cx="151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’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 + c</a:t>
            </a:r>
            <a:r>
              <a:rPr lang="en-US" sz="1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+ c</a:t>
            </a:r>
            <a:r>
              <a:rPr lang="en-US" sz="1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’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(k’)+c</a:t>
            </a:r>
            <a:r>
              <a:rPr lang="en-US" sz="1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i+c</a:t>
            </a:r>
            <a:r>
              <a:rPr lang="en-US" sz="1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CFDE0-BECB-61AA-8338-C1C65FF38843}"/>
              </a:ext>
            </a:extLst>
          </p:cNvPr>
          <p:cNvSpPr txBox="1"/>
          <p:nvPr/>
        </p:nvSpPr>
        <p:spPr>
          <a:xfrm>
            <a:off x="1524527" y="275477"/>
            <a:ext cx="609790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Open Addressing 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2538719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0B542D-C810-EA8F-55DF-00997C822CB8}"/>
              </a:ext>
            </a:extLst>
          </p:cNvPr>
          <p:cNvSpPr txBox="1"/>
          <p:nvPr/>
        </p:nvSpPr>
        <p:spPr>
          <a:xfrm>
            <a:off x="1356361" y="5551055"/>
            <a:ext cx="9875058" cy="12602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07080"/>
            <a:ext cx="10076873" cy="203204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8359" y="1062682"/>
                <a:ext cx="9287281" cy="579531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hashing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hashing function of the form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h(k,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(h</a:t>
                </a:r>
                <a:r>
                  <a:rPr lang="en-US" sz="2400" baseline="-250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) mod m,   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where h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auxiliary hash functions, and 0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m.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value must be relatively prime to m for the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entire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hash table to be searched, i.e., the sequence to include all possible addresses.</a:t>
                </a:r>
              </a:p>
              <a:p>
                <a:pPr marL="914400" lvl="1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if GCD(h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(k), m) = d &gt; 1 for some key k, then a search for key k would examine (1/d)</a:t>
                </a:r>
                <a:r>
                  <a:rPr lang="en-US" sz="26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hash table. 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convenient way to ensure this condition is to let m be a power of 2 and to design h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that it always returns and produces an odd number. Another way is to let m be prime and to design h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that it always returns a positive integer less than m.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 choose m prime and let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h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= k mod m; h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= 1 + (k mod m’),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where m’ is chosen to be slightly less than m (says, m -1 or m-2).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8359" y="1062682"/>
                <a:ext cx="9287281" cy="5795318"/>
              </a:xfrm>
              <a:blipFill>
                <a:blip r:embed="rId2"/>
                <a:stretch>
                  <a:fillRect l="-1050" t="-841" b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EBA42C0-CB55-79C4-8554-7E1FF5C5A3C3}"/>
              </a:ext>
            </a:extLst>
          </p:cNvPr>
          <p:cNvSpPr txBox="1"/>
          <p:nvPr/>
        </p:nvSpPr>
        <p:spPr>
          <a:xfrm>
            <a:off x="1524527" y="275477"/>
            <a:ext cx="609790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Open Addressing 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2835082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3918" y="1969821"/>
            <a:ext cx="10328911" cy="18477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715876"/>
                <a:ext cx="9726929" cy="620348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hashing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hashing function of the form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h(k,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(h</a:t>
                </a:r>
                <a:r>
                  <a:rPr lang="en-US" sz="2400" baseline="-250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) mod m,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h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auxiliary hash functions, and 0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m.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   Let k = 123456, m = 701, and m’ = 700.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Define h</a:t>
                </a:r>
                <a:r>
                  <a:rPr lang="en-US" sz="29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= k mod m; and h</a:t>
                </a:r>
                <a:r>
                  <a:rPr lang="en-US" sz="29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= 1 + (k mod m’).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Then h</a:t>
                </a:r>
                <a:r>
                  <a:rPr lang="en-US" sz="29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= 123456 mod 701 = 80 and h</a:t>
                </a:r>
                <a:r>
                  <a:rPr lang="en-US" sz="29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= 1 + (123456 mod 700) = 257.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So, the first probe is to position 80, and then every 257</a:t>
                </a:r>
                <a:r>
                  <a:rPr lang="en-US" sz="29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slot (mod m) is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examined until the key is found or every slot is examined.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hashing improves over linear or quadratic probing in that </a:t>
                </a:r>
                <a:r>
                  <a:rPr lang="el-GR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sz="29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probe sequences are used, rather than </a:t>
                </a:r>
                <a:r>
                  <a:rPr lang="el-GR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9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(m), 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each possible (h</a:t>
                </a:r>
                <a:r>
                  <a:rPr lang="en-US" sz="29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(k), h</a:t>
                </a:r>
                <a:r>
                  <a:rPr lang="en-US" sz="2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(k)) pair yields a distinct probe sequence, and as we vary the key, the initial probe position h</a:t>
                </a:r>
                <a:r>
                  <a:rPr lang="en-US" sz="29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and the offset h</a:t>
                </a:r>
                <a:r>
                  <a:rPr lang="en-US" sz="2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may vary independently.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 result, the performance of double hashing appears to be very close to the performance of the “idea” scheme of uniform hashing.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drawback is that we cannot delete items by rehashing, as in linear probing.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a sentinel for deleting an item from the slot.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715876"/>
                <a:ext cx="9726929" cy="6203488"/>
              </a:xfrm>
              <a:blipFill>
                <a:blip r:embed="rId2"/>
                <a:stretch>
                  <a:fillRect l="-627" t="-491" r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EBA42C0-CB55-79C4-8554-7E1FF5C5A3C3}"/>
              </a:ext>
            </a:extLst>
          </p:cNvPr>
          <p:cNvSpPr txBox="1"/>
          <p:nvPr/>
        </p:nvSpPr>
        <p:spPr>
          <a:xfrm>
            <a:off x="1371600" y="115457"/>
            <a:ext cx="609790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Open Addressing 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3137916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2971" y="3713548"/>
            <a:ext cx="10335552" cy="18120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4753-A56B-4DD9-9689-2924ADFF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376" y="1332413"/>
            <a:ext cx="9239795" cy="509451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hashing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hashing function of the form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h(k,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(h</a:t>
            </a:r>
            <a:r>
              <a:rPr lang="en-US" sz="24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 ) mod m,   </a:t>
            </a:r>
          </a:p>
          <a:p>
            <a:pPr marL="461963" indent="-461963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h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auxiliary hash functions.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initial position probed is T[h</a:t>
            </a:r>
            <a:r>
              <a:rPr lang="en-US" sz="24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(k)]; successive probe positions are offset from previous positions by the amount h</a:t>
            </a:r>
            <a:r>
              <a:rPr lang="en-US" sz="24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(k), modulo m.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probe sequence depends in two ways upon the key k, since the initial probe position, the offset, or both, may vary.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figure gives an example of insertion by double hashing.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3022BA45-C3A5-43D1-855F-82758AFAE5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1310">
            <a:off x="761045" y="1308058"/>
            <a:ext cx="577659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EA712D-C7EC-B932-B18F-165450757A69}"/>
              </a:ext>
            </a:extLst>
          </p:cNvPr>
          <p:cNvSpPr txBox="1"/>
          <p:nvPr/>
        </p:nvSpPr>
        <p:spPr>
          <a:xfrm>
            <a:off x="1490237" y="275477"/>
            <a:ext cx="609790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Open Addressing 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1395517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C05AB4-5827-41B5-874C-A5300D16B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88616"/>
              </p:ext>
            </p:extLst>
          </p:nvPr>
        </p:nvGraphicFramePr>
        <p:xfrm>
          <a:off x="2032000" y="719666"/>
          <a:ext cx="207844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23">
                  <a:extLst>
                    <a:ext uri="{9D8B030D-6E8A-4147-A177-3AD203B41FA5}">
                      <a16:colId xmlns:a16="http://schemas.microsoft.com/office/drawing/2014/main" val="2104672733"/>
                    </a:ext>
                  </a:extLst>
                </a:gridCol>
                <a:gridCol w="1039223">
                  <a:extLst>
                    <a:ext uri="{9D8B030D-6E8A-4147-A177-3AD203B41FA5}">
                      <a16:colId xmlns:a16="http://schemas.microsoft.com/office/drawing/2014/main" val="213860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1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0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1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2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1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34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59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34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61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21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78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41365"/>
                  </a:ext>
                </a:extLst>
              </a:tr>
            </a:tbl>
          </a:graphicData>
        </a:graphic>
      </p:graphicFrame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361D5E4-5843-4C3A-9BC1-0F4117088E9A}"/>
              </a:ext>
            </a:extLst>
          </p:cNvPr>
          <p:cNvCxnSpPr>
            <a:cxnSpLocks/>
          </p:cNvCxnSpPr>
          <p:nvPr/>
        </p:nvCxnSpPr>
        <p:spPr>
          <a:xfrm>
            <a:off x="4110446" y="1306289"/>
            <a:ext cx="478971" cy="111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346BA84-1F41-4B66-AD1D-5751F11D5513}"/>
              </a:ext>
            </a:extLst>
          </p:cNvPr>
          <p:cNvCxnSpPr>
            <a:cxnSpLocks/>
          </p:cNvCxnSpPr>
          <p:nvPr/>
        </p:nvCxnSpPr>
        <p:spPr>
          <a:xfrm rot="5400000">
            <a:off x="3671874" y="1755989"/>
            <a:ext cx="1356118" cy="478968"/>
          </a:xfrm>
          <a:prstGeom prst="curvedConnector3">
            <a:avLst>
              <a:gd name="adj1" fmla="val 98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CCF0C05-7001-4122-ABE3-075AAA48CA88}"/>
              </a:ext>
            </a:extLst>
          </p:cNvPr>
          <p:cNvCxnSpPr>
            <a:cxnSpLocks/>
          </p:cNvCxnSpPr>
          <p:nvPr/>
        </p:nvCxnSpPr>
        <p:spPr>
          <a:xfrm>
            <a:off x="4093029" y="2808518"/>
            <a:ext cx="478971" cy="111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A9C9F47-1969-4CE7-AF81-511F583797C8}"/>
              </a:ext>
            </a:extLst>
          </p:cNvPr>
          <p:cNvCxnSpPr>
            <a:cxnSpLocks/>
          </p:cNvCxnSpPr>
          <p:nvPr/>
        </p:nvCxnSpPr>
        <p:spPr>
          <a:xfrm rot="5400000">
            <a:off x="3654454" y="3262571"/>
            <a:ext cx="1356118" cy="478968"/>
          </a:xfrm>
          <a:prstGeom prst="curvedConnector3">
            <a:avLst>
              <a:gd name="adj1" fmla="val 98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7CCCF1-1538-4E24-8AB9-EFBEA35630D2}"/>
                  </a:ext>
                </a:extLst>
              </p:cNvPr>
              <p:cNvSpPr txBox="1"/>
              <p:nvPr/>
            </p:nvSpPr>
            <p:spPr>
              <a:xfrm>
                <a:off x="4937762" y="239623"/>
                <a:ext cx="5589268" cy="658641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Figure:  Insertion by double hashing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h(k,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(h</a:t>
                </a:r>
                <a:r>
                  <a:rPr lang="en-US" sz="2400" baseline="-250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) mod m.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a hash table of size m = 13,             h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= k mod 13 and h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= 1 + (k mod 11).  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79</a:t>
                </a:r>
                <a:r>
                  <a:rPr 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 mod 13. 79</a:t>
                </a:r>
                <a:r>
                  <a:rPr 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8 mod 11.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h(79) = (1 + 0*(1+8)) mod 13 = 1.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 79 in slot 1.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98</a:t>
                </a:r>
                <a:r>
                  <a:rPr 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7 mod 13. 98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 mod 11. Then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 + 0* (1+10)) mod 13 = 7.  72 is in slot 7.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 + 1* (1+10)) mod 13 = 5. Insert 98 in slot 5.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14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 mod 13 and 14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3 mod 11.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+ 0*(1 + 3)) mod 13 = 1, which has 79.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+ 1*(1 + 3)) mod 13 = 5, which has 98.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+ 2*(1 + 3)) = 9. Insert the key 14 into empty slot 9, after slots 1 and 5 have been examined and found to be already occupied.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7CCCF1-1538-4E24-8AB9-EFBEA3563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2" y="239623"/>
                <a:ext cx="5589268" cy="6586418"/>
              </a:xfrm>
              <a:prstGeom prst="rect">
                <a:avLst/>
              </a:prstGeom>
              <a:blipFill>
                <a:blip r:embed="rId2"/>
                <a:stretch>
                  <a:fillRect l="-1636" t="-740" r="-2290" b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C5257A35-BDE2-497A-AB23-DC40FACF7A5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1310">
            <a:off x="761045" y="1308058"/>
            <a:ext cx="577659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35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1413" y="3234651"/>
            <a:ext cx="3442914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of Chapter 0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01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2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678" y="4251568"/>
            <a:ext cx="10036164" cy="39858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91" y="208371"/>
            <a:ext cx="8290560" cy="1002121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Hash Functions </a:t>
            </a:r>
            <a:r>
              <a:rPr lang="en-US" sz="2800" dirty="0">
                <a:latin typeface="+mn-lt"/>
              </a:rPr>
              <a:t>– What makes a good hash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5317" y="1776435"/>
                <a:ext cx="8393326" cy="4873194"/>
              </a:xfrm>
            </p:spPr>
            <p:txBody>
              <a:bodyPr>
                <a:noAutofit/>
              </a:bodyPr>
              <a:lstStyle/>
              <a:p>
                <a:pPr marL="461963" indent="-461963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 be the large set of possible keys and let m be the size of a table.  Assume that U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function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h: U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{0, 1, …., m-1}, converting a key into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hash value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(referred to as an array index). </a:t>
                </a:r>
              </a:p>
              <a:p>
                <a:pPr marL="461963" indent="-461963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makes a good hash function?</a:t>
                </a:r>
              </a:p>
              <a:p>
                <a:pPr marL="919163" lvl="1" indent="-461963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do we do if two or more distinct keys have the same hash value (a collision)?</a:t>
                </a: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5317" y="1776435"/>
                <a:ext cx="8393326" cy="4873194"/>
              </a:xfrm>
              <a:blipFill>
                <a:blip r:embed="rId2"/>
                <a:stretch>
                  <a:fillRect l="-944" r="-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92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91" y="208371"/>
            <a:ext cx="8290560" cy="1002121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Hash Function </a:t>
            </a:r>
            <a:r>
              <a:rPr lang="en-US" sz="2800" dirty="0">
                <a:latin typeface="+mn-lt"/>
              </a:rPr>
              <a:t>– What makes a good hash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4753-A56B-4DD9-9689-2924ADFF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083" y="1675938"/>
            <a:ext cx="9436380" cy="44939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good hash function </a:t>
            </a:r>
          </a:p>
          <a:p>
            <a:pPr marL="919163" lvl="1" indent="-4619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easy to compute and has minimal collisions.</a:t>
            </a:r>
          </a:p>
          <a:p>
            <a:pPr marL="919163" lvl="1" indent="-4619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satisfies (approximately) the assumption of simple uniform hashing: 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each key is equally likely to hash to any of the m slots, independently of where any other key has hashed to.</a:t>
            </a:r>
          </a:p>
          <a:p>
            <a:pPr marL="1828800" lvl="2" indent="-4619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a random key, the probability of each hash value would be equally likely.</a:t>
            </a:r>
          </a:p>
          <a:p>
            <a:pPr marL="1828800" lvl="2" indent="-4619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Assure keys with their records are distributed evenly throughout the hash table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A93F2273-C942-464D-B272-798174257C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735438" y="1999825"/>
            <a:ext cx="471805" cy="306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741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4615" y="3532554"/>
            <a:ext cx="10119858" cy="332544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0" y="185204"/>
            <a:ext cx="9326880" cy="949325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Hash Functions </a:t>
            </a:r>
            <a:r>
              <a:rPr lang="en-US" sz="2800" dirty="0">
                <a:latin typeface="+mn-lt"/>
              </a:rPr>
              <a:t>– What makes a good hash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4753-A56B-4DD9-9689-2924ADFF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324" y="1134529"/>
            <a:ext cx="9524184" cy="572347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9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keys as natural numbers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universe of keys is the set N = {0, 1, 2, …} of natural numbers.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way to interpret keys as large natural numbers, if they are not natural numbers. Then, compute the hash value.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8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key is a character string, then interpret it as an integer expressed in suitable </a:t>
            </a:r>
            <a:r>
              <a:rPr lang="en-US" sz="8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notation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interpret 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pair of decimal integers (112, 116), according to the ASCII character set. Then, expressed as a radix –128 integer,  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(112*128) + 116 = 14452, where 128 is 2</a:t>
            </a:r>
            <a:r>
              <a:rPr lang="en-US" sz="8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 can be computed (((111*128) + 112)*128) + 116 = 1833076, using Horner Rule.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nopt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computed (</a:t>
            </a:r>
            <a:r>
              <a:rPr lang="en-US" sz="8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(110*128) + 111</a:t>
            </a:r>
            <a:r>
              <a:rPr lang="en-US" sz="8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*128</a:t>
            </a:r>
            <a:r>
              <a:rPr lang="en-US" sz="8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+ 112</a:t>
            </a:r>
            <a:r>
              <a:rPr lang="en-US" sz="8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*128) + 116 = …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0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0187" y="333494"/>
            <a:ext cx="9754811" cy="4689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4FAF2-78D0-609F-C41D-F6C2BFE8A91C}"/>
              </a:ext>
            </a:extLst>
          </p:cNvPr>
          <p:cNvSpPr txBox="1"/>
          <p:nvPr/>
        </p:nvSpPr>
        <p:spPr>
          <a:xfrm>
            <a:off x="1161060" y="2945656"/>
            <a:ext cx="9754811" cy="38265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DEADFC8-611C-4784-9BE9-E67566FCA9C1}"/>
                  </a:ext>
                </a:extLst>
              </p:cNvPr>
              <p:cNvSpPr/>
              <p:nvPr/>
            </p:nvSpPr>
            <p:spPr>
              <a:xfrm>
                <a:off x="1403024" y="333494"/>
                <a:ext cx="9409138" cy="6438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of Hash for Character Strings:      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K is a character string c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…  c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then, as an unsophisticated option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use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h(K) =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𝑜𝑟𝑑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m, 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here m is a given table size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𝑜𝑟𝑑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𝑜𝑟𝑑𝑖𝑛𝑎𝑙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𝑣𝑎𝑙𝑢𝑒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𝑜𝑓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 long character s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tring 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a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better option is to compute h(K) by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Horner’s rule to calculate the result piecewise: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← 0;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for (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0 to n – 1) do {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h ← (h * C + 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</a:t>
                </a:r>
                <a:r>
                  <a:rPr lang="en-US" sz="2400" spc="-100" baseline="-25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))mod m; }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constant larger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than every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spc="-100" baseline="-25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.g., 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 be 128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ASCII codes are used.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 an example, when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2,  h(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is 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((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</a:t>
                </a:r>
                <a:r>
                  <a:rPr lang="en-US" sz="2400" spc="-100" baseline="-25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)mod m * C + 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</a:t>
                </a:r>
                <a:r>
                  <a:rPr lang="en-US" sz="2400" spc="-100" baseline="-25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))mod m * C + 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</a:t>
                </a:r>
                <a:r>
                  <a:rPr lang="en-US" sz="2400" spc="-100" baseline="-25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))mod m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DEADFC8-611C-4784-9BE9-E67566FCA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24" y="333494"/>
                <a:ext cx="9409138" cy="6438686"/>
              </a:xfrm>
              <a:prstGeom prst="rect">
                <a:avLst/>
              </a:prstGeom>
              <a:blipFill>
                <a:blip r:embed="rId2"/>
                <a:stretch>
                  <a:fillRect l="-1295" t="-947" b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86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207" y="1937506"/>
            <a:ext cx="10317383" cy="17108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0" y="1234"/>
            <a:ext cx="9517380" cy="851685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Hash Functions </a:t>
            </a:r>
            <a:r>
              <a:rPr lang="en-US" sz="2800" dirty="0">
                <a:latin typeface="+mn-lt"/>
              </a:rPr>
              <a:t>– What makes a good hash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4753-A56B-4DD9-9689-2924ADFF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060" y="683386"/>
            <a:ext cx="9949529" cy="61733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Hashing – the Division Method for creating hash functions: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modular hashing method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hash function is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h(k) = k mod m.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a key k into one of the m slots by taking the remainder of k divided by m.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values for m are primes not too close to exact powers of 2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m to be closer to a power of two, 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could cause problems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 =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h(k) is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 number of lowest-order bits of k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High frequency of collision occurrences.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example:  </a:t>
            </a:r>
          </a:p>
          <a:p>
            <a:pPr marL="1371600" lvl="2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m = 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(10000). If k =13 (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29 (1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45 (10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61 (11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…. then they have the same hash value h(k) = k (mod m) = 1101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is just the 4 lowest-order bits of k. </a:t>
            </a:r>
          </a:p>
          <a:p>
            <a:pPr marL="1371600" lvl="2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comparison with  m = 13, then their hash value h(k) would be 0000, 0011, 1011, 1001, …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49745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2680" y="1315291"/>
            <a:ext cx="10156447" cy="15387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4285-12AF-4AE7-AD10-57A3C71D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91" y="365125"/>
            <a:ext cx="8917577" cy="73215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Hash Functions </a:t>
            </a:r>
            <a:r>
              <a:rPr lang="en-US" sz="2800" dirty="0">
                <a:latin typeface="+mn-lt"/>
              </a:rPr>
              <a:t>– What makes a good hash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1011" y="1403366"/>
                <a:ext cx="9069977" cy="49235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division method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creating hash functions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example of a good prime value m,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 too close to exact powers of 2.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2438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the character code has 8 bits. Let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2000 character-strings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could allocate a hash table of size m = 701 if we don’t mind examining an average of 3 elements in an unsuccessful search for a key. 701 is a prime and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701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en-US" b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2000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but not any power of 2. </a:t>
                </a:r>
              </a:p>
              <a:p>
                <a:pPr marL="914400" lvl="1" indent="-452438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integer key k, the hash function would be h(k) = k mod 701.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04753-A56B-4DD9-9689-2924ADFF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1011" y="1403366"/>
                <a:ext cx="9069977" cy="4923544"/>
              </a:xfrm>
              <a:blipFill>
                <a:blip r:embed="rId2"/>
                <a:stretch>
                  <a:fillRect l="-1008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97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28786</TotalTime>
  <Words>5439</Words>
  <Application>Microsoft Office PowerPoint</Application>
  <PresentationFormat>Widescreen</PresentationFormat>
  <Paragraphs>369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Chapter 00</vt:lpstr>
      <vt:lpstr>   Direct-Addressing Table[4 – 5]  Hash table [6 - 12] Collision Resolutions [13-24]  Linear Probing [14]               Open Hashing (Chaining) [15 -17]                        Load Factor [18], Simple Uniform[19], and                         Performance [20-24]                Good Hash functions [25 – 50]           Assumptions [26], Key Interpretations [28],                         Modular Hashing [30, 32], Multiplication Hashing [33, 36],                         Universal hashing [37-38, 40-41]              Open Addressing (Closed Hashing)[51-70]                        Linear Probing [59 - 61], Quadratic Probing [62],                          Double Hashing [63 - 66]  </vt:lpstr>
      <vt:lpstr>Hash Tables</vt:lpstr>
      <vt:lpstr>Hash Functions – What makes a good hash function?</vt:lpstr>
      <vt:lpstr>Hash Function – What makes a good hash function?</vt:lpstr>
      <vt:lpstr>Hash Functions – What makes a good hash function?</vt:lpstr>
      <vt:lpstr>PowerPoint Presentation</vt:lpstr>
      <vt:lpstr>Hash Functions – What makes a good hash function?</vt:lpstr>
      <vt:lpstr>Hash Functions – What makes a good hash function?</vt:lpstr>
      <vt:lpstr>Hash Functions – What makes a good hash function?</vt:lpstr>
      <vt:lpstr>Hash Functions – What makes a good hash function?</vt:lpstr>
      <vt:lpstr>Hash Functions – What makes a good hash function?</vt:lpstr>
      <vt:lpstr>Hash Functions – What makes a good hash function?</vt:lpstr>
      <vt:lpstr>Hash Functions – What makes a good hash function?</vt:lpstr>
      <vt:lpstr>Hash Functions – What makes a good hash function?</vt:lpstr>
      <vt:lpstr>Hash Functions – What makes a good hash function?</vt:lpstr>
      <vt:lpstr>PowerPoint Presentation</vt:lpstr>
      <vt:lpstr>Hash Functions – What makes a good hash function?</vt:lpstr>
      <vt:lpstr>Hash Functions – What makes a good hash function?</vt:lpstr>
      <vt:lpstr>Hash Functions – What makes a good hash function?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612</cp:revision>
  <cp:lastPrinted>2022-02-21T15:09:35Z</cp:lastPrinted>
  <dcterms:created xsi:type="dcterms:W3CDTF">2016-10-13T00:10:31Z</dcterms:created>
  <dcterms:modified xsi:type="dcterms:W3CDTF">2023-07-20T19:41:58Z</dcterms:modified>
</cp:coreProperties>
</file>