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74" r:id="rId2"/>
    <p:sldId id="475" r:id="rId3"/>
    <p:sldId id="476" r:id="rId4"/>
    <p:sldId id="477" r:id="rId5"/>
    <p:sldId id="479" r:id="rId6"/>
    <p:sldId id="481" r:id="rId7"/>
    <p:sldId id="483" r:id="rId8"/>
    <p:sldId id="484" r:id="rId9"/>
    <p:sldId id="485" r:id="rId10"/>
    <p:sldId id="488" r:id="rId11"/>
    <p:sldId id="489" r:id="rId12"/>
    <p:sldId id="490" r:id="rId13"/>
    <p:sldId id="491" r:id="rId14"/>
    <p:sldId id="487" r:id="rId15"/>
    <p:sldId id="486" r:id="rId16"/>
    <p:sldId id="295" r:id="rId17"/>
    <p:sldId id="296" r:id="rId18"/>
    <p:sldId id="446" r:id="rId19"/>
    <p:sldId id="374" r:id="rId20"/>
    <p:sldId id="375" r:id="rId21"/>
    <p:sldId id="297" r:id="rId22"/>
    <p:sldId id="298" r:id="rId23"/>
    <p:sldId id="299" r:id="rId24"/>
    <p:sldId id="376" r:id="rId25"/>
    <p:sldId id="377" r:id="rId26"/>
    <p:sldId id="378" r:id="rId27"/>
    <p:sldId id="379" r:id="rId28"/>
    <p:sldId id="439" r:id="rId29"/>
    <p:sldId id="440" r:id="rId30"/>
    <p:sldId id="441" r:id="rId31"/>
    <p:sldId id="442" r:id="rId32"/>
    <p:sldId id="443" r:id="rId33"/>
    <p:sldId id="447" r:id="rId34"/>
    <p:sldId id="300" r:id="rId35"/>
    <p:sldId id="380" r:id="rId36"/>
    <p:sldId id="301" r:id="rId37"/>
    <p:sldId id="302" r:id="rId38"/>
    <p:sldId id="303" r:id="rId39"/>
    <p:sldId id="304" r:id="rId40"/>
    <p:sldId id="381" r:id="rId41"/>
    <p:sldId id="448" r:id="rId42"/>
    <p:sldId id="449" r:id="rId43"/>
    <p:sldId id="492" r:id="rId44"/>
    <p:sldId id="305" r:id="rId45"/>
    <p:sldId id="306" r:id="rId46"/>
    <p:sldId id="307" r:id="rId47"/>
    <p:sldId id="308" r:id="rId48"/>
    <p:sldId id="382" r:id="rId49"/>
    <p:sldId id="383" r:id="rId50"/>
    <p:sldId id="384" r:id="rId51"/>
    <p:sldId id="385" r:id="rId52"/>
    <p:sldId id="386" r:id="rId53"/>
    <p:sldId id="387" r:id="rId54"/>
    <p:sldId id="309" r:id="rId55"/>
    <p:sldId id="310" r:id="rId56"/>
    <p:sldId id="460" r:id="rId57"/>
    <p:sldId id="493" r:id="rId58"/>
    <p:sldId id="494" r:id="rId59"/>
    <p:sldId id="469" r:id="rId60"/>
    <p:sldId id="482"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803CD"/>
    <a:srgbClr val="330C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2" autoAdjust="0"/>
    <p:restoredTop sz="94700" autoAdjust="0"/>
  </p:normalViewPr>
  <p:slideViewPr>
    <p:cSldViewPr snapToGrid="0">
      <p:cViewPr varScale="1">
        <p:scale>
          <a:sx n="68" d="100"/>
          <a:sy n="68" d="100"/>
        </p:scale>
        <p:origin x="82" y="706"/>
      </p:cViewPr>
      <p:guideLst/>
    </p:cSldViewPr>
  </p:slideViewPr>
  <p:notesTextViewPr>
    <p:cViewPr>
      <p:scale>
        <a:sx n="1" d="1"/>
        <a:sy n="1" d="1"/>
      </p:scale>
      <p:origin x="0" y="0"/>
    </p:cViewPr>
  </p:notesTextViewPr>
  <p:sorterViewPr>
    <p:cViewPr>
      <p:scale>
        <a:sx n="100" d="100"/>
        <a:sy n="100" d="100"/>
      </p:scale>
      <p:origin x="0" y="-149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DE8F66-6DC0-4A7A-8B77-CE543AB8653B}"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03082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23099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73618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18332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E8F66-6DC0-4A7A-8B77-CE543AB8653B}"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155020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DE8F66-6DC0-4A7A-8B77-CE543AB8653B}"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3507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DE8F66-6DC0-4A7A-8B77-CE543AB8653B}" type="datetimeFigureOut">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56385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DE8F66-6DC0-4A7A-8B77-CE543AB8653B}"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44951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E8F66-6DC0-4A7A-8B77-CE543AB8653B}" type="datetimeFigureOut">
              <a:rPr lang="en-US" smtClean="0"/>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88705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99666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00454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49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E8F66-6DC0-4A7A-8B77-CE543AB8653B}" type="datetimeFigureOut">
              <a:rPr lang="en-US" smtClean="0"/>
              <a:t>4/24/2023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13C42-415C-4850-A3B2-DD63E84C81CE}" type="slidenum">
              <a:rPr lang="en-US" smtClean="0"/>
              <a:t>‹#›</a:t>
            </a:fld>
            <a:endParaRPr lang="en-US"/>
          </a:p>
        </p:txBody>
      </p:sp>
    </p:spTree>
    <p:extLst>
      <p:ext uri="{BB962C8B-B14F-4D97-AF65-F5344CB8AC3E}">
        <p14:creationId xmlns:p14="http://schemas.microsoft.com/office/powerpoint/2010/main" val="2339400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 Id="rId5" Type="http://schemas.openxmlformats.org/officeDocument/2006/relationships/image" Target="NULL"/><Relationship Id="rId4" Type="http://schemas.openxmlformats.org/officeDocument/2006/relationships/image" Target="NUL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69498"/>
            <a:ext cx="9144000" cy="2387600"/>
          </a:xfrm>
        </p:spPr>
        <p:txBody>
          <a:bodyPr>
            <a:normAutofit/>
          </a:bodyPr>
          <a:lstStyle/>
          <a:p>
            <a:r>
              <a:rPr lang="en-US" sz="4000" b="1" dirty="0"/>
              <a:t>Chapter 07_02</a:t>
            </a:r>
            <a:br>
              <a:rPr lang="en-US" sz="4000" b="1" dirty="0"/>
            </a:br>
            <a:r>
              <a:rPr lang="en-US" sz="4000" b="1" dirty="0"/>
              <a:t>Greedy Algorithms</a:t>
            </a:r>
          </a:p>
        </p:txBody>
      </p:sp>
      <p:sp>
        <p:nvSpPr>
          <p:cNvPr id="3" name="Subtitle 2"/>
          <p:cNvSpPr>
            <a:spLocks noGrp="1"/>
          </p:cNvSpPr>
          <p:nvPr>
            <p:ph type="subTitle" idx="1"/>
          </p:nvPr>
        </p:nvSpPr>
        <p:spPr>
          <a:xfrm>
            <a:off x="2801389" y="3955184"/>
            <a:ext cx="6589222" cy="1265209"/>
          </a:xfrm>
        </p:spPr>
        <p:txBody>
          <a:bodyPr>
            <a:normAutofit/>
          </a:bodyPr>
          <a:lstStyle/>
          <a:p>
            <a:r>
              <a:rPr lang="en-US" sz="3200" dirty="0"/>
              <a:t>Minimum Spanning Tree Problem</a:t>
            </a:r>
          </a:p>
          <a:p>
            <a:r>
              <a:rPr lang="en-US" sz="3200" dirty="0"/>
              <a:t>Prim’s and </a:t>
            </a:r>
            <a:r>
              <a:rPr lang="en-US" sz="3200" dirty="0" err="1"/>
              <a:t>Krushal’s</a:t>
            </a:r>
            <a:r>
              <a:rPr lang="en-US" sz="3200" dirty="0"/>
              <a:t> Algorithms</a:t>
            </a:r>
          </a:p>
        </p:txBody>
      </p:sp>
    </p:spTree>
    <p:extLst>
      <p:ext uri="{BB962C8B-B14F-4D97-AF65-F5344CB8AC3E}">
        <p14:creationId xmlns:p14="http://schemas.microsoft.com/office/powerpoint/2010/main" val="1347923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A9AF58-9DAA-4BBC-94B9-3E4D18B4A81E}"/>
              </a:ext>
            </a:extLst>
          </p:cNvPr>
          <p:cNvSpPr txBox="1"/>
          <p:nvPr/>
        </p:nvSpPr>
        <p:spPr>
          <a:xfrm>
            <a:off x="1573477" y="3910982"/>
            <a:ext cx="9066814"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24.2   Viewing a cut (S, V – S) of the graph from Figure 24.1. (a) The vertices in the set S are shown in red (referred as black), and those in V-S are shown in white. The edges crossing the cut are those connecting white vertices with red (referred as black) vertices. The edge (d, e) is the unique light edge crossing the cut. A subset A of the edges is shaded; note that the cut (S, V – S) respects A, since no edges of A crosses the cut.</a:t>
            </a:r>
          </a:p>
        </p:txBody>
      </p:sp>
      <p:sp>
        <p:nvSpPr>
          <p:cNvPr id="7" name="Oval 6">
            <a:extLst>
              <a:ext uri="{FF2B5EF4-FFF2-40B4-BE49-F238E27FC236}">
                <a16:creationId xmlns:a16="http://schemas.microsoft.com/office/drawing/2014/main" id="{6F3D766A-7181-48FF-9446-B8BE8F768ADB}"/>
              </a:ext>
            </a:extLst>
          </p:cNvPr>
          <p:cNvSpPr/>
          <p:nvPr/>
        </p:nvSpPr>
        <p:spPr>
          <a:xfrm>
            <a:off x="2545079" y="1937462"/>
            <a:ext cx="490451" cy="461665"/>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a</a:t>
            </a:r>
          </a:p>
        </p:txBody>
      </p:sp>
      <p:sp>
        <p:nvSpPr>
          <p:cNvPr id="8" name="Oval 7">
            <a:extLst>
              <a:ext uri="{FF2B5EF4-FFF2-40B4-BE49-F238E27FC236}">
                <a16:creationId xmlns:a16="http://schemas.microsoft.com/office/drawing/2014/main" id="{4CEAFD5C-38CD-47F7-B4D0-65403692F191}"/>
              </a:ext>
            </a:extLst>
          </p:cNvPr>
          <p:cNvSpPr/>
          <p:nvPr/>
        </p:nvSpPr>
        <p:spPr>
          <a:xfrm>
            <a:off x="3541220" y="2692364"/>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h</a:t>
            </a:r>
          </a:p>
        </p:txBody>
      </p:sp>
      <p:sp>
        <p:nvSpPr>
          <p:cNvPr id="9" name="Oval 8">
            <a:extLst>
              <a:ext uri="{FF2B5EF4-FFF2-40B4-BE49-F238E27FC236}">
                <a16:creationId xmlns:a16="http://schemas.microsoft.com/office/drawing/2014/main" id="{FDD61AA1-85E5-43E2-B7A2-93CC699C7E05}"/>
              </a:ext>
            </a:extLst>
          </p:cNvPr>
          <p:cNvSpPr/>
          <p:nvPr/>
        </p:nvSpPr>
        <p:spPr>
          <a:xfrm>
            <a:off x="5061064" y="1130241"/>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a:t>
            </a:r>
          </a:p>
        </p:txBody>
      </p:sp>
      <p:sp>
        <p:nvSpPr>
          <p:cNvPr id="10" name="Oval 9">
            <a:extLst>
              <a:ext uri="{FF2B5EF4-FFF2-40B4-BE49-F238E27FC236}">
                <a16:creationId xmlns:a16="http://schemas.microsoft.com/office/drawing/2014/main" id="{19EF19DD-7DA7-46B6-B663-89FC6161A7B9}"/>
              </a:ext>
            </a:extLst>
          </p:cNvPr>
          <p:cNvSpPr/>
          <p:nvPr/>
        </p:nvSpPr>
        <p:spPr>
          <a:xfrm>
            <a:off x="5061064" y="2692362"/>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g</a:t>
            </a:r>
          </a:p>
        </p:txBody>
      </p:sp>
      <p:sp>
        <p:nvSpPr>
          <p:cNvPr id="11" name="Oval 10">
            <a:extLst>
              <a:ext uri="{FF2B5EF4-FFF2-40B4-BE49-F238E27FC236}">
                <a16:creationId xmlns:a16="http://schemas.microsoft.com/office/drawing/2014/main" id="{64131A2D-9BB4-4C15-B431-D1C01EFBD631}"/>
              </a:ext>
            </a:extLst>
          </p:cNvPr>
          <p:cNvSpPr/>
          <p:nvPr/>
        </p:nvSpPr>
        <p:spPr>
          <a:xfrm>
            <a:off x="6569825" y="1130242"/>
            <a:ext cx="490451" cy="461665"/>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d</a:t>
            </a:r>
          </a:p>
        </p:txBody>
      </p:sp>
      <p:sp>
        <p:nvSpPr>
          <p:cNvPr id="12" name="Oval 11">
            <a:extLst>
              <a:ext uri="{FF2B5EF4-FFF2-40B4-BE49-F238E27FC236}">
                <a16:creationId xmlns:a16="http://schemas.microsoft.com/office/drawing/2014/main" id="{FF87001F-D906-46C3-9A00-F4E4BCFC56FD}"/>
              </a:ext>
            </a:extLst>
          </p:cNvPr>
          <p:cNvSpPr/>
          <p:nvPr/>
        </p:nvSpPr>
        <p:spPr>
          <a:xfrm>
            <a:off x="4294909" y="1937462"/>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Times New Roman" panose="02020603050405020304" pitchFamily="18" charset="0"/>
                <a:cs typeface="Times New Roman" panose="02020603050405020304" pitchFamily="18" charset="0"/>
              </a:rPr>
              <a:t>i</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F01971CC-C960-41EE-AF85-F049D03E2543}"/>
              </a:ext>
            </a:extLst>
          </p:cNvPr>
          <p:cNvSpPr/>
          <p:nvPr/>
        </p:nvSpPr>
        <p:spPr>
          <a:xfrm>
            <a:off x="6569825" y="2692362"/>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f</a:t>
            </a:r>
          </a:p>
        </p:txBody>
      </p:sp>
      <p:sp>
        <p:nvSpPr>
          <p:cNvPr id="14" name="Oval 13">
            <a:extLst>
              <a:ext uri="{FF2B5EF4-FFF2-40B4-BE49-F238E27FC236}">
                <a16:creationId xmlns:a16="http://schemas.microsoft.com/office/drawing/2014/main" id="{A68DE4CF-A7CA-4E20-9141-C14E4ACB55D5}"/>
              </a:ext>
            </a:extLst>
          </p:cNvPr>
          <p:cNvSpPr/>
          <p:nvPr/>
        </p:nvSpPr>
        <p:spPr>
          <a:xfrm>
            <a:off x="7725294" y="1937462"/>
            <a:ext cx="490451" cy="461665"/>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e</a:t>
            </a:r>
          </a:p>
        </p:txBody>
      </p:sp>
      <p:sp>
        <p:nvSpPr>
          <p:cNvPr id="15" name="Oval 14">
            <a:extLst>
              <a:ext uri="{FF2B5EF4-FFF2-40B4-BE49-F238E27FC236}">
                <a16:creationId xmlns:a16="http://schemas.microsoft.com/office/drawing/2014/main" id="{0DB52187-0B4C-4E00-B8E1-311F8DAF4DC2}"/>
              </a:ext>
            </a:extLst>
          </p:cNvPr>
          <p:cNvSpPr/>
          <p:nvPr/>
        </p:nvSpPr>
        <p:spPr>
          <a:xfrm>
            <a:off x="3552304" y="1130243"/>
            <a:ext cx="490451" cy="461665"/>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b</a:t>
            </a:r>
          </a:p>
        </p:txBody>
      </p:sp>
      <p:cxnSp>
        <p:nvCxnSpPr>
          <p:cNvPr id="16" name="Straight Connector 15">
            <a:extLst>
              <a:ext uri="{FF2B5EF4-FFF2-40B4-BE49-F238E27FC236}">
                <a16:creationId xmlns:a16="http://schemas.microsoft.com/office/drawing/2014/main" id="{35A1D884-3AF5-49BF-9860-59EFCCBF85CF}"/>
              </a:ext>
            </a:extLst>
          </p:cNvPr>
          <p:cNvCxnSpPr>
            <a:stCxn id="7" idx="7"/>
            <a:endCxn id="15" idx="3"/>
          </p:cNvCxnSpPr>
          <p:nvPr/>
        </p:nvCxnSpPr>
        <p:spPr>
          <a:xfrm flipV="1">
            <a:off x="2963705" y="1524299"/>
            <a:ext cx="660424" cy="480772"/>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9F3D580-8C23-4AD8-8023-8F64E4C9234F}"/>
              </a:ext>
            </a:extLst>
          </p:cNvPr>
          <p:cNvCxnSpPr>
            <a:cxnSpLocks/>
            <a:stCxn id="15" idx="6"/>
            <a:endCxn id="9" idx="2"/>
          </p:cNvCxnSpPr>
          <p:nvPr/>
        </p:nvCxnSpPr>
        <p:spPr>
          <a:xfrm flipV="1">
            <a:off x="4042755" y="1361074"/>
            <a:ext cx="1018309"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9EE0FC7-7A6C-4C6D-A800-D8705FF20B41}"/>
              </a:ext>
            </a:extLst>
          </p:cNvPr>
          <p:cNvCxnSpPr>
            <a:cxnSpLocks/>
            <a:stCxn id="9" idx="6"/>
          </p:cNvCxnSpPr>
          <p:nvPr/>
        </p:nvCxnSpPr>
        <p:spPr>
          <a:xfrm>
            <a:off x="5551515" y="1361074"/>
            <a:ext cx="10183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FC9E651-3130-4D0A-A844-7EA930B70DA9}"/>
              </a:ext>
            </a:extLst>
          </p:cNvPr>
          <p:cNvCxnSpPr>
            <a:cxnSpLocks/>
            <a:stCxn id="8" idx="6"/>
            <a:endCxn id="10" idx="2"/>
          </p:cNvCxnSpPr>
          <p:nvPr/>
        </p:nvCxnSpPr>
        <p:spPr>
          <a:xfrm flipV="1">
            <a:off x="4031671" y="2923195"/>
            <a:ext cx="1029393" cy="2"/>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A642B1-1A55-4D53-889A-05912329B94E}"/>
              </a:ext>
            </a:extLst>
          </p:cNvPr>
          <p:cNvCxnSpPr>
            <a:cxnSpLocks/>
          </p:cNvCxnSpPr>
          <p:nvPr/>
        </p:nvCxnSpPr>
        <p:spPr>
          <a:xfrm>
            <a:off x="5551515" y="2923194"/>
            <a:ext cx="1018310" cy="0"/>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69FF418-C745-42A8-A3B5-6786901AF967}"/>
              </a:ext>
            </a:extLst>
          </p:cNvPr>
          <p:cNvCxnSpPr>
            <a:cxnSpLocks/>
            <a:stCxn id="13" idx="6"/>
            <a:endCxn id="14" idx="3"/>
          </p:cNvCxnSpPr>
          <p:nvPr/>
        </p:nvCxnSpPr>
        <p:spPr>
          <a:xfrm flipV="1">
            <a:off x="7060276" y="2331518"/>
            <a:ext cx="736843" cy="591677"/>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A28D7C6-1F1A-4683-9512-6767D9160237}"/>
              </a:ext>
            </a:extLst>
          </p:cNvPr>
          <p:cNvCxnSpPr>
            <a:cxnSpLocks/>
            <a:stCxn id="7" idx="5"/>
            <a:endCxn id="8" idx="2"/>
          </p:cNvCxnSpPr>
          <p:nvPr/>
        </p:nvCxnSpPr>
        <p:spPr>
          <a:xfrm>
            <a:off x="2963705" y="2331518"/>
            <a:ext cx="577515" cy="59167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B5234B-844F-47F8-B012-4C162C7C63EA}"/>
              </a:ext>
            </a:extLst>
          </p:cNvPr>
          <p:cNvCxnSpPr>
            <a:cxnSpLocks/>
            <a:stCxn id="11" idx="5"/>
            <a:endCxn id="14" idx="1"/>
          </p:cNvCxnSpPr>
          <p:nvPr/>
        </p:nvCxnSpPr>
        <p:spPr>
          <a:xfrm>
            <a:off x="6988451" y="1524298"/>
            <a:ext cx="808668" cy="480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E029F3E-7A15-418D-AF8E-B3B844F374A6}"/>
              </a:ext>
            </a:extLst>
          </p:cNvPr>
          <p:cNvCxnSpPr>
            <a:cxnSpLocks/>
            <a:stCxn id="12" idx="5"/>
            <a:endCxn id="10" idx="1"/>
          </p:cNvCxnSpPr>
          <p:nvPr/>
        </p:nvCxnSpPr>
        <p:spPr>
          <a:xfrm>
            <a:off x="4713535" y="2331518"/>
            <a:ext cx="419354" cy="4284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8E036E4-0F0F-44B3-80E9-2396B44B3F87}"/>
              </a:ext>
            </a:extLst>
          </p:cNvPr>
          <p:cNvCxnSpPr>
            <a:cxnSpLocks/>
            <a:stCxn id="12" idx="3"/>
          </p:cNvCxnSpPr>
          <p:nvPr/>
        </p:nvCxnSpPr>
        <p:spPr>
          <a:xfrm flipH="1">
            <a:off x="3947380" y="2331518"/>
            <a:ext cx="419354" cy="4114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C4F4C87-6FF6-4319-AA5F-C6C0A90F654F}"/>
              </a:ext>
            </a:extLst>
          </p:cNvPr>
          <p:cNvCxnSpPr>
            <a:cxnSpLocks/>
            <a:stCxn id="9" idx="3"/>
            <a:endCxn id="12" idx="7"/>
          </p:cNvCxnSpPr>
          <p:nvPr/>
        </p:nvCxnSpPr>
        <p:spPr>
          <a:xfrm flipH="1">
            <a:off x="4713535" y="1524297"/>
            <a:ext cx="419354" cy="480774"/>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029B1B-C9CA-416D-95E1-7A50040351DC}"/>
              </a:ext>
            </a:extLst>
          </p:cNvPr>
          <p:cNvCxnSpPr>
            <a:cxnSpLocks/>
            <a:stCxn id="8" idx="0"/>
            <a:endCxn id="15" idx="4"/>
          </p:cNvCxnSpPr>
          <p:nvPr/>
        </p:nvCxnSpPr>
        <p:spPr>
          <a:xfrm flipV="1">
            <a:off x="3786446" y="1591908"/>
            <a:ext cx="11084" cy="11004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B15FCB9-0902-4CB4-9B84-EA3CCE31B348}"/>
              </a:ext>
            </a:extLst>
          </p:cNvPr>
          <p:cNvCxnSpPr>
            <a:cxnSpLocks/>
            <a:stCxn id="13" idx="0"/>
          </p:cNvCxnSpPr>
          <p:nvPr/>
        </p:nvCxnSpPr>
        <p:spPr>
          <a:xfrm flipH="1" flipV="1">
            <a:off x="6809509" y="1585108"/>
            <a:ext cx="5542" cy="11072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7CA407C-6594-4141-9EBF-DFDD15AB6F9B}"/>
              </a:ext>
            </a:extLst>
          </p:cNvPr>
          <p:cNvCxnSpPr>
            <a:cxnSpLocks/>
            <a:stCxn id="9" idx="5"/>
            <a:endCxn id="13" idx="1"/>
          </p:cNvCxnSpPr>
          <p:nvPr/>
        </p:nvCxnSpPr>
        <p:spPr>
          <a:xfrm>
            <a:off x="5479690" y="1524297"/>
            <a:ext cx="1161960" cy="1235674"/>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F35E2E6-4C5C-4B69-A233-F91DE15B1DDF}"/>
              </a:ext>
            </a:extLst>
          </p:cNvPr>
          <p:cNvSpPr txBox="1"/>
          <p:nvPr/>
        </p:nvSpPr>
        <p:spPr>
          <a:xfrm>
            <a:off x="2262484" y="1002021"/>
            <a:ext cx="6578062" cy="2654573"/>
          </a:xfrm>
          <a:prstGeom prst="rect">
            <a:avLst/>
          </a:prstGeom>
          <a:noFill/>
        </p:spPr>
        <p:txBody>
          <a:bodyPr wrap="square" rtlCol="0">
            <a:spAutoFit/>
          </a:bodyPr>
          <a:lstStyle/>
          <a:p>
            <a:pPr>
              <a:spcAft>
                <a:spcPts val="600"/>
              </a:spcAft>
            </a:pPr>
            <a:r>
              <a:rPr lang="en-US" sz="2000" dirty="0">
                <a:latin typeface="Times New Roman" panose="02020603050405020304" pitchFamily="18" charset="0"/>
                <a:cs typeface="Times New Roman" panose="02020603050405020304" pitchFamily="18" charset="0"/>
              </a:rPr>
              <a:t>                                  8                      7 </a:t>
            </a:r>
          </a:p>
          <a:p>
            <a:pPr>
              <a:spcAft>
                <a:spcPts val="600"/>
              </a:spcAft>
            </a:pPr>
            <a:r>
              <a:rPr lang="en-US" sz="2000" dirty="0">
                <a:latin typeface="Times New Roman" panose="02020603050405020304" pitchFamily="18" charset="0"/>
                <a:cs typeface="Times New Roman" panose="02020603050405020304" pitchFamily="18" charset="0"/>
              </a:rPr>
              <a:t>             4                        2                                      9</a:t>
            </a:r>
          </a:p>
          <a:p>
            <a:endParaRPr lang="en-US" sz="2000" dirty="0">
              <a:latin typeface="Times New Roman" panose="02020603050405020304" pitchFamily="18" charset="0"/>
              <a:cs typeface="Times New Roman" panose="02020603050405020304" pitchFamily="18" charset="0"/>
            </a:endParaRPr>
          </a:p>
          <a:p>
            <a:pPr>
              <a:spcAft>
                <a:spcPts val="600"/>
              </a:spcAft>
            </a:pPr>
            <a:r>
              <a:rPr lang="en-US" sz="2000" dirty="0">
                <a:latin typeface="Times New Roman" panose="02020603050405020304" pitchFamily="18" charset="0"/>
                <a:cs typeface="Times New Roman" panose="02020603050405020304" pitchFamily="18" charset="0"/>
              </a:rPr>
              <a:t>                   11                                 4             14</a:t>
            </a:r>
          </a:p>
          <a:p>
            <a:r>
              <a:rPr lang="en-US" sz="2000" dirty="0">
                <a:latin typeface="Times New Roman" panose="02020603050405020304" pitchFamily="18" charset="0"/>
                <a:cs typeface="Times New Roman" panose="02020603050405020304" pitchFamily="18" charset="0"/>
              </a:rPr>
              <a:t>           8                7       6                                         10</a:t>
            </a:r>
          </a:p>
          <a:p>
            <a:pPr>
              <a:spcBef>
                <a:spcPts val="900"/>
              </a:spcBef>
            </a:pPr>
            <a:r>
              <a:rPr lang="en-US" sz="2000" dirty="0">
                <a:latin typeface="Times New Roman" panose="02020603050405020304" pitchFamily="18" charset="0"/>
                <a:cs typeface="Times New Roman" panose="02020603050405020304" pitchFamily="18" charset="0"/>
              </a:rPr>
              <a:t>                                  1                     2</a:t>
            </a:r>
          </a:p>
          <a:p>
            <a:endParaRPr lang="en-US" sz="2400" dirty="0">
              <a:latin typeface="Times New Roman" panose="02020603050405020304" pitchFamily="18" charset="0"/>
              <a:cs typeface="Times New Roman" panose="02020603050405020304" pitchFamily="18" charset="0"/>
            </a:endParaRPr>
          </a:p>
        </p:txBody>
      </p:sp>
      <p:sp>
        <p:nvSpPr>
          <p:cNvPr id="31" name="Freeform: Shape 30">
            <a:extLst>
              <a:ext uri="{FF2B5EF4-FFF2-40B4-BE49-F238E27FC236}">
                <a16:creationId xmlns:a16="http://schemas.microsoft.com/office/drawing/2014/main" id="{874BE737-0840-4DBD-9ABD-362C7B2E0373}"/>
              </a:ext>
            </a:extLst>
          </p:cNvPr>
          <p:cNvSpPr/>
          <p:nvPr/>
        </p:nvSpPr>
        <p:spPr>
          <a:xfrm>
            <a:off x="1374372" y="926884"/>
            <a:ext cx="7514705" cy="1914698"/>
          </a:xfrm>
          <a:custGeom>
            <a:avLst/>
            <a:gdLst>
              <a:gd name="connsiteX0" fmla="*/ 0 w 7514705"/>
              <a:gd name="connsiteY0" fmla="*/ 1504604 h 1914698"/>
              <a:gd name="connsiteX1" fmla="*/ 41563 w 7514705"/>
              <a:gd name="connsiteY1" fmla="*/ 1496291 h 1914698"/>
              <a:gd name="connsiteX2" fmla="*/ 74814 w 7514705"/>
              <a:gd name="connsiteY2" fmla="*/ 1479666 h 1914698"/>
              <a:gd name="connsiteX3" fmla="*/ 149629 w 7514705"/>
              <a:gd name="connsiteY3" fmla="*/ 1487978 h 1914698"/>
              <a:gd name="connsiteX4" fmla="*/ 207818 w 7514705"/>
              <a:gd name="connsiteY4" fmla="*/ 1504604 h 1914698"/>
              <a:gd name="connsiteX5" fmla="*/ 307571 w 7514705"/>
              <a:gd name="connsiteY5" fmla="*/ 1571106 h 1914698"/>
              <a:gd name="connsiteX6" fmla="*/ 349134 w 7514705"/>
              <a:gd name="connsiteY6" fmla="*/ 1587731 h 1914698"/>
              <a:gd name="connsiteX7" fmla="*/ 415636 w 7514705"/>
              <a:gd name="connsiteY7" fmla="*/ 1637607 h 1914698"/>
              <a:gd name="connsiteX8" fmla="*/ 440574 w 7514705"/>
              <a:gd name="connsiteY8" fmla="*/ 1662546 h 1914698"/>
              <a:gd name="connsiteX9" fmla="*/ 523702 w 7514705"/>
              <a:gd name="connsiteY9" fmla="*/ 1704109 h 1914698"/>
              <a:gd name="connsiteX10" fmla="*/ 565265 w 7514705"/>
              <a:gd name="connsiteY10" fmla="*/ 1729047 h 1914698"/>
              <a:gd name="connsiteX11" fmla="*/ 606829 w 7514705"/>
              <a:gd name="connsiteY11" fmla="*/ 1762298 h 1914698"/>
              <a:gd name="connsiteX12" fmla="*/ 648393 w 7514705"/>
              <a:gd name="connsiteY12" fmla="*/ 1770611 h 1914698"/>
              <a:gd name="connsiteX13" fmla="*/ 706582 w 7514705"/>
              <a:gd name="connsiteY13" fmla="*/ 1795549 h 1914698"/>
              <a:gd name="connsiteX14" fmla="*/ 748145 w 7514705"/>
              <a:gd name="connsiteY14" fmla="*/ 1803862 h 1914698"/>
              <a:gd name="connsiteX15" fmla="*/ 847898 w 7514705"/>
              <a:gd name="connsiteY15" fmla="*/ 1837113 h 1914698"/>
              <a:gd name="connsiteX16" fmla="*/ 872836 w 7514705"/>
              <a:gd name="connsiteY16" fmla="*/ 1845426 h 1914698"/>
              <a:gd name="connsiteX17" fmla="*/ 897774 w 7514705"/>
              <a:gd name="connsiteY17" fmla="*/ 1862051 h 1914698"/>
              <a:gd name="connsiteX18" fmla="*/ 1047403 w 7514705"/>
              <a:gd name="connsiteY18" fmla="*/ 1878677 h 1914698"/>
              <a:gd name="connsiteX19" fmla="*/ 1155469 w 7514705"/>
              <a:gd name="connsiteY19" fmla="*/ 1895302 h 1914698"/>
              <a:gd name="connsiteX20" fmla="*/ 1296785 w 7514705"/>
              <a:gd name="connsiteY20" fmla="*/ 1903615 h 1914698"/>
              <a:gd name="connsiteX21" fmla="*/ 1512916 w 7514705"/>
              <a:gd name="connsiteY21" fmla="*/ 1886989 h 1914698"/>
              <a:gd name="connsiteX22" fmla="*/ 1571105 w 7514705"/>
              <a:gd name="connsiteY22" fmla="*/ 1870364 h 1914698"/>
              <a:gd name="connsiteX23" fmla="*/ 1645920 w 7514705"/>
              <a:gd name="connsiteY23" fmla="*/ 1845426 h 1914698"/>
              <a:gd name="connsiteX24" fmla="*/ 1670858 w 7514705"/>
              <a:gd name="connsiteY24" fmla="*/ 1828800 h 1914698"/>
              <a:gd name="connsiteX25" fmla="*/ 1695796 w 7514705"/>
              <a:gd name="connsiteY25" fmla="*/ 1820487 h 1914698"/>
              <a:gd name="connsiteX26" fmla="*/ 1762298 w 7514705"/>
              <a:gd name="connsiteY26" fmla="*/ 1803862 h 1914698"/>
              <a:gd name="connsiteX27" fmla="*/ 1828800 w 7514705"/>
              <a:gd name="connsiteY27" fmla="*/ 1787237 h 1914698"/>
              <a:gd name="connsiteX28" fmla="*/ 1895302 w 7514705"/>
              <a:gd name="connsiteY28" fmla="*/ 1762298 h 1914698"/>
              <a:gd name="connsiteX29" fmla="*/ 1945178 w 7514705"/>
              <a:gd name="connsiteY29" fmla="*/ 1737360 h 1914698"/>
              <a:gd name="connsiteX30" fmla="*/ 2036618 w 7514705"/>
              <a:gd name="connsiteY30" fmla="*/ 1679171 h 1914698"/>
              <a:gd name="connsiteX31" fmla="*/ 2061556 w 7514705"/>
              <a:gd name="connsiteY31" fmla="*/ 1662546 h 1914698"/>
              <a:gd name="connsiteX32" fmla="*/ 2119745 w 7514705"/>
              <a:gd name="connsiteY32" fmla="*/ 1629295 h 1914698"/>
              <a:gd name="connsiteX33" fmla="*/ 2144683 w 7514705"/>
              <a:gd name="connsiteY33" fmla="*/ 1596044 h 1914698"/>
              <a:gd name="connsiteX34" fmla="*/ 2177934 w 7514705"/>
              <a:gd name="connsiteY34" fmla="*/ 1579418 h 1914698"/>
              <a:gd name="connsiteX35" fmla="*/ 2227811 w 7514705"/>
              <a:gd name="connsiteY35" fmla="*/ 1537855 h 1914698"/>
              <a:gd name="connsiteX36" fmla="*/ 2277687 w 7514705"/>
              <a:gd name="connsiteY36" fmla="*/ 1496291 h 1914698"/>
              <a:gd name="connsiteX37" fmla="*/ 2319251 w 7514705"/>
              <a:gd name="connsiteY37" fmla="*/ 1438102 h 1914698"/>
              <a:gd name="connsiteX38" fmla="*/ 2369127 w 7514705"/>
              <a:gd name="connsiteY38" fmla="*/ 1396538 h 1914698"/>
              <a:gd name="connsiteX39" fmla="*/ 2402378 w 7514705"/>
              <a:gd name="connsiteY39" fmla="*/ 1354975 h 1914698"/>
              <a:gd name="connsiteX40" fmla="*/ 2443942 w 7514705"/>
              <a:gd name="connsiteY40" fmla="*/ 1313411 h 1914698"/>
              <a:gd name="connsiteX41" fmla="*/ 2518756 w 7514705"/>
              <a:gd name="connsiteY41" fmla="*/ 1213658 h 1914698"/>
              <a:gd name="connsiteX42" fmla="*/ 2560320 w 7514705"/>
              <a:gd name="connsiteY42" fmla="*/ 1155469 h 1914698"/>
              <a:gd name="connsiteX43" fmla="*/ 2593571 w 7514705"/>
              <a:gd name="connsiteY43" fmla="*/ 1122218 h 1914698"/>
              <a:gd name="connsiteX44" fmla="*/ 2601883 w 7514705"/>
              <a:gd name="connsiteY44" fmla="*/ 1072342 h 1914698"/>
              <a:gd name="connsiteX45" fmla="*/ 2626822 w 7514705"/>
              <a:gd name="connsiteY45" fmla="*/ 1039091 h 1914698"/>
              <a:gd name="connsiteX46" fmla="*/ 2660073 w 7514705"/>
              <a:gd name="connsiteY46" fmla="*/ 989215 h 1914698"/>
              <a:gd name="connsiteX47" fmla="*/ 2676698 w 7514705"/>
              <a:gd name="connsiteY47" fmla="*/ 947651 h 1914698"/>
              <a:gd name="connsiteX48" fmla="*/ 2701636 w 7514705"/>
              <a:gd name="connsiteY48" fmla="*/ 922713 h 1914698"/>
              <a:gd name="connsiteX49" fmla="*/ 2743200 w 7514705"/>
              <a:gd name="connsiteY49" fmla="*/ 839586 h 1914698"/>
              <a:gd name="connsiteX50" fmla="*/ 2776451 w 7514705"/>
              <a:gd name="connsiteY50" fmla="*/ 756458 h 1914698"/>
              <a:gd name="connsiteX51" fmla="*/ 2842953 w 7514705"/>
              <a:gd name="connsiteY51" fmla="*/ 665018 h 1914698"/>
              <a:gd name="connsiteX52" fmla="*/ 2884516 w 7514705"/>
              <a:gd name="connsiteY52" fmla="*/ 565266 h 1914698"/>
              <a:gd name="connsiteX53" fmla="*/ 2951018 w 7514705"/>
              <a:gd name="connsiteY53" fmla="*/ 448887 h 1914698"/>
              <a:gd name="connsiteX54" fmla="*/ 2967643 w 7514705"/>
              <a:gd name="connsiteY54" fmla="*/ 415637 h 1914698"/>
              <a:gd name="connsiteX55" fmla="*/ 3009207 w 7514705"/>
              <a:gd name="connsiteY55" fmla="*/ 324197 h 1914698"/>
              <a:gd name="connsiteX56" fmla="*/ 3059083 w 7514705"/>
              <a:gd name="connsiteY56" fmla="*/ 257695 h 1914698"/>
              <a:gd name="connsiteX57" fmla="*/ 3075709 w 7514705"/>
              <a:gd name="connsiteY57" fmla="*/ 232757 h 1914698"/>
              <a:gd name="connsiteX58" fmla="*/ 3100647 w 7514705"/>
              <a:gd name="connsiteY58" fmla="*/ 207818 h 1914698"/>
              <a:gd name="connsiteX59" fmla="*/ 3125585 w 7514705"/>
              <a:gd name="connsiteY59" fmla="*/ 174567 h 1914698"/>
              <a:gd name="connsiteX60" fmla="*/ 3192087 w 7514705"/>
              <a:gd name="connsiteY60" fmla="*/ 108066 h 1914698"/>
              <a:gd name="connsiteX61" fmla="*/ 3225338 w 7514705"/>
              <a:gd name="connsiteY61" fmla="*/ 74815 h 1914698"/>
              <a:gd name="connsiteX62" fmla="*/ 3275214 w 7514705"/>
              <a:gd name="connsiteY62" fmla="*/ 41564 h 1914698"/>
              <a:gd name="connsiteX63" fmla="*/ 3383280 w 7514705"/>
              <a:gd name="connsiteY63" fmla="*/ 0 h 1914698"/>
              <a:gd name="connsiteX64" fmla="*/ 3724102 w 7514705"/>
              <a:gd name="connsiteY64" fmla="*/ 33251 h 1914698"/>
              <a:gd name="connsiteX65" fmla="*/ 3823854 w 7514705"/>
              <a:gd name="connsiteY65" fmla="*/ 83127 h 1914698"/>
              <a:gd name="connsiteX66" fmla="*/ 3882043 w 7514705"/>
              <a:gd name="connsiteY66" fmla="*/ 108066 h 1914698"/>
              <a:gd name="connsiteX67" fmla="*/ 4023360 w 7514705"/>
              <a:gd name="connsiteY67" fmla="*/ 149629 h 1914698"/>
              <a:gd name="connsiteX68" fmla="*/ 4123113 w 7514705"/>
              <a:gd name="connsiteY68" fmla="*/ 216131 h 1914698"/>
              <a:gd name="connsiteX69" fmla="*/ 4272742 w 7514705"/>
              <a:gd name="connsiteY69" fmla="*/ 299258 h 1914698"/>
              <a:gd name="connsiteX70" fmla="*/ 4330931 w 7514705"/>
              <a:gd name="connsiteY70" fmla="*/ 357447 h 1914698"/>
              <a:gd name="connsiteX71" fmla="*/ 4389120 w 7514705"/>
              <a:gd name="connsiteY71" fmla="*/ 407324 h 1914698"/>
              <a:gd name="connsiteX72" fmla="*/ 4422371 w 7514705"/>
              <a:gd name="connsiteY72" fmla="*/ 457200 h 1914698"/>
              <a:gd name="connsiteX73" fmla="*/ 4438996 w 7514705"/>
              <a:gd name="connsiteY73" fmla="*/ 473826 h 1914698"/>
              <a:gd name="connsiteX74" fmla="*/ 4463934 w 7514705"/>
              <a:gd name="connsiteY74" fmla="*/ 507077 h 1914698"/>
              <a:gd name="connsiteX75" fmla="*/ 4480560 w 7514705"/>
              <a:gd name="connsiteY75" fmla="*/ 523702 h 1914698"/>
              <a:gd name="connsiteX76" fmla="*/ 4505498 w 7514705"/>
              <a:gd name="connsiteY76" fmla="*/ 556953 h 1914698"/>
              <a:gd name="connsiteX77" fmla="*/ 4522123 w 7514705"/>
              <a:gd name="connsiteY77" fmla="*/ 581891 h 1914698"/>
              <a:gd name="connsiteX78" fmla="*/ 4596938 w 7514705"/>
              <a:gd name="connsiteY78" fmla="*/ 623455 h 1914698"/>
              <a:gd name="connsiteX79" fmla="*/ 4729942 w 7514705"/>
              <a:gd name="connsiteY79" fmla="*/ 739833 h 1914698"/>
              <a:gd name="connsiteX80" fmla="*/ 4763193 w 7514705"/>
              <a:gd name="connsiteY80" fmla="*/ 764771 h 1914698"/>
              <a:gd name="connsiteX81" fmla="*/ 4813069 w 7514705"/>
              <a:gd name="connsiteY81" fmla="*/ 847898 h 1914698"/>
              <a:gd name="connsiteX82" fmla="*/ 4829694 w 7514705"/>
              <a:gd name="connsiteY82" fmla="*/ 889462 h 1914698"/>
              <a:gd name="connsiteX83" fmla="*/ 4862945 w 7514705"/>
              <a:gd name="connsiteY83" fmla="*/ 914400 h 1914698"/>
              <a:gd name="connsiteX84" fmla="*/ 4904509 w 7514705"/>
              <a:gd name="connsiteY84" fmla="*/ 989215 h 1914698"/>
              <a:gd name="connsiteX85" fmla="*/ 4971011 w 7514705"/>
              <a:gd name="connsiteY85" fmla="*/ 1064029 h 1914698"/>
              <a:gd name="connsiteX86" fmla="*/ 5029200 w 7514705"/>
              <a:gd name="connsiteY86" fmla="*/ 1147157 h 1914698"/>
              <a:gd name="connsiteX87" fmla="*/ 5095702 w 7514705"/>
              <a:gd name="connsiteY87" fmla="*/ 1238597 h 1914698"/>
              <a:gd name="connsiteX88" fmla="*/ 5128953 w 7514705"/>
              <a:gd name="connsiteY88" fmla="*/ 1288473 h 1914698"/>
              <a:gd name="connsiteX89" fmla="*/ 5178829 w 7514705"/>
              <a:gd name="connsiteY89" fmla="*/ 1346662 h 1914698"/>
              <a:gd name="connsiteX90" fmla="*/ 5286894 w 7514705"/>
              <a:gd name="connsiteY90" fmla="*/ 1454727 h 1914698"/>
              <a:gd name="connsiteX91" fmla="*/ 5320145 w 7514705"/>
              <a:gd name="connsiteY91" fmla="*/ 1487978 h 1914698"/>
              <a:gd name="connsiteX92" fmla="*/ 5361709 w 7514705"/>
              <a:gd name="connsiteY92" fmla="*/ 1529542 h 1914698"/>
              <a:gd name="connsiteX93" fmla="*/ 5386647 w 7514705"/>
              <a:gd name="connsiteY93" fmla="*/ 1546167 h 1914698"/>
              <a:gd name="connsiteX94" fmla="*/ 5411585 w 7514705"/>
              <a:gd name="connsiteY94" fmla="*/ 1571106 h 1914698"/>
              <a:gd name="connsiteX95" fmla="*/ 5444836 w 7514705"/>
              <a:gd name="connsiteY95" fmla="*/ 1579418 h 1914698"/>
              <a:gd name="connsiteX96" fmla="*/ 5544589 w 7514705"/>
              <a:gd name="connsiteY96" fmla="*/ 1620982 h 1914698"/>
              <a:gd name="connsiteX97" fmla="*/ 5577840 w 7514705"/>
              <a:gd name="connsiteY97" fmla="*/ 1637607 h 1914698"/>
              <a:gd name="connsiteX98" fmla="*/ 5619403 w 7514705"/>
              <a:gd name="connsiteY98" fmla="*/ 1654233 h 1914698"/>
              <a:gd name="connsiteX99" fmla="*/ 5660967 w 7514705"/>
              <a:gd name="connsiteY99" fmla="*/ 1679171 h 1914698"/>
              <a:gd name="connsiteX100" fmla="*/ 5785658 w 7514705"/>
              <a:gd name="connsiteY100" fmla="*/ 1729047 h 1914698"/>
              <a:gd name="connsiteX101" fmla="*/ 5852160 w 7514705"/>
              <a:gd name="connsiteY101" fmla="*/ 1762298 h 1914698"/>
              <a:gd name="connsiteX102" fmla="*/ 5918662 w 7514705"/>
              <a:gd name="connsiteY102" fmla="*/ 1787237 h 1914698"/>
              <a:gd name="connsiteX103" fmla="*/ 5993476 w 7514705"/>
              <a:gd name="connsiteY103" fmla="*/ 1820487 h 1914698"/>
              <a:gd name="connsiteX104" fmla="*/ 6118167 w 7514705"/>
              <a:gd name="connsiteY104" fmla="*/ 1837113 h 1914698"/>
              <a:gd name="connsiteX105" fmla="*/ 6217920 w 7514705"/>
              <a:gd name="connsiteY105" fmla="*/ 1862051 h 1914698"/>
              <a:gd name="connsiteX106" fmla="*/ 6284422 w 7514705"/>
              <a:gd name="connsiteY106" fmla="*/ 1870364 h 1914698"/>
              <a:gd name="connsiteX107" fmla="*/ 6342611 w 7514705"/>
              <a:gd name="connsiteY107" fmla="*/ 1878677 h 1914698"/>
              <a:gd name="connsiteX108" fmla="*/ 6833062 w 7514705"/>
              <a:gd name="connsiteY108" fmla="*/ 1903615 h 1914698"/>
              <a:gd name="connsiteX109" fmla="*/ 6924502 w 7514705"/>
              <a:gd name="connsiteY109" fmla="*/ 1911927 h 1914698"/>
              <a:gd name="connsiteX110" fmla="*/ 7132320 w 7514705"/>
              <a:gd name="connsiteY110" fmla="*/ 1903615 h 1914698"/>
              <a:gd name="connsiteX111" fmla="*/ 7157258 w 7514705"/>
              <a:gd name="connsiteY111" fmla="*/ 1886989 h 1914698"/>
              <a:gd name="connsiteX112" fmla="*/ 7273636 w 7514705"/>
              <a:gd name="connsiteY112" fmla="*/ 1878677 h 1914698"/>
              <a:gd name="connsiteX113" fmla="*/ 7423265 w 7514705"/>
              <a:gd name="connsiteY113" fmla="*/ 1862051 h 1914698"/>
              <a:gd name="connsiteX114" fmla="*/ 7456516 w 7514705"/>
              <a:gd name="connsiteY114" fmla="*/ 1853738 h 1914698"/>
              <a:gd name="connsiteX115" fmla="*/ 7514705 w 7514705"/>
              <a:gd name="connsiteY115" fmla="*/ 1820487 h 1914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7514705" h="1914698">
                <a:moveTo>
                  <a:pt x="0" y="1504604"/>
                </a:moveTo>
                <a:cubicBezTo>
                  <a:pt x="13854" y="1501833"/>
                  <a:pt x="28159" y="1500759"/>
                  <a:pt x="41563" y="1496291"/>
                </a:cubicBezTo>
                <a:cubicBezTo>
                  <a:pt x="53319" y="1492372"/>
                  <a:pt x="62459" y="1480616"/>
                  <a:pt x="74814" y="1479666"/>
                </a:cubicBezTo>
                <a:cubicBezTo>
                  <a:pt x="99832" y="1477741"/>
                  <a:pt x="124691" y="1485207"/>
                  <a:pt x="149629" y="1487978"/>
                </a:cubicBezTo>
                <a:cubicBezTo>
                  <a:pt x="169025" y="1493520"/>
                  <a:pt x="189967" y="1495209"/>
                  <a:pt x="207818" y="1504604"/>
                </a:cubicBezTo>
                <a:cubicBezTo>
                  <a:pt x="243182" y="1523217"/>
                  <a:pt x="270466" y="1556264"/>
                  <a:pt x="307571" y="1571106"/>
                </a:cubicBezTo>
                <a:lnTo>
                  <a:pt x="349134" y="1587731"/>
                </a:lnTo>
                <a:cubicBezTo>
                  <a:pt x="408052" y="1646646"/>
                  <a:pt x="332996" y="1575625"/>
                  <a:pt x="415636" y="1637607"/>
                </a:cubicBezTo>
                <a:cubicBezTo>
                  <a:pt x="425041" y="1644661"/>
                  <a:pt x="430562" y="1656385"/>
                  <a:pt x="440574" y="1662546"/>
                </a:cubicBezTo>
                <a:cubicBezTo>
                  <a:pt x="466958" y="1678782"/>
                  <a:pt x="496367" y="1689530"/>
                  <a:pt x="523702" y="1704109"/>
                </a:cubicBezTo>
                <a:cubicBezTo>
                  <a:pt x="537958" y="1711712"/>
                  <a:pt x="552029" y="1719782"/>
                  <a:pt x="565265" y="1729047"/>
                </a:cubicBezTo>
                <a:cubicBezTo>
                  <a:pt x="579800" y="1739222"/>
                  <a:pt x="590960" y="1754363"/>
                  <a:pt x="606829" y="1762298"/>
                </a:cubicBezTo>
                <a:cubicBezTo>
                  <a:pt x="619466" y="1768617"/>
                  <a:pt x="634686" y="1767184"/>
                  <a:pt x="648393" y="1770611"/>
                </a:cubicBezTo>
                <a:cubicBezTo>
                  <a:pt x="706495" y="1785137"/>
                  <a:pt x="635218" y="1771761"/>
                  <a:pt x="706582" y="1795549"/>
                </a:cubicBezTo>
                <a:cubicBezTo>
                  <a:pt x="719986" y="1800017"/>
                  <a:pt x="734291" y="1801091"/>
                  <a:pt x="748145" y="1803862"/>
                </a:cubicBezTo>
                <a:cubicBezTo>
                  <a:pt x="828144" y="1843861"/>
                  <a:pt x="766043" y="1818922"/>
                  <a:pt x="847898" y="1837113"/>
                </a:cubicBezTo>
                <a:cubicBezTo>
                  <a:pt x="856452" y="1839014"/>
                  <a:pt x="864999" y="1841507"/>
                  <a:pt x="872836" y="1845426"/>
                </a:cubicBezTo>
                <a:cubicBezTo>
                  <a:pt x="881772" y="1849894"/>
                  <a:pt x="887960" y="1860182"/>
                  <a:pt x="897774" y="1862051"/>
                </a:cubicBezTo>
                <a:cubicBezTo>
                  <a:pt x="947071" y="1871441"/>
                  <a:pt x="998194" y="1868836"/>
                  <a:pt x="1047403" y="1878677"/>
                </a:cubicBezTo>
                <a:cubicBezTo>
                  <a:pt x="1091772" y="1887550"/>
                  <a:pt x="1105149" y="1891276"/>
                  <a:pt x="1155469" y="1895302"/>
                </a:cubicBezTo>
                <a:cubicBezTo>
                  <a:pt x="1202505" y="1899065"/>
                  <a:pt x="1249680" y="1900844"/>
                  <a:pt x="1296785" y="1903615"/>
                </a:cubicBezTo>
                <a:cubicBezTo>
                  <a:pt x="1441717" y="1897027"/>
                  <a:pt x="1429706" y="1909683"/>
                  <a:pt x="1512916" y="1886989"/>
                </a:cubicBezTo>
                <a:cubicBezTo>
                  <a:pt x="1532378" y="1881681"/>
                  <a:pt x="1551851" y="1876381"/>
                  <a:pt x="1571105" y="1870364"/>
                </a:cubicBezTo>
                <a:cubicBezTo>
                  <a:pt x="1596196" y="1862523"/>
                  <a:pt x="1645920" y="1845426"/>
                  <a:pt x="1645920" y="1845426"/>
                </a:cubicBezTo>
                <a:cubicBezTo>
                  <a:pt x="1654233" y="1839884"/>
                  <a:pt x="1661922" y="1833268"/>
                  <a:pt x="1670858" y="1828800"/>
                </a:cubicBezTo>
                <a:cubicBezTo>
                  <a:pt x="1678695" y="1824881"/>
                  <a:pt x="1687342" y="1822793"/>
                  <a:pt x="1695796" y="1820487"/>
                </a:cubicBezTo>
                <a:cubicBezTo>
                  <a:pt x="1717840" y="1814475"/>
                  <a:pt x="1740254" y="1809874"/>
                  <a:pt x="1762298" y="1803862"/>
                </a:cubicBezTo>
                <a:cubicBezTo>
                  <a:pt x="1832592" y="1784691"/>
                  <a:pt x="1727122" y="1807571"/>
                  <a:pt x="1828800" y="1787237"/>
                </a:cubicBezTo>
                <a:cubicBezTo>
                  <a:pt x="1945916" y="1728677"/>
                  <a:pt x="1782130" y="1807567"/>
                  <a:pt x="1895302" y="1762298"/>
                </a:cubicBezTo>
                <a:cubicBezTo>
                  <a:pt x="1912560" y="1755395"/>
                  <a:pt x="1928860" y="1746261"/>
                  <a:pt x="1945178" y="1737360"/>
                </a:cubicBezTo>
                <a:cubicBezTo>
                  <a:pt x="1977468" y="1719747"/>
                  <a:pt x="2005956" y="1699612"/>
                  <a:pt x="2036618" y="1679171"/>
                </a:cubicBezTo>
                <a:cubicBezTo>
                  <a:pt x="2044931" y="1673629"/>
                  <a:pt x="2052882" y="1667503"/>
                  <a:pt x="2061556" y="1662546"/>
                </a:cubicBezTo>
                <a:lnTo>
                  <a:pt x="2119745" y="1629295"/>
                </a:lnTo>
                <a:cubicBezTo>
                  <a:pt x="2128058" y="1618211"/>
                  <a:pt x="2134164" y="1605060"/>
                  <a:pt x="2144683" y="1596044"/>
                </a:cubicBezTo>
                <a:cubicBezTo>
                  <a:pt x="2154092" y="1587979"/>
                  <a:pt x="2167175" y="1585566"/>
                  <a:pt x="2177934" y="1579418"/>
                </a:cubicBezTo>
                <a:cubicBezTo>
                  <a:pt x="2214684" y="1558418"/>
                  <a:pt x="2193420" y="1567333"/>
                  <a:pt x="2227811" y="1537855"/>
                </a:cubicBezTo>
                <a:cubicBezTo>
                  <a:pt x="2246081" y="1522195"/>
                  <a:pt x="2263287" y="1514805"/>
                  <a:pt x="2277687" y="1496291"/>
                </a:cubicBezTo>
                <a:cubicBezTo>
                  <a:pt x="2292321" y="1477476"/>
                  <a:pt x="2304361" y="1456715"/>
                  <a:pt x="2319251" y="1438102"/>
                </a:cubicBezTo>
                <a:cubicBezTo>
                  <a:pt x="2373720" y="1370016"/>
                  <a:pt x="2315315" y="1450350"/>
                  <a:pt x="2369127" y="1396538"/>
                </a:cubicBezTo>
                <a:cubicBezTo>
                  <a:pt x="2381673" y="1383992"/>
                  <a:pt x="2390509" y="1368163"/>
                  <a:pt x="2402378" y="1354975"/>
                </a:cubicBezTo>
                <a:cubicBezTo>
                  <a:pt x="2415485" y="1340411"/>
                  <a:pt x="2431486" y="1328536"/>
                  <a:pt x="2443942" y="1313411"/>
                </a:cubicBezTo>
                <a:cubicBezTo>
                  <a:pt x="2470364" y="1281327"/>
                  <a:pt x="2494101" y="1247119"/>
                  <a:pt x="2518756" y="1213658"/>
                </a:cubicBezTo>
                <a:cubicBezTo>
                  <a:pt x="2532896" y="1194468"/>
                  <a:pt x="2543465" y="1172324"/>
                  <a:pt x="2560320" y="1155469"/>
                </a:cubicBezTo>
                <a:lnTo>
                  <a:pt x="2593571" y="1122218"/>
                </a:lnTo>
                <a:cubicBezTo>
                  <a:pt x="2596342" y="1105593"/>
                  <a:pt x="2595623" y="1087991"/>
                  <a:pt x="2601883" y="1072342"/>
                </a:cubicBezTo>
                <a:cubicBezTo>
                  <a:pt x="2607029" y="1059478"/>
                  <a:pt x="2618877" y="1050441"/>
                  <a:pt x="2626822" y="1039091"/>
                </a:cubicBezTo>
                <a:cubicBezTo>
                  <a:pt x="2638281" y="1022722"/>
                  <a:pt x="2650505" y="1006756"/>
                  <a:pt x="2660073" y="989215"/>
                </a:cubicBezTo>
                <a:cubicBezTo>
                  <a:pt x="2667218" y="976115"/>
                  <a:pt x="2668790" y="960305"/>
                  <a:pt x="2676698" y="947651"/>
                </a:cubicBezTo>
                <a:cubicBezTo>
                  <a:pt x="2682929" y="937682"/>
                  <a:pt x="2695475" y="932725"/>
                  <a:pt x="2701636" y="922713"/>
                </a:cubicBezTo>
                <a:cubicBezTo>
                  <a:pt x="2717872" y="896329"/>
                  <a:pt x="2731694" y="868350"/>
                  <a:pt x="2743200" y="839586"/>
                </a:cubicBezTo>
                <a:cubicBezTo>
                  <a:pt x="2754284" y="811877"/>
                  <a:pt x="2758898" y="780594"/>
                  <a:pt x="2776451" y="756458"/>
                </a:cubicBezTo>
                <a:cubicBezTo>
                  <a:pt x="2798618" y="725978"/>
                  <a:pt x="2828458" y="699807"/>
                  <a:pt x="2842953" y="665018"/>
                </a:cubicBezTo>
                <a:cubicBezTo>
                  <a:pt x="2856807" y="631767"/>
                  <a:pt x="2862903" y="594083"/>
                  <a:pt x="2884516" y="565266"/>
                </a:cubicBezTo>
                <a:cubicBezTo>
                  <a:pt x="2928042" y="507231"/>
                  <a:pt x="2903258" y="544407"/>
                  <a:pt x="2951018" y="448887"/>
                </a:cubicBezTo>
                <a:cubicBezTo>
                  <a:pt x="2956560" y="437804"/>
                  <a:pt x="2963724" y="427393"/>
                  <a:pt x="2967643" y="415637"/>
                </a:cubicBezTo>
                <a:cubicBezTo>
                  <a:pt x="2979413" y="380328"/>
                  <a:pt x="2984426" y="361368"/>
                  <a:pt x="3009207" y="324197"/>
                </a:cubicBezTo>
                <a:cubicBezTo>
                  <a:pt x="3046790" y="267822"/>
                  <a:pt x="2999852" y="336669"/>
                  <a:pt x="3059083" y="257695"/>
                </a:cubicBezTo>
                <a:cubicBezTo>
                  <a:pt x="3065077" y="249702"/>
                  <a:pt x="3069313" y="240432"/>
                  <a:pt x="3075709" y="232757"/>
                </a:cubicBezTo>
                <a:cubicBezTo>
                  <a:pt x="3083235" y="223726"/>
                  <a:pt x="3092996" y="216744"/>
                  <a:pt x="3100647" y="207818"/>
                </a:cubicBezTo>
                <a:cubicBezTo>
                  <a:pt x="3109663" y="197299"/>
                  <a:pt x="3116223" y="184780"/>
                  <a:pt x="3125585" y="174567"/>
                </a:cubicBezTo>
                <a:cubicBezTo>
                  <a:pt x="3146768" y="151458"/>
                  <a:pt x="3169920" y="130233"/>
                  <a:pt x="3192087" y="108066"/>
                </a:cubicBezTo>
                <a:cubicBezTo>
                  <a:pt x="3203171" y="96982"/>
                  <a:pt x="3212296" y="83510"/>
                  <a:pt x="3225338" y="74815"/>
                </a:cubicBezTo>
                <a:cubicBezTo>
                  <a:pt x="3241963" y="63731"/>
                  <a:pt x="3256258" y="47883"/>
                  <a:pt x="3275214" y="41564"/>
                </a:cubicBezTo>
                <a:cubicBezTo>
                  <a:pt x="3345111" y="18265"/>
                  <a:pt x="3308983" y="31841"/>
                  <a:pt x="3383280" y="0"/>
                </a:cubicBezTo>
                <a:cubicBezTo>
                  <a:pt x="3496887" y="11084"/>
                  <a:pt x="3610874" y="18796"/>
                  <a:pt x="3724102" y="33251"/>
                </a:cubicBezTo>
                <a:cubicBezTo>
                  <a:pt x="3776111" y="39891"/>
                  <a:pt x="3778577" y="58747"/>
                  <a:pt x="3823854" y="83127"/>
                </a:cubicBezTo>
                <a:cubicBezTo>
                  <a:pt x="3842434" y="93132"/>
                  <a:pt x="3862647" y="99753"/>
                  <a:pt x="3882043" y="108066"/>
                </a:cubicBezTo>
                <a:cubicBezTo>
                  <a:pt x="3964578" y="190601"/>
                  <a:pt x="3844954" y="85404"/>
                  <a:pt x="4023360" y="149629"/>
                </a:cubicBezTo>
                <a:cubicBezTo>
                  <a:pt x="4060960" y="163165"/>
                  <a:pt x="4088416" y="196304"/>
                  <a:pt x="4123113" y="216131"/>
                </a:cubicBezTo>
                <a:cubicBezTo>
                  <a:pt x="4250250" y="288781"/>
                  <a:pt x="4199528" y="262652"/>
                  <a:pt x="4272742" y="299258"/>
                </a:cubicBezTo>
                <a:cubicBezTo>
                  <a:pt x="4292138" y="318654"/>
                  <a:pt x="4310104" y="339595"/>
                  <a:pt x="4330931" y="357447"/>
                </a:cubicBezTo>
                <a:cubicBezTo>
                  <a:pt x="4350327" y="374073"/>
                  <a:pt x="4371858" y="388492"/>
                  <a:pt x="4389120" y="407324"/>
                </a:cubicBezTo>
                <a:cubicBezTo>
                  <a:pt x="4402622" y="422053"/>
                  <a:pt x="4410382" y="441215"/>
                  <a:pt x="4422371" y="457200"/>
                </a:cubicBezTo>
                <a:cubicBezTo>
                  <a:pt x="4427073" y="463470"/>
                  <a:pt x="4433979" y="467805"/>
                  <a:pt x="4438996" y="473826"/>
                </a:cubicBezTo>
                <a:cubicBezTo>
                  <a:pt x="4447865" y="484469"/>
                  <a:pt x="4455064" y="496434"/>
                  <a:pt x="4463934" y="507077"/>
                </a:cubicBezTo>
                <a:cubicBezTo>
                  <a:pt x="4468951" y="513098"/>
                  <a:pt x="4475543" y="517681"/>
                  <a:pt x="4480560" y="523702"/>
                </a:cubicBezTo>
                <a:cubicBezTo>
                  <a:pt x="4489430" y="534345"/>
                  <a:pt x="4497445" y="545679"/>
                  <a:pt x="4505498" y="556953"/>
                </a:cubicBezTo>
                <a:cubicBezTo>
                  <a:pt x="4511305" y="565083"/>
                  <a:pt x="4514043" y="576015"/>
                  <a:pt x="4522123" y="581891"/>
                </a:cubicBezTo>
                <a:cubicBezTo>
                  <a:pt x="4545195" y="598671"/>
                  <a:pt x="4573723" y="606873"/>
                  <a:pt x="4596938" y="623455"/>
                </a:cubicBezTo>
                <a:cubicBezTo>
                  <a:pt x="4763073" y="742123"/>
                  <a:pt x="4646406" y="666739"/>
                  <a:pt x="4729942" y="739833"/>
                </a:cubicBezTo>
                <a:cubicBezTo>
                  <a:pt x="4740369" y="748956"/>
                  <a:pt x="4752109" y="756458"/>
                  <a:pt x="4763193" y="764771"/>
                </a:cubicBezTo>
                <a:cubicBezTo>
                  <a:pt x="4779818" y="792480"/>
                  <a:pt x="4801068" y="817895"/>
                  <a:pt x="4813069" y="847898"/>
                </a:cubicBezTo>
                <a:cubicBezTo>
                  <a:pt x="4818611" y="861753"/>
                  <a:pt x="4820741" y="877524"/>
                  <a:pt x="4829694" y="889462"/>
                </a:cubicBezTo>
                <a:cubicBezTo>
                  <a:pt x="4838007" y="900546"/>
                  <a:pt x="4851861" y="906087"/>
                  <a:pt x="4862945" y="914400"/>
                </a:cubicBezTo>
                <a:cubicBezTo>
                  <a:pt x="4876800" y="939338"/>
                  <a:pt x="4889082" y="965218"/>
                  <a:pt x="4904509" y="989215"/>
                </a:cubicBezTo>
                <a:cubicBezTo>
                  <a:pt x="4923877" y="1019343"/>
                  <a:pt x="4946130" y="1039148"/>
                  <a:pt x="4971011" y="1064029"/>
                </a:cubicBezTo>
                <a:cubicBezTo>
                  <a:pt x="5001722" y="1125453"/>
                  <a:pt x="4972004" y="1072363"/>
                  <a:pt x="5029200" y="1147157"/>
                </a:cubicBezTo>
                <a:cubicBezTo>
                  <a:pt x="5052094" y="1177095"/>
                  <a:pt x="5073968" y="1207807"/>
                  <a:pt x="5095702" y="1238597"/>
                </a:cubicBezTo>
                <a:cubicBezTo>
                  <a:pt x="5107225" y="1254921"/>
                  <a:pt x="5115949" y="1273302"/>
                  <a:pt x="5128953" y="1288473"/>
                </a:cubicBezTo>
                <a:cubicBezTo>
                  <a:pt x="5145578" y="1307869"/>
                  <a:pt x="5161320" y="1328059"/>
                  <a:pt x="5178829" y="1346662"/>
                </a:cubicBezTo>
                <a:cubicBezTo>
                  <a:pt x="5213743" y="1383758"/>
                  <a:pt x="5250872" y="1418705"/>
                  <a:pt x="5286894" y="1454727"/>
                </a:cubicBezTo>
                <a:lnTo>
                  <a:pt x="5320145" y="1487978"/>
                </a:lnTo>
                <a:cubicBezTo>
                  <a:pt x="5334000" y="1501833"/>
                  <a:pt x="5345406" y="1518674"/>
                  <a:pt x="5361709" y="1529542"/>
                </a:cubicBezTo>
                <a:cubicBezTo>
                  <a:pt x="5370022" y="1535084"/>
                  <a:pt x="5378972" y="1539771"/>
                  <a:pt x="5386647" y="1546167"/>
                </a:cubicBezTo>
                <a:cubicBezTo>
                  <a:pt x="5395678" y="1553693"/>
                  <a:pt x="5401378" y="1565273"/>
                  <a:pt x="5411585" y="1571106"/>
                </a:cubicBezTo>
                <a:cubicBezTo>
                  <a:pt x="5421504" y="1576774"/>
                  <a:pt x="5433752" y="1576647"/>
                  <a:pt x="5444836" y="1579418"/>
                </a:cubicBezTo>
                <a:cubicBezTo>
                  <a:pt x="5558114" y="1636058"/>
                  <a:pt x="5432083" y="1575981"/>
                  <a:pt x="5544589" y="1620982"/>
                </a:cubicBezTo>
                <a:cubicBezTo>
                  <a:pt x="5556095" y="1625584"/>
                  <a:pt x="5566516" y="1632574"/>
                  <a:pt x="5577840" y="1637607"/>
                </a:cubicBezTo>
                <a:cubicBezTo>
                  <a:pt x="5591476" y="1643667"/>
                  <a:pt x="5606057" y="1647560"/>
                  <a:pt x="5619403" y="1654233"/>
                </a:cubicBezTo>
                <a:cubicBezTo>
                  <a:pt x="5633854" y="1661459"/>
                  <a:pt x="5646516" y="1671945"/>
                  <a:pt x="5660967" y="1679171"/>
                </a:cubicBezTo>
                <a:cubicBezTo>
                  <a:pt x="5726440" y="1711907"/>
                  <a:pt x="5715638" y="1698414"/>
                  <a:pt x="5785658" y="1729047"/>
                </a:cubicBezTo>
                <a:cubicBezTo>
                  <a:pt x="5808364" y="1738981"/>
                  <a:pt x="5829454" y="1752364"/>
                  <a:pt x="5852160" y="1762298"/>
                </a:cubicBezTo>
                <a:cubicBezTo>
                  <a:pt x="5873850" y="1771787"/>
                  <a:pt x="5896901" y="1777911"/>
                  <a:pt x="5918662" y="1787237"/>
                </a:cubicBezTo>
                <a:cubicBezTo>
                  <a:pt x="5975139" y="1811442"/>
                  <a:pt x="5951487" y="1808490"/>
                  <a:pt x="5993476" y="1820487"/>
                </a:cubicBezTo>
                <a:cubicBezTo>
                  <a:pt x="6044884" y="1835174"/>
                  <a:pt x="6046251" y="1830575"/>
                  <a:pt x="6118167" y="1837113"/>
                </a:cubicBezTo>
                <a:cubicBezTo>
                  <a:pt x="6159284" y="1848860"/>
                  <a:pt x="6178048" y="1855917"/>
                  <a:pt x="6217920" y="1862051"/>
                </a:cubicBezTo>
                <a:cubicBezTo>
                  <a:pt x="6240000" y="1865448"/>
                  <a:pt x="6262278" y="1867411"/>
                  <a:pt x="6284422" y="1870364"/>
                </a:cubicBezTo>
                <a:lnTo>
                  <a:pt x="6342611" y="1878677"/>
                </a:lnTo>
                <a:cubicBezTo>
                  <a:pt x="6524660" y="1951496"/>
                  <a:pt x="6353868" y="1888871"/>
                  <a:pt x="6833062" y="1903615"/>
                </a:cubicBezTo>
                <a:cubicBezTo>
                  <a:pt x="6863653" y="1904556"/>
                  <a:pt x="6894022" y="1909156"/>
                  <a:pt x="6924502" y="1911927"/>
                </a:cubicBezTo>
                <a:cubicBezTo>
                  <a:pt x="6993775" y="1909156"/>
                  <a:pt x="7063386" y="1911001"/>
                  <a:pt x="7132320" y="1903615"/>
                </a:cubicBezTo>
                <a:cubicBezTo>
                  <a:pt x="7142254" y="1902551"/>
                  <a:pt x="7147419" y="1888725"/>
                  <a:pt x="7157258" y="1886989"/>
                </a:cubicBezTo>
                <a:cubicBezTo>
                  <a:pt x="7195558" y="1880230"/>
                  <a:pt x="7234879" y="1881907"/>
                  <a:pt x="7273636" y="1878677"/>
                </a:cubicBezTo>
                <a:cubicBezTo>
                  <a:pt x="7299248" y="1876543"/>
                  <a:pt x="7393104" y="1867078"/>
                  <a:pt x="7423265" y="1862051"/>
                </a:cubicBezTo>
                <a:cubicBezTo>
                  <a:pt x="7434534" y="1860173"/>
                  <a:pt x="7445432" y="1856509"/>
                  <a:pt x="7456516" y="1853738"/>
                </a:cubicBezTo>
                <a:cubicBezTo>
                  <a:pt x="7491765" y="1830239"/>
                  <a:pt x="7472518" y="1841581"/>
                  <a:pt x="7514705" y="1820487"/>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4E5DDE5A-C5CD-4E02-9406-5EE4B669F054}"/>
              </a:ext>
            </a:extLst>
          </p:cNvPr>
          <p:cNvCxnSpPr/>
          <p:nvPr/>
        </p:nvCxnSpPr>
        <p:spPr>
          <a:xfrm>
            <a:off x="1097280" y="52370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FDDA69A-D976-40DA-9E35-0C6C9962CD16}"/>
                  </a:ext>
                </a:extLst>
              </p:cNvPr>
              <p:cNvSpPr txBox="1"/>
              <p:nvPr/>
            </p:nvSpPr>
            <p:spPr>
              <a:xfrm>
                <a:off x="8344591" y="2449836"/>
                <a:ext cx="35073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oMath>
                  </m:oMathPara>
                </a14:m>
                <a:endParaRPr lang="en-US" dirty="0"/>
              </a:p>
            </p:txBody>
          </p:sp>
        </mc:Choice>
        <mc:Fallback xmlns="">
          <p:sp>
            <p:nvSpPr>
              <p:cNvPr id="34" name="TextBox 33">
                <a:extLst>
                  <a:ext uri="{FF2B5EF4-FFF2-40B4-BE49-F238E27FC236}">
                    <a16:creationId xmlns:a16="http://schemas.microsoft.com/office/drawing/2014/main" id="{5FDDA69A-D976-40DA-9E35-0C6C9962CD16}"/>
                  </a:ext>
                </a:extLst>
              </p:cNvPr>
              <p:cNvSpPr txBox="1">
                <a:spLocks noRot="1" noChangeAspect="1" noMove="1" noResize="1" noEditPoints="1" noAdjustHandles="1" noChangeArrowheads="1" noChangeShapeType="1" noTextEdit="1"/>
              </p:cNvSpPr>
              <p:nvPr/>
            </p:nvSpPr>
            <p:spPr>
              <a:xfrm>
                <a:off x="8344591" y="2449836"/>
                <a:ext cx="350737" cy="276999"/>
              </a:xfrm>
              <a:prstGeom prst="rect">
                <a:avLst/>
              </a:prstGeom>
              <a:blipFill>
                <a:blip r:embed="rId2"/>
                <a:stretch>
                  <a:fillRect l="-17544" r="-14035"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FB6774E2-B8C6-40DA-AF15-DECDE3397354}"/>
                  </a:ext>
                </a:extLst>
              </p:cNvPr>
              <p:cNvSpPr txBox="1"/>
              <p:nvPr/>
            </p:nvSpPr>
            <p:spPr>
              <a:xfrm>
                <a:off x="1573477" y="2138735"/>
                <a:ext cx="419789" cy="276999"/>
              </a:xfrm>
              <a:prstGeom prst="rect">
                <a:avLst/>
              </a:prstGeom>
              <a:noFill/>
            </p:spPr>
            <p:txBody>
              <a:bodyPr wrap="square" lIns="0" tIns="0" rIns="0" bIns="0" rtlCol="0">
                <a:spAutoFit/>
              </a:bodyPr>
              <a:lstStyle/>
              <a:p>
                <a14:m>
                  <m:oMath xmlns:m="http://schemas.openxmlformats.org/officeDocument/2006/math">
                    <m:r>
                      <a:rPr lang="en-US" i="1">
                        <a:latin typeface="Cambria Math" panose="02040503050406030204" pitchFamily="18" charset="0"/>
                        <a:ea typeface="Cambria Math" panose="02040503050406030204" pitchFamily="18" charset="0"/>
                      </a:rPr>
                      <m:t>𝑆</m:t>
                    </m:r>
                  </m:oMath>
                </a14:m>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5" name="TextBox 34">
                <a:extLst>
                  <a:ext uri="{FF2B5EF4-FFF2-40B4-BE49-F238E27FC236}">
                    <a16:creationId xmlns:a16="http://schemas.microsoft.com/office/drawing/2014/main" id="{FB6774E2-B8C6-40DA-AF15-DECDE3397354}"/>
                  </a:ext>
                </a:extLst>
              </p:cNvPr>
              <p:cNvSpPr txBox="1">
                <a:spLocks noRot="1" noChangeAspect="1" noMove="1" noResize="1" noEditPoints="1" noAdjustHandles="1" noChangeArrowheads="1" noChangeShapeType="1" noTextEdit="1"/>
              </p:cNvSpPr>
              <p:nvPr/>
            </p:nvSpPr>
            <p:spPr>
              <a:xfrm>
                <a:off x="1573477" y="2138735"/>
                <a:ext cx="419789" cy="276999"/>
              </a:xfrm>
              <a:prstGeom prst="rect">
                <a:avLst/>
              </a:prstGeom>
              <a:blipFill>
                <a:blip r:embed="rId3"/>
                <a:stretch>
                  <a:fillRect l="-18841"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451AF4EA-14BE-417B-83C0-722F63DAA81D}"/>
                  </a:ext>
                </a:extLst>
              </p:cNvPr>
              <p:cNvSpPr txBox="1"/>
              <p:nvPr/>
            </p:nvSpPr>
            <p:spPr>
              <a:xfrm>
                <a:off x="1077562" y="2646195"/>
                <a:ext cx="7780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7" name="TextBox 36">
                <a:extLst>
                  <a:ext uri="{FF2B5EF4-FFF2-40B4-BE49-F238E27FC236}">
                    <a16:creationId xmlns:a16="http://schemas.microsoft.com/office/drawing/2014/main" id="{451AF4EA-14BE-417B-83C0-722F63DAA81D}"/>
                  </a:ext>
                </a:extLst>
              </p:cNvPr>
              <p:cNvSpPr txBox="1">
                <a:spLocks noRot="1" noChangeAspect="1" noMove="1" noResize="1" noEditPoints="1" noAdjustHandles="1" noChangeArrowheads="1" noChangeShapeType="1" noTextEdit="1"/>
              </p:cNvSpPr>
              <p:nvPr/>
            </p:nvSpPr>
            <p:spPr>
              <a:xfrm>
                <a:off x="1077562" y="2646195"/>
                <a:ext cx="778034" cy="276999"/>
              </a:xfrm>
              <a:prstGeom prst="rect">
                <a:avLst/>
              </a:prstGeom>
              <a:blipFill>
                <a:blip r:embed="rId4"/>
                <a:stretch>
                  <a:fillRect l="-7087" r="-7874"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AB0BEA7C-CD1B-4CBA-B875-EC0BCB467ECD}"/>
                  </a:ext>
                </a:extLst>
              </p:cNvPr>
              <p:cNvSpPr txBox="1"/>
              <p:nvPr/>
            </p:nvSpPr>
            <p:spPr>
              <a:xfrm>
                <a:off x="8306311" y="2918929"/>
                <a:ext cx="7780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𝑉</m:t>
                      </m:r>
                    </m:oMath>
                  </m:oMathPara>
                </a14:m>
                <a:endParaRPr lang="en-US" dirty="0"/>
              </a:p>
            </p:txBody>
          </p:sp>
        </mc:Choice>
        <mc:Fallback xmlns="">
          <p:sp>
            <p:nvSpPr>
              <p:cNvPr id="38" name="TextBox 37">
                <a:extLst>
                  <a:ext uri="{FF2B5EF4-FFF2-40B4-BE49-F238E27FC236}">
                    <a16:creationId xmlns:a16="http://schemas.microsoft.com/office/drawing/2014/main" id="{AB0BEA7C-CD1B-4CBA-B875-EC0BCB467ECD}"/>
                  </a:ext>
                </a:extLst>
              </p:cNvPr>
              <p:cNvSpPr txBox="1">
                <a:spLocks noRot="1" noChangeAspect="1" noMove="1" noResize="1" noEditPoints="1" noAdjustHandles="1" noChangeArrowheads="1" noChangeShapeType="1" noTextEdit="1"/>
              </p:cNvSpPr>
              <p:nvPr/>
            </p:nvSpPr>
            <p:spPr>
              <a:xfrm>
                <a:off x="8306311" y="2918929"/>
                <a:ext cx="778034" cy="276999"/>
              </a:xfrm>
              <a:prstGeom prst="rect">
                <a:avLst/>
              </a:prstGeom>
              <a:blipFill>
                <a:blip r:embed="rId5"/>
                <a:stretch>
                  <a:fillRect l="-7087" r="-6299" b="-8889"/>
                </a:stretch>
              </a:blipFill>
            </p:spPr>
            <p:txBody>
              <a:bodyPr/>
              <a:lstStyle/>
              <a:p>
                <a:r>
                  <a:rPr lang="en-US">
                    <a:noFill/>
                  </a:rPr>
                  <a:t> </a:t>
                </a:r>
              </a:p>
            </p:txBody>
          </p:sp>
        </mc:Fallback>
      </mc:AlternateContent>
    </p:spTree>
    <p:extLst>
      <p:ext uri="{BB962C8B-B14F-4D97-AF65-F5344CB8AC3E}">
        <p14:creationId xmlns:p14="http://schemas.microsoft.com/office/powerpoint/2010/main" val="518136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6A9AF58-9DAA-4BBC-94B9-3E4D18B4A81E}"/>
                  </a:ext>
                </a:extLst>
              </p:cNvPr>
              <p:cNvSpPr txBox="1"/>
              <p:nvPr/>
            </p:nvSpPr>
            <p:spPr>
              <a:xfrm>
                <a:off x="1981200" y="1579642"/>
                <a:ext cx="8229600" cy="489364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Theorem 24.1</a:t>
                </a:r>
              </a:p>
              <a:p>
                <a:r>
                  <a:rPr lang="en-US" sz="2400" dirty="0">
                    <a:latin typeface="Times New Roman" panose="02020603050405020304" pitchFamily="18" charset="0"/>
                    <a:cs typeface="Times New Roman" panose="02020603050405020304" pitchFamily="18" charset="0"/>
                  </a:rPr>
                  <a:t>Let G = (V, E) be a connected undirected graph with a real-valued weight function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𝑤</m:t>
                    </m:r>
                  </m:oMath>
                </a14:m>
                <a:r>
                  <a:rPr lang="en-US" sz="2400" dirty="0">
                    <a:latin typeface="Times New Roman" panose="02020603050405020304" pitchFamily="18" charset="0"/>
                    <a:cs typeface="Times New Roman" panose="02020603050405020304" pitchFamily="18" charset="0"/>
                  </a:rPr>
                  <a:t> defined on E. Let A be a subset E that is included in some minimum spanning tree for G, let (S, V – S) be any cut of G that respects A, and let (u, v) be a light edge crossing (S, V – S). Then edge (u, v) is safe for A.</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Proof: </a:t>
                </a:r>
              </a:p>
              <a:p>
                <a:r>
                  <a:rPr lang="en-US" sz="2400" dirty="0">
                    <a:latin typeface="Times New Roman" panose="02020603050405020304" pitchFamily="18" charset="0"/>
                    <a:cs typeface="Times New Roman" panose="02020603050405020304" pitchFamily="18" charset="0"/>
                  </a:rPr>
                  <a:t>Let T be a minimum spanning tree that includes A. Assume that T does not contain the light edge (u, v), since if it does, we are done.  We shall construct another minimum spanning tree T’ that includes A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{(u, v)} by using a cut-and-paste technique, thereby showing that (u, v) is a safe edge for A.</a:t>
                </a:r>
              </a:p>
            </p:txBody>
          </p:sp>
        </mc:Choice>
        <mc:Fallback xmlns="">
          <p:sp>
            <p:nvSpPr>
              <p:cNvPr id="2" name="TextBox 1">
                <a:extLst>
                  <a:ext uri="{FF2B5EF4-FFF2-40B4-BE49-F238E27FC236}">
                    <a16:creationId xmlns:a16="http://schemas.microsoft.com/office/drawing/2014/main" id="{56A9AF58-9DAA-4BBC-94B9-3E4D18B4A81E}"/>
                  </a:ext>
                </a:extLst>
              </p:cNvPr>
              <p:cNvSpPr txBox="1">
                <a:spLocks noRot="1" noChangeAspect="1" noMove="1" noResize="1" noEditPoints="1" noAdjustHandles="1" noChangeArrowheads="1" noChangeShapeType="1" noTextEdit="1"/>
              </p:cNvSpPr>
              <p:nvPr/>
            </p:nvSpPr>
            <p:spPr>
              <a:xfrm>
                <a:off x="1981200" y="1579642"/>
                <a:ext cx="8229600" cy="4893647"/>
              </a:xfrm>
              <a:prstGeom prst="rect">
                <a:avLst/>
              </a:prstGeom>
              <a:blipFill>
                <a:blip r:embed="rId2"/>
                <a:stretch>
                  <a:fillRect l="-1111" t="-996" r="-2000" b="-1868"/>
                </a:stretch>
              </a:blipFill>
            </p:spPr>
            <p:txBody>
              <a:bodyPr/>
              <a:lstStyle/>
              <a:p>
                <a:r>
                  <a:rPr lang="en-US">
                    <a:noFill/>
                  </a:rPr>
                  <a:t> </a:t>
                </a:r>
              </a:p>
            </p:txBody>
          </p:sp>
        </mc:Fallback>
      </mc:AlternateContent>
    </p:spTree>
    <p:extLst>
      <p:ext uri="{BB962C8B-B14F-4D97-AF65-F5344CB8AC3E}">
        <p14:creationId xmlns:p14="http://schemas.microsoft.com/office/powerpoint/2010/main" val="1363672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A9AF58-9DAA-4BBC-94B9-3E4D18B4A81E}"/>
              </a:ext>
            </a:extLst>
          </p:cNvPr>
          <p:cNvSpPr txBox="1"/>
          <p:nvPr/>
        </p:nvSpPr>
        <p:spPr>
          <a:xfrm>
            <a:off x="1741516" y="516810"/>
            <a:ext cx="8708967" cy="6155531"/>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Figure 24.3 The proof of Theorem 24.1. The vertices in S are black, and the vertices in V – S are white. The edges in the minimum spanning tree T are shown, but the edge in the graph G are not. The edge in A are shaded, and (u, v) is a </a:t>
            </a:r>
            <a:r>
              <a:rPr lang="en-US" sz="2200" i="1" dirty="0">
                <a:latin typeface="Times New Roman" panose="02020603050405020304" pitchFamily="18" charset="0"/>
                <a:cs typeface="Times New Roman" panose="02020603050405020304" pitchFamily="18" charset="0"/>
              </a:rPr>
              <a:t>light</a:t>
            </a:r>
            <a:r>
              <a:rPr lang="en-US" sz="2200" dirty="0">
                <a:latin typeface="Times New Roman" panose="02020603050405020304" pitchFamily="18" charset="0"/>
                <a:cs typeface="Times New Roman" panose="02020603050405020304" pitchFamily="18" charset="0"/>
              </a:rPr>
              <a:t> edge (</a:t>
            </a:r>
            <a:r>
              <a:rPr lang="en-US" sz="2200" i="1" dirty="0">
                <a:latin typeface="Times New Roman" panose="02020603050405020304" pitchFamily="18" charset="0"/>
                <a:cs typeface="Times New Roman" panose="02020603050405020304" pitchFamily="18" charset="0"/>
              </a:rPr>
              <a:t>for its weight is the minimum of any edge crossing the cut</a:t>
            </a:r>
            <a:r>
              <a:rPr lang="en-US" sz="2200" dirty="0">
                <a:latin typeface="Times New Roman" panose="02020603050405020304" pitchFamily="18" charset="0"/>
                <a:cs typeface="Times New Roman" panose="02020603050405020304" pitchFamily="18" charset="0"/>
              </a:rPr>
              <a:t>) crossing the cut (S, V – S). The edge (x, y) is an edge on the unique path p from u to v in T. A minimum spanning tree T’ that contains (u, v) is formed by removing the edge (x, y) from T and added the edge (u, v).</a:t>
            </a:r>
          </a:p>
        </p:txBody>
      </p:sp>
      <p:sp>
        <p:nvSpPr>
          <p:cNvPr id="3" name="Oval 2">
            <a:extLst>
              <a:ext uri="{FF2B5EF4-FFF2-40B4-BE49-F238E27FC236}">
                <a16:creationId xmlns:a16="http://schemas.microsoft.com/office/drawing/2014/main" id="{0D24F1A2-E398-44EE-BCFF-8A331AAFC41B}"/>
              </a:ext>
            </a:extLst>
          </p:cNvPr>
          <p:cNvSpPr/>
          <p:nvPr/>
        </p:nvSpPr>
        <p:spPr>
          <a:xfrm>
            <a:off x="2552008" y="1271847"/>
            <a:ext cx="432262" cy="43226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4518A9EB-E9FA-4BB6-B5AF-4ED001BB00B0}"/>
              </a:ext>
            </a:extLst>
          </p:cNvPr>
          <p:cNvSpPr/>
          <p:nvPr/>
        </p:nvSpPr>
        <p:spPr>
          <a:xfrm>
            <a:off x="2552008" y="1964574"/>
            <a:ext cx="432262" cy="43226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a:t>
            </a:r>
          </a:p>
        </p:txBody>
      </p:sp>
      <p:sp>
        <p:nvSpPr>
          <p:cNvPr id="5" name="Oval 4">
            <a:extLst>
              <a:ext uri="{FF2B5EF4-FFF2-40B4-BE49-F238E27FC236}">
                <a16:creationId xmlns:a16="http://schemas.microsoft.com/office/drawing/2014/main" id="{57079036-7D6E-44CF-9A81-46BA676FF516}"/>
              </a:ext>
            </a:extLst>
          </p:cNvPr>
          <p:cNvSpPr/>
          <p:nvPr/>
        </p:nvSpPr>
        <p:spPr>
          <a:xfrm>
            <a:off x="3715791" y="1643148"/>
            <a:ext cx="432262" cy="43226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6EE2253-A161-4E95-8648-74116D8A229B}"/>
              </a:ext>
            </a:extLst>
          </p:cNvPr>
          <p:cNvSpPr/>
          <p:nvPr/>
        </p:nvSpPr>
        <p:spPr>
          <a:xfrm>
            <a:off x="4879574" y="1654231"/>
            <a:ext cx="432262" cy="43226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x</a:t>
            </a:r>
          </a:p>
        </p:txBody>
      </p:sp>
      <p:sp>
        <p:nvSpPr>
          <p:cNvPr id="7" name="Oval 6">
            <a:extLst>
              <a:ext uri="{FF2B5EF4-FFF2-40B4-BE49-F238E27FC236}">
                <a16:creationId xmlns:a16="http://schemas.microsoft.com/office/drawing/2014/main" id="{48855E0E-62A3-4CB6-BECD-F7CCB71F5929}"/>
              </a:ext>
            </a:extLst>
          </p:cNvPr>
          <p:cNvSpPr/>
          <p:nvPr/>
        </p:nvSpPr>
        <p:spPr>
          <a:xfrm>
            <a:off x="6096000" y="1210886"/>
            <a:ext cx="432262" cy="43226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86DC4B6-F38B-41CB-B387-25CC219BB584}"/>
              </a:ext>
            </a:extLst>
          </p:cNvPr>
          <p:cNvSpPr/>
          <p:nvPr/>
        </p:nvSpPr>
        <p:spPr>
          <a:xfrm>
            <a:off x="5591693" y="2349730"/>
            <a:ext cx="432262" cy="43226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a:t>
            </a:r>
          </a:p>
        </p:txBody>
      </p:sp>
      <p:sp>
        <p:nvSpPr>
          <p:cNvPr id="9" name="Oval 8">
            <a:extLst>
              <a:ext uri="{FF2B5EF4-FFF2-40B4-BE49-F238E27FC236}">
                <a16:creationId xmlns:a16="http://schemas.microsoft.com/office/drawing/2014/main" id="{8F92206A-E295-4E94-943C-C425F548B748}"/>
              </a:ext>
            </a:extLst>
          </p:cNvPr>
          <p:cNvSpPr/>
          <p:nvPr/>
        </p:nvSpPr>
        <p:spPr>
          <a:xfrm>
            <a:off x="4222863" y="2996738"/>
            <a:ext cx="432262" cy="43226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8F9758A-CFA2-440B-BEEB-A83D7CDF5419}"/>
              </a:ext>
            </a:extLst>
          </p:cNvPr>
          <p:cNvSpPr/>
          <p:nvPr/>
        </p:nvSpPr>
        <p:spPr>
          <a:xfrm>
            <a:off x="2984270" y="3139078"/>
            <a:ext cx="432262" cy="43226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p>
        </p:txBody>
      </p:sp>
      <p:sp>
        <p:nvSpPr>
          <p:cNvPr id="11" name="Oval 10">
            <a:extLst>
              <a:ext uri="{FF2B5EF4-FFF2-40B4-BE49-F238E27FC236}">
                <a16:creationId xmlns:a16="http://schemas.microsoft.com/office/drawing/2014/main" id="{138C25E2-1F1E-4BE4-BD28-4AC4AFF0C16F}"/>
              </a:ext>
            </a:extLst>
          </p:cNvPr>
          <p:cNvSpPr/>
          <p:nvPr/>
        </p:nvSpPr>
        <p:spPr>
          <a:xfrm>
            <a:off x="5591693" y="3531273"/>
            <a:ext cx="432262" cy="43226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42358E2B-8F7B-470E-A3ED-BB821A52B283}"/>
              </a:ext>
            </a:extLst>
          </p:cNvPr>
          <p:cNvCxnSpPr/>
          <p:nvPr/>
        </p:nvCxnSpPr>
        <p:spPr>
          <a:xfrm>
            <a:off x="4149433" y="1864820"/>
            <a:ext cx="731521" cy="11083"/>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6464B6B-DA97-4E7F-A00E-5373FA8F81AD}"/>
              </a:ext>
            </a:extLst>
          </p:cNvPr>
          <p:cNvCxnSpPr>
            <a:cxnSpLocks/>
          </p:cNvCxnSpPr>
          <p:nvPr/>
        </p:nvCxnSpPr>
        <p:spPr>
          <a:xfrm>
            <a:off x="4149435" y="1869224"/>
            <a:ext cx="731521" cy="110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DB11E5F-9256-4A2E-BDB3-39012035EC82}"/>
              </a:ext>
            </a:extLst>
          </p:cNvPr>
          <p:cNvCxnSpPr>
            <a:cxnSpLocks/>
            <a:endCxn id="7" idx="3"/>
          </p:cNvCxnSpPr>
          <p:nvPr/>
        </p:nvCxnSpPr>
        <p:spPr>
          <a:xfrm flipV="1">
            <a:off x="5311836" y="1579845"/>
            <a:ext cx="847467" cy="29492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0DDF528-D555-44BA-B3D1-3132260D8EA4}"/>
              </a:ext>
            </a:extLst>
          </p:cNvPr>
          <p:cNvCxnSpPr>
            <a:cxnSpLocks/>
            <a:endCxn id="7" idx="3"/>
          </p:cNvCxnSpPr>
          <p:nvPr/>
        </p:nvCxnSpPr>
        <p:spPr>
          <a:xfrm flipV="1">
            <a:off x="5292434" y="1579845"/>
            <a:ext cx="866869" cy="3028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6366C84-7432-44F4-9190-F8DABC495610}"/>
              </a:ext>
            </a:extLst>
          </p:cNvPr>
          <p:cNvCxnSpPr>
            <a:cxnSpLocks/>
            <a:endCxn id="8" idx="3"/>
          </p:cNvCxnSpPr>
          <p:nvPr/>
        </p:nvCxnSpPr>
        <p:spPr>
          <a:xfrm flipV="1">
            <a:off x="4655125" y="2718689"/>
            <a:ext cx="999871" cy="49418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29A705B-37B0-4FD7-81FD-65AA1B1FEE3F}"/>
              </a:ext>
            </a:extLst>
          </p:cNvPr>
          <p:cNvCxnSpPr>
            <a:cxnSpLocks/>
            <a:endCxn id="8" idx="3"/>
          </p:cNvCxnSpPr>
          <p:nvPr/>
        </p:nvCxnSpPr>
        <p:spPr>
          <a:xfrm flipV="1">
            <a:off x="4655125" y="2718689"/>
            <a:ext cx="999871" cy="4886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E6CFEDB-2DCD-4A10-834F-CC6A03B54944}"/>
              </a:ext>
            </a:extLst>
          </p:cNvPr>
          <p:cNvCxnSpPr>
            <a:cxnSpLocks/>
            <a:endCxn id="9" idx="2"/>
          </p:cNvCxnSpPr>
          <p:nvPr/>
        </p:nvCxnSpPr>
        <p:spPr>
          <a:xfrm flipV="1">
            <a:off x="3406831" y="3212869"/>
            <a:ext cx="816032" cy="14234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7CE7D6A-DCAB-45EE-91D1-9997D6E89F49}"/>
              </a:ext>
            </a:extLst>
          </p:cNvPr>
          <p:cNvCxnSpPr>
            <a:cxnSpLocks/>
            <a:endCxn id="9" idx="2"/>
          </p:cNvCxnSpPr>
          <p:nvPr/>
        </p:nvCxnSpPr>
        <p:spPr>
          <a:xfrm flipV="1">
            <a:off x="3406831" y="3212869"/>
            <a:ext cx="816032" cy="1367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22F6C7-5308-4E84-A334-0D464298B88E}"/>
              </a:ext>
            </a:extLst>
          </p:cNvPr>
          <p:cNvCxnSpPr>
            <a:cxnSpLocks/>
            <a:stCxn id="9" idx="6"/>
            <a:endCxn id="11" idx="1"/>
          </p:cNvCxnSpPr>
          <p:nvPr/>
        </p:nvCxnSpPr>
        <p:spPr>
          <a:xfrm>
            <a:off x="4655125" y="3212869"/>
            <a:ext cx="999871" cy="381707"/>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6035C8F-72E2-4946-B924-3BFF98CDFE3D}"/>
              </a:ext>
            </a:extLst>
          </p:cNvPr>
          <p:cNvCxnSpPr>
            <a:cxnSpLocks/>
            <a:endCxn id="11" idx="1"/>
          </p:cNvCxnSpPr>
          <p:nvPr/>
        </p:nvCxnSpPr>
        <p:spPr>
          <a:xfrm>
            <a:off x="4655125" y="3218410"/>
            <a:ext cx="999871" cy="3761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BBB2B2-50D0-455B-8BA5-F13BE006139D}"/>
              </a:ext>
            </a:extLst>
          </p:cNvPr>
          <p:cNvCxnSpPr>
            <a:cxnSpLocks/>
            <a:endCxn id="5" idx="2"/>
          </p:cNvCxnSpPr>
          <p:nvPr/>
        </p:nvCxnSpPr>
        <p:spPr>
          <a:xfrm>
            <a:off x="2984270" y="1518458"/>
            <a:ext cx="731521" cy="3408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3715D73-6FC8-4563-8225-C40D2A4DD909}"/>
              </a:ext>
            </a:extLst>
          </p:cNvPr>
          <p:cNvCxnSpPr>
            <a:cxnSpLocks/>
          </p:cNvCxnSpPr>
          <p:nvPr/>
        </p:nvCxnSpPr>
        <p:spPr>
          <a:xfrm flipV="1">
            <a:off x="2984269" y="1869224"/>
            <a:ext cx="731522" cy="3075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D76C58D-2437-4510-842B-B97762F6DA83}"/>
              </a:ext>
            </a:extLst>
          </p:cNvPr>
          <p:cNvCxnSpPr>
            <a:cxnSpLocks/>
            <a:stCxn id="6" idx="5"/>
            <a:endCxn id="8" idx="1"/>
          </p:cNvCxnSpPr>
          <p:nvPr/>
        </p:nvCxnSpPr>
        <p:spPr>
          <a:xfrm>
            <a:off x="5248533" y="2023190"/>
            <a:ext cx="406463" cy="3898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F29BEFA-D74C-4F6A-9D20-79BFAE5F7409}"/>
              </a:ext>
            </a:extLst>
          </p:cNvPr>
          <p:cNvCxnSpPr>
            <a:cxnSpLocks/>
            <a:stCxn id="4" idx="4"/>
            <a:endCxn id="10" idx="1"/>
          </p:cNvCxnSpPr>
          <p:nvPr/>
        </p:nvCxnSpPr>
        <p:spPr>
          <a:xfrm>
            <a:off x="2768139" y="2396836"/>
            <a:ext cx="279434" cy="805545"/>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2" name="Arrow: Curved Down 71">
            <a:extLst>
              <a:ext uri="{FF2B5EF4-FFF2-40B4-BE49-F238E27FC236}">
                <a16:creationId xmlns:a16="http://schemas.microsoft.com/office/drawing/2014/main" id="{A44BD015-8742-477A-941D-DAD3DE8E8317}"/>
              </a:ext>
            </a:extLst>
          </p:cNvPr>
          <p:cNvSpPr/>
          <p:nvPr/>
        </p:nvSpPr>
        <p:spPr>
          <a:xfrm rot="4845475">
            <a:off x="3842286" y="1613326"/>
            <a:ext cx="797430" cy="2009637"/>
          </a:xfrm>
          <a:prstGeom prst="curvedDownArrow">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8" name="TextBox 197">
            <a:extLst>
              <a:ext uri="{FF2B5EF4-FFF2-40B4-BE49-F238E27FC236}">
                <a16:creationId xmlns:a16="http://schemas.microsoft.com/office/drawing/2014/main" id="{22C7F832-D96C-49D7-BB13-62701C47EC22}"/>
              </a:ext>
            </a:extLst>
          </p:cNvPr>
          <p:cNvSpPr txBox="1"/>
          <p:nvPr/>
        </p:nvSpPr>
        <p:spPr>
          <a:xfrm>
            <a:off x="4580315" y="2364542"/>
            <a:ext cx="446114" cy="369332"/>
          </a:xfrm>
          <a:prstGeom prst="rect">
            <a:avLst/>
          </a:prstGeom>
          <a:noFill/>
        </p:spPr>
        <p:txBody>
          <a:bodyPr wrap="square" rtlCol="0">
            <a:spAutoFit/>
          </a:bodyPr>
          <a:lstStyle/>
          <a:p>
            <a:r>
              <a:rPr lang="en-US" dirty="0"/>
              <a:t>P</a:t>
            </a:r>
          </a:p>
        </p:txBody>
      </p:sp>
    </p:spTree>
    <p:extLst>
      <p:ext uri="{BB962C8B-B14F-4D97-AF65-F5344CB8AC3E}">
        <p14:creationId xmlns:p14="http://schemas.microsoft.com/office/powerpoint/2010/main" val="2533957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6A9AF58-9DAA-4BBC-94B9-3E4D18B4A81E}"/>
                  </a:ext>
                </a:extLst>
              </p:cNvPr>
              <p:cNvSpPr txBox="1"/>
              <p:nvPr/>
            </p:nvSpPr>
            <p:spPr>
              <a:xfrm>
                <a:off x="1981200" y="1579642"/>
                <a:ext cx="8229600"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Theorem 24.1 gives us a better understanding of the workings of the GENERIC-MST algorithm on a connected graph G = (V, E). As the algorithm proceeds, the set A is always acyclic; otherwise, a minimum spanning tree including A would contain a cycle, which is a contradiction. </a:t>
                </a:r>
              </a:p>
              <a:p>
                <a:r>
                  <a:rPr lang="en-US" sz="2400" dirty="0">
                    <a:latin typeface="Times New Roman" panose="02020603050405020304" pitchFamily="18" charset="0"/>
                    <a:cs typeface="Times New Roman" panose="02020603050405020304" pitchFamily="18" charset="0"/>
                  </a:rPr>
                  <a:t>At any point in the execution of the algorithm, the graph G</a:t>
                </a:r>
                <a:r>
                  <a:rPr lang="en-US" sz="2400" baseline="-250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 (V, A) is a forest, and each of the connected components of G</a:t>
                </a:r>
                <a:r>
                  <a:rPr lang="en-US" sz="2400" baseline="-250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is a tree. </a:t>
                </a:r>
              </a:p>
              <a:p>
                <a:r>
                  <a:rPr lang="en-US" sz="2400" dirty="0">
                    <a:latin typeface="Times New Roman" panose="02020603050405020304" pitchFamily="18" charset="0"/>
                    <a:cs typeface="Times New Roman" panose="02020603050405020304" pitchFamily="18" charset="0"/>
                  </a:rPr>
                  <a:t>When the algorithm begins: A is empty and the forest contains |V| trees, one for each vertex. Any safe edge (u, v) for A connects distinct components of G</a:t>
                </a:r>
                <a:r>
                  <a:rPr lang="en-US" sz="2400" baseline="-250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since A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{(u, v)} must be acyclic.</a:t>
                </a:r>
              </a:p>
              <a:p>
                <a:endParaRPr lang="en-US"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56A9AF58-9DAA-4BBC-94B9-3E4D18B4A81E}"/>
                  </a:ext>
                </a:extLst>
              </p:cNvPr>
              <p:cNvSpPr txBox="1">
                <a:spLocks noRot="1" noChangeAspect="1" noMove="1" noResize="1" noEditPoints="1" noAdjustHandles="1" noChangeArrowheads="1" noChangeShapeType="1" noTextEdit="1"/>
              </p:cNvSpPr>
              <p:nvPr/>
            </p:nvSpPr>
            <p:spPr>
              <a:xfrm>
                <a:off x="1981200" y="1579642"/>
                <a:ext cx="8229600" cy="4524315"/>
              </a:xfrm>
              <a:prstGeom prst="rect">
                <a:avLst/>
              </a:prstGeom>
              <a:blipFill>
                <a:blip r:embed="rId2"/>
                <a:stretch>
                  <a:fillRect l="-1111" t="-1078" r="-1037"/>
                </a:stretch>
              </a:blipFill>
            </p:spPr>
            <p:txBody>
              <a:bodyPr/>
              <a:lstStyle/>
              <a:p>
                <a:r>
                  <a:rPr lang="en-US">
                    <a:noFill/>
                  </a:rPr>
                  <a:t> </a:t>
                </a:r>
              </a:p>
            </p:txBody>
          </p:sp>
        </mc:Fallback>
      </mc:AlternateContent>
    </p:spTree>
    <p:extLst>
      <p:ext uri="{BB962C8B-B14F-4D97-AF65-F5344CB8AC3E}">
        <p14:creationId xmlns:p14="http://schemas.microsoft.com/office/powerpoint/2010/main" val="2472547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3934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DB0666-8CAE-43BA-9B04-8441F0BC538D}"/>
              </a:ext>
            </a:extLst>
          </p:cNvPr>
          <p:cNvSpPr txBox="1"/>
          <p:nvPr/>
        </p:nvSpPr>
        <p:spPr>
          <a:xfrm>
            <a:off x="3048693" y="2951947"/>
            <a:ext cx="6097384" cy="1415772"/>
          </a:xfrm>
          <a:prstGeom prst="rect">
            <a:avLst/>
          </a:prstGeom>
          <a:noFill/>
        </p:spPr>
        <p:txBody>
          <a:bodyPr wrap="square">
            <a:spAutoFit/>
          </a:bodyPr>
          <a:lstStyle/>
          <a:p>
            <a:pPr algn="ctr">
              <a:spcAft>
                <a:spcPts val="1200"/>
              </a:spcAft>
            </a:pPr>
            <a:r>
              <a:rPr lang="en-US" sz="2800" dirty="0">
                <a:solidFill>
                  <a:srgbClr val="330CC4"/>
                </a:solidFill>
                <a:latin typeface="Times New Roman" panose="02020603050405020304" pitchFamily="18" charset="0"/>
                <a:ea typeface="Microsoft YaHei" panose="020B0503020204020204" pitchFamily="34" charset="-122"/>
                <a:cs typeface="Times New Roman" panose="02020603050405020304" pitchFamily="18" charset="0"/>
              </a:rPr>
              <a:t>Prim’s algorithm </a:t>
            </a:r>
          </a:p>
          <a:p>
            <a:pPr algn="ctr">
              <a:spcAft>
                <a:spcPts val="1200"/>
              </a:spcAft>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Constructs a minimum spanning tree through a sequence of expanding subtrees. </a:t>
            </a:r>
          </a:p>
        </p:txBody>
      </p:sp>
    </p:spTree>
    <p:extLst>
      <p:ext uri="{BB962C8B-B14F-4D97-AF65-F5344CB8AC3E}">
        <p14:creationId xmlns:p14="http://schemas.microsoft.com/office/powerpoint/2010/main" val="2826868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1698593" y="397401"/>
                <a:ext cx="8794813" cy="6063198"/>
              </a:xfrm>
              <a:prstGeom prst="rect">
                <a:avLst/>
              </a:prstGeom>
            </p:spPr>
            <p:txBody>
              <a:bodyPr wrap="square">
                <a:spAutoFit/>
              </a:bodyPr>
              <a:lstStyle/>
              <a:p>
                <a:r>
                  <a:rPr lang="en-US" sz="3200" dirty="0">
                    <a:ea typeface="Microsoft YaHei" panose="020B0503020204020204" pitchFamily="34" charset="-122"/>
                    <a:cs typeface="Times New Roman" panose="02020603050405020304" pitchFamily="18" charset="0"/>
                  </a:rPr>
                  <a:t>Outline constructing a minimum spanning tree</a:t>
                </a:r>
              </a:p>
              <a:p>
                <a:pPr>
                  <a:spcAft>
                    <a:spcPts val="1200"/>
                  </a:spcAft>
                </a:pPr>
                <a:endParaRPr lang="en-US" sz="11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a:spcAft>
                    <a:spcPts val="1200"/>
                  </a:spcAft>
                </a:pPr>
                <a:r>
                  <a:rPr lang="en-US" sz="2600" dirty="0">
                    <a:solidFill>
                      <a:srgbClr val="330CC4"/>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Prim’s algorithm: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constructs a minimum spanning tree through a 		 	        sequence of expanding subtrees. </a:t>
                </a:r>
              </a:p>
              <a:p>
                <a:pPr marL="457200" marR="0" lvl="0" indent="-457200">
                  <a:spcBef>
                    <a:spcPts val="0"/>
                  </a:spcBef>
                  <a:spcAft>
                    <a:spcPts val="600"/>
                  </a:spcAft>
                  <a:buFont typeface="Arial" panose="020B0604020202020204" pitchFamily="34" charset="0"/>
                  <a:buChar char="•"/>
                </a:pPr>
                <a:r>
                  <a:rPr lang="en-US" sz="2200" dirty="0">
                    <a:solidFill>
                      <a:srgbClr val="3803CD"/>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The initial spanning tree has a single vertex </a:t>
                </a:r>
              </a:p>
              <a:p>
                <a:pPr marL="914400" lvl="1" indent="-457200">
                  <a:spcAft>
                    <a:spcPts val="600"/>
                  </a:spcAft>
                  <a:buFont typeface="Arial" panose="020B0604020202020204" pitchFamily="34" charset="0"/>
                  <a:buChar char="•"/>
                </a:pPr>
                <a:r>
                  <a:rPr lang="en-US" sz="2200" dirty="0">
                    <a:latin typeface="Times New Roman" panose="02020603050405020304" pitchFamily="18" charset="0"/>
                    <a:ea typeface="Microsoft YaHei" panose="020B0503020204020204" pitchFamily="34" charset="-122"/>
                    <a:cs typeface="Times New Roman" panose="02020603050405020304" pitchFamily="18" charset="0"/>
                  </a:rPr>
                  <a:t>arbitrarily selected a vertex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i="1"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0</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from the set V of the graph’s vertices. </a:t>
                </a:r>
              </a:p>
              <a:p>
                <a:pPr marL="457200" marR="0" lvl="0" indent="-457200">
                  <a:spcBef>
                    <a:spcPts val="0"/>
                  </a:spcBef>
                  <a:spcAft>
                    <a:spcPts val="600"/>
                  </a:spcAft>
                  <a:buFont typeface="Arial" panose="020B0604020202020204" pitchFamily="34" charset="0"/>
                  <a:buChar char="•"/>
                </a:pP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On each iteration</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the algorithm expands the current (spanning) tree in a greedy manner by </a:t>
                </a:r>
              </a:p>
              <a:p>
                <a:pPr marL="914400" lvl="1" indent="-457200">
                  <a:spcAft>
                    <a:spcPts val="600"/>
                  </a:spcAft>
                  <a:buFont typeface="Arial" panose="020B0604020202020204" pitchFamily="34" charset="0"/>
                  <a:buChar char="•"/>
                </a:pP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attaching to the tree the </a:t>
                </a:r>
                <a:r>
                  <a:rPr lang="en-US" sz="2200" i="1"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nearest vertex</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 that is not in that tree:</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(V</a:t>
                </a:r>
                <a:r>
                  <a:rPr lang="en-US" sz="2200" baseline="-25000" dirty="0">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a:t>
                </a:r>
              </a:p>
              <a:p>
                <a:pPr marL="1257300" lvl="2" indent="-342900">
                  <a:spcAft>
                    <a:spcPts val="600"/>
                  </a:spcAft>
                  <a:buFont typeface="Arial" panose="020B0604020202020204" pitchFamily="34" charset="0"/>
                  <a:buChar char="•"/>
                </a:pPr>
                <a:r>
                  <a:rPr lang="en-US" sz="2200" i="1"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connect</a:t>
                </a:r>
                <a:r>
                  <a:rPr lang="en-US" sz="2200" dirty="0">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 vertex </a:t>
                </a:r>
                <a:r>
                  <a:rPr lang="en-US" sz="2200" i="1" dirty="0">
                    <a:solidFill>
                      <a:srgbClr val="330CC4"/>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not in the (spanning) tree </a:t>
                </a:r>
                <a:r>
                  <a:rPr lang="en-US" sz="2200" i="1"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to</a:t>
                </a:r>
                <a:r>
                  <a:rPr lang="en-US" sz="2200" dirty="0">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 vertex </a:t>
                </a:r>
                <a:r>
                  <a:rPr lang="en-US" sz="2200" i="1" dirty="0">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v</a:t>
                </a:r>
                <a:r>
                  <a:rPr lang="en-US" sz="2200" dirty="0">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in the spanning tree by an edge of the </a:t>
                </a:r>
                <a:r>
                  <a:rPr lang="en-US" sz="2200" b="1" i="1" dirty="0">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smallest</a:t>
                </a:r>
                <a:r>
                  <a:rPr lang="en-US" sz="2200" dirty="0">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weight</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a:t>
                </a:r>
              </a:p>
              <a:p>
                <a:pPr marL="1257300" lvl="2" indent="-342900">
                  <a:spcAft>
                    <a:spcPts val="600"/>
                  </a:spcAft>
                  <a:buFont typeface="Arial" panose="020B0604020202020204" pitchFamily="34" charset="0"/>
                  <a:buChar char="•"/>
                </a:pPr>
                <a:r>
                  <a:rPr lang="en-US" sz="2200" dirty="0">
                    <a:latin typeface="Times New Roman" panose="02020603050405020304" pitchFamily="18" charset="0"/>
                    <a:ea typeface="Microsoft YaHei" panose="020B0503020204020204" pitchFamily="34" charset="-122"/>
                    <a:cs typeface="Times New Roman" panose="02020603050405020304" pitchFamily="18" charset="0"/>
                  </a:rPr>
                  <a:t>Ties can be broken arbitrarily.  </a:t>
                </a:r>
              </a:p>
              <a:p>
                <a:pPr marL="457200" marR="0" lvl="0" indent="-457200">
                  <a:spcBef>
                    <a:spcPts val="0"/>
                  </a:spcBef>
                  <a:spcAft>
                    <a:spcPts val="600"/>
                  </a:spcAft>
                  <a:buFont typeface="Arial" panose="020B0604020202020204" pitchFamily="34" charset="0"/>
                  <a:buChar char="•"/>
                </a:pPr>
                <a:r>
                  <a:rPr lang="en-US" sz="2200" dirty="0">
                    <a:latin typeface="Times New Roman" panose="02020603050405020304" pitchFamily="18" charset="0"/>
                    <a:ea typeface="Microsoft YaHei" panose="020B0503020204020204" pitchFamily="34" charset="-122"/>
                    <a:cs typeface="Times New Roman" panose="02020603050405020304" pitchFamily="18" charset="0"/>
                  </a:rPr>
                  <a:t>The algorithm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stops</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until  //(V - V</a:t>
                </a:r>
                <a:r>
                  <a:rPr lang="en-US" sz="2200" baseline="-25000" dirty="0">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 </a:t>
                </a:r>
                <a14:m>
                  <m:oMath xmlns:m="http://schemas.openxmlformats.org/officeDocument/2006/math">
                    <m:r>
                      <a:rPr lang="en-US" sz="220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2200" dirty="0">
                  <a:latin typeface="Times New Roman" panose="02020603050405020304" pitchFamily="18" charset="0"/>
                  <a:ea typeface="Microsoft YaHei" panose="020B0503020204020204" pitchFamily="34" charset="-122"/>
                  <a:cs typeface="Times New Roman" panose="02020603050405020304" pitchFamily="18" charset="0"/>
                </a:endParaRPr>
              </a:p>
              <a:p>
                <a:pPr marL="914400" lvl="1" indent="-457200">
                  <a:spcAft>
                    <a:spcPts val="600"/>
                  </a:spcAft>
                  <a:buFont typeface="Arial" panose="020B0604020202020204" pitchFamily="34" charset="0"/>
                  <a:buChar char="•"/>
                </a:pPr>
                <a:r>
                  <a:rPr lang="en-US" sz="2200" dirty="0">
                    <a:latin typeface="Times New Roman" panose="02020603050405020304" pitchFamily="18" charset="0"/>
                    <a:ea typeface="Microsoft YaHei" panose="020B0503020204020204" pitchFamily="34" charset="-122"/>
                    <a:cs typeface="Times New Roman" panose="02020603050405020304" pitchFamily="18" charset="0"/>
                  </a:rPr>
                  <a:t>all the graph’s vertices have been included in the tree being constructed. </a:t>
                </a:r>
              </a:p>
            </p:txBody>
          </p:sp>
        </mc:Choice>
        <mc:Fallback>
          <p:sp>
            <p:nvSpPr>
              <p:cNvPr id="2" name="Rectangle 1"/>
              <p:cNvSpPr>
                <a:spLocks noRot="1" noChangeAspect="1" noMove="1" noResize="1" noEditPoints="1" noAdjustHandles="1" noChangeArrowheads="1" noChangeShapeType="1" noTextEdit="1"/>
              </p:cNvSpPr>
              <p:nvPr/>
            </p:nvSpPr>
            <p:spPr>
              <a:xfrm>
                <a:off x="1698593" y="397401"/>
                <a:ext cx="8794813" cy="6063198"/>
              </a:xfrm>
              <a:prstGeom prst="rect">
                <a:avLst/>
              </a:prstGeom>
              <a:blipFill>
                <a:blip r:embed="rId2"/>
                <a:stretch>
                  <a:fillRect l="-1803" t="-1307" r="-832" b="-1106"/>
                </a:stretch>
              </a:blipFill>
            </p:spPr>
            <p:txBody>
              <a:bodyPr/>
              <a:lstStyle/>
              <a:p>
                <a:r>
                  <a:rPr lang="en-US">
                    <a:noFill/>
                  </a:rPr>
                  <a:t> </a:t>
                </a:r>
              </a:p>
            </p:txBody>
          </p:sp>
        </mc:Fallback>
      </mc:AlternateContent>
      <p:pic>
        <p:nvPicPr>
          <p:cNvPr id="3" name="Picture 2" descr="Image result for smiley face images">
            <a:extLst>
              <a:ext uri="{FF2B5EF4-FFF2-40B4-BE49-F238E27FC236}">
                <a16:creationId xmlns:a16="http://schemas.microsoft.com/office/drawing/2014/main" id="{A127C54C-8085-48FA-9B9B-6BCAFA4A503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129" y="2045488"/>
            <a:ext cx="586105" cy="425450"/>
          </a:xfrm>
          <a:prstGeom prst="rect">
            <a:avLst/>
          </a:prstGeom>
          <a:noFill/>
        </p:spPr>
      </p:pic>
    </p:spTree>
    <p:extLst>
      <p:ext uri="{BB962C8B-B14F-4D97-AF65-F5344CB8AC3E}">
        <p14:creationId xmlns:p14="http://schemas.microsoft.com/office/powerpoint/2010/main" val="3177423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31578" y="917790"/>
                <a:ext cx="8583576" cy="5324535"/>
              </a:xfrm>
              <a:prstGeom prst="rect">
                <a:avLst/>
              </a:prstGeom>
            </p:spPr>
            <p:txBody>
              <a:bodyPr wrap="square">
                <a:spAutoFit/>
              </a:bodyPr>
              <a:lstStyle/>
              <a:p>
                <a:r>
                  <a:rPr lang="en-US" sz="3200" dirty="0">
                    <a:solidFill>
                      <a:srgbClr val="000000"/>
                    </a:solidFill>
                    <a:ea typeface="Microsoft YaHei" panose="020B0503020204020204" pitchFamily="34" charset="-122"/>
                    <a:cs typeface="Times New Roman" panose="02020603050405020304" pitchFamily="18" charset="0"/>
                  </a:rPr>
                  <a:t>A Pseudocode of Prim algorithm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constructing a minimum spanning tree.</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Prim(G)</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Input:	    A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weighted connected graph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G = (V, E)</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Output:     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the set of edges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composing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a minimum spanning tree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of G</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0</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//Initialize the set of tree vertices with any vertex in V</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Ø </a:t>
                </a:r>
              </a:p>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to</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 - 1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do  {</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find a minimum-weight edge  e* = (v*, u*) among all the edge (v, u)</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such that v is in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u is in V -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//u(v, </a:t>
                </a:r>
                <a:r>
                  <a:rPr lang="en-US" sz="2200" i="1"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r>
                      <a:rPr lang="en-US" sz="2200"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{u*};</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r>
                      <a:rPr lang="en-US" sz="22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    }  //end for</a:t>
                </a:r>
              </a:p>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31578" y="917790"/>
                <a:ext cx="8583576" cy="5324535"/>
              </a:xfrm>
              <a:prstGeom prst="rect">
                <a:avLst/>
              </a:prstGeom>
              <a:blipFill>
                <a:blip r:embed="rId2"/>
                <a:stretch>
                  <a:fillRect l="-1847" t="-1489" b="-1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7172077" y="5293879"/>
                <a:ext cx="3609134" cy="646331"/>
              </a:xfrm>
              <a:prstGeom prst="rect">
                <a:avLst/>
              </a:prstGeom>
              <a:noFill/>
              <a:ln>
                <a:solidFill>
                  <a:schemeClr val="accent1"/>
                </a:solidFill>
              </a:ln>
            </p:spPr>
            <p:txBody>
              <a:bodyPr wrap="square" rtlCol="0">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14:m>
                  <m:oMath xmlns:m="http://schemas.openxmlformats.org/officeDocument/2006/math">
                    <m:r>
                      <a:rPr lang="en-US"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 – 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14:m>
                  <m:oMath xmlns:m="http://schemas.openxmlformats.org/officeDocument/2006/math">
                    <m:r>
                      <a:rPr lang="en-US"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This rules out the cyclic-connected. </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7172077" y="5293879"/>
                <a:ext cx="3609134" cy="646331"/>
              </a:xfrm>
              <a:prstGeom prst="rect">
                <a:avLst/>
              </a:prstGeom>
              <a:blipFill>
                <a:blip r:embed="rId3"/>
                <a:stretch>
                  <a:fillRect l="-1347" t="-3704" b="-12037"/>
                </a:stretch>
              </a:blipFill>
              <a:ln>
                <a:solidFill>
                  <a:schemeClr val="accent1"/>
                </a:solidFill>
              </a:ln>
            </p:spPr>
            <p:txBody>
              <a:bodyPr/>
              <a:lstStyle/>
              <a:p>
                <a:r>
                  <a:rPr lang="en-US">
                    <a:noFill/>
                  </a:rPr>
                  <a:t> </a:t>
                </a:r>
              </a:p>
            </p:txBody>
          </p:sp>
        </mc:Fallback>
      </mc:AlternateContent>
      <p:pic>
        <p:nvPicPr>
          <p:cNvPr id="4" name="Picture 3" descr="Image result for smiley face images">
            <a:extLst>
              <a:ext uri="{FF2B5EF4-FFF2-40B4-BE49-F238E27FC236}">
                <a16:creationId xmlns:a16="http://schemas.microsoft.com/office/drawing/2014/main" id="{C8DCE8C1-CADD-4CFE-A210-52C3F3CCBEC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0684" y="2267041"/>
            <a:ext cx="586105" cy="425450"/>
          </a:xfrm>
          <a:prstGeom prst="rect">
            <a:avLst/>
          </a:prstGeom>
          <a:noFill/>
        </p:spPr>
      </p:pic>
    </p:spTree>
    <p:extLst>
      <p:ext uri="{BB962C8B-B14F-4D97-AF65-F5344CB8AC3E}">
        <p14:creationId xmlns:p14="http://schemas.microsoft.com/office/powerpoint/2010/main" val="753470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1919" y="833617"/>
            <a:ext cx="8866094" cy="5016758"/>
          </a:xfrm>
          <a:prstGeom prst="rect">
            <a:avLst/>
          </a:prstGeom>
        </p:spPr>
        <p:txBody>
          <a:bodyPr wrap="square">
            <a:spAutoFit/>
          </a:bodyPr>
          <a:lstStyle/>
          <a:p>
            <a:r>
              <a:rPr lang="en-US" sz="3200" dirty="0">
                <a:ea typeface="Microsoft YaHei" panose="020B0503020204020204" pitchFamily="34" charset="-122"/>
                <a:cs typeface="Times New Roman" panose="02020603050405020304" pitchFamily="18" charset="0"/>
              </a:rPr>
              <a:t>Outline constructing a minimum spanning tree</a:t>
            </a:r>
          </a:p>
          <a:p>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Prim’s algorithm: constructs a minimum spanning tree through a 			     sequence of expanding subtrees. </a:t>
            </a:r>
          </a:p>
          <a:p>
            <a:pPr marR="0" lvl="0">
              <a:spcBef>
                <a:spcPts val="0"/>
              </a:spcBef>
              <a:spcAft>
                <a:spcPts val="0"/>
              </a:spcAft>
            </a:pPr>
            <a:r>
              <a:rPr lang="en-US" sz="24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457200" marR="0" lvl="0" indent="-457200">
              <a:spcBef>
                <a:spcPts val="0"/>
              </a:spcBef>
              <a:spcAft>
                <a:spcPts val="1200"/>
              </a:spcAft>
              <a:buFont typeface="Arial" panose="020B0604020202020204" pitchFamily="34" charset="0"/>
              <a:buChar char="•"/>
            </a:pPr>
            <a:r>
              <a:rPr lang="en-US" sz="24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The algorithm </a:t>
            </a:r>
            <a:r>
              <a:rPr lang="en-US" sz="24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expands a tree T = (</a:t>
            </a:r>
            <a:r>
              <a:rPr lang="en-US" sz="24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en-US" sz="24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E</a:t>
            </a:r>
            <a:r>
              <a:rPr lang="en-US" sz="2400" baseline="-250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by </a:t>
            </a:r>
          </a:p>
          <a:p>
            <a:pPr marL="914400" lvl="1" indent="-457200">
              <a:spcAft>
                <a:spcPts val="1200"/>
              </a:spcAft>
              <a:buFont typeface="Arial" panose="020B0604020202020204" pitchFamily="34" charset="0"/>
              <a:buChar char="•"/>
            </a:pPr>
            <a:r>
              <a:rPr lang="en-US" sz="24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exactly one vertex </a:t>
            </a:r>
            <a:r>
              <a:rPr lang="en-US" sz="2400" i="1"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u</a:t>
            </a:r>
            <a:r>
              <a:rPr lang="en-US" sz="24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on each of its iterations</a:t>
            </a:r>
            <a:r>
              <a:rPr lang="en-US" sz="24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p>
          <a:p>
            <a:pPr marL="457200" marR="0" lvl="0" indent="-457200">
              <a:spcBef>
                <a:spcPts val="0"/>
              </a:spcBef>
              <a:spcAft>
                <a:spcPts val="12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total number of n - 1 such iterations is </a:t>
            </a:r>
          </a:p>
          <a:p>
            <a:pPr marL="914400" lvl="1" indent="-457200">
              <a:spcAft>
                <a:spcPts val="12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number of vertices in the graph, where n is |T|. </a:t>
            </a:r>
          </a:p>
          <a:p>
            <a:pPr marL="457200" marR="0" lvl="0" indent="-457200">
              <a:spcBef>
                <a:spcPts val="0"/>
              </a:spcBef>
              <a:spcAft>
                <a:spcPts val="12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tree </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 =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generated by the algorithm is obtained </a:t>
            </a:r>
          </a:p>
          <a:p>
            <a:pPr marL="914400" lvl="1" indent="-457200">
              <a:spcAft>
                <a:spcPts val="12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using </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 set n-1 of edges for the tree expansions</a:t>
            </a:r>
            <a:r>
              <a:rPr lang="en-US" sz="2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sz="2400" dirty="0">
              <a:solidFill>
                <a:srgbClr val="C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F1B481EC-98CB-49F3-98B7-D72EC6BD60B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42183">
            <a:off x="736129" y="2430645"/>
            <a:ext cx="586105" cy="425450"/>
          </a:xfrm>
          <a:prstGeom prst="rect">
            <a:avLst/>
          </a:prstGeom>
          <a:noFill/>
        </p:spPr>
      </p:pic>
    </p:spTree>
    <p:extLst>
      <p:ext uri="{BB962C8B-B14F-4D97-AF65-F5344CB8AC3E}">
        <p14:creationId xmlns:p14="http://schemas.microsoft.com/office/powerpoint/2010/main" val="1161455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5430" y="378104"/>
            <a:ext cx="8621319" cy="6001643"/>
          </a:xfrm>
          <a:prstGeom prst="rect">
            <a:avLst/>
          </a:prstGeom>
        </p:spPr>
        <p:txBody>
          <a:bodyPr wrap="square">
            <a:spAutoFit/>
          </a:bodyPr>
          <a:lstStyle/>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Prim’s algorithm needs:</a:t>
            </a:r>
            <a:endPar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914400" lvl="1" indent="-457200">
              <a:spcAft>
                <a:spcPts val="8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vertex 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not in the current (spanning) tree vertices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endPar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914400" lvl="1" indent="-457200">
              <a:spcAft>
                <a:spcPts val="8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information about the shortest edge connecting the vertex in V-V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to a spanning tree vertex in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1371600" lvl="1" indent="-457200">
              <a:spcAft>
                <a:spcPts val="8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information by attaching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each</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vertex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in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to a tree vertex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in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1833563" lvl="2" indent="-461963">
              <a:spcAft>
                <a:spcPts val="8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nearest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tree vertex </a:t>
            </a:r>
            <a:r>
              <a:rPr lang="en-US" sz="22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in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and </a:t>
            </a:r>
          </a:p>
          <a:p>
            <a:pPr marL="1833563" lvl="2" indent="-461963">
              <a:spcAft>
                <a:spcPts val="8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weight, </a:t>
            </a:r>
            <a:r>
              <a:rPr lang="en-US" sz="2200" i="1"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of the corresponding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edge. </a:t>
            </a:r>
          </a:p>
          <a:p>
            <a:pPr marL="1833563" lvl="2" indent="-461963">
              <a:spcAft>
                <a:spcPts val="800"/>
              </a:spcAft>
              <a:buFont typeface="Arial" panose="020B0604020202020204" pitchFamily="34" charset="0"/>
              <a:buChar char="•"/>
            </a:pPr>
            <a:r>
              <a:rPr lang="en-US" sz="2200" i="1"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i="1"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a:t>
            </a:r>
          </a:p>
          <a:p>
            <a:pPr marL="914400" marR="0" lvl="0" indent="-457200">
              <a:spcBef>
                <a:spcPts val="0"/>
              </a:spcBef>
              <a:spcAft>
                <a:spcPts val="8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Vertices of</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 - 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such as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that are not adjacent to any of the tree vertices of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such as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can be written: </a:t>
            </a:r>
          </a:p>
          <a:p>
            <a:pPr marL="1376363" marR="0" lvl="1" indent="-457200">
              <a:spcBef>
                <a:spcPts val="0"/>
              </a:spcBef>
              <a:spcAft>
                <a:spcPts val="800"/>
              </a:spcAft>
              <a:buFont typeface="Arial" panose="020B0604020202020204" pitchFamily="34" charset="0"/>
              <a:buChar char="•"/>
            </a:pPr>
            <a:r>
              <a:rPr lang="en-US" sz="2200" i="1" dirty="0">
                <a:latin typeface="Times New Roman" panose="02020603050405020304" pitchFamily="18" charset="0"/>
                <a:ea typeface="SimSun" panose="02010600030101010101" pitchFamily="2" charset="-122"/>
                <a:cs typeface="Times New Roman" panose="02020603050405020304" pitchFamily="18" charset="0"/>
              </a:rPr>
              <a:t>c</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and </a:t>
            </a:r>
            <a:r>
              <a:rPr lang="en-US" sz="2200" i="1" dirty="0">
                <a:latin typeface="Times New Roman" panose="02020603050405020304" pitchFamily="18" charset="0"/>
                <a:ea typeface="SimSun" panose="02010600030101010101" pitchFamily="2" charset="-122"/>
                <a:cs typeface="Times New Roman" panose="02020603050405020304" pitchFamily="18" charset="0"/>
              </a:rPr>
              <a:t>d</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where </a:t>
            </a:r>
          </a:p>
          <a:p>
            <a:pPr marL="1376363" marR="0" lvl="1" indent="-457200">
              <a:spcBef>
                <a:spcPts val="0"/>
              </a:spcBef>
              <a:spcAft>
                <a:spcPts val="800"/>
              </a:spcAft>
              <a:buFont typeface="Arial" panose="020B0604020202020204" pitchFamily="34" charset="0"/>
              <a:buChar char="•"/>
            </a:pP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indicates their “infinite” distance to the tree vertices and </a:t>
            </a:r>
          </a:p>
          <a:p>
            <a:pPr marL="1376363" marR="0" lvl="1" indent="-457200">
              <a:spcBef>
                <a:spcPts val="0"/>
              </a:spcBef>
              <a:spcAft>
                <a:spcPts val="8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null</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(or -) for the name of the nearest tree vertex. </a:t>
            </a:r>
          </a:p>
        </p:txBody>
      </p:sp>
      <p:sp>
        <p:nvSpPr>
          <p:cNvPr id="3" name="Oval 2">
            <a:extLst>
              <a:ext uri="{FF2B5EF4-FFF2-40B4-BE49-F238E27FC236}">
                <a16:creationId xmlns:a16="http://schemas.microsoft.com/office/drawing/2014/main" id="{449A8457-BE99-477F-BFF3-EFB0988FAD5A}"/>
              </a:ext>
            </a:extLst>
          </p:cNvPr>
          <p:cNvSpPr>
            <a:spLocks noChangeArrowheads="1"/>
          </p:cNvSpPr>
          <p:nvPr/>
        </p:nvSpPr>
        <p:spPr bwMode="auto">
          <a:xfrm>
            <a:off x="1243269" y="188133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4" name="Oval 3">
            <a:extLst>
              <a:ext uri="{FF2B5EF4-FFF2-40B4-BE49-F238E27FC236}">
                <a16:creationId xmlns:a16="http://schemas.microsoft.com/office/drawing/2014/main" id="{7127D4DF-A642-4C04-AC21-100A89A0BA4C}"/>
              </a:ext>
            </a:extLst>
          </p:cNvPr>
          <p:cNvSpPr>
            <a:spLocks noChangeArrowheads="1"/>
          </p:cNvSpPr>
          <p:nvPr/>
        </p:nvSpPr>
        <p:spPr bwMode="auto">
          <a:xfrm>
            <a:off x="2695797" y="188133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a:extLst>
              <a:ext uri="{FF2B5EF4-FFF2-40B4-BE49-F238E27FC236}">
                <a16:creationId xmlns:a16="http://schemas.microsoft.com/office/drawing/2014/main" id="{10775E59-DDD6-47E8-8FAC-1F33C97E84B0}"/>
              </a:ext>
            </a:extLst>
          </p:cNvPr>
          <p:cNvSpPr>
            <a:spLocks noChangeArrowheads="1"/>
          </p:cNvSpPr>
          <p:nvPr/>
        </p:nvSpPr>
        <p:spPr bwMode="auto">
          <a:xfrm>
            <a:off x="2009617" y="2858491"/>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a:extLst>
              <a:ext uri="{FF2B5EF4-FFF2-40B4-BE49-F238E27FC236}">
                <a16:creationId xmlns:a16="http://schemas.microsoft.com/office/drawing/2014/main" id="{B6A0971B-3390-447E-9DD8-2D79872505B0}"/>
              </a:ext>
            </a:extLst>
          </p:cNvPr>
          <p:cNvSpPr>
            <a:spLocks noChangeArrowheads="1"/>
          </p:cNvSpPr>
          <p:nvPr/>
        </p:nvSpPr>
        <p:spPr bwMode="auto">
          <a:xfrm>
            <a:off x="421344" y="2858491"/>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a:extLst>
              <a:ext uri="{FF2B5EF4-FFF2-40B4-BE49-F238E27FC236}">
                <a16:creationId xmlns:a16="http://schemas.microsoft.com/office/drawing/2014/main" id="{48B0C8CB-D131-4649-9DAD-E5787AFE94D8}"/>
              </a:ext>
            </a:extLst>
          </p:cNvPr>
          <p:cNvSpPr>
            <a:spLocks noChangeArrowheads="1"/>
          </p:cNvSpPr>
          <p:nvPr/>
        </p:nvSpPr>
        <p:spPr bwMode="auto">
          <a:xfrm>
            <a:off x="3639015" y="2858491"/>
            <a:ext cx="543765" cy="5204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a:extLst>
              <a:ext uri="{FF2B5EF4-FFF2-40B4-BE49-F238E27FC236}">
                <a16:creationId xmlns:a16="http://schemas.microsoft.com/office/drawing/2014/main" id="{060071DB-ED40-4A4C-A78D-8A151C16B4B7}"/>
              </a:ext>
            </a:extLst>
          </p:cNvPr>
          <p:cNvSpPr>
            <a:spLocks noChangeArrowheads="1"/>
          </p:cNvSpPr>
          <p:nvPr/>
        </p:nvSpPr>
        <p:spPr bwMode="auto">
          <a:xfrm>
            <a:off x="2015755" y="399700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9" name="AutoShape 44">
            <a:extLst>
              <a:ext uri="{FF2B5EF4-FFF2-40B4-BE49-F238E27FC236}">
                <a16:creationId xmlns:a16="http://schemas.microsoft.com/office/drawing/2014/main" id="{C98C517B-5863-4067-A039-DA4130F8C3ED}"/>
              </a:ext>
            </a:extLst>
          </p:cNvPr>
          <p:cNvCxnSpPr>
            <a:cxnSpLocks noChangeShapeType="1"/>
            <a:stCxn id="3" idx="6"/>
            <a:endCxn id="4" idx="2"/>
          </p:cNvCxnSpPr>
          <p:nvPr/>
        </p:nvCxnSpPr>
        <p:spPr bwMode="auto">
          <a:xfrm>
            <a:off x="1787034" y="2144228"/>
            <a:ext cx="908763"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44">
            <a:extLst>
              <a:ext uri="{FF2B5EF4-FFF2-40B4-BE49-F238E27FC236}">
                <a16:creationId xmlns:a16="http://schemas.microsoft.com/office/drawing/2014/main" id="{1DC68C31-3802-4C85-BFCA-A55769C05E90}"/>
              </a:ext>
            </a:extLst>
          </p:cNvPr>
          <p:cNvCxnSpPr>
            <a:cxnSpLocks noChangeShapeType="1"/>
            <a:stCxn id="6" idx="6"/>
            <a:endCxn id="5" idx="2"/>
          </p:cNvCxnSpPr>
          <p:nvPr/>
        </p:nvCxnSpPr>
        <p:spPr bwMode="auto">
          <a:xfrm>
            <a:off x="965109" y="3121381"/>
            <a:ext cx="1044508"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1" name="AutoShape 44">
            <a:extLst>
              <a:ext uri="{FF2B5EF4-FFF2-40B4-BE49-F238E27FC236}">
                <a16:creationId xmlns:a16="http://schemas.microsoft.com/office/drawing/2014/main" id="{557D29DE-BBC2-4485-B732-0F528A058BE1}"/>
              </a:ext>
            </a:extLst>
          </p:cNvPr>
          <p:cNvCxnSpPr>
            <a:cxnSpLocks noChangeShapeType="1"/>
            <a:stCxn id="5" idx="6"/>
            <a:endCxn id="7" idx="2"/>
          </p:cNvCxnSpPr>
          <p:nvPr/>
        </p:nvCxnSpPr>
        <p:spPr bwMode="auto">
          <a:xfrm flipV="1">
            <a:off x="2553382" y="3118709"/>
            <a:ext cx="1085633" cy="26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a:extLst>
              <a:ext uri="{FF2B5EF4-FFF2-40B4-BE49-F238E27FC236}">
                <a16:creationId xmlns:a16="http://schemas.microsoft.com/office/drawing/2014/main" id="{1992825E-C3BA-4ECC-BC22-E5B8053FE9BC}"/>
              </a:ext>
            </a:extLst>
          </p:cNvPr>
          <p:cNvCxnSpPr>
            <a:cxnSpLocks noChangeShapeType="1"/>
            <a:endCxn id="3" idx="4"/>
          </p:cNvCxnSpPr>
          <p:nvPr/>
        </p:nvCxnSpPr>
        <p:spPr bwMode="auto">
          <a:xfrm flipV="1">
            <a:off x="894997" y="2407118"/>
            <a:ext cx="620155" cy="50966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a:extLst>
              <a:ext uri="{FF2B5EF4-FFF2-40B4-BE49-F238E27FC236}">
                <a16:creationId xmlns:a16="http://schemas.microsoft.com/office/drawing/2014/main" id="{C3698D3A-D9C5-4512-B2C8-99E899846471}"/>
              </a:ext>
            </a:extLst>
          </p:cNvPr>
          <p:cNvCxnSpPr>
            <a:cxnSpLocks noChangeShapeType="1"/>
            <a:stCxn id="5" idx="7"/>
          </p:cNvCxnSpPr>
          <p:nvPr/>
        </p:nvCxnSpPr>
        <p:spPr bwMode="auto">
          <a:xfrm flipV="1">
            <a:off x="2473749" y="2396762"/>
            <a:ext cx="475740" cy="5387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44">
            <a:extLst>
              <a:ext uri="{FF2B5EF4-FFF2-40B4-BE49-F238E27FC236}">
                <a16:creationId xmlns:a16="http://schemas.microsoft.com/office/drawing/2014/main" id="{BE682E5A-2D3D-4AC6-8B7E-725A7A0C30D3}"/>
              </a:ext>
            </a:extLst>
          </p:cNvPr>
          <p:cNvCxnSpPr>
            <a:cxnSpLocks noChangeShapeType="1"/>
            <a:stCxn id="8" idx="7"/>
            <a:endCxn id="7" idx="3"/>
          </p:cNvCxnSpPr>
          <p:nvPr/>
        </p:nvCxnSpPr>
        <p:spPr bwMode="auto">
          <a:xfrm flipV="1">
            <a:off x="2479887" y="3302710"/>
            <a:ext cx="1238761" cy="77129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a:extLst>
              <a:ext uri="{FF2B5EF4-FFF2-40B4-BE49-F238E27FC236}">
                <a16:creationId xmlns:a16="http://schemas.microsoft.com/office/drawing/2014/main" id="{C6C56366-387F-4BE8-A1DB-CC51FD840CB5}"/>
              </a:ext>
            </a:extLst>
          </p:cNvPr>
          <p:cNvCxnSpPr>
            <a:cxnSpLocks noChangeShapeType="1"/>
            <a:stCxn id="6" idx="5"/>
            <a:endCxn id="8" idx="1"/>
          </p:cNvCxnSpPr>
          <p:nvPr/>
        </p:nvCxnSpPr>
        <p:spPr bwMode="auto">
          <a:xfrm>
            <a:off x="885476" y="3307272"/>
            <a:ext cx="1209912"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a:extLst>
              <a:ext uri="{FF2B5EF4-FFF2-40B4-BE49-F238E27FC236}">
                <a16:creationId xmlns:a16="http://schemas.microsoft.com/office/drawing/2014/main" id="{23DD7D6B-3D50-403A-9375-73264423B3FF}"/>
              </a:ext>
            </a:extLst>
          </p:cNvPr>
          <p:cNvCxnSpPr>
            <a:cxnSpLocks noChangeShapeType="1"/>
            <a:stCxn id="8" idx="0"/>
            <a:endCxn id="5" idx="4"/>
          </p:cNvCxnSpPr>
          <p:nvPr/>
        </p:nvCxnSpPr>
        <p:spPr bwMode="auto">
          <a:xfrm flipH="1" flipV="1">
            <a:off x="2281500" y="3384271"/>
            <a:ext cx="613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a:extLst>
              <a:ext uri="{FF2B5EF4-FFF2-40B4-BE49-F238E27FC236}">
                <a16:creationId xmlns:a16="http://schemas.microsoft.com/office/drawing/2014/main" id="{CD5A73C4-88F4-401E-89E4-04BFFFB0A718}"/>
              </a:ext>
            </a:extLst>
          </p:cNvPr>
          <p:cNvCxnSpPr>
            <a:cxnSpLocks noChangeShapeType="1"/>
            <a:stCxn id="5" idx="1"/>
            <a:endCxn id="3" idx="4"/>
          </p:cNvCxnSpPr>
          <p:nvPr/>
        </p:nvCxnSpPr>
        <p:spPr bwMode="auto">
          <a:xfrm flipH="1" flipV="1">
            <a:off x="1515152" y="2407118"/>
            <a:ext cx="574098"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44">
            <a:extLst>
              <a:ext uri="{FF2B5EF4-FFF2-40B4-BE49-F238E27FC236}">
                <a16:creationId xmlns:a16="http://schemas.microsoft.com/office/drawing/2014/main" id="{0FDC99C3-D9C3-422E-97A0-A771612619A4}"/>
              </a:ext>
            </a:extLst>
          </p:cNvPr>
          <p:cNvCxnSpPr>
            <a:cxnSpLocks noChangeShapeType="1"/>
            <a:stCxn id="7" idx="1"/>
            <a:endCxn id="4" idx="4"/>
          </p:cNvCxnSpPr>
          <p:nvPr/>
        </p:nvCxnSpPr>
        <p:spPr bwMode="auto">
          <a:xfrm flipH="1" flipV="1">
            <a:off x="2967680" y="2407118"/>
            <a:ext cx="750968" cy="52758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9" name="Rectangle 18">
            <a:extLst>
              <a:ext uri="{FF2B5EF4-FFF2-40B4-BE49-F238E27FC236}">
                <a16:creationId xmlns:a16="http://schemas.microsoft.com/office/drawing/2014/main" id="{3BBC76C5-ABC8-4496-8B24-81E99BFE2F0E}"/>
              </a:ext>
            </a:extLst>
          </p:cNvPr>
          <p:cNvSpPr/>
          <p:nvPr/>
        </p:nvSpPr>
        <p:spPr>
          <a:xfrm>
            <a:off x="2252150" y="173687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E63F4E0-4841-4DBE-992C-8F0F29DCEB3B}"/>
              </a:ext>
            </a:extLst>
          </p:cNvPr>
          <p:cNvSpPr/>
          <p:nvPr/>
        </p:nvSpPr>
        <p:spPr>
          <a:xfrm>
            <a:off x="896087" y="233222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AEB15C40-E638-4680-B64F-1A91315E73C5}"/>
              </a:ext>
            </a:extLst>
          </p:cNvPr>
          <p:cNvSpPr/>
          <p:nvPr/>
        </p:nvSpPr>
        <p:spPr>
          <a:xfrm>
            <a:off x="3309251" y="2258709"/>
            <a:ext cx="336311"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3EFD3201-20EC-4B26-B1F5-4783D0E5201B}"/>
              </a:ext>
            </a:extLst>
          </p:cNvPr>
          <p:cNvSpPr/>
          <p:nvPr/>
        </p:nvSpPr>
        <p:spPr>
          <a:xfrm>
            <a:off x="1750125" y="233758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C0740E7A-98E3-4543-9700-8B66E0B641AA}"/>
              </a:ext>
            </a:extLst>
          </p:cNvPr>
          <p:cNvSpPr/>
          <p:nvPr/>
        </p:nvSpPr>
        <p:spPr>
          <a:xfrm>
            <a:off x="2676558" y="24595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92281575-AF54-4106-ACFD-E63F0754E938}"/>
              </a:ext>
            </a:extLst>
          </p:cNvPr>
          <p:cNvSpPr/>
          <p:nvPr/>
        </p:nvSpPr>
        <p:spPr>
          <a:xfrm>
            <a:off x="1267164" y="272899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1D0EEF80-702B-47AE-9BF7-A1B5424F420F}"/>
              </a:ext>
            </a:extLst>
          </p:cNvPr>
          <p:cNvSpPr/>
          <p:nvPr/>
        </p:nvSpPr>
        <p:spPr>
          <a:xfrm>
            <a:off x="3276411" y="275527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54A07817-32A8-4F65-A4AC-6212B2283510}"/>
              </a:ext>
            </a:extLst>
          </p:cNvPr>
          <p:cNvSpPr/>
          <p:nvPr/>
        </p:nvSpPr>
        <p:spPr>
          <a:xfrm>
            <a:off x="1073768" y="355591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AD06CF36-D699-4321-AF02-8EBF79392F19}"/>
              </a:ext>
            </a:extLst>
          </p:cNvPr>
          <p:cNvSpPr/>
          <p:nvPr/>
        </p:nvSpPr>
        <p:spPr>
          <a:xfrm>
            <a:off x="3013846" y="362194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54778D18-3A26-4F1D-AF27-900C8FB93B06}"/>
              </a:ext>
            </a:extLst>
          </p:cNvPr>
          <p:cNvSpPr/>
          <p:nvPr/>
        </p:nvSpPr>
        <p:spPr>
          <a:xfrm>
            <a:off x="2230012" y="344806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A48F170E-3C32-474A-8E17-3F0CBCF5CB04}"/>
              </a:ext>
            </a:extLst>
          </p:cNvPr>
          <p:cNvSpPr txBox="1"/>
          <p:nvPr/>
        </p:nvSpPr>
        <p:spPr>
          <a:xfrm>
            <a:off x="711200" y="4826000"/>
            <a:ext cx="1570300" cy="923330"/>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highlight>
                  <a:srgbClr val="FFFF00"/>
                </a:highlight>
              </a:rPr>
              <a:t>b(a, 3), f(a, 5), e(6, a)</a:t>
            </a:r>
          </a:p>
          <a:p>
            <a:r>
              <a:rPr lang="en-US" i="1"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c</a:t>
            </a:r>
            <a:r>
              <a:rPr lang="en-US"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 </a:t>
            </a:r>
            <a:r>
              <a:rPr lang="zh-CN" altLang="en-US" dirty="0">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a:t>
            </a:r>
            <a:r>
              <a:rPr lang="en-US"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 </a:t>
            </a:r>
            <a:r>
              <a:rPr lang="en-US" i="1"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d</a:t>
            </a:r>
            <a:r>
              <a:rPr lang="en-US"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 </a:t>
            </a:r>
            <a:r>
              <a:rPr lang="zh-CN" altLang="en-US" dirty="0">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dirty="0">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a:t>
            </a:r>
            <a:endParaRPr lang="en-US" dirty="0">
              <a:highlight>
                <a:srgbClr val="FFFF00"/>
              </a:highlight>
            </a:endParaRPr>
          </a:p>
        </p:txBody>
      </p:sp>
    </p:spTree>
    <p:extLst>
      <p:ext uri="{BB962C8B-B14F-4D97-AF65-F5344CB8AC3E}">
        <p14:creationId xmlns:p14="http://schemas.microsoft.com/office/powerpoint/2010/main" val="2127662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1114E4-5DD6-4C3B-8364-F84774C0ADD7}"/>
              </a:ext>
            </a:extLst>
          </p:cNvPr>
          <p:cNvSpPr txBox="1"/>
          <p:nvPr/>
        </p:nvSpPr>
        <p:spPr>
          <a:xfrm>
            <a:off x="1981200" y="2020217"/>
            <a:ext cx="8229600" cy="2654573"/>
          </a:xfrm>
          <a:prstGeom prst="rect">
            <a:avLst/>
          </a:prstGeom>
          <a:noFill/>
        </p:spPr>
        <p:txBody>
          <a:bodyPr wrap="square" rtlCol="0">
            <a:spAutoFit/>
          </a:bodyPr>
          <a:lstStyle/>
          <a:p>
            <a:pPr>
              <a:spcAft>
                <a:spcPts val="900"/>
              </a:spcAft>
            </a:pPr>
            <a:r>
              <a:rPr lang="en-US" sz="2400" dirty="0">
                <a:highlight>
                  <a:srgbClr val="FFFF00"/>
                </a:highlight>
                <a:latin typeface="Times New Roman" panose="02020603050405020304" pitchFamily="18" charset="0"/>
                <a:cs typeface="Times New Roman" panose="02020603050405020304" pitchFamily="18" charset="0"/>
              </a:rPr>
              <a:t>In the design of electronic circuitry, </a:t>
            </a:r>
          </a:p>
          <a:p>
            <a:pPr marL="342900" indent="-342900">
              <a:spcAft>
                <a:spcPts val="9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model to use the pins of several components electrically equivalent by wiring them together.</a:t>
            </a:r>
          </a:p>
          <a:p>
            <a:pPr marL="342900" indent="-342900">
              <a:spcAft>
                <a:spcPts val="900"/>
              </a:spcAft>
              <a:buFont typeface="Arial" panose="020B0604020202020204" pitchFamily="34" charset="0"/>
              <a:buChar char="•"/>
            </a:pPr>
            <a:r>
              <a:rPr lang="en-US" sz="2400" dirty="0">
                <a:highlight>
                  <a:srgbClr val="FFFF00"/>
                </a:highlight>
                <a:latin typeface="Times New Roman" panose="02020603050405020304" pitchFamily="18" charset="0"/>
                <a:cs typeface="Times New Roman" panose="02020603050405020304" pitchFamily="18" charset="0"/>
              </a:rPr>
              <a:t>To connect a set of n pins (vertices), there need n-1 wires (edges), each connecting two pins. </a:t>
            </a:r>
          </a:p>
          <a:p>
            <a:pPr marL="342900" indent="-342900">
              <a:spcAft>
                <a:spcPts val="900"/>
              </a:spcAft>
              <a:buFont typeface="Arial" panose="020B0604020202020204" pitchFamily="34" charset="0"/>
              <a:buChar char="•"/>
            </a:pPr>
            <a:r>
              <a:rPr lang="en-US" sz="2400" dirty="0">
                <a:highlight>
                  <a:srgbClr val="FFFF00"/>
                </a:highlight>
                <a:latin typeface="Times New Roman" panose="02020603050405020304" pitchFamily="18" charset="0"/>
                <a:cs typeface="Times New Roman" panose="02020603050405020304" pitchFamily="18" charset="0"/>
              </a:rPr>
              <a:t>The use of the least amount of wire is the most desirable. </a:t>
            </a:r>
          </a:p>
        </p:txBody>
      </p:sp>
    </p:spTree>
    <p:extLst>
      <p:ext uri="{BB962C8B-B14F-4D97-AF65-F5344CB8AC3E}">
        <p14:creationId xmlns:p14="http://schemas.microsoft.com/office/powerpoint/2010/main" val="2810834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6024" y="581879"/>
            <a:ext cx="8261901" cy="6247864"/>
          </a:xfrm>
          <a:prstGeom prst="rect">
            <a:avLst/>
          </a:prstGeom>
        </p:spPr>
        <p:txBody>
          <a:bodyPr wrap="square">
            <a:spAutoFit/>
          </a:bodyPr>
          <a:lstStyle/>
          <a:p>
            <a:pPr marL="461963" indent="-461963">
              <a:spcAft>
                <a:spcPts val="1200"/>
              </a:spcAft>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Always split the vertices, e.g., V - 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20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c</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0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d</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0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0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e</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that are not in the tree, (with tree vertices 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 b}) into two sets, the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fringe</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the “</a:t>
            </a:r>
            <a:r>
              <a:rPr lang="en-US" sz="20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unseen</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914400" marR="0" lvl="1" indent="-457200">
              <a:spcBef>
                <a:spcPts val="0"/>
              </a:spcBef>
              <a:spcAft>
                <a:spcPts val="1200"/>
              </a:spcAft>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fringe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contains only the vertices, such as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0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c</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1371600" lvl="2" indent="-457200">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they are not in the (spanning) tree, 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 b |(</a:t>
            </a:r>
            <a:r>
              <a:rPr lang="en-US" sz="20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3, </a:t>
            </a:r>
            <a:r>
              <a:rPr lang="en-US" sz="20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b</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marL="1371600" lvl="2" indent="-457200">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they are adjacent to at least one tree vertex in 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e.g</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c(b, 1). </a:t>
            </a:r>
          </a:p>
          <a:p>
            <a:pPr marL="1371600" lvl="2" indent="-457200">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These vertices {</a:t>
            </a:r>
            <a:r>
              <a:rPr lang="en-US" sz="20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are the candidates from which the next tree vertex such as </a:t>
            </a:r>
            <a:r>
              <a:rPr lang="en-US" sz="20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selected. </a:t>
            </a:r>
          </a:p>
          <a:p>
            <a:pPr marL="342900" indent="-342900">
              <a:buFont typeface="Arial" panose="020B0604020202020204" pitchFamily="34" charset="0"/>
              <a:buChar char="•"/>
            </a:pPr>
            <a:r>
              <a:rPr lang="en-US" sz="2000" b="1" dirty="0">
                <a:latin typeface="Times New Roman" panose="02020603050405020304" pitchFamily="18" charset="0"/>
                <a:ea typeface="SimSun" panose="02010600030101010101" pitchFamily="2" charset="-122"/>
                <a:cs typeface="Times New Roman" panose="02020603050405020304" pitchFamily="18" charset="0"/>
              </a:rPr>
              <a:t>	       </a:t>
            </a:r>
            <a:r>
              <a:rPr lang="en-US" sz="2000" i="1" dirty="0">
                <a:latin typeface="Times New Roman" panose="02020603050405020304" pitchFamily="18" charset="0"/>
                <a:ea typeface="SimSun" panose="02010600030101010101" pitchFamily="2" charset="-122"/>
                <a:cs typeface="Times New Roman" panose="02020603050405020304" pitchFamily="18" charset="0"/>
              </a:rPr>
              <a:t>a</a:t>
            </a:r>
            <a:r>
              <a:rPr lang="en-US" sz="2000" dirty="0">
                <a:latin typeface="Times New Roman" panose="02020603050405020304" pitchFamily="18" charset="0"/>
                <a:ea typeface="SimSun" panose="02010600030101010101" pitchFamily="2" charset="-122"/>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3)	       </a:t>
            </a:r>
            <a:r>
              <a:rPr lang="en-US" sz="2000" b="1" i="1" dirty="0">
                <a:solidFill>
                  <a:srgbClr val="0000FF"/>
                </a:solidFill>
                <a:highlight>
                  <a:srgbClr val="FFFF00"/>
                </a:highlight>
                <a:latin typeface="Times New Roman" panose="02020603050405020304" pitchFamily="18" charset="0"/>
                <a:cs typeface="Times New Roman" panose="02020603050405020304" pitchFamily="18" charset="0"/>
              </a:rPr>
              <a:t>c</a:t>
            </a:r>
            <a:r>
              <a:rPr lang="en-US" sz="2000" b="1" dirty="0">
                <a:solidFill>
                  <a:srgbClr val="0000FF"/>
                </a:solidFill>
                <a:highlight>
                  <a:srgbClr val="FFFF00"/>
                </a:highlight>
                <a:latin typeface="Times New Roman" panose="02020603050405020304" pitchFamily="18" charset="0"/>
                <a:cs typeface="Times New Roman" panose="02020603050405020304" pitchFamily="18" charset="0"/>
              </a:rPr>
              <a:t>(</a:t>
            </a:r>
            <a:r>
              <a:rPr lang="en-US" sz="2000" b="1" i="1" dirty="0">
                <a:solidFill>
                  <a:srgbClr val="0000FF"/>
                </a:solidFill>
                <a:highlight>
                  <a:srgbClr val="FFFF00"/>
                </a:highlight>
                <a:latin typeface="Times New Roman" panose="02020603050405020304" pitchFamily="18" charset="0"/>
                <a:cs typeface="Times New Roman" panose="02020603050405020304" pitchFamily="18" charset="0"/>
              </a:rPr>
              <a:t>b</a:t>
            </a:r>
            <a:r>
              <a:rPr lang="en-US" sz="2000" b="1" dirty="0">
                <a:solidFill>
                  <a:srgbClr val="0000FF"/>
                </a:solidFill>
                <a:highlight>
                  <a:srgbClr val="FFFF00"/>
                </a:highlight>
                <a:latin typeface="Times New Roman" panose="02020603050405020304" pitchFamily="18" charset="0"/>
                <a:cs typeface="Times New Roman" panose="02020603050405020304" pitchFamily="18" charset="0"/>
              </a:rPr>
              <a:t>, 1)</a:t>
            </a:r>
            <a:r>
              <a:rPr lang="en-US" sz="2000" dirty="0">
                <a:solidFill>
                  <a:srgbClr val="0000FF"/>
                </a:solidFill>
                <a:highlight>
                  <a:srgbClr val="FFFF00"/>
                </a:highlight>
                <a:latin typeface="Times New Roman" panose="02020603050405020304" pitchFamily="18" charset="0"/>
                <a:cs typeface="Times New Roman" panose="02020603050405020304" pitchFamily="18" charset="0"/>
              </a:rPr>
              <a:t> </a:t>
            </a:r>
            <a:r>
              <a:rPr lang="en-US" sz="2000" i="1" dirty="0">
                <a:solidFill>
                  <a:srgbClr val="0000FF"/>
                </a:solidFill>
                <a:highlight>
                  <a:srgbClr val="FFFF00"/>
                </a:highlight>
                <a:latin typeface="Times New Roman" panose="02020603050405020304" pitchFamily="18" charset="0"/>
                <a:cs typeface="Times New Roman" panose="02020603050405020304" pitchFamily="18" charset="0"/>
              </a:rPr>
              <a:t>e</a:t>
            </a:r>
            <a:r>
              <a:rPr lang="en-US" sz="2000" dirty="0">
                <a:solidFill>
                  <a:srgbClr val="0000FF"/>
                </a:solidFill>
                <a:highlight>
                  <a:srgbClr val="FFFF00"/>
                </a:highlight>
                <a:latin typeface="Times New Roman" panose="02020603050405020304" pitchFamily="18" charset="0"/>
                <a:cs typeface="Times New Roman" panose="02020603050405020304" pitchFamily="18" charset="0"/>
              </a:rPr>
              <a:t>(</a:t>
            </a:r>
            <a:r>
              <a:rPr lang="en-US" sz="2000" i="1" dirty="0">
                <a:solidFill>
                  <a:srgbClr val="0000FF"/>
                </a:solidFill>
                <a:highlight>
                  <a:srgbClr val="FFFF00"/>
                </a:highlight>
                <a:latin typeface="Times New Roman" panose="02020603050405020304" pitchFamily="18" charset="0"/>
                <a:cs typeface="Times New Roman" panose="02020603050405020304" pitchFamily="18" charset="0"/>
              </a:rPr>
              <a:t>a</a:t>
            </a:r>
            <a:r>
              <a:rPr lang="en-US" sz="2000" dirty="0">
                <a:solidFill>
                  <a:srgbClr val="0000FF"/>
                </a:solidFill>
                <a:highlight>
                  <a:srgbClr val="FFFF00"/>
                </a:highlight>
                <a:latin typeface="Times New Roman" panose="02020603050405020304" pitchFamily="18" charset="0"/>
                <a:cs typeface="Times New Roman" panose="02020603050405020304" pitchFamily="18" charset="0"/>
              </a:rPr>
              <a:t>, 6)</a:t>
            </a:r>
            <a:r>
              <a:rPr lang="en-US" altLang="zh-CN" sz="20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0000FF"/>
                </a:solidFill>
                <a:highlight>
                  <a:srgbClr val="FFFF00"/>
                </a:highlight>
                <a:latin typeface="Times New Roman" panose="02020603050405020304" pitchFamily="18" charset="0"/>
                <a:cs typeface="Times New Roman" panose="02020603050405020304" pitchFamily="18" charset="0"/>
              </a:rPr>
              <a:t>f</a:t>
            </a:r>
            <a:r>
              <a:rPr lang="en-US" sz="2000" dirty="0">
                <a:solidFill>
                  <a:srgbClr val="0000FF"/>
                </a:solidFill>
                <a:highlight>
                  <a:srgbClr val="FFFF00"/>
                </a:highlight>
                <a:latin typeface="Times New Roman" panose="02020603050405020304" pitchFamily="18" charset="0"/>
                <a:cs typeface="Times New Roman" panose="02020603050405020304" pitchFamily="18" charset="0"/>
              </a:rPr>
              <a:t>(</a:t>
            </a:r>
            <a:r>
              <a:rPr lang="en-US" sz="2000" i="1" dirty="0">
                <a:solidFill>
                  <a:srgbClr val="0000FF"/>
                </a:solidFill>
                <a:highlight>
                  <a:srgbClr val="FFFF00"/>
                </a:highlight>
                <a:latin typeface="Times New Roman" panose="02020603050405020304" pitchFamily="18" charset="0"/>
                <a:cs typeface="Times New Roman" panose="02020603050405020304" pitchFamily="18" charset="0"/>
              </a:rPr>
              <a:t>b</a:t>
            </a:r>
            <a:r>
              <a:rPr lang="en-US" sz="2000" dirty="0">
                <a:solidFill>
                  <a:srgbClr val="0000FF"/>
                </a:solidFill>
                <a:highlight>
                  <a:srgbClr val="FFFF00"/>
                </a:highlight>
                <a:latin typeface="Times New Roman" panose="02020603050405020304" pitchFamily="18" charset="0"/>
                <a:cs typeface="Times New Roman" panose="02020603050405020304" pitchFamily="18" charset="0"/>
              </a:rPr>
              <a:t>, 4) </a:t>
            </a:r>
            <a:r>
              <a:rPr lang="en-US" sz="2000" i="1" dirty="0">
                <a:solidFill>
                  <a:srgbClr val="0000FF"/>
                </a:solidFill>
                <a:highlight>
                  <a:srgbClr val="FFFF00"/>
                </a:highlight>
                <a:latin typeface="Times New Roman" panose="02020603050405020304" pitchFamily="18" charset="0"/>
                <a:cs typeface="Times New Roman" panose="02020603050405020304" pitchFamily="18" charset="0"/>
              </a:rPr>
              <a:t>f</a:t>
            </a:r>
            <a:r>
              <a:rPr lang="en-US" sz="2000" dirty="0">
                <a:solidFill>
                  <a:srgbClr val="0000FF"/>
                </a:solidFill>
                <a:highlight>
                  <a:srgbClr val="FFFF00"/>
                </a:highlight>
                <a:latin typeface="Times New Roman" panose="02020603050405020304" pitchFamily="18" charset="0"/>
                <a:cs typeface="Times New Roman" panose="02020603050405020304" pitchFamily="18" charset="0"/>
              </a:rPr>
              <a:t>(</a:t>
            </a:r>
            <a:r>
              <a:rPr lang="en-US" sz="2000" i="1" dirty="0">
                <a:solidFill>
                  <a:srgbClr val="0000FF"/>
                </a:solidFill>
                <a:highlight>
                  <a:srgbClr val="FFFF00"/>
                </a:highlight>
                <a:latin typeface="Times New Roman" panose="02020603050405020304" pitchFamily="18" charset="0"/>
                <a:cs typeface="Times New Roman" panose="02020603050405020304" pitchFamily="18" charset="0"/>
              </a:rPr>
              <a:t>a</a:t>
            </a:r>
            <a:r>
              <a:rPr lang="en-US" sz="2000" dirty="0">
                <a:solidFill>
                  <a:srgbClr val="0000FF"/>
                </a:solidFill>
                <a:highlight>
                  <a:srgbClr val="FFFF00"/>
                </a:highlight>
                <a:latin typeface="Times New Roman" panose="02020603050405020304" pitchFamily="18" charset="0"/>
                <a:cs typeface="Times New Roman" panose="02020603050405020304" pitchFamily="18" charset="0"/>
              </a:rPr>
              <a:t>, 5)</a:t>
            </a:r>
            <a:r>
              <a:rPr lang="en-US" sz="2000" i="1" dirty="0">
                <a:solidFill>
                  <a:srgbClr val="C00000"/>
                </a:solidFill>
                <a:highlight>
                  <a:srgbClr val="FFFF00"/>
                </a:highlight>
                <a:latin typeface="Times New Roman" panose="02020603050405020304" pitchFamily="18" charset="0"/>
                <a:cs typeface="Times New Roman" panose="02020603050405020304" pitchFamily="18" charset="0"/>
              </a:rPr>
              <a:t> d</a:t>
            </a:r>
            <a:r>
              <a:rPr lang="en-US" sz="2000" dirty="0">
                <a:solidFill>
                  <a:srgbClr val="C00000"/>
                </a:solidFill>
                <a:highlight>
                  <a:srgbClr val="FFFF00"/>
                </a:highlight>
                <a:latin typeface="Times New Roman" panose="02020603050405020304" pitchFamily="18" charset="0"/>
                <a:cs typeface="Times New Roman" panose="02020603050405020304" pitchFamily="18" charset="0"/>
              </a:rPr>
              <a:t>(-, </a:t>
            </a:r>
            <a:r>
              <a:rPr lang="zh-CN" altLang="en-US" sz="2000" dirty="0">
                <a:solidFill>
                  <a:srgbClr val="C00000"/>
                </a:solidFill>
                <a:highlight>
                  <a:srgbClr val="FFFF00"/>
                </a:highlight>
                <a:latin typeface="Times New Roman" panose="02020603050405020304" pitchFamily="18" charset="0"/>
                <a:cs typeface="Times New Roman" panose="02020603050405020304" pitchFamily="18" charset="0"/>
              </a:rPr>
              <a:t>∞</a:t>
            </a:r>
            <a:r>
              <a:rPr lang="en-US" sz="2000" dirty="0">
                <a:solidFill>
                  <a:srgbClr val="C00000"/>
                </a:solidFill>
                <a:highlight>
                  <a:srgbClr val="FFFF00"/>
                </a:highlight>
                <a:latin typeface="Times New Roman" panose="02020603050405020304" pitchFamily="18" charset="0"/>
                <a:cs typeface="Times New Roman" panose="02020603050405020304" pitchFamily="18" charset="0"/>
              </a:rPr>
              <a:t>) </a:t>
            </a:r>
            <a:endParaRPr lang="en-US" sz="2000" dirty="0">
              <a:solidFill>
                <a:srgbClr val="0000FF"/>
              </a:solidFill>
              <a:highlight>
                <a:srgbClr val="FFFF00"/>
              </a:highlight>
              <a:latin typeface="Times New Roman" panose="02020603050405020304" pitchFamily="18" charset="0"/>
              <a:cs typeface="Times New Roman" panose="02020603050405020304" pitchFamily="18" charset="0"/>
            </a:endParaRPr>
          </a:p>
          <a:p>
            <a:r>
              <a:rPr lang="en-US" sz="2000" dirty="0">
                <a:solidFill>
                  <a:srgbClr val="0000FF"/>
                </a:solidFill>
                <a:latin typeface="Times New Roman" panose="02020603050405020304" pitchFamily="18" charset="0"/>
                <a:cs typeface="Times New Roman" panose="02020603050405020304" pitchFamily="18" charset="0"/>
              </a:rPr>
              <a:t> </a:t>
            </a:r>
          </a:p>
          <a:p>
            <a:pPr marL="914400" lvl="1" indent="-457200">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sz="20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unseen</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vertices such as </a:t>
            </a:r>
            <a:r>
              <a:rPr lang="en-US" sz="2000" i="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d</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are all the other vertices of the graph, because they are yet to be affected by the algorithm (i.e., not directly connected to any vertices in 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a:t>
            </a:r>
            <a:r>
              <a:rPr lang="en-US" sz="2000" i="1" dirty="0">
                <a:solidFill>
                  <a:srgbClr val="C00000"/>
                </a:solidFill>
                <a:latin typeface="Times New Roman" panose="02020603050405020304" pitchFamily="18" charset="0"/>
                <a:cs typeface="Times New Roman" panose="02020603050405020304" pitchFamily="18" charset="0"/>
              </a:rPr>
              <a:t>d</a:t>
            </a:r>
            <a:r>
              <a:rPr lang="en-US" sz="2000" dirty="0">
                <a:solidFill>
                  <a:srgbClr val="C00000"/>
                </a:solidFill>
                <a:latin typeface="Times New Roman" panose="02020603050405020304" pitchFamily="18" charset="0"/>
                <a:cs typeface="Times New Roman" panose="02020603050405020304" pitchFamily="18" charset="0"/>
              </a:rPr>
              <a:t>(-, </a:t>
            </a:r>
            <a:r>
              <a:rPr lang="zh-CN" altLang="en-US" sz="2000" dirty="0">
                <a:solidFill>
                  <a:srgbClr val="C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461963" marR="0" lvl="0" indent="-461963">
              <a:spcBef>
                <a:spcPts val="0"/>
              </a:spcBef>
              <a:spcAft>
                <a:spcPts val="1200"/>
              </a:spcAft>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From the fringe, find the next vertex to be added to the current (spanning) tree T = &lt;V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&gt;  by selecting a vertex in the set  V - 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with the smallest distance connected to a tree vertex.</a:t>
            </a:r>
          </a:p>
          <a:p>
            <a:pPr marL="800100" lvl="1" indent="-342900">
              <a:spcAft>
                <a:spcPts val="1200"/>
              </a:spcAft>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V</a:t>
            </a:r>
            <a:r>
              <a:rPr lang="en-US" sz="2000" baseline="-250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T</a:t>
            </a:r>
            <a:r>
              <a:rPr lang="en-US" sz="20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 { </a:t>
            </a:r>
            <a:r>
              <a:rPr lang="en-US" sz="2000" i="1"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a</a:t>
            </a:r>
            <a:r>
              <a:rPr lang="en-US" sz="20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b</a:t>
            </a:r>
            <a:r>
              <a:rPr lang="en-US" sz="20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 and   V - V</a:t>
            </a:r>
            <a:r>
              <a:rPr lang="en-US" sz="2000" baseline="-250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T</a:t>
            </a:r>
            <a:r>
              <a:rPr lang="en-US" sz="20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 { </a:t>
            </a:r>
            <a:r>
              <a:rPr lang="en-US" sz="2000" i="1"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c</a:t>
            </a:r>
            <a:r>
              <a:rPr lang="en-US" sz="20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d</a:t>
            </a:r>
            <a:r>
              <a:rPr lang="en-US" sz="2000" dirty="0">
                <a:solidFill>
                  <a:srgbClr val="3803CD"/>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f</a:t>
            </a:r>
            <a:r>
              <a:rPr lang="en-US" sz="20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e</a:t>
            </a:r>
            <a:r>
              <a:rPr lang="en-US" sz="20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a:t>
            </a:r>
          </a:p>
          <a:p>
            <a:pPr marL="461963" marR="0" lvl="0" indent="-461963">
              <a:spcBef>
                <a:spcPts val="0"/>
              </a:spcBef>
              <a:spcAft>
                <a:spcPts val="1200"/>
              </a:spcAft>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Ties can be broken arbitrarily.</a:t>
            </a:r>
          </a:p>
        </p:txBody>
      </p:sp>
      <p:sp>
        <p:nvSpPr>
          <p:cNvPr id="4" name="Star: 8 Points 3">
            <a:extLst>
              <a:ext uri="{FF2B5EF4-FFF2-40B4-BE49-F238E27FC236}">
                <a16:creationId xmlns:a16="http://schemas.microsoft.com/office/drawing/2014/main" id="{32E6C24B-2C4E-46FD-9CBB-1A39300F635F}"/>
              </a:ext>
            </a:extLst>
          </p:cNvPr>
          <p:cNvSpPr/>
          <p:nvPr/>
        </p:nvSpPr>
        <p:spPr>
          <a:xfrm>
            <a:off x="10184130" y="845820"/>
            <a:ext cx="674370" cy="514350"/>
          </a:xfrm>
          <a:prstGeom prst="star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FF0000"/>
                </a:solidFill>
              </a:rPr>
              <a:t>B</a:t>
            </a:r>
          </a:p>
        </p:txBody>
      </p:sp>
      <p:sp>
        <p:nvSpPr>
          <p:cNvPr id="33" name="Oval 32">
            <a:extLst>
              <a:ext uri="{FF2B5EF4-FFF2-40B4-BE49-F238E27FC236}">
                <a16:creationId xmlns:a16="http://schemas.microsoft.com/office/drawing/2014/main" id="{E8CE7040-33DF-4D47-BBCF-8C9A71A8B63B}"/>
              </a:ext>
            </a:extLst>
          </p:cNvPr>
          <p:cNvSpPr>
            <a:spLocks noChangeArrowheads="1"/>
          </p:cNvSpPr>
          <p:nvPr/>
        </p:nvSpPr>
        <p:spPr bwMode="auto">
          <a:xfrm>
            <a:off x="8882646" y="224709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34" name="Oval 33">
            <a:extLst>
              <a:ext uri="{FF2B5EF4-FFF2-40B4-BE49-F238E27FC236}">
                <a16:creationId xmlns:a16="http://schemas.microsoft.com/office/drawing/2014/main" id="{CE09F239-DB05-41E7-93AC-C12B871845C8}"/>
              </a:ext>
            </a:extLst>
          </p:cNvPr>
          <p:cNvSpPr>
            <a:spLocks noChangeArrowheads="1"/>
          </p:cNvSpPr>
          <p:nvPr/>
        </p:nvSpPr>
        <p:spPr bwMode="auto">
          <a:xfrm>
            <a:off x="10335174" y="224709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5" name="Oval 34">
            <a:extLst>
              <a:ext uri="{FF2B5EF4-FFF2-40B4-BE49-F238E27FC236}">
                <a16:creationId xmlns:a16="http://schemas.microsoft.com/office/drawing/2014/main" id="{3B5D3EFF-4A79-46F5-81EC-A45F6402BB27}"/>
              </a:ext>
            </a:extLst>
          </p:cNvPr>
          <p:cNvSpPr>
            <a:spLocks noChangeArrowheads="1"/>
          </p:cNvSpPr>
          <p:nvPr/>
        </p:nvSpPr>
        <p:spPr bwMode="auto">
          <a:xfrm>
            <a:off x="9648994" y="322424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6" name="Oval 35">
            <a:extLst>
              <a:ext uri="{FF2B5EF4-FFF2-40B4-BE49-F238E27FC236}">
                <a16:creationId xmlns:a16="http://schemas.microsoft.com/office/drawing/2014/main" id="{39A5BEFB-21A4-4454-B23B-418FA20B9B56}"/>
              </a:ext>
            </a:extLst>
          </p:cNvPr>
          <p:cNvSpPr>
            <a:spLocks noChangeArrowheads="1"/>
          </p:cNvSpPr>
          <p:nvPr/>
        </p:nvSpPr>
        <p:spPr bwMode="auto">
          <a:xfrm>
            <a:off x="8060721" y="322424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7" name="Oval 36">
            <a:extLst>
              <a:ext uri="{FF2B5EF4-FFF2-40B4-BE49-F238E27FC236}">
                <a16:creationId xmlns:a16="http://schemas.microsoft.com/office/drawing/2014/main" id="{9B575755-2EAE-4212-8517-D57183A45B60}"/>
              </a:ext>
            </a:extLst>
          </p:cNvPr>
          <p:cNvSpPr>
            <a:spLocks noChangeArrowheads="1"/>
          </p:cNvSpPr>
          <p:nvPr/>
        </p:nvSpPr>
        <p:spPr bwMode="auto">
          <a:xfrm>
            <a:off x="11278392" y="3224248"/>
            <a:ext cx="543765" cy="5204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8" name="Oval 37">
            <a:extLst>
              <a:ext uri="{FF2B5EF4-FFF2-40B4-BE49-F238E27FC236}">
                <a16:creationId xmlns:a16="http://schemas.microsoft.com/office/drawing/2014/main" id="{8DB771C1-B936-4F70-B8B5-3A75BBDB1F74}"/>
              </a:ext>
            </a:extLst>
          </p:cNvPr>
          <p:cNvSpPr>
            <a:spLocks noChangeArrowheads="1"/>
          </p:cNvSpPr>
          <p:nvPr/>
        </p:nvSpPr>
        <p:spPr bwMode="auto">
          <a:xfrm>
            <a:off x="9655132" y="436276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39" name="AutoShape 44">
            <a:extLst>
              <a:ext uri="{FF2B5EF4-FFF2-40B4-BE49-F238E27FC236}">
                <a16:creationId xmlns:a16="http://schemas.microsoft.com/office/drawing/2014/main" id="{64B96351-522C-4853-B468-27C901703E62}"/>
              </a:ext>
            </a:extLst>
          </p:cNvPr>
          <p:cNvCxnSpPr>
            <a:cxnSpLocks noChangeShapeType="1"/>
            <a:stCxn id="33" idx="6"/>
            <a:endCxn id="34" idx="2"/>
          </p:cNvCxnSpPr>
          <p:nvPr/>
        </p:nvCxnSpPr>
        <p:spPr bwMode="auto">
          <a:xfrm>
            <a:off x="9426411" y="2509985"/>
            <a:ext cx="908763" cy="0"/>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40" name="AutoShape 44">
            <a:extLst>
              <a:ext uri="{FF2B5EF4-FFF2-40B4-BE49-F238E27FC236}">
                <a16:creationId xmlns:a16="http://schemas.microsoft.com/office/drawing/2014/main" id="{972D0091-1C80-4FEA-B762-1CFD9726C661}"/>
              </a:ext>
            </a:extLst>
          </p:cNvPr>
          <p:cNvCxnSpPr>
            <a:cxnSpLocks noChangeShapeType="1"/>
            <a:stCxn id="36" idx="6"/>
            <a:endCxn id="35" idx="2"/>
          </p:cNvCxnSpPr>
          <p:nvPr/>
        </p:nvCxnSpPr>
        <p:spPr bwMode="auto">
          <a:xfrm>
            <a:off x="8604486" y="3487138"/>
            <a:ext cx="1044508"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1" name="AutoShape 44">
            <a:extLst>
              <a:ext uri="{FF2B5EF4-FFF2-40B4-BE49-F238E27FC236}">
                <a16:creationId xmlns:a16="http://schemas.microsoft.com/office/drawing/2014/main" id="{26C1CEEC-8338-4BA5-B028-72EB51D875E1}"/>
              </a:ext>
            </a:extLst>
          </p:cNvPr>
          <p:cNvCxnSpPr>
            <a:cxnSpLocks noChangeShapeType="1"/>
            <a:stCxn id="35" idx="6"/>
            <a:endCxn id="37" idx="2"/>
          </p:cNvCxnSpPr>
          <p:nvPr/>
        </p:nvCxnSpPr>
        <p:spPr bwMode="auto">
          <a:xfrm flipV="1">
            <a:off x="10192759" y="3484466"/>
            <a:ext cx="1085633" cy="26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2" name="AutoShape 44">
            <a:extLst>
              <a:ext uri="{FF2B5EF4-FFF2-40B4-BE49-F238E27FC236}">
                <a16:creationId xmlns:a16="http://schemas.microsoft.com/office/drawing/2014/main" id="{FE04E98D-ADFC-4153-BC5C-0CDABA91845B}"/>
              </a:ext>
            </a:extLst>
          </p:cNvPr>
          <p:cNvCxnSpPr>
            <a:cxnSpLocks noChangeShapeType="1"/>
            <a:endCxn id="33" idx="4"/>
          </p:cNvCxnSpPr>
          <p:nvPr/>
        </p:nvCxnSpPr>
        <p:spPr bwMode="auto">
          <a:xfrm flipV="1">
            <a:off x="8534374" y="2772875"/>
            <a:ext cx="620155" cy="509660"/>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43" name="AutoShape 44">
            <a:extLst>
              <a:ext uri="{FF2B5EF4-FFF2-40B4-BE49-F238E27FC236}">
                <a16:creationId xmlns:a16="http://schemas.microsoft.com/office/drawing/2014/main" id="{B41CD33C-483A-416D-972F-A14D70678F19}"/>
              </a:ext>
            </a:extLst>
          </p:cNvPr>
          <p:cNvCxnSpPr>
            <a:cxnSpLocks noChangeShapeType="1"/>
            <a:stCxn id="35" idx="7"/>
          </p:cNvCxnSpPr>
          <p:nvPr/>
        </p:nvCxnSpPr>
        <p:spPr bwMode="auto">
          <a:xfrm flipV="1">
            <a:off x="10113126" y="2762519"/>
            <a:ext cx="475740" cy="5387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4" name="AutoShape 44">
            <a:extLst>
              <a:ext uri="{FF2B5EF4-FFF2-40B4-BE49-F238E27FC236}">
                <a16:creationId xmlns:a16="http://schemas.microsoft.com/office/drawing/2014/main" id="{25F95452-B511-4B4B-9818-F91F553BF43F}"/>
              </a:ext>
            </a:extLst>
          </p:cNvPr>
          <p:cNvCxnSpPr>
            <a:cxnSpLocks noChangeShapeType="1"/>
            <a:stCxn id="38" idx="7"/>
            <a:endCxn id="37" idx="3"/>
          </p:cNvCxnSpPr>
          <p:nvPr/>
        </p:nvCxnSpPr>
        <p:spPr bwMode="auto">
          <a:xfrm flipV="1">
            <a:off x="10119264" y="3668467"/>
            <a:ext cx="1238761" cy="77129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5" name="AutoShape 44">
            <a:extLst>
              <a:ext uri="{FF2B5EF4-FFF2-40B4-BE49-F238E27FC236}">
                <a16:creationId xmlns:a16="http://schemas.microsoft.com/office/drawing/2014/main" id="{BAA256D7-2977-43E2-A1EE-0F9215A38583}"/>
              </a:ext>
            </a:extLst>
          </p:cNvPr>
          <p:cNvCxnSpPr>
            <a:cxnSpLocks noChangeShapeType="1"/>
            <a:stCxn id="36" idx="5"/>
            <a:endCxn id="38" idx="1"/>
          </p:cNvCxnSpPr>
          <p:nvPr/>
        </p:nvCxnSpPr>
        <p:spPr bwMode="auto">
          <a:xfrm>
            <a:off x="8524853" y="3673029"/>
            <a:ext cx="1209912"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6" name="AutoShape 44">
            <a:extLst>
              <a:ext uri="{FF2B5EF4-FFF2-40B4-BE49-F238E27FC236}">
                <a16:creationId xmlns:a16="http://schemas.microsoft.com/office/drawing/2014/main" id="{6F0019BA-27AD-48E9-B61E-8F1A10FDD6AE}"/>
              </a:ext>
            </a:extLst>
          </p:cNvPr>
          <p:cNvCxnSpPr>
            <a:cxnSpLocks noChangeShapeType="1"/>
            <a:stCxn id="38" idx="0"/>
            <a:endCxn id="35" idx="4"/>
          </p:cNvCxnSpPr>
          <p:nvPr/>
        </p:nvCxnSpPr>
        <p:spPr bwMode="auto">
          <a:xfrm flipH="1" flipV="1">
            <a:off x="9920877" y="3750028"/>
            <a:ext cx="613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7" name="AutoShape 44">
            <a:extLst>
              <a:ext uri="{FF2B5EF4-FFF2-40B4-BE49-F238E27FC236}">
                <a16:creationId xmlns:a16="http://schemas.microsoft.com/office/drawing/2014/main" id="{F51A9F2F-CFA1-4835-BD5D-5D56F9CBB795}"/>
              </a:ext>
            </a:extLst>
          </p:cNvPr>
          <p:cNvCxnSpPr>
            <a:cxnSpLocks noChangeShapeType="1"/>
            <a:stCxn id="35" idx="1"/>
            <a:endCxn id="33" idx="4"/>
          </p:cNvCxnSpPr>
          <p:nvPr/>
        </p:nvCxnSpPr>
        <p:spPr bwMode="auto">
          <a:xfrm flipH="1" flipV="1">
            <a:off x="9154529" y="2772875"/>
            <a:ext cx="574098"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8" name="AutoShape 44">
            <a:extLst>
              <a:ext uri="{FF2B5EF4-FFF2-40B4-BE49-F238E27FC236}">
                <a16:creationId xmlns:a16="http://schemas.microsoft.com/office/drawing/2014/main" id="{C3C9627F-98A3-4A23-B930-F5AF901607F9}"/>
              </a:ext>
            </a:extLst>
          </p:cNvPr>
          <p:cNvCxnSpPr>
            <a:cxnSpLocks noChangeShapeType="1"/>
            <a:stCxn id="37" idx="1"/>
            <a:endCxn id="34" idx="4"/>
          </p:cNvCxnSpPr>
          <p:nvPr/>
        </p:nvCxnSpPr>
        <p:spPr bwMode="auto">
          <a:xfrm flipH="1" flipV="1">
            <a:off x="10607057" y="2772875"/>
            <a:ext cx="750968" cy="52758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9" name="Rectangle 48">
            <a:extLst>
              <a:ext uri="{FF2B5EF4-FFF2-40B4-BE49-F238E27FC236}">
                <a16:creationId xmlns:a16="http://schemas.microsoft.com/office/drawing/2014/main" id="{2CEEFDC5-C860-4375-9866-42C3ECB1FC6A}"/>
              </a:ext>
            </a:extLst>
          </p:cNvPr>
          <p:cNvSpPr/>
          <p:nvPr/>
        </p:nvSpPr>
        <p:spPr>
          <a:xfrm>
            <a:off x="9891527" y="2102631"/>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50" name="Rectangle 49">
            <a:extLst>
              <a:ext uri="{FF2B5EF4-FFF2-40B4-BE49-F238E27FC236}">
                <a16:creationId xmlns:a16="http://schemas.microsoft.com/office/drawing/2014/main" id="{90DAFEA2-BC38-4B30-A1A4-0FE43A0AE678}"/>
              </a:ext>
            </a:extLst>
          </p:cNvPr>
          <p:cNvSpPr/>
          <p:nvPr/>
        </p:nvSpPr>
        <p:spPr>
          <a:xfrm>
            <a:off x="8535464" y="2697985"/>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51" name="Rectangle 50">
            <a:extLst>
              <a:ext uri="{FF2B5EF4-FFF2-40B4-BE49-F238E27FC236}">
                <a16:creationId xmlns:a16="http://schemas.microsoft.com/office/drawing/2014/main" id="{ED1A35B5-AA3A-4095-A75A-5D606E60B275}"/>
              </a:ext>
            </a:extLst>
          </p:cNvPr>
          <p:cNvSpPr/>
          <p:nvPr/>
        </p:nvSpPr>
        <p:spPr>
          <a:xfrm>
            <a:off x="10948628" y="2624466"/>
            <a:ext cx="336311"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FC57DDC7-70D8-482D-95B9-BF7EEA102517}"/>
              </a:ext>
            </a:extLst>
          </p:cNvPr>
          <p:cNvSpPr/>
          <p:nvPr/>
        </p:nvSpPr>
        <p:spPr>
          <a:xfrm>
            <a:off x="9389502" y="2703341"/>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id="{87A6628E-725A-453D-9804-B29573B51419}"/>
              </a:ext>
            </a:extLst>
          </p:cNvPr>
          <p:cNvSpPr/>
          <p:nvPr/>
        </p:nvSpPr>
        <p:spPr>
          <a:xfrm>
            <a:off x="10315935" y="282526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54" name="Rectangle 53">
            <a:extLst>
              <a:ext uri="{FF2B5EF4-FFF2-40B4-BE49-F238E27FC236}">
                <a16:creationId xmlns:a16="http://schemas.microsoft.com/office/drawing/2014/main" id="{97EEC475-717B-4B1A-8223-40F75C40FF9D}"/>
              </a:ext>
            </a:extLst>
          </p:cNvPr>
          <p:cNvSpPr/>
          <p:nvPr/>
        </p:nvSpPr>
        <p:spPr>
          <a:xfrm>
            <a:off x="8906541" y="309475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55" name="Rectangle 54">
            <a:extLst>
              <a:ext uri="{FF2B5EF4-FFF2-40B4-BE49-F238E27FC236}">
                <a16:creationId xmlns:a16="http://schemas.microsoft.com/office/drawing/2014/main" id="{3DF8F227-EA3B-401B-B19E-909EBA1BC55B}"/>
              </a:ext>
            </a:extLst>
          </p:cNvPr>
          <p:cNvSpPr/>
          <p:nvPr/>
        </p:nvSpPr>
        <p:spPr>
          <a:xfrm>
            <a:off x="10915788" y="312103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56" name="Rectangle 55">
            <a:extLst>
              <a:ext uri="{FF2B5EF4-FFF2-40B4-BE49-F238E27FC236}">
                <a16:creationId xmlns:a16="http://schemas.microsoft.com/office/drawing/2014/main" id="{66962706-AAD9-4594-8248-46685AB93B61}"/>
              </a:ext>
            </a:extLst>
          </p:cNvPr>
          <p:cNvSpPr/>
          <p:nvPr/>
        </p:nvSpPr>
        <p:spPr>
          <a:xfrm>
            <a:off x="8713145" y="39216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57" name="Rectangle 56">
            <a:extLst>
              <a:ext uri="{FF2B5EF4-FFF2-40B4-BE49-F238E27FC236}">
                <a16:creationId xmlns:a16="http://schemas.microsoft.com/office/drawing/2014/main" id="{5F7F40AA-2D5A-402D-8CC2-DAA4D1865197}"/>
              </a:ext>
            </a:extLst>
          </p:cNvPr>
          <p:cNvSpPr/>
          <p:nvPr/>
        </p:nvSpPr>
        <p:spPr>
          <a:xfrm>
            <a:off x="10653223" y="398769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0C481285-9F9B-4547-92F6-AE045C47AF1B}"/>
              </a:ext>
            </a:extLst>
          </p:cNvPr>
          <p:cNvSpPr/>
          <p:nvPr/>
        </p:nvSpPr>
        <p:spPr>
          <a:xfrm>
            <a:off x="9869389" y="381382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7548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3546525" y="1216813"/>
                <a:ext cx="8171342" cy="5109091"/>
              </a:xfrm>
              <a:prstGeom prst="rect">
                <a:avLst/>
              </a:prstGeom>
            </p:spPr>
            <p:txBody>
              <a:bodyPr wrap="square">
                <a:spAutoFit/>
              </a:bodyPr>
              <a:lstStyle/>
              <a:p>
                <a:pPr marL="461963" marR="0" lvl="0" indent="-461963">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After identified a vertex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to be added to the (spanning) tree, e.g.,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b</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the algorithm performs two operations:</a:t>
                </a:r>
              </a:p>
              <a:p>
                <a:pPr marL="914400" marR="0" lvl="0" indent="-461963">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Move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from the set V-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to the set of tree vertices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i.e.,</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 { </a:t>
                </a:r>
                <a:r>
                  <a:rPr lang="en-US" sz="2200" i="1"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a</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b</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		 </a:t>
                </a:r>
                <a14:m>
                  <m:oMath xmlns:m="http://schemas.openxmlformats.org/officeDocument/2006/math">
                    <m:r>
                      <a:rPr lang="en-US" sz="2200" i="1" smtClean="0">
                        <a:solidFill>
                          <a:srgbClr val="000000"/>
                        </a:solidFill>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m:t>V</m:t>
                    </m:r>
                    <m:r>
                      <m:rPr>
                        <m:nor/>
                      </m:rPr>
                      <a:rPr lang="en-US" sz="2200" baseline="-250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m:t>T</m:t>
                    </m:r>
                    <m:r>
                      <m:rPr>
                        <m:nor/>
                      </m:rP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m:t>  = { </m:t>
                    </m:r>
                    <m:r>
                      <m:rPr>
                        <m:nor/>
                      </m:rPr>
                      <a:rPr lang="en-US" sz="2200" i="1"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m:t>a</m:t>
                    </m:r>
                    <m:r>
                      <m:rPr>
                        <m:nor/>
                      </m:rP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m:t>, </m:t>
                    </m:r>
                    <m:r>
                      <m:rPr>
                        <m:nor/>
                      </m:rPr>
                      <a:rPr lang="en-US" sz="2200" i="1"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m:t>b</m:t>
                    </m:r>
                    <m:r>
                      <m:rPr>
                        <m:nor/>
                      </m:rP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m:t>, </m:t>
                    </m:r>
                    <m:r>
                      <m:rPr>
                        <m:nor/>
                      </m:rPr>
                      <a:rPr lang="en-US" sz="2200" i="1"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m:t>c</m:t>
                    </m:r>
                    <m:r>
                      <m:rPr>
                        <m:nor/>
                      </m:rP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m:t> }</m:t>
                    </m:r>
                  </m:oMath>
                </a14:m>
                <a:endPar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V - V</a:t>
                </a:r>
                <a:r>
                  <a:rPr lang="en-US" sz="2200" baseline="-250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 { </a:t>
                </a:r>
                <a:r>
                  <a:rPr lang="en-US" sz="2200" i="1"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c</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d</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f</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e</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r>
                      <a:rPr lang="en-US" sz="2200" i="1">
                        <a:solidFill>
                          <a:srgbClr val="000000"/>
                        </a:solidFill>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V - V</a:t>
                </a:r>
                <a:r>
                  <a:rPr lang="en-US" sz="2200" baseline="-250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 { </a:t>
                </a:r>
                <a:r>
                  <a:rPr lang="en-US" sz="2200" i="1"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d</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f</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e</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a:t>
                </a:r>
              </a:p>
              <a:p>
                <a:pPr marL="342900" indent="-342900">
                  <a:buFont typeface="Arial" panose="020B0604020202020204" pitchFamily="34" charset="0"/>
                  <a:buChar char="•"/>
                </a:pP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914400" marR="0" lvl="0" indent="-461963">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each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remaining vertex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in V -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that is connected to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update its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where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the weight of the edge between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marL="800100" lvl="1"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i="1"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a</a:t>
                </a:r>
                <a:r>
                  <a:rPr lang="en-US" sz="2200"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 -)</a:t>
                </a:r>
                <a:r>
                  <a:rPr lang="en-US" sz="2200" dirty="0">
                    <a:highlight>
                      <a:srgbClr val="FFFF00"/>
                    </a:highlight>
                    <a:latin typeface="Times New Roman" panose="02020603050405020304" pitchFamily="18" charset="0"/>
                    <a:cs typeface="Times New Roman" panose="02020603050405020304" pitchFamily="18" charset="0"/>
                  </a:rPr>
                  <a:t> </a:t>
                </a:r>
                <a:r>
                  <a:rPr lang="en-US" sz="2200" i="1" dirty="0">
                    <a:highlight>
                      <a:srgbClr val="FFFF00"/>
                    </a:highlight>
                    <a:latin typeface="Times New Roman" panose="02020603050405020304" pitchFamily="18" charset="0"/>
                    <a:cs typeface="Times New Roman" panose="02020603050405020304" pitchFamily="18" charset="0"/>
                  </a:rPr>
                  <a:t>b</a:t>
                </a:r>
                <a:r>
                  <a:rPr lang="en-US" sz="2200" dirty="0">
                    <a:highlight>
                      <a:srgbClr val="FFFF00"/>
                    </a:highlight>
                    <a:latin typeface="Times New Roman" panose="02020603050405020304" pitchFamily="18" charset="0"/>
                    <a:cs typeface="Times New Roman" panose="02020603050405020304" pitchFamily="18" charset="0"/>
                  </a:rPr>
                  <a:t>(</a:t>
                </a:r>
                <a:r>
                  <a:rPr lang="en-US" sz="2200" i="1" dirty="0">
                    <a:highlight>
                      <a:srgbClr val="FFFF00"/>
                    </a:highlight>
                    <a:latin typeface="Times New Roman" panose="02020603050405020304" pitchFamily="18" charset="0"/>
                    <a:cs typeface="Times New Roman" panose="02020603050405020304" pitchFamily="18" charset="0"/>
                  </a:rPr>
                  <a:t>a</a:t>
                </a:r>
                <a:r>
                  <a:rPr lang="en-US" sz="2200" dirty="0">
                    <a:highlight>
                      <a:srgbClr val="FFFF00"/>
                    </a:highlight>
                    <a:latin typeface="Times New Roman" panose="02020603050405020304" pitchFamily="18" charset="0"/>
                    <a:cs typeface="Times New Roman" panose="02020603050405020304" pitchFamily="18" charset="0"/>
                  </a:rPr>
                  <a:t>, 3) </a:t>
                </a:r>
                <a:r>
                  <a:rPr lang="en-US" sz="2200" b="1" i="1" dirty="0">
                    <a:solidFill>
                      <a:srgbClr val="0000FF"/>
                    </a:solidFill>
                    <a:highlight>
                      <a:srgbClr val="FFFF00"/>
                    </a:highlight>
                    <a:latin typeface="Times New Roman" panose="02020603050405020304" pitchFamily="18" charset="0"/>
                    <a:cs typeface="Times New Roman" panose="02020603050405020304" pitchFamily="18" charset="0"/>
                  </a:rPr>
                  <a:t>c</a:t>
                </a:r>
                <a:r>
                  <a:rPr lang="en-US" sz="2200" b="1" dirty="0">
                    <a:solidFill>
                      <a:srgbClr val="0000FF"/>
                    </a:solidFill>
                    <a:highlight>
                      <a:srgbClr val="FFFF00"/>
                    </a:highlight>
                    <a:latin typeface="Times New Roman" panose="02020603050405020304" pitchFamily="18" charset="0"/>
                    <a:cs typeface="Times New Roman" panose="02020603050405020304" pitchFamily="18" charset="0"/>
                  </a:rPr>
                  <a:t>(</a:t>
                </a:r>
                <a:r>
                  <a:rPr lang="en-US" sz="2200" b="1" i="1" dirty="0">
                    <a:solidFill>
                      <a:srgbClr val="0000FF"/>
                    </a:solidFill>
                    <a:highlight>
                      <a:srgbClr val="FFFF00"/>
                    </a:highlight>
                    <a:latin typeface="Times New Roman" panose="02020603050405020304" pitchFamily="18" charset="0"/>
                    <a:cs typeface="Times New Roman" panose="02020603050405020304" pitchFamily="18" charset="0"/>
                  </a:rPr>
                  <a:t>b</a:t>
                </a:r>
                <a:r>
                  <a:rPr lang="en-US" sz="2200" b="1" dirty="0">
                    <a:solidFill>
                      <a:srgbClr val="0000FF"/>
                    </a:solidFill>
                    <a:highlight>
                      <a:srgbClr val="FFFF00"/>
                    </a:highlight>
                    <a:latin typeface="Times New Roman" panose="02020603050405020304" pitchFamily="18" charset="0"/>
                    <a:cs typeface="Times New Roman" panose="02020603050405020304" pitchFamily="18" charset="0"/>
                  </a:rPr>
                  <a:t>, 1)</a:t>
                </a:r>
                <a:r>
                  <a:rPr lang="en-US" sz="2200" dirty="0">
                    <a:highlight>
                      <a:srgbClr val="FFFF00"/>
                    </a:highlight>
                    <a:latin typeface="Times New Roman" panose="02020603050405020304" pitchFamily="18" charset="0"/>
                    <a:cs typeface="Times New Roman" panose="02020603050405020304" pitchFamily="18" charset="0"/>
                  </a:rPr>
                  <a:t>             </a:t>
                </a:r>
                <a:r>
                  <a:rPr lang="en-US" sz="2200" i="1" dirty="0">
                    <a:highlight>
                      <a:srgbClr val="FFFF00"/>
                    </a:highlight>
                    <a:latin typeface="Times New Roman" panose="02020603050405020304" pitchFamily="18" charset="0"/>
                    <a:cs typeface="Times New Roman" panose="02020603050405020304" pitchFamily="18" charset="0"/>
                  </a:rPr>
                  <a:t>d</a:t>
                </a:r>
                <a:r>
                  <a:rPr lang="en-US" sz="2200" dirty="0">
                    <a:highlight>
                      <a:srgbClr val="FFFF00"/>
                    </a:highlight>
                    <a:latin typeface="Times New Roman" panose="02020603050405020304" pitchFamily="18" charset="0"/>
                    <a:cs typeface="Times New Roman" panose="02020603050405020304" pitchFamily="18" charset="0"/>
                  </a:rPr>
                  <a:t>(</a:t>
                </a:r>
                <a:r>
                  <a:rPr lang="en-US" sz="2200" i="1" dirty="0">
                    <a:highlight>
                      <a:srgbClr val="FFFF00"/>
                    </a:highlight>
                    <a:latin typeface="Times New Roman" panose="02020603050405020304" pitchFamily="18" charset="0"/>
                    <a:cs typeface="Times New Roman" panose="02020603050405020304" pitchFamily="18" charset="0"/>
                  </a:rPr>
                  <a:t>c</a:t>
                </a:r>
                <a:r>
                  <a:rPr lang="en-US" sz="2200" dirty="0">
                    <a:highlight>
                      <a:srgbClr val="FFFF00"/>
                    </a:highlight>
                    <a:latin typeface="Times New Roman" panose="02020603050405020304" pitchFamily="18" charset="0"/>
                    <a:cs typeface="Times New Roman" panose="02020603050405020304" pitchFamily="18" charset="0"/>
                  </a:rPr>
                  <a:t>, 6) </a:t>
                </a:r>
                <a:r>
                  <a:rPr lang="en-US" sz="2200" i="1" dirty="0">
                    <a:highlight>
                      <a:srgbClr val="FFFF00"/>
                    </a:highlight>
                    <a:latin typeface="Times New Roman" panose="02020603050405020304" pitchFamily="18" charset="0"/>
                    <a:cs typeface="Times New Roman" panose="02020603050405020304" pitchFamily="18" charset="0"/>
                  </a:rPr>
                  <a:t>e</a:t>
                </a:r>
                <a:r>
                  <a:rPr lang="en-US" sz="2200" dirty="0">
                    <a:highlight>
                      <a:srgbClr val="FFFF00"/>
                    </a:highlight>
                    <a:latin typeface="Times New Roman" panose="02020603050405020304" pitchFamily="18" charset="0"/>
                    <a:cs typeface="Times New Roman" panose="02020603050405020304" pitchFamily="18" charset="0"/>
                  </a:rPr>
                  <a:t>(</a:t>
                </a:r>
                <a:r>
                  <a:rPr lang="en-US" sz="2200" i="1" dirty="0">
                    <a:highlight>
                      <a:srgbClr val="FFFF00"/>
                    </a:highlight>
                    <a:latin typeface="Times New Roman" panose="02020603050405020304" pitchFamily="18" charset="0"/>
                    <a:cs typeface="Times New Roman" panose="02020603050405020304" pitchFamily="18" charset="0"/>
                  </a:rPr>
                  <a:t>a</a:t>
                </a:r>
                <a:r>
                  <a:rPr lang="en-US" sz="2200" dirty="0">
                    <a:highlight>
                      <a:srgbClr val="FFFF00"/>
                    </a:highlight>
                    <a:latin typeface="Times New Roman" panose="02020603050405020304" pitchFamily="18" charset="0"/>
                    <a:cs typeface="Times New Roman" panose="02020603050405020304" pitchFamily="18" charset="0"/>
                  </a:rPr>
                  <a:t>, 6) </a:t>
                </a:r>
                <a:r>
                  <a:rPr lang="en-US" sz="2200" b="1" i="1" dirty="0">
                    <a:highlight>
                      <a:srgbClr val="FFFF00"/>
                    </a:highlight>
                    <a:latin typeface="Times New Roman" panose="02020603050405020304" pitchFamily="18" charset="0"/>
                    <a:cs typeface="Times New Roman" panose="02020603050405020304" pitchFamily="18" charset="0"/>
                  </a:rPr>
                  <a:t>f</a:t>
                </a:r>
                <a:r>
                  <a:rPr lang="en-US" sz="2200" b="1" dirty="0">
                    <a:highlight>
                      <a:srgbClr val="FFFF00"/>
                    </a:highlight>
                    <a:latin typeface="Times New Roman" panose="02020603050405020304" pitchFamily="18" charset="0"/>
                    <a:cs typeface="Times New Roman" panose="02020603050405020304" pitchFamily="18" charset="0"/>
                  </a:rPr>
                  <a:t>(</a:t>
                </a:r>
                <a:r>
                  <a:rPr lang="en-US" sz="2200" b="1" i="1" dirty="0">
                    <a:highlight>
                      <a:srgbClr val="FFFF00"/>
                    </a:highlight>
                    <a:latin typeface="Times New Roman" panose="02020603050405020304" pitchFamily="18" charset="0"/>
                    <a:cs typeface="Times New Roman" panose="02020603050405020304" pitchFamily="18" charset="0"/>
                  </a:rPr>
                  <a:t>b</a:t>
                </a:r>
                <a:r>
                  <a:rPr lang="en-US" sz="2200" b="1" dirty="0">
                    <a:highlight>
                      <a:srgbClr val="FFFF00"/>
                    </a:highlight>
                    <a:latin typeface="Times New Roman" panose="02020603050405020304" pitchFamily="18" charset="0"/>
                    <a:cs typeface="Times New Roman" panose="02020603050405020304" pitchFamily="18" charset="0"/>
                  </a:rPr>
                  <a:t>, 4) </a:t>
                </a:r>
                <a:r>
                  <a:rPr lang="en-US" sz="2200" i="1" dirty="0">
                    <a:solidFill>
                      <a:srgbClr val="C00000"/>
                    </a:solidFill>
                    <a:highlight>
                      <a:srgbClr val="FFFF00"/>
                    </a:highlight>
                    <a:latin typeface="Times New Roman" panose="02020603050405020304" pitchFamily="18" charset="0"/>
                    <a:cs typeface="Times New Roman" panose="02020603050405020304" pitchFamily="18" charset="0"/>
                  </a:rPr>
                  <a:t>f</a:t>
                </a:r>
                <a:r>
                  <a:rPr lang="en-US" sz="2200" dirty="0">
                    <a:solidFill>
                      <a:srgbClr val="C00000"/>
                    </a:solidFill>
                    <a:highlight>
                      <a:srgbClr val="FFFF00"/>
                    </a:highlight>
                    <a:latin typeface="Times New Roman" panose="02020603050405020304" pitchFamily="18" charset="0"/>
                    <a:cs typeface="Times New Roman" panose="02020603050405020304" pitchFamily="18" charset="0"/>
                  </a:rPr>
                  <a:t>(</a:t>
                </a:r>
                <a:r>
                  <a:rPr lang="en-US" sz="2200" i="1" dirty="0">
                    <a:solidFill>
                      <a:srgbClr val="C00000"/>
                    </a:solidFill>
                    <a:highlight>
                      <a:srgbClr val="FFFF00"/>
                    </a:highlight>
                    <a:latin typeface="Times New Roman" panose="02020603050405020304" pitchFamily="18" charset="0"/>
                    <a:cs typeface="Times New Roman" panose="02020603050405020304" pitchFamily="18" charset="0"/>
                  </a:rPr>
                  <a:t>a</a:t>
                </a:r>
                <a:r>
                  <a:rPr lang="en-US" sz="2200" dirty="0">
                    <a:solidFill>
                      <a:srgbClr val="C00000"/>
                    </a:solidFill>
                    <a:highlight>
                      <a:srgbClr val="FFFF00"/>
                    </a:highlight>
                    <a:latin typeface="Times New Roman" panose="02020603050405020304" pitchFamily="18" charset="0"/>
                    <a:cs typeface="Times New Roman" panose="02020603050405020304" pitchFamily="18" charset="0"/>
                  </a:rPr>
                  <a:t>, 5) </a:t>
                </a:r>
                <a:r>
                  <a:rPr lang="en-US" sz="2200" i="1" dirty="0">
                    <a:solidFill>
                      <a:srgbClr val="C00000"/>
                    </a:solidFill>
                    <a:highlight>
                      <a:srgbClr val="FFFF00"/>
                    </a:highlight>
                    <a:latin typeface="Times New Roman" panose="02020603050405020304" pitchFamily="18" charset="0"/>
                    <a:cs typeface="Times New Roman" panose="02020603050405020304" pitchFamily="18" charset="0"/>
                  </a:rPr>
                  <a:t>f</a:t>
                </a:r>
                <a:r>
                  <a:rPr lang="en-US" sz="2200" dirty="0">
                    <a:solidFill>
                      <a:srgbClr val="C00000"/>
                    </a:solidFill>
                    <a:highlight>
                      <a:srgbClr val="FFFF00"/>
                    </a:highlight>
                    <a:latin typeface="Times New Roman" panose="02020603050405020304" pitchFamily="18" charset="0"/>
                    <a:cs typeface="Times New Roman" panose="02020603050405020304" pitchFamily="18" charset="0"/>
                  </a:rPr>
                  <a:t>(</a:t>
                </a:r>
                <a:r>
                  <a:rPr lang="en-US" sz="2200" i="1" dirty="0">
                    <a:solidFill>
                      <a:srgbClr val="C00000"/>
                    </a:solidFill>
                    <a:highlight>
                      <a:srgbClr val="FFFF00"/>
                    </a:highlight>
                    <a:latin typeface="Times New Roman" panose="02020603050405020304" pitchFamily="18" charset="0"/>
                    <a:cs typeface="Times New Roman" panose="02020603050405020304" pitchFamily="18" charset="0"/>
                  </a:rPr>
                  <a:t>c</a:t>
                </a:r>
                <a:r>
                  <a:rPr lang="en-US" sz="2200" dirty="0">
                    <a:solidFill>
                      <a:srgbClr val="C00000"/>
                    </a:solidFill>
                    <a:highlight>
                      <a:srgbClr val="FFFF00"/>
                    </a:highlight>
                    <a:latin typeface="Times New Roman" panose="02020603050405020304" pitchFamily="18" charset="0"/>
                    <a:cs typeface="Times New Roman" panose="02020603050405020304" pitchFamily="18" charset="0"/>
                  </a:rPr>
                  <a:t>, 4)</a:t>
                </a:r>
                <a:endPar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endParaRPr>
              </a:p>
              <a:p>
                <a:pPr marL="342900" indent="-342900">
                  <a:spcAft>
                    <a:spcPts val="1200"/>
                  </a:spcAft>
                  <a:buFont typeface="Arial" panose="020B0604020202020204" pitchFamily="34" charset="0"/>
                  <a:buChar char="•"/>
                </a:pP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342900" indent="-3429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Figure 9.3 demonstrates the application of Prim’s algorithm to a specific graph.</a:t>
                </a:r>
              </a:p>
            </p:txBody>
          </p:sp>
        </mc:Choice>
        <mc:Fallback>
          <p:sp>
            <p:nvSpPr>
              <p:cNvPr id="2" name="Rectangle 1"/>
              <p:cNvSpPr>
                <a:spLocks noRot="1" noChangeAspect="1" noMove="1" noResize="1" noEditPoints="1" noAdjustHandles="1" noChangeArrowheads="1" noChangeShapeType="1" noTextEdit="1"/>
              </p:cNvSpPr>
              <p:nvPr/>
            </p:nvSpPr>
            <p:spPr>
              <a:xfrm>
                <a:off x="3546525" y="1216813"/>
                <a:ext cx="8171342" cy="5109091"/>
              </a:xfrm>
              <a:prstGeom prst="rect">
                <a:avLst/>
              </a:prstGeom>
              <a:blipFill>
                <a:blip r:embed="rId2"/>
                <a:stretch>
                  <a:fillRect l="-896" t="-835" r="-1045" b="-1432"/>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3188CBD7-D96B-4E08-9FAD-00D7D35DDA7C}"/>
              </a:ext>
            </a:extLst>
          </p:cNvPr>
          <p:cNvSpPr>
            <a:spLocks noChangeArrowheads="1"/>
          </p:cNvSpPr>
          <p:nvPr/>
        </p:nvSpPr>
        <p:spPr bwMode="auto">
          <a:xfrm>
            <a:off x="1243269" y="188133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4" name="Oval 3">
            <a:extLst>
              <a:ext uri="{FF2B5EF4-FFF2-40B4-BE49-F238E27FC236}">
                <a16:creationId xmlns:a16="http://schemas.microsoft.com/office/drawing/2014/main" id="{D86D1514-2678-404E-899D-6AC435AEF823}"/>
              </a:ext>
            </a:extLst>
          </p:cNvPr>
          <p:cNvSpPr>
            <a:spLocks noChangeArrowheads="1"/>
          </p:cNvSpPr>
          <p:nvPr/>
        </p:nvSpPr>
        <p:spPr bwMode="auto">
          <a:xfrm>
            <a:off x="2695797" y="188133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a:extLst>
              <a:ext uri="{FF2B5EF4-FFF2-40B4-BE49-F238E27FC236}">
                <a16:creationId xmlns:a16="http://schemas.microsoft.com/office/drawing/2014/main" id="{B2AED154-12CA-4A1E-A667-DC569E49F17F}"/>
              </a:ext>
            </a:extLst>
          </p:cNvPr>
          <p:cNvSpPr>
            <a:spLocks noChangeArrowheads="1"/>
          </p:cNvSpPr>
          <p:nvPr/>
        </p:nvSpPr>
        <p:spPr bwMode="auto">
          <a:xfrm>
            <a:off x="2009617" y="2858491"/>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a:extLst>
              <a:ext uri="{FF2B5EF4-FFF2-40B4-BE49-F238E27FC236}">
                <a16:creationId xmlns:a16="http://schemas.microsoft.com/office/drawing/2014/main" id="{6A4A0C02-1FF3-405A-99CA-E3DBBC270784}"/>
              </a:ext>
            </a:extLst>
          </p:cNvPr>
          <p:cNvSpPr>
            <a:spLocks noChangeArrowheads="1"/>
          </p:cNvSpPr>
          <p:nvPr/>
        </p:nvSpPr>
        <p:spPr bwMode="auto">
          <a:xfrm>
            <a:off x="421344" y="2858491"/>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a:extLst>
              <a:ext uri="{FF2B5EF4-FFF2-40B4-BE49-F238E27FC236}">
                <a16:creationId xmlns:a16="http://schemas.microsoft.com/office/drawing/2014/main" id="{3E2C7CE6-4A76-48FD-A5DA-78544B9B78A8}"/>
              </a:ext>
            </a:extLst>
          </p:cNvPr>
          <p:cNvSpPr>
            <a:spLocks noChangeArrowheads="1"/>
          </p:cNvSpPr>
          <p:nvPr/>
        </p:nvSpPr>
        <p:spPr bwMode="auto">
          <a:xfrm>
            <a:off x="3639015" y="2858491"/>
            <a:ext cx="543765" cy="5204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a:extLst>
              <a:ext uri="{FF2B5EF4-FFF2-40B4-BE49-F238E27FC236}">
                <a16:creationId xmlns:a16="http://schemas.microsoft.com/office/drawing/2014/main" id="{B2F77B27-3EF6-48A6-9FF8-79E3C7B71CD1}"/>
              </a:ext>
            </a:extLst>
          </p:cNvPr>
          <p:cNvSpPr>
            <a:spLocks noChangeArrowheads="1"/>
          </p:cNvSpPr>
          <p:nvPr/>
        </p:nvSpPr>
        <p:spPr bwMode="auto">
          <a:xfrm>
            <a:off x="2015755" y="399700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9" name="AutoShape 44">
            <a:extLst>
              <a:ext uri="{FF2B5EF4-FFF2-40B4-BE49-F238E27FC236}">
                <a16:creationId xmlns:a16="http://schemas.microsoft.com/office/drawing/2014/main" id="{F2E62914-2F9A-43B7-A372-95EEDECB83FA}"/>
              </a:ext>
            </a:extLst>
          </p:cNvPr>
          <p:cNvCxnSpPr>
            <a:cxnSpLocks noChangeShapeType="1"/>
            <a:stCxn id="3" idx="6"/>
            <a:endCxn id="4" idx="2"/>
          </p:cNvCxnSpPr>
          <p:nvPr/>
        </p:nvCxnSpPr>
        <p:spPr bwMode="auto">
          <a:xfrm>
            <a:off x="1787034" y="2144228"/>
            <a:ext cx="908763" cy="0"/>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10" name="AutoShape 44">
            <a:extLst>
              <a:ext uri="{FF2B5EF4-FFF2-40B4-BE49-F238E27FC236}">
                <a16:creationId xmlns:a16="http://schemas.microsoft.com/office/drawing/2014/main" id="{B38E0C50-7E41-4104-A88A-2076C108461C}"/>
              </a:ext>
            </a:extLst>
          </p:cNvPr>
          <p:cNvCxnSpPr>
            <a:cxnSpLocks noChangeShapeType="1"/>
            <a:stCxn id="6" idx="6"/>
            <a:endCxn id="5" idx="2"/>
          </p:cNvCxnSpPr>
          <p:nvPr/>
        </p:nvCxnSpPr>
        <p:spPr bwMode="auto">
          <a:xfrm>
            <a:off x="965109" y="3121381"/>
            <a:ext cx="1044508"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1" name="AutoShape 44">
            <a:extLst>
              <a:ext uri="{FF2B5EF4-FFF2-40B4-BE49-F238E27FC236}">
                <a16:creationId xmlns:a16="http://schemas.microsoft.com/office/drawing/2014/main" id="{82B02C59-8F41-4361-9E0D-FEF27FA1CE35}"/>
              </a:ext>
            </a:extLst>
          </p:cNvPr>
          <p:cNvCxnSpPr>
            <a:cxnSpLocks noChangeShapeType="1"/>
            <a:stCxn id="5" idx="6"/>
            <a:endCxn id="7" idx="2"/>
          </p:cNvCxnSpPr>
          <p:nvPr/>
        </p:nvCxnSpPr>
        <p:spPr bwMode="auto">
          <a:xfrm flipV="1">
            <a:off x="2553382" y="3118709"/>
            <a:ext cx="1085633" cy="26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a:extLst>
              <a:ext uri="{FF2B5EF4-FFF2-40B4-BE49-F238E27FC236}">
                <a16:creationId xmlns:a16="http://schemas.microsoft.com/office/drawing/2014/main" id="{61803FE3-B67D-412B-88AC-180044462C1B}"/>
              </a:ext>
            </a:extLst>
          </p:cNvPr>
          <p:cNvCxnSpPr>
            <a:cxnSpLocks noChangeShapeType="1"/>
            <a:endCxn id="3" idx="4"/>
          </p:cNvCxnSpPr>
          <p:nvPr/>
        </p:nvCxnSpPr>
        <p:spPr bwMode="auto">
          <a:xfrm flipV="1">
            <a:off x="894997" y="2407118"/>
            <a:ext cx="620155" cy="509660"/>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13" name="AutoShape 44">
            <a:extLst>
              <a:ext uri="{FF2B5EF4-FFF2-40B4-BE49-F238E27FC236}">
                <a16:creationId xmlns:a16="http://schemas.microsoft.com/office/drawing/2014/main" id="{13887B25-ABE8-4C15-9167-443F37EC8688}"/>
              </a:ext>
            </a:extLst>
          </p:cNvPr>
          <p:cNvCxnSpPr>
            <a:cxnSpLocks noChangeShapeType="1"/>
            <a:stCxn id="5" idx="7"/>
          </p:cNvCxnSpPr>
          <p:nvPr/>
        </p:nvCxnSpPr>
        <p:spPr bwMode="auto">
          <a:xfrm flipV="1">
            <a:off x="2473749" y="2396762"/>
            <a:ext cx="475740" cy="5387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44">
            <a:extLst>
              <a:ext uri="{FF2B5EF4-FFF2-40B4-BE49-F238E27FC236}">
                <a16:creationId xmlns:a16="http://schemas.microsoft.com/office/drawing/2014/main" id="{AD16F2BF-7C4E-4B53-984E-6EFF8C2A6D2C}"/>
              </a:ext>
            </a:extLst>
          </p:cNvPr>
          <p:cNvCxnSpPr>
            <a:cxnSpLocks noChangeShapeType="1"/>
            <a:stCxn id="8" idx="7"/>
            <a:endCxn id="7" idx="3"/>
          </p:cNvCxnSpPr>
          <p:nvPr/>
        </p:nvCxnSpPr>
        <p:spPr bwMode="auto">
          <a:xfrm flipV="1">
            <a:off x="2479887" y="3302710"/>
            <a:ext cx="1238761" cy="77129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a:extLst>
              <a:ext uri="{FF2B5EF4-FFF2-40B4-BE49-F238E27FC236}">
                <a16:creationId xmlns:a16="http://schemas.microsoft.com/office/drawing/2014/main" id="{C7BDC27E-0707-4CCC-8D83-CB8D36AD0518}"/>
              </a:ext>
            </a:extLst>
          </p:cNvPr>
          <p:cNvCxnSpPr>
            <a:cxnSpLocks noChangeShapeType="1"/>
            <a:stCxn id="6" idx="5"/>
            <a:endCxn id="8" idx="1"/>
          </p:cNvCxnSpPr>
          <p:nvPr/>
        </p:nvCxnSpPr>
        <p:spPr bwMode="auto">
          <a:xfrm>
            <a:off x="885476" y="3307272"/>
            <a:ext cx="1209912"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a:extLst>
              <a:ext uri="{FF2B5EF4-FFF2-40B4-BE49-F238E27FC236}">
                <a16:creationId xmlns:a16="http://schemas.microsoft.com/office/drawing/2014/main" id="{2B4D7E6B-927A-40A0-8363-B5C10D7445D7}"/>
              </a:ext>
            </a:extLst>
          </p:cNvPr>
          <p:cNvCxnSpPr>
            <a:cxnSpLocks noChangeShapeType="1"/>
            <a:stCxn id="8" idx="0"/>
            <a:endCxn id="5" idx="4"/>
          </p:cNvCxnSpPr>
          <p:nvPr/>
        </p:nvCxnSpPr>
        <p:spPr bwMode="auto">
          <a:xfrm flipH="1" flipV="1">
            <a:off x="2281500" y="3384271"/>
            <a:ext cx="613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a:extLst>
              <a:ext uri="{FF2B5EF4-FFF2-40B4-BE49-F238E27FC236}">
                <a16:creationId xmlns:a16="http://schemas.microsoft.com/office/drawing/2014/main" id="{7732C5DD-1D25-40BB-8441-7FDE0DFBDF3D}"/>
              </a:ext>
            </a:extLst>
          </p:cNvPr>
          <p:cNvCxnSpPr>
            <a:cxnSpLocks noChangeShapeType="1"/>
            <a:stCxn id="5" idx="1"/>
            <a:endCxn id="3" idx="4"/>
          </p:cNvCxnSpPr>
          <p:nvPr/>
        </p:nvCxnSpPr>
        <p:spPr bwMode="auto">
          <a:xfrm flipH="1" flipV="1">
            <a:off x="1515152" y="2407118"/>
            <a:ext cx="574098"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44">
            <a:extLst>
              <a:ext uri="{FF2B5EF4-FFF2-40B4-BE49-F238E27FC236}">
                <a16:creationId xmlns:a16="http://schemas.microsoft.com/office/drawing/2014/main" id="{E6B3F0B8-AEDA-47B3-AB20-E640E0027A8E}"/>
              </a:ext>
            </a:extLst>
          </p:cNvPr>
          <p:cNvCxnSpPr>
            <a:cxnSpLocks noChangeShapeType="1"/>
            <a:stCxn id="7" idx="1"/>
            <a:endCxn id="4" idx="4"/>
          </p:cNvCxnSpPr>
          <p:nvPr/>
        </p:nvCxnSpPr>
        <p:spPr bwMode="auto">
          <a:xfrm flipH="1" flipV="1">
            <a:off x="2967680" y="2407118"/>
            <a:ext cx="750968" cy="52758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9" name="Rectangle 18">
            <a:extLst>
              <a:ext uri="{FF2B5EF4-FFF2-40B4-BE49-F238E27FC236}">
                <a16:creationId xmlns:a16="http://schemas.microsoft.com/office/drawing/2014/main" id="{BCA25874-ED7A-48E6-B724-C098363305C5}"/>
              </a:ext>
            </a:extLst>
          </p:cNvPr>
          <p:cNvSpPr/>
          <p:nvPr/>
        </p:nvSpPr>
        <p:spPr>
          <a:xfrm>
            <a:off x="2252150" y="173687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D86FAB3D-67D8-4656-B5EC-756D2E6D8E9C}"/>
              </a:ext>
            </a:extLst>
          </p:cNvPr>
          <p:cNvSpPr/>
          <p:nvPr/>
        </p:nvSpPr>
        <p:spPr>
          <a:xfrm>
            <a:off x="896087" y="233222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D217D091-A0E2-4E3A-89D9-B73B7D6E50AC}"/>
              </a:ext>
            </a:extLst>
          </p:cNvPr>
          <p:cNvSpPr/>
          <p:nvPr/>
        </p:nvSpPr>
        <p:spPr>
          <a:xfrm>
            <a:off x="3309251" y="2258709"/>
            <a:ext cx="336311"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F8CDF154-4C3C-4A61-92C3-4A9216E90EC0}"/>
              </a:ext>
            </a:extLst>
          </p:cNvPr>
          <p:cNvSpPr/>
          <p:nvPr/>
        </p:nvSpPr>
        <p:spPr>
          <a:xfrm>
            <a:off x="1750125" y="233758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0DE823D8-C687-407B-96D3-E5D413E72A1E}"/>
              </a:ext>
            </a:extLst>
          </p:cNvPr>
          <p:cNvSpPr/>
          <p:nvPr/>
        </p:nvSpPr>
        <p:spPr>
          <a:xfrm>
            <a:off x="2676558" y="24595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8FEC1B39-8DE8-46D5-9186-71D754EEFB79}"/>
              </a:ext>
            </a:extLst>
          </p:cNvPr>
          <p:cNvSpPr/>
          <p:nvPr/>
        </p:nvSpPr>
        <p:spPr>
          <a:xfrm>
            <a:off x="1267164" y="272899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498ED3B3-182E-4FB1-9B53-5583066D5739}"/>
              </a:ext>
            </a:extLst>
          </p:cNvPr>
          <p:cNvSpPr/>
          <p:nvPr/>
        </p:nvSpPr>
        <p:spPr>
          <a:xfrm>
            <a:off x="3276411" y="275527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B7297E9A-B533-46D1-BB3F-7A485D2C48BC}"/>
              </a:ext>
            </a:extLst>
          </p:cNvPr>
          <p:cNvSpPr/>
          <p:nvPr/>
        </p:nvSpPr>
        <p:spPr>
          <a:xfrm>
            <a:off x="1073768" y="355591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547B9B41-5EBE-44AE-9125-4E70696DDB7A}"/>
              </a:ext>
            </a:extLst>
          </p:cNvPr>
          <p:cNvSpPr/>
          <p:nvPr/>
        </p:nvSpPr>
        <p:spPr>
          <a:xfrm>
            <a:off x="3013846" y="362194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67822FC9-AAEC-4E04-B716-D26E330E9133}"/>
              </a:ext>
            </a:extLst>
          </p:cNvPr>
          <p:cNvSpPr/>
          <p:nvPr/>
        </p:nvSpPr>
        <p:spPr>
          <a:xfrm>
            <a:off x="2230012" y="344806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79D4C287-BF65-403C-A062-346DD1E662C5}"/>
              </a:ext>
            </a:extLst>
          </p:cNvPr>
          <p:cNvSpPr/>
          <p:nvPr/>
        </p:nvSpPr>
        <p:spPr>
          <a:xfrm>
            <a:off x="4075610" y="632211"/>
            <a:ext cx="7254241" cy="430887"/>
          </a:xfrm>
          <a:prstGeom prst="rect">
            <a:avLst/>
          </a:prstGeom>
        </p:spPr>
        <p:txBody>
          <a:bodyPr wrap="square">
            <a:spAutoFit/>
          </a:bodyPr>
          <a:lstStyle/>
          <a:p>
            <a:r>
              <a:rPr lang="en-US" sz="2200" i="1"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a</a:t>
            </a:r>
            <a:r>
              <a:rPr lang="en-US" sz="2200"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 -)</a:t>
            </a:r>
            <a:r>
              <a:rPr lang="en-US" sz="2200" dirty="0">
                <a:highlight>
                  <a:srgbClr val="FFFF00"/>
                </a:highlight>
                <a:latin typeface="Times New Roman" panose="02020603050405020304" pitchFamily="18" charset="0"/>
                <a:cs typeface="Times New Roman" panose="02020603050405020304" pitchFamily="18" charset="0"/>
              </a:rPr>
              <a:t> </a:t>
            </a:r>
            <a:r>
              <a:rPr lang="en-US" sz="2200" i="1" dirty="0">
                <a:highlight>
                  <a:srgbClr val="FFFF00"/>
                </a:highlight>
                <a:latin typeface="Times New Roman" panose="02020603050405020304" pitchFamily="18" charset="0"/>
                <a:cs typeface="Times New Roman" panose="02020603050405020304" pitchFamily="18" charset="0"/>
              </a:rPr>
              <a:t>b</a:t>
            </a:r>
            <a:r>
              <a:rPr lang="en-US" sz="2200" dirty="0">
                <a:highlight>
                  <a:srgbClr val="FFFF00"/>
                </a:highlight>
                <a:latin typeface="Times New Roman" panose="02020603050405020304" pitchFamily="18" charset="0"/>
                <a:cs typeface="Times New Roman" panose="02020603050405020304" pitchFamily="18" charset="0"/>
              </a:rPr>
              <a:t>(</a:t>
            </a:r>
            <a:r>
              <a:rPr lang="en-US" sz="2200" i="1" dirty="0">
                <a:highlight>
                  <a:srgbClr val="FFFF00"/>
                </a:highlight>
                <a:latin typeface="Times New Roman" panose="02020603050405020304" pitchFamily="18" charset="0"/>
                <a:cs typeface="Times New Roman" panose="02020603050405020304" pitchFamily="18" charset="0"/>
              </a:rPr>
              <a:t>a</a:t>
            </a:r>
            <a:r>
              <a:rPr lang="en-US" sz="2200" dirty="0">
                <a:highlight>
                  <a:srgbClr val="FFFF00"/>
                </a:highlight>
                <a:latin typeface="Times New Roman" panose="02020603050405020304" pitchFamily="18" charset="0"/>
                <a:cs typeface="Times New Roman" panose="02020603050405020304" pitchFamily="18" charset="0"/>
              </a:rPr>
              <a:t>, 3)		</a:t>
            </a:r>
            <a:r>
              <a:rPr lang="en-US" sz="2200" b="1" i="1" dirty="0">
                <a:solidFill>
                  <a:srgbClr val="0000FF"/>
                </a:solidFill>
                <a:highlight>
                  <a:srgbClr val="FFFF00"/>
                </a:highlight>
                <a:latin typeface="Times New Roman" panose="02020603050405020304" pitchFamily="18" charset="0"/>
                <a:cs typeface="Times New Roman" panose="02020603050405020304" pitchFamily="18" charset="0"/>
              </a:rPr>
              <a:t>c</a:t>
            </a:r>
            <a:r>
              <a:rPr lang="en-US" sz="2200" b="1" dirty="0">
                <a:solidFill>
                  <a:srgbClr val="0000FF"/>
                </a:solidFill>
                <a:highlight>
                  <a:srgbClr val="FFFF00"/>
                </a:highlight>
                <a:latin typeface="Times New Roman" panose="02020603050405020304" pitchFamily="18" charset="0"/>
                <a:cs typeface="Times New Roman" panose="02020603050405020304" pitchFamily="18" charset="0"/>
              </a:rPr>
              <a:t>(</a:t>
            </a:r>
            <a:r>
              <a:rPr lang="en-US" sz="2200" b="1" i="1" dirty="0">
                <a:solidFill>
                  <a:srgbClr val="0000FF"/>
                </a:solidFill>
                <a:highlight>
                  <a:srgbClr val="FFFF00"/>
                </a:highlight>
                <a:latin typeface="Times New Roman" panose="02020603050405020304" pitchFamily="18" charset="0"/>
                <a:cs typeface="Times New Roman" panose="02020603050405020304" pitchFamily="18" charset="0"/>
              </a:rPr>
              <a:t>b</a:t>
            </a:r>
            <a:r>
              <a:rPr lang="en-US" sz="2200" b="1" dirty="0">
                <a:solidFill>
                  <a:srgbClr val="0000FF"/>
                </a:solidFill>
                <a:highlight>
                  <a:srgbClr val="FFFF00"/>
                </a:highlight>
                <a:latin typeface="Times New Roman" panose="02020603050405020304" pitchFamily="18" charset="0"/>
                <a:cs typeface="Times New Roman" panose="02020603050405020304" pitchFamily="18" charset="0"/>
              </a:rPr>
              <a:t>, 1)</a:t>
            </a:r>
            <a:r>
              <a:rPr lang="en-US" sz="2200" dirty="0">
                <a:solidFill>
                  <a:srgbClr val="0000FF"/>
                </a:solidFill>
                <a:highlight>
                  <a:srgbClr val="FFFF00"/>
                </a:highlight>
                <a:latin typeface="Times New Roman" panose="02020603050405020304" pitchFamily="18" charset="0"/>
                <a:cs typeface="Times New Roman" panose="02020603050405020304" pitchFamily="18" charset="0"/>
              </a:rPr>
              <a:t> </a:t>
            </a:r>
            <a:r>
              <a:rPr lang="en-US" sz="2200" i="1" dirty="0">
                <a:solidFill>
                  <a:srgbClr val="C00000"/>
                </a:solidFill>
                <a:highlight>
                  <a:srgbClr val="FFFF00"/>
                </a:highlight>
                <a:latin typeface="Times New Roman" panose="02020603050405020304" pitchFamily="18" charset="0"/>
                <a:cs typeface="Times New Roman" panose="02020603050405020304" pitchFamily="18" charset="0"/>
              </a:rPr>
              <a:t>d</a:t>
            </a:r>
            <a:r>
              <a:rPr lang="en-US" sz="2200" dirty="0">
                <a:solidFill>
                  <a:srgbClr val="C00000"/>
                </a:solidFill>
                <a:highlight>
                  <a:srgbClr val="FFFF00"/>
                </a:highlight>
                <a:latin typeface="Times New Roman" panose="02020603050405020304" pitchFamily="18" charset="0"/>
                <a:cs typeface="Times New Roman" panose="02020603050405020304" pitchFamily="18" charset="0"/>
              </a:rPr>
              <a:t>(-, </a:t>
            </a:r>
            <a:r>
              <a:rPr lang="zh-CN" altLang="en-US" sz="2200" dirty="0">
                <a:solidFill>
                  <a:srgbClr val="C00000"/>
                </a:solidFill>
                <a:highlight>
                  <a:srgbClr val="FFFF00"/>
                </a:highlight>
                <a:latin typeface="Times New Roman" panose="02020603050405020304" pitchFamily="18" charset="0"/>
                <a:cs typeface="Times New Roman" panose="02020603050405020304" pitchFamily="18" charset="0"/>
              </a:rPr>
              <a:t>∞</a:t>
            </a:r>
            <a:r>
              <a:rPr lang="en-US" sz="2200" dirty="0">
                <a:solidFill>
                  <a:srgbClr val="C00000"/>
                </a:solidFill>
                <a:highlight>
                  <a:srgbClr val="FFFF00"/>
                </a:highlight>
                <a:latin typeface="Times New Roman" panose="02020603050405020304" pitchFamily="18" charset="0"/>
                <a:cs typeface="Times New Roman" panose="02020603050405020304" pitchFamily="18" charset="0"/>
              </a:rPr>
              <a:t>) </a:t>
            </a:r>
            <a:r>
              <a:rPr lang="en-US" sz="2200" i="1" dirty="0">
                <a:solidFill>
                  <a:srgbClr val="0000FF"/>
                </a:solidFill>
                <a:highlight>
                  <a:srgbClr val="FFFF00"/>
                </a:highlight>
                <a:latin typeface="Times New Roman" panose="02020603050405020304" pitchFamily="18" charset="0"/>
                <a:cs typeface="Times New Roman" panose="02020603050405020304" pitchFamily="18" charset="0"/>
              </a:rPr>
              <a:t>e</a:t>
            </a:r>
            <a:r>
              <a:rPr lang="en-US" sz="2200" dirty="0">
                <a:solidFill>
                  <a:srgbClr val="0000FF"/>
                </a:solidFill>
                <a:highlight>
                  <a:srgbClr val="FFFF00"/>
                </a:highlight>
                <a:latin typeface="Times New Roman" panose="02020603050405020304" pitchFamily="18" charset="0"/>
                <a:cs typeface="Times New Roman" panose="02020603050405020304" pitchFamily="18" charset="0"/>
              </a:rPr>
              <a:t>(</a:t>
            </a:r>
            <a:r>
              <a:rPr lang="en-US" sz="2200" i="1" dirty="0">
                <a:solidFill>
                  <a:srgbClr val="0000FF"/>
                </a:solidFill>
                <a:highlight>
                  <a:srgbClr val="FFFF00"/>
                </a:highlight>
                <a:latin typeface="Times New Roman" panose="02020603050405020304" pitchFamily="18" charset="0"/>
                <a:cs typeface="Times New Roman" panose="02020603050405020304" pitchFamily="18" charset="0"/>
              </a:rPr>
              <a:t>a</a:t>
            </a:r>
            <a:r>
              <a:rPr lang="en-US" sz="2200" dirty="0">
                <a:solidFill>
                  <a:srgbClr val="0000FF"/>
                </a:solidFill>
                <a:highlight>
                  <a:srgbClr val="FFFF00"/>
                </a:highlight>
                <a:latin typeface="Times New Roman" panose="02020603050405020304" pitchFamily="18" charset="0"/>
                <a:cs typeface="Times New Roman" panose="02020603050405020304" pitchFamily="18" charset="0"/>
              </a:rPr>
              <a:t>, 6)</a:t>
            </a:r>
            <a:r>
              <a:rPr lang="en-US" altLang="zh-CN"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FF"/>
                </a:solidFill>
                <a:highlight>
                  <a:srgbClr val="FFFF00"/>
                </a:highlight>
                <a:latin typeface="Times New Roman" panose="02020603050405020304" pitchFamily="18" charset="0"/>
                <a:cs typeface="Times New Roman" panose="02020603050405020304" pitchFamily="18" charset="0"/>
              </a:rPr>
              <a:t>f</a:t>
            </a:r>
            <a:r>
              <a:rPr lang="en-US" sz="2200" dirty="0">
                <a:solidFill>
                  <a:srgbClr val="0000FF"/>
                </a:solidFill>
                <a:highlight>
                  <a:srgbClr val="FFFF00"/>
                </a:highlight>
                <a:latin typeface="Times New Roman" panose="02020603050405020304" pitchFamily="18" charset="0"/>
                <a:cs typeface="Times New Roman" panose="02020603050405020304" pitchFamily="18" charset="0"/>
              </a:rPr>
              <a:t>(</a:t>
            </a:r>
            <a:r>
              <a:rPr lang="en-US" sz="2200" i="1" dirty="0">
                <a:solidFill>
                  <a:srgbClr val="0000FF"/>
                </a:solidFill>
                <a:highlight>
                  <a:srgbClr val="FFFF00"/>
                </a:highlight>
                <a:latin typeface="Times New Roman" panose="02020603050405020304" pitchFamily="18" charset="0"/>
                <a:cs typeface="Times New Roman" panose="02020603050405020304" pitchFamily="18" charset="0"/>
              </a:rPr>
              <a:t>b</a:t>
            </a:r>
            <a:r>
              <a:rPr lang="en-US" sz="2200" dirty="0">
                <a:solidFill>
                  <a:srgbClr val="0000FF"/>
                </a:solidFill>
                <a:highlight>
                  <a:srgbClr val="FFFF00"/>
                </a:highlight>
                <a:latin typeface="Times New Roman" panose="02020603050405020304" pitchFamily="18" charset="0"/>
                <a:cs typeface="Times New Roman" panose="02020603050405020304" pitchFamily="18" charset="0"/>
              </a:rPr>
              <a:t>, 4) </a:t>
            </a:r>
            <a:r>
              <a:rPr lang="en-US" sz="2200" i="1" dirty="0">
                <a:solidFill>
                  <a:srgbClr val="0000FF"/>
                </a:solidFill>
                <a:highlight>
                  <a:srgbClr val="FFFF00"/>
                </a:highlight>
                <a:latin typeface="Times New Roman" panose="02020603050405020304" pitchFamily="18" charset="0"/>
                <a:cs typeface="Times New Roman" panose="02020603050405020304" pitchFamily="18" charset="0"/>
              </a:rPr>
              <a:t>f</a:t>
            </a:r>
            <a:r>
              <a:rPr lang="en-US" sz="2200" dirty="0">
                <a:solidFill>
                  <a:srgbClr val="0000FF"/>
                </a:solidFill>
                <a:highlight>
                  <a:srgbClr val="FFFF00"/>
                </a:highlight>
                <a:latin typeface="Times New Roman" panose="02020603050405020304" pitchFamily="18" charset="0"/>
                <a:cs typeface="Times New Roman" panose="02020603050405020304" pitchFamily="18" charset="0"/>
              </a:rPr>
              <a:t>(</a:t>
            </a:r>
            <a:r>
              <a:rPr lang="en-US" sz="2200" i="1" dirty="0">
                <a:solidFill>
                  <a:srgbClr val="0000FF"/>
                </a:solidFill>
                <a:highlight>
                  <a:srgbClr val="FFFF00"/>
                </a:highlight>
                <a:latin typeface="Times New Roman" panose="02020603050405020304" pitchFamily="18" charset="0"/>
                <a:cs typeface="Times New Roman" panose="02020603050405020304" pitchFamily="18" charset="0"/>
              </a:rPr>
              <a:t>a</a:t>
            </a:r>
            <a:r>
              <a:rPr lang="en-US" sz="2200" dirty="0">
                <a:solidFill>
                  <a:srgbClr val="0000FF"/>
                </a:solidFill>
                <a:highlight>
                  <a:srgbClr val="FFFF00"/>
                </a:highlight>
                <a:latin typeface="Times New Roman" panose="02020603050405020304" pitchFamily="18" charset="0"/>
                <a:cs typeface="Times New Roman" panose="02020603050405020304" pitchFamily="18" charset="0"/>
              </a:rPr>
              <a:t>, 5)</a:t>
            </a:r>
            <a:endParaRPr lang="en-US" sz="2200" dirty="0">
              <a:highlight>
                <a:srgbClr val="FFFF00"/>
              </a:highlight>
            </a:endParaRPr>
          </a:p>
        </p:txBody>
      </p:sp>
    </p:spTree>
    <p:extLst>
      <p:ext uri="{BB962C8B-B14F-4D97-AF65-F5344CB8AC3E}">
        <p14:creationId xmlns:p14="http://schemas.microsoft.com/office/powerpoint/2010/main" val="2560101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9164" y="841157"/>
            <a:ext cx="8973671" cy="1107996"/>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Figure 9.3   Application of Prim’s algorithm. The parenthesized labels of a vertex in the middle column indicate the nearest tree vertex and edge weight; selected vertices and edges are shown in bold.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Oval 2"/>
          <p:cNvSpPr>
            <a:spLocks noChangeArrowheads="1"/>
          </p:cNvSpPr>
          <p:nvPr/>
        </p:nvSpPr>
        <p:spPr bwMode="auto">
          <a:xfrm>
            <a:off x="2584394" y="3004746"/>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4" name="Oval 3"/>
          <p:cNvSpPr>
            <a:spLocks noChangeArrowheads="1"/>
          </p:cNvSpPr>
          <p:nvPr/>
        </p:nvSpPr>
        <p:spPr bwMode="auto">
          <a:xfrm>
            <a:off x="4341736" y="3004746"/>
            <a:ext cx="543765" cy="504808"/>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p:cNvSpPr>
            <a:spLocks noChangeArrowheads="1"/>
          </p:cNvSpPr>
          <p:nvPr/>
        </p:nvSpPr>
        <p:spPr bwMode="auto">
          <a:xfrm>
            <a:off x="3516216" y="3981899"/>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1562159" y="3981899"/>
            <a:ext cx="543765" cy="546558"/>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5389451" y="3981899"/>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3548478" y="5120416"/>
            <a:ext cx="543765" cy="51403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9" name="AutoShape 44"/>
          <p:cNvCxnSpPr>
            <a:cxnSpLocks noChangeShapeType="1"/>
            <a:endCxn id="4" idx="2"/>
          </p:cNvCxnSpPr>
          <p:nvPr/>
        </p:nvCxnSpPr>
        <p:spPr bwMode="auto">
          <a:xfrm flipV="1">
            <a:off x="3119454" y="3257150"/>
            <a:ext cx="1222282" cy="572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6" idx="6"/>
          </p:cNvCxnSpPr>
          <p:nvPr/>
        </p:nvCxnSpPr>
        <p:spPr bwMode="auto">
          <a:xfrm flipV="1">
            <a:off x="2105924" y="4244790"/>
            <a:ext cx="1422447" cy="1038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5" idx="6"/>
            <a:endCxn id="7" idx="2"/>
          </p:cNvCxnSpPr>
          <p:nvPr/>
        </p:nvCxnSpPr>
        <p:spPr bwMode="auto">
          <a:xfrm>
            <a:off x="4059981" y="4244789"/>
            <a:ext cx="1329470"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stCxn id="6" idx="7"/>
          </p:cNvCxnSpPr>
          <p:nvPr/>
        </p:nvCxnSpPr>
        <p:spPr bwMode="auto">
          <a:xfrm flipV="1">
            <a:off x="2026291" y="3458809"/>
            <a:ext cx="641538" cy="60313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endCxn id="4" idx="4"/>
          </p:cNvCxnSpPr>
          <p:nvPr/>
        </p:nvCxnSpPr>
        <p:spPr bwMode="auto">
          <a:xfrm flipV="1">
            <a:off x="3984895" y="3509554"/>
            <a:ext cx="628724" cy="59444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8" idx="7"/>
            <a:endCxn id="7" idx="3"/>
          </p:cNvCxnSpPr>
          <p:nvPr/>
        </p:nvCxnSpPr>
        <p:spPr bwMode="auto">
          <a:xfrm flipV="1">
            <a:off x="4012610" y="4430680"/>
            <a:ext cx="1456474" cy="76501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2" name="AutoShape 44"/>
          <p:cNvCxnSpPr>
            <a:cxnSpLocks noChangeShapeType="1"/>
            <a:stCxn id="6" idx="5"/>
            <a:endCxn id="8" idx="1"/>
          </p:cNvCxnSpPr>
          <p:nvPr/>
        </p:nvCxnSpPr>
        <p:spPr bwMode="auto">
          <a:xfrm>
            <a:off x="2026291" y="4448415"/>
            <a:ext cx="1601820" cy="74727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44"/>
          <p:cNvCxnSpPr>
            <a:cxnSpLocks noChangeShapeType="1"/>
            <a:stCxn id="8" idx="0"/>
            <a:endCxn id="5" idx="4"/>
          </p:cNvCxnSpPr>
          <p:nvPr/>
        </p:nvCxnSpPr>
        <p:spPr bwMode="auto">
          <a:xfrm flipH="1" flipV="1">
            <a:off x="3788099" y="4507679"/>
            <a:ext cx="32262"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0" name="AutoShape 44"/>
          <p:cNvCxnSpPr>
            <a:cxnSpLocks noChangeShapeType="1"/>
            <a:stCxn id="5" idx="1"/>
            <a:endCxn id="3" idx="4"/>
          </p:cNvCxnSpPr>
          <p:nvPr/>
        </p:nvCxnSpPr>
        <p:spPr bwMode="auto">
          <a:xfrm flipH="1" flipV="1">
            <a:off x="2856277" y="3530526"/>
            <a:ext cx="739572"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4" name="AutoShape 44"/>
          <p:cNvCxnSpPr>
            <a:cxnSpLocks noChangeShapeType="1"/>
            <a:stCxn id="7" idx="1"/>
          </p:cNvCxnSpPr>
          <p:nvPr/>
        </p:nvCxnSpPr>
        <p:spPr bwMode="auto">
          <a:xfrm flipH="1" flipV="1">
            <a:off x="4731035" y="3490186"/>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7" name="Rectangle 36"/>
          <p:cNvSpPr/>
          <p:nvPr/>
        </p:nvSpPr>
        <p:spPr>
          <a:xfrm>
            <a:off x="3567350" y="286875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2158771" y="342012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39" name="Rectangle 38"/>
          <p:cNvSpPr/>
          <p:nvPr/>
        </p:nvSpPr>
        <p:spPr>
          <a:xfrm>
            <a:off x="4970460" y="340962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40" name="Rectangle 39"/>
          <p:cNvSpPr/>
          <p:nvPr/>
        </p:nvSpPr>
        <p:spPr>
          <a:xfrm>
            <a:off x="3150517" y="3472435"/>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41" name="Rectangle 40"/>
          <p:cNvSpPr/>
          <p:nvPr/>
        </p:nvSpPr>
        <p:spPr>
          <a:xfrm>
            <a:off x="4003276" y="354817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42" name="Rectangle 41"/>
          <p:cNvSpPr/>
          <p:nvPr/>
        </p:nvSpPr>
        <p:spPr>
          <a:xfrm>
            <a:off x="2664336" y="39013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43" name="Rectangle 42"/>
          <p:cNvSpPr/>
          <p:nvPr/>
        </p:nvSpPr>
        <p:spPr>
          <a:xfrm>
            <a:off x="4659132" y="388133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44" name="Rectangle 43"/>
          <p:cNvSpPr/>
          <p:nvPr/>
        </p:nvSpPr>
        <p:spPr>
          <a:xfrm>
            <a:off x="2654282" y="4813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45" name="Rectangle 44"/>
          <p:cNvSpPr/>
          <p:nvPr/>
        </p:nvSpPr>
        <p:spPr>
          <a:xfrm>
            <a:off x="4545093" y="475399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46" name="Rectangle 45"/>
          <p:cNvSpPr/>
          <p:nvPr/>
        </p:nvSpPr>
        <p:spPr>
          <a:xfrm>
            <a:off x="3497379" y="4538555"/>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50" name="Table 50">
                <a:extLst>
                  <a:ext uri="{FF2B5EF4-FFF2-40B4-BE49-F238E27FC236}">
                    <a16:creationId xmlns:a16="http://schemas.microsoft.com/office/drawing/2014/main" id="{742891F0-B57E-4E2D-9A96-8265C4A96C05}"/>
                  </a:ext>
                </a:extLst>
              </p:cNvPr>
              <p:cNvGraphicFramePr>
                <a:graphicFrameLocks noGrp="1"/>
              </p:cNvGraphicFramePr>
              <p:nvPr>
                <p:extLst>
                  <p:ext uri="{D42A27DB-BD31-4B8C-83A1-F6EECF244321}">
                    <p14:modId xmlns:p14="http://schemas.microsoft.com/office/powerpoint/2010/main" val="2651421143"/>
                  </p:ext>
                </p:extLst>
              </p:nvPr>
            </p:nvGraphicFramePr>
            <p:xfrm>
              <a:off x="7126516" y="2952152"/>
              <a:ext cx="3114769" cy="2595880"/>
            </p:xfrm>
            <a:graphic>
              <a:graphicData uri="http://schemas.openxmlformats.org/drawingml/2006/table">
                <a:tbl>
                  <a:tblPr firstRow="1" bandRow="1">
                    <a:tableStyleId>{5C22544A-7EE6-4342-B048-85BDC9FD1C3A}</a:tableStyleId>
                  </a:tblPr>
                  <a:tblGrid>
                    <a:gridCol w="444967">
                      <a:extLst>
                        <a:ext uri="{9D8B030D-6E8A-4147-A177-3AD203B41FA5}">
                          <a16:colId xmlns:a16="http://schemas.microsoft.com/office/drawing/2014/main" val="1565701720"/>
                        </a:ext>
                      </a:extLst>
                    </a:gridCol>
                    <a:gridCol w="444967">
                      <a:extLst>
                        <a:ext uri="{9D8B030D-6E8A-4147-A177-3AD203B41FA5}">
                          <a16:colId xmlns:a16="http://schemas.microsoft.com/office/drawing/2014/main" val="805745422"/>
                        </a:ext>
                      </a:extLst>
                    </a:gridCol>
                    <a:gridCol w="444967">
                      <a:extLst>
                        <a:ext uri="{9D8B030D-6E8A-4147-A177-3AD203B41FA5}">
                          <a16:colId xmlns:a16="http://schemas.microsoft.com/office/drawing/2014/main" val="620269165"/>
                        </a:ext>
                      </a:extLst>
                    </a:gridCol>
                    <a:gridCol w="444967">
                      <a:extLst>
                        <a:ext uri="{9D8B030D-6E8A-4147-A177-3AD203B41FA5}">
                          <a16:colId xmlns:a16="http://schemas.microsoft.com/office/drawing/2014/main" val="3864646680"/>
                        </a:ext>
                      </a:extLst>
                    </a:gridCol>
                    <a:gridCol w="444967">
                      <a:extLst>
                        <a:ext uri="{9D8B030D-6E8A-4147-A177-3AD203B41FA5}">
                          <a16:colId xmlns:a16="http://schemas.microsoft.com/office/drawing/2014/main" val="1549205104"/>
                        </a:ext>
                      </a:extLst>
                    </a:gridCol>
                    <a:gridCol w="444967">
                      <a:extLst>
                        <a:ext uri="{9D8B030D-6E8A-4147-A177-3AD203B41FA5}">
                          <a16:colId xmlns:a16="http://schemas.microsoft.com/office/drawing/2014/main" val="190790473"/>
                        </a:ext>
                      </a:extLst>
                    </a:gridCol>
                    <a:gridCol w="444967">
                      <a:extLst>
                        <a:ext uri="{9D8B030D-6E8A-4147-A177-3AD203B41FA5}">
                          <a16:colId xmlns:a16="http://schemas.microsoft.com/office/drawing/2014/main" val="2069237739"/>
                        </a:ext>
                      </a:extLst>
                    </a:gridCol>
                  </a:tblGrid>
                  <a:tr h="370840">
                    <a:tc>
                      <a:txBody>
                        <a:bodyPr/>
                        <a:lstStyle/>
                        <a:p>
                          <a:pPr algn="ct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4451736"/>
                      </a:ext>
                    </a:extLst>
                  </a:tr>
                  <a:tr h="370840">
                    <a:tc>
                      <a:txBody>
                        <a:bodyPr/>
                        <a:lstStyle/>
                        <a:p>
                          <a:pPr algn="ctr"/>
                          <a:r>
                            <a:rPr lang="en-US"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2165413"/>
                      </a:ext>
                    </a:extLst>
                  </a:tr>
                  <a:tr h="370840">
                    <a:tc>
                      <a:txBody>
                        <a:bodyPr/>
                        <a:lstStyle/>
                        <a:p>
                          <a:pPr algn="ctr"/>
                          <a:r>
                            <a:rPr lang="en-US"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6030397"/>
                      </a:ext>
                    </a:extLst>
                  </a:tr>
                  <a:tr h="370840">
                    <a:tc>
                      <a:txBody>
                        <a:bodyPr/>
                        <a:lstStyle/>
                        <a:p>
                          <a:pPr algn="ctr"/>
                          <a:r>
                            <a:rPr lang="en-US"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1573260"/>
                      </a:ext>
                    </a:extLst>
                  </a:tr>
                  <a:tr h="370840">
                    <a:tc>
                      <a:txBody>
                        <a:bodyPr/>
                        <a:lstStyle/>
                        <a:p>
                          <a:pPr algn="ctr"/>
                          <a:r>
                            <a:rPr lang="en-US" dirty="0">
                              <a:solidFill>
                                <a:schemeClr val="tx1"/>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4567388"/>
                      </a:ext>
                    </a:extLst>
                  </a:tr>
                  <a:tr h="370840">
                    <a:tc>
                      <a:txBody>
                        <a:bodyPr/>
                        <a:lstStyle/>
                        <a:p>
                          <a:pPr algn="ctr"/>
                          <a:r>
                            <a:rPr lang="en-US"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776275"/>
                      </a:ext>
                    </a:extLst>
                  </a:tr>
                  <a:tr h="370840">
                    <a:tc>
                      <a:txBody>
                        <a:bodyPr/>
                        <a:lstStyle/>
                        <a:p>
                          <a:pPr algn="ctr"/>
                          <a:r>
                            <a:rPr lang="en-US"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2252423"/>
                      </a:ext>
                    </a:extLst>
                  </a:tr>
                </a:tbl>
              </a:graphicData>
            </a:graphic>
          </p:graphicFrame>
        </mc:Choice>
        <mc:Fallback xmlns="">
          <p:graphicFrame>
            <p:nvGraphicFramePr>
              <p:cNvPr id="50" name="Table 50">
                <a:extLst>
                  <a:ext uri="{FF2B5EF4-FFF2-40B4-BE49-F238E27FC236}">
                    <a16:creationId xmlns:a16="http://schemas.microsoft.com/office/drawing/2014/main" id="{742891F0-B57E-4E2D-9A96-8265C4A96C05}"/>
                  </a:ext>
                </a:extLst>
              </p:cNvPr>
              <p:cNvGraphicFramePr>
                <a:graphicFrameLocks noGrp="1"/>
              </p:cNvGraphicFramePr>
              <p:nvPr>
                <p:extLst>
                  <p:ext uri="{D42A27DB-BD31-4B8C-83A1-F6EECF244321}">
                    <p14:modId xmlns:p14="http://schemas.microsoft.com/office/powerpoint/2010/main" val="2651421143"/>
                  </p:ext>
                </p:extLst>
              </p:nvPr>
            </p:nvGraphicFramePr>
            <p:xfrm>
              <a:off x="7126516" y="2952152"/>
              <a:ext cx="3114769" cy="2595880"/>
            </p:xfrm>
            <a:graphic>
              <a:graphicData uri="http://schemas.openxmlformats.org/drawingml/2006/table">
                <a:tbl>
                  <a:tblPr firstRow="1" bandRow="1">
                    <a:tableStyleId>{5C22544A-7EE6-4342-B048-85BDC9FD1C3A}</a:tableStyleId>
                  </a:tblPr>
                  <a:tblGrid>
                    <a:gridCol w="444967">
                      <a:extLst>
                        <a:ext uri="{9D8B030D-6E8A-4147-A177-3AD203B41FA5}">
                          <a16:colId xmlns:a16="http://schemas.microsoft.com/office/drawing/2014/main" val="1565701720"/>
                        </a:ext>
                      </a:extLst>
                    </a:gridCol>
                    <a:gridCol w="444967">
                      <a:extLst>
                        <a:ext uri="{9D8B030D-6E8A-4147-A177-3AD203B41FA5}">
                          <a16:colId xmlns:a16="http://schemas.microsoft.com/office/drawing/2014/main" val="805745422"/>
                        </a:ext>
                      </a:extLst>
                    </a:gridCol>
                    <a:gridCol w="444967">
                      <a:extLst>
                        <a:ext uri="{9D8B030D-6E8A-4147-A177-3AD203B41FA5}">
                          <a16:colId xmlns:a16="http://schemas.microsoft.com/office/drawing/2014/main" val="620269165"/>
                        </a:ext>
                      </a:extLst>
                    </a:gridCol>
                    <a:gridCol w="444967">
                      <a:extLst>
                        <a:ext uri="{9D8B030D-6E8A-4147-A177-3AD203B41FA5}">
                          <a16:colId xmlns:a16="http://schemas.microsoft.com/office/drawing/2014/main" val="3864646680"/>
                        </a:ext>
                      </a:extLst>
                    </a:gridCol>
                    <a:gridCol w="444967">
                      <a:extLst>
                        <a:ext uri="{9D8B030D-6E8A-4147-A177-3AD203B41FA5}">
                          <a16:colId xmlns:a16="http://schemas.microsoft.com/office/drawing/2014/main" val="1549205104"/>
                        </a:ext>
                      </a:extLst>
                    </a:gridCol>
                    <a:gridCol w="444967">
                      <a:extLst>
                        <a:ext uri="{9D8B030D-6E8A-4147-A177-3AD203B41FA5}">
                          <a16:colId xmlns:a16="http://schemas.microsoft.com/office/drawing/2014/main" val="190790473"/>
                        </a:ext>
                      </a:extLst>
                    </a:gridCol>
                    <a:gridCol w="444967">
                      <a:extLst>
                        <a:ext uri="{9D8B030D-6E8A-4147-A177-3AD203B41FA5}">
                          <a16:colId xmlns:a16="http://schemas.microsoft.com/office/drawing/2014/main" val="2069237739"/>
                        </a:ext>
                      </a:extLst>
                    </a:gridCol>
                  </a:tblGrid>
                  <a:tr h="370840">
                    <a:tc>
                      <a:txBody>
                        <a:bodyPr/>
                        <a:lstStyle/>
                        <a:p>
                          <a:pPr algn="ct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4451736"/>
                      </a:ext>
                    </a:extLst>
                  </a:tr>
                  <a:tr h="370840">
                    <a:tc>
                      <a:txBody>
                        <a:bodyPr/>
                        <a:lstStyle/>
                        <a:p>
                          <a:pPr algn="ctr"/>
                          <a:r>
                            <a:rPr lang="en-US"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97297" t="-108197" r="-298649" b="-52295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2740" t="-108197" r="-202740" b="-522951"/>
                          </a:stretch>
                        </a:blipFill>
                      </a:tcPr>
                    </a:tc>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2165413"/>
                      </a:ext>
                    </a:extLst>
                  </a:tr>
                  <a:tr h="370840">
                    <a:tc>
                      <a:txBody>
                        <a:bodyPr/>
                        <a:lstStyle/>
                        <a:p>
                          <a:pPr algn="ctr"/>
                          <a:r>
                            <a:rPr lang="en-US"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2740" t="-208197" r="-202740" b="-42295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740" t="-208197" r="-102740" b="-422951"/>
                          </a:stretch>
                        </a:blip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6030397"/>
                      </a:ext>
                    </a:extLst>
                  </a:tr>
                  <a:tr h="370840">
                    <a:tc>
                      <a:txBody>
                        <a:bodyPr/>
                        <a:lstStyle/>
                        <a:p>
                          <a:pPr algn="ctr"/>
                          <a:r>
                            <a:rPr lang="en-US"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1370" t="-308197" r="-504110" b="-322951"/>
                          </a:stretch>
                        </a:blip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740" t="-308197" r="-102740" b="-322951"/>
                          </a:stretch>
                        </a:blip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1573260"/>
                      </a:ext>
                    </a:extLst>
                  </a:tr>
                  <a:tr h="370840">
                    <a:tc>
                      <a:txBody>
                        <a:bodyPr/>
                        <a:lstStyle/>
                        <a:p>
                          <a:pPr algn="ctr"/>
                          <a:r>
                            <a:rPr lang="en-US" dirty="0">
                              <a:solidFill>
                                <a:schemeClr val="tx1"/>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1370" t="-408197" r="-504110" b="-22295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1370" t="-408197" r="-404110" b="-222951"/>
                          </a:stretch>
                        </a:blipFill>
                      </a:tcPr>
                    </a:tc>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4567388"/>
                      </a:ext>
                    </a:extLst>
                  </a:tr>
                  <a:tr h="370840">
                    <a:tc>
                      <a:txBody>
                        <a:bodyPr/>
                        <a:lstStyle/>
                        <a:p>
                          <a:pPr algn="ctr"/>
                          <a:r>
                            <a:rPr lang="en-US"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1370" t="-508197" r="-404110" b="-12295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97297" t="-508197" r="-298649" b="-122951"/>
                          </a:stretch>
                        </a:blipFill>
                      </a:tcPr>
                    </a:tc>
                    <a:tc>
                      <a:txBody>
                        <a:bodyPr/>
                        <a:lstStyle/>
                        <a:p>
                          <a:pPr algn="ctr"/>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776275"/>
                      </a:ext>
                    </a:extLst>
                  </a:tr>
                  <a:tr h="370840">
                    <a:tc>
                      <a:txBody>
                        <a:bodyPr/>
                        <a:lstStyle/>
                        <a:p>
                          <a:pPr algn="ctr"/>
                          <a:r>
                            <a:rPr lang="en-US"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2252423"/>
                      </a:ext>
                    </a:extLst>
                  </a:tr>
                </a:tbl>
              </a:graphicData>
            </a:graphic>
          </p:graphicFrame>
        </mc:Fallback>
      </mc:AlternateContent>
    </p:spTree>
    <p:extLst>
      <p:ext uri="{BB962C8B-B14F-4D97-AF65-F5344CB8AC3E}">
        <p14:creationId xmlns:p14="http://schemas.microsoft.com/office/powerpoint/2010/main" val="3597144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64585028"/>
              </p:ext>
            </p:extLst>
          </p:nvPr>
        </p:nvGraphicFramePr>
        <p:xfrm>
          <a:off x="1926067" y="141283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prstDash val="sysDash"/>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904681" y="3829515"/>
            <a:ext cx="2917337"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b, c d, f, e}</a:t>
            </a:r>
          </a:p>
        </p:txBody>
      </p:sp>
      <p:sp>
        <p:nvSpPr>
          <p:cNvPr id="31" name="Rectangle 30"/>
          <p:cNvSpPr/>
          <p:nvPr/>
        </p:nvSpPr>
        <p:spPr>
          <a:xfrm>
            <a:off x="4097300" y="892441"/>
            <a:ext cx="1871025" cy="461665"/>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 = (v*, u*) </a:t>
            </a:r>
            <a:endParaRPr lang="en-US" sz="2400" dirty="0"/>
          </a:p>
        </p:txBody>
      </p:sp>
      <p:sp>
        <p:nvSpPr>
          <p:cNvPr id="32" name="Rectangle 31">
            <a:extLst>
              <a:ext uri="{FF2B5EF4-FFF2-40B4-BE49-F238E27FC236}">
                <a16:creationId xmlns:a16="http://schemas.microsoft.com/office/drawing/2014/main" id="{C7347D2E-F3B8-4544-8A26-FB4F6843719E}"/>
              </a:ext>
            </a:extLst>
          </p:cNvPr>
          <p:cNvSpPr/>
          <p:nvPr/>
        </p:nvSpPr>
        <p:spPr>
          <a:xfrm>
            <a:off x="2016816" y="2027379"/>
            <a:ext cx="4571120" cy="769441"/>
          </a:xfrm>
          <a:prstGeom prst="rect">
            <a:avLst/>
          </a:prstGeom>
        </p:spPr>
        <p:txBody>
          <a:bodyPr wrap="square">
            <a:spAutoFit/>
          </a:bodyPr>
          <a:lstStyle/>
          <a:p>
            <a:r>
              <a:rPr lang="en-US" sz="2200"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a(-, -)	     	</a:t>
            </a:r>
            <a:r>
              <a:rPr lang="en-US" sz="2200" b="1"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b(a, 3)</a:t>
            </a:r>
            <a:r>
              <a:rPr lang="en-US" sz="2200"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 </a:t>
            </a:r>
            <a:r>
              <a:rPr lang="en-US" sz="2200" dirty="0">
                <a:highlight>
                  <a:srgbClr val="FFFF00"/>
                </a:highlight>
                <a:latin typeface="Times New Roman" panose="02020603050405020304" pitchFamily="18" charset="0"/>
                <a:cs typeface="Times New Roman" panose="02020603050405020304" pitchFamily="18" charset="0"/>
              </a:rPr>
              <a:t>f(a, 5) </a:t>
            </a:r>
            <a:r>
              <a:rPr lang="en-US" sz="2200"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 </a:t>
            </a:r>
            <a:r>
              <a:rPr lang="en-US" sz="2200" dirty="0">
                <a:highlight>
                  <a:srgbClr val="FFFF00"/>
                </a:highlight>
                <a:latin typeface="Times New Roman" panose="02020603050405020304" pitchFamily="18" charset="0"/>
                <a:cs typeface="Times New Roman" panose="02020603050405020304" pitchFamily="18" charset="0"/>
              </a:rPr>
              <a:t>e(a, 6) </a:t>
            </a:r>
            <a:r>
              <a:rPr lang="en-US" sz="2200"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563972DE-24F1-402B-BA28-159700B73CE3}"/>
              </a:ext>
            </a:extLst>
          </p:cNvPr>
          <p:cNvSpPr txBox="1"/>
          <p:nvPr/>
        </p:nvSpPr>
        <p:spPr>
          <a:xfrm>
            <a:off x="1926067" y="4753316"/>
            <a:ext cx="3600213" cy="646331"/>
          </a:xfrm>
          <a:prstGeom prst="rect">
            <a:avLst/>
          </a:prstGeom>
          <a:noFill/>
        </p:spPr>
        <p:txBody>
          <a:bodyPr wrap="square" rtlCol="0">
            <a:spAutoFit/>
          </a:bodyPr>
          <a:lstStyle/>
          <a:p>
            <a:r>
              <a:rPr lang="en-US" dirty="0"/>
              <a:t>From these two sets, we conclude:</a:t>
            </a:r>
          </a:p>
          <a:p>
            <a:r>
              <a:rPr lang="en-US" dirty="0"/>
              <a:t>(b 3 a), (c </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 (d </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 (f 5 a), (e 6 a).</a:t>
            </a:r>
            <a:r>
              <a:rPr lang="en-US" dirty="0"/>
              <a:t> </a:t>
            </a:r>
          </a:p>
        </p:txBody>
      </p:sp>
      <p:pic>
        <p:nvPicPr>
          <p:cNvPr id="33" name="Picture 32" descr="Image result for smiley face images">
            <a:extLst>
              <a:ext uri="{FF2B5EF4-FFF2-40B4-BE49-F238E27FC236}">
                <a16:creationId xmlns:a16="http://schemas.microsoft.com/office/drawing/2014/main" id="{C8DCE8C1-CADD-4CFE-A210-52C3F3CCBEC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248" y="3038967"/>
            <a:ext cx="586105" cy="425450"/>
          </a:xfrm>
          <a:prstGeom prst="rect">
            <a:avLst/>
          </a:prstGeom>
          <a:noFill/>
        </p:spPr>
      </p:pic>
      <p:sp>
        <p:nvSpPr>
          <p:cNvPr id="34" name="Rectangle 33">
            <a:extLst>
              <a:ext uri="{FF2B5EF4-FFF2-40B4-BE49-F238E27FC236}">
                <a16:creationId xmlns:a16="http://schemas.microsoft.com/office/drawing/2014/main" id="{3CFF43AF-92B4-47CB-BB17-CC73E02E2497}"/>
              </a:ext>
            </a:extLst>
          </p:cNvPr>
          <p:cNvSpPr/>
          <p:nvPr/>
        </p:nvSpPr>
        <p:spPr>
          <a:xfrm>
            <a:off x="1755249" y="410362"/>
            <a:ext cx="2731838" cy="461665"/>
          </a:xfrm>
          <a:prstGeom prst="rect">
            <a:avLst/>
          </a:prstGeom>
        </p:spPr>
        <p:txBody>
          <a:bodyPr wrap="none">
            <a:spAutoFit/>
          </a:bodyPr>
          <a:lstStyle/>
          <a:p>
            <a:r>
              <a:rPr lang="en-US" sz="24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Prim(G)</a:t>
            </a:r>
          </a:p>
        </p:txBody>
      </p:sp>
      <p:sp>
        <p:nvSpPr>
          <p:cNvPr id="35" name="TextBox 34">
            <a:extLst>
              <a:ext uri="{FF2B5EF4-FFF2-40B4-BE49-F238E27FC236}">
                <a16:creationId xmlns:a16="http://schemas.microsoft.com/office/drawing/2014/main" id="{1DD9DF56-9CF9-406C-8AFD-AEE616A480A2}"/>
              </a:ext>
            </a:extLst>
          </p:cNvPr>
          <p:cNvSpPr txBox="1"/>
          <p:nvPr/>
        </p:nvSpPr>
        <p:spPr>
          <a:xfrm>
            <a:off x="1797449" y="5492451"/>
            <a:ext cx="3873945"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Minheap</a:t>
            </a:r>
          </a:p>
          <a:p>
            <a:r>
              <a:rPr lang="en-US" sz="2000" b="1" dirty="0">
                <a:latin typeface="Times New Roman" panose="02020603050405020304" pitchFamily="18" charset="0"/>
                <a:cs typeface="Times New Roman" panose="02020603050405020304" pitchFamily="18" charset="0"/>
              </a:rPr>
              <a:t>b(a, 3) </a:t>
            </a:r>
            <a:r>
              <a:rPr lang="en-US" sz="2000" u="sng" dirty="0">
                <a:latin typeface="Times New Roman" panose="02020603050405020304" pitchFamily="18" charset="0"/>
                <a:cs typeface="Times New Roman" panose="02020603050405020304" pitchFamily="18" charset="0"/>
              </a:rPr>
              <a:t>f(a, 5) </a:t>
            </a:r>
            <a:r>
              <a:rPr lang="en-US" sz="2000" dirty="0">
                <a:latin typeface="Times New Roman" panose="02020603050405020304" pitchFamily="18" charset="0"/>
                <a:cs typeface="Times New Roman" panose="02020603050405020304" pitchFamily="18" charset="0"/>
              </a:rPr>
              <a:t>d(-, </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c(-, </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e(a, 6)</a:t>
            </a:r>
          </a:p>
        </p:txBody>
      </p:sp>
      <p:sp>
        <p:nvSpPr>
          <p:cNvPr id="36" name="TextBox 35">
            <a:extLst>
              <a:ext uri="{FF2B5EF4-FFF2-40B4-BE49-F238E27FC236}">
                <a16:creationId xmlns:a16="http://schemas.microsoft.com/office/drawing/2014/main" id="{D4C8C1AD-31CC-4CA2-834B-BDFA3B3A5109}"/>
              </a:ext>
            </a:extLst>
          </p:cNvPr>
          <p:cNvSpPr txBox="1"/>
          <p:nvPr/>
        </p:nvSpPr>
        <p:spPr>
          <a:xfrm>
            <a:off x="6945921" y="5492451"/>
            <a:ext cx="4085068"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After b(a, 3) is selected, the minheap:</a:t>
            </a:r>
          </a:p>
          <a:p>
            <a:r>
              <a:rPr lang="en-US" sz="2000" dirty="0">
                <a:latin typeface="Times New Roman" panose="02020603050405020304" pitchFamily="18" charset="0"/>
                <a:cs typeface="Times New Roman" panose="02020603050405020304" pitchFamily="18" charset="0"/>
              </a:rPr>
              <a:t>f(a, 5) e(a, 6) d(-, </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c(-, </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98470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64585028"/>
              </p:ext>
            </p:extLst>
          </p:nvPr>
        </p:nvGraphicFramePr>
        <p:xfrm>
          <a:off x="1926067" y="141283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2003104" y="2659559"/>
            <a:ext cx="4571120" cy="769441"/>
          </a:xfrm>
          <a:prstGeom prst="rect">
            <a:avLst/>
          </a:prstGeom>
          <a:solidFill>
            <a:srgbClr val="FFFF00"/>
          </a:solidFill>
        </p:spPr>
        <p:txBody>
          <a:bodyPr wrap="square">
            <a:spAutoFit/>
          </a:bodyPr>
          <a:lstStyle/>
          <a:p>
            <a:r>
              <a:rPr lang="en-US" sz="2200" dirty="0">
                <a:latin typeface="Times New Roman" panose="02020603050405020304" pitchFamily="18" charset="0"/>
                <a:cs typeface="Times New Roman" panose="02020603050405020304" pitchFamily="18" charset="0"/>
              </a:rPr>
              <a:t>b(a, 3)		</a:t>
            </a:r>
            <a:r>
              <a:rPr lang="en-US" sz="2200" b="1" dirty="0">
                <a:latin typeface="Times New Roman" panose="02020603050405020304" pitchFamily="18" charset="0"/>
                <a:cs typeface="Times New Roman" panose="02020603050405020304" pitchFamily="18" charset="0"/>
              </a:rPr>
              <a:t>c(b, 1)</a:t>
            </a:r>
            <a:r>
              <a:rPr lang="en-US" sz="2200" dirty="0">
                <a:latin typeface="Times New Roman" panose="02020603050405020304" pitchFamily="18" charset="0"/>
                <a:cs typeface="Times New Roman" panose="02020603050405020304" pitchFamily="18" charset="0"/>
              </a:rPr>
              <a:t> </a:t>
            </a:r>
            <a:r>
              <a:rPr lang="en-US" sz="2200" dirty="0">
                <a:solidFill>
                  <a:srgbClr val="C00000"/>
                </a:solidFill>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cs typeface="Times New Roman" panose="02020603050405020304" pitchFamily="18" charset="0"/>
              </a:rPr>
              <a:t>f(b, 4) 		e(a, 6)</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c(-, </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a:t>
            </a:r>
            <a:r>
              <a:rPr lang="zh-CN" alt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prstDash val="sysDash"/>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904681" y="3829515"/>
            <a:ext cx="2609561"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c d, f, e}</a:t>
            </a:r>
          </a:p>
        </p:txBody>
      </p:sp>
      <p:sp>
        <p:nvSpPr>
          <p:cNvPr id="31" name="Rectangle 30">
            <a:extLst>
              <a:ext uri="{FF2B5EF4-FFF2-40B4-BE49-F238E27FC236}">
                <a16:creationId xmlns:a16="http://schemas.microsoft.com/office/drawing/2014/main" id="{20CC9638-C2C6-420B-ABA2-1097F3FA7B01}"/>
              </a:ext>
            </a:extLst>
          </p:cNvPr>
          <p:cNvSpPr/>
          <p:nvPr/>
        </p:nvSpPr>
        <p:spPr>
          <a:xfrm>
            <a:off x="2010423" y="1900784"/>
            <a:ext cx="4571120" cy="769441"/>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a:t>
            </a:r>
          </a:p>
        </p:txBody>
      </p:sp>
      <p:sp>
        <p:nvSpPr>
          <p:cNvPr id="32" name="TextBox 31">
            <a:extLst>
              <a:ext uri="{FF2B5EF4-FFF2-40B4-BE49-F238E27FC236}">
                <a16:creationId xmlns:a16="http://schemas.microsoft.com/office/drawing/2014/main" id="{AC1AA052-60E0-45CD-9BF3-99C9185A7B8D}"/>
              </a:ext>
            </a:extLst>
          </p:cNvPr>
          <p:cNvSpPr txBox="1"/>
          <p:nvPr/>
        </p:nvSpPr>
        <p:spPr>
          <a:xfrm>
            <a:off x="1926067" y="4753316"/>
            <a:ext cx="3600213" cy="646331"/>
          </a:xfrm>
          <a:prstGeom prst="rect">
            <a:avLst/>
          </a:prstGeom>
          <a:noFill/>
        </p:spPr>
        <p:txBody>
          <a:bodyPr wrap="square" rtlCol="0">
            <a:spAutoFit/>
          </a:bodyPr>
          <a:lstStyle/>
          <a:p>
            <a:r>
              <a:rPr lang="en-US" dirty="0"/>
              <a:t>From these two sets, we conclude:</a:t>
            </a:r>
          </a:p>
          <a:p>
            <a:r>
              <a:rPr lang="en-US" dirty="0"/>
              <a:t>(c 1 b), (d </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 (f 4</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b), (f 5 a), (e 6 a).</a:t>
            </a:r>
            <a:r>
              <a:rPr lang="en-US" dirty="0"/>
              <a:t> </a:t>
            </a:r>
          </a:p>
        </p:txBody>
      </p:sp>
      <p:pic>
        <p:nvPicPr>
          <p:cNvPr id="33" name="Picture 32" descr="Image result for smiley face images">
            <a:extLst>
              <a:ext uri="{FF2B5EF4-FFF2-40B4-BE49-F238E27FC236}">
                <a16:creationId xmlns:a16="http://schemas.microsoft.com/office/drawing/2014/main" id="{333681C6-BCBF-4F80-BDDD-A0459B00EFE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248" y="3038967"/>
            <a:ext cx="586105" cy="425450"/>
          </a:xfrm>
          <a:prstGeom prst="rect">
            <a:avLst/>
          </a:prstGeom>
          <a:noFill/>
        </p:spPr>
      </p:pic>
      <p:sp>
        <p:nvSpPr>
          <p:cNvPr id="34" name="TextBox 33">
            <a:extLst>
              <a:ext uri="{FF2B5EF4-FFF2-40B4-BE49-F238E27FC236}">
                <a16:creationId xmlns:a16="http://schemas.microsoft.com/office/drawing/2014/main" id="{813914E8-5417-4564-BB43-8342BA1918CC}"/>
              </a:ext>
            </a:extLst>
          </p:cNvPr>
          <p:cNvSpPr txBox="1"/>
          <p:nvPr/>
        </p:nvSpPr>
        <p:spPr>
          <a:xfrm>
            <a:off x="1598024" y="5371109"/>
            <a:ext cx="4686398"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heap</a:t>
            </a:r>
          </a:p>
          <a:p>
            <a:r>
              <a:rPr lang="en-US" sz="2000" dirty="0">
                <a:solidFill>
                  <a:srgbClr val="0000FF"/>
                </a:solidFill>
                <a:latin typeface="Times New Roman" panose="02020603050405020304" pitchFamily="18" charset="0"/>
                <a:cs typeface="Times New Roman" panose="02020603050405020304" pitchFamily="18" charset="0"/>
              </a:rPr>
              <a:t>f(a, 5) e(a, 6) d(-, </a:t>
            </a:r>
            <a:r>
              <a:rPr lang="zh-CN" alt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 c(-, </a:t>
            </a:r>
            <a:r>
              <a:rPr lang="zh-CN" alt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c(1, b) f(b, 4)  </a:t>
            </a:r>
          </a:p>
        </p:txBody>
      </p:sp>
      <p:sp>
        <p:nvSpPr>
          <p:cNvPr id="35" name="TextBox 34">
            <a:extLst>
              <a:ext uri="{FF2B5EF4-FFF2-40B4-BE49-F238E27FC236}">
                <a16:creationId xmlns:a16="http://schemas.microsoft.com/office/drawing/2014/main" id="{B123EF24-70D1-4158-B031-5421FCC6ABD2}"/>
              </a:ext>
            </a:extLst>
          </p:cNvPr>
          <p:cNvSpPr txBox="1"/>
          <p:nvPr/>
        </p:nvSpPr>
        <p:spPr>
          <a:xfrm>
            <a:off x="6709149" y="5371109"/>
            <a:ext cx="4686398"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Use bottom-up to build a Minheap</a:t>
            </a:r>
          </a:p>
          <a:p>
            <a:r>
              <a:rPr lang="en-US" sz="2000" b="1" dirty="0">
                <a:latin typeface="Times New Roman" panose="02020603050405020304" pitchFamily="18" charset="0"/>
                <a:cs typeface="Times New Roman" panose="02020603050405020304" pitchFamily="18" charset="0"/>
              </a:rPr>
              <a:t>c(1, b) </a:t>
            </a:r>
            <a:r>
              <a:rPr lang="en-US" sz="2000" dirty="0">
                <a:latin typeface="Times New Roman" panose="02020603050405020304" pitchFamily="18" charset="0"/>
                <a:cs typeface="Times New Roman" panose="02020603050405020304" pitchFamily="18" charset="0"/>
              </a:rPr>
              <a:t>f(a, 5) f(b, 4) e(a, 6) c(-, </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d(-, </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a:t>
            </a:r>
          </a:p>
        </p:txBody>
      </p:sp>
      <p:sp>
        <p:nvSpPr>
          <p:cNvPr id="36" name="TextBox 35">
            <a:extLst>
              <a:ext uri="{FF2B5EF4-FFF2-40B4-BE49-F238E27FC236}">
                <a16:creationId xmlns:a16="http://schemas.microsoft.com/office/drawing/2014/main" id="{E1D24C3A-64F2-44E3-B3D7-9DD9191FA752}"/>
              </a:ext>
            </a:extLst>
          </p:cNvPr>
          <p:cNvSpPr txBox="1"/>
          <p:nvPr/>
        </p:nvSpPr>
        <p:spPr>
          <a:xfrm>
            <a:off x="1776202" y="249232"/>
            <a:ext cx="4085068"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After b(a, 3) is selected, the minheap:</a:t>
            </a:r>
          </a:p>
          <a:p>
            <a:r>
              <a:rPr lang="en-US" sz="2000" dirty="0">
                <a:latin typeface="Times New Roman" panose="02020603050405020304" pitchFamily="18" charset="0"/>
                <a:cs typeface="Times New Roman" panose="02020603050405020304" pitchFamily="18" charset="0"/>
              </a:rPr>
              <a:t>f(a, 5) e(a, 6) d(-, </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c(-, </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04296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64585028"/>
              </p:ext>
            </p:extLst>
          </p:nvPr>
        </p:nvGraphicFramePr>
        <p:xfrm>
          <a:off x="1926067" y="141283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974663" y="3459353"/>
            <a:ext cx="4571120" cy="830997"/>
          </a:xfrm>
          <a:prstGeom prst="rect">
            <a:avLst/>
          </a:prstGeom>
          <a:solidFill>
            <a:srgbClr val="FFFF00"/>
          </a:solidFill>
        </p:spPr>
        <p:txBody>
          <a:bodyPr wrap="square">
            <a:spAutoFit/>
          </a:bodyPr>
          <a:lstStyle/>
          <a:p>
            <a:r>
              <a:rPr lang="en-US" sz="2200" dirty="0">
                <a:latin typeface="Times New Roman" panose="02020603050405020304" pitchFamily="18" charset="0"/>
                <a:cs typeface="Times New Roman" panose="02020603050405020304" pitchFamily="18" charset="0"/>
              </a:rPr>
              <a:t>c(b, 1)		</a:t>
            </a:r>
            <a:r>
              <a:rPr lang="en-US" sz="2400" b="1" dirty="0">
                <a:latin typeface="Times New Roman" panose="02020603050405020304" pitchFamily="18" charset="0"/>
                <a:cs typeface="Times New Roman" panose="02020603050405020304" pitchFamily="18" charset="0"/>
              </a:rPr>
              <a:t>f(b, 4) </a:t>
            </a:r>
            <a:r>
              <a:rPr lang="en-US" sz="2400" dirty="0">
                <a:latin typeface="Times New Roman" panose="02020603050405020304" pitchFamily="18" charset="0"/>
                <a:cs typeface="Times New Roman" panose="02020603050405020304" pitchFamily="18" charset="0"/>
              </a:rPr>
              <a:t>f(c, 4) e(a, 6) 		d(c, </a:t>
            </a:r>
            <a:r>
              <a:rPr lang="en-US" sz="24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f(a, 5) </a:t>
            </a:r>
            <a:r>
              <a:rPr lang="en-US" sz="2200" dirty="0">
                <a:latin typeface="Times New Roman" panose="02020603050405020304" pitchFamily="18" charset="0"/>
                <a:cs typeface="Times New Roman" panose="02020603050405020304" pitchFamily="18" charset="0"/>
              </a:rPr>
              <a:t>	</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57150">
            <a:solidFill>
              <a:srgbClr val="3803CD"/>
            </a:solidFill>
            <a:prstDash val="sysDash"/>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926067" y="4778750"/>
            <a:ext cx="2713692"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d, f, e}</a:t>
            </a:r>
          </a:p>
        </p:txBody>
      </p:sp>
      <p:sp>
        <p:nvSpPr>
          <p:cNvPr id="31" name="Rectangle 30">
            <a:extLst>
              <a:ext uri="{FF2B5EF4-FFF2-40B4-BE49-F238E27FC236}">
                <a16:creationId xmlns:a16="http://schemas.microsoft.com/office/drawing/2014/main" id="{D7A70788-84D0-49E9-8B69-53FE7B79DA8E}"/>
              </a:ext>
            </a:extLst>
          </p:cNvPr>
          <p:cNvSpPr/>
          <p:nvPr/>
        </p:nvSpPr>
        <p:spPr>
          <a:xfrm>
            <a:off x="2012692" y="1904462"/>
            <a:ext cx="4571120" cy="769441"/>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a:t>
            </a:r>
          </a:p>
        </p:txBody>
      </p:sp>
      <p:sp>
        <p:nvSpPr>
          <p:cNvPr id="32" name="Rectangle 31">
            <a:extLst>
              <a:ext uri="{FF2B5EF4-FFF2-40B4-BE49-F238E27FC236}">
                <a16:creationId xmlns:a16="http://schemas.microsoft.com/office/drawing/2014/main" id="{43064F1C-B2EB-4E5F-952A-4F4CB8D2FD4B}"/>
              </a:ext>
            </a:extLst>
          </p:cNvPr>
          <p:cNvSpPr/>
          <p:nvPr/>
        </p:nvSpPr>
        <p:spPr>
          <a:xfrm>
            <a:off x="2003104" y="2659559"/>
            <a:ext cx="4571120" cy="769441"/>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b(a, 3)		</a:t>
            </a:r>
            <a:r>
              <a:rPr lang="en-US" sz="2200" b="1" dirty="0">
                <a:latin typeface="Times New Roman" panose="02020603050405020304" pitchFamily="18" charset="0"/>
                <a:cs typeface="Times New Roman" panose="02020603050405020304" pitchFamily="18" charset="0"/>
              </a:rPr>
              <a:t>c(b, 1)</a:t>
            </a:r>
            <a:r>
              <a:rPr lang="en-US" sz="2200" dirty="0">
                <a:latin typeface="Times New Roman" panose="02020603050405020304" pitchFamily="18" charset="0"/>
                <a:cs typeface="Times New Roman" panose="02020603050405020304" pitchFamily="18" charset="0"/>
              </a:rPr>
              <a:t> </a:t>
            </a:r>
            <a:r>
              <a:rPr lang="en-US" sz="2200" dirty="0">
                <a:solidFill>
                  <a:srgbClr val="C00000"/>
                </a:solidFill>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cs typeface="Times New Roman" panose="02020603050405020304" pitchFamily="18" charset="0"/>
              </a:rPr>
              <a:t>f(b, 4) 		e(a, 6)</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c(-, </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a:t>
            </a:r>
            <a:r>
              <a:rPr lang="zh-CN" alt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p:txBody>
      </p:sp>
      <p:sp>
        <p:nvSpPr>
          <p:cNvPr id="33" name="TextBox 32">
            <a:extLst>
              <a:ext uri="{FF2B5EF4-FFF2-40B4-BE49-F238E27FC236}">
                <a16:creationId xmlns:a16="http://schemas.microsoft.com/office/drawing/2014/main" id="{11C74957-A115-4368-905C-73121A31CC8C}"/>
              </a:ext>
            </a:extLst>
          </p:cNvPr>
          <p:cNvSpPr txBox="1"/>
          <p:nvPr/>
        </p:nvSpPr>
        <p:spPr>
          <a:xfrm>
            <a:off x="1803750" y="5609747"/>
            <a:ext cx="3981907" cy="646331"/>
          </a:xfrm>
          <a:prstGeom prst="rect">
            <a:avLst/>
          </a:prstGeom>
          <a:noFill/>
        </p:spPr>
        <p:txBody>
          <a:bodyPr wrap="square" rtlCol="0">
            <a:spAutoFit/>
          </a:bodyPr>
          <a:lstStyle/>
          <a:p>
            <a:r>
              <a:rPr lang="en-US" dirty="0"/>
              <a:t>From these two sets, we conclude:</a:t>
            </a:r>
          </a:p>
          <a:p>
            <a:r>
              <a:rPr lang="en-US" sz="1800" dirty="0">
                <a:solidFill>
                  <a:srgbClr val="0000FF"/>
                </a:solidFill>
                <a:latin typeface="Times New Roman" panose="02020603050405020304" pitchFamily="18" charset="0"/>
                <a:cs typeface="Times New Roman" panose="02020603050405020304" pitchFamily="18" charset="0"/>
              </a:rPr>
              <a:t>(f</a:t>
            </a:r>
            <a:r>
              <a:rPr lang="en-US" dirty="0">
                <a:solidFill>
                  <a:srgbClr val="0000FF"/>
                </a:solidFill>
                <a:latin typeface="Times New Roman" panose="02020603050405020304" pitchFamily="18" charset="0"/>
                <a:cs typeface="Times New Roman" panose="02020603050405020304" pitchFamily="18" charset="0"/>
              </a:rPr>
              <a:t> 5 </a:t>
            </a:r>
            <a:r>
              <a:rPr lang="en-US" sz="1800" dirty="0">
                <a:solidFill>
                  <a:srgbClr val="0000FF"/>
                </a:solidFill>
                <a:latin typeface="Times New Roman" panose="02020603050405020304" pitchFamily="18" charset="0"/>
                <a:cs typeface="Times New Roman" panose="02020603050405020304" pitchFamily="18" charset="0"/>
              </a:rPr>
              <a:t>a), (f</a:t>
            </a:r>
            <a:r>
              <a:rPr lang="en-US" dirty="0">
                <a:solidFill>
                  <a:srgbClr val="0000FF"/>
                </a:solidFill>
                <a:latin typeface="Times New Roman" panose="02020603050405020304" pitchFamily="18" charset="0"/>
                <a:cs typeface="Times New Roman" panose="02020603050405020304" pitchFamily="18" charset="0"/>
              </a:rPr>
              <a:t> 4 </a:t>
            </a:r>
            <a:r>
              <a:rPr lang="en-US" sz="1800" dirty="0">
                <a:solidFill>
                  <a:srgbClr val="0000FF"/>
                </a:solidFill>
                <a:latin typeface="Times New Roman" panose="02020603050405020304" pitchFamily="18" charset="0"/>
                <a:cs typeface="Times New Roman" panose="02020603050405020304" pitchFamily="18" charset="0"/>
              </a:rPr>
              <a:t>b), (e</a:t>
            </a:r>
            <a:r>
              <a:rPr lang="en-US" dirty="0">
                <a:solidFill>
                  <a:srgbClr val="0000FF"/>
                </a:solidFill>
                <a:latin typeface="Times New Roman" panose="02020603050405020304" pitchFamily="18" charset="0"/>
                <a:cs typeface="Times New Roman" panose="02020603050405020304" pitchFamily="18" charset="0"/>
              </a:rPr>
              <a:t> 6 </a:t>
            </a:r>
            <a:r>
              <a:rPr lang="en-US" sz="1800" dirty="0">
                <a:solidFill>
                  <a:srgbClr val="0000FF"/>
                </a:solidFill>
                <a:latin typeface="Times New Roman" panose="02020603050405020304" pitchFamily="18" charset="0"/>
                <a:cs typeface="Times New Roman" panose="02020603050405020304" pitchFamily="18" charset="0"/>
              </a:rPr>
              <a:t>a), </a:t>
            </a:r>
            <a:r>
              <a:rPr lang="en-US" dirty="0"/>
              <a:t>(d 6 c)</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 </a:t>
            </a:r>
            <a:r>
              <a:rPr lang="en-US" dirty="0"/>
              <a:t>(f </a:t>
            </a:r>
            <a:r>
              <a:rPr lang="en-US" dirty="0">
                <a:latin typeface="Times New Roman" panose="02020603050405020304" pitchFamily="18" charset="0"/>
                <a:ea typeface="Microsoft YaHei" panose="020B0503020204020204" pitchFamily="34" charset="-122"/>
                <a:cs typeface="Times New Roman" panose="02020603050405020304" pitchFamily="18" charset="0"/>
              </a:rPr>
              <a:t>4</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c).</a:t>
            </a:r>
            <a:endParaRPr lang="en-US" dirty="0"/>
          </a:p>
        </p:txBody>
      </p:sp>
      <p:pic>
        <p:nvPicPr>
          <p:cNvPr id="34" name="Picture 33" descr="Image result for smiley face images">
            <a:extLst>
              <a:ext uri="{FF2B5EF4-FFF2-40B4-BE49-F238E27FC236}">
                <a16:creationId xmlns:a16="http://schemas.microsoft.com/office/drawing/2014/main" id="{02F5CDC2-ECA3-4DBC-813E-1EF08F38A28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9730" y="3117346"/>
            <a:ext cx="586105" cy="425450"/>
          </a:xfrm>
          <a:prstGeom prst="rect">
            <a:avLst/>
          </a:prstGeom>
          <a:noFill/>
        </p:spPr>
      </p:pic>
      <p:sp>
        <p:nvSpPr>
          <p:cNvPr id="35" name="TextBox 34">
            <a:extLst>
              <a:ext uri="{FF2B5EF4-FFF2-40B4-BE49-F238E27FC236}">
                <a16:creationId xmlns:a16="http://schemas.microsoft.com/office/drawing/2014/main" id="{9D4BA4DA-EA89-4DB8-AAA2-9D2D1838842A}"/>
              </a:ext>
            </a:extLst>
          </p:cNvPr>
          <p:cNvSpPr txBox="1"/>
          <p:nvPr/>
        </p:nvSpPr>
        <p:spPr>
          <a:xfrm>
            <a:off x="2375036" y="369159"/>
            <a:ext cx="4686398"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Use bottom-up to build a Minheap</a:t>
            </a:r>
          </a:p>
          <a:p>
            <a:r>
              <a:rPr lang="en-US" sz="2000" b="1" dirty="0">
                <a:latin typeface="Times New Roman" panose="02020603050405020304" pitchFamily="18" charset="0"/>
                <a:cs typeface="Times New Roman" panose="02020603050405020304" pitchFamily="18" charset="0"/>
              </a:rPr>
              <a:t>c(1, b) </a:t>
            </a:r>
            <a:r>
              <a:rPr lang="en-US" sz="2000" dirty="0">
                <a:latin typeface="Times New Roman" panose="02020603050405020304" pitchFamily="18" charset="0"/>
                <a:cs typeface="Times New Roman" panose="02020603050405020304" pitchFamily="18" charset="0"/>
              </a:rPr>
              <a:t>f(a, 5) f(b, 4) e(a, 6) c(-, </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d(-, </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a:t>
            </a:r>
          </a:p>
        </p:txBody>
      </p:sp>
      <p:sp>
        <p:nvSpPr>
          <p:cNvPr id="36" name="TextBox 35">
            <a:extLst>
              <a:ext uri="{FF2B5EF4-FFF2-40B4-BE49-F238E27FC236}">
                <a16:creationId xmlns:a16="http://schemas.microsoft.com/office/drawing/2014/main" id="{33B05F21-B409-42DA-B294-14948EC8FC97}"/>
              </a:ext>
            </a:extLst>
          </p:cNvPr>
          <p:cNvSpPr txBox="1"/>
          <p:nvPr/>
        </p:nvSpPr>
        <p:spPr>
          <a:xfrm>
            <a:off x="1409602" y="6181589"/>
            <a:ext cx="4686398"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heap</a:t>
            </a:r>
          </a:p>
          <a:p>
            <a:r>
              <a:rPr lang="en-US" sz="2000" dirty="0">
                <a:solidFill>
                  <a:srgbClr val="0000FF"/>
                </a:solidFill>
                <a:latin typeface="Times New Roman" panose="02020603050405020304" pitchFamily="18" charset="0"/>
                <a:cs typeface="Times New Roman" panose="02020603050405020304" pitchFamily="18" charset="0"/>
              </a:rPr>
              <a:t>f(a, 5) f(b, 4) e(a, 6) </a:t>
            </a:r>
            <a:r>
              <a:rPr lang="en-US" sz="2000" dirty="0">
                <a:latin typeface="Times New Roman" panose="02020603050405020304" pitchFamily="18" charset="0"/>
                <a:cs typeface="Times New Roman" panose="02020603050405020304" pitchFamily="18" charset="0"/>
              </a:rPr>
              <a:t>d(c,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f(c, 4) </a:t>
            </a:r>
          </a:p>
        </p:txBody>
      </p:sp>
      <p:sp>
        <p:nvSpPr>
          <p:cNvPr id="37" name="TextBox 36">
            <a:extLst>
              <a:ext uri="{FF2B5EF4-FFF2-40B4-BE49-F238E27FC236}">
                <a16:creationId xmlns:a16="http://schemas.microsoft.com/office/drawing/2014/main" id="{00EBA86A-7959-4162-A828-F640245DDDF3}"/>
              </a:ext>
            </a:extLst>
          </p:cNvPr>
          <p:cNvSpPr txBox="1"/>
          <p:nvPr/>
        </p:nvSpPr>
        <p:spPr>
          <a:xfrm>
            <a:off x="6928652" y="6134898"/>
            <a:ext cx="4686398"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minheap</a:t>
            </a:r>
          </a:p>
          <a:p>
            <a:r>
              <a:rPr lang="en-US" sz="2000" b="1" dirty="0">
                <a:solidFill>
                  <a:srgbClr val="0000FF"/>
                </a:solidFill>
                <a:latin typeface="Times New Roman" panose="02020603050405020304" pitchFamily="18" charset="0"/>
                <a:cs typeface="Times New Roman" panose="02020603050405020304" pitchFamily="18" charset="0"/>
              </a:rPr>
              <a:t>f(b, 4) </a:t>
            </a:r>
            <a:r>
              <a:rPr lang="en-US" sz="2000" dirty="0">
                <a:latin typeface="Times New Roman" panose="02020603050405020304" pitchFamily="18" charset="0"/>
                <a:cs typeface="Times New Roman" panose="02020603050405020304" pitchFamily="18" charset="0"/>
              </a:rPr>
              <a:t>f(c, 4)  e(a, 6) d(c,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f(a, 5) </a:t>
            </a:r>
          </a:p>
        </p:txBody>
      </p:sp>
    </p:spTree>
    <p:extLst>
      <p:ext uri="{BB962C8B-B14F-4D97-AF65-F5344CB8AC3E}">
        <p14:creationId xmlns:p14="http://schemas.microsoft.com/office/powerpoint/2010/main" val="2317800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62870744"/>
              </p:ext>
            </p:extLst>
          </p:nvPr>
        </p:nvGraphicFramePr>
        <p:xfrm>
          <a:off x="1926067" y="1003533"/>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932550" y="3967462"/>
            <a:ext cx="4571120" cy="1107996"/>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f(b, 4)		</a:t>
            </a:r>
            <a:r>
              <a:rPr lang="en-US" sz="2200" b="1" dirty="0">
                <a:latin typeface="Times New Roman" panose="02020603050405020304" pitchFamily="18" charset="0"/>
                <a:cs typeface="Times New Roman" panose="02020603050405020304" pitchFamily="18" charset="0"/>
              </a:rPr>
              <a:t>e(f, 2) </a:t>
            </a:r>
            <a:r>
              <a:rPr lang="en-US" sz="2200" dirty="0">
                <a:latin typeface="Times New Roman" panose="02020603050405020304" pitchFamily="18" charset="0"/>
                <a:cs typeface="Times New Roman" panose="02020603050405020304" pitchFamily="18" charset="0"/>
              </a:rPr>
              <a:t>e(a, 6) d(f, 5)</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d(c, 6) </a:t>
            </a:r>
          </a:p>
          <a:p>
            <a:r>
              <a:rPr lang="en-US" sz="2200" dirty="0">
                <a:solidFill>
                  <a:srgbClr val="C0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57150">
            <a:solidFill>
              <a:srgbClr val="3803CD"/>
            </a:solidFill>
            <a:prstDash val="sysDash"/>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837793" y="5155913"/>
            <a:ext cx="2970172"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f }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d, e}</a:t>
            </a:r>
          </a:p>
        </p:txBody>
      </p:sp>
      <p:sp>
        <p:nvSpPr>
          <p:cNvPr id="31" name="Rectangle 30">
            <a:extLst>
              <a:ext uri="{FF2B5EF4-FFF2-40B4-BE49-F238E27FC236}">
                <a16:creationId xmlns:a16="http://schemas.microsoft.com/office/drawing/2014/main" id="{976935AF-632C-4874-9588-50C960F7BE7F}"/>
              </a:ext>
            </a:extLst>
          </p:cNvPr>
          <p:cNvSpPr/>
          <p:nvPr/>
        </p:nvSpPr>
        <p:spPr>
          <a:xfrm>
            <a:off x="1946222" y="1562297"/>
            <a:ext cx="4571120" cy="769441"/>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a:t>
            </a:r>
          </a:p>
        </p:txBody>
      </p:sp>
      <p:sp>
        <p:nvSpPr>
          <p:cNvPr id="32" name="Rectangle 31">
            <a:extLst>
              <a:ext uri="{FF2B5EF4-FFF2-40B4-BE49-F238E27FC236}">
                <a16:creationId xmlns:a16="http://schemas.microsoft.com/office/drawing/2014/main" id="{28833AEC-E3F6-4C46-9BE5-5C9A1F1DF58B}"/>
              </a:ext>
            </a:extLst>
          </p:cNvPr>
          <p:cNvSpPr/>
          <p:nvPr/>
        </p:nvSpPr>
        <p:spPr>
          <a:xfrm>
            <a:off x="1926066" y="2397251"/>
            <a:ext cx="4591275" cy="769441"/>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b(a, 3)		</a:t>
            </a:r>
            <a:r>
              <a:rPr lang="en-US" sz="2200" b="1" dirty="0">
                <a:latin typeface="Times New Roman" panose="02020603050405020304" pitchFamily="18" charset="0"/>
                <a:cs typeface="Times New Roman" panose="02020603050405020304" pitchFamily="18" charset="0"/>
              </a:rPr>
              <a:t>c(b, 1)</a:t>
            </a:r>
            <a:r>
              <a:rPr lang="en-US" sz="2200" dirty="0">
                <a:latin typeface="Times New Roman" panose="02020603050405020304" pitchFamily="18" charset="0"/>
                <a:cs typeface="Times New Roman" panose="02020603050405020304" pitchFamily="18" charset="0"/>
              </a:rPr>
              <a:t> f(a, 5) f(b, 4) 		e(a, 6)</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c(-, </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a:t>
            </a:r>
            <a:r>
              <a:rPr lang="zh-CN" alt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p:txBody>
      </p:sp>
      <p:sp>
        <p:nvSpPr>
          <p:cNvPr id="33" name="Rectangle 32">
            <a:extLst>
              <a:ext uri="{FF2B5EF4-FFF2-40B4-BE49-F238E27FC236}">
                <a16:creationId xmlns:a16="http://schemas.microsoft.com/office/drawing/2014/main" id="{3056C295-479D-4F80-A8DB-70BEE87996E5}"/>
              </a:ext>
            </a:extLst>
          </p:cNvPr>
          <p:cNvSpPr/>
          <p:nvPr/>
        </p:nvSpPr>
        <p:spPr>
          <a:xfrm>
            <a:off x="1928633" y="3166247"/>
            <a:ext cx="4578953" cy="738664"/>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c(b, 1)		</a:t>
            </a:r>
            <a:r>
              <a:rPr lang="en-US" sz="2000" b="1" dirty="0">
                <a:latin typeface="Times New Roman" panose="02020603050405020304" pitchFamily="18" charset="0"/>
                <a:cs typeface="Times New Roman" panose="02020603050405020304" pitchFamily="18" charset="0"/>
              </a:rPr>
              <a:t>f(b, 4) </a:t>
            </a:r>
            <a:r>
              <a:rPr lang="en-US" sz="2000" dirty="0">
                <a:latin typeface="Times New Roman" panose="02020603050405020304" pitchFamily="18" charset="0"/>
                <a:cs typeface="Times New Roman" panose="02020603050405020304" pitchFamily="18" charset="0"/>
              </a:rPr>
              <a:t>f(c, 4)  e(a, 6) 		d(c,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f(a, 5) </a:t>
            </a:r>
            <a:r>
              <a:rPr lang="en-US" sz="2200" dirty="0">
                <a:latin typeface="Times New Roman" panose="02020603050405020304" pitchFamily="18" charset="0"/>
                <a:cs typeface="Times New Roman" panose="02020603050405020304" pitchFamily="18" charset="0"/>
              </a:rPr>
              <a:t>	</a:t>
            </a:r>
          </a:p>
        </p:txBody>
      </p:sp>
      <p:sp>
        <p:nvSpPr>
          <p:cNvPr id="34" name="TextBox 33">
            <a:extLst>
              <a:ext uri="{FF2B5EF4-FFF2-40B4-BE49-F238E27FC236}">
                <a16:creationId xmlns:a16="http://schemas.microsoft.com/office/drawing/2014/main" id="{2F4E3EB7-26EA-4115-A107-9A926370DCD4}"/>
              </a:ext>
            </a:extLst>
          </p:cNvPr>
          <p:cNvSpPr txBox="1"/>
          <p:nvPr/>
        </p:nvSpPr>
        <p:spPr>
          <a:xfrm>
            <a:off x="4956951" y="5305899"/>
            <a:ext cx="3600213" cy="646331"/>
          </a:xfrm>
          <a:prstGeom prst="rect">
            <a:avLst/>
          </a:prstGeom>
          <a:noFill/>
        </p:spPr>
        <p:txBody>
          <a:bodyPr wrap="square" rtlCol="0">
            <a:spAutoFit/>
          </a:bodyPr>
          <a:lstStyle/>
          <a:p>
            <a:r>
              <a:rPr lang="en-US" dirty="0"/>
              <a:t>From these two sets, we conclude:</a:t>
            </a:r>
          </a:p>
          <a:p>
            <a:r>
              <a:rPr lang="en-US" dirty="0"/>
              <a:t>(d 6 c), </a:t>
            </a:r>
            <a:r>
              <a:rPr lang="en-US" dirty="0">
                <a:solidFill>
                  <a:srgbClr val="0000FF"/>
                </a:solidFill>
              </a:rPr>
              <a:t>(d </a:t>
            </a:r>
            <a:r>
              <a:rPr 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5</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(e 6 a), </a:t>
            </a:r>
            <a:r>
              <a:rPr lang="en-US" altLang="zh-CN"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(e 2</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a:t>
            </a:r>
            <a:r>
              <a:rPr lang="en-US" dirty="0"/>
              <a:t> </a:t>
            </a:r>
          </a:p>
        </p:txBody>
      </p:sp>
      <p:pic>
        <p:nvPicPr>
          <p:cNvPr id="35" name="Picture 34" descr="Image result for smiley face images">
            <a:extLst>
              <a:ext uri="{FF2B5EF4-FFF2-40B4-BE49-F238E27FC236}">
                <a16:creationId xmlns:a16="http://schemas.microsoft.com/office/drawing/2014/main" id="{83E26901-BA38-4707-82BA-E3B548419A5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5842" y="3149624"/>
            <a:ext cx="586105" cy="425450"/>
          </a:xfrm>
          <a:prstGeom prst="rect">
            <a:avLst/>
          </a:prstGeom>
          <a:noFill/>
        </p:spPr>
      </p:pic>
      <p:sp>
        <p:nvSpPr>
          <p:cNvPr id="38" name="TextBox 37">
            <a:extLst>
              <a:ext uri="{FF2B5EF4-FFF2-40B4-BE49-F238E27FC236}">
                <a16:creationId xmlns:a16="http://schemas.microsoft.com/office/drawing/2014/main" id="{C8872E15-D71E-406B-9112-61F07A3FC497}"/>
              </a:ext>
            </a:extLst>
          </p:cNvPr>
          <p:cNvSpPr txBox="1"/>
          <p:nvPr/>
        </p:nvSpPr>
        <p:spPr>
          <a:xfrm>
            <a:off x="2855249" y="142474"/>
            <a:ext cx="4686398"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minheap</a:t>
            </a:r>
          </a:p>
          <a:p>
            <a:r>
              <a:rPr lang="en-US" sz="2000" b="1" dirty="0">
                <a:latin typeface="Times New Roman" panose="02020603050405020304" pitchFamily="18" charset="0"/>
                <a:cs typeface="Times New Roman" panose="02020603050405020304" pitchFamily="18" charset="0"/>
              </a:rPr>
              <a:t>f(b, 4) </a:t>
            </a:r>
            <a:r>
              <a:rPr lang="en-US" sz="2000" dirty="0">
                <a:latin typeface="Times New Roman" panose="02020603050405020304" pitchFamily="18" charset="0"/>
                <a:cs typeface="Times New Roman" panose="02020603050405020304" pitchFamily="18" charset="0"/>
              </a:rPr>
              <a:t>f(c, 4)  e(a, 6) d(c,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f(a, 5) </a:t>
            </a:r>
          </a:p>
        </p:txBody>
      </p:sp>
      <p:sp>
        <p:nvSpPr>
          <p:cNvPr id="39" name="TextBox 38">
            <a:extLst>
              <a:ext uri="{FF2B5EF4-FFF2-40B4-BE49-F238E27FC236}">
                <a16:creationId xmlns:a16="http://schemas.microsoft.com/office/drawing/2014/main" id="{9DD2EC79-50D6-4362-89E9-6B52078703B7}"/>
              </a:ext>
            </a:extLst>
          </p:cNvPr>
          <p:cNvSpPr txBox="1"/>
          <p:nvPr/>
        </p:nvSpPr>
        <p:spPr>
          <a:xfrm>
            <a:off x="814647" y="6059049"/>
            <a:ext cx="6010101"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heap (Since f, c, a, b are in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 cycle could be formed.)</a:t>
            </a:r>
          </a:p>
          <a:p>
            <a:r>
              <a:rPr lang="en-US" sz="2000" strike="dblStrike" dirty="0">
                <a:latin typeface="Times New Roman" panose="02020603050405020304" pitchFamily="18" charset="0"/>
                <a:cs typeface="Times New Roman" panose="02020603050405020304" pitchFamily="18" charset="0"/>
              </a:rPr>
              <a:t>f(c, 4)</a:t>
            </a:r>
            <a:r>
              <a:rPr lang="en-US" sz="2000" dirty="0">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e(a, 6) d(c,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solidFill>
                  <a:srgbClr val="0000FF"/>
                </a:solidFill>
                <a:latin typeface="Times New Roman" panose="02020603050405020304" pitchFamily="18" charset="0"/>
                <a:cs typeface="Times New Roman" panose="02020603050405020304" pitchFamily="18" charset="0"/>
              </a:rPr>
              <a:t>) </a:t>
            </a:r>
            <a:r>
              <a:rPr lang="en-US" sz="2000" strike="dblStrike" dirty="0">
                <a:latin typeface="Times New Roman" panose="02020603050405020304" pitchFamily="18" charset="0"/>
                <a:cs typeface="Times New Roman" panose="02020603050405020304" pitchFamily="18" charset="0"/>
              </a:rPr>
              <a:t>f(a, 5)</a:t>
            </a:r>
            <a:r>
              <a:rPr lang="en-US" sz="2000" dirty="0">
                <a:latin typeface="Times New Roman" panose="02020603050405020304" pitchFamily="18" charset="0"/>
                <a:cs typeface="Times New Roman" panose="02020603050405020304" pitchFamily="18" charset="0"/>
              </a:rPr>
              <a:t> d(f,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5</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 e(f, 2) </a:t>
            </a:r>
            <a:endParaRPr lang="en-US" sz="20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41C7F3A0-C347-49A4-A7D3-5D5EDB6868B3}"/>
              </a:ext>
            </a:extLst>
          </p:cNvPr>
          <p:cNvSpPr txBox="1"/>
          <p:nvPr/>
        </p:nvSpPr>
        <p:spPr>
          <a:xfrm>
            <a:off x="7209591" y="6063549"/>
            <a:ext cx="4686398"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minheap</a:t>
            </a:r>
          </a:p>
          <a:p>
            <a:r>
              <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rPr>
              <a:t>e(f, 2) </a:t>
            </a:r>
            <a:r>
              <a:rPr lang="en-US" sz="2000" dirty="0">
                <a:latin typeface="Times New Roman" panose="02020603050405020304" pitchFamily="18" charset="0"/>
                <a:cs typeface="Times New Roman" panose="02020603050405020304" pitchFamily="18" charset="0"/>
              </a:rPr>
              <a:t>e(a, 6) d(f,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5</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d(c,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06291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24712091"/>
              </p:ext>
            </p:extLst>
          </p:nvPr>
        </p:nvGraphicFramePr>
        <p:xfrm>
          <a:off x="1926067" y="742275"/>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886991" y="4034873"/>
            <a:ext cx="4571120" cy="2123658"/>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e(f, 2)		</a:t>
            </a:r>
            <a:r>
              <a:rPr lang="en-US" sz="2200" b="1" dirty="0">
                <a:latin typeface="Times New Roman" panose="02020603050405020304" pitchFamily="18" charset="0"/>
                <a:cs typeface="Times New Roman" panose="02020603050405020304" pitchFamily="18" charset="0"/>
              </a:rPr>
              <a:t>d(f, 5) </a:t>
            </a:r>
            <a:r>
              <a:rPr lang="en-US" sz="2200" dirty="0">
                <a:solidFill>
                  <a:srgbClr val="C00000"/>
                </a:solidFill>
                <a:latin typeface="Times New Roman" panose="02020603050405020304" pitchFamily="18" charset="0"/>
                <a:cs typeface="Times New Roman" panose="02020603050405020304" pitchFamily="18" charset="0"/>
              </a:rPr>
              <a:t>d(c,6) d(e, 8) </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d(f, 5)</a:t>
            </a:r>
          </a:p>
          <a:p>
            <a:r>
              <a:rPr lang="en-US" sz="2200" dirty="0">
                <a:latin typeface="Times New Roman" panose="02020603050405020304" pitchFamily="18" charset="0"/>
                <a:cs typeface="Times New Roman" panose="02020603050405020304" pitchFamily="18" charset="0"/>
              </a:rPr>
              <a:t>			</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endCxn id="8" idx="3"/>
          </p:cNvCxnSpPr>
          <p:nvPr/>
        </p:nvCxnSpPr>
        <p:spPr bwMode="auto">
          <a:xfrm flipV="1">
            <a:off x="9021296" y="3722466"/>
            <a:ext cx="1481351" cy="88753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6" idx="6"/>
          </p:cNvCxnSpPr>
          <p:nvPr/>
        </p:nvCxnSpPr>
        <p:spPr bwMode="auto">
          <a:xfrm>
            <a:off x="9006448" y="3536575"/>
            <a:ext cx="1401576" cy="4774"/>
          </a:xfrm>
          <a:prstGeom prst="straightConnector1">
            <a:avLst/>
          </a:prstGeom>
          <a:noFill/>
          <a:ln w="57150">
            <a:solidFill>
              <a:srgbClr val="3803CD"/>
            </a:solidFill>
            <a:prstDash val="sysDash"/>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904173" y="4509726"/>
            <a:ext cx="3004156" cy="800219"/>
          </a:xfrm>
          <a:prstGeom prst="rect">
            <a:avLst/>
          </a:prstGeom>
        </p:spPr>
        <p:txBody>
          <a:bodyPr wrap="non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f , e} and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d</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p:txBody>
      </p:sp>
      <p:sp>
        <p:nvSpPr>
          <p:cNvPr id="31" name="Rectangle 30"/>
          <p:cNvSpPr/>
          <p:nvPr/>
        </p:nvSpPr>
        <p:spPr>
          <a:xfrm>
            <a:off x="1946222" y="5751286"/>
            <a:ext cx="6096000" cy="646331"/>
          </a:xfrm>
          <a:prstGeom prst="rect">
            <a:avLst/>
          </a:prstGeom>
        </p:spPr>
        <p:txBody>
          <a:bodyPr>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f , e, d} and </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p>
        </p:txBody>
      </p:sp>
      <p:sp>
        <p:nvSpPr>
          <p:cNvPr id="32" name="Rectangle 31">
            <a:extLst>
              <a:ext uri="{FF2B5EF4-FFF2-40B4-BE49-F238E27FC236}">
                <a16:creationId xmlns:a16="http://schemas.microsoft.com/office/drawing/2014/main" id="{7B45790E-A208-47D4-83FD-4A24568457C8}"/>
              </a:ext>
            </a:extLst>
          </p:cNvPr>
          <p:cNvSpPr/>
          <p:nvPr/>
        </p:nvSpPr>
        <p:spPr>
          <a:xfrm>
            <a:off x="1914354" y="1230091"/>
            <a:ext cx="4571120" cy="769441"/>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a:t>
            </a:r>
          </a:p>
        </p:txBody>
      </p:sp>
      <p:sp>
        <p:nvSpPr>
          <p:cNvPr id="33" name="Rectangle 32">
            <a:extLst>
              <a:ext uri="{FF2B5EF4-FFF2-40B4-BE49-F238E27FC236}">
                <a16:creationId xmlns:a16="http://schemas.microsoft.com/office/drawing/2014/main" id="{A83F67D1-3B62-4891-8993-00FFEA6B66B0}"/>
              </a:ext>
            </a:extLst>
          </p:cNvPr>
          <p:cNvSpPr/>
          <p:nvPr/>
        </p:nvSpPr>
        <p:spPr>
          <a:xfrm>
            <a:off x="1904532" y="1968622"/>
            <a:ext cx="4571120" cy="1107996"/>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b(a, 3)		</a:t>
            </a:r>
            <a:r>
              <a:rPr lang="en-US" sz="2200" b="1" dirty="0">
                <a:latin typeface="Times New Roman" panose="02020603050405020304" pitchFamily="18" charset="0"/>
                <a:cs typeface="Times New Roman" panose="02020603050405020304" pitchFamily="18" charset="0"/>
              </a:rPr>
              <a:t>c(b, 1)</a:t>
            </a:r>
            <a:r>
              <a:rPr lang="en-US" sz="2200" dirty="0">
                <a:latin typeface="Times New Roman" panose="02020603050405020304" pitchFamily="18" charset="0"/>
                <a:cs typeface="Times New Roman" panose="02020603050405020304" pitchFamily="18" charset="0"/>
              </a:rPr>
              <a:t> f(a, 5) f(b, 4) 		e(a, 6)</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c(-, </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a:t>
            </a:r>
            <a:r>
              <a:rPr lang="zh-CN" alt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a:t>
            </a:r>
          </a:p>
        </p:txBody>
      </p:sp>
      <p:sp>
        <p:nvSpPr>
          <p:cNvPr id="34" name="Rectangle 33">
            <a:extLst>
              <a:ext uri="{FF2B5EF4-FFF2-40B4-BE49-F238E27FC236}">
                <a16:creationId xmlns:a16="http://schemas.microsoft.com/office/drawing/2014/main" id="{4CDE9E5E-DB96-4E32-8101-5B2623F1DDFF}"/>
              </a:ext>
            </a:extLst>
          </p:cNvPr>
          <p:cNvSpPr/>
          <p:nvPr/>
        </p:nvSpPr>
        <p:spPr>
          <a:xfrm>
            <a:off x="1886991" y="2667103"/>
            <a:ext cx="4578953"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c(b, 1)		</a:t>
            </a:r>
            <a:r>
              <a:rPr lang="en-US" sz="2400" b="1" dirty="0">
                <a:latin typeface="Times New Roman" panose="02020603050405020304" pitchFamily="18" charset="0"/>
                <a:cs typeface="Times New Roman" panose="02020603050405020304" pitchFamily="18" charset="0"/>
              </a:rPr>
              <a:t>f(b, 4) </a:t>
            </a:r>
            <a:r>
              <a:rPr lang="en-US" sz="2400" dirty="0">
                <a:latin typeface="Times New Roman" panose="02020603050405020304" pitchFamily="18" charset="0"/>
                <a:cs typeface="Times New Roman" panose="02020603050405020304" pitchFamily="18" charset="0"/>
              </a:rPr>
              <a:t>f(c, 4)  e(a, 6) 		d(c, </a:t>
            </a:r>
            <a:r>
              <a:rPr lang="en-US" sz="24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f(a, 5) </a:t>
            </a:r>
            <a:r>
              <a:rPr lang="en-US" sz="2200" dirty="0">
                <a:latin typeface="Times New Roman" panose="02020603050405020304" pitchFamily="18" charset="0"/>
                <a:cs typeface="Times New Roman" panose="02020603050405020304" pitchFamily="18" charset="0"/>
              </a:rPr>
              <a:t>	</a:t>
            </a:r>
          </a:p>
        </p:txBody>
      </p:sp>
      <p:sp>
        <p:nvSpPr>
          <p:cNvPr id="35" name="Rectangle 34">
            <a:extLst>
              <a:ext uri="{FF2B5EF4-FFF2-40B4-BE49-F238E27FC236}">
                <a16:creationId xmlns:a16="http://schemas.microsoft.com/office/drawing/2014/main" id="{5EFBC5E4-8318-4764-A97F-C0A4744D4F30}"/>
              </a:ext>
            </a:extLst>
          </p:cNvPr>
          <p:cNvSpPr/>
          <p:nvPr/>
        </p:nvSpPr>
        <p:spPr>
          <a:xfrm>
            <a:off x="1874116" y="3343816"/>
            <a:ext cx="4571120" cy="1107996"/>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f(b, 4)		</a:t>
            </a:r>
            <a:r>
              <a:rPr lang="en-US" sz="2200" b="1" dirty="0">
                <a:latin typeface="Times New Roman" panose="02020603050405020304" pitchFamily="18" charset="0"/>
                <a:cs typeface="Times New Roman" panose="02020603050405020304" pitchFamily="18" charset="0"/>
              </a:rPr>
              <a:t>e(f, 2) </a:t>
            </a:r>
            <a:r>
              <a:rPr lang="en-US" sz="2200" dirty="0">
                <a:latin typeface="Times New Roman" panose="02020603050405020304" pitchFamily="18" charset="0"/>
                <a:cs typeface="Times New Roman" panose="02020603050405020304" pitchFamily="18" charset="0"/>
              </a:rPr>
              <a:t>e(a, 6) d(f, 5)</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d(c, 6) </a:t>
            </a:r>
          </a:p>
          <a:p>
            <a:r>
              <a:rPr lang="en-US" sz="2200" dirty="0">
                <a:solidFill>
                  <a:srgbClr val="C0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p>
        </p:txBody>
      </p:sp>
      <p:sp>
        <p:nvSpPr>
          <p:cNvPr id="36" name="TextBox 35">
            <a:extLst>
              <a:ext uri="{FF2B5EF4-FFF2-40B4-BE49-F238E27FC236}">
                <a16:creationId xmlns:a16="http://schemas.microsoft.com/office/drawing/2014/main" id="{4F89A805-FB13-495A-85ED-76FCB936555E}"/>
              </a:ext>
            </a:extLst>
          </p:cNvPr>
          <p:cNvSpPr txBox="1"/>
          <p:nvPr/>
        </p:nvSpPr>
        <p:spPr>
          <a:xfrm>
            <a:off x="4923141" y="4948298"/>
            <a:ext cx="3600213" cy="646331"/>
          </a:xfrm>
          <a:prstGeom prst="rect">
            <a:avLst/>
          </a:prstGeom>
          <a:noFill/>
        </p:spPr>
        <p:txBody>
          <a:bodyPr wrap="square" rtlCol="0">
            <a:spAutoFit/>
          </a:bodyPr>
          <a:lstStyle/>
          <a:p>
            <a:r>
              <a:rPr lang="en-US" dirty="0"/>
              <a:t>From these two sets, we conclude:</a:t>
            </a:r>
          </a:p>
          <a:p>
            <a:r>
              <a:rPr lang="en-US" dirty="0"/>
              <a:t>(d 6 c), </a:t>
            </a:r>
            <a:r>
              <a:rPr lang="en-US" dirty="0">
                <a:solidFill>
                  <a:srgbClr val="0000FF"/>
                </a:solidFill>
              </a:rPr>
              <a:t>(d </a:t>
            </a:r>
            <a:r>
              <a:rPr 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5</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 (d 8</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dirty="0"/>
          </a:p>
        </p:txBody>
      </p:sp>
      <p:pic>
        <p:nvPicPr>
          <p:cNvPr id="37" name="Picture 36" descr="Image result for smiley face images">
            <a:extLst>
              <a:ext uri="{FF2B5EF4-FFF2-40B4-BE49-F238E27FC236}">
                <a16:creationId xmlns:a16="http://schemas.microsoft.com/office/drawing/2014/main" id="{860E0DE5-8F85-4CE7-8943-03F3933C156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248" y="3038967"/>
            <a:ext cx="586105" cy="425450"/>
          </a:xfrm>
          <a:prstGeom prst="rect">
            <a:avLst/>
          </a:prstGeom>
          <a:noFill/>
        </p:spPr>
      </p:pic>
      <p:sp>
        <p:nvSpPr>
          <p:cNvPr id="38" name="TextBox 37">
            <a:extLst>
              <a:ext uri="{FF2B5EF4-FFF2-40B4-BE49-F238E27FC236}">
                <a16:creationId xmlns:a16="http://schemas.microsoft.com/office/drawing/2014/main" id="{209953FC-8ABF-47D3-9931-FF65B97647D2}"/>
              </a:ext>
            </a:extLst>
          </p:cNvPr>
          <p:cNvSpPr txBox="1"/>
          <p:nvPr/>
        </p:nvSpPr>
        <p:spPr>
          <a:xfrm>
            <a:off x="3556251" y="2549"/>
            <a:ext cx="4686398"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minheap</a:t>
            </a:r>
          </a:p>
          <a:p>
            <a:r>
              <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rPr>
              <a:t>e(f, 2) </a:t>
            </a:r>
            <a:r>
              <a:rPr lang="en-US" sz="2000" dirty="0">
                <a:latin typeface="Times New Roman" panose="02020603050405020304" pitchFamily="18" charset="0"/>
                <a:cs typeface="Times New Roman" panose="02020603050405020304" pitchFamily="18" charset="0"/>
              </a:rPr>
              <a:t>e(a, 6) d(f,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5</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d(c,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a:t>
            </a:r>
          </a:p>
        </p:txBody>
      </p:sp>
      <p:sp>
        <p:nvSpPr>
          <p:cNvPr id="39" name="TextBox 38">
            <a:extLst>
              <a:ext uri="{FF2B5EF4-FFF2-40B4-BE49-F238E27FC236}">
                <a16:creationId xmlns:a16="http://schemas.microsoft.com/office/drawing/2014/main" id="{1C2951B4-6F83-44D7-8AE7-54B09791C337}"/>
              </a:ext>
            </a:extLst>
          </p:cNvPr>
          <p:cNvSpPr txBox="1"/>
          <p:nvPr/>
        </p:nvSpPr>
        <p:spPr>
          <a:xfrm>
            <a:off x="4975985" y="5575140"/>
            <a:ext cx="6612272" cy="1323439"/>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Heap and it is a minheap</a:t>
            </a:r>
          </a:p>
          <a:p>
            <a:r>
              <a:rPr lang="en-US" sz="2000" strike="dblStrike" dirty="0">
                <a:latin typeface="Times New Roman" panose="02020603050405020304" pitchFamily="18" charset="0"/>
                <a:cs typeface="Times New Roman" panose="02020603050405020304" pitchFamily="18" charset="0"/>
              </a:rPr>
              <a:t>e(a, 6)</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d(f, </a:t>
            </a:r>
            <a:r>
              <a:rPr lang="en-US" sz="2000" b="1" dirty="0">
                <a:latin typeface="Times New Roman" panose="02020603050405020304" pitchFamily="18" charset="0"/>
                <a:ea typeface="Microsoft YaHei" panose="020B0503020204020204" pitchFamily="34" charset="-122"/>
                <a:cs typeface="Times New Roman" panose="02020603050405020304" pitchFamily="18" charset="0"/>
              </a:rPr>
              <a:t>5</a:t>
            </a:r>
            <a:r>
              <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d(c,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d(e, 8)</a:t>
            </a:r>
          </a:p>
          <a:p>
            <a:r>
              <a:rPr lang="en-US" sz="2000" dirty="0">
                <a:latin typeface="Times New Roman" panose="02020603050405020304" pitchFamily="18" charset="0"/>
                <a:cs typeface="Times New Roman" panose="02020603050405020304" pitchFamily="18" charset="0"/>
              </a:rPr>
              <a:t>After adding d(f,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5</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in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 d, c, e are in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 cycle could be formed. Those d(c,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and d(e, 8) should be </a:t>
            </a:r>
            <a:r>
              <a:rPr lang="en-US" sz="2000" dirty="0" err="1">
                <a:latin typeface="Times New Roman" panose="02020603050405020304" pitchFamily="18" charset="0"/>
                <a:cs typeface="Times New Roman" panose="02020603050405020304" pitchFamily="18" charset="0"/>
              </a:rPr>
              <a:t>striken</a:t>
            </a:r>
            <a:r>
              <a:rPr lang="en-US" sz="2000" dirty="0">
                <a:latin typeface="Times New Roman" panose="02020603050405020304" pitchFamily="18" charset="0"/>
                <a:cs typeface="Times New Roman" panose="02020603050405020304" pitchFamily="18" charset="0"/>
              </a:rPr>
              <a:t> out.</a:t>
            </a:r>
          </a:p>
        </p:txBody>
      </p:sp>
    </p:spTree>
    <p:extLst>
      <p:ext uri="{BB962C8B-B14F-4D97-AF65-F5344CB8AC3E}">
        <p14:creationId xmlns:p14="http://schemas.microsoft.com/office/powerpoint/2010/main" val="11430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03846552"/>
              </p:ext>
            </p:extLst>
          </p:nvPr>
        </p:nvGraphicFramePr>
        <p:xfrm>
          <a:off x="1923066" y="72994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Remaining vertices</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endCxn id="8" idx="3"/>
          </p:cNvCxnSpPr>
          <p:nvPr/>
        </p:nvCxnSpPr>
        <p:spPr bwMode="auto">
          <a:xfrm flipV="1">
            <a:off x="9021296" y="3722466"/>
            <a:ext cx="1481351" cy="88753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6" idx="6"/>
          </p:cNvCxnSpPr>
          <p:nvPr/>
        </p:nvCxnSpPr>
        <p:spPr bwMode="auto">
          <a:xfrm>
            <a:off x="9006448" y="3536575"/>
            <a:ext cx="1401576" cy="4774"/>
          </a:xfrm>
          <a:prstGeom prst="straightConnector1">
            <a:avLst/>
          </a:prstGeom>
          <a:noFill/>
          <a:ln w="57150">
            <a:solidFill>
              <a:srgbClr val="3803CD"/>
            </a:solidFill>
            <a:prstDash val="solid"/>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1" name="Rectangle 30"/>
          <p:cNvSpPr/>
          <p:nvPr/>
        </p:nvSpPr>
        <p:spPr>
          <a:xfrm>
            <a:off x="1914354" y="5353111"/>
            <a:ext cx="4099952" cy="830997"/>
          </a:xfrm>
          <a:prstGeom prst="rect">
            <a:avLst/>
          </a:prstGeom>
        </p:spPr>
        <p:txBody>
          <a:bodyPr wrap="squar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f , e, d}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p>
        </p:txBody>
      </p:sp>
      <p:sp>
        <p:nvSpPr>
          <p:cNvPr id="32" name="Rectangle 31">
            <a:extLst>
              <a:ext uri="{FF2B5EF4-FFF2-40B4-BE49-F238E27FC236}">
                <a16:creationId xmlns:a16="http://schemas.microsoft.com/office/drawing/2014/main" id="{3ED9AD95-F79F-47DD-B0D2-C7FC1B1FC462}"/>
              </a:ext>
            </a:extLst>
          </p:cNvPr>
          <p:cNvSpPr/>
          <p:nvPr/>
        </p:nvSpPr>
        <p:spPr>
          <a:xfrm>
            <a:off x="7271500" y="5312946"/>
            <a:ext cx="3100529" cy="769441"/>
          </a:xfrm>
          <a:prstGeom prst="rect">
            <a:avLst/>
          </a:prstGeom>
        </p:spPr>
        <p:txBody>
          <a:bodyPr wrap="none">
            <a:spAutoFit/>
          </a:bodyPr>
          <a:lstStyle/>
          <a:p>
            <a:r>
              <a:rPr lang="en-US" sz="2200" dirty="0">
                <a:latin typeface="Times New Roman" panose="02020603050405020304" pitchFamily="18" charset="0"/>
                <a:cs typeface="Times New Roman" panose="02020603050405020304" pitchFamily="18" charset="0"/>
              </a:rPr>
              <a:t>This spanning tree has </a:t>
            </a:r>
          </a:p>
          <a:p>
            <a:r>
              <a:rPr lang="en-US" sz="2200" dirty="0">
                <a:latin typeface="Times New Roman" panose="02020603050405020304" pitchFamily="18" charset="0"/>
                <a:cs typeface="Times New Roman" panose="02020603050405020304" pitchFamily="18" charset="0"/>
              </a:rPr>
              <a:t>the  minimum weight, 15.</a:t>
            </a:r>
          </a:p>
        </p:txBody>
      </p:sp>
      <p:pic>
        <p:nvPicPr>
          <p:cNvPr id="33" name="Picture 32" descr="Image result for smiley face images">
            <a:extLst>
              <a:ext uri="{FF2B5EF4-FFF2-40B4-BE49-F238E27FC236}">
                <a16:creationId xmlns:a16="http://schemas.microsoft.com/office/drawing/2014/main" id="{87BB22CC-8A06-42A5-AF52-EF1F03B4703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248" y="3038967"/>
            <a:ext cx="586105" cy="425450"/>
          </a:xfrm>
          <a:prstGeom prst="rect">
            <a:avLst/>
          </a:prstGeom>
          <a:noFill/>
        </p:spPr>
      </p:pic>
      <p:sp>
        <p:nvSpPr>
          <p:cNvPr id="34" name="Rectangle 33">
            <a:extLst>
              <a:ext uri="{FF2B5EF4-FFF2-40B4-BE49-F238E27FC236}">
                <a16:creationId xmlns:a16="http://schemas.microsoft.com/office/drawing/2014/main" id="{AD736766-F9DF-4780-8277-D060A0BB0B4C}"/>
              </a:ext>
            </a:extLst>
          </p:cNvPr>
          <p:cNvSpPr/>
          <p:nvPr/>
        </p:nvSpPr>
        <p:spPr>
          <a:xfrm>
            <a:off x="1914354" y="1297107"/>
            <a:ext cx="4571120" cy="3577903"/>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a:t>
            </a:r>
          </a:p>
          <a:p>
            <a:r>
              <a:rPr lang="en-US" sz="2200" dirty="0">
                <a:latin typeface="Times New Roman" panose="02020603050405020304" pitchFamily="18" charset="0"/>
                <a:cs typeface="Times New Roman" panose="02020603050405020304" pitchFamily="18" charset="0"/>
              </a:rPr>
              <a:t>b(a, 3)		</a:t>
            </a:r>
            <a:r>
              <a:rPr lang="en-US" sz="2200" b="1" dirty="0">
                <a:latin typeface="Times New Roman" panose="02020603050405020304" pitchFamily="18" charset="0"/>
                <a:cs typeface="Times New Roman" panose="02020603050405020304" pitchFamily="18" charset="0"/>
              </a:rPr>
              <a:t>c(b, 1)</a:t>
            </a:r>
            <a:r>
              <a:rPr lang="en-US" sz="2200" dirty="0">
                <a:latin typeface="Times New Roman" panose="02020603050405020304" pitchFamily="18" charset="0"/>
                <a:cs typeface="Times New Roman" panose="02020603050405020304" pitchFamily="18" charset="0"/>
              </a:rPr>
              <a:t> f(a, 5) f(b, 4) 		e(a, 6)</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c(-, </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a:t>
            </a:r>
            <a:r>
              <a:rPr lang="zh-CN" alt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c(b, 1)		</a:t>
            </a:r>
            <a:r>
              <a:rPr lang="en-US" sz="2400" b="1" dirty="0">
                <a:latin typeface="Times New Roman" panose="02020603050405020304" pitchFamily="18" charset="0"/>
                <a:cs typeface="Times New Roman" panose="02020603050405020304" pitchFamily="18" charset="0"/>
              </a:rPr>
              <a:t>f(b, 4) </a:t>
            </a:r>
            <a:r>
              <a:rPr lang="en-US" sz="2400" dirty="0">
                <a:latin typeface="Times New Roman" panose="02020603050405020304" pitchFamily="18" charset="0"/>
                <a:cs typeface="Times New Roman" panose="02020603050405020304" pitchFamily="18" charset="0"/>
              </a:rPr>
              <a:t>f(c, 4)  e(a, 6) 		d(c, </a:t>
            </a:r>
            <a:r>
              <a:rPr lang="en-US" sz="24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f(a, 5) </a:t>
            </a: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ff(b, 4)		</a:t>
            </a:r>
            <a:r>
              <a:rPr lang="en-US" sz="2200" b="1" dirty="0">
                <a:latin typeface="Times New Roman" panose="02020603050405020304" pitchFamily="18" charset="0"/>
                <a:cs typeface="Times New Roman" panose="02020603050405020304" pitchFamily="18" charset="0"/>
              </a:rPr>
              <a:t>e(f, 2) </a:t>
            </a:r>
            <a:r>
              <a:rPr lang="en-US" sz="2200" dirty="0">
                <a:latin typeface="Times New Roman" panose="02020603050405020304" pitchFamily="18" charset="0"/>
                <a:cs typeface="Times New Roman" panose="02020603050405020304" pitchFamily="18" charset="0"/>
              </a:rPr>
              <a:t>e(a, 6) d(f, 5)</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d(c, 6) 	</a:t>
            </a:r>
          </a:p>
          <a:p>
            <a:pPr>
              <a:spcAft>
                <a:spcPts val="300"/>
              </a:spcAft>
            </a:pPr>
            <a:r>
              <a:rPr lang="en-US" sz="2200" dirty="0">
                <a:latin typeface="Times New Roman" panose="02020603050405020304" pitchFamily="18" charset="0"/>
                <a:cs typeface="Times New Roman" panose="02020603050405020304" pitchFamily="18" charset="0"/>
              </a:rPr>
              <a:t>e(f, 2)		</a:t>
            </a:r>
            <a:r>
              <a:rPr lang="en-US" sz="2200" b="1" dirty="0">
                <a:latin typeface="Times New Roman" panose="02020603050405020304" pitchFamily="18" charset="0"/>
                <a:cs typeface="Times New Roman" panose="02020603050405020304" pitchFamily="18" charset="0"/>
              </a:rPr>
              <a:t>d(f, 5) </a:t>
            </a:r>
            <a:r>
              <a:rPr lang="en-US" sz="2200" dirty="0">
                <a:solidFill>
                  <a:srgbClr val="C00000"/>
                </a:solidFill>
                <a:latin typeface="Times New Roman" panose="02020603050405020304" pitchFamily="18" charset="0"/>
                <a:cs typeface="Times New Roman" panose="02020603050405020304" pitchFamily="18" charset="0"/>
              </a:rPr>
              <a:t>d(c,6) d(e, 8)</a:t>
            </a:r>
            <a:r>
              <a:rPr lang="en-US" sz="2200" strike="sngStrike" dirty="0">
                <a:solidFill>
                  <a:srgbClr val="C00000"/>
                </a:solidFill>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a:spcAft>
                <a:spcPts val="300"/>
              </a:spcAft>
            </a:pPr>
            <a:r>
              <a:rPr lang="en-US" sz="2200" dirty="0">
                <a:latin typeface="Times New Roman" panose="02020603050405020304" pitchFamily="18" charset="0"/>
                <a:cs typeface="Times New Roman" panose="02020603050405020304" pitchFamily="18" charset="0"/>
              </a:rPr>
              <a:t>d(f, 5)</a:t>
            </a:r>
          </a:p>
        </p:txBody>
      </p:sp>
    </p:spTree>
    <p:extLst>
      <p:ext uri="{BB962C8B-B14F-4D97-AF65-F5344CB8AC3E}">
        <p14:creationId xmlns:p14="http://schemas.microsoft.com/office/powerpoint/2010/main" val="2969817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64585028"/>
              </p:ext>
            </p:extLst>
          </p:nvPr>
        </p:nvGraphicFramePr>
        <p:xfrm>
          <a:off x="1926067" y="141283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926067" y="3395782"/>
            <a:ext cx="4571120" cy="738664"/>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c(b, 1)		</a:t>
            </a:r>
            <a:r>
              <a:rPr lang="en-US" sz="2000" b="1" dirty="0">
                <a:latin typeface="Times New Roman" panose="02020603050405020304" pitchFamily="18" charset="0"/>
                <a:cs typeface="Times New Roman" panose="02020603050405020304" pitchFamily="18" charset="0"/>
              </a:rPr>
              <a:t>f(c, 4) </a:t>
            </a:r>
            <a:r>
              <a:rPr lang="en-US" sz="2000" dirty="0">
                <a:latin typeface="Times New Roman" panose="02020603050405020304" pitchFamily="18" charset="0"/>
                <a:cs typeface="Times New Roman" panose="02020603050405020304" pitchFamily="18" charset="0"/>
              </a:rPr>
              <a:t>f(b, 4)  e(a, 6) 		d(c,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f(a, 5) </a:t>
            </a:r>
            <a:r>
              <a:rPr lang="en-US" sz="2200" dirty="0">
                <a:latin typeface="Times New Roman" panose="02020603050405020304" pitchFamily="18" charset="0"/>
                <a:cs typeface="Times New Roman" panose="02020603050405020304" pitchFamily="18" charset="0"/>
              </a:rPr>
              <a:t>	</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57150">
            <a:solidFill>
              <a:srgbClr val="C00000"/>
            </a:solidFill>
            <a:prstDash val="sysDot"/>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28575">
            <a:solidFill>
              <a:srgbClr val="3803CD"/>
            </a:solidFill>
            <a:prstDash val="solid"/>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2017059" y="5336098"/>
            <a:ext cx="2713692"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d, f, e}</a:t>
            </a:r>
          </a:p>
        </p:txBody>
      </p:sp>
      <p:sp>
        <p:nvSpPr>
          <p:cNvPr id="31" name="Rectangle 30">
            <a:extLst>
              <a:ext uri="{FF2B5EF4-FFF2-40B4-BE49-F238E27FC236}">
                <a16:creationId xmlns:a16="http://schemas.microsoft.com/office/drawing/2014/main" id="{E1CF5E6F-DE13-432C-91E3-1A664053D1B9}"/>
              </a:ext>
            </a:extLst>
          </p:cNvPr>
          <p:cNvSpPr/>
          <p:nvPr/>
        </p:nvSpPr>
        <p:spPr>
          <a:xfrm>
            <a:off x="1956384" y="2665918"/>
            <a:ext cx="4571120" cy="769441"/>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b(a, 3)		</a:t>
            </a:r>
            <a:r>
              <a:rPr lang="en-US" sz="2200" b="1" dirty="0">
                <a:latin typeface="Times New Roman" panose="02020603050405020304" pitchFamily="18" charset="0"/>
                <a:cs typeface="Times New Roman" panose="02020603050405020304" pitchFamily="18" charset="0"/>
              </a:rPr>
              <a:t>c(b, 1)</a:t>
            </a:r>
            <a:r>
              <a:rPr lang="en-US" sz="2200" dirty="0">
                <a:latin typeface="Times New Roman" panose="02020603050405020304" pitchFamily="18" charset="0"/>
                <a:cs typeface="Times New Roman" panose="02020603050405020304" pitchFamily="18" charset="0"/>
              </a:rPr>
              <a:t> f(a, 5) f(b, 4) 		e(a, 6)</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c(-, </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a:t>
            </a:r>
            <a:r>
              <a:rPr lang="zh-CN" alt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p:txBody>
      </p:sp>
      <p:sp>
        <p:nvSpPr>
          <p:cNvPr id="32" name="Rectangle 31">
            <a:extLst>
              <a:ext uri="{FF2B5EF4-FFF2-40B4-BE49-F238E27FC236}">
                <a16:creationId xmlns:a16="http://schemas.microsoft.com/office/drawing/2014/main" id="{AD90724B-B0CC-467B-90F8-03A392C1C75D}"/>
              </a:ext>
            </a:extLst>
          </p:cNvPr>
          <p:cNvSpPr/>
          <p:nvPr/>
        </p:nvSpPr>
        <p:spPr>
          <a:xfrm>
            <a:off x="1949748" y="1917018"/>
            <a:ext cx="4571120" cy="1107996"/>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a:t>
            </a:r>
          </a:p>
          <a:p>
            <a:r>
              <a:rPr lang="en-US" sz="2200" dirty="0">
                <a:latin typeface="Times New Roman" panose="02020603050405020304" pitchFamily="18" charset="0"/>
                <a:cs typeface="Times New Roman" panose="02020603050405020304" pitchFamily="18" charset="0"/>
              </a:rPr>
              <a:t>	</a:t>
            </a:r>
          </a:p>
        </p:txBody>
      </p:sp>
      <p:pic>
        <p:nvPicPr>
          <p:cNvPr id="33" name="Picture 32" descr="Image result for smiley face images">
            <a:extLst>
              <a:ext uri="{FF2B5EF4-FFF2-40B4-BE49-F238E27FC236}">
                <a16:creationId xmlns:a16="http://schemas.microsoft.com/office/drawing/2014/main" id="{97EE9E47-B60C-4B4C-8C2A-22C41F5F027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248" y="3038967"/>
            <a:ext cx="586105" cy="425450"/>
          </a:xfrm>
          <a:prstGeom prst="rect">
            <a:avLst/>
          </a:prstGeom>
          <a:noFill/>
        </p:spPr>
      </p:pic>
    </p:spTree>
    <p:extLst>
      <p:ext uri="{BB962C8B-B14F-4D97-AF65-F5344CB8AC3E}">
        <p14:creationId xmlns:p14="http://schemas.microsoft.com/office/powerpoint/2010/main" val="3318480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2E1114E4-5DD6-4C3B-8364-F84774C0ADD7}"/>
                  </a:ext>
                </a:extLst>
              </p:cNvPr>
              <p:cNvSpPr txBox="1"/>
              <p:nvPr/>
            </p:nvSpPr>
            <p:spPr>
              <a:xfrm>
                <a:off x="1321724" y="751726"/>
                <a:ext cx="9218815" cy="575407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Model this wiring problem with a connected undirected graph G = (V, E), where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 is the set of pins,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 is the set of possible interconnections between pairs of pins, and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each edge (u, v)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E, there is </a:t>
                </a:r>
                <a:r>
                  <a:rPr lang="en-US" sz="2400" dirty="0">
                    <a:highlight>
                      <a:srgbClr val="FFFF00"/>
                    </a:highlight>
                    <a:latin typeface="Times New Roman" panose="02020603050405020304" pitchFamily="18" charset="0"/>
                    <a:cs typeface="Times New Roman" panose="02020603050405020304" pitchFamily="18" charset="0"/>
                  </a:rPr>
                  <a:t>a weight w(u, v) specifying the cost (amount of wire needed) to connect u and v. </a:t>
                </a:r>
              </a:p>
              <a:p>
                <a:pPr marL="461963" indent="-461963">
                  <a:spcBef>
                    <a:spcPts val="6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Then, </a:t>
                </a:r>
                <a:r>
                  <a:rPr lang="en-US" sz="2400" dirty="0">
                    <a:highlight>
                      <a:srgbClr val="FFFF00"/>
                    </a:highlight>
                    <a:latin typeface="Times New Roman" panose="02020603050405020304" pitchFamily="18" charset="0"/>
                    <a:cs typeface="Times New Roman" panose="02020603050405020304" pitchFamily="18" charset="0"/>
                  </a:rPr>
                  <a:t>find an acyclic subset T </a:t>
                </a:r>
                <a:r>
                  <a:rPr lang="en-US" sz="2400" dirty="0">
                    <a:highlight>
                      <a:srgbClr val="FFFF00"/>
                    </a:highlight>
                    <a:latin typeface="Cambria Math" panose="02040503050406030204" pitchFamily="18" charset="0"/>
                    <a:ea typeface="Cambria Math" panose="02040503050406030204" pitchFamily="18" charset="0"/>
                    <a:cs typeface="Times New Roman" panose="02020603050405020304" pitchFamily="18" charset="0"/>
                  </a:rPr>
                  <a:t>⊆ </a:t>
                </a:r>
                <a:r>
                  <a:rPr lang="en-US" sz="2400" dirty="0">
                    <a:highlight>
                      <a:srgbClr val="FFFF00"/>
                    </a:highlight>
                    <a:latin typeface="Times New Roman" panose="02020603050405020304" pitchFamily="18" charset="0"/>
                    <a:cs typeface="Times New Roman" panose="02020603050405020304" pitchFamily="18" charset="0"/>
                  </a:rPr>
                  <a:t>E that connects all of the vertices and whose total weight </a:t>
                </a:r>
              </a:p>
              <a:p>
                <a:r>
                  <a:rPr lang="en-US" sz="2400" dirty="0">
                    <a:highlight>
                      <a:srgbClr val="FFFF00"/>
                    </a:highlight>
                    <a:latin typeface="Times New Roman" panose="02020603050405020304" pitchFamily="18" charset="0"/>
                    <a:cs typeface="Times New Roman" panose="02020603050405020304" pitchFamily="18" charset="0"/>
                  </a:rPr>
                  <a:t>          </a:t>
                </a:r>
                <a14:m>
                  <m:oMath xmlns:m="http://schemas.openxmlformats.org/officeDocument/2006/math">
                    <m:r>
                      <a:rPr lang="en-US" sz="2400" i="1">
                        <a:highlight>
                          <a:srgbClr val="FFFF00"/>
                        </a:highlight>
                        <a:latin typeface="Cambria Math" panose="02040503050406030204" pitchFamily="18" charset="0"/>
                        <a:cs typeface="Times New Roman" panose="02020603050405020304" pitchFamily="18" charset="0"/>
                      </a:rPr>
                      <m:t>𝑤</m:t>
                    </m:r>
                  </m:oMath>
                </a14:m>
                <a:r>
                  <a:rPr lang="en-US" sz="2400" dirty="0">
                    <a:highlight>
                      <a:srgbClr val="FFFF00"/>
                    </a:highlight>
                    <a:latin typeface="Times New Roman" panose="02020603050405020304" pitchFamily="18" charset="0"/>
                    <a:cs typeface="Times New Roman" panose="02020603050405020304" pitchFamily="18" charset="0"/>
                  </a:rPr>
                  <a:t>(T) =   </a:t>
                </a:r>
                <a14:m>
                  <m:oMath xmlns:m="http://schemas.openxmlformats.org/officeDocument/2006/math">
                    <m:nary>
                      <m:naryPr>
                        <m:chr m:val="∑"/>
                        <m:limLoc m:val="subSup"/>
                        <m:supHide m:val="on"/>
                        <m:ctrlPr>
                          <a:rPr lang="en-US" sz="2400" i="1">
                            <a:highlight>
                              <a:srgbClr val="FFFF00"/>
                            </a:highlight>
                            <a:latin typeface="Cambria Math" panose="02040503050406030204" pitchFamily="18" charset="0"/>
                            <a:cs typeface="Times New Roman" panose="02020603050405020304" pitchFamily="18" charset="0"/>
                          </a:rPr>
                        </m:ctrlPr>
                      </m:naryPr>
                      <m:sub>
                        <m:d>
                          <m:dPr>
                            <m:ctrlPr>
                              <a:rPr lang="en-US" sz="2400" i="1">
                                <a:highlight>
                                  <a:srgbClr val="FFFF00"/>
                                </a:highlight>
                                <a:latin typeface="Cambria Math" panose="02040503050406030204" pitchFamily="18" charset="0"/>
                                <a:cs typeface="Times New Roman" panose="02020603050405020304" pitchFamily="18" charset="0"/>
                              </a:rPr>
                            </m:ctrlPr>
                          </m:dPr>
                          <m:e>
                            <m:r>
                              <m:rPr>
                                <m:brk m:alnAt="9"/>
                              </m:rPr>
                              <a:rPr lang="en-US" sz="2400" i="1">
                                <a:highlight>
                                  <a:srgbClr val="FFFF00"/>
                                </a:highlight>
                                <a:latin typeface="Cambria Math" panose="02040503050406030204" pitchFamily="18" charset="0"/>
                                <a:cs typeface="Times New Roman" panose="02020603050405020304" pitchFamily="18" charset="0"/>
                              </a:rPr>
                              <m:t>𝑢</m:t>
                            </m:r>
                            <m:r>
                              <a:rPr lang="en-US" sz="2400" i="1">
                                <a:highlight>
                                  <a:srgbClr val="FFFF00"/>
                                </a:highlight>
                                <a:latin typeface="Cambria Math" panose="02040503050406030204" pitchFamily="18" charset="0"/>
                                <a:cs typeface="Times New Roman" panose="02020603050405020304" pitchFamily="18" charset="0"/>
                              </a:rPr>
                              <m:t>, </m:t>
                            </m:r>
                            <m:r>
                              <a:rPr lang="en-US" sz="2400" i="1">
                                <a:highlight>
                                  <a:srgbClr val="FFFF00"/>
                                </a:highlight>
                                <a:latin typeface="Cambria Math" panose="02040503050406030204" pitchFamily="18" charset="0"/>
                                <a:cs typeface="Times New Roman" panose="02020603050405020304" pitchFamily="18" charset="0"/>
                              </a:rPr>
                              <m:t>𝑣</m:t>
                            </m:r>
                          </m:e>
                        </m:d>
                        <m:r>
                          <m:rPr>
                            <m:brk m:alnAt="9"/>
                          </m:rPr>
                          <a:rPr lang="en-US" sz="2400" i="1">
                            <a:highlight>
                              <a:srgbClr val="FFFF00"/>
                            </a:highlight>
                            <a:latin typeface="Cambria Math" panose="02040503050406030204" pitchFamily="18" charset="0"/>
                            <a:cs typeface="Times New Roman" panose="02020603050405020304" pitchFamily="18" charset="0"/>
                          </a:rPr>
                          <m:t> </m:t>
                        </m:r>
                        <m:r>
                          <a:rPr lang="en-US" sz="2400"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m:t>
                        </m:r>
                        <m:r>
                          <a:rPr lang="en-US" sz="2400"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𝐸</m:t>
                        </m:r>
                      </m:sub>
                      <m:sup/>
                      <m:e>
                        <m:r>
                          <a:rPr lang="en-US" sz="2400" i="1">
                            <a:highlight>
                              <a:srgbClr val="FFFF00"/>
                            </a:highlight>
                            <a:latin typeface="Cambria Math" panose="02040503050406030204" pitchFamily="18" charset="0"/>
                            <a:cs typeface="Times New Roman" panose="02020603050405020304" pitchFamily="18" charset="0"/>
                          </a:rPr>
                          <m:t>𝑤</m:t>
                        </m:r>
                        <m:d>
                          <m:dPr>
                            <m:ctrlPr>
                              <a:rPr lang="en-US" sz="2400" i="1">
                                <a:highlight>
                                  <a:srgbClr val="FFFF00"/>
                                </a:highlight>
                                <a:latin typeface="Cambria Math" panose="02040503050406030204" pitchFamily="18" charset="0"/>
                                <a:cs typeface="Times New Roman" panose="02020603050405020304" pitchFamily="18" charset="0"/>
                              </a:rPr>
                            </m:ctrlPr>
                          </m:dPr>
                          <m:e>
                            <m:r>
                              <a:rPr lang="en-US" sz="2400" i="1">
                                <a:highlight>
                                  <a:srgbClr val="FFFF00"/>
                                </a:highlight>
                                <a:latin typeface="Cambria Math" panose="02040503050406030204" pitchFamily="18" charset="0"/>
                                <a:cs typeface="Times New Roman" panose="02020603050405020304" pitchFamily="18" charset="0"/>
                              </a:rPr>
                              <m:t>𝑢</m:t>
                            </m:r>
                            <m:r>
                              <a:rPr lang="en-US" sz="2400" i="1">
                                <a:highlight>
                                  <a:srgbClr val="FFFF00"/>
                                </a:highlight>
                                <a:latin typeface="Cambria Math" panose="02040503050406030204" pitchFamily="18" charset="0"/>
                                <a:cs typeface="Times New Roman" panose="02020603050405020304" pitchFamily="18" charset="0"/>
                              </a:rPr>
                              <m:t>, </m:t>
                            </m:r>
                            <m:r>
                              <a:rPr lang="en-US" sz="2400" i="1">
                                <a:highlight>
                                  <a:srgbClr val="FFFF00"/>
                                </a:highlight>
                                <a:latin typeface="Cambria Math" panose="02040503050406030204" pitchFamily="18" charset="0"/>
                                <a:cs typeface="Times New Roman" panose="02020603050405020304" pitchFamily="18" charset="0"/>
                              </a:rPr>
                              <m:t>𝑣</m:t>
                            </m:r>
                          </m:e>
                        </m:d>
                        <m:r>
                          <a:rPr lang="en-US" sz="2400" i="1">
                            <a:highlight>
                              <a:srgbClr val="FFFF00"/>
                            </a:highlight>
                            <a:latin typeface="Cambria Math" panose="02040503050406030204" pitchFamily="18" charset="0"/>
                            <a:cs typeface="Times New Roman" panose="02020603050405020304" pitchFamily="18" charset="0"/>
                          </a:rPr>
                          <m:t>, </m:t>
                        </m:r>
                      </m:e>
                    </m:nary>
                  </m:oMath>
                </a14:m>
                <a:r>
                  <a:rPr lang="en-US" sz="2400" dirty="0">
                    <a:highlight>
                      <a:srgbClr val="FFFF00"/>
                    </a:highlight>
                    <a:latin typeface="Times New Roman" panose="02020603050405020304" pitchFamily="18" charset="0"/>
                    <a:cs typeface="Times New Roman" panose="02020603050405020304" pitchFamily="18" charset="0"/>
                  </a:rPr>
                  <a:t>where </a:t>
                </a:r>
                <a14:m>
                  <m:oMath xmlns:m="http://schemas.openxmlformats.org/officeDocument/2006/math">
                    <m:r>
                      <a:rPr lang="en-US" sz="2400" i="1">
                        <a:highlight>
                          <a:srgbClr val="FFFF00"/>
                        </a:highlight>
                        <a:latin typeface="Cambria Math" panose="02040503050406030204" pitchFamily="18" charset="0"/>
                        <a:cs typeface="Times New Roman" panose="02020603050405020304" pitchFamily="18" charset="0"/>
                      </a:rPr>
                      <m:t>𝑤</m:t>
                    </m:r>
                    <m:r>
                      <a:rPr lang="en-US" sz="2400" i="1">
                        <a:highlight>
                          <a:srgbClr val="FFFF00"/>
                        </a:highlight>
                        <a:latin typeface="Cambria Math" panose="02040503050406030204" pitchFamily="18" charset="0"/>
                        <a:cs typeface="Times New Roman" panose="02020603050405020304" pitchFamily="18" charset="0"/>
                      </a:rPr>
                      <m:t> </m:t>
                    </m:r>
                  </m:oMath>
                </a14:m>
                <a:r>
                  <a:rPr lang="en-US" sz="2400" dirty="0">
                    <a:highlight>
                      <a:srgbClr val="FFFF00"/>
                    </a:highlight>
                    <a:latin typeface="Times New Roman" panose="02020603050405020304" pitchFamily="18" charset="0"/>
                    <a:cs typeface="Times New Roman" panose="02020603050405020304" pitchFamily="18" charset="0"/>
                  </a:rPr>
                  <a:t>: E </a:t>
                </a:r>
                <a14:m>
                  <m:oMath xmlns:m="http://schemas.openxmlformats.org/officeDocument/2006/math">
                    <m:r>
                      <a:rPr lang="en-US" sz="2400"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highlight>
                      <a:srgbClr val="FFFF00"/>
                    </a:highlight>
                    <a:latin typeface="Times New Roman" panose="02020603050405020304" pitchFamily="18" charset="0"/>
                    <a:cs typeface="Times New Roman" panose="02020603050405020304" pitchFamily="18" charset="0"/>
                  </a:rPr>
                  <a:t> R is a weight function.</a:t>
                </a:r>
              </a:p>
              <a:p>
                <a:r>
                  <a:rPr lang="en-US" sz="2400" dirty="0">
                    <a:highlight>
                      <a:srgbClr val="FFFF00"/>
                    </a:highlight>
                    <a:latin typeface="Times New Roman" panose="02020603050405020304" pitchFamily="18" charset="0"/>
                    <a:cs typeface="Times New Roman" panose="02020603050405020304" pitchFamily="18" charset="0"/>
                  </a:rPr>
                  <a:t>      is minimized. </a:t>
                </a:r>
              </a:p>
              <a:p>
                <a:pPr marL="461963" indent="-461963">
                  <a:buFont typeface="Arial" panose="020B0604020202020204" pitchFamily="34" charset="0"/>
                  <a:buChar char="•"/>
                </a:pPr>
                <a:r>
                  <a:rPr lang="en-US" sz="2400" dirty="0">
                    <a:highlight>
                      <a:srgbClr val="FFFF00"/>
                    </a:highlight>
                    <a:latin typeface="Times New Roman" panose="02020603050405020304" pitchFamily="18" charset="0"/>
                    <a:cs typeface="Times New Roman" panose="02020603050405020304" pitchFamily="18" charset="0"/>
                  </a:rPr>
                  <a:t>T </a:t>
                </a:r>
                <a:r>
                  <a:rPr lang="en-US" sz="2400" dirty="0">
                    <a:latin typeface="Times New Roman" panose="02020603050405020304" pitchFamily="18" charset="0"/>
                    <a:cs typeface="Times New Roman" panose="02020603050405020304" pitchFamily="18" charset="0"/>
                  </a:rPr>
                  <a:t>is acyclic and connects all of the vertices to form a tree, which is called </a:t>
                </a:r>
                <a:r>
                  <a:rPr lang="en-US" sz="2400" dirty="0">
                    <a:highlight>
                      <a:srgbClr val="FFFF00"/>
                    </a:highlight>
                    <a:latin typeface="Times New Roman" panose="02020603050405020304" pitchFamily="18" charset="0"/>
                    <a:cs typeface="Times New Roman" panose="02020603050405020304" pitchFamily="18" charset="0"/>
                  </a:rPr>
                  <a:t>a </a:t>
                </a:r>
                <a:r>
                  <a:rPr lang="en-US" sz="2400" dirty="0">
                    <a:solidFill>
                      <a:srgbClr val="0000FF"/>
                    </a:solidFill>
                    <a:highlight>
                      <a:srgbClr val="FFFF00"/>
                    </a:highlight>
                    <a:latin typeface="Times New Roman" panose="02020603050405020304" pitchFamily="18" charset="0"/>
                    <a:cs typeface="Times New Roman" panose="02020603050405020304" pitchFamily="18" charset="0"/>
                  </a:rPr>
                  <a:t>spanning tree which</a:t>
                </a:r>
                <a:r>
                  <a:rPr lang="en-US" sz="2400" dirty="0">
                    <a:highlight>
                      <a:srgbClr val="FFFF00"/>
                    </a:highlight>
                    <a:latin typeface="Times New Roman" panose="02020603050405020304" pitchFamily="18" charset="0"/>
                    <a:cs typeface="Times New Roman" panose="02020603050405020304" pitchFamily="18" charset="0"/>
                  </a:rPr>
                  <a:t> “spans” graph G.</a:t>
                </a:r>
              </a:p>
              <a:p>
                <a:pPr marL="461963" indent="-461963">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problem of determining the tree T is </a:t>
                </a:r>
                <a:r>
                  <a:rPr lang="en-US" sz="2400" dirty="0">
                    <a:solidFill>
                      <a:srgbClr val="0000FF"/>
                    </a:solidFill>
                    <a:highlight>
                      <a:srgbClr val="FFFF00"/>
                    </a:highlight>
                    <a:latin typeface="Times New Roman" panose="02020603050405020304" pitchFamily="18" charset="0"/>
                    <a:cs typeface="Times New Roman" panose="02020603050405020304" pitchFamily="18" charset="0"/>
                  </a:rPr>
                  <a:t>finding a minimum-spanning tree </a:t>
                </a:r>
                <a:r>
                  <a:rPr lang="en-US" sz="2400" dirty="0">
                    <a:highlight>
                      <a:srgbClr val="FFFF00"/>
                    </a:highlight>
                    <a:latin typeface="Times New Roman" panose="02020603050405020304" pitchFamily="18" charset="0"/>
                    <a:cs typeface="Times New Roman" panose="02020603050405020304" pitchFamily="18" charset="0"/>
                  </a:rPr>
                  <a:t>(“minimum-weight spanning tree”).</a:t>
                </a:r>
              </a:p>
              <a:p>
                <a:endParaRPr lang="en-US" sz="2400"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2E1114E4-5DD6-4C3B-8364-F84774C0ADD7}"/>
                  </a:ext>
                </a:extLst>
              </p:cNvPr>
              <p:cNvSpPr txBox="1">
                <a:spLocks noRot="1" noChangeAspect="1" noMove="1" noResize="1" noEditPoints="1" noAdjustHandles="1" noChangeArrowheads="1" noChangeShapeType="1" noTextEdit="1"/>
              </p:cNvSpPr>
              <p:nvPr/>
            </p:nvSpPr>
            <p:spPr>
              <a:xfrm>
                <a:off x="1321724" y="751726"/>
                <a:ext cx="9218815" cy="5754076"/>
              </a:xfrm>
              <a:prstGeom prst="rect">
                <a:avLst/>
              </a:prstGeom>
              <a:blipFill>
                <a:blip r:embed="rId2"/>
                <a:stretch>
                  <a:fillRect l="-1058" t="-847" r="-1521"/>
                </a:stretch>
              </a:blipFill>
            </p:spPr>
            <p:txBody>
              <a:bodyPr/>
              <a:lstStyle/>
              <a:p>
                <a:r>
                  <a:rPr lang="en-US">
                    <a:noFill/>
                  </a:rPr>
                  <a:t> </a:t>
                </a:r>
              </a:p>
            </p:txBody>
          </p:sp>
        </mc:Fallback>
      </mc:AlternateContent>
    </p:spTree>
    <p:extLst>
      <p:ext uri="{BB962C8B-B14F-4D97-AF65-F5344CB8AC3E}">
        <p14:creationId xmlns:p14="http://schemas.microsoft.com/office/powerpoint/2010/main" val="2401440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64585028"/>
              </p:ext>
            </p:extLst>
          </p:nvPr>
        </p:nvGraphicFramePr>
        <p:xfrm>
          <a:off x="1926067" y="141283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926067" y="4126244"/>
            <a:ext cx="4571120" cy="769441"/>
          </a:xfrm>
          <a:prstGeom prst="rect">
            <a:avLst/>
          </a:prstGeom>
        </p:spPr>
        <p:txBody>
          <a:bodyPr wrap="square">
            <a:spAutoFit/>
          </a:bodyPr>
          <a:lstStyle/>
          <a:p>
            <a:r>
              <a:rPr lang="en-US" sz="2200" b="1" dirty="0">
                <a:solidFill>
                  <a:srgbClr val="C00000"/>
                </a:solidFill>
                <a:latin typeface="Times New Roman" panose="02020603050405020304" pitchFamily="18" charset="0"/>
                <a:cs typeface="Times New Roman" panose="02020603050405020304" pitchFamily="18" charset="0"/>
              </a:rPr>
              <a:t>f(c, 4) </a:t>
            </a:r>
            <a:r>
              <a:rPr lang="en-US" sz="2200" dirty="0">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 e(f, 2) </a:t>
            </a:r>
            <a:r>
              <a:rPr lang="en-US" sz="2200" dirty="0">
                <a:latin typeface="Times New Roman" panose="02020603050405020304" pitchFamily="18" charset="0"/>
                <a:cs typeface="Times New Roman" panose="02020603050405020304" pitchFamily="18" charset="0"/>
              </a:rPr>
              <a:t>e(a, 6) d(f, 5)</a:t>
            </a:r>
          </a:p>
          <a:p>
            <a:r>
              <a:rPr lang="en-US" sz="2200" dirty="0">
                <a:latin typeface="Times New Roman" panose="02020603050405020304" pitchFamily="18" charset="0"/>
                <a:cs typeface="Times New Roman" panose="02020603050405020304" pitchFamily="18" charset="0"/>
              </a:rPr>
              <a:t>		</a:t>
            </a:r>
            <a:r>
              <a:rPr lang="en-US" sz="2200" dirty="0">
                <a:solidFill>
                  <a:srgbClr val="C00000"/>
                </a:solidFill>
                <a:latin typeface="Times New Roman" panose="02020603050405020304" pitchFamily="18" charset="0"/>
                <a:cs typeface="Times New Roman" panose="02020603050405020304" pitchFamily="18" charset="0"/>
              </a:rPr>
              <a:t>d(c, 6) </a:t>
            </a:r>
            <a:r>
              <a:rPr lang="en-US" sz="2200" dirty="0">
                <a:latin typeface="Times New Roman" panose="02020603050405020304" pitchFamily="18" charset="0"/>
                <a:cs typeface="Times New Roman" panose="02020603050405020304" pitchFamily="18" charset="0"/>
              </a:rPr>
              <a:t>		</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57150">
            <a:solidFill>
              <a:srgbClr val="C00000"/>
            </a:solidFill>
            <a:prstDash val="solid"/>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57150">
            <a:solidFill>
              <a:srgbClr val="C00000"/>
            </a:solidFill>
            <a:prstDash val="sysDot"/>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28575">
            <a:solidFill>
              <a:srgbClr val="3803CD"/>
            </a:solidFill>
            <a:prstDash val="solid"/>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926067" y="5094500"/>
            <a:ext cx="2970172"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f }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d, e}</a:t>
            </a:r>
          </a:p>
        </p:txBody>
      </p:sp>
      <p:sp>
        <p:nvSpPr>
          <p:cNvPr id="31" name="Rectangle 30">
            <a:extLst>
              <a:ext uri="{FF2B5EF4-FFF2-40B4-BE49-F238E27FC236}">
                <a16:creationId xmlns:a16="http://schemas.microsoft.com/office/drawing/2014/main" id="{9819514C-B3BD-46ED-BFE9-8BB341AC86B6}"/>
              </a:ext>
            </a:extLst>
          </p:cNvPr>
          <p:cNvSpPr/>
          <p:nvPr/>
        </p:nvSpPr>
        <p:spPr>
          <a:xfrm>
            <a:off x="1949748" y="1917018"/>
            <a:ext cx="4571120" cy="769441"/>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a:t>
            </a:r>
          </a:p>
        </p:txBody>
      </p:sp>
      <p:sp>
        <p:nvSpPr>
          <p:cNvPr id="32" name="Rectangle 31">
            <a:extLst>
              <a:ext uri="{FF2B5EF4-FFF2-40B4-BE49-F238E27FC236}">
                <a16:creationId xmlns:a16="http://schemas.microsoft.com/office/drawing/2014/main" id="{808E807B-CE3C-46BF-A95F-435A1C0D221B}"/>
              </a:ext>
            </a:extLst>
          </p:cNvPr>
          <p:cNvSpPr/>
          <p:nvPr/>
        </p:nvSpPr>
        <p:spPr>
          <a:xfrm>
            <a:off x="1956384" y="2665918"/>
            <a:ext cx="4571120" cy="769441"/>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b(a, 3)		</a:t>
            </a:r>
            <a:r>
              <a:rPr lang="en-US" sz="2200" b="1" dirty="0">
                <a:latin typeface="Times New Roman" panose="02020603050405020304" pitchFamily="18" charset="0"/>
                <a:cs typeface="Times New Roman" panose="02020603050405020304" pitchFamily="18" charset="0"/>
              </a:rPr>
              <a:t>c(b, 1)</a:t>
            </a:r>
            <a:r>
              <a:rPr lang="en-US" sz="2200" dirty="0">
                <a:latin typeface="Times New Roman" panose="02020603050405020304" pitchFamily="18" charset="0"/>
                <a:cs typeface="Times New Roman" panose="02020603050405020304" pitchFamily="18" charset="0"/>
              </a:rPr>
              <a:t> f(a, 5) f(b, 4) 		e(a, 6)</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c(-, </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a:t>
            </a:r>
            <a:r>
              <a:rPr lang="zh-CN" alt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p:txBody>
      </p:sp>
      <p:sp>
        <p:nvSpPr>
          <p:cNvPr id="33" name="Rectangle 32">
            <a:extLst>
              <a:ext uri="{FF2B5EF4-FFF2-40B4-BE49-F238E27FC236}">
                <a16:creationId xmlns:a16="http://schemas.microsoft.com/office/drawing/2014/main" id="{1AA3DE48-C641-415B-BC86-E6C22E4BA7BB}"/>
              </a:ext>
            </a:extLst>
          </p:cNvPr>
          <p:cNvSpPr/>
          <p:nvPr/>
        </p:nvSpPr>
        <p:spPr>
          <a:xfrm>
            <a:off x="1909262" y="3407259"/>
            <a:ext cx="4571120"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c(b, 1)		</a:t>
            </a:r>
            <a:r>
              <a:rPr lang="en-US" sz="2400" b="1" dirty="0">
                <a:latin typeface="Times New Roman" panose="02020603050405020304" pitchFamily="18" charset="0"/>
                <a:cs typeface="Times New Roman" panose="02020603050405020304" pitchFamily="18" charset="0"/>
              </a:rPr>
              <a:t>f(c, 4) </a:t>
            </a:r>
            <a:r>
              <a:rPr lang="en-US" sz="2400" dirty="0">
                <a:latin typeface="Times New Roman" panose="02020603050405020304" pitchFamily="18" charset="0"/>
                <a:cs typeface="Times New Roman" panose="02020603050405020304" pitchFamily="18" charset="0"/>
              </a:rPr>
              <a:t>f(b, 4)  e(a, 6) 		d(c, </a:t>
            </a:r>
            <a:r>
              <a:rPr lang="en-US" sz="24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f(a, 5) </a:t>
            </a:r>
            <a:r>
              <a:rPr lang="en-US" sz="2200" dirty="0">
                <a:latin typeface="Times New Roman" panose="02020603050405020304" pitchFamily="18" charset="0"/>
                <a:cs typeface="Times New Roman" panose="02020603050405020304" pitchFamily="18" charset="0"/>
              </a:rPr>
              <a:t>	</a:t>
            </a:r>
          </a:p>
        </p:txBody>
      </p:sp>
      <p:sp>
        <p:nvSpPr>
          <p:cNvPr id="34" name="Rectangle 33">
            <a:extLst>
              <a:ext uri="{FF2B5EF4-FFF2-40B4-BE49-F238E27FC236}">
                <a16:creationId xmlns:a16="http://schemas.microsoft.com/office/drawing/2014/main" id="{5C53E6FF-6DE1-4CC2-9411-2B5C631F2795}"/>
              </a:ext>
            </a:extLst>
          </p:cNvPr>
          <p:cNvSpPr/>
          <p:nvPr/>
        </p:nvSpPr>
        <p:spPr>
          <a:xfrm>
            <a:off x="4533446" y="5586570"/>
            <a:ext cx="3171066"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(d 6 c), (d 5 f), (e 6 a), (e 2 f)	</a:t>
            </a:r>
            <a:endParaRPr lang="en-US" dirty="0"/>
          </a:p>
        </p:txBody>
      </p:sp>
      <p:pic>
        <p:nvPicPr>
          <p:cNvPr id="35" name="Picture 34" descr="Image result for smiley face images">
            <a:extLst>
              <a:ext uri="{FF2B5EF4-FFF2-40B4-BE49-F238E27FC236}">
                <a16:creationId xmlns:a16="http://schemas.microsoft.com/office/drawing/2014/main" id="{E9D74EAD-E8D0-4453-ACF6-C72F3998A5B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248" y="3038967"/>
            <a:ext cx="586105" cy="425450"/>
          </a:xfrm>
          <a:prstGeom prst="rect">
            <a:avLst/>
          </a:prstGeom>
          <a:noFill/>
        </p:spPr>
      </p:pic>
      <p:sp>
        <p:nvSpPr>
          <p:cNvPr id="36" name="TextBox 35">
            <a:extLst>
              <a:ext uri="{FF2B5EF4-FFF2-40B4-BE49-F238E27FC236}">
                <a16:creationId xmlns:a16="http://schemas.microsoft.com/office/drawing/2014/main" id="{99A0435C-F778-4339-8018-5DDEE7FFDC14}"/>
              </a:ext>
            </a:extLst>
          </p:cNvPr>
          <p:cNvSpPr txBox="1"/>
          <p:nvPr/>
        </p:nvSpPr>
        <p:spPr>
          <a:xfrm>
            <a:off x="814647" y="6059049"/>
            <a:ext cx="6010101"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heap (Since f, c, a, b are in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 cycle could be formed.)</a:t>
            </a:r>
          </a:p>
          <a:p>
            <a:r>
              <a:rPr lang="en-US" sz="2000" strike="dblStrike" dirty="0">
                <a:latin typeface="Times New Roman" panose="02020603050405020304" pitchFamily="18" charset="0"/>
                <a:cs typeface="Times New Roman" panose="02020603050405020304" pitchFamily="18" charset="0"/>
              </a:rPr>
              <a:t>f(b, 4)</a:t>
            </a:r>
            <a:r>
              <a:rPr lang="en-US" sz="2000" dirty="0">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e(a, 6) d(c,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solidFill>
                  <a:srgbClr val="0000FF"/>
                </a:solidFill>
                <a:latin typeface="Times New Roman" panose="02020603050405020304" pitchFamily="18" charset="0"/>
                <a:cs typeface="Times New Roman" panose="02020603050405020304" pitchFamily="18" charset="0"/>
              </a:rPr>
              <a:t>) </a:t>
            </a:r>
            <a:r>
              <a:rPr lang="en-US" sz="2000" strike="dblStrike" dirty="0">
                <a:latin typeface="Times New Roman" panose="02020603050405020304" pitchFamily="18" charset="0"/>
                <a:cs typeface="Times New Roman" panose="02020603050405020304" pitchFamily="18" charset="0"/>
              </a:rPr>
              <a:t>f(a, 5)</a:t>
            </a:r>
            <a:r>
              <a:rPr lang="en-US" sz="2000" dirty="0">
                <a:latin typeface="Times New Roman" panose="02020603050405020304" pitchFamily="18" charset="0"/>
                <a:cs typeface="Times New Roman" panose="02020603050405020304" pitchFamily="18" charset="0"/>
              </a:rPr>
              <a:t> d(f,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5</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 e(f, 2) </a:t>
            </a:r>
            <a:endParaRPr lang="en-US" sz="20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DAA5D13C-ACF7-4C85-93B2-DC06F32BE346}"/>
              </a:ext>
            </a:extLst>
          </p:cNvPr>
          <p:cNvSpPr txBox="1"/>
          <p:nvPr/>
        </p:nvSpPr>
        <p:spPr>
          <a:xfrm>
            <a:off x="7444100" y="6017201"/>
            <a:ext cx="3740460"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Minheap</a:t>
            </a:r>
          </a:p>
          <a:p>
            <a:r>
              <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rPr>
              <a:t>e(f, 2) </a:t>
            </a:r>
            <a:r>
              <a:rPr lang="en-US" sz="2000" dirty="0">
                <a:solidFill>
                  <a:srgbClr val="0000FF"/>
                </a:solidFill>
                <a:latin typeface="Times New Roman" panose="02020603050405020304" pitchFamily="18" charset="0"/>
                <a:cs typeface="Times New Roman" panose="02020603050405020304" pitchFamily="18" charset="0"/>
              </a:rPr>
              <a:t>e(a, 6) </a:t>
            </a:r>
            <a:r>
              <a:rPr lang="en-US" sz="2000" dirty="0">
                <a:latin typeface="Times New Roman" panose="02020603050405020304" pitchFamily="18" charset="0"/>
                <a:cs typeface="Times New Roman" panose="02020603050405020304" pitchFamily="18" charset="0"/>
              </a:rPr>
              <a:t>d(f,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5</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d(c,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solidFill>
                  <a:srgbClr val="0000FF"/>
                </a:solidFill>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1757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39043733"/>
              </p:ext>
            </p:extLst>
          </p:nvPr>
        </p:nvGraphicFramePr>
        <p:xfrm>
          <a:off x="1899940" y="916443"/>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928901" y="4390500"/>
            <a:ext cx="4571120" cy="769441"/>
          </a:xfrm>
          <a:prstGeom prst="rect">
            <a:avLst/>
          </a:prstGeom>
        </p:spPr>
        <p:txBody>
          <a:bodyPr wrap="square">
            <a:spAutoFit/>
          </a:bodyPr>
          <a:lstStyle/>
          <a:p>
            <a:r>
              <a:rPr lang="en-US" sz="2200" b="1" dirty="0">
                <a:solidFill>
                  <a:srgbClr val="C00000"/>
                </a:solidFill>
                <a:latin typeface="Times New Roman" panose="02020603050405020304" pitchFamily="18" charset="0"/>
                <a:cs typeface="Times New Roman" panose="02020603050405020304" pitchFamily="18" charset="0"/>
              </a:rPr>
              <a:t>e(f, 2) </a:t>
            </a:r>
            <a:r>
              <a:rPr lang="en-US" sz="2200" dirty="0">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d(f, 5) </a:t>
            </a:r>
            <a:r>
              <a:rPr lang="en-US" sz="2200" dirty="0">
                <a:latin typeface="Times New Roman" panose="02020603050405020304" pitchFamily="18" charset="0"/>
                <a:cs typeface="Times New Roman" panose="02020603050405020304" pitchFamily="18" charset="0"/>
              </a:rPr>
              <a:t>d(c, 6) d(e, 8)				</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57150">
            <a:solidFill>
              <a:srgbClr val="C00000"/>
            </a:solidFill>
            <a:prstDash val="sysDot"/>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57150">
            <a:solidFill>
              <a:srgbClr val="C00000"/>
            </a:solidFill>
            <a:prstDash val="solid"/>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57150">
            <a:solidFill>
              <a:srgbClr val="C00000"/>
            </a:solidFill>
            <a:prstDash val="solid"/>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28575">
            <a:solidFill>
              <a:srgbClr val="3803CD"/>
            </a:solidFill>
            <a:prstDash val="solid"/>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826303" y="5445162"/>
            <a:ext cx="3260316"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f , e}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d }</a:t>
            </a:r>
          </a:p>
        </p:txBody>
      </p:sp>
      <p:sp>
        <p:nvSpPr>
          <p:cNvPr id="31" name="Rectangle 30">
            <a:extLst>
              <a:ext uri="{FF2B5EF4-FFF2-40B4-BE49-F238E27FC236}">
                <a16:creationId xmlns:a16="http://schemas.microsoft.com/office/drawing/2014/main" id="{FF8D0696-684B-4D27-BFEF-FDDFD3BA797F}"/>
              </a:ext>
            </a:extLst>
          </p:cNvPr>
          <p:cNvSpPr/>
          <p:nvPr/>
        </p:nvSpPr>
        <p:spPr>
          <a:xfrm>
            <a:off x="1946222" y="1408434"/>
            <a:ext cx="4571120" cy="769441"/>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a:t>
            </a:r>
          </a:p>
        </p:txBody>
      </p:sp>
      <p:sp>
        <p:nvSpPr>
          <p:cNvPr id="32" name="Rectangle 31">
            <a:extLst>
              <a:ext uri="{FF2B5EF4-FFF2-40B4-BE49-F238E27FC236}">
                <a16:creationId xmlns:a16="http://schemas.microsoft.com/office/drawing/2014/main" id="{DFBB0BB1-2F26-46BD-BB48-0DDDFA4F3728}"/>
              </a:ext>
            </a:extLst>
          </p:cNvPr>
          <p:cNvSpPr/>
          <p:nvPr/>
        </p:nvSpPr>
        <p:spPr>
          <a:xfrm>
            <a:off x="1921676" y="2144273"/>
            <a:ext cx="4571120" cy="769441"/>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b(a, 3)		</a:t>
            </a:r>
            <a:r>
              <a:rPr lang="en-US" sz="2200" b="1" dirty="0">
                <a:latin typeface="Times New Roman" panose="02020603050405020304" pitchFamily="18" charset="0"/>
                <a:cs typeface="Times New Roman" panose="02020603050405020304" pitchFamily="18" charset="0"/>
              </a:rPr>
              <a:t>c(b, 1)</a:t>
            </a:r>
            <a:r>
              <a:rPr lang="en-US" sz="2200" dirty="0">
                <a:latin typeface="Times New Roman" panose="02020603050405020304" pitchFamily="18" charset="0"/>
                <a:cs typeface="Times New Roman" panose="02020603050405020304" pitchFamily="18" charset="0"/>
              </a:rPr>
              <a:t> f(a, 5) f(b, 4) 		e(a, 6)</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c(-, </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a:t>
            </a:r>
            <a:r>
              <a:rPr lang="zh-CN" alt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p:txBody>
      </p:sp>
      <p:sp>
        <p:nvSpPr>
          <p:cNvPr id="33" name="Rectangle 32">
            <a:extLst>
              <a:ext uri="{FF2B5EF4-FFF2-40B4-BE49-F238E27FC236}">
                <a16:creationId xmlns:a16="http://schemas.microsoft.com/office/drawing/2014/main" id="{54CDBEFB-D468-4DC6-BAAD-402EA29C89FD}"/>
              </a:ext>
            </a:extLst>
          </p:cNvPr>
          <p:cNvSpPr/>
          <p:nvPr/>
        </p:nvSpPr>
        <p:spPr>
          <a:xfrm>
            <a:off x="1898757" y="2921509"/>
            <a:ext cx="4571120"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c(b, 1)		</a:t>
            </a:r>
            <a:r>
              <a:rPr lang="en-US" sz="2400" b="1" dirty="0">
                <a:latin typeface="Times New Roman" panose="02020603050405020304" pitchFamily="18" charset="0"/>
                <a:cs typeface="Times New Roman" panose="02020603050405020304" pitchFamily="18" charset="0"/>
              </a:rPr>
              <a:t>f(c, 4) </a:t>
            </a:r>
            <a:r>
              <a:rPr lang="en-US" sz="2400" dirty="0">
                <a:latin typeface="Times New Roman" panose="02020603050405020304" pitchFamily="18" charset="0"/>
                <a:cs typeface="Times New Roman" panose="02020603050405020304" pitchFamily="18" charset="0"/>
              </a:rPr>
              <a:t>f(b, 4)  e(a, 6) 		d(c, </a:t>
            </a:r>
            <a:r>
              <a:rPr lang="en-US" sz="24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f(a, 5) </a:t>
            </a:r>
            <a:r>
              <a:rPr lang="en-US" sz="2200" dirty="0">
                <a:latin typeface="Times New Roman" panose="02020603050405020304" pitchFamily="18" charset="0"/>
                <a:cs typeface="Times New Roman" panose="02020603050405020304" pitchFamily="18" charset="0"/>
              </a:rPr>
              <a:t>	</a:t>
            </a:r>
          </a:p>
        </p:txBody>
      </p:sp>
      <p:sp>
        <p:nvSpPr>
          <p:cNvPr id="34" name="Rectangle 33">
            <a:extLst>
              <a:ext uri="{FF2B5EF4-FFF2-40B4-BE49-F238E27FC236}">
                <a16:creationId xmlns:a16="http://schemas.microsoft.com/office/drawing/2014/main" id="{B0218DF0-0216-433F-929E-A3035BB20FD7}"/>
              </a:ext>
            </a:extLst>
          </p:cNvPr>
          <p:cNvSpPr/>
          <p:nvPr/>
        </p:nvSpPr>
        <p:spPr>
          <a:xfrm>
            <a:off x="1932550" y="3642761"/>
            <a:ext cx="4571120" cy="769441"/>
          </a:xfrm>
          <a:prstGeom prst="rect">
            <a:avLst/>
          </a:prstGeom>
        </p:spPr>
        <p:txBody>
          <a:bodyPr wrap="square">
            <a:spAutoFit/>
          </a:bodyPr>
          <a:lstStyle/>
          <a:p>
            <a:r>
              <a:rPr lang="en-US" sz="2200" b="1" dirty="0">
                <a:solidFill>
                  <a:srgbClr val="C00000"/>
                </a:solidFill>
                <a:latin typeface="Times New Roman" panose="02020603050405020304" pitchFamily="18" charset="0"/>
                <a:cs typeface="Times New Roman" panose="02020603050405020304" pitchFamily="18" charset="0"/>
              </a:rPr>
              <a:t>f(c, 4) </a:t>
            </a:r>
            <a:r>
              <a:rPr lang="en-US" sz="2200" dirty="0">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e(f, 2) </a:t>
            </a:r>
            <a:r>
              <a:rPr lang="en-US" sz="2200" dirty="0">
                <a:latin typeface="Times New Roman" panose="02020603050405020304" pitchFamily="18" charset="0"/>
                <a:cs typeface="Times New Roman" panose="02020603050405020304" pitchFamily="18" charset="0"/>
              </a:rPr>
              <a:t>e(a, 6) d(f, 5)</a:t>
            </a:r>
          </a:p>
          <a:p>
            <a:r>
              <a:rPr lang="en-US" sz="2200" dirty="0">
                <a:latin typeface="Times New Roman" panose="02020603050405020304" pitchFamily="18" charset="0"/>
                <a:cs typeface="Times New Roman" panose="02020603050405020304" pitchFamily="18" charset="0"/>
              </a:rPr>
              <a:t>		</a:t>
            </a:r>
            <a:r>
              <a:rPr lang="en-US" sz="2200" dirty="0">
                <a:solidFill>
                  <a:srgbClr val="C00000"/>
                </a:solidFill>
                <a:latin typeface="Times New Roman" panose="02020603050405020304" pitchFamily="18" charset="0"/>
                <a:cs typeface="Times New Roman" panose="02020603050405020304" pitchFamily="18" charset="0"/>
              </a:rPr>
              <a:t>d(c, 6) </a:t>
            </a:r>
            <a:r>
              <a:rPr lang="en-US" sz="2200" dirty="0">
                <a:latin typeface="Times New Roman" panose="02020603050405020304" pitchFamily="18" charset="0"/>
                <a:cs typeface="Times New Roman" panose="02020603050405020304" pitchFamily="18" charset="0"/>
              </a:rPr>
              <a:t>	</a:t>
            </a:r>
          </a:p>
        </p:txBody>
      </p:sp>
      <p:sp>
        <p:nvSpPr>
          <p:cNvPr id="35" name="Rectangle 34">
            <a:extLst>
              <a:ext uri="{FF2B5EF4-FFF2-40B4-BE49-F238E27FC236}">
                <a16:creationId xmlns:a16="http://schemas.microsoft.com/office/drawing/2014/main" id="{B8909BB1-C1C8-4104-8806-9D68F7908DFA}"/>
              </a:ext>
            </a:extLst>
          </p:cNvPr>
          <p:cNvSpPr/>
          <p:nvPr/>
        </p:nvSpPr>
        <p:spPr>
          <a:xfrm>
            <a:off x="5548963" y="5723014"/>
            <a:ext cx="3171066"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(d 6 c), (d 5 f), (d 8 e)	</a:t>
            </a:r>
            <a:endParaRPr lang="en-US" dirty="0"/>
          </a:p>
        </p:txBody>
      </p:sp>
      <p:pic>
        <p:nvPicPr>
          <p:cNvPr id="36" name="Picture 35" descr="Image result for smiley face images">
            <a:extLst>
              <a:ext uri="{FF2B5EF4-FFF2-40B4-BE49-F238E27FC236}">
                <a16:creationId xmlns:a16="http://schemas.microsoft.com/office/drawing/2014/main" id="{BE30DA0A-D42A-4993-9696-0C2D1560C9E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248" y="3038967"/>
            <a:ext cx="586105" cy="425450"/>
          </a:xfrm>
          <a:prstGeom prst="rect">
            <a:avLst/>
          </a:prstGeom>
          <a:noFill/>
        </p:spPr>
      </p:pic>
      <p:sp>
        <p:nvSpPr>
          <p:cNvPr id="37" name="TextBox 36">
            <a:extLst>
              <a:ext uri="{FF2B5EF4-FFF2-40B4-BE49-F238E27FC236}">
                <a16:creationId xmlns:a16="http://schemas.microsoft.com/office/drawing/2014/main" id="{D1C297E3-1D55-4D03-8FE0-61457C510B4C}"/>
              </a:ext>
            </a:extLst>
          </p:cNvPr>
          <p:cNvSpPr txBox="1"/>
          <p:nvPr/>
        </p:nvSpPr>
        <p:spPr>
          <a:xfrm>
            <a:off x="3348585" y="108795"/>
            <a:ext cx="3740460"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Minheap</a:t>
            </a:r>
          </a:p>
          <a:p>
            <a:r>
              <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rPr>
              <a:t>e(f, 2) </a:t>
            </a:r>
            <a:r>
              <a:rPr lang="en-US" sz="2000" dirty="0">
                <a:solidFill>
                  <a:srgbClr val="0000FF"/>
                </a:solidFill>
                <a:latin typeface="Times New Roman" panose="02020603050405020304" pitchFamily="18" charset="0"/>
                <a:cs typeface="Times New Roman" panose="02020603050405020304" pitchFamily="18" charset="0"/>
              </a:rPr>
              <a:t>e(a, 6) </a:t>
            </a:r>
            <a:r>
              <a:rPr lang="en-US" sz="2000" dirty="0">
                <a:latin typeface="Times New Roman" panose="02020603050405020304" pitchFamily="18" charset="0"/>
                <a:cs typeface="Times New Roman" panose="02020603050405020304" pitchFamily="18" charset="0"/>
              </a:rPr>
              <a:t>d(f,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5</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d(c,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solidFill>
                  <a:srgbClr val="0000FF"/>
                </a:solidFill>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382FCBEF-658A-4B65-ADD8-9F769F296D97}"/>
              </a:ext>
            </a:extLst>
          </p:cNvPr>
          <p:cNvSpPr txBox="1"/>
          <p:nvPr/>
        </p:nvSpPr>
        <p:spPr>
          <a:xfrm>
            <a:off x="3882552" y="6104858"/>
            <a:ext cx="3740460"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Minheap</a:t>
            </a:r>
          </a:p>
          <a:p>
            <a:r>
              <a:rPr lang="en-US" sz="2000" strike="dblStrike" dirty="0">
                <a:solidFill>
                  <a:srgbClr val="0000FF"/>
                </a:solidFill>
                <a:latin typeface="Times New Roman" panose="02020603050405020304" pitchFamily="18" charset="0"/>
                <a:cs typeface="Times New Roman" panose="02020603050405020304" pitchFamily="18" charset="0"/>
              </a:rPr>
              <a:t>e(a, 6)</a:t>
            </a:r>
            <a:r>
              <a:rPr lang="en-US" sz="2000" dirty="0">
                <a:solidFill>
                  <a:srgbClr val="0000FF"/>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d(f,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5</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d(c,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solidFill>
                  <a:srgbClr val="0000FF"/>
                </a:solidFill>
                <a:latin typeface="Times New Roman" panose="02020603050405020304" pitchFamily="18" charset="0"/>
                <a:cs typeface="Times New Roman" panose="02020603050405020304" pitchFamily="18" charset="0"/>
              </a:rPr>
              <a:t>) d(e, 8)</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320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89150909"/>
              </p:ext>
            </p:extLst>
          </p:nvPr>
        </p:nvGraphicFramePr>
        <p:xfrm>
          <a:off x="1899940" y="750984"/>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899940" y="4482797"/>
            <a:ext cx="4571120" cy="769441"/>
          </a:xfrm>
          <a:prstGeom prst="rect">
            <a:avLst/>
          </a:prstGeom>
        </p:spPr>
        <p:txBody>
          <a:bodyPr wrap="square">
            <a:spAutoFit/>
          </a:bodyPr>
          <a:lstStyle/>
          <a:p>
            <a:r>
              <a:rPr lang="en-US" sz="2200" b="1" dirty="0">
                <a:solidFill>
                  <a:srgbClr val="C00000"/>
                </a:solidFill>
                <a:latin typeface="Times New Roman" panose="02020603050405020304" pitchFamily="18" charset="0"/>
                <a:cs typeface="Times New Roman" panose="02020603050405020304" pitchFamily="18" charset="0"/>
              </a:rPr>
              <a:t>d(f, 5) </a:t>
            </a:r>
            <a:r>
              <a:rPr lang="en-US" sz="2200" dirty="0">
                <a:latin typeface="Times New Roman" panose="02020603050405020304" pitchFamily="18" charset="0"/>
                <a:cs typeface="Times New Roman" panose="02020603050405020304" pitchFamily="18" charset="0"/>
              </a:rPr>
              <a:t>						</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57150">
            <a:solidFill>
              <a:srgbClr val="C00000"/>
            </a:solidFill>
            <a:prstDash val="solid"/>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57150">
            <a:solidFill>
              <a:srgbClr val="C00000"/>
            </a:solidFill>
            <a:prstDash val="solid"/>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57150">
            <a:solidFill>
              <a:srgbClr val="C00000"/>
            </a:solidFill>
            <a:prstDash val="solid"/>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28575">
            <a:solidFill>
              <a:srgbClr val="3803CD"/>
            </a:solidFill>
            <a:prstDash val="solid"/>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899940" y="5154254"/>
            <a:ext cx="3568093"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f , e, d}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p>
        </p:txBody>
      </p:sp>
      <p:sp>
        <p:nvSpPr>
          <p:cNvPr id="31" name="TextBox 30"/>
          <p:cNvSpPr txBox="1"/>
          <p:nvPr/>
        </p:nvSpPr>
        <p:spPr>
          <a:xfrm>
            <a:off x="5944441" y="5335781"/>
            <a:ext cx="4634215"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This spanning tree has the  minimum weight, which is 15.</a:t>
            </a:r>
          </a:p>
        </p:txBody>
      </p:sp>
      <p:sp>
        <p:nvSpPr>
          <p:cNvPr id="32" name="Rectangle 31">
            <a:extLst>
              <a:ext uri="{FF2B5EF4-FFF2-40B4-BE49-F238E27FC236}">
                <a16:creationId xmlns:a16="http://schemas.microsoft.com/office/drawing/2014/main" id="{B981F308-98F5-4651-B813-FD1D27F18854}"/>
              </a:ext>
            </a:extLst>
          </p:cNvPr>
          <p:cNvSpPr/>
          <p:nvPr/>
        </p:nvSpPr>
        <p:spPr>
          <a:xfrm>
            <a:off x="1899940" y="1122178"/>
            <a:ext cx="4571120" cy="769441"/>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a:t>
            </a:r>
          </a:p>
        </p:txBody>
      </p:sp>
      <p:sp>
        <p:nvSpPr>
          <p:cNvPr id="33" name="Rectangle 32">
            <a:extLst>
              <a:ext uri="{FF2B5EF4-FFF2-40B4-BE49-F238E27FC236}">
                <a16:creationId xmlns:a16="http://schemas.microsoft.com/office/drawing/2014/main" id="{9137938E-032F-448E-A9F9-04BA2AAB046C}"/>
              </a:ext>
            </a:extLst>
          </p:cNvPr>
          <p:cNvSpPr/>
          <p:nvPr/>
        </p:nvSpPr>
        <p:spPr>
          <a:xfrm>
            <a:off x="1893304" y="1748514"/>
            <a:ext cx="4571120" cy="769441"/>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b(a, 3)		</a:t>
            </a:r>
            <a:r>
              <a:rPr lang="en-US" sz="2200" b="1" dirty="0">
                <a:latin typeface="Times New Roman" panose="02020603050405020304" pitchFamily="18" charset="0"/>
                <a:cs typeface="Times New Roman" panose="02020603050405020304" pitchFamily="18" charset="0"/>
              </a:rPr>
              <a:t>c(b, 1)</a:t>
            </a:r>
            <a:r>
              <a:rPr lang="en-US" sz="2200" dirty="0">
                <a:latin typeface="Times New Roman" panose="02020603050405020304" pitchFamily="18" charset="0"/>
                <a:cs typeface="Times New Roman" panose="02020603050405020304" pitchFamily="18" charset="0"/>
              </a:rPr>
              <a:t> f(a, 5) f(b, 4) 		e(a, 6)</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c(-, </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a:t>
            </a:r>
            <a:r>
              <a:rPr lang="zh-CN" alt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p:txBody>
      </p:sp>
      <p:sp>
        <p:nvSpPr>
          <p:cNvPr id="34" name="Rectangle 33">
            <a:extLst>
              <a:ext uri="{FF2B5EF4-FFF2-40B4-BE49-F238E27FC236}">
                <a16:creationId xmlns:a16="http://schemas.microsoft.com/office/drawing/2014/main" id="{026A983F-5F7E-4852-B777-644C4426E706}"/>
              </a:ext>
            </a:extLst>
          </p:cNvPr>
          <p:cNvSpPr/>
          <p:nvPr/>
        </p:nvSpPr>
        <p:spPr>
          <a:xfrm>
            <a:off x="1865964" y="2436405"/>
            <a:ext cx="4571120" cy="738664"/>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c(b, 1)		</a:t>
            </a:r>
            <a:r>
              <a:rPr lang="en-US" sz="2000" b="1" dirty="0">
                <a:latin typeface="Times New Roman" panose="02020603050405020304" pitchFamily="18" charset="0"/>
                <a:cs typeface="Times New Roman" panose="02020603050405020304" pitchFamily="18" charset="0"/>
              </a:rPr>
              <a:t>f(c, 4) </a:t>
            </a:r>
            <a:r>
              <a:rPr lang="en-US" sz="2000" dirty="0">
                <a:latin typeface="Times New Roman" panose="02020603050405020304" pitchFamily="18" charset="0"/>
                <a:cs typeface="Times New Roman" panose="02020603050405020304" pitchFamily="18" charset="0"/>
              </a:rPr>
              <a:t>f(b, 4)  e(a, 6) 		d(c,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f(a, 5) </a:t>
            </a:r>
            <a:r>
              <a:rPr lang="en-US" sz="2200" dirty="0">
                <a:latin typeface="Times New Roman" panose="02020603050405020304" pitchFamily="18" charset="0"/>
                <a:cs typeface="Times New Roman" panose="02020603050405020304" pitchFamily="18" charset="0"/>
              </a:rPr>
              <a:t>	</a:t>
            </a:r>
          </a:p>
        </p:txBody>
      </p:sp>
      <p:sp>
        <p:nvSpPr>
          <p:cNvPr id="35" name="Rectangle 34">
            <a:extLst>
              <a:ext uri="{FF2B5EF4-FFF2-40B4-BE49-F238E27FC236}">
                <a16:creationId xmlns:a16="http://schemas.microsoft.com/office/drawing/2014/main" id="{83407220-9F38-400D-BE16-F301555B938C}"/>
              </a:ext>
            </a:extLst>
          </p:cNvPr>
          <p:cNvSpPr/>
          <p:nvPr/>
        </p:nvSpPr>
        <p:spPr>
          <a:xfrm>
            <a:off x="1884804" y="3118276"/>
            <a:ext cx="4571120" cy="769441"/>
          </a:xfrm>
          <a:prstGeom prst="rect">
            <a:avLst/>
          </a:prstGeom>
        </p:spPr>
        <p:txBody>
          <a:bodyPr wrap="square">
            <a:spAutoFit/>
          </a:bodyPr>
          <a:lstStyle/>
          <a:p>
            <a:r>
              <a:rPr lang="en-US" sz="2200" b="1" dirty="0">
                <a:solidFill>
                  <a:srgbClr val="C00000"/>
                </a:solidFill>
                <a:latin typeface="Times New Roman" panose="02020603050405020304" pitchFamily="18" charset="0"/>
                <a:cs typeface="Times New Roman" panose="02020603050405020304" pitchFamily="18" charset="0"/>
              </a:rPr>
              <a:t>f(c, 4) </a:t>
            </a:r>
            <a:r>
              <a:rPr lang="en-US" sz="2200" dirty="0">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e(f, 2) </a:t>
            </a:r>
            <a:r>
              <a:rPr lang="en-US" sz="2200" dirty="0">
                <a:latin typeface="Times New Roman" panose="02020603050405020304" pitchFamily="18" charset="0"/>
                <a:cs typeface="Times New Roman" panose="02020603050405020304" pitchFamily="18" charset="0"/>
              </a:rPr>
              <a:t>e(a, 6) d(f, 5)</a:t>
            </a:r>
          </a:p>
          <a:p>
            <a:r>
              <a:rPr lang="en-US" sz="2200" dirty="0">
                <a:latin typeface="Times New Roman" panose="02020603050405020304" pitchFamily="18" charset="0"/>
                <a:cs typeface="Times New Roman" panose="02020603050405020304" pitchFamily="18" charset="0"/>
              </a:rPr>
              <a:t>		</a:t>
            </a:r>
            <a:r>
              <a:rPr lang="en-US" sz="2200" dirty="0">
                <a:solidFill>
                  <a:srgbClr val="C00000"/>
                </a:solidFill>
                <a:latin typeface="Times New Roman" panose="02020603050405020304" pitchFamily="18" charset="0"/>
                <a:cs typeface="Times New Roman" panose="02020603050405020304" pitchFamily="18" charset="0"/>
              </a:rPr>
              <a:t>d(c, 6) </a:t>
            </a:r>
            <a:r>
              <a:rPr lang="en-US" sz="2200" dirty="0">
                <a:latin typeface="Times New Roman" panose="02020603050405020304" pitchFamily="18" charset="0"/>
                <a:cs typeface="Times New Roman" panose="02020603050405020304" pitchFamily="18" charset="0"/>
              </a:rPr>
              <a:t>		</a:t>
            </a:r>
          </a:p>
        </p:txBody>
      </p:sp>
      <p:sp>
        <p:nvSpPr>
          <p:cNvPr id="36" name="Rectangle 35">
            <a:extLst>
              <a:ext uri="{FF2B5EF4-FFF2-40B4-BE49-F238E27FC236}">
                <a16:creationId xmlns:a16="http://schemas.microsoft.com/office/drawing/2014/main" id="{4A529921-0EE5-43EC-B9F6-81F744C916C0}"/>
              </a:ext>
            </a:extLst>
          </p:cNvPr>
          <p:cNvSpPr/>
          <p:nvPr/>
        </p:nvSpPr>
        <p:spPr>
          <a:xfrm>
            <a:off x="1865964" y="3852988"/>
            <a:ext cx="4571120" cy="769441"/>
          </a:xfrm>
          <a:prstGeom prst="rect">
            <a:avLst/>
          </a:prstGeom>
        </p:spPr>
        <p:txBody>
          <a:bodyPr wrap="square">
            <a:spAutoFit/>
          </a:bodyPr>
          <a:lstStyle/>
          <a:p>
            <a:r>
              <a:rPr lang="en-US" sz="2200" b="1" dirty="0">
                <a:solidFill>
                  <a:srgbClr val="C00000"/>
                </a:solidFill>
                <a:latin typeface="Times New Roman" panose="02020603050405020304" pitchFamily="18" charset="0"/>
                <a:cs typeface="Times New Roman" panose="02020603050405020304" pitchFamily="18" charset="0"/>
              </a:rPr>
              <a:t>e(f, 2) </a:t>
            </a:r>
            <a:r>
              <a:rPr lang="en-US" sz="2200" dirty="0">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d(f, 5) </a:t>
            </a:r>
            <a:r>
              <a:rPr lang="en-US" sz="2200" dirty="0">
                <a:latin typeface="Times New Roman" panose="02020603050405020304" pitchFamily="18" charset="0"/>
                <a:cs typeface="Times New Roman" panose="02020603050405020304" pitchFamily="18" charset="0"/>
              </a:rPr>
              <a:t>d(c, 6) d(e, 8) 				</a:t>
            </a:r>
          </a:p>
        </p:txBody>
      </p:sp>
      <p:pic>
        <p:nvPicPr>
          <p:cNvPr id="37" name="Picture 36" descr="Image result for smiley face images">
            <a:extLst>
              <a:ext uri="{FF2B5EF4-FFF2-40B4-BE49-F238E27FC236}">
                <a16:creationId xmlns:a16="http://schemas.microsoft.com/office/drawing/2014/main" id="{C213C189-E2E8-4467-BE21-120625486DB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248" y="3038967"/>
            <a:ext cx="586105" cy="425450"/>
          </a:xfrm>
          <a:prstGeom prst="rect">
            <a:avLst/>
          </a:prstGeom>
          <a:noFill/>
        </p:spPr>
      </p:pic>
      <p:sp>
        <p:nvSpPr>
          <p:cNvPr id="38" name="TextBox 37">
            <a:extLst>
              <a:ext uri="{FF2B5EF4-FFF2-40B4-BE49-F238E27FC236}">
                <a16:creationId xmlns:a16="http://schemas.microsoft.com/office/drawing/2014/main" id="{13C38411-AF8E-435D-B33A-B55F79A307FC}"/>
              </a:ext>
            </a:extLst>
          </p:cNvPr>
          <p:cNvSpPr txBox="1"/>
          <p:nvPr/>
        </p:nvSpPr>
        <p:spPr>
          <a:xfrm>
            <a:off x="3807823" y="-12346"/>
            <a:ext cx="3715195"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Minheap</a:t>
            </a:r>
          </a:p>
          <a:p>
            <a:r>
              <a:rPr lang="en-US" sz="2000" b="1" dirty="0">
                <a:latin typeface="Times New Roman" panose="02020603050405020304" pitchFamily="18" charset="0"/>
                <a:cs typeface="Times New Roman" panose="02020603050405020304" pitchFamily="18" charset="0"/>
              </a:rPr>
              <a:t>d(f, </a:t>
            </a:r>
            <a:r>
              <a:rPr lang="en-US" sz="2000" b="1" dirty="0">
                <a:latin typeface="Times New Roman" panose="02020603050405020304" pitchFamily="18" charset="0"/>
                <a:ea typeface="Microsoft YaHei" panose="020B0503020204020204" pitchFamily="34" charset="-122"/>
                <a:cs typeface="Times New Roman" panose="02020603050405020304" pitchFamily="18" charset="0"/>
              </a:rPr>
              <a:t>5</a:t>
            </a:r>
            <a:r>
              <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d(c,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solidFill>
                  <a:srgbClr val="0000FF"/>
                </a:solidFill>
                <a:latin typeface="Times New Roman" panose="02020603050405020304" pitchFamily="18" charset="0"/>
                <a:cs typeface="Times New Roman" panose="02020603050405020304" pitchFamily="18" charset="0"/>
              </a:rPr>
              <a:t>) d(e, 8)</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4FDDE4D0-CC0D-49F4-BF6F-BC3540F47CB4}"/>
              </a:ext>
            </a:extLst>
          </p:cNvPr>
          <p:cNvSpPr txBox="1"/>
          <p:nvPr/>
        </p:nvSpPr>
        <p:spPr>
          <a:xfrm>
            <a:off x="2862372" y="6100100"/>
            <a:ext cx="5211322"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Heap (d, c, e are in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 cycle could be formed.)</a:t>
            </a:r>
          </a:p>
          <a:p>
            <a:r>
              <a:rPr lang="en-US" sz="2000" strike="sngStrike" dirty="0">
                <a:solidFill>
                  <a:srgbClr val="0000FF"/>
                </a:solidFill>
                <a:latin typeface="Times New Roman" panose="02020603050405020304" pitchFamily="18" charset="0"/>
                <a:cs typeface="Times New Roman" panose="02020603050405020304" pitchFamily="18" charset="0"/>
              </a:rPr>
              <a:t>d(c, </a:t>
            </a:r>
            <a:r>
              <a:rPr lang="en-US" sz="2000" strike="sngStrike"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6</a:t>
            </a:r>
            <a:r>
              <a:rPr lang="en-US" sz="2000" strike="sngStrike" dirty="0">
                <a:solidFill>
                  <a:srgbClr val="0000FF"/>
                </a:solidFill>
                <a:latin typeface="Times New Roman" panose="02020603050405020304" pitchFamily="18" charset="0"/>
                <a:cs typeface="Times New Roman" panose="02020603050405020304" pitchFamily="18" charset="0"/>
              </a:rPr>
              <a:t>) d(e, 8)</a:t>
            </a:r>
            <a:r>
              <a:rPr lang="en-US" altLang="zh-CN" sz="2000" strike="sngStrike" dirty="0">
                <a:latin typeface="Times New Roman" panose="02020603050405020304" pitchFamily="18" charset="0"/>
                <a:ea typeface="Microsoft YaHei" panose="020B0503020204020204" pitchFamily="34" charset="-122"/>
                <a:cs typeface="Times New Roman" panose="02020603050405020304" pitchFamily="18" charset="0"/>
              </a:rPr>
              <a:t> </a:t>
            </a:r>
            <a:endParaRPr lang="en-US" sz="2000" strike="sngStrik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7968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C0EA866-3873-47B9-A11B-DEDFF18E8BBF}"/>
              </a:ext>
            </a:extLst>
          </p:cNvPr>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3" name="Oval 2">
            <a:extLst>
              <a:ext uri="{FF2B5EF4-FFF2-40B4-BE49-F238E27FC236}">
                <a16:creationId xmlns:a16="http://schemas.microsoft.com/office/drawing/2014/main" id="{A88914EC-6F86-4DB4-9842-C0AA4A2CA28B}"/>
              </a:ext>
            </a:extLst>
          </p:cNvPr>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4" name="Oval 3">
            <a:extLst>
              <a:ext uri="{FF2B5EF4-FFF2-40B4-BE49-F238E27FC236}">
                <a16:creationId xmlns:a16="http://schemas.microsoft.com/office/drawing/2014/main" id="{F906F084-AEE2-4232-AEF8-AD348E644015}"/>
              </a:ext>
            </a:extLst>
          </p:cNvPr>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a:extLst>
              <a:ext uri="{FF2B5EF4-FFF2-40B4-BE49-F238E27FC236}">
                <a16:creationId xmlns:a16="http://schemas.microsoft.com/office/drawing/2014/main" id="{7FAB1A78-0CE2-4C22-B00D-7AE93D6E2792}"/>
              </a:ext>
            </a:extLst>
          </p:cNvPr>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a:extLst>
              <a:ext uri="{FF2B5EF4-FFF2-40B4-BE49-F238E27FC236}">
                <a16:creationId xmlns:a16="http://schemas.microsoft.com/office/drawing/2014/main" id="{77009CA9-DBDC-4304-ACF6-F111D68B536E}"/>
              </a:ext>
            </a:extLst>
          </p:cNvPr>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a:extLst>
              <a:ext uri="{FF2B5EF4-FFF2-40B4-BE49-F238E27FC236}">
                <a16:creationId xmlns:a16="http://schemas.microsoft.com/office/drawing/2014/main" id="{ABDB8347-D5D6-4850-A53F-F9FB2E924B94}"/>
              </a:ext>
            </a:extLst>
          </p:cNvPr>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8" name="AutoShape 44">
            <a:extLst>
              <a:ext uri="{FF2B5EF4-FFF2-40B4-BE49-F238E27FC236}">
                <a16:creationId xmlns:a16="http://schemas.microsoft.com/office/drawing/2014/main" id="{B556D618-295B-4F75-8ECB-28E2DAC572AB}"/>
              </a:ext>
            </a:extLst>
          </p:cNvPr>
          <p:cNvCxnSpPr>
            <a:cxnSpLocks noChangeShapeType="1"/>
            <a:endCxn id="3"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9" name="AutoShape 44">
            <a:extLst>
              <a:ext uri="{FF2B5EF4-FFF2-40B4-BE49-F238E27FC236}">
                <a16:creationId xmlns:a16="http://schemas.microsoft.com/office/drawing/2014/main" id="{DC50468D-96E3-455C-87BA-68DA862AE00B}"/>
              </a:ext>
            </a:extLst>
          </p:cNvPr>
          <p:cNvCxnSpPr>
            <a:cxnSpLocks noChangeShapeType="1"/>
            <a:stCxn id="5"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44">
            <a:extLst>
              <a:ext uri="{FF2B5EF4-FFF2-40B4-BE49-F238E27FC236}">
                <a16:creationId xmlns:a16="http://schemas.microsoft.com/office/drawing/2014/main" id="{B57605A9-347A-410C-A298-E571AA71E87C}"/>
              </a:ext>
            </a:extLst>
          </p:cNvPr>
          <p:cNvCxnSpPr>
            <a:cxnSpLocks noChangeShapeType="1"/>
            <a:endCxn id="6" idx="3"/>
          </p:cNvCxnSpPr>
          <p:nvPr/>
        </p:nvCxnSpPr>
        <p:spPr bwMode="auto">
          <a:xfrm flipV="1">
            <a:off x="9021296" y="3722466"/>
            <a:ext cx="1481351" cy="88753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1" name="AutoShape 44">
            <a:extLst>
              <a:ext uri="{FF2B5EF4-FFF2-40B4-BE49-F238E27FC236}">
                <a16:creationId xmlns:a16="http://schemas.microsoft.com/office/drawing/2014/main" id="{4BF0869F-D89C-4022-B84A-E221195368A8}"/>
              </a:ext>
            </a:extLst>
          </p:cNvPr>
          <p:cNvCxnSpPr>
            <a:cxnSpLocks noChangeShapeType="1"/>
            <a:stCxn id="5"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2" name="AutoShape 44">
            <a:extLst>
              <a:ext uri="{FF2B5EF4-FFF2-40B4-BE49-F238E27FC236}">
                <a16:creationId xmlns:a16="http://schemas.microsoft.com/office/drawing/2014/main" id="{2ECDFF20-CECC-46F5-AAE1-E95524E4223D}"/>
              </a:ext>
            </a:extLst>
          </p:cNvPr>
          <p:cNvCxnSpPr>
            <a:cxnSpLocks noChangeShapeType="1"/>
            <a:endCxn id="3"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a:extLst>
              <a:ext uri="{FF2B5EF4-FFF2-40B4-BE49-F238E27FC236}">
                <a16:creationId xmlns:a16="http://schemas.microsoft.com/office/drawing/2014/main" id="{0230D2F1-8CD4-4DFB-8876-9A8B686EAD56}"/>
              </a:ext>
            </a:extLst>
          </p:cNvPr>
          <p:cNvCxnSpPr>
            <a:cxnSpLocks noChangeShapeType="1"/>
            <a:stCxn id="4" idx="6"/>
          </p:cNvCxnSpPr>
          <p:nvPr/>
        </p:nvCxnSpPr>
        <p:spPr bwMode="auto">
          <a:xfrm>
            <a:off x="9006448" y="3536575"/>
            <a:ext cx="1401576" cy="4774"/>
          </a:xfrm>
          <a:prstGeom prst="straightConnector1">
            <a:avLst/>
          </a:prstGeom>
          <a:noFill/>
          <a:ln w="57150">
            <a:solidFill>
              <a:srgbClr val="3803CD"/>
            </a:solidFill>
            <a:prstDash val="solid"/>
            <a:round/>
            <a:headEnd/>
            <a:tailEnd/>
          </a:ln>
          <a:extLst>
            <a:ext uri="{909E8E84-426E-40DD-AFC4-6F175D3DCCD1}">
              <a14:hiddenFill xmlns:a14="http://schemas.microsoft.com/office/drawing/2010/main">
                <a:noFill/>
              </a14:hiddenFill>
            </a:ext>
          </a:extLst>
        </p:spPr>
      </p:cxnSp>
      <p:cxnSp>
        <p:nvCxnSpPr>
          <p:cNvPr id="14" name="AutoShape 44">
            <a:extLst>
              <a:ext uri="{FF2B5EF4-FFF2-40B4-BE49-F238E27FC236}">
                <a16:creationId xmlns:a16="http://schemas.microsoft.com/office/drawing/2014/main" id="{65BFFF54-2A9D-4F33-A0A0-E314913D076B}"/>
              </a:ext>
            </a:extLst>
          </p:cNvPr>
          <p:cNvCxnSpPr>
            <a:cxnSpLocks noChangeShapeType="1"/>
            <a:stCxn id="5" idx="5"/>
            <a:endCxn id="7"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a:extLst>
              <a:ext uri="{FF2B5EF4-FFF2-40B4-BE49-F238E27FC236}">
                <a16:creationId xmlns:a16="http://schemas.microsoft.com/office/drawing/2014/main" id="{D311358F-0CD6-48D8-83B2-97015CF7C544}"/>
              </a:ext>
            </a:extLst>
          </p:cNvPr>
          <p:cNvCxnSpPr>
            <a:cxnSpLocks noChangeShapeType="1"/>
            <a:stCxn id="7" idx="0"/>
            <a:endCxn id="4" idx="4"/>
          </p:cNvCxnSpPr>
          <p:nvPr/>
        </p:nvCxnSpPr>
        <p:spPr bwMode="auto">
          <a:xfrm flipH="1" flipV="1">
            <a:off x="8734566" y="3799465"/>
            <a:ext cx="14848" cy="612737"/>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6" name="AutoShape 44">
            <a:extLst>
              <a:ext uri="{FF2B5EF4-FFF2-40B4-BE49-F238E27FC236}">
                <a16:creationId xmlns:a16="http://schemas.microsoft.com/office/drawing/2014/main" id="{AE564438-984A-49AD-88B8-F83B10FE7B0C}"/>
              </a:ext>
            </a:extLst>
          </p:cNvPr>
          <p:cNvCxnSpPr>
            <a:cxnSpLocks noChangeShapeType="1"/>
            <a:stCxn id="4" idx="1"/>
            <a:endCxn id="2" idx="4"/>
          </p:cNvCxnSpPr>
          <p:nvPr/>
        </p:nvCxnSpPr>
        <p:spPr bwMode="auto">
          <a:xfrm flipH="1" flipV="1">
            <a:off x="7820166" y="2822312"/>
            <a:ext cx="722150" cy="528372"/>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7" name="AutoShape 44">
            <a:extLst>
              <a:ext uri="{FF2B5EF4-FFF2-40B4-BE49-F238E27FC236}">
                <a16:creationId xmlns:a16="http://schemas.microsoft.com/office/drawing/2014/main" id="{34EFF32D-9F17-4083-831C-958954EB7373}"/>
              </a:ext>
            </a:extLst>
          </p:cNvPr>
          <p:cNvCxnSpPr>
            <a:cxnSpLocks noChangeShapeType="1"/>
            <a:stCxn id="6"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8" name="Rectangle 17">
            <a:extLst>
              <a:ext uri="{FF2B5EF4-FFF2-40B4-BE49-F238E27FC236}">
                <a16:creationId xmlns:a16="http://schemas.microsoft.com/office/drawing/2014/main" id="{7ACC9731-A3D9-4E8B-8E90-101B54EE3C84}"/>
              </a:ext>
            </a:extLst>
          </p:cNvPr>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2C24C098-1247-4842-8C0C-A0005C962430}"/>
              </a:ext>
            </a:extLst>
          </p:cNvPr>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396AE5DD-E3AD-49AF-A7C3-C6F14D469E95}"/>
              </a:ext>
            </a:extLst>
          </p:cNvPr>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520D75E6-55C0-4CE1-B10A-6DB249D56E2E}"/>
              </a:ext>
            </a:extLst>
          </p:cNvPr>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D49867CE-0508-405D-836F-DAFD2314CE7A}"/>
              </a:ext>
            </a:extLst>
          </p:cNvPr>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942360DE-6A36-4B6A-947A-DF07155A197C}"/>
              </a:ext>
            </a:extLst>
          </p:cNvPr>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E16E1DE0-6966-4E1B-BFCB-13F9C83DA54F}"/>
              </a:ext>
            </a:extLst>
          </p:cNvPr>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A212EF1B-337D-4D01-8B14-1879B3087ACA}"/>
              </a:ext>
            </a:extLst>
          </p:cNvPr>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D6F25521-D56E-4638-9FAB-FCD5379620A3}"/>
              </a:ext>
            </a:extLst>
          </p:cNvPr>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310B7190-C734-47CE-8B05-7FF90E4059D1}"/>
              </a:ext>
            </a:extLst>
          </p:cNvPr>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DF5B5198-AC90-4A98-A6CF-12FFBC6D6484}"/>
              </a:ext>
            </a:extLst>
          </p:cNvPr>
          <p:cNvSpPr>
            <a:spLocks noChangeArrowheads="1"/>
          </p:cNvSpPr>
          <p:nvPr/>
        </p:nvSpPr>
        <p:spPr bwMode="auto">
          <a:xfrm>
            <a:off x="2423274" y="24489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29" name="Oval 28">
            <a:extLst>
              <a:ext uri="{FF2B5EF4-FFF2-40B4-BE49-F238E27FC236}">
                <a16:creationId xmlns:a16="http://schemas.microsoft.com/office/drawing/2014/main" id="{46E09E1F-FB20-470F-AF2C-6E94C6DAFD96}"/>
              </a:ext>
            </a:extLst>
          </p:cNvPr>
          <p:cNvSpPr>
            <a:spLocks noChangeArrowheads="1"/>
          </p:cNvSpPr>
          <p:nvPr/>
        </p:nvSpPr>
        <p:spPr bwMode="auto">
          <a:xfrm>
            <a:off x="4189321" y="24489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0" name="Oval 29">
            <a:extLst>
              <a:ext uri="{FF2B5EF4-FFF2-40B4-BE49-F238E27FC236}">
                <a16:creationId xmlns:a16="http://schemas.microsoft.com/office/drawing/2014/main" id="{1AEFA6D9-2C77-4027-9079-385E6564D9EA}"/>
              </a:ext>
            </a:extLst>
          </p:cNvPr>
          <p:cNvSpPr>
            <a:spLocks noChangeArrowheads="1"/>
          </p:cNvSpPr>
          <p:nvPr/>
        </p:nvSpPr>
        <p:spPr bwMode="auto">
          <a:xfrm>
            <a:off x="3337674" y="34260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1" name="Oval 30">
            <a:extLst>
              <a:ext uri="{FF2B5EF4-FFF2-40B4-BE49-F238E27FC236}">
                <a16:creationId xmlns:a16="http://schemas.microsoft.com/office/drawing/2014/main" id="{12640B94-364E-4A23-923F-335FCC490FD2}"/>
              </a:ext>
            </a:extLst>
          </p:cNvPr>
          <p:cNvSpPr>
            <a:spLocks noChangeArrowheads="1"/>
          </p:cNvSpPr>
          <p:nvPr/>
        </p:nvSpPr>
        <p:spPr bwMode="auto">
          <a:xfrm>
            <a:off x="1392333" y="34260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2" name="Oval 31">
            <a:extLst>
              <a:ext uri="{FF2B5EF4-FFF2-40B4-BE49-F238E27FC236}">
                <a16:creationId xmlns:a16="http://schemas.microsoft.com/office/drawing/2014/main" id="{FBD9D3B7-1475-4003-B6C4-38F1D09D48E3}"/>
              </a:ext>
            </a:extLst>
          </p:cNvPr>
          <p:cNvSpPr>
            <a:spLocks noChangeArrowheads="1"/>
          </p:cNvSpPr>
          <p:nvPr/>
        </p:nvSpPr>
        <p:spPr bwMode="auto">
          <a:xfrm>
            <a:off x="5298005" y="34260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3" name="Oval 32">
            <a:extLst>
              <a:ext uri="{FF2B5EF4-FFF2-40B4-BE49-F238E27FC236}">
                <a16:creationId xmlns:a16="http://schemas.microsoft.com/office/drawing/2014/main" id="{8B9D8266-A680-4B8E-A7A7-F2AEC0AF1468}"/>
              </a:ext>
            </a:extLst>
          </p:cNvPr>
          <p:cNvSpPr>
            <a:spLocks noChangeArrowheads="1"/>
          </p:cNvSpPr>
          <p:nvPr/>
        </p:nvSpPr>
        <p:spPr bwMode="auto">
          <a:xfrm>
            <a:off x="3352522" y="45646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34" name="AutoShape 44">
            <a:extLst>
              <a:ext uri="{FF2B5EF4-FFF2-40B4-BE49-F238E27FC236}">
                <a16:creationId xmlns:a16="http://schemas.microsoft.com/office/drawing/2014/main" id="{69CB0130-4E94-4C65-8903-84F2B04D6DD9}"/>
              </a:ext>
            </a:extLst>
          </p:cNvPr>
          <p:cNvCxnSpPr>
            <a:cxnSpLocks noChangeShapeType="1"/>
            <a:endCxn id="29" idx="2"/>
          </p:cNvCxnSpPr>
          <p:nvPr/>
        </p:nvCxnSpPr>
        <p:spPr bwMode="auto">
          <a:xfrm>
            <a:off x="2967039" y="27070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35" name="AutoShape 44">
            <a:extLst>
              <a:ext uri="{FF2B5EF4-FFF2-40B4-BE49-F238E27FC236}">
                <a16:creationId xmlns:a16="http://schemas.microsoft.com/office/drawing/2014/main" id="{71B71C0D-25B7-43B7-9C6A-2C81B872B5E2}"/>
              </a:ext>
            </a:extLst>
          </p:cNvPr>
          <p:cNvCxnSpPr>
            <a:cxnSpLocks noChangeShapeType="1"/>
            <a:stCxn id="31" idx="6"/>
          </p:cNvCxnSpPr>
          <p:nvPr/>
        </p:nvCxnSpPr>
        <p:spPr bwMode="auto">
          <a:xfrm>
            <a:off x="1936098" y="36889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6" name="AutoShape 44">
            <a:extLst>
              <a:ext uri="{FF2B5EF4-FFF2-40B4-BE49-F238E27FC236}">
                <a16:creationId xmlns:a16="http://schemas.microsoft.com/office/drawing/2014/main" id="{7BADE126-87A2-4D4D-A807-FF05AB074A1C}"/>
              </a:ext>
            </a:extLst>
          </p:cNvPr>
          <p:cNvCxnSpPr>
            <a:cxnSpLocks noChangeShapeType="1"/>
            <a:stCxn id="30" idx="6"/>
            <a:endCxn id="32" idx="2"/>
          </p:cNvCxnSpPr>
          <p:nvPr/>
        </p:nvCxnSpPr>
        <p:spPr bwMode="auto">
          <a:xfrm>
            <a:off x="3881439" y="3688975"/>
            <a:ext cx="1416566" cy="0"/>
          </a:xfrm>
          <a:prstGeom prst="straightConnector1">
            <a:avLst/>
          </a:prstGeom>
          <a:noFill/>
          <a:ln w="57150">
            <a:solidFill>
              <a:srgbClr val="C00000"/>
            </a:solidFill>
            <a:prstDash val="solid"/>
            <a:round/>
            <a:headEnd/>
            <a:tailEnd/>
          </a:ln>
          <a:extLst>
            <a:ext uri="{909E8E84-426E-40DD-AFC4-6F175D3DCCD1}">
              <a14:hiddenFill xmlns:a14="http://schemas.microsoft.com/office/drawing/2010/main">
                <a:noFill/>
              </a14:hiddenFill>
            </a:ext>
          </a:extLst>
        </p:spPr>
      </p:cxnSp>
      <p:cxnSp>
        <p:nvCxnSpPr>
          <p:cNvPr id="37" name="AutoShape 44">
            <a:extLst>
              <a:ext uri="{FF2B5EF4-FFF2-40B4-BE49-F238E27FC236}">
                <a16:creationId xmlns:a16="http://schemas.microsoft.com/office/drawing/2014/main" id="{17C780A2-9313-4278-A653-8E423B99029C}"/>
              </a:ext>
            </a:extLst>
          </p:cNvPr>
          <p:cNvCxnSpPr>
            <a:cxnSpLocks noChangeShapeType="1"/>
            <a:stCxn id="31" idx="7"/>
          </p:cNvCxnSpPr>
          <p:nvPr/>
        </p:nvCxnSpPr>
        <p:spPr bwMode="auto">
          <a:xfrm flipV="1">
            <a:off x="1856465" y="29029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38" name="AutoShape 44">
            <a:extLst>
              <a:ext uri="{FF2B5EF4-FFF2-40B4-BE49-F238E27FC236}">
                <a16:creationId xmlns:a16="http://schemas.microsoft.com/office/drawing/2014/main" id="{A9EE1723-F959-4091-B886-8E41B4261E33}"/>
              </a:ext>
            </a:extLst>
          </p:cNvPr>
          <p:cNvCxnSpPr>
            <a:cxnSpLocks noChangeShapeType="1"/>
            <a:endCxn id="29" idx="4"/>
          </p:cNvCxnSpPr>
          <p:nvPr/>
        </p:nvCxnSpPr>
        <p:spPr bwMode="auto">
          <a:xfrm flipV="1">
            <a:off x="3832480" y="2974712"/>
            <a:ext cx="628724" cy="573470"/>
          </a:xfrm>
          <a:prstGeom prst="straightConnector1">
            <a:avLst/>
          </a:prstGeom>
          <a:noFill/>
          <a:ln w="57150">
            <a:solidFill>
              <a:srgbClr val="C00000"/>
            </a:solidFill>
            <a:prstDash val="solid"/>
            <a:round/>
            <a:headEnd/>
            <a:tailEnd/>
          </a:ln>
          <a:extLst>
            <a:ext uri="{909E8E84-426E-40DD-AFC4-6F175D3DCCD1}">
              <a14:hiddenFill xmlns:a14="http://schemas.microsoft.com/office/drawing/2010/main">
                <a:noFill/>
              </a14:hiddenFill>
            </a:ext>
          </a:extLst>
        </p:spPr>
      </p:cxnSp>
      <p:cxnSp>
        <p:nvCxnSpPr>
          <p:cNvPr id="39" name="AutoShape 44">
            <a:extLst>
              <a:ext uri="{FF2B5EF4-FFF2-40B4-BE49-F238E27FC236}">
                <a16:creationId xmlns:a16="http://schemas.microsoft.com/office/drawing/2014/main" id="{1971B57A-4A5B-4D9E-A76B-419D827D246D}"/>
              </a:ext>
            </a:extLst>
          </p:cNvPr>
          <p:cNvCxnSpPr>
            <a:cxnSpLocks noChangeShapeType="1"/>
            <a:stCxn id="33" idx="7"/>
            <a:endCxn id="32" idx="3"/>
          </p:cNvCxnSpPr>
          <p:nvPr/>
        </p:nvCxnSpPr>
        <p:spPr bwMode="auto">
          <a:xfrm flipV="1">
            <a:off x="3816654" y="38748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0" name="AutoShape 44">
            <a:extLst>
              <a:ext uri="{FF2B5EF4-FFF2-40B4-BE49-F238E27FC236}">
                <a16:creationId xmlns:a16="http://schemas.microsoft.com/office/drawing/2014/main" id="{51BA618D-DEA6-4C05-BC99-D1B4EC7DCEBA}"/>
              </a:ext>
            </a:extLst>
          </p:cNvPr>
          <p:cNvCxnSpPr>
            <a:cxnSpLocks noChangeShapeType="1"/>
            <a:stCxn id="31" idx="5"/>
            <a:endCxn id="33" idx="1"/>
          </p:cNvCxnSpPr>
          <p:nvPr/>
        </p:nvCxnSpPr>
        <p:spPr bwMode="auto">
          <a:xfrm>
            <a:off x="1856465" y="38748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1" name="AutoShape 44">
            <a:extLst>
              <a:ext uri="{FF2B5EF4-FFF2-40B4-BE49-F238E27FC236}">
                <a16:creationId xmlns:a16="http://schemas.microsoft.com/office/drawing/2014/main" id="{DB9EB2E6-ACFA-4460-A3DD-5E8F894FC8A1}"/>
              </a:ext>
            </a:extLst>
          </p:cNvPr>
          <p:cNvCxnSpPr>
            <a:cxnSpLocks noChangeShapeType="1"/>
            <a:stCxn id="33" idx="0"/>
            <a:endCxn id="30" idx="4"/>
          </p:cNvCxnSpPr>
          <p:nvPr/>
        </p:nvCxnSpPr>
        <p:spPr bwMode="auto">
          <a:xfrm flipH="1" flipV="1">
            <a:off x="3609557" y="3951865"/>
            <a:ext cx="14848" cy="612737"/>
          </a:xfrm>
          <a:prstGeom prst="straightConnector1">
            <a:avLst/>
          </a:prstGeom>
          <a:noFill/>
          <a:ln w="57150">
            <a:solidFill>
              <a:srgbClr val="C00000"/>
            </a:solidFill>
            <a:prstDash val="solid"/>
            <a:round/>
            <a:headEnd/>
            <a:tailEnd/>
          </a:ln>
          <a:extLst>
            <a:ext uri="{909E8E84-426E-40DD-AFC4-6F175D3DCCD1}">
              <a14:hiddenFill xmlns:a14="http://schemas.microsoft.com/office/drawing/2010/main">
                <a:noFill/>
              </a14:hiddenFill>
            </a:ext>
          </a:extLst>
        </p:spPr>
      </p:cxnSp>
      <p:cxnSp>
        <p:nvCxnSpPr>
          <p:cNvPr id="42" name="AutoShape 44">
            <a:extLst>
              <a:ext uri="{FF2B5EF4-FFF2-40B4-BE49-F238E27FC236}">
                <a16:creationId xmlns:a16="http://schemas.microsoft.com/office/drawing/2014/main" id="{FEA092D9-13DF-4F62-A369-91DA103560E6}"/>
              </a:ext>
            </a:extLst>
          </p:cNvPr>
          <p:cNvCxnSpPr>
            <a:cxnSpLocks noChangeShapeType="1"/>
            <a:stCxn id="30" idx="1"/>
            <a:endCxn id="28" idx="4"/>
          </p:cNvCxnSpPr>
          <p:nvPr/>
        </p:nvCxnSpPr>
        <p:spPr bwMode="auto">
          <a:xfrm flipH="1" flipV="1">
            <a:off x="2695157" y="2974712"/>
            <a:ext cx="722150" cy="528372"/>
          </a:xfrm>
          <a:prstGeom prst="straightConnector1">
            <a:avLst/>
          </a:prstGeom>
          <a:noFill/>
          <a:ln w="28575">
            <a:solidFill>
              <a:srgbClr val="3803CD"/>
            </a:solidFill>
            <a:prstDash val="solid"/>
            <a:round/>
            <a:headEnd/>
            <a:tailEnd/>
          </a:ln>
          <a:extLst>
            <a:ext uri="{909E8E84-426E-40DD-AFC4-6F175D3DCCD1}">
              <a14:hiddenFill xmlns:a14="http://schemas.microsoft.com/office/drawing/2010/main">
                <a:noFill/>
              </a14:hiddenFill>
            </a:ext>
          </a:extLst>
        </p:spPr>
      </p:cxnSp>
      <p:cxnSp>
        <p:nvCxnSpPr>
          <p:cNvPr id="43" name="AutoShape 44">
            <a:extLst>
              <a:ext uri="{FF2B5EF4-FFF2-40B4-BE49-F238E27FC236}">
                <a16:creationId xmlns:a16="http://schemas.microsoft.com/office/drawing/2014/main" id="{AD006DAA-12F9-4151-A765-23326711D269}"/>
              </a:ext>
            </a:extLst>
          </p:cNvPr>
          <p:cNvCxnSpPr>
            <a:cxnSpLocks noChangeShapeType="1"/>
            <a:stCxn id="32" idx="1"/>
          </p:cNvCxnSpPr>
          <p:nvPr/>
        </p:nvCxnSpPr>
        <p:spPr bwMode="auto">
          <a:xfrm flipH="1" flipV="1">
            <a:off x="4639589" y="29343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4" name="Rectangle 43">
            <a:extLst>
              <a:ext uri="{FF2B5EF4-FFF2-40B4-BE49-F238E27FC236}">
                <a16:creationId xmlns:a16="http://schemas.microsoft.com/office/drawing/2014/main" id="{A78F3070-9B93-448F-B883-C56FC85D6DE5}"/>
              </a:ext>
            </a:extLst>
          </p:cNvPr>
          <p:cNvSpPr/>
          <p:nvPr/>
        </p:nvSpPr>
        <p:spPr>
          <a:xfrm>
            <a:off x="3432155" y="23044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45" name="Rectangle 44">
            <a:extLst>
              <a:ext uri="{FF2B5EF4-FFF2-40B4-BE49-F238E27FC236}">
                <a16:creationId xmlns:a16="http://schemas.microsoft.com/office/drawing/2014/main" id="{563A898B-658B-4E7D-96AB-5BC6B54BE76F}"/>
              </a:ext>
            </a:extLst>
          </p:cNvPr>
          <p:cNvSpPr/>
          <p:nvPr/>
        </p:nvSpPr>
        <p:spPr>
          <a:xfrm>
            <a:off x="1928043" y="28388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46" name="Rectangle 45">
            <a:extLst>
              <a:ext uri="{FF2B5EF4-FFF2-40B4-BE49-F238E27FC236}">
                <a16:creationId xmlns:a16="http://schemas.microsoft.com/office/drawing/2014/main" id="{64F24091-FDF7-44D2-8AD1-21C8954A6E6A}"/>
              </a:ext>
            </a:extLst>
          </p:cNvPr>
          <p:cNvSpPr/>
          <p:nvPr/>
        </p:nvSpPr>
        <p:spPr>
          <a:xfrm>
            <a:off x="4874312" y="28263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6D219BE9-34B2-4A20-9F39-D5A15376861E}"/>
              </a:ext>
            </a:extLst>
          </p:cNvPr>
          <p:cNvSpPr/>
          <p:nvPr/>
        </p:nvSpPr>
        <p:spPr>
          <a:xfrm>
            <a:off x="2973675" y="28877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48" name="Rectangle 47">
            <a:extLst>
              <a:ext uri="{FF2B5EF4-FFF2-40B4-BE49-F238E27FC236}">
                <a16:creationId xmlns:a16="http://schemas.microsoft.com/office/drawing/2014/main" id="{10EEBADB-FA8D-4F3B-91FF-329A9AF1E27E}"/>
              </a:ext>
            </a:extLst>
          </p:cNvPr>
          <p:cNvSpPr/>
          <p:nvPr/>
        </p:nvSpPr>
        <p:spPr>
          <a:xfrm>
            <a:off x="3935276" y="29036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49" name="Rectangle 48">
            <a:extLst>
              <a:ext uri="{FF2B5EF4-FFF2-40B4-BE49-F238E27FC236}">
                <a16:creationId xmlns:a16="http://schemas.microsoft.com/office/drawing/2014/main" id="{5A3D304D-E987-451D-84FE-C5DE5F3B14A0}"/>
              </a:ext>
            </a:extLst>
          </p:cNvPr>
          <p:cNvSpPr/>
          <p:nvPr/>
        </p:nvSpPr>
        <p:spPr>
          <a:xfrm>
            <a:off x="2447169" y="32965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50" name="Rectangle 49">
            <a:extLst>
              <a:ext uri="{FF2B5EF4-FFF2-40B4-BE49-F238E27FC236}">
                <a16:creationId xmlns:a16="http://schemas.microsoft.com/office/drawing/2014/main" id="{4B044E07-4C32-4E14-B002-D648C8AEE090}"/>
              </a:ext>
            </a:extLst>
          </p:cNvPr>
          <p:cNvSpPr/>
          <p:nvPr/>
        </p:nvSpPr>
        <p:spPr>
          <a:xfrm>
            <a:off x="4456416" y="33228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51" name="Rectangle 50">
            <a:extLst>
              <a:ext uri="{FF2B5EF4-FFF2-40B4-BE49-F238E27FC236}">
                <a16:creationId xmlns:a16="http://schemas.microsoft.com/office/drawing/2014/main" id="{030F5722-B322-471C-850D-F9F354121458}"/>
              </a:ext>
            </a:extLst>
          </p:cNvPr>
          <p:cNvSpPr/>
          <p:nvPr/>
        </p:nvSpPr>
        <p:spPr>
          <a:xfrm>
            <a:off x="2253773" y="41235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A6C15A4F-4C7C-424D-9218-7AC25E9FCA0B}"/>
              </a:ext>
            </a:extLst>
          </p:cNvPr>
          <p:cNvSpPr/>
          <p:nvPr/>
        </p:nvSpPr>
        <p:spPr>
          <a:xfrm>
            <a:off x="4664125" y="41198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id="{29024B5C-9EB2-4ED4-AEAD-9DF802EB7075}"/>
              </a:ext>
            </a:extLst>
          </p:cNvPr>
          <p:cNvSpPr/>
          <p:nvPr/>
        </p:nvSpPr>
        <p:spPr>
          <a:xfrm>
            <a:off x="3601609" y="40156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54" name="Rectangle 53">
            <a:extLst>
              <a:ext uri="{FF2B5EF4-FFF2-40B4-BE49-F238E27FC236}">
                <a16:creationId xmlns:a16="http://schemas.microsoft.com/office/drawing/2014/main" id="{06B2BA5B-641D-4EA9-BEF1-E5AF361DECFF}"/>
              </a:ext>
            </a:extLst>
          </p:cNvPr>
          <p:cNvSpPr/>
          <p:nvPr/>
        </p:nvSpPr>
        <p:spPr>
          <a:xfrm>
            <a:off x="2360024" y="5550719"/>
            <a:ext cx="7754840" cy="430887"/>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Both spanning trees have the same minimum weight, which is 15.</a:t>
            </a:r>
          </a:p>
        </p:txBody>
      </p:sp>
      <p:pic>
        <p:nvPicPr>
          <p:cNvPr id="55" name="Picture 54" descr="Image result for smiley face images">
            <a:extLst>
              <a:ext uri="{FF2B5EF4-FFF2-40B4-BE49-F238E27FC236}">
                <a16:creationId xmlns:a16="http://schemas.microsoft.com/office/drawing/2014/main" id="{3FD7FD5E-DB67-4ACD-BFDE-2B5CF2F85FC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1328" y="1726618"/>
            <a:ext cx="586105" cy="425450"/>
          </a:xfrm>
          <a:prstGeom prst="rect">
            <a:avLst/>
          </a:prstGeom>
          <a:noFill/>
        </p:spPr>
      </p:pic>
    </p:spTree>
    <p:extLst>
      <p:ext uri="{BB962C8B-B14F-4D97-AF65-F5344CB8AC3E}">
        <p14:creationId xmlns:p14="http://schemas.microsoft.com/office/powerpoint/2010/main" val="1315793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3294" y="627507"/>
            <a:ext cx="8785412" cy="6124754"/>
          </a:xfrm>
          <a:prstGeom prst="rect">
            <a:avLst/>
          </a:prstGeom>
        </p:spPr>
        <p:txBody>
          <a:bodyPr wrap="square">
            <a:spAutoFit/>
          </a:bodyPr>
          <a:lstStyle/>
          <a:p>
            <a:pPr>
              <a:spcAft>
                <a:spcPts val="1200"/>
              </a:spcAft>
            </a:pPr>
            <a:r>
              <a:rPr lang="en-US" sz="2400" dirty="0">
                <a:solidFill>
                  <a:srgbClr val="3803CD"/>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Does Prim’s algorithm always yield a minimum spanning tree?  </a:t>
            </a:r>
          </a:p>
          <a:p>
            <a:pPr marL="914400" lvl="1" indent="-457200">
              <a:spcAft>
                <a:spcPts val="1200"/>
              </a:spcAft>
              <a:buFont typeface="Arial" panose="020B0604020202020204" pitchFamily="34" charset="0"/>
              <a:buChar char="•"/>
            </a:pPr>
            <a:r>
              <a:rPr lang="en-US" sz="2400" dirty="0">
                <a:solidFill>
                  <a:srgbClr val="3803CD"/>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The answer to this question is yes.  </a:t>
            </a:r>
          </a:p>
          <a:p>
            <a:pPr marL="342900" marR="0" lvl="0" indent="-342900">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Prove that </a:t>
            </a:r>
          </a:p>
          <a:p>
            <a:pPr marL="919163" lvl="1" indent="-461963">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each of the subtrees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0, 1, …, n-1,  generated by Prim’s algorithm is a part (i.e., a subgraph) of some minimum spanning tree. </a:t>
            </a:r>
          </a:p>
          <a:p>
            <a:pPr marL="919163" lvl="1" indent="-461963">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(This implies that the last tree in the sequence,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a minimum spanning tree itself because it contains all n vertices of the graph.)</a:t>
            </a:r>
          </a:p>
          <a:p>
            <a:pPr marL="342900" indent="-3429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Proof:   Let prove by induction:  </a:t>
            </a:r>
          </a:p>
          <a:p>
            <a:pPr marL="914400" lvl="1" indent="-4572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basis of the induction is trivial, since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0</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consists of a single vertex and hence must be a part of any minimum spanning tree. </a:t>
            </a:r>
          </a:p>
          <a:p>
            <a:pPr marL="914400" lvl="1" indent="-4572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the inductive step, assume that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part of some minimum spanning tree T.  </a:t>
            </a:r>
          </a:p>
          <a:p>
            <a:pPr marL="1376363" lvl="2" indent="-461963">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4796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1479" y="843171"/>
            <a:ext cx="8964706" cy="5755422"/>
          </a:xfrm>
          <a:prstGeom prst="rect">
            <a:avLst/>
          </a:prstGeom>
        </p:spPr>
        <p:txBody>
          <a:bodyPr wrap="square">
            <a:spAutoFit/>
          </a:bodyPr>
          <a:lstStyle/>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Does Prim’s algorithm always yield a minimum spanning tree?  The answer to this question is yes.  </a:t>
            </a:r>
          </a:p>
          <a:p>
            <a:pPr marL="914400" lvl="1" indent="-4572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the inductive step, assume that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part of some minimum spanning tree T.  </a:t>
            </a:r>
          </a:p>
          <a:p>
            <a:pPr marL="914400" marR="0" lvl="1" indent="-457200">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Need to prove that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generated from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by Prim’s algorithm, is also a part of a minimum spanning tree. </a:t>
            </a:r>
          </a:p>
          <a:p>
            <a:pPr marL="1376363" lvl="2" indent="-461963">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We prove this by contradiction.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Assume that no minimum spanning tree of the graph can contain </a:t>
            </a:r>
            <a:r>
              <a:rPr lang="en-US" sz="2200" dirty="0" err="1">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baseline="-25000" dirty="0" err="1">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1833563" lvl="3" indent="-461963">
              <a:spcAft>
                <a:spcPts val="12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Let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(v, u) be the minimum weight edge from a vertex in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to a vertex not in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used by Prim’s algorithm to expand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to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1833563" lvl="3" indent="-461963">
              <a:spcAft>
                <a:spcPts val="12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By the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assumption</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cannot belong to any minimum spanning tree, indicating T. </a:t>
            </a:r>
          </a:p>
          <a:p>
            <a:pPr>
              <a:spcAft>
                <a:spcPts val="1200"/>
              </a:spcAft>
            </a:pPr>
            <a:r>
              <a:rPr lang="en-US" sz="2200" dirty="0">
                <a:latin typeface="Times New Roman" panose="02020603050405020304" pitchFamily="18" charset="0"/>
                <a:ea typeface="SimSun" panose="02010600030101010101" pitchFamily="2" charset="-122"/>
                <a:cs typeface="Times New Roman" panose="02020603050405020304" pitchFamily="18" charset="0"/>
              </a:rPr>
              <a:t>	      Therefore, if we add </a:t>
            </a:r>
            <a:r>
              <a:rPr lang="en-US" sz="2200" dirty="0" err="1">
                <a:latin typeface="Times New Roman" panose="02020603050405020304" pitchFamily="18" charset="0"/>
                <a:ea typeface="SimSun" panose="02010600030101010101" pitchFamily="2" charset="-122"/>
                <a:cs typeface="Times New Roman" panose="02020603050405020304" pitchFamily="18" charset="0"/>
              </a:rPr>
              <a:t>e</a:t>
            </a:r>
            <a:r>
              <a:rPr lang="en-US" sz="2200" baseline="-25000" dirty="0" err="1">
                <a:latin typeface="Times New Roman" panose="02020603050405020304" pitchFamily="18" charset="0"/>
                <a:ea typeface="SimSun" panose="02010600030101010101" pitchFamily="2" charset="-122"/>
                <a:cs typeface="Times New Roman" panose="02020603050405020304" pitchFamily="18" charset="0"/>
              </a:rPr>
              <a:t>i</a:t>
            </a:r>
            <a:r>
              <a:rPr lang="en-US" sz="2200" dirty="0">
                <a:latin typeface="Times New Roman" panose="02020603050405020304" pitchFamily="18" charset="0"/>
                <a:ea typeface="SimSun" panose="02010600030101010101" pitchFamily="2" charset="-122"/>
                <a:cs typeface="Times New Roman" panose="02020603050405020304" pitchFamily="18" charset="0"/>
              </a:rPr>
              <a:t>  to T, a cycle must be formed (Figure 9.4).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585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114540" y="282081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3" name="Oval 2"/>
          <p:cNvSpPr>
            <a:spLocks noChangeArrowheads="1"/>
          </p:cNvSpPr>
          <p:nvPr/>
        </p:nvSpPr>
        <p:spPr bwMode="auto">
          <a:xfrm>
            <a:off x="2495540" y="355424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 name="Oval 3"/>
          <p:cNvSpPr>
            <a:spLocks noChangeArrowheads="1"/>
          </p:cNvSpPr>
          <p:nvPr/>
        </p:nvSpPr>
        <p:spPr bwMode="auto">
          <a:xfrm>
            <a:off x="1962140" y="398223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 name="Oval 4"/>
          <p:cNvSpPr>
            <a:spLocks noChangeArrowheads="1"/>
          </p:cNvSpPr>
          <p:nvPr/>
        </p:nvSpPr>
        <p:spPr bwMode="auto">
          <a:xfrm>
            <a:off x="3047990" y="3115458"/>
            <a:ext cx="133350" cy="133350"/>
          </a:xfrm>
          <a:prstGeom prst="ellipse">
            <a:avLst/>
          </a:prstGeom>
          <a:solidFill>
            <a:srgbClr val="FFFFFF"/>
          </a:solidFill>
          <a:ln w="28575">
            <a:solidFill>
              <a:schemeClr val="tx1"/>
            </a:solidFill>
            <a:round/>
            <a:headEnd/>
            <a:tailEnd/>
          </a:ln>
        </p:spPr>
        <p:txBody>
          <a:bodyPr rot="0" vert="horz" wrap="square" lIns="91440" tIns="45720" rIns="91440" bIns="45720" anchor="t" anchorCtr="0" upright="1">
            <a:noAutofit/>
          </a:bodyPr>
          <a:lstStyle/>
          <a:p>
            <a:endParaRPr lang="en-US"/>
          </a:p>
        </p:txBody>
      </p:sp>
      <p:sp>
        <p:nvSpPr>
          <p:cNvPr id="6" name="Oval 5"/>
          <p:cNvSpPr>
            <a:spLocks noChangeArrowheads="1"/>
          </p:cNvSpPr>
          <p:nvPr/>
        </p:nvSpPr>
        <p:spPr bwMode="auto">
          <a:xfrm>
            <a:off x="3057515" y="402033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7" name="Oval 6"/>
          <p:cNvSpPr>
            <a:spLocks noChangeArrowheads="1"/>
          </p:cNvSpPr>
          <p:nvPr/>
        </p:nvSpPr>
        <p:spPr bwMode="auto">
          <a:xfrm>
            <a:off x="3838565" y="261126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8" name="Oval 7"/>
          <p:cNvSpPr>
            <a:spLocks noChangeArrowheads="1"/>
          </p:cNvSpPr>
          <p:nvPr/>
        </p:nvSpPr>
        <p:spPr bwMode="auto">
          <a:xfrm>
            <a:off x="3838565" y="343774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9" name="Oval 8"/>
          <p:cNvSpPr>
            <a:spLocks noChangeArrowheads="1"/>
          </p:cNvSpPr>
          <p:nvPr/>
        </p:nvSpPr>
        <p:spPr bwMode="auto">
          <a:xfrm>
            <a:off x="5067290" y="259221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10" name="Oval 9"/>
          <p:cNvSpPr>
            <a:spLocks noChangeArrowheads="1"/>
          </p:cNvSpPr>
          <p:nvPr/>
        </p:nvSpPr>
        <p:spPr bwMode="auto">
          <a:xfrm>
            <a:off x="5029190" y="348820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11" name="Oval 10"/>
          <p:cNvSpPr>
            <a:spLocks noChangeArrowheads="1"/>
          </p:cNvSpPr>
          <p:nvPr/>
        </p:nvSpPr>
        <p:spPr bwMode="auto">
          <a:xfrm>
            <a:off x="5705465" y="302973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12" name="Oval 11"/>
          <p:cNvSpPr>
            <a:spLocks noChangeArrowheads="1"/>
          </p:cNvSpPr>
          <p:nvPr/>
        </p:nvSpPr>
        <p:spPr bwMode="auto">
          <a:xfrm>
            <a:off x="6210290" y="272556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13" name="Oval 12"/>
          <p:cNvSpPr>
            <a:spLocks noChangeArrowheads="1"/>
          </p:cNvSpPr>
          <p:nvPr/>
        </p:nvSpPr>
        <p:spPr bwMode="auto">
          <a:xfrm>
            <a:off x="6229340" y="329643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14" name="Oval 13"/>
          <p:cNvSpPr>
            <a:spLocks noChangeArrowheads="1"/>
          </p:cNvSpPr>
          <p:nvPr/>
        </p:nvSpPr>
        <p:spPr bwMode="auto">
          <a:xfrm>
            <a:off x="5553065" y="372505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cxnSp>
        <p:nvCxnSpPr>
          <p:cNvPr id="15" name="AutoShape 155"/>
          <p:cNvCxnSpPr>
            <a:cxnSpLocks noChangeShapeType="1"/>
            <a:stCxn id="11" idx="7"/>
          </p:cNvCxnSpPr>
          <p:nvPr/>
        </p:nvCxnSpPr>
        <p:spPr bwMode="auto">
          <a:xfrm flipV="1">
            <a:off x="5819286" y="2820818"/>
            <a:ext cx="410054" cy="22844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156"/>
          <p:cNvCxnSpPr>
            <a:cxnSpLocks noChangeShapeType="1"/>
            <a:stCxn id="11" idx="5"/>
          </p:cNvCxnSpPr>
          <p:nvPr/>
        </p:nvCxnSpPr>
        <p:spPr bwMode="auto">
          <a:xfrm>
            <a:off x="5819286" y="3143554"/>
            <a:ext cx="410054" cy="21002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157"/>
          <p:cNvCxnSpPr>
            <a:cxnSpLocks noChangeShapeType="1"/>
          </p:cNvCxnSpPr>
          <p:nvPr/>
        </p:nvCxnSpPr>
        <p:spPr bwMode="auto">
          <a:xfrm>
            <a:off x="5172065" y="2677943"/>
            <a:ext cx="542925" cy="3524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158"/>
          <p:cNvCxnSpPr>
            <a:cxnSpLocks noChangeShapeType="1"/>
            <a:endCxn id="10" idx="0"/>
          </p:cNvCxnSpPr>
          <p:nvPr/>
        </p:nvCxnSpPr>
        <p:spPr bwMode="auto">
          <a:xfrm flipH="1">
            <a:off x="5095865" y="2725568"/>
            <a:ext cx="28575" cy="7626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AutoShape 159"/>
          <p:cNvCxnSpPr>
            <a:cxnSpLocks noChangeShapeType="1"/>
            <a:stCxn id="10" idx="6"/>
            <a:endCxn id="14" idx="1"/>
          </p:cNvCxnSpPr>
          <p:nvPr/>
        </p:nvCxnSpPr>
        <p:spPr bwMode="auto">
          <a:xfrm>
            <a:off x="5162540" y="3554878"/>
            <a:ext cx="410054" cy="18970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0" name="AutoShape 160"/>
          <p:cNvCxnSpPr>
            <a:cxnSpLocks noChangeShapeType="1"/>
          </p:cNvCxnSpPr>
          <p:nvPr/>
        </p:nvCxnSpPr>
        <p:spPr bwMode="auto">
          <a:xfrm>
            <a:off x="3980880" y="2650488"/>
            <a:ext cx="1095375" cy="9525"/>
          </a:xfrm>
          <a:prstGeom prst="straightConnector1">
            <a:avLst/>
          </a:prstGeom>
          <a:noFill/>
          <a:ln w="57150">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1" name="AutoShape 161"/>
          <p:cNvCxnSpPr>
            <a:cxnSpLocks noChangeShapeType="1"/>
            <a:stCxn id="8" idx="6"/>
            <a:endCxn id="10" idx="2"/>
          </p:cNvCxnSpPr>
          <p:nvPr/>
        </p:nvCxnSpPr>
        <p:spPr bwMode="auto">
          <a:xfrm>
            <a:off x="3971915" y="3504418"/>
            <a:ext cx="1057275" cy="50460"/>
          </a:xfrm>
          <a:prstGeom prst="straightConnector1">
            <a:avLst/>
          </a:prstGeom>
          <a:noFill/>
          <a:ln w="57150">
            <a:solidFill>
              <a:srgbClr val="000000"/>
            </a:solidFill>
            <a:round/>
            <a:headEnd/>
            <a:tailEnd/>
          </a:ln>
          <a:extLst>
            <a:ext uri="{909E8E84-426E-40DD-AFC4-6F175D3DCCD1}">
              <a14:hiddenFill xmlns:a14="http://schemas.microsoft.com/office/drawing/2010/main">
                <a:noFill/>
              </a14:hiddenFill>
            </a:ext>
          </a:extLst>
        </p:spPr>
      </p:cxnSp>
      <p:cxnSp>
        <p:nvCxnSpPr>
          <p:cNvPr id="22" name="AutoShape 162"/>
          <p:cNvCxnSpPr>
            <a:cxnSpLocks noChangeShapeType="1"/>
            <a:stCxn id="7" idx="3"/>
            <a:endCxn id="5" idx="7"/>
          </p:cNvCxnSpPr>
          <p:nvPr/>
        </p:nvCxnSpPr>
        <p:spPr bwMode="auto">
          <a:xfrm flipH="1">
            <a:off x="3161811" y="2725089"/>
            <a:ext cx="696283" cy="40989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3" name="AutoShape 163"/>
          <p:cNvCxnSpPr>
            <a:cxnSpLocks noChangeShapeType="1"/>
            <a:endCxn id="8" idx="1"/>
          </p:cNvCxnSpPr>
          <p:nvPr/>
        </p:nvCxnSpPr>
        <p:spPr bwMode="auto">
          <a:xfrm>
            <a:off x="3181340" y="3163083"/>
            <a:ext cx="676754" cy="29418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4" name="AutoShape 164"/>
          <p:cNvCxnSpPr>
            <a:cxnSpLocks noChangeShapeType="1"/>
            <a:stCxn id="5" idx="3"/>
          </p:cNvCxnSpPr>
          <p:nvPr/>
        </p:nvCxnSpPr>
        <p:spPr bwMode="auto">
          <a:xfrm flipH="1">
            <a:off x="2628890" y="3229279"/>
            <a:ext cx="438629" cy="333854"/>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5" name="AutoShape 165"/>
          <p:cNvCxnSpPr>
            <a:cxnSpLocks noChangeShapeType="1"/>
            <a:endCxn id="3" idx="0"/>
          </p:cNvCxnSpPr>
          <p:nvPr/>
        </p:nvCxnSpPr>
        <p:spPr bwMode="auto">
          <a:xfrm>
            <a:off x="2181215" y="2953533"/>
            <a:ext cx="381000" cy="60071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166"/>
          <p:cNvCxnSpPr>
            <a:cxnSpLocks noChangeShapeType="1"/>
            <a:endCxn id="4" idx="7"/>
          </p:cNvCxnSpPr>
          <p:nvPr/>
        </p:nvCxnSpPr>
        <p:spPr bwMode="auto">
          <a:xfrm flipH="1">
            <a:off x="2075961" y="3658383"/>
            <a:ext cx="419579" cy="34337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167"/>
          <p:cNvCxnSpPr>
            <a:cxnSpLocks noChangeShapeType="1"/>
            <a:endCxn id="6" idx="0"/>
          </p:cNvCxnSpPr>
          <p:nvPr/>
        </p:nvCxnSpPr>
        <p:spPr bwMode="auto">
          <a:xfrm>
            <a:off x="2628890" y="3658383"/>
            <a:ext cx="495300" cy="36195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9" name="Rectangle 28"/>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31"/>
          <p:cNvSpPr/>
          <p:nvPr/>
        </p:nvSpPr>
        <p:spPr>
          <a:xfrm>
            <a:off x="2947337" y="4280254"/>
            <a:ext cx="487056" cy="369332"/>
          </a:xfrm>
          <a:prstGeom prst="rect">
            <a:avLst/>
          </a:prstGeom>
        </p:spPr>
        <p:txBody>
          <a:bodyPr wrap="none">
            <a:spAutoFit/>
          </a:bodyPr>
          <a:lstStyle/>
          <a:p>
            <a:pPr lvl="0" eaLnBrk="0" fontAlgn="base" hangingPunct="0">
              <a:spcBef>
                <a:spcPct val="0"/>
              </a:spcBef>
              <a:spcAft>
                <a:spcPct val="0"/>
              </a:spcAft>
            </a:pPr>
            <a:r>
              <a:rPr lang="en-US" altLang="zh-CN" dirty="0">
                <a:solidFill>
                  <a:srgbClr val="000000"/>
                </a:solidFill>
                <a:latin typeface="Arial" panose="020B0604020202020204" pitchFamily="34" charset="0"/>
                <a:ea typeface="SimSun" panose="02010600030101010101" pitchFamily="2" charset="-122"/>
                <a:cs typeface="Microsoft YaHei" panose="020B0503020204020204" pitchFamily="34" charset="-122"/>
              </a:rPr>
              <a:t>T</a:t>
            </a:r>
            <a:r>
              <a:rPr lang="en-US" altLang="zh-CN" baseline="-30000" dirty="0">
                <a:solidFill>
                  <a:srgbClr val="000000"/>
                </a:solidFill>
                <a:latin typeface="Arial" panose="020B0604020202020204" pitchFamily="34" charset="0"/>
                <a:ea typeface="SimSun" panose="02010600030101010101" pitchFamily="2" charset="-122"/>
                <a:cs typeface="Microsoft YaHei" panose="020B0503020204020204" pitchFamily="34" charset="-122"/>
              </a:rPr>
              <a:t>i-1</a:t>
            </a:r>
            <a:endParaRPr lang="en-US" altLang="zh-CN" sz="1050" dirty="0">
              <a:latin typeface="Arial" panose="020B0604020202020204" pitchFamily="34" charset="0"/>
            </a:endParaRPr>
          </a:p>
        </p:txBody>
      </p:sp>
      <p:sp>
        <p:nvSpPr>
          <p:cNvPr id="46" name="Rectangle 45"/>
          <p:cNvSpPr/>
          <p:nvPr/>
        </p:nvSpPr>
        <p:spPr>
          <a:xfrm>
            <a:off x="2953219" y="2743225"/>
            <a:ext cx="3054041" cy="1184940"/>
          </a:xfrm>
          <a:prstGeom prst="rect">
            <a:avLst/>
          </a:prstGeom>
        </p:spPr>
        <p:txBody>
          <a:bodyPr wrap="none">
            <a:spAutoFit/>
          </a:bodyPr>
          <a:lstStyle/>
          <a:p>
            <a:pPr lvl="0" eaLnBrk="0" fontAlgn="base" hangingPunct="0">
              <a:spcBef>
                <a:spcPct val="0"/>
              </a:spcBef>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a:t>
            </a:r>
          </a:p>
          <a:p>
            <a:pPr lvl="0" eaLnBrk="0" fontAlgn="base" hangingPunct="0">
              <a:spcBef>
                <a:spcPct val="0"/>
              </a:spcBef>
              <a:spcAft>
                <a:spcPts val="600"/>
              </a:spcAft>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a:t>
            </a:r>
            <a:r>
              <a:rPr lang="en-US" altLang="zh-CN" sz="2200" dirty="0" err="1">
                <a:solidFill>
                  <a:srgbClr val="000000"/>
                </a:solidFill>
                <a:latin typeface="Arial" panose="020B0604020202020204" pitchFamily="34" charset="0"/>
                <a:ea typeface="SimSun" panose="02010600030101010101" pitchFamily="2" charset="-122"/>
                <a:cs typeface="Microsoft YaHei" panose="020B0503020204020204" pitchFamily="34" charset="-122"/>
              </a:rPr>
              <a:t>e</a:t>
            </a:r>
            <a:r>
              <a:rPr lang="en-US" altLang="zh-CN" sz="2200" baseline="-30000" dirty="0" err="1">
                <a:solidFill>
                  <a:srgbClr val="000000"/>
                </a:solidFill>
                <a:latin typeface="Arial" panose="020B0604020202020204" pitchFamily="34" charset="0"/>
                <a:ea typeface="SimSun" panose="02010600030101010101" pitchFamily="2" charset="-122"/>
                <a:cs typeface="Microsoft YaHei" panose="020B0503020204020204" pitchFamily="34" charset="-122"/>
              </a:rPr>
              <a:t>i</a:t>
            </a: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a:t>
            </a:r>
          </a:p>
          <a:p>
            <a:pPr lvl="0" eaLnBrk="0" fontAlgn="base" hangingPunct="0">
              <a:spcBef>
                <a:spcPct val="0"/>
              </a:spcBef>
              <a:spcAft>
                <a:spcPct val="0"/>
              </a:spcAft>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v              u</a:t>
            </a:r>
            <a:endParaRPr lang="en-US" altLang="zh-CN" sz="2200" dirty="0">
              <a:latin typeface="Arial" panose="020B0604020202020204" pitchFamily="34" charset="0"/>
            </a:endParaRPr>
          </a:p>
        </p:txBody>
      </p:sp>
      <p:sp>
        <p:nvSpPr>
          <p:cNvPr id="47" name="Rectangle 46"/>
          <p:cNvSpPr/>
          <p:nvPr/>
        </p:nvSpPr>
        <p:spPr>
          <a:xfrm>
            <a:off x="3733148" y="2229399"/>
            <a:ext cx="1707519" cy="430887"/>
          </a:xfrm>
          <a:prstGeom prst="rect">
            <a:avLst/>
          </a:prstGeom>
        </p:spPr>
        <p:txBody>
          <a:bodyPr wrap="none">
            <a:spAutoFit/>
          </a:bodyPr>
          <a:lstStyle/>
          <a:p>
            <a:pPr lvl="0" eaLnBrk="0" fontAlgn="base" hangingPunct="0">
              <a:spcBef>
                <a:spcPct val="0"/>
              </a:spcBef>
              <a:spcAft>
                <a:spcPct val="0"/>
              </a:spcAft>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v'              u</a:t>
            </a:r>
            <a:r>
              <a:rPr lang="en-US" altLang="zh-CN" sz="2200" dirty="0">
                <a:solidFill>
                  <a:srgbClr val="000000"/>
                </a:solidFill>
                <a:latin typeface="Calibri" panose="020F0502020204030204" pitchFamily="34" charset="0"/>
                <a:ea typeface="SimSun" panose="02010600030101010101" pitchFamily="2" charset="-122"/>
                <a:cs typeface="Microsoft YaHei" panose="020B0503020204020204" pitchFamily="34" charset="-122"/>
              </a:rPr>
              <a:t>’</a:t>
            </a:r>
            <a:endParaRPr lang="en-US" altLang="zh-CN" sz="2200" dirty="0"/>
          </a:p>
        </p:txBody>
      </p:sp>
      <p:sp>
        <p:nvSpPr>
          <p:cNvPr id="48" name="TextBox 47"/>
          <p:cNvSpPr txBox="1"/>
          <p:nvPr/>
        </p:nvSpPr>
        <p:spPr>
          <a:xfrm>
            <a:off x="1533558" y="2022919"/>
            <a:ext cx="3129003" cy="2868706"/>
          </a:xfrm>
          <a:prstGeom prst="rect">
            <a:avLst/>
          </a:prstGeom>
          <a:noFill/>
          <a:ln w="19050">
            <a:solidFill>
              <a:schemeClr val="tx1"/>
            </a:solidFill>
          </a:ln>
        </p:spPr>
        <p:txBody>
          <a:bodyPr wrap="square" rtlCol="0">
            <a:spAutoFit/>
          </a:bodyPr>
          <a:lstStyle/>
          <a:p>
            <a:endParaRPr lang="en-US" dirty="0"/>
          </a:p>
        </p:txBody>
      </p:sp>
      <p:sp>
        <p:nvSpPr>
          <p:cNvPr id="49" name="Rectangle 48"/>
          <p:cNvSpPr/>
          <p:nvPr/>
        </p:nvSpPr>
        <p:spPr>
          <a:xfrm>
            <a:off x="866087" y="1172563"/>
            <a:ext cx="5923866" cy="430887"/>
          </a:xfrm>
          <a:prstGeom prst="rect">
            <a:avLst/>
          </a:prstGeom>
        </p:spPr>
        <p:txBody>
          <a:bodyPr wrap="non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Figure 9.4   Correctness proof of Prim’s algorithm.</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9" name="Oval 38">
            <a:extLst>
              <a:ext uri="{FF2B5EF4-FFF2-40B4-BE49-F238E27FC236}">
                <a16:creationId xmlns:a16="http://schemas.microsoft.com/office/drawing/2014/main" id="{DBF03C20-FEFD-48A8-814F-21E8848F29CF}"/>
              </a:ext>
            </a:extLst>
          </p:cNvPr>
          <p:cNvSpPr>
            <a:spLocks noChangeArrowheads="1"/>
          </p:cNvSpPr>
          <p:nvPr/>
        </p:nvSpPr>
        <p:spPr bwMode="auto">
          <a:xfrm>
            <a:off x="7395882" y="109454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0" name="Oval 39">
            <a:extLst>
              <a:ext uri="{FF2B5EF4-FFF2-40B4-BE49-F238E27FC236}">
                <a16:creationId xmlns:a16="http://schemas.microsoft.com/office/drawing/2014/main" id="{4FA9A96A-C7A5-4BA5-AC69-1CD4CEB34CE0}"/>
              </a:ext>
            </a:extLst>
          </p:cNvPr>
          <p:cNvSpPr>
            <a:spLocks noChangeArrowheads="1"/>
          </p:cNvSpPr>
          <p:nvPr/>
        </p:nvSpPr>
        <p:spPr bwMode="auto">
          <a:xfrm>
            <a:off x="7776882" y="182796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1" name="Oval 40">
            <a:extLst>
              <a:ext uri="{FF2B5EF4-FFF2-40B4-BE49-F238E27FC236}">
                <a16:creationId xmlns:a16="http://schemas.microsoft.com/office/drawing/2014/main" id="{88B7BA0D-BA72-427A-A30B-AB446BBD00A7}"/>
              </a:ext>
            </a:extLst>
          </p:cNvPr>
          <p:cNvSpPr>
            <a:spLocks noChangeArrowheads="1"/>
          </p:cNvSpPr>
          <p:nvPr/>
        </p:nvSpPr>
        <p:spPr bwMode="auto">
          <a:xfrm>
            <a:off x="7243482" y="225595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2" name="Oval 41">
            <a:extLst>
              <a:ext uri="{FF2B5EF4-FFF2-40B4-BE49-F238E27FC236}">
                <a16:creationId xmlns:a16="http://schemas.microsoft.com/office/drawing/2014/main" id="{14225382-E982-4C0C-9452-0EDA9CB6BE44}"/>
              </a:ext>
            </a:extLst>
          </p:cNvPr>
          <p:cNvSpPr>
            <a:spLocks noChangeArrowheads="1"/>
          </p:cNvSpPr>
          <p:nvPr/>
        </p:nvSpPr>
        <p:spPr bwMode="auto">
          <a:xfrm>
            <a:off x="8329332" y="1389183"/>
            <a:ext cx="133350" cy="133350"/>
          </a:xfrm>
          <a:prstGeom prst="ellipse">
            <a:avLst/>
          </a:prstGeom>
          <a:solidFill>
            <a:srgbClr val="FFFFFF"/>
          </a:solidFill>
          <a:ln w="28575">
            <a:solidFill>
              <a:schemeClr val="tx1"/>
            </a:solidFill>
            <a:round/>
            <a:headEnd/>
            <a:tailEnd/>
          </a:ln>
        </p:spPr>
        <p:txBody>
          <a:bodyPr rot="0" vert="horz" wrap="square" lIns="91440" tIns="45720" rIns="91440" bIns="45720" anchor="t" anchorCtr="0" upright="1">
            <a:noAutofit/>
          </a:bodyPr>
          <a:lstStyle/>
          <a:p>
            <a:endParaRPr lang="en-US"/>
          </a:p>
        </p:txBody>
      </p:sp>
      <p:sp>
        <p:nvSpPr>
          <p:cNvPr id="43" name="Oval 42">
            <a:extLst>
              <a:ext uri="{FF2B5EF4-FFF2-40B4-BE49-F238E27FC236}">
                <a16:creationId xmlns:a16="http://schemas.microsoft.com/office/drawing/2014/main" id="{46445B31-74F6-475D-B782-E90649CCBD7F}"/>
              </a:ext>
            </a:extLst>
          </p:cNvPr>
          <p:cNvSpPr>
            <a:spLocks noChangeArrowheads="1"/>
          </p:cNvSpPr>
          <p:nvPr/>
        </p:nvSpPr>
        <p:spPr bwMode="auto">
          <a:xfrm>
            <a:off x="8338857" y="229405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4" name="Oval 43">
            <a:extLst>
              <a:ext uri="{FF2B5EF4-FFF2-40B4-BE49-F238E27FC236}">
                <a16:creationId xmlns:a16="http://schemas.microsoft.com/office/drawing/2014/main" id="{AC733C47-5627-4FD1-8405-2425B246B9E7}"/>
              </a:ext>
            </a:extLst>
          </p:cNvPr>
          <p:cNvSpPr>
            <a:spLocks noChangeArrowheads="1"/>
          </p:cNvSpPr>
          <p:nvPr/>
        </p:nvSpPr>
        <p:spPr bwMode="auto">
          <a:xfrm>
            <a:off x="9114244" y="28616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5" name="Oval 44">
            <a:extLst>
              <a:ext uri="{FF2B5EF4-FFF2-40B4-BE49-F238E27FC236}">
                <a16:creationId xmlns:a16="http://schemas.microsoft.com/office/drawing/2014/main" id="{E6A73710-797D-41BE-9824-6869B8F82045}"/>
              </a:ext>
            </a:extLst>
          </p:cNvPr>
          <p:cNvSpPr>
            <a:spLocks noChangeArrowheads="1"/>
          </p:cNvSpPr>
          <p:nvPr/>
        </p:nvSpPr>
        <p:spPr bwMode="auto">
          <a:xfrm>
            <a:off x="9119907" y="171146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0" name="Oval 49">
            <a:extLst>
              <a:ext uri="{FF2B5EF4-FFF2-40B4-BE49-F238E27FC236}">
                <a16:creationId xmlns:a16="http://schemas.microsoft.com/office/drawing/2014/main" id="{59EC2D46-D5BF-4E7C-A058-9F6DB35F5BD7}"/>
              </a:ext>
            </a:extLst>
          </p:cNvPr>
          <p:cNvSpPr>
            <a:spLocks noChangeArrowheads="1"/>
          </p:cNvSpPr>
          <p:nvPr/>
        </p:nvSpPr>
        <p:spPr bwMode="auto">
          <a:xfrm>
            <a:off x="10348632" y="86594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1" name="Oval 50">
            <a:extLst>
              <a:ext uri="{FF2B5EF4-FFF2-40B4-BE49-F238E27FC236}">
                <a16:creationId xmlns:a16="http://schemas.microsoft.com/office/drawing/2014/main" id="{901220E0-2EB5-4BA8-9160-897A52F7333B}"/>
              </a:ext>
            </a:extLst>
          </p:cNvPr>
          <p:cNvSpPr>
            <a:spLocks noChangeArrowheads="1"/>
          </p:cNvSpPr>
          <p:nvPr/>
        </p:nvSpPr>
        <p:spPr bwMode="auto">
          <a:xfrm>
            <a:off x="10310532" y="176192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2" name="Oval 51">
            <a:extLst>
              <a:ext uri="{FF2B5EF4-FFF2-40B4-BE49-F238E27FC236}">
                <a16:creationId xmlns:a16="http://schemas.microsoft.com/office/drawing/2014/main" id="{4E357DB2-13E7-43A9-ADE6-1CAF1C5B677B}"/>
              </a:ext>
            </a:extLst>
          </p:cNvPr>
          <p:cNvSpPr>
            <a:spLocks noChangeArrowheads="1"/>
          </p:cNvSpPr>
          <p:nvPr/>
        </p:nvSpPr>
        <p:spPr bwMode="auto">
          <a:xfrm>
            <a:off x="10986807" y="130345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3" name="Oval 52">
            <a:extLst>
              <a:ext uri="{FF2B5EF4-FFF2-40B4-BE49-F238E27FC236}">
                <a16:creationId xmlns:a16="http://schemas.microsoft.com/office/drawing/2014/main" id="{B4D1BD22-9797-466C-82F7-CB70E453CB74}"/>
              </a:ext>
            </a:extLst>
          </p:cNvPr>
          <p:cNvSpPr>
            <a:spLocks noChangeArrowheads="1"/>
          </p:cNvSpPr>
          <p:nvPr/>
        </p:nvSpPr>
        <p:spPr bwMode="auto">
          <a:xfrm>
            <a:off x="11491632" y="99929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4" name="Oval 53">
            <a:extLst>
              <a:ext uri="{FF2B5EF4-FFF2-40B4-BE49-F238E27FC236}">
                <a16:creationId xmlns:a16="http://schemas.microsoft.com/office/drawing/2014/main" id="{174E5A24-3B2F-41FD-BBB2-B181A7EA8507}"/>
              </a:ext>
            </a:extLst>
          </p:cNvPr>
          <p:cNvSpPr>
            <a:spLocks noChangeArrowheads="1"/>
          </p:cNvSpPr>
          <p:nvPr/>
        </p:nvSpPr>
        <p:spPr bwMode="auto">
          <a:xfrm>
            <a:off x="11510682" y="157015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5" name="Oval 54">
            <a:extLst>
              <a:ext uri="{FF2B5EF4-FFF2-40B4-BE49-F238E27FC236}">
                <a16:creationId xmlns:a16="http://schemas.microsoft.com/office/drawing/2014/main" id="{32D274BB-9DD8-47CB-9779-F215D63FD11B}"/>
              </a:ext>
            </a:extLst>
          </p:cNvPr>
          <p:cNvSpPr>
            <a:spLocks noChangeArrowheads="1"/>
          </p:cNvSpPr>
          <p:nvPr/>
        </p:nvSpPr>
        <p:spPr bwMode="auto">
          <a:xfrm>
            <a:off x="10834407" y="199878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cxnSp>
        <p:nvCxnSpPr>
          <p:cNvPr id="56" name="AutoShape 155">
            <a:extLst>
              <a:ext uri="{FF2B5EF4-FFF2-40B4-BE49-F238E27FC236}">
                <a16:creationId xmlns:a16="http://schemas.microsoft.com/office/drawing/2014/main" id="{19DC87F8-8005-4457-966F-152BF946DA72}"/>
              </a:ext>
            </a:extLst>
          </p:cNvPr>
          <p:cNvCxnSpPr>
            <a:cxnSpLocks noChangeShapeType="1"/>
            <a:stCxn id="52" idx="7"/>
          </p:cNvCxnSpPr>
          <p:nvPr/>
        </p:nvCxnSpPr>
        <p:spPr bwMode="auto">
          <a:xfrm flipV="1">
            <a:off x="11100628" y="1094543"/>
            <a:ext cx="410054" cy="22844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57" name="AutoShape 156">
            <a:extLst>
              <a:ext uri="{FF2B5EF4-FFF2-40B4-BE49-F238E27FC236}">
                <a16:creationId xmlns:a16="http://schemas.microsoft.com/office/drawing/2014/main" id="{AFC1AEC2-4FBD-4C8C-BA18-5C1CACB7CF02}"/>
              </a:ext>
            </a:extLst>
          </p:cNvPr>
          <p:cNvCxnSpPr>
            <a:cxnSpLocks noChangeShapeType="1"/>
            <a:stCxn id="52" idx="5"/>
          </p:cNvCxnSpPr>
          <p:nvPr/>
        </p:nvCxnSpPr>
        <p:spPr bwMode="auto">
          <a:xfrm>
            <a:off x="11100628" y="1417279"/>
            <a:ext cx="410054" cy="21002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58" name="AutoShape 157">
            <a:extLst>
              <a:ext uri="{FF2B5EF4-FFF2-40B4-BE49-F238E27FC236}">
                <a16:creationId xmlns:a16="http://schemas.microsoft.com/office/drawing/2014/main" id="{2FDEE176-828F-40C8-BA50-38DACA93E066}"/>
              </a:ext>
            </a:extLst>
          </p:cNvPr>
          <p:cNvCxnSpPr>
            <a:cxnSpLocks noChangeShapeType="1"/>
          </p:cNvCxnSpPr>
          <p:nvPr/>
        </p:nvCxnSpPr>
        <p:spPr bwMode="auto">
          <a:xfrm>
            <a:off x="10453407" y="951668"/>
            <a:ext cx="542925" cy="3524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59" name="AutoShape 158">
            <a:extLst>
              <a:ext uri="{FF2B5EF4-FFF2-40B4-BE49-F238E27FC236}">
                <a16:creationId xmlns:a16="http://schemas.microsoft.com/office/drawing/2014/main" id="{F905BD01-0A32-48FD-BCA6-EA87290AC1EA}"/>
              </a:ext>
            </a:extLst>
          </p:cNvPr>
          <p:cNvCxnSpPr>
            <a:cxnSpLocks noChangeShapeType="1"/>
            <a:endCxn id="51" idx="0"/>
          </p:cNvCxnSpPr>
          <p:nvPr/>
        </p:nvCxnSpPr>
        <p:spPr bwMode="auto">
          <a:xfrm flipH="1">
            <a:off x="10377207" y="999293"/>
            <a:ext cx="28575" cy="7626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0" name="AutoShape 159">
            <a:extLst>
              <a:ext uri="{FF2B5EF4-FFF2-40B4-BE49-F238E27FC236}">
                <a16:creationId xmlns:a16="http://schemas.microsoft.com/office/drawing/2014/main" id="{31B1CA09-6584-4F6E-A1F3-25D05FCA05E5}"/>
              </a:ext>
            </a:extLst>
          </p:cNvPr>
          <p:cNvCxnSpPr>
            <a:cxnSpLocks noChangeShapeType="1"/>
            <a:stCxn id="51" idx="6"/>
            <a:endCxn id="55" idx="1"/>
          </p:cNvCxnSpPr>
          <p:nvPr/>
        </p:nvCxnSpPr>
        <p:spPr bwMode="auto">
          <a:xfrm>
            <a:off x="10443882" y="1828603"/>
            <a:ext cx="410054" cy="18970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1" name="AutoShape 160">
            <a:extLst>
              <a:ext uri="{FF2B5EF4-FFF2-40B4-BE49-F238E27FC236}">
                <a16:creationId xmlns:a16="http://schemas.microsoft.com/office/drawing/2014/main" id="{62748B13-31CA-4A60-94FE-D673D1CA4C0A}"/>
              </a:ext>
            </a:extLst>
          </p:cNvPr>
          <p:cNvCxnSpPr>
            <a:cxnSpLocks noChangeShapeType="1"/>
          </p:cNvCxnSpPr>
          <p:nvPr/>
        </p:nvCxnSpPr>
        <p:spPr bwMode="auto">
          <a:xfrm flipV="1">
            <a:off x="9218413" y="933738"/>
            <a:ext cx="1139184" cy="810533"/>
          </a:xfrm>
          <a:prstGeom prst="straightConnector1">
            <a:avLst/>
          </a:prstGeom>
          <a:noFill/>
          <a:ln w="57150">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62" name="AutoShape 161">
            <a:extLst>
              <a:ext uri="{FF2B5EF4-FFF2-40B4-BE49-F238E27FC236}">
                <a16:creationId xmlns:a16="http://schemas.microsoft.com/office/drawing/2014/main" id="{82B63655-7E8A-4581-9AF6-5124EE9D3EC0}"/>
              </a:ext>
            </a:extLst>
          </p:cNvPr>
          <p:cNvCxnSpPr>
            <a:cxnSpLocks noChangeShapeType="1"/>
            <a:stCxn id="45" idx="6"/>
            <a:endCxn id="51" idx="2"/>
          </p:cNvCxnSpPr>
          <p:nvPr/>
        </p:nvCxnSpPr>
        <p:spPr bwMode="auto">
          <a:xfrm>
            <a:off x="9253257" y="1778143"/>
            <a:ext cx="1057275" cy="50460"/>
          </a:xfrm>
          <a:prstGeom prst="straightConnector1">
            <a:avLst/>
          </a:prstGeom>
          <a:noFill/>
          <a:ln w="57150">
            <a:solidFill>
              <a:srgbClr val="000000"/>
            </a:solidFill>
            <a:round/>
            <a:headEnd/>
            <a:tailEnd/>
          </a:ln>
          <a:extLst>
            <a:ext uri="{909E8E84-426E-40DD-AFC4-6F175D3DCCD1}">
              <a14:hiddenFill xmlns:a14="http://schemas.microsoft.com/office/drawing/2010/main">
                <a:noFill/>
              </a14:hiddenFill>
            </a:ext>
          </a:extLst>
        </p:spPr>
      </p:cxnSp>
      <p:cxnSp>
        <p:nvCxnSpPr>
          <p:cNvPr id="63" name="AutoShape 162">
            <a:extLst>
              <a:ext uri="{FF2B5EF4-FFF2-40B4-BE49-F238E27FC236}">
                <a16:creationId xmlns:a16="http://schemas.microsoft.com/office/drawing/2014/main" id="{CEC472B6-FC5C-4F52-9D52-6E2AFAB07FF4}"/>
              </a:ext>
            </a:extLst>
          </p:cNvPr>
          <p:cNvCxnSpPr>
            <a:cxnSpLocks noChangeShapeType="1"/>
            <a:stCxn id="44" idx="3"/>
          </p:cNvCxnSpPr>
          <p:nvPr/>
        </p:nvCxnSpPr>
        <p:spPr bwMode="auto">
          <a:xfrm flipH="1">
            <a:off x="8921334" y="399984"/>
            <a:ext cx="212439"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4" name="AutoShape 163">
            <a:extLst>
              <a:ext uri="{FF2B5EF4-FFF2-40B4-BE49-F238E27FC236}">
                <a16:creationId xmlns:a16="http://schemas.microsoft.com/office/drawing/2014/main" id="{B9011355-945C-4F01-B3EC-9849E154D68F}"/>
              </a:ext>
            </a:extLst>
          </p:cNvPr>
          <p:cNvCxnSpPr>
            <a:cxnSpLocks noChangeShapeType="1"/>
            <a:endCxn id="45" idx="1"/>
          </p:cNvCxnSpPr>
          <p:nvPr/>
        </p:nvCxnSpPr>
        <p:spPr bwMode="auto">
          <a:xfrm>
            <a:off x="8462682" y="1436808"/>
            <a:ext cx="676754" cy="29418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5" name="AutoShape 164">
            <a:extLst>
              <a:ext uri="{FF2B5EF4-FFF2-40B4-BE49-F238E27FC236}">
                <a16:creationId xmlns:a16="http://schemas.microsoft.com/office/drawing/2014/main" id="{3A671E49-EA23-43F6-8904-402788E4DC76}"/>
              </a:ext>
            </a:extLst>
          </p:cNvPr>
          <p:cNvCxnSpPr>
            <a:cxnSpLocks noChangeShapeType="1"/>
            <a:stCxn id="42" idx="3"/>
          </p:cNvCxnSpPr>
          <p:nvPr/>
        </p:nvCxnSpPr>
        <p:spPr bwMode="auto">
          <a:xfrm flipH="1">
            <a:off x="7910232" y="1503004"/>
            <a:ext cx="438629" cy="333854"/>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6" name="AutoShape 165">
            <a:extLst>
              <a:ext uri="{FF2B5EF4-FFF2-40B4-BE49-F238E27FC236}">
                <a16:creationId xmlns:a16="http://schemas.microsoft.com/office/drawing/2014/main" id="{6F65498B-F05F-45AE-9DAD-E0E87626DC3B}"/>
              </a:ext>
            </a:extLst>
          </p:cNvPr>
          <p:cNvCxnSpPr>
            <a:cxnSpLocks noChangeShapeType="1"/>
            <a:endCxn id="40" idx="0"/>
          </p:cNvCxnSpPr>
          <p:nvPr/>
        </p:nvCxnSpPr>
        <p:spPr bwMode="auto">
          <a:xfrm>
            <a:off x="7462557" y="1227258"/>
            <a:ext cx="381000" cy="60071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7" name="AutoShape 166">
            <a:extLst>
              <a:ext uri="{FF2B5EF4-FFF2-40B4-BE49-F238E27FC236}">
                <a16:creationId xmlns:a16="http://schemas.microsoft.com/office/drawing/2014/main" id="{3687C068-A761-4B2F-BD29-EB1AB36A5147}"/>
              </a:ext>
            </a:extLst>
          </p:cNvPr>
          <p:cNvCxnSpPr>
            <a:cxnSpLocks noChangeShapeType="1"/>
            <a:endCxn id="41" idx="7"/>
          </p:cNvCxnSpPr>
          <p:nvPr/>
        </p:nvCxnSpPr>
        <p:spPr bwMode="auto">
          <a:xfrm flipH="1">
            <a:off x="7357303" y="1932108"/>
            <a:ext cx="419579" cy="34337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8" name="AutoShape 167">
            <a:extLst>
              <a:ext uri="{FF2B5EF4-FFF2-40B4-BE49-F238E27FC236}">
                <a16:creationId xmlns:a16="http://schemas.microsoft.com/office/drawing/2014/main" id="{E5544B01-8151-4D3F-8C83-73B344CEE897}"/>
              </a:ext>
            </a:extLst>
          </p:cNvPr>
          <p:cNvCxnSpPr>
            <a:cxnSpLocks noChangeShapeType="1"/>
            <a:endCxn id="43" idx="0"/>
          </p:cNvCxnSpPr>
          <p:nvPr/>
        </p:nvCxnSpPr>
        <p:spPr bwMode="auto">
          <a:xfrm>
            <a:off x="7910232" y="1932108"/>
            <a:ext cx="495300" cy="36195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69" name="Rectangle 68">
            <a:extLst>
              <a:ext uri="{FF2B5EF4-FFF2-40B4-BE49-F238E27FC236}">
                <a16:creationId xmlns:a16="http://schemas.microsoft.com/office/drawing/2014/main" id="{119FE902-EFC8-4D82-98FD-CBFF41C2B448}"/>
              </a:ext>
            </a:extLst>
          </p:cNvPr>
          <p:cNvSpPr/>
          <p:nvPr/>
        </p:nvSpPr>
        <p:spPr>
          <a:xfrm>
            <a:off x="8228679" y="2553979"/>
            <a:ext cx="487056" cy="369332"/>
          </a:xfrm>
          <a:prstGeom prst="rect">
            <a:avLst/>
          </a:prstGeom>
        </p:spPr>
        <p:txBody>
          <a:bodyPr wrap="none">
            <a:spAutoFit/>
          </a:bodyPr>
          <a:lstStyle/>
          <a:p>
            <a:pPr lvl="0" eaLnBrk="0" fontAlgn="base" hangingPunct="0">
              <a:spcBef>
                <a:spcPct val="0"/>
              </a:spcBef>
              <a:spcAft>
                <a:spcPct val="0"/>
              </a:spcAft>
            </a:pPr>
            <a:r>
              <a:rPr lang="en-US" altLang="zh-CN" dirty="0">
                <a:solidFill>
                  <a:srgbClr val="000000"/>
                </a:solidFill>
                <a:latin typeface="Arial" panose="020B0604020202020204" pitchFamily="34" charset="0"/>
                <a:ea typeface="SimSun" panose="02010600030101010101" pitchFamily="2" charset="-122"/>
                <a:cs typeface="Microsoft YaHei" panose="020B0503020204020204" pitchFamily="34" charset="-122"/>
              </a:rPr>
              <a:t>T</a:t>
            </a:r>
            <a:r>
              <a:rPr lang="en-US" altLang="zh-CN" baseline="-30000" dirty="0">
                <a:solidFill>
                  <a:srgbClr val="000000"/>
                </a:solidFill>
                <a:latin typeface="Arial" panose="020B0604020202020204" pitchFamily="34" charset="0"/>
                <a:ea typeface="SimSun" panose="02010600030101010101" pitchFamily="2" charset="-122"/>
                <a:cs typeface="Microsoft YaHei" panose="020B0503020204020204" pitchFamily="34" charset="-122"/>
              </a:rPr>
              <a:t>i-1</a:t>
            </a:r>
            <a:endParaRPr lang="en-US" altLang="zh-CN" sz="1050" dirty="0">
              <a:latin typeface="Arial" panose="020B0604020202020204" pitchFamily="34" charset="0"/>
            </a:endParaRPr>
          </a:p>
        </p:txBody>
      </p:sp>
      <p:sp>
        <p:nvSpPr>
          <p:cNvPr id="70" name="Rectangle 69">
            <a:extLst>
              <a:ext uri="{FF2B5EF4-FFF2-40B4-BE49-F238E27FC236}">
                <a16:creationId xmlns:a16="http://schemas.microsoft.com/office/drawing/2014/main" id="{CE81C195-2201-4761-BFA7-37663CC056EB}"/>
              </a:ext>
            </a:extLst>
          </p:cNvPr>
          <p:cNvSpPr/>
          <p:nvPr/>
        </p:nvSpPr>
        <p:spPr>
          <a:xfrm>
            <a:off x="8234561" y="1016950"/>
            <a:ext cx="3388235" cy="1184940"/>
          </a:xfrm>
          <a:prstGeom prst="rect">
            <a:avLst/>
          </a:prstGeom>
        </p:spPr>
        <p:txBody>
          <a:bodyPr wrap="none">
            <a:spAutoFit/>
          </a:bodyPr>
          <a:lstStyle/>
          <a:p>
            <a:pPr lvl="0" eaLnBrk="0" fontAlgn="base" hangingPunct="0">
              <a:spcBef>
                <a:spcPct val="0"/>
              </a:spcBef>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a:t>
            </a:r>
          </a:p>
          <a:p>
            <a:pPr lvl="0" eaLnBrk="0" fontAlgn="base" hangingPunct="0">
              <a:spcBef>
                <a:spcPct val="0"/>
              </a:spcBef>
              <a:spcAft>
                <a:spcPts val="600"/>
              </a:spcAft>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v’     </a:t>
            </a:r>
            <a:r>
              <a:rPr lang="en-US" altLang="zh-CN" sz="2200" dirty="0" err="1">
                <a:solidFill>
                  <a:srgbClr val="000000"/>
                </a:solidFill>
                <a:latin typeface="Arial" panose="020B0604020202020204" pitchFamily="34" charset="0"/>
                <a:ea typeface="SimSun" panose="02010600030101010101" pitchFamily="2" charset="-122"/>
                <a:cs typeface="Microsoft YaHei" panose="020B0503020204020204" pitchFamily="34" charset="-122"/>
              </a:rPr>
              <a:t>e</a:t>
            </a:r>
            <a:r>
              <a:rPr lang="en-US" altLang="zh-CN" sz="2200" baseline="-30000" dirty="0" err="1">
                <a:solidFill>
                  <a:srgbClr val="000000"/>
                </a:solidFill>
                <a:latin typeface="Arial" panose="020B0604020202020204" pitchFamily="34" charset="0"/>
                <a:ea typeface="SimSun" panose="02010600030101010101" pitchFamily="2" charset="-122"/>
                <a:cs typeface="Microsoft YaHei" panose="020B0503020204020204" pitchFamily="34" charset="-122"/>
              </a:rPr>
              <a:t>i</a:t>
            </a: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a:t>
            </a:r>
          </a:p>
          <a:p>
            <a:pPr lvl="0" eaLnBrk="0" fontAlgn="base" hangingPunct="0">
              <a:spcBef>
                <a:spcPct val="0"/>
              </a:spcBef>
              <a:spcAft>
                <a:spcPct val="0"/>
              </a:spcAft>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v              u</a:t>
            </a:r>
            <a:endParaRPr lang="en-US" altLang="zh-CN" sz="2200" dirty="0">
              <a:latin typeface="Arial" panose="020B0604020202020204" pitchFamily="34" charset="0"/>
            </a:endParaRPr>
          </a:p>
        </p:txBody>
      </p:sp>
      <p:sp>
        <p:nvSpPr>
          <p:cNvPr id="71" name="Rectangle 70">
            <a:extLst>
              <a:ext uri="{FF2B5EF4-FFF2-40B4-BE49-F238E27FC236}">
                <a16:creationId xmlns:a16="http://schemas.microsoft.com/office/drawing/2014/main" id="{5C8E9A5F-E43A-4ABC-9F19-6B8B32B6C58F}"/>
              </a:ext>
            </a:extLst>
          </p:cNvPr>
          <p:cNvSpPr/>
          <p:nvPr/>
        </p:nvSpPr>
        <p:spPr>
          <a:xfrm>
            <a:off x="9014490" y="503124"/>
            <a:ext cx="1511952" cy="430887"/>
          </a:xfrm>
          <a:prstGeom prst="rect">
            <a:avLst/>
          </a:prstGeom>
        </p:spPr>
        <p:txBody>
          <a:bodyPr wrap="none">
            <a:spAutoFit/>
          </a:bodyPr>
          <a:lstStyle/>
          <a:p>
            <a:pPr lvl="0" eaLnBrk="0" fontAlgn="base" hangingPunct="0">
              <a:spcBef>
                <a:spcPct val="0"/>
              </a:spcBef>
              <a:spcAft>
                <a:spcPct val="0"/>
              </a:spcAft>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u</a:t>
            </a:r>
            <a:r>
              <a:rPr lang="en-US" altLang="zh-CN" sz="2200" dirty="0">
                <a:solidFill>
                  <a:srgbClr val="000000"/>
                </a:solidFill>
                <a:latin typeface="Calibri" panose="020F0502020204030204" pitchFamily="34" charset="0"/>
                <a:ea typeface="SimSun" panose="02010600030101010101" pitchFamily="2" charset="-122"/>
                <a:cs typeface="Microsoft YaHei" panose="020B0503020204020204" pitchFamily="34" charset="-122"/>
              </a:rPr>
              <a:t>’</a:t>
            </a:r>
            <a:endParaRPr lang="en-US" altLang="zh-CN" sz="2200" dirty="0"/>
          </a:p>
        </p:txBody>
      </p:sp>
      <p:sp>
        <p:nvSpPr>
          <p:cNvPr id="72" name="TextBox 71">
            <a:extLst>
              <a:ext uri="{FF2B5EF4-FFF2-40B4-BE49-F238E27FC236}">
                <a16:creationId xmlns:a16="http://schemas.microsoft.com/office/drawing/2014/main" id="{E089E0D9-C693-4957-9C4D-BA699C8516DA}"/>
              </a:ext>
            </a:extLst>
          </p:cNvPr>
          <p:cNvSpPr txBox="1"/>
          <p:nvPr/>
        </p:nvSpPr>
        <p:spPr>
          <a:xfrm>
            <a:off x="6948457" y="450412"/>
            <a:ext cx="3129003" cy="2868706"/>
          </a:xfrm>
          <a:prstGeom prst="rect">
            <a:avLst/>
          </a:prstGeom>
          <a:noFill/>
          <a:ln w="19050">
            <a:solidFill>
              <a:schemeClr val="tx1"/>
            </a:solidFill>
          </a:ln>
        </p:spPr>
        <p:txBody>
          <a:bodyPr wrap="square" rtlCol="0">
            <a:spAutoFit/>
          </a:bodyPr>
          <a:lstStyle/>
          <a:p>
            <a:endParaRPr lang="en-US" dirty="0"/>
          </a:p>
        </p:txBody>
      </p:sp>
      <p:sp>
        <p:nvSpPr>
          <p:cNvPr id="73" name="Oval 72">
            <a:extLst>
              <a:ext uri="{FF2B5EF4-FFF2-40B4-BE49-F238E27FC236}">
                <a16:creationId xmlns:a16="http://schemas.microsoft.com/office/drawing/2014/main" id="{74AC90EE-6317-42D1-9C96-1B545E19D1F6}"/>
              </a:ext>
            </a:extLst>
          </p:cNvPr>
          <p:cNvSpPr>
            <a:spLocks noChangeArrowheads="1"/>
          </p:cNvSpPr>
          <p:nvPr/>
        </p:nvSpPr>
        <p:spPr bwMode="auto">
          <a:xfrm>
            <a:off x="7495636" y="4336507"/>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74" name="Oval 73">
            <a:extLst>
              <a:ext uri="{FF2B5EF4-FFF2-40B4-BE49-F238E27FC236}">
                <a16:creationId xmlns:a16="http://schemas.microsoft.com/office/drawing/2014/main" id="{A98DB9E2-0D65-48F7-953F-A811F24519E5}"/>
              </a:ext>
            </a:extLst>
          </p:cNvPr>
          <p:cNvSpPr>
            <a:spLocks noChangeArrowheads="1"/>
          </p:cNvSpPr>
          <p:nvPr/>
        </p:nvSpPr>
        <p:spPr bwMode="auto">
          <a:xfrm>
            <a:off x="7876636" y="5069932"/>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75" name="Oval 74">
            <a:extLst>
              <a:ext uri="{FF2B5EF4-FFF2-40B4-BE49-F238E27FC236}">
                <a16:creationId xmlns:a16="http://schemas.microsoft.com/office/drawing/2014/main" id="{FCA56025-130E-4A19-B3A7-B1A4880CD7BB}"/>
              </a:ext>
            </a:extLst>
          </p:cNvPr>
          <p:cNvSpPr>
            <a:spLocks noChangeArrowheads="1"/>
          </p:cNvSpPr>
          <p:nvPr/>
        </p:nvSpPr>
        <p:spPr bwMode="auto">
          <a:xfrm>
            <a:off x="7343236" y="5497922"/>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76" name="Oval 75">
            <a:extLst>
              <a:ext uri="{FF2B5EF4-FFF2-40B4-BE49-F238E27FC236}">
                <a16:creationId xmlns:a16="http://schemas.microsoft.com/office/drawing/2014/main" id="{F834B0D9-5749-4BD8-B97B-AE14C8FFFE36}"/>
              </a:ext>
            </a:extLst>
          </p:cNvPr>
          <p:cNvSpPr>
            <a:spLocks noChangeArrowheads="1"/>
          </p:cNvSpPr>
          <p:nvPr/>
        </p:nvSpPr>
        <p:spPr bwMode="auto">
          <a:xfrm>
            <a:off x="8429086" y="4631147"/>
            <a:ext cx="133350" cy="133350"/>
          </a:xfrm>
          <a:prstGeom prst="ellipse">
            <a:avLst/>
          </a:prstGeom>
          <a:solidFill>
            <a:srgbClr val="FFFFFF"/>
          </a:solidFill>
          <a:ln w="28575">
            <a:solidFill>
              <a:schemeClr val="tx1"/>
            </a:solidFill>
            <a:round/>
            <a:headEnd/>
            <a:tailEnd/>
          </a:ln>
        </p:spPr>
        <p:txBody>
          <a:bodyPr rot="0" vert="horz" wrap="square" lIns="91440" tIns="45720" rIns="91440" bIns="45720" anchor="t" anchorCtr="0" upright="1">
            <a:noAutofit/>
          </a:bodyPr>
          <a:lstStyle/>
          <a:p>
            <a:endParaRPr lang="en-US"/>
          </a:p>
        </p:txBody>
      </p:sp>
      <p:sp>
        <p:nvSpPr>
          <p:cNvPr id="77" name="Oval 76">
            <a:extLst>
              <a:ext uri="{FF2B5EF4-FFF2-40B4-BE49-F238E27FC236}">
                <a16:creationId xmlns:a16="http://schemas.microsoft.com/office/drawing/2014/main" id="{085079F5-781D-4998-A9B5-4DBC18C2E79C}"/>
              </a:ext>
            </a:extLst>
          </p:cNvPr>
          <p:cNvSpPr>
            <a:spLocks noChangeArrowheads="1"/>
          </p:cNvSpPr>
          <p:nvPr/>
        </p:nvSpPr>
        <p:spPr bwMode="auto">
          <a:xfrm>
            <a:off x="8438611" y="5536022"/>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78" name="Oval 77">
            <a:extLst>
              <a:ext uri="{FF2B5EF4-FFF2-40B4-BE49-F238E27FC236}">
                <a16:creationId xmlns:a16="http://schemas.microsoft.com/office/drawing/2014/main" id="{70EFEF5E-6F2D-4EAC-B2D9-E6B7900B353E}"/>
              </a:ext>
            </a:extLst>
          </p:cNvPr>
          <p:cNvSpPr>
            <a:spLocks noChangeArrowheads="1"/>
          </p:cNvSpPr>
          <p:nvPr/>
        </p:nvSpPr>
        <p:spPr bwMode="auto">
          <a:xfrm>
            <a:off x="9219661" y="4126957"/>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79" name="Oval 78">
            <a:extLst>
              <a:ext uri="{FF2B5EF4-FFF2-40B4-BE49-F238E27FC236}">
                <a16:creationId xmlns:a16="http://schemas.microsoft.com/office/drawing/2014/main" id="{F3A9C127-58DF-47C3-9B9D-A35A4D311683}"/>
              </a:ext>
            </a:extLst>
          </p:cNvPr>
          <p:cNvSpPr>
            <a:spLocks noChangeArrowheads="1"/>
          </p:cNvSpPr>
          <p:nvPr/>
        </p:nvSpPr>
        <p:spPr bwMode="auto">
          <a:xfrm>
            <a:off x="9219661" y="4953432"/>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80" name="Oval 79">
            <a:extLst>
              <a:ext uri="{FF2B5EF4-FFF2-40B4-BE49-F238E27FC236}">
                <a16:creationId xmlns:a16="http://schemas.microsoft.com/office/drawing/2014/main" id="{A25C2472-F8DE-4286-AF37-68A56A75498A}"/>
              </a:ext>
            </a:extLst>
          </p:cNvPr>
          <p:cNvSpPr>
            <a:spLocks noChangeArrowheads="1"/>
          </p:cNvSpPr>
          <p:nvPr/>
        </p:nvSpPr>
        <p:spPr bwMode="auto">
          <a:xfrm>
            <a:off x="10448386" y="4107907"/>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81" name="Oval 80">
            <a:extLst>
              <a:ext uri="{FF2B5EF4-FFF2-40B4-BE49-F238E27FC236}">
                <a16:creationId xmlns:a16="http://schemas.microsoft.com/office/drawing/2014/main" id="{1027342A-E40B-41EB-A3FD-B087403C11FB}"/>
              </a:ext>
            </a:extLst>
          </p:cNvPr>
          <p:cNvSpPr>
            <a:spLocks noChangeArrowheads="1"/>
          </p:cNvSpPr>
          <p:nvPr/>
        </p:nvSpPr>
        <p:spPr bwMode="auto">
          <a:xfrm>
            <a:off x="10410286" y="5003892"/>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82" name="Oval 81">
            <a:extLst>
              <a:ext uri="{FF2B5EF4-FFF2-40B4-BE49-F238E27FC236}">
                <a16:creationId xmlns:a16="http://schemas.microsoft.com/office/drawing/2014/main" id="{28E7E77D-46B1-4280-A799-CF3B6BA9917B}"/>
              </a:ext>
            </a:extLst>
          </p:cNvPr>
          <p:cNvSpPr>
            <a:spLocks noChangeArrowheads="1"/>
          </p:cNvSpPr>
          <p:nvPr/>
        </p:nvSpPr>
        <p:spPr bwMode="auto">
          <a:xfrm>
            <a:off x="11086561" y="4545422"/>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83" name="Oval 82">
            <a:extLst>
              <a:ext uri="{FF2B5EF4-FFF2-40B4-BE49-F238E27FC236}">
                <a16:creationId xmlns:a16="http://schemas.microsoft.com/office/drawing/2014/main" id="{84D90262-D9F6-4B19-A692-03BEADB14452}"/>
              </a:ext>
            </a:extLst>
          </p:cNvPr>
          <p:cNvSpPr>
            <a:spLocks noChangeArrowheads="1"/>
          </p:cNvSpPr>
          <p:nvPr/>
        </p:nvSpPr>
        <p:spPr bwMode="auto">
          <a:xfrm>
            <a:off x="11591386" y="4241257"/>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84" name="Oval 83">
            <a:extLst>
              <a:ext uri="{FF2B5EF4-FFF2-40B4-BE49-F238E27FC236}">
                <a16:creationId xmlns:a16="http://schemas.microsoft.com/office/drawing/2014/main" id="{2F931A6E-9DB3-4014-8402-13F252C7C743}"/>
              </a:ext>
            </a:extLst>
          </p:cNvPr>
          <p:cNvSpPr>
            <a:spLocks noChangeArrowheads="1"/>
          </p:cNvSpPr>
          <p:nvPr/>
        </p:nvSpPr>
        <p:spPr bwMode="auto">
          <a:xfrm>
            <a:off x="11610436" y="4812122"/>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85" name="Oval 84">
            <a:extLst>
              <a:ext uri="{FF2B5EF4-FFF2-40B4-BE49-F238E27FC236}">
                <a16:creationId xmlns:a16="http://schemas.microsoft.com/office/drawing/2014/main" id="{57ACE425-051A-4C97-AE09-8355B6ABF4FE}"/>
              </a:ext>
            </a:extLst>
          </p:cNvPr>
          <p:cNvSpPr>
            <a:spLocks noChangeArrowheads="1"/>
          </p:cNvSpPr>
          <p:nvPr/>
        </p:nvSpPr>
        <p:spPr bwMode="auto">
          <a:xfrm>
            <a:off x="10934161" y="5240747"/>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cxnSp>
        <p:nvCxnSpPr>
          <p:cNvPr id="86" name="AutoShape 155">
            <a:extLst>
              <a:ext uri="{FF2B5EF4-FFF2-40B4-BE49-F238E27FC236}">
                <a16:creationId xmlns:a16="http://schemas.microsoft.com/office/drawing/2014/main" id="{2A0DFC62-EBB4-4F89-888B-029AC288FC1E}"/>
              </a:ext>
            </a:extLst>
          </p:cNvPr>
          <p:cNvCxnSpPr>
            <a:cxnSpLocks noChangeShapeType="1"/>
            <a:stCxn id="82" idx="7"/>
          </p:cNvCxnSpPr>
          <p:nvPr/>
        </p:nvCxnSpPr>
        <p:spPr bwMode="auto">
          <a:xfrm flipV="1">
            <a:off x="11200382" y="4336507"/>
            <a:ext cx="410054" cy="22844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87" name="AutoShape 156">
            <a:extLst>
              <a:ext uri="{FF2B5EF4-FFF2-40B4-BE49-F238E27FC236}">
                <a16:creationId xmlns:a16="http://schemas.microsoft.com/office/drawing/2014/main" id="{6145944A-A8FB-4700-BF15-AE743F28BC13}"/>
              </a:ext>
            </a:extLst>
          </p:cNvPr>
          <p:cNvCxnSpPr>
            <a:cxnSpLocks noChangeShapeType="1"/>
            <a:stCxn id="82" idx="5"/>
          </p:cNvCxnSpPr>
          <p:nvPr/>
        </p:nvCxnSpPr>
        <p:spPr bwMode="auto">
          <a:xfrm>
            <a:off x="11200382" y="4659243"/>
            <a:ext cx="410054" cy="21002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88" name="AutoShape 157">
            <a:extLst>
              <a:ext uri="{FF2B5EF4-FFF2-40B4-BE49-F238E27FC236}">
                <a16:creationId xmlns:a16="http://schemas.microsoft.com/office/drawing/2014/main" id="{D63621F3-1DAE-489A-B750-60851A2CEC80}"/>
              </a:ext>
            </a:extLst>
          </p:cNvPr>
          <p:cNvCxnSpPr>
            <a:cxnSpLocks noChangeShapeType="1"/>
          </p:cNvCxnSpPr>
          <p:nvPr/>
        </p:nvCxnSpPr>
        <p:spPr bwMode="auto">
          <a:xfrm>
            <a:off x="10553161" y="4193632"/>
            <a:ext cx="542925" cy="3524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89" name="AutoShape 158">
            <a:extLst>
              <a:ext uri="{FF2B5EF4-FFF2-40B4-BE49-F238E27FC236}">
                <a16:creationId xmlns:a16="http://schemas.microsoft.com/office/drawing/2014/main" id="{9A5CB1F8-3BD4-4137-89EB-97FD129AB04A}"/>
              </a:ext>
            </a:extLst>
          </p:cNvPr>
          <p:cNvCxnSpPr>
            <a:cxnSpLocks noChangeShapeType="1"/>
            <a:endCxn id="81" idx="0"/>
          </p:cNvCxnSpPr>
          <p:nvPr/>
        </p:nvCxnSpPr>
        <p:spPr bwMode="auto">
          <a:xfrm flipH="1">
            <a:off x="10476961" y="4241257"/>
            <a:ext cx="28575" cy="7626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0" name="AutoShape 159">
            <a:extLst>
              <a:ext uri="{FF2B5EF4-FFF2-40B4-BE49-F238E27FC236}">
                <a16:creationId xmlns:a16="http://schemas.microsoft.com/office/drawing/2014/main" id="{41D14B7D-53CE-452B-8EFE-4CDE1C7C007C}"/>
              </a:ext>
            </a:extLst>
          </p:cNvPr>
          <p:cNvCxnSpPr>
            <a:cxnSpLocks noChangeShapeType="1"/>
            <a:stCxn id="81" idx="6"/>
            <a:endCxn id="85" idx="1"/>
          </p:cNvCxnSpPr>
          <p:nvPr/>
        </p:nvCxnSpPr>
        <p:spPr bwMode="auto">
          <a:xfrm>
            <a:off x="10543636" y="5070567"/>
            <a:ext cx="410054" cy="18970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1" name="AutoShape 160">
            <a:extLst>
              <a:ext uri="{FF2B5EF4-FFF2-40B4-BE49-F238E27FC236}">
                <a16:creationId xmlns:a16="http://schemas.microsoft.com/office/drawing/2014/main" id="{4292B204-4B77-4BF9-9F57-FD586818EBB4}"/>
              </a:ext>
            </a:extLst>
          </p:cNvPr>
          <p:cNvCxnSpPr>
            <a:cxnSpLocks noChangeShapeType="1"/>
          </p:cNvCxnSpPr>
          <p:nvPr/>
        </p:nvCxnSpPr>
        <p:spPr bwMode="auto">
          <a:xfrm>
            <a:off x="9371076" y="4204438"/>
            <a:ext cx="1072806" cy="815669"/>
          </a:xfrm>
          <a:prstGeom prst="straightConnector1">
            <a:avLst/>
          </a:prstGeom>
          <a:noFill/>
          <a:ln w="57150">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92" name="AutoShape 161">
            <a:extLst>
              <a:ext uri="{FF2B5EF4-FFF2-40B4-BE49-F238E27FC236}">
                <a16:creationId xmlns:a16="http://schemas.microsoft.com/office/drawing/2014/main" id="{D488F172-3641-4715-9219-86F014E8B7F2}"/>
              </a:ext>
            </a:extLst>
          </p:cNvPr>
          <p:cNvCxnSpPr>
            <a:cxnSpLocks noChangeShapeType="1"/>
            <a:stCxn id="79" idx="6"/>
            <a:endCxn id="81" idx="2"/>
          </p:cNvCxnSpPr>
          <p:nvPr/>
        </p:nvCxnSpPr>
        <p:spPr bwMode="auto">
          <a:xfrm>
            <a:off x="9353011" y="5020107"/>
            <a:ext cx="1057275" cy="50460"/>
          </a:xfrm>
          <a:prstGeom prst="straightConnector1">
            <a:avLst/>
          </a:prstGeom>
          <a:noFill/>
          <a:ln w="57150">
            <a:solidFill>
              <a:srgbClr val="000000"/>
            </a:solidFill>
            <a:round/>
            <a:headEnd/>
            <a:tailEnd/>
          </a:ln>
          <a:extLst>
            <a:ext uri="{909E8E84-426E-40DD-AFC4-6F175D3DCCD1}">
              <a14:hiddenFill xmlns:a14="http://schemas.microsoft.com/office/drawing/2010/main">
                <a:noFill/>
              </a14:hiddenFill>
            </a:ext>
          </a:extLst>
        </p:spPr>
      </p:cxnSp>
      <p:cxnSp>
        <p:nvCxnSpPr>
          <p:cNvPr id="93" name="AutoShape 162">
            <a:extLst>
              <a:ext uri="{FF2B5EF4-FFF2-40B4-BE49-F238E27FC236}">
                <a16:creationId xmlns:a16="http://schemas.microsoft.com/office/drawing/2014/main" id="{C85F2244-91FD-428E-9E89-9618590B5281}"/>
              </a:ext>
            </a:extLst>
          </p:cNvPr>
          <p:cNvCxnSpPr>
            <a:cxnSpLocks noChangeShapeType="1"/>
            <a:stCxn id="78" idx="3"/>
            <a:endCxn id="76" idx="7"/>
          </p:cNvCxnSpPr>
          <p:nvPr/>
        </p:nvCxnSpPr>
        <p:spPr bwMode="auto">
          <a:xfrm flipH="1">
            <a:off x="8542907" y="4240778"/>
            <a:ext cx="696283" cy="40989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4" name="AutoShape 163">
            <a:extLst>
              <a:ext uri="{FF2B5EF4-FFF2-40B4-BE49-F238E27FC236}">
                <a16:creationId xmlns:a16="http://schemas.microsoft.com/office/drawing/2014/main" id="{1F95ABCB-EDC9-4F0B-B8C9-B6401F923D49}"/>
              </a:ext>
            </a:extLst>
          </p:cNvPr>
          <p:cNvCxnSpPr>
            <a:cxnSpLocks noChangeShapeType="1"/>
            <a:endCxn id="79" idx="1"/>
          </p:cNvCxnSpPr>
          <p:nvPr/>
        </p:nvCxnSpPr>
        <p:spPr bwMode="auto">
          <a:xfrm>
            <a:off x="8562436" y="4678772"/>
            <a:ext cx="676754" cy="29418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5" name="AutoShape 164">
            <a:extLst>
              <a:ext uri="{FF2B5EF4-FFF2-40B4-BE49-F238E27FC236}">
                <a16:creationId xmlns:a16="http://schemas.microsoft.com/office/drawing/2014/main" id="{02FEE014-03A3-4C32-A1DB-6591713390B5}"/>
              </a:ext>
            </a:extLst>
          </p:cNvPr>
          <p:cNvCxnSpPr>
            <a:cxnSpLocks noChangeShapeType="1"/>
            <a:stCxn id="76" idx="3"/>
          </p:cNvCxnSpPr>
          <p:nvPr/>
        </p:nvCxnSpPr>
        <p:spPr bwMode="auto">
          <a:xfrm flipH="1">
            <a:off x="8009986" y="4744968"/>
            <a:ext cx="438629" cy="333854"/>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6" name="AutoShape 165">
            <a:extLst>
              <a:ext uri="{FF2B5EF4-FFF2-40B4-BE49-F238E27FC236}">
                <a16:creationId xmlns:a16="http://schemas.microsoft.com/office/drawing/2014/main" id="{9542AC8A-4798-403E-AEAE-C6CD99C51BFD}"/>
              </a:ext>
            </a:extLst>
          </p:cNvPr>
          <p:cNvCxnSpPr>
            <a:cxnSpLocks noChangeShapeType="1"/>
            <a:endCxn id="74" idx="0"/>
          </p:cNvCxnSpPr>
          <p:nvPr/>
        </p:nvCxnSpPr>
        <p:spPr bwMode="auto">
          <a:xfrm>
            <a:off x="7562311" y="4469222"/>
            <a:ext cx="381000" cy="60071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7" name="AutoShape 166">
            <a:extLst>
              <a:ext uri="{FF2B5EF4-FFF2-40B4-BE49-F238E27FC236}">
                <a16:creationId xmlns:a16="http://schemas.microsoft.com/office/drawing/2014/main" id="{CF4DF362-3FAA-4A32-B092-4C787B31C0B1}"/>
              </a:ext>
            </a:extLst>
          </p:cNvPr>
          <p:cNvCxnSpPr>
            <a:cxnSpLocks noChangeShapeType="1"/>
            <a:endCxn id="75" idx="7"/>
          </p:cNvCxnSpPr>
          <p:nvPr/>
        </p:nvCxnSpPr>
        <p:spPr bwMode="auto">
          <a:xfrm flipH="1">
            <a:off x="7457057" y="5174072"/>
            <a:ext cx="419579" cy="34337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8" name="AutoShape 167">
            <a:extLst>
              <a:ext uri="{FF2B5EF4-FFF2-40B4-BE49-F238E27FC236}">
                <a16:creationId xmlns:a16="http://schemas.microsoft.com/office/drawing/2014/main" id="{134C5D6E-E1A4-4DEE-8740-86E7133F0F0B}"/>
              </a:ext>
            </a:extLst>
          </p:cNvPr>
          <p:cNvCxnSpPr>
            <a:cxnSpLocks noChangeShapeType="1"/>
            <a:endCxn id="77" idx="0"/>
          </p:cNvCxnSpPr>
          <p:nvPr/>
        </p:nvCxnSpPr>
        <p:spPr bwMode="auto">
          <a:xfrm>
            <a:off x="8009986" y="5174072"/>
            <a:ext cx="495300" cy="36195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99" name="Rectangle 98">
            <a:extLst>
              <a:ext uri="{FF2B5EF4-FFF2-40B4-BE49-F238E27FC236}">
                <a16:creationId xmlns:a16="http://schemas.microsoft.com/office/drawing/2014/main" id="{29F0D644-D86D-4270-B696-E8DFF43F80C6}"/>
              </a:ext>
            </a:extLst>
          </p:cNvPr>
          <p:cNvSpPr/>
          <p:nvPr/>
        </p:nvSpPr>
        <p:spPr>
          <a:xfrm>
            <a:off x="8328433" y="5795943"/>
            <a:ext cx="487056" cy="369332"/>
          </a:xfrm>
          <a:prstGeom prst="rect">
            <a:avLst/>
          </a:prstGeom>
        </p:spPr>
        <p:txBody>
          <a:bodyPr wrap="none">
            <a:spAutoFit/>
          </a:bodyPr>
          <a:lstStyle/>
          <a:p>
            <a:pPr lvl="0" eaLnBrk="0" fontAlgn="base" hangingPunct="0">
              <a:spcBef>
                <a:spcPct val="0"/>
              </a:spcBef>
              <a:spcAft>
                <a:spcPct val="0"/>
              </a:spcAft>
            </a:pPr>
            <a:r>
              <a:rPr lang="en-US" altLang="zh-CN" dirty="0">
                <a:solidFill>
                  <a:srgbClr val="000000"/>
                </a:solidFill>
                <a:latin typeface="Arial" panose="020B0604020202020204" pitchFamily="34" charset="0"/>
                <a:ea typeface="SimSun" panose="02010600030101010101" pitchFamily="2" charset="-122"/>
                <a:cs typeface="Microsoft YaHei" panose="020B0503020204020204" pitchFamily="34" charset="-122"/>
              </a:rPr>
              <a:t>T</a:t>
            </a:r>
            <a:r>
              <a:rPr lang="en-US" altLang="zh-CN" baseline="-30000" dirty="0">
                <a:solidFill>
                  <a:srgbClr val="000000"/>
                </a:solidFill>
                <a:latin typeface="Arial" panose="020B0604020202020204" pitchFamily="34" charset="0"/>
                <a:ea typeface="SimSun" panose="02010600030101010101" pitchFamily="2" charset="-122"/>
                <a:cs typeface="Microsoft YaHei" panose="020B0503020204020204" pitchFamily="34" charset="-122"/>
              </a:rPr>
              <a:t>i-1</a:t>
            </a:r>
            <a:endParaRPr lang="en-US" altLang="zh-CN" sz="1050" dirty="0">
              <a:latin typeface="Arial" panose="020B0604020202020204" pitchFamily="34" charset="0"/>
            </a:endParaRPr>
          </a:p>
        </p:txBody>
      </p:sp>
      <p:sp>
        <p:nvSpPr>
          <p:cNvPr id="100" name="Rectangle 99">
            <a:extLst>
              <a:ext uri="{FF2B5EF4-FFF2-40B4-BE49-F238E27FC236}">
                <a16:creationId xmlns:a16="http://schemas.microsoft.com/office/drawing/2014/main" id="{F493721D-4F16-4374-8D89-A3AAD28C4406}"/>
              </a:ext>
            </a:extLst>
          </p:cNvPr>
          <p:cNvSpPr/>
          <p:nvPr/>
        </p:nvSpPr>
        <p:spPr>
          <a:xfrm>
            <a:off x="8334315" y="4258914"/>
            <a:ext cx="3281668" cy="1184940"/>
          </a:xfrm>
          <a:prstGeom prst="rect">
            <a:avLst/>
          </a:prstGeom>
        </p:spPr>
        <p:txBody>
          <a:bodyPr wrap="none">
            <a:spAutoFit/>
          </a:bodyPr>
          <a:lstStyle/>
          <a:p>
            <a:pPr lvl="0" eaLnBrk="0" fontAlgn="base" hangingPunct="0">
              <a:spcBef>
                <a:spcPct val="0"/>
              </a:spcBef>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a:t>
            </a:r>
          </a:p>
          <a:p>
            <a:pPr lvl="0" eaLnBrk="0" fontAlgn="base" hangingPunct="0">
              <a:spcBef>
                <a:spcPct val="0"/>
              </a:spcBef>
              <a:spcAft>
                <a:spcPts val="600"/>
              </a:spcAft>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a:t>
            </a:r>
            <a:r>
              <a:rPr lang="en-US" altLang="zh-CN" sz="2200" dirty="0" err="1">
                <a:solidFill>
                  <a:srgbClr val="000000"/>
                </a:solidFill>
                <a:latin typeface="Arial" panose="020B0604020202020204" pitchFamily="34" charset="0"/>
                <a:ea typeface="SimSun" panose="02010600030101010101" pitchFamily="2" charset="-122"/>
                <a:cs typeface="Microsoft YaHei" panose="020B0503020204020204" pitchFamily="34" charset="-122"/>
              </a:rPr>
              <a:t>e</a:t>
            </a:r>
            <a:r>
              <a:rPr lang="en-US" altLang="zh-CN" sz="2200" baseline="-30000" dirty="0" err="1">
                <a:solidFill>
                  <a:srgbClr val="000000"/>
                </a:solidFill>
                <a:latin typeface="Arial" panose="020B0604020202020204" pitchFamily="34" charset="0"/>
                <a:ea typeface="SimSun" panose="02010600030101010101" pitchFamily="2" charset="-122"/>
                <a:cs typeface="Microsoft YaHei" panose="020B0503020204020204" pitchFamily="34" charset="-122"/>
              </a:rPr>
              <a:t>i</a:t>
            </a: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u</a:t>
            </a:r>
            <a:r>
              <a:rPr lang="en-US" altLang="zh-CN" sz="2200" dirty="0">
                <a:solidFill>
                  <a:srgbClr val="000000"/>
                </a:solidFill>
                <a:latin typeface="Calibri" panose="020F0502020204030204" pitchFamily="34" charset="0"/>
                <a:ea typeface="SimSun" panose="02010600030101010101" pitchFamily="2" charset="-122"/>
                <a:cs typeface="Microsoft YaHei" panose="020B0503020204020204" pitchFamily="34" charset="-122"/>
              </a:rPr>
              <a:t>’</a:t>
            </a: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a:t>
            </a:r>
          </a:p>
          <a:p>
            <a:pPr lvl="0" eaLnBrk="0" fontAlgn="base" hangingPunct="0">
              <a:spcBef>
                <a:spcPct val="0"/>
              </a:spcBef>
              <a:spcAft>
                <a:spcPct val="0"/>
              </a:spcAft>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v              u</a:t>
            </a:r>
            <a:endParaRPr lang="en-US" altLang="zh-CN" sz="2200" dirty="0">
              <a:latin typeface="Arial" panose="020B0604020202020204" pitchFamily="34" charset="0"/>
            </a:endParaRPr>
          </a:p>
        </p:txBody>
      </p:sp>
      <p:sp>
        <p:nvSpPr>
          <p:cNvPr id="101" name="Rectangle 100">
            <a:extLst>
              <a:ext uri="{FF2B5EF4-FFF2-40B4-BE49-F238E27FC236}">
                <a16:creationId xmlns:a16="http://schemas.microsoft.com/office/drawing/2014/main" id="{C07AE331-8F19-49CC-8733-B33004C17D39}"/>
              </a:ext>
            </a:extLst>
          </p:cNvPr>
          <p:cNvSpPr/>
          <p:nvPr/>
        </p:nvSpPr>
        <p:spPr>
          <a:xfrm>
            <a:off x="9114244" y="3745088"/>
            <a:ext cx="380232" cy="430887"/>
          </a:xfrm>
          <a:prstGeom prst="rect">
            <a:avLst/>
          </a:prstGeom>
        </p:spPr>
        <p:txBody>
          <a:bodyPr wrap="none">
            <a:spAutoFit/>
          </a:bodyPr>
          <a:lstStyle/>
          <a:p>
            <a:pPr lvl="0" eaLnBrk="0" fontAlgn="base" hangingPunct="0">
              <a:spcBef>
                <a:spcPct val="0"/>
              </a:spcBef>
              <a:spcAft>
                <a:spcPct val="0"/>
              </a:spcAft>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v'</a:t>
            </a:r>
            <a:endParaRPr lang="en-US" altLang="zh-CN" sz="2200" dirty="0"/>
          </a:p>
        </p:txBody>
      </p:sp>
      <p:sp>
        <p:nvSpPr>
          <p:cNvPr id="102" name="TextBox 101">
            <a:extLst>
              <a:ext uri="{FF2B5EF4-FFF2-40B4-BE49-F238E27FC236}">
                <a16:creationId xmlns:a16="http://schemas.microsoft.com/office/drawing/2014/main" id="{7344A0AF-97AA-46C7-A483-FB735DD0F026}"/>
              </a:ext>
            </a:extLst>
          </p:cNvPr>
          <p:cNvSpPr txBox="1"/>
          <p:nvPr/>
        </p:nvSpPr>
        <p:spPr>
          <a:xfrm>
            <a:off x="6980833" y="3474325"/>
            <a:ext cx="3129003" cy="2868706"/>
          </a:xfrm>
          <a:prstGeom prst="rect">
            <a:avLst/>
          </a:prstGeom>
          <a:noFill/>
          <a:ln w="19050">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6842557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3371" y="1060755"/>
            <a:ext cx="9231086" cy="4924425"/>
          </a:xfrm>
          <a:prstGeom prst="rect">
            <a:avLst/>
          </a:prstGeom>
        </p:spPr>
        <p:txBody>
          <a:bodyPr wrap="square">
            <a:spAutoFit/>
          </a:bodyPr>
          <a:lstStyle/>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1371600" lvl="2" indent="-457200">
              <a:spcAft>
                <a:spcPts val="12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 addition to edge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(v, u), this cycle must contain another edge (v’, u’)  connecting a vertex v’  ϵ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to a vertex u’  that is not in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1371600" lvl="2" indent="-457200">
              <a:spcAft>
                <a:spcPts val="12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It is possible that v’ coincides with v or u’ coincides with u but not both.</a:t>
            </a:r>
          </a:p>
          <a:p>
            <a:pPr marL="1371600" lvl="2" indent="-457200">
              <a:spcAft>
                <a:spcPts val="12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we now delete the edge (v’, u’) from this cycle, we will obtain another spanning tree of the entire graph whose weight is less than or equal to the weight of T since the weight of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less than or equal to the weight of (v’, u’). </a:t>
            </a:r>
          </a:p>
          <a:p>
            <a:pPr marL="914400" lvl="1" indent="-457200">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Hence, this spanning tree is a minimum spanning tree, which contradicts the assumption that no minimum spanning tree contains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marL="457200" marR="0" lvl="0" indent="-4572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This completes the correctness proof of Prim’s algorithm.</a:t>
            </a:r>
          </a:p>
        </p:txBody>
      </p:sp>
    </p:spTree>
    <p:extLst>
      <p:ext uri="{BB962C8B-B14F-4D97-AF65-F5344CB8AC3E}">
        <p14:creationId xmlns:p14="http://schemas.microsoft.com/office/powerpoint/2010/main" val="10508381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1695996" y="314054"/>
                <a:ext cx="8569042" cy="6454780"/>
              </a:xfrm>
              <a:prstGeom prst="rect">
                <a:avLst/>
              </a:prstGeom>
            </p:spPr>
            <p:txBody>
              <a:bodyPr wrap="square">
                <a:spAutoFit/>
              </a:bodyPr>
              <a:lstStyle/>
              <a:p>
                <a:pPr>
                  <a:spcAft>
                    <a:spcPts val="1200"/>
                  </a:spcAft>
                </a:pPr>
                <a:r>
                  <a:rPr lang="en-US" sz="3200" dirty="0">
                    <a:solidFill>
                      <a:srgbClr val="FF0000"/>
                    </a:solidFill>
                    <a:ea typeface="Microsoft YaHei" panose="020B0503020204020204" pitchFamily="34" charset="-122"/>
                    <a:cs typeface="Times New Roman" panose="02020603050405020304" pitchFamily="18" charset="0"/>
                  </a:rPr>
                  <a:t>How efficient is Prim’s algorithm?</a:t>
                </a:r>
                <a:endParaRPr lang="en-US" sz="3200" dirty="0">
                  <a:solidFill>
                    <a:srgbClr val="000000"/>
                  </a:solidFill>
                  <a:ea typeface="Microsoft YaHei" panose="020B0503020204020204" pitchFamily="34" charset="-122"/>
                  <a:cs typeface="Times New Roman" panose="02020603050405020304" pitchFamily="18" charset="0"/>
                </a:endParaRPr>
              </a:p>
              <a:p>
                <a:pPr marL="461963" marR="0" lvl="0" indent="-461963">
                  <a:spcBef>
                    <a:spcPts val="0"/>
                  </a:spcBef>
                  <a:spcAft>
                    <a:spcPts val="600"/>
                  </a:spcAft>
                  <a:buFont typeface="Symbol" panose="05050102010706020507" pitchFamily="18" charset="2"/>
                  <a:buChar char=""/>
                </a:pP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The time efficiency depends on the </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data structure </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chosen for</a:t>
                </a:r>
              </a:p>
              <a:p>
                <a:pPr marL="919163" lvl="1" indent="-461963">
                  <a:spcAft>
                    <a:spcPts val="600"/>
                  </a:spcAft>
                  <a:buFont typeface="Arial" panose="020B0604020202020204" pitchFamily="34" charset="0"/>
                  <a:buChar char="•"/>
                </a:pP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the graph </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itself and </a:t>
                </a:r>
              </a:p>
              <a:p>
                <a:pPr marL="919163" lvl="1" indent="-461963">
                  <a:spcAft>
                    <a:spcPts val="600"/>
                  </a:spcAft>
                  <a:buFont typeface="Arial" panose="020B0604020202020204" pitchFamily="34" charset="0"/>
                  <a:buChar char="•"/>
                </a:pP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the priority queue of the set V – V</a:t>
                </a:r>
                <a:r>
                  <a:rPr lang="en-US" sz="2200" baseline="-250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p>
              <a:p>
                <a:pPr marL="1376363" lvl="2" indent="-461963">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whose vertex priorities are the distances to the nearest tree vertices. </a:t>
                </a:r>
              </a:p>
              <a:p>
                <a:pPr marL="461963" marR="0" lvl="0" indent="-461963">
                  <a:spcBef>
                    <a:spcPts val="0"/>
                  </a:spcBef>
                  <a:spcAft>
                    <a:spcPts val="6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 graph is represented by its weight matrix and: </a:t>
                </a:r>
              </a:p>
              <a:p>
                <a:pPr marL="919163" lvl="1" indent="-461963">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the priority queue is implemented as an unordered array, the algorithm’s running time will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be in  ϴ(| V</a:t>
                </a:r>
                <a:r>
                  <a:rPr lang="en-US" sz="2200" baseline="30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a:t>
                </a:r>
              </a:p>
              <a:p>
                <a:pPr marL="1376363" lvl="2" indent="-461963">
                  <a:spcAft>
                    <a:spcPts val="600"/>
                  </a:spcAft>
                  <a:buFont typeface="Arial" panose="020B0604020202020204" pitchFamily="34" charset="0"/>
                  <a:buChar char="•"/>
                </a:pP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On each of the |V| - 1 iterations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the array implementing the priority queue is traversed to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find the “delete the minimum”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and then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to update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if necessary, the priorities of the remaining vertices. </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This requires O(</a:t>
                </a:r>
                <a14:m>
                  <m:oMath xmlns:m="http://schemas.openxmlformats.org/officeDocument/2006/math">
                    <m:r>
                      <m:rPr>
                        <m:nor/>
                      </m:rPr>
                      <a:rPr lang="en-US" sz="24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m:t>|</m:t>
                    </m:r>
                    <m:r>
                      <m:rPr>
                        <m:nor/>
                      </m:rPr>
                      <a:rPr lang="en-US" sz="24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m:t>V</m:t>
                    </m:r>
                    <m:r>
                      <m:rPr>
                        <m:nor/>
                      </m:rPr>
                      <a:rPr lang="en-US" sz="24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m:t>|</m:t>
                    </m:r>
                  </m:oMath>
                </a14:m>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-1) for each iteration. </a:t>
                </a:r>
              </a:p>
              <a:p>
                <a:pPr marL="919163" lvl="1" indent="-461963">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the priority queue is implemented as a min-heap, deletion of the smallest element and insertion of a new element into a min-heap of size n are </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O(log n) operation.</a:t>
                </a:r>
              </a:p>
            </p:txBody>
          </p:sp>
        </mc:Choice>
        <mc:Fallback>
          <p:sp>
            <p:nvSpPr>
              <p:cNvPr id="2" name="Rectangle 1"/>
              <p:cNvSpPr>
                <a:spLocks noRot="1" noChangeAspect="1" noMove="1" noResize="1" noEditPoints="1" noAdjustHandles="1" noChangeArrowheads="1" noChangeShapeType="1" noTextEdit="1"/>
              </p:cNvSpPr>
              <p:nvPr/>
            </p:nvSpPr>
            <p:spPr>
              <a:xfrm>
                <a:off x="1695996" y="314054"/>
                <a:ext cx="8569042" cy="6454780"/>
              </a:xfrm>
              <a:prstGeom prst="rect">
                <a:avLst/>
              </a:prstGeom>
              <a:blipFill>
                <a:blip r:embed="rId2"/>
                <a:stretch>
                  <a:fillRect l="-1778" t="-1229" r="-1422"/>
                </a:stretch>
              </a:blipFill>
            </p:spPr>
            <p:txBody>
              <a:bodyPr/>
              <a:lstStyle/>
              <a:p>
                <a:r>
                  <a:rPr lang="en-US">
                    <a:noFill/>
                  </a:rPr>
                  <a:t> </a:t>
                </a:r>
              </a:p>
            </p:txBody>
          </p:sp>
        </mc:Fallback>
      </mc:AlternateContent>
      <p:pic>
        <p:nvPicPr>
          <p:cNvPr id="4" name="Picture 3" descr="Image result for smiley face images">
            <a:extLst>
              <a:ext uri="{FF2B5EF4-FFF2-40B4-BE49-F238E27FC236}">
                <a16:creationId xmlns:a16="http://schemas.microsoft.com/office/drawing/2014/main" id="{4037D096-044F-4EBC-BF42-2ABFA377AF0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866" y="1920726"/>
            <a:ext cx="586105" cy="425450"/>
          </a:xfrm>
          <a:prstGeom prst="rect">
            <a:avLst/>
          </a:prstGeom>
          <a:noFill/>
        </p:spPr>
      </p:pic>
      <p:sp>
        <p:nvSpPr>
          <p:cNvPr id="5" name="Rectangle 4">
            <a:extLst>
              <a:ext uri="{FF2B5EF4-FFF2-40B4-BE49-F238E27FC236}">
                <a16:creationId xmlns:a16="http://schemas.microsoft.com/office/drawing/2014/main" id="{9303CF85-7456-4BDD-A8D8-B270DDDBD567}"/>
              </a:ext>
            </a:extLst>
          </p:cNvPr>
          <p:cNvSpPr/>
          <p:nvPr/>
        </p:nvSpPr>
        <p:spPr>
          <a:xfrm>
            <a:off x="8919556" y="854380"/>
            <a:ext cx="2518757" cy="615553"/>
          </a:xfrm>
          <a:prstGeom prst="rect">
            <a:avLst/>
          </a:prstGeom>
        </p:spPr>
        <p:txBody>
          <a:bodyPr wrap="square">
            <a:spAutoFit/>
          </a:bodyPr>
          <a:lstStyle/>
          <a:p>
            <a:pPr marL="0" lvl="1">
              <a:spcAft>
                <a:spcPts val="1200"/>
              </a:spcAft>
            </a:pPr>
            <a:r>
              <a:rPr lang="en-US" sz="1200" dirty="0">
                <a:latin typeface="Times New Roman" panose="02020603050405020304" pitchFamily="18" charset="0"/>
                <a:cs typeface="Times New Roman" panose="02020603050405020304" pitchFamily="18" charset="0"/>
              </a:rPr>
              <a:t>Weight adjacency matrix is </a:t>
            </a:r>
            <a:r>
              <a:rPr lang="en-US" sz="1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ϴ(| V</a:t>
            </a:r>
            <a:r>
              <a:rPr lang="en-US" sz="1200" baseline="30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1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marL="0" lvl="1">
              <a:spcAft>
                <a:spcPts val="1200"/>
              </a:spcAft>
            </a:pPr>
            <a:r>
              <a:rPr lang="en-US" sz="1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Weight adjacency list is ϴ(| V | + |E|). </a:t>
            </a:r>
          </a:p>
        </p:txBody>
      </p:sp>
    </p:spTree>
    <p:extLst>
      <p:ext uri="{BB962C8B-B14F-4D97-AF65-F5344CB8AC3E}">
        <p14:creationId xmlns:p14="http://schemas.microsoft.com/office/powerpoint/2010/main" val="7662769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8471" y="689789"/>
            <a:ext cx="8574496" cy="5078313"/>
          </a:xfrm>
          <a:prstGeom prst="rect">
            <a:avLst/>
          </a:prstGeom>
        </p:spPr>
        <p:txBody>
          <a:bodyPr wrap="square">
            <a:spAutoFit/>
          </a:bodyPr>
          <a:lstStyle/>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 priority queue is implemented as a min-heap.  </a:t>
            </a:r>
          </a:p>
          <a:p>
            <a:pPr marL="457200" marR="0" lvl="0" indent="-4572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min-heap is a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complete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binary tree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 which every element is less than or equal to its children. </a:t>
            </a:r>
          </a:p>
          <a:p>
            <a:pPr marL="457200" marR="0" lvl="0" indent="-4572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All the principal properties of heaps remain valid for min-heaps, with some obvious modifications.  For example, </a:t>
            </a:r>
          </a:p>
          <a:p>
            <a:pPr marL="914400" marR="0" lvl="1" indent="-457200">
              <a:spcBef>
                <a:spcPts val="0"/>
              </a:spcBef>
              <a:spcAft>
                <a:spcPts val="1200"/>
              </a:spcAft>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 root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of a min-heap contains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 smallest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rather than the largest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element. </a:t>
            </a:r>
          </a:p>
          <a:p>
            <a:pPr marL="914400" marR="0" lvl="1" indent="-457200">
              <a:spcBef>
                <a:spcPts val="0"/>
              </a:spcBef>
              <a:spcAft>
                <a:spcPts val="1200"/>
              </a:spcAft>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Deletion</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of the smallest element from and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insertion</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of a new element into a min-heap of size n are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O(log n)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operations,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and so is the operation of changing an element’s priority.</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33909A21-D159-4103-A602-A8E9E517058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Tree>
    <p:extLst>
      <p:ext uri="{BB962C8B-B14F-4D97-AF65-F5344CB8AC3E}">
        <p14:creationId xmlns:p14="http://schemas.microsoft.com/office/powerpoint/2010/main" val="3644021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A9AF58-9DAA-4BBC-94B9-3E4D18B4A81E}"/>
              </a:ext>
            </a:extLst>
          </p:cNvPr>
          <p:cNvSpPr txBox="1"/>
          <p:nvPr/>
        </p:nvSpPr>
        <p:spPr>
          <a:xfrm>
            <a:off x="2258367" y="1278551"/>
            <a:ext cx="6578062" cy="2654573"/>
          </a:xfrm>
          <a:prstGeom prst="rect">
            <a:avLst/>
          </a:prstGeom>
          <a:noFill/>
        </p:spPr>
        <p:txBody>
          <a:bodyPr wrap="square" rtlCol="0">
            <a:spAutoFit/>
          </a:bodyPr>
          <a:lstStyle/>
          <a:p>
            <a:pPr>
              <a:spcAft>
                <a:spcPts val="600"/>
              </a:spcAft>
            </a:pPr>
            <a:r>
              <a:rPr lang="en-US" sz="2000" dirty="0">
                <a:latin typeface="Times New Roman" panose="02020603050405020304" pitchFamily="18" charset="0"/>
                <a:cs typeface="Times New Roman" panose="02020603050405020304" pitchFamily="18" charset="0"/>
              </a:rPr>
              <a:t>                                  8                      7 </a:t>
            </a:r>
          </a:p>
          <a:p>
            <a:pPr>
              <a:spcAft>
                <a:spcPts val="600"/>
              </a:spcAft>
            </a:pPr>
            <a:r>
              <a:rPr lang="en-US" sz="2000" dirty="0">
                <a:latin typeface="Times New Roman" panose="02020603050405020304" pitchFamily="18" charset="0"/>
                <a:cs typeface="Times New Roman" panose="02020603050405020304" pitchFamily="18" charset="0"/>
              </a:rPr>
              <a:t>             4                        2                                      9</a:t>
            </a:r>
          </a:p>
          <a:p>
            <a:endParaRPr lang="en-US" sz="2000" dirty="0">
              <a:latin typeface="Times New Roman" panose="02020603050405020304" pitchFamily="18" charset="0"/>
              <a:cs typeface="Times New Roman" panose="02020603050405020304" pitchFamily="18" charset="0"/>
            </a:endParaRPr>
          </a:p>
          <a:p>
            <a:pPr>
              <a:spcAft>
                <a:spcPts val="600"/>
              </a:spcAft>
            </a:pPr>
            <a:r>
              <a:rPr lang="en-US" sz="2000" dirty="0">
                <a:latin typeface="Times New Roman" panose="02020603050405020304" pitchFamily="18" charset="0"/>
                <a:cs typeface="Times New Roman" panose="02020603050405020304" pitchFamily="18" charset="0"/>
              </a:rPr>
              <a:t>                   11                                 4             14</a:t>
            </a:r>
          </a:p>
          <a:p>
            <a:r>
              <a:rPr lang="en-US" sz="2000" dirty="0">
                <a:latin typeface="Times New Roman" panose="02020603050405020304" pitchFamily="18" charset="0"/>
                <a:cs typeface="Times New Roman" panose="02020603050405020304" pitchFamily="18" charset="0"/>
              </a:rPr>
              <a:t>           8                7       6                                         10</a:t>
            </a:r>
          </a:p>
          <a:p>
            <a:pPr>
              <a:spcBef>
                <a:spcPts val="900"/>
              </a:spcBef>
            </a:pPr>
            <a:r>
              <a:rPr lang="en-US" sz="2000" dirty="0">
                <a:latin typeface="Times New Roman" panose="02020603050405020304" pitchFamily="18" charset="0"/>
                <a:cs typeface="Times New Roman" panose="02020603050405020304" pitchFamily="18" charset="0"/>
              </a:rPr>
              <a:t>                                  1                     2</a:t>
            </a:r>
          </a:p>
          <a:p>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C0C6729-5379-4261-ADA6-BD50FB2028C1}"/>
              </a:ext>
            </a:extLst>
          </p:cNvPr>
          <p:cNvSpPr txBox="1"/>
          <p:nvPr/>
        </p:nvSpPr>
        <p:spPr>
          <a:xfrm>
            <a:off x="1873134" y="3828301"/>
            <a:ext cx="8229600"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24.1   A </a:t>
            </a:r>
            <a:r>
              <a:rPr lang="en-US" sz="2400" dirty="0">
                <a:highlight>
                  <a:srgbClr val="FFFF00"/>
                </a:highlight>
                <a:latin typeface="Times New Roman" panose="02020603050405020304" pitchFamily="18" charset="0"/>
                <a:cs typeface="Times New Roman" panose="02020603050405020304" pitchFamily="18" charset="0"/>
              </a:rPr>
              <a:t>minimum spanning tree for a connected graph 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weights on edges are shown, and the edges in a minimum spanning tree are shaded.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total weight of the tree shown is 37. </a:t>
            </a:r>
          </a:p>
          <a:p>
            <a:pPr marL="342900" indent="-342900">
              <a:buFont typeface="Arial" panose="020B0604020202020204" pitchFamily="34" charset="0"/>
              <a:buChar char="•"/>
            </a:pPr>
            <a:r>
              <a:rPr lang="en-US" sz="2400" dirty="0">
                <a:highlight>
                  <a:srgbClr val="FFFF00"/>
                </a:highlight>
                <a:latin typeface="Times New Roman" panose="02020603050405020304" pitchFamily="18" charset="0"/>
                <a:cs typeface="Times New Roman" panose="02020603050405020304" pitchFamily="18" charset="0"/>
              </a:rPr>
              <a:t>The tree is not unique: </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removing the edge (b, c) and replacing it with (a, h) yields another spanning tree with weight 37. </a:t>
            </a:r>
          </a:p>
        </p:txBody>
      </p:sp>
      <p:sp>
        <p:nvSpPr>
          <p:cNvPr id="4" name="Oval 3">
            <a:extLst>
              <a:ext uri="{FF2B5EF4-FFF2-40B4-BE49-F238E27FC236}">
                <a16:creationId xmlns:a16="http://schemas.microsoft.com/office/drawing/2014/main" id="{1BB21692-BB61-441E-AAD1-F3EE20A761AF}"/>
              </a:ext>
            </a:extLst>
          </p:cNvPr>
          <p:cNvSpPr/>
          <p:nvPr/>
        </p:nvSpPr>
        <p:spPr>
          <a:xfrm>
            <a:off x="2545079" y="2211782"/>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a</a:t>
            </a:r>
          </a:p>
        </p:txBody>
      </p:sp>
      <p:sp>
        <p:nvSpPr>
          <p:cNvPr id="5" name="Oval 4">
            <a:extLst>
              <a:ext uri="{FF2B5EF4-FFF2-40B4-BE49-F238E27FC236}">
                <a16:creationId xmlns:a16="http://schemas.microsoft.com/office/drawing/2014/main" id="{55CDF230-316E-451B-AA7F-211DBA7631E9}"/>
              </a:ext>
            </a:extLst>
          </p:cNvPr>
          <p:cNvSpPr/>
          <p:nvPr/>
        </p:nvSpPr>
        <p:spPr>
          <a:xfrm>
            <a:off x="3541220" y="2966684"/>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h</a:t>
            </a:r>
          </a:p>
        </p:txBody>
      </p:sp>
      <p:sp>
        <p:nvSpPr>
          <p:cNvPr id="6" name="Oval 5">
            <a:extLst>
              <a:ext uri="{FF2B5EF4-FFF2-40B4-BE49-F238E27FC236}">
                <a16:creationId xmlns:a16="http://schemas.microsoft.com/office/drawing/2014/main" id="{8E9A2C28-42C8-4B73-8FD6-0898414C5E38}"/>
              </a:ext>
            </a:extLst>
          </p:cNvPr>
          <p:cNvSpPr/>
          <p:nvPr/>
        </p:nvSpPr>
        <p:spPr>
          <a:xfrm>
            <a:off x="5061064" y="1404561"/>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a:t>
            </a:r>
          </a:p>
        </p:txBody>
      </p:sp>
      <p:sp>
        <p:nvSpPr>
          <p:cNvPr id="7" name="Oval 6">
            <a:extLst>
              <a:ext uri="{FF2B5EF4-FFF2-40B4-BE49-F238E27FC236}">
                <a16:creationId xmlns:a16="http://schemas.microsoft.com/office/drawing/2014/main" id="{FC09DF26-70C7-420C-AAAD-8000A698FA37}"/>
              </a:ext>
            </a:extLst>
          </p:cNvPr>
          <p:cNvSpPr/>
          <p:nvPr/>
        </p:nvSpPr>
        <p:spPr>
          <a:xfrm>
            <a:off x="5061064" y="2966682"/>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g</a:t>
            </a:r>
          </a:p>
        </p:txBody>
      </p:sp>
      <p:sp>
        <p:nvSpPr>
          <p:cNvPr id="8" name="Oval 7">
            <a:extLst>
              <a:ext uri="{FF2B5EF4-FFF2-40B4-BE49-F238E27FC236}">
                <a16:creationId xmlns:a16="http://schemas.microsoft.com/office/drawing/2014/main" id="{1A92D740-6437-4D66-BA69-12602D32391D}"/>
              </a:ext>
            </a:extLst>
          </p:cNvPr>
          <p:cNvSpPr/>
          <p:nvPr/>
        </p:nvSpPr>
        <p:spPr>
          <a:xfrm>
            <a:off x="6569825" y="1404562"/>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d</a:t>
            </a:r>
          </a:p>
        </p:txBody>
      </p:sp>
      <p:sp>
        <p:nvSpPr>
          <p:cNvPr id="9" name="Oval 8">
            <a:extLst>
              <a:ext uri="{FF2B5EF4-FFF2-40B4-BE49-F238E27FC236}">
                <a16:creationId xmlns:a16="http://schemas.microsoft.com/office/drawing/2014/main" id="{7C7A322C-75F7-4EBA-9E91-C63C4CB85E26}"/>
              </a:ext>
            </a:extLst>
          </p:cNvPr>
          <p:cNvSpPr/>
          <p:nvPr/>
        </p:nvSpPr>
        <p:spPr>
          <a:xfrm>
            <a:off x="4294909" y="2211782"/>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Times New Roman" panose="02020603050405020304" pitchFamily="18" charset="0"/>
                <a:cs typeface="Times New Roman" panose="02020603050405020304" pitchFamily="18" charset="0"/>
              </a:rPr>
              <a:t>i</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9E749A3F-92D2-4610-AE48-ACF5563CA8A5}"/>
              </a:ext>
            </a:extLst>
          </p:cNvPr>
          <p:cNvSpPr/>
          <p:nvPr/>
        </p:nvSpPr>
        <p:spPr>
          <a:xfrm>
            <a:off x="6569825" y="2966682"/>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f</a:t>
            </a:r>
          </a:p>
        </p:txBody>
      </p:sp>
      <p:sp>
        <p:nvSpPr>
          <p:cNvPr id="11" name="Oval 10">
            <a:extLst>
              <a:ext uri="{FF2B5EF4-FFF2-40B4-BE49-F238E27FC236}">
                <a16:creationId xmlns:a16="http://schemas.microsoft.com/office/drawing/2014/main" id="{7407279D-3F01-404B-9187-6436667624C9}"/>
              </a:ext>
            </a:extLst>
          </p:cNvPr>
          <p:cNvSpPr/>
          <p:nvPr/>
        </p:nvSpPr>
        <p:spPr>
          <a:xfrm>
            <a:off x="7725294" y="2211782"/>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e</a:t>
            </a:r>
          </a:p>
        </p:txBody>
      </p:sp>
      <p:sp>
        <p:nvSpPr>
          <p:cNvPr id="12" name="Oval 11">
            <a:extLst>
              <a:ext uri="{FF2B5EF4-FFF2-40B4-BE49-F238E27FC236}">
                <a16:creationId xmlns:a16="http://schemas.microsoft.com/office/drawing/2014/main" id="{EAF95ACD-6871-451B-957E-AABBCE5EBB0F}"/>
              </a:ext>
            </a:extLst>
          </p:cNvPr>
          <p:cNvSpPr/>
          <p:nvPr/>
        </p:nvSpPr>
        <p:spPr>
          <a:xfrm>
            <a:off x="3552304" y="1404563"/>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b</a:t>
            </a:r>
          </a:p>
        </p:txBody>
      </p:sp>
      <p:cxnSp>
        <p:nvCxnSpPr>
          <p:cNvPr id="14" name="Straight Connector 13">
            <a:extLst>
              <a:ext uri="{FF2B5EF4-FFF2-40B4-BE49-F238E27FC236}">
                <a16:creationId xmlns:a16="http://schemas.microsoft.com/office/drawing/2014/main" id="{85A101DB-B77F-46FF-AE68-B38A7512633D}"/>
              </a:ext>
            </a:extLst>
          </p:cNvPr>
          <p:cNvCxnSpPr>
            <a:stCxn id="4" idx="7"/>
            <a:endCxn id="12" idx="3"/>
          </p:cNvCxnSpPr>
          <p:nvPr/>
        </p:nvCxnSpPr>
        <p:spPr>
          <a:xfrm flipV="1">
            <a:off x="2963705" y="1798619"/>
            <a:ext cx="660424" cy="48077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CC1DA0-FC2B-4928-852F-4DF6504E948C}"/>
              </a:ext>
            </a:extLst>
          </p:cNvPr>
          <p:cNvCxnSpPr>
            <a:cxnSpLocks/>
            <a:stCxn id="12" idx="6"/>
            <a:endCxn id="6" idx="2"/>
          </p:cNvCxnSpPr>
          <p:nvPr/>
        </p:nvCxnSpPr>
        <p:spPr>
          <a:xfrm flipV="1">
            <a:off x="4042755" y="1635394"/>
            <a:ext cx="1018309" cy="2"/>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8DD6E50-689A-4A29-8DE7-310797E73C25}"/>
              </a:ext>
            </a:extLst>
          </p:cNvPr>
          <p:cNvCxnSpPr>
            <a:cxnSpLocks/>
            <a:stCxn id="6" idx="6"/>
          </p:cNvCxnSpPr>
          <p:nvPr/>
        </p:nvCxnSpPr>
        <p:spPr>
          <a:xfrm>
            <a:off x="5551515" y="1635394"/>
            <a:ext cx="101831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DDE0746-BD88-4A98-B977-22847D920F8F}"/>
              </a:ext>
            </a:extLst>
          </p:cNvPr>
          <p:cNvCxnSpPr>
            <a:cxnSpLocks/>
            <a:stCxn id="5" idx="6"/>
            <a:endCxn id="7" idx="2"/>
          </p:cNvCxnSpPr>
          <p:nvPr/>
        </p:nvCxnSpPr>
        <p:spPr>
          <a:xfrm flipV="1">
            <a:off x="4031671" y="3197515"/>
            <a:ext cx="1029393" cy="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9A67E29-5E76-46A8-96B2-C05B3B06F44A}"/>
              </a:ext>
            </a:extLst>
          </p:cNvPr>
          <p:cNvCxnSpPr>
            <a:cxnSpLocks/>
          </p:cNvCxnSpPr>
          <p:nvPr/>
        </p:nvCxnSpPr>
        <p:spPr>
          <a:xfrm>
            <a:off x="5551515" y="3197514"/>
            <a:ext cx="101831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73FA29-3592-4970-A9CC-E621A35B252B}"/>
              </a:ext>
            </a:extLst>
          </p:cNvPr>
          <p:cNvCxnSpPr>
            <a:cxnSpLocks/>
            <a:stCxn id="10" idx="6"/>
            <a:endCxn id="11" idx="3"/>
          </p:cNvCxnSpPr>
          <p:nvPr/>
        </p:nvCxnSpPr>
        <p:spPr>
          <a:xfrm flipV="1">
            <a:off x="7060276" y="2605838"/>
            <a:ext cx="736843" cy="5916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FC1784-42C7-4F64-947C-00415650B453}"/>
              </a:ext>
            </a:extLst>
          </p:cNvPr>
          <p:cNvCxnSpPr>
            <a:cxnSpLocks/>
            <a:stCxn id="4" idx="5"/>
            <a:endCxn id="5" idx="2"/>
          </p:cNvCxnSpPr>
          <p:nvPr/>
        </p:nvCxnSpPr>
        <p:spPr>
          <a:xfrm>
            <a:off x="2963705" y="2605838"/>
            <a:ext cx="577515" cy="59167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A3E1A63-8F5A-485B-AB93-AEF7D421C0C3}"/>
              </a:ext>
            </a:extLst>
          </p:cNvPr>
          <p:cNvCxnSpPr>
            <a:cxnSpLocks/>
            <a:stCxn id="8" idx="5"/>
            <a:endCxn id="11" idx="1"/>
          </p:cNvCxnSpPr>
          <p:nvPr/>
        </p:nvCxnSpPr>
        <p:spPr>
          <a:xfrm>
            <a:off x="6988451" y="1798618"/>
            <a:ext cx="808668" cy="48077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B7816B2-3C4B-47AE-A445-F7CB356CC9AA}"/>
              </a:ext>
            </a:extLst>
          </p:cNvPr>
          <p:cNvCxnSpPr>
            <a:cxnSpLocks/>
            <a:stCxn id="9" idx="5"/>
            <a:endCxn id="7" idx="1"/>
          </p:cNvCxnSpPr>
          <p:nvPr/>
        </p:nvCxnSpPr>
        <p:spPr>
          <a:xfrm>
            <a:off x="4713535" y="2605838"/>
            <a:ext cx="419354" cy="4284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E72CB4F-A3EC-4BDB-A977-74F858B50E6F}"/>
              </a:ext>
            </a:extLst>
          </p:cNvPr>
          <p:cNvCxnSpPr>
            <a:cxnSpLocks/>
            <a:stCxn id="9" idx="3"/>
          </p:cNvCxnSpPr>
          <p:nvPr/>
        </p:nvCxnSpPr>
        <p:spPr>
          <a:xfrm flipH="1">
            <a:off x="3947380" y="2605838"/>
            <a:ext cx="419354" cy="4114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9B87DA-979B-476A-B3CA-6B8BA84BCC8A}"/>
              </a:ext>
            </a:extLst>
          </p:cNvPr>
          <p:cNvCxnSpPr>
            <a:cxnSpLocks/>
            <a:stCxn id="6" idx="3"/>
            <a:endCxn id="9" idx="7"/>
          </p:cNvCxnSpPr>
          <p:nvPr/>
        </p:nvCxnSpPr>
        <p:spPr>
          <a:xfrm flipH="1">
            <a:off x="4713535" y="1798617"/>
            <a:ext cx="419354" cy="48077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E7A1D8E-AAFC-4DC7-A04C-947E897AFB5B}"/>
              </a:ext>
            </a:extLst>
          </p:cNvPr>
          <p:cNvCxnSpPr>
            <a:cxnSpLocks/>
            <a:stCxn id="5" idx="0"/>
            <a:endCxn id="12" idx="4"/>
          </p:cNvCxnSpPr>
          <p:nvPr/>
        </p:nvCxnSpPr>
        <p:spPr>
          <a:xfrm flipV="1">
            <a:off x="3786446" y="1866228"/>
            <a:ext cx="11084" cy="11004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24C79E-6FA4-499B-A9A4-FC8FD29BDC0D}"/>
              </a:ext>
            </a:extLst>
          </p:cNvPr>
          <p:cNvCxnSpPr>
            <a:cxnSpLocks/>
            <a:stCxn id="10" idx="0"/>
          </p:cNvCxnSpPr>
          <p:nvPr/>
        </p:nvCxnSpPr>
        <p:spPr>
          <a:xfrm flipH="1" flipV="1">
            <a:off x="6809509" y="1859428"/>
            <a:ext cx="5542" cy="11072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8FAA871-593D-43B4-8F44-8D28C504BABF}"/>
              </a:ext>
            </a:extLst>
          </p:cNvPr>
          <p:cNvCxnSpPr>
            <a:cxnSpLocks/>
            <a:stCxn id="6" idx="5"/>
            <a:endCxn id="10" idx="1"/>
          </p:cNvCxnSpPr>
          <p:nvPr/>
        </p:nvCxnSpPr>
        <p:spPr>
          <a:xfrm>
            <a:off x="5479690" y="1798617"/>
            <a:ext cx="1161960" cy="123567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190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7873" y="395234"/>
            <a:ext cx="8886584" cy="6247864"/>
          </a:xfrm>
          <a:prstGeom prst="rect">
            <a:avLst/>
          </a:prstGeom>
        </p:spPr>
        <p:txBody>
          <a:bodyPr wrap="square">
            <a:spAutoFit/>
          </a:bodyPr>
          <a:lstStyle/>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We can also implement the priority queue as a min-heap.  </a:t>
            </a:r>
          </a:p>
          <a:p>
            <a:pPr marL="457200" marR="0" lvl="0" indent="-4572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marL="457200" indent="-457200">
              <a:spcAft>
                <a:spcPts val="600"/>
              </a:spcAft>
              <a:buFont typeface="Symbol" panose="05050102010706020507" pitchFamily="18" charset="2"/>
              <a:buChar char=""/>
            </a:pP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The </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running time </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of the Prim’s Algorithm is </a:t>
            </a:r>
            <a:r>
              <a:rPr lang="en-US" sz="2200" dirty="0">
                <a:solidFill>
                  <a:srgbClr val="3803CD"/>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O(|E| log |V|). </a:t>
            </a:r>
          </a:p>
          <a:p>
            <a:pPr marL="914400" lvl="1" indent="-457200">
              <a:spcAft>
                <a:spcPts val="600"/>
              </a:spcAft>
              <a:buFont typeface="Arial" panose="020B0604020202020204" pitchFamily="34" charset="0"/>
              <a:buChar char="•"/>
            </a:pP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If a graph is represented by its </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adjacency lists </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and </a:t>
            </a:r>
          </a:p>
          <a:p>
            <a:pPr marL="914400" lvl="1" indent="-457200">
              <a:spcAft>
                <a:spcPts val="600"/>
              </a:spcAft>
              <a:buFont typeface="Arial" panose="020B0604020202020204" pitchFamily="34" charset="0"/>
              <a:buChar char="•"/>
            </a:pP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the priority queue is implemented as a </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min-heap</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p>
          <a:p>
            <a:pPr marL="461963" indent="-461963">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reason is that the algorithm </a:t>
            </a:r>
          </a:p>
          <a:p>
            <a:pPr marL="919163" lvl="1" indent="-461963">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performs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 - 1 deletions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of the smallest element and </a:t>
            </a:r>
          </a:p>
          <a:p>
            <a:pPr marL="919163" lvl="1" indent="-461963">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makes</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|E| verifications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a:t>
            </a:r>
          </a:p>
          <a:p>
            <a:pPr marL="919163" lvl="1" indent="-461963">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possibly, changes of an element’s priority in a min-heap of size not exceeding |V|. </a:t>
            </a:r>
          </a:p>
          <a:p>
            <a:pPr marL="914400" marR="0" lvl="1" indent="-457200">
              <a:spcBef>
                <a:spcPts val="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Each of these operations is a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log|V</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operation. </a:t>
            </a:r>
          </a:p>
          <a:p>
            <a:pPr marL="914400" lvl="1" indent="-457200">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Hence,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the running time of this implementation of Prim’s algorithm is in</a:t>
            </a:r>
          </a:p>
          <a:p>
            <a:pPr marL="914400" marR="0" indent="-457200">
              <a:spcBef>
                <a:spcPts val="0"/>
              </a:spcBef>
              <a:spcAft>
                <a:spcPts val="600"/>
              </a:spcAft>
            </a:pP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3803CD"/>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|V| - 1 + | E | ) O( log |V| ) = O( | E | log |V| )</a:t>
            </a:r>
          </a:p>
          <a:p>
            <a:pPr marL="914400" marR="0" indent="-457200">
              <a:spcBef>
                <a:spcPts val="0"/>
              </a:spcBef>
              <a:spcAft>
                <a:spcPts val="6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because, in a connected graph,  |V| - 1 ≤ |E |.</a:t>
            </a:r>
          </a:p>
        </p:txBody>
      </p:sp>
      <p:pic>
        <p:nvPicPr>
          <p:cNvPr id="3" name="Picture 2" descr="Image result for smiley face images">
            <a:extLst>
              <a:ext uri="{FF2B5EF4-FFF2-40B4-BE49-F238E27FC236}">
                <a16:creationId xmlns:a16="http://schemas.microsoft.com/office/drawing/2014/main" id="{72F5F6EB-EF66-4873-8B23-3F767F9ABEE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Tree>
    <p:extLst>
      <p:ext uri="{BB962C8B-B14F-4D97-AF65-F5344CB8AC3E}">
        <p14:creationId xmlns:p14="http://schemas.microsoft.com/office/powerpoint/2010/main" val="3823799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7624662"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3" name="Oval 2"/>
          <p:cNvSpPr>
            <a:spLocks noChangeArrowheads="1"/>
          </p:cNvSpPr>
          <p:nvPr/>
        </p:nvSpPr>
        <p:spPr bwMode="auto">
          <a:xfrm>
            <a:off x="9256239"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4" name="Oval 3"/>
          <p:cNvSpPr>
            <a:spLocks noChangeArrowheads="1"/>
          </p:cNvSpPr>
          <p:nvPr/>
        </p:nvSpPr>
        <p:spPr bwMode="auto">
          <a:xfrm>
            <a:off x="7624662" y="3594846"/>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p:cNvSpPr>
            <a:spLocks noChangeArrowheads="1"/>
          </p:cNvSpPr>
          <p:nvPr/>
        </p:nvSpPr>
        <p:spPr bwMode="auto">
          <a:xfrm>
            <a:off x="9256239" y="3594845"/>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6" name="AutoShape 8"/>
          <p:cNvCxnSpPr>
            <a:cxnSpLocks noChangeShapeType="1"/>
            <a:endCxn id="3" idx="2"/>
          </p:cNvCxnSpPr>
          <p:nvPr/>
        </p:nvCxnSpPr>
        <p:spPr bwMode="auto">
          <a:xfrm>
            <a:off x="8226698" y="2563904"/>
            <a:ext cx="1029541" cy="1"/>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7" name="AutoShape 8"/>
          <p:cNvCxnSpPr>
            <a:cxnSpLocks noChangeShapeType="1"/>
          </p:cNvCxnSpPr>
          <p:nvPr/>
        </p:nvCxnSpPr>
        <p:spPr bwMode="auto">
          <a:xfrm>
            <a:off x="8226697" y="3905066"/>
            <a:ext cx="1029541" cy="1"/>
          </a:xfrm>
          <a:prstGeom prst="straightConnector1">
            <a:avLst/>
          </a:prstGeom>
          <a:noFill/>
          <a:ln w="28575">
            <a:solidFill>
              <a:srgbClr val="330CC4"/>
            </a:solidFill>
            <a:round/>
            <a:headEnd/>
            <a:tailEnd/>
          </a:ln>
          <a:extLst>
            <a:ext uri="{909E8E84-426E-40DD-AFC4-6F175D3DCCD1}">
              <a14:hiddenFill xmlns:a14="http://schemas.microsoft.com/office/drawing/2010/main">
                <a:noFill/>
              </a14:hiddenFill>
            </a:ext>
          </a:extLst>
        </p:spPr>
      </p:cxnSp>
      <p:cxnSp>
        <p:nvCxnSpPr>
          <p:cNvPr id="8" name="AutoShape 8"/>
          <p:cNvCxnSpPr>
            <a:cxnSpLocks noChangeShapeType="1"/>
            <a:endCxn id="4" idx="0"/>
          </p:cNvCxnSpPr>
          <p:nvPr/>
        </p:nvCxnSpPr>
        <p:spPr bwMode="auto">
          <a:xfrm>
            <a:off x="7925680"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 name="AutoShape 8"/>
          <p:cNvCxnSpPr>
            <a:cxnSpLocks noChangeShapeType="1"/>
            <a:stCxn id="2" idx="5"/>
            <a:endCxn id="5" idx="1"/>
          </p:cNvCxnSpPr>
          <p:nvPr/>
        </p:nvCxnSpPr>
        <p:spPr bwMode="auto">
          <a:xfrm>
            <a:off x="8138532" y="2766753"/>
            <a:ext cx="1205873" cy="912114"/>
          </a:xfrm>
          <a:prstGeom prst="straightConnector1">
            <a:avLst/>
          </a:prstGeom>
          <a:noFill/>
          <a:ln w="28575">
            <a:solidFill>
              <a:srgbClr val="330CC4"/>
            </a:solidFill>
            <a:round/>
            <a:headEnd/>
            <a:tailEnd/>
          </a:ln>
          <a:extLst>
            <a:ext uri="{909E8E84-426E-40DD-AFC4-6F175D3DCCD1}">
              <a14:hiddenFill xmlns:a14="http://schemas.microsoft.com/office/drawing/2010/main">
                <a:noFill/>
              </a14:hiddenFill>
            </a:ext>
          </a:extLst>
        </p:spPr>
      </p:cxnSp>
      <p:sp>
        <p:nvSpPr>
          <p:cNvPr id="10" name="Rectangle 9"/>
          <p:cNvSpPr/>
          <p:nvPr/>
        </p:nvSpPr>
        <p:spPr>
          <a:xfrm>
            <a:off x="8547344" y="2084727"/>
            <a:ext cx="505216"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11" name="Rectangle 10"/>
          <p:cNvSpPr/>
          <p:nvPr/>
        </p:nvSpPr>
        <p:spPr>
          <a:xfrm>
            <a:off x="8398397" y="277885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12" name="Rectangle 11"/>
          <p:cNvSpPr/>
          <p:nvPr/>
        </p:nvSpPr>
        <p:spPr>
          <a:xfrm>
            <a:off x="8346948" y="385431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13" name="Rectangle 12"/>
          <p:cNvSpPr/>
          <p:nvPr/>
        </p:nvSpPr>
        <p:spPr>
          <a:xfrm>
            <a:off x="7576527" y="306195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5</a:t>
            </a:r>
            <a:endParaRPr lang="en-US" sz="2200" dirty="0">
              <a:latin typeface="Times New Roman" panose="02020603050405020304" pitchFamily="18" charset="0"/>
              <a:cs typeface="Times New Roman" panose="02020603050405020304" pitchFamily="18" charset="0"/>
            </a:endParaRPr>
          </a:p>
        </p:txBody>
      </p:sp>
      <p:cxnSp>
        <p:nvCxnSpPr>
          <p:cNvPr id="14" name="AutoShape 8"/>
          <p:cNvCxnSpPr>
            <a:cxnSpLocks noChangeShapeType="1"/>
          </p:cNvCxnSpPr>
          <p:nvPr/>
        </p:nvCxnSpPr>
        <p:spPr bwMode="auto">
          <a:xfrm>
            <a:off x="9517266"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8"/>
          <p:cNvCxnSpPr>
            <a:cxnSpLocks noChangeShapeType="1"/>
            <a:endCxn id="3" idx="3"/>
          </p:cNvCxnSpPr>
          <p:nvPr/>
        </p:nvCxnSpPr>
        <p:spPr bwMode="auto">
          <a:xfrm flipV="1">
            <a:off x="8138532" y="2766753"/>
            <a:ext cx="1205873" cy="9247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6" name="Rectangle 15"/>
          <p:cNvSpPr/>
          <p:nvPr/>
        </p:nvSpPr>
        <p:spPr>
          <a:xfrm>
            <a:off x="8819991" y="2904135"/>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17" name="Rectangle 16"/>
          <p:cNvSpPr/>
          <p:nvPr/>
        </p:nvSpPr>
        <p:spPr>
          <a:xfrm>
            <a:off x="9430598" y="305742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18" name="Oval 17"/>
          <p:cNvSpPr>
            <a:spLocks noChangeArrowheads="1"/>
          </p:cNvSpPr>
          <p:nvPr/>
        </p:nvSpPr>
        <p:spPr bwMode="auto">
          <a:xfrm>
            <a:off x="10632982" y="2985998"/>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9" name="AutoShape 8"/>
          <p:cNvCxnSpPr>
            <a:cxnSpLocks noChangeShapeType="1"/>
            <a:endCxn id="18" idx="1"/>
          </p:cNvCxnSpPr>
          <p:nvPr/>
        </p:nvCxnSpPr>
        <p:spPr bwMode="auto">
          <a:xfrm>
            <a:off x="9773033" y="2744241"/>
            <a:ext cx="948115" cy="32577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0" name="AutoShape 8"/>
          <p:cNvCxnSpPr>
            <a:cxnSpLocks noChangeShapeType="1"/>
          </p:cNvCxnSpPr>
          <p:nvPr/>
        </p:nvCxnSpPr>
        <p:spPr bwMode="auto">
          <a:xfrm flipH="1">
            <a:off x="9858275" y="3479108"/>
            <a:ext cx="862873" cy="287282"/>
          </a:xfrm>
          <a:prstGeom prst="straightConnector1">
            <a:avLst/>
          </a:prstGeom>
          <a:noFill/>
          <a:ln w="28575">
            <a:solidFill>
              <a:srgbClr val="330CC4"/>
            </a:solidFill>
            <a:round/>
            <a:headEnd/>
            <a:tailEnd/>
          </a:ln>
          <a:extLst>
            <a:ext uri="{909E8E84-426E-40DD-AFC4-6F175D3DCCD1}">
              <a14:hiddenFill xmlns:a14="http://schemas.microsoft.com/office/drawing/2010/main">
                <a:noFill/>
              </a14:hiddenFill>
            </a:ext>
          </a:extLst>
        </p:spPr>
      </p:cxnSp>
      <p:sp>
        <p:nvSpPr>
          <p:cNvPr id="21" name="Rectangle 20"/>
          <p:cNvSpPr/>
          <p:nvPr/>
        </p:nvSpPr>
        <p:spPr>
          <a:xfrm>
            <a:off x="9978178" y="2470938"/>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10152853" y="364520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cxnSp>
        <p:nvCxnSpPr>
          <p:cNvPr id="23" name="AutoShape 8"/>
          <p:cNvCxnSpPr>
            <a:cxnSpLocks noChangeShapeType="1"/>
            <a:endCxn id="18" idx="2"/>
          </p:cNvCxnSpPr>
          <p:nvPr/>
        </p:nvCxnSpPr>
        <p:spPr bwMode="auto">
          <a:xfrm>
            <a:off x="8218828" y="2656980"/>
            <a:ext cx="2414154" cy="61588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4" name="Rectangle 23"/>
          <p:cNvSpPr/>
          <p:nvPr/>
        </p:nvSpPr>
        <p:spPr>
          <a:xfrm>
            <a:off x="9655446" y="2756291"/>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7</a:t>
            </a:r>
            <a:endParaRPr lang="en-US" sz="2200" dirty="0">
              <a:latin typeface="Times New Roman" panose="02020603050405020304" pitchFamily="18" charset="0"/>
              <a:cs typeface="Times New Roman" panose="02020603050405020304" pitchFamily="18" charset="0"/>
            </a:endParaRPr>
          </a:p>
        </p:txBody>
      </p:sp>
      <p:cxnSp>
        <p:nvCxnSpPr>
          <p:cNvPr id="25" name="AutoShape 8"/>
          <p:cNvCxnSpPr>
            <a:cxnSpLocks noChangeShapeType="1"/>
          </p:cNvCxnSpPr>
          <p:nvPr/>
        </p:nvCxnSpPr>
        <p:spPr bwMode="auto">
          <a:xfrm flipV="1">
            <a:off x="8220552" y="3281586"/>
            <a:ext cx="2428202" cy="52255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6" name="Rectangle 25"/>
          <p:cNvSpPr/>
          <p:nvPr/>
        </p:nvSpPr>
        <p:spPr>
          <a:xfrm>
            <a:off x="9696389" y="3360130"/>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7</a:t>
            </a:r>
            <a:endParaRPr lang="en-US" sz="2200" dirty="0">
              <a:latin typeface="Times New Roman" panose="02020603050405020304" pitchFamily="18" charset="0"/>
              <a:cs typeface="Times New Roman" panose="02020603050405020304" pitchFamily="18" charset="0"/>
            </a:endParaRPr>
          </a:p>
        </p:txBody>
      </p:sp>
      <p:graphicFrame>
        <p:nvGraphicFramePr>
          <p:cNvPr id="27" name="Table 26"/>
          <p:cNvGraphicFramePr>
            <a:graphicFrameLocks noGrp="1"/>
          </p:cNvGraphicFramePr>
          <p:nvPr>
            <p:extLst>
              <p:ext uri="{D42A27DB-BD31-4B8C-83A1-F6EECF244321}">
                <p14:modId xmlns:p14="http://schemas.microsoft.com/office/powerpoint/2010/main" val="22712767"/>
              </p:ext>
            </p:extLst>
          </p:nvPr>
        </p:nvGraphicFramePr>
        <p:xfrm>
          <a:off x="1003583" y="80584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28" name="TextBox 27"/>
          <p:cNvSpPr txBox="1"/>
          <p:nvPr/>
        </p:nvSpPr>
        <p:spPr>
          <a:xfrm>
            <a:off x="1003583" y="1420903"/>
            <a:ext cx="1639033" cy="384048"/>
          </a:xfrm>
          <a:prstGeom prst="rect">
            <a:avLst/>
          </a:prstGeom>
          <a:noFill/>
        </p:spPr>
        <p:txBody>
          <a:bodyPr wrap="square" rtlCol="0">
            <a:spAutoFit/>
          </a:bodyPr>
          <a:lstStyle/>
          <a:p>
            <a:r>
              <a:rPr lang="en-US" dirty="0"/>
              <a:t>a(-, -)</a:t>
            </a:r>
          </a:p>
        </p:txBody>
      </p:sp>
      <p:sp>
        <p:nvSpPr>
          <p:cNvPr id="29" name="TextBox 28"/>
          <p:cNvSpPr txBox="1"/>
          <p:nvPr/>
        </p:nvSpPr>
        <p:spPr>
          <a:xfrm>
            <a:off x="2642616" y="1436698"/>
            <a:ext cx="3593592" cy="923330"/>
          </a:xfrm>
          <a:prstGeom prst="rect">
            <a:avLst/>
          </a:prstGeom>
          <a:noFill/>
        </p:spPr>
        <p:txBody>
          <a:bodyPr wrap="square" rtlCol="0">
            <a:spAutoFit/>
          </a:bodyPr>
          <a:lstStyle/>
          <a:p>
            <a:r>
              <a:rPr lang="en-US" dirty="0">
                <a:solidFill>
                  <a:srgbClr val="0000FF"/>
                </a:solidFill>
              </a:rPr>
              <a:t>b(a, 1), </a:t>
            </a:r>
            <a:r>
              <a:rPr lang="en-US" dirty="0"/>
              <a:t>d(a, 2), c(a, 5), e(a, 7), </a:t>
            </a:r>
          </a:p>
          <a:p>
            <a:endParaRPr lang="en-US" dirty="0"/>
          </a:p>
          <a:p>
            <a:endParaRPr lang="en-US" dirty="0"/>
          </a:p>
        </p:txBody>
      </p:sp>
      <p:sp>
        <p:nvSpPr>
          <p:cNvPr id="30" name="TextBox 29"/>
          <p:cNvSpPr txBox="1"/>
          <p:nvPr/>
        </p:nvSpPr>
        <p:spPr>
          <a:xfrm>
            <a:off x="841248" y="2220590"/>
            <a:ext cx="1911095" cy="646331"/>
          </a:xfrm>
          <a:prstGeom prst="rect">
            <a:avLst/>
          </a:prstGeom>
          <a:noFill/>
        </p:spPr>
        <p:txBody>
          <a:bodyPr wrap="square" rtlCol="0">
            <a:spAutoFit/>
          </a:bodyPr>
          <a:lstStyle/>
          <a:p>
            <a:r>
              <a:rPr lang="en-US" dirty="0"/>
              <a:t>V</a:t>
            </a:r>
            <a:r>
              <a:rPr lang="en-US" baseline="-25000" dirty="0"/>
              <a:t>T</a:t>
            </a:r>
            <a:r>
              <a:rPr lang="en-US" dirty="0"/>
              <a:t> = { a }</a:t>
            </a:r>
          </a:p>
          <a:p>
            <a:r>
              <a:rPr lang="en-US" dirty="0"/>
              <a:t>V - V</a:t>
            </a:r>
            <a:r>
              <a:rPr lang="en-US" baseline="-25000" dirty="0"/>
              <a:t>T</a:t>
            </a:r>
            <a:r>
              <a:rPr lang="en-US" dirty="0"/>
              <a:t> = {b, c, d, e} </a:t>
            </a:r>
          </a:p>
        </p:txBody>
      </p:sp>
      <p:sp>
        <p:nvSpPr>
          <p:cNvPr id="31" name="TextBox 30"/>
          <p:cNvSpPr txBox="1"/>
          <p:nvPr/>
        </p:nvSpPr>
        <p:spPr>
          <a:xfrm>
            <a:off x="1048624" y="3223533"/>
            <a:ext cx="1639033" cy="646331"/>
          </a:xfrm>
          <a:prstGeom prst="rect">
            <a:avLst/>
          </a:prstGeom>
          <a:noFill/>
        </p:spPr>
        <p:txBody>
          <a:bodyPr wrap="square" rtlCol="0">
            <a:spAutoFit/>
          </a:bodyPr>
          <a:lstStyle/>
          <a:p>
            <a:r>
              <a:rPr lang="en-US" dirty="0"/>
              <a:t>a(-, -)</a:t>
            </a:r>
          </a:p>
          <a:p>
            <a:r>
              <a:rPr lang="en-US" dirty="0">
                <a:solidFill>
                  <a:srgbClr val="0000FF"/>
                </a:solidFill>
              </a:rPr>
              <a:t>b(a, 1)</a:t>
            </a:r>
            <a:endParaRPr lang="en-US" dirty="0"/>
          </a:p>
        </p:txBody>
      </p:sp>
      <p:sp>
        <p:nvSpPr>
          <p:cNvPr id="33" name="TextBox 32"/>
          <p:cNvSpPr txBox="1"/>
          <p:nvPr/>
        </p:nvSpPr>
        <p:spPr>
          <a:xfrm>
            <a:off x="867551" y="3905066"/>
            <a:ext cx="1911095" cy="646331"/>
          </a:xfrm>
          <a:prstGeom prst="rect">
            <a:avLst/>
          </a:prstGeom>
          <a:noFill/>
        </p:spPr>
        <p:txBody>
          <a:bodyPr wrap="square" rtlCol="0">
            <a:spAutoFit/>
          </a:bodyPr>
          <a:lstStyle/>
          <a:p>
            <a:r>
              <a:rPr lang="en-US" dirty="0"/>
              <a:t>V</a:t>
            </a:r>
            <a:r>
              <a:rPr lang="en-US" baseline="-25000" dirty="0"/>
              <a:t>T</a:t>
            </a:r>
            <a:r>
              <a:rPr lang="en-US" dirty="0"/>
              <a:t> = { a, b }</a:t>
            </a:r>
          </a:p>
          <a:p>
            <a:r>
              <a:rPr lang="en-US" dirty="0"/>
              <a:t>V - V</a:t>
            </a:r>
            <a:r>
              <a:rPr lang="en-US" baseline="-25000" dirty="0"/>
              <a:t>T</a:t>
            </a:r>
            <a:r>
              <a:rPr lang="en-US" dirty="0"/>
              <a:t> = {c, d, e} </a:t>
            </a:r>
          </a:p>
        </p:txBody>
      </p:sp>
      <p:sp>
        <p:nvSpPr>
          <p:cNvPr id="34" name="TextBox 33"/>
          <p:cNvSpPr txBox="1"/>
          <p:nvPr/>
        </p:nvSpPr>
        <p:spPr>
          <a:xfrm>
            <a:off x="2752343" y="3190852"/>
            <a:ext cx="3257301" cy="923330"/>
          </a:xfrm>
          <a:prstGeom prst="rect">
            <a:avLst/>
          </a:prstGeom>
          <a:noFill/>
        </p:spPr>
        <p:txBody>
          <a:bodyPr wrap="square" rtlCol="0">
            <a:spAutoFit/>
          </a:bodyPr>
          <a:lstStyle/>
          <a:p>
            <a:r>
              <a:rPr lang="en-US" dirty="0">
                <a:solidFill>
                  <a:srgbClr val="0000FF"/>
                </a:solidFill>
              </a:rPr>
              <a:t>d(a, 2), </a:t>
            </a:r>
            <a:r>
              <a:rPr lang="en-US" dirty="0"/>
              <a:t>c(b, 4), </a:t>
            </a:r>
            <a:r>
              <a:rPr lang="en-US" dirty="0">
                <a:solidFill>
                  <a:srgbClr val="FF0000"/>
                </a:solidFill>
              </a:rPr>
              <a:t>e(b, 2),</a:t>
            </a:r>
            <a:r>
              <a:rPr lang="en-US" dirty="0"/>
              <a:t> c(a, 5), </a:t>
            </a:r>
            <a:endParaRPr lang="en-US" dirty="0">
              <a:solidFill>
                <a:srgbClr val="FF0000"/>
              </a:solidFill>
            </a:endParaRPr>
          </a:p>
          <a:p>
            <a:r>
              <a:rPr lang="en-US" u="sng" dirty="0"/>
              <a:t>d(b, 4), </a:t>
            </a:r>
            <a:r>
              <a:rPr lang="en-US" dirty="0"/>
              <a:t>e(a, 7)</a:t>
            </a:r>
          </a:p>
          <a:p>
            <a:endParaRPr lang="en-US" dirty="0"/>
          </a:p>
        </p:txBody>
      </p:sp>
      <p:sp>
        <p:nvSpPr>
          <p:cNvPr id="35" name="TextBox 34"/>
          <p:cNvSpPr txBox="1"/>
          <p:nvPr/>
        </p:nvSpPr>
        <p:spPr>
          <a:xfrm>
            <a:off x="1048624" y="4602837"/>
            <a:ext cx="1639033" cy="923330"/>
          </a:xfrm>
          <a:prstGeom prst="rect">
            <a:avLst/>
          </a:prstGeom>
          <a:noFill/>
        </p:spPr>
        <p:txBody>
          <a:bodyPr wrap="square" rtlCol="0">
            <a:spAutoFit/>
          </a:bodyPr>
          <a:lstStyle/>
          <a:p>
            <a:r>
              <a:rPr lang="en-US" dirty="0"/>
              <a:t>a(-, -)</a:t>
            </a:r>
          </a:p>
          <a:p>
            <a:r>
              <a:rPr lang="en-US" dirty="0">
                <a:solidFill>
                  <a:srgbClr val="0000FF"/>
                </a:solidFill>
              </a:rPr>
              <a:t>b(a, 1)</a:t>
            </a:r>
          </a:p>
          <a:p>
            <a:r>
              <a:rPr lang="en-US" dirty="0">
                <a:solidFill>
                  <a:srgbClr val="0000FF"/>
                </a:solidFill>
              </a:rPr>
              <a:t>d(a, 2),</a:t>
            </a:r>
            <a:endParaRPr lang="en-US" dirty="0"/>
          </a:p>
        </p:txBody>
      </p:sp>
      <p:sp>
        <p:nvSpPr>
          <p:cNvPr id="36" name="TextBox 35"/>
          <p:cNvSpPr txBox="1"/>
          <p:nvPr/>
        </p:nvSpPr>
        <p:spPr>
          <a:xfrm>
            <a:off x="873700" y="5746035"/>
            <a:ext cx="1911095" cy="646331"/>
          </a:xfrm>
          <a:prstGeom prst="rect">
            <a:avLst/>
          </a:prstGeom>
          <a:noFill/>
        </p:spPr>
        <p:txBody>
          <a:bodyPr wrap="square" rtlCol="0">
            <a:spAutoFit/>
          </a:bodyPr>
          <a:lstStyle/>
          <a:p>
            <a:r>
              <a:rPr lang="en-US" dirty="0"/>
              <a:t>V</a:t>
            </a:r>
            <a:r>
              <a:rPr lang="en-US" baseline="-25000" dirty="0"/>
              <a:t>T</a:t>
            </a:r>
            <a:r>
              <a:rPr lang="en-US" dirty="0"/>
              <a:t> = { a, b, d }</a:t>
            </a:r>
          </a:p>
          <a:p>
            <a:r>
              <a:rPr lang="en-US" dirty="0"/>
              <a:t>V - V</a:t>
            </a:r>
            <a:r>
              <a:rPr lang="en-US" baseline="-25000" dirty="0"/>
              <a:t>T</a:t>
            </a:r>
            <a:r>
              <a:rPr lang="en-US" dirty="0"/>
              <a:t> = {c, e} </a:t>
            </a:r>
          </a:p>
        </p:txBody>
      </p:sp>
      <p:sp>
        <p:nvSpPr>
          <p:cNvPr id="37" name="TextBox 36"/>
          <p:cNvSpPr txBox="1"/>
          <p:nvPr/>
        </p:nvSpPr>
        <p:spPr>
          <a:xfrm>
            <a:off x="2749788" y="4545706"/>
            <a:ext cx="2998818" cy="923330"/>
          </a:xfrm>
          <a:prstGeom prst="rect">
            <a:avLst/>
          </a:prstGeom>
          <a:noFill/>
        </p:spPr>
        <p:txBody>
          <a:bodyPr wrap="square" rtlCol="0">
            <a:spAutoFit/>
          </a:bodyPr>
          <a:lstStyle/>
          <a:p>
            <a:r>
              <a:rPr lang="en-US" dirty="0">
                <a:solidFill>
                  <a:srgbClr val="0000FF"/>
                </a:solidFill>
              </a:rPr>
              <a:t>e(d, 1),</a:t>
            </a:r>
            <a:r>
              <a:rPr lang="en-US" dirty="0"/>
              <a:t> c(d, 3),</a:t>
            </a:r>
            <a:r>
              <a:rPr lang="en-US" dirty="0">
                <a:solidFill>
                  <a:srgbClr val="FF0000"/>
                </a:solidFill>
              </a:rPr>
              <a:t> </a:t>
            </a:r>
            <a:r>
              <a:rPr lang="en-US" u="sng" dirty="0">
                <a:solidFill>
                  <a:srgbClr val="FF0000"/>
                </a:solidFill>
              </a:rPr>
              <a:t>e(b, 2), </a:t>
            </a:r>
            <a:r>
              <a:rPr lang="en-US" dirty="0"/>
              <a:t>c(a, 5), c(b, 4), e(a, 7), </a:t>
            </a:r>
          </a:p>
          <a:p>
            <a:endParaRPr lang="en-US" dirty="0"/>
          </a:p>
        </p:txBody>
      </p:sp>
      <p:sp>
        <p:nvSpPr>
          <p:cNvPr id="38" name="TextBox 37"/>
          <p:cNvSpPr txBox="1"/>
          <p:nvPr/>
        </p:nvSpPr>
        <p:spPr>
          <a:xfrm>
            <a:off x="5868509" y="4536354"/>
            <a:ext cx="1144028" cy="1200329"/>
          </a:xfrm>
          <a:prstGeom prst="rect">
            <a:avLst/>
          </a:prstGeom>
          <a:noFill/>
        </p:spPr>
        <p:txBody>
          <a:bodyPr wrap="square" rtlCol="0">
            <a:spAutoFit/>
          </a:bodyPr>
          <a:lstStyle/>
          <a:p>
            <a:r>
              <a:rPr lang="en-US" dirty="0"/>
              <a:t>a(-, -)</a:t>
            </a:r>
          </a:p>
          <a:p>
            <a:r>
              <a:rPr lang="en-US" dirty="0">
                <a:solidFill>
                  <a:srgbClr val="0000FF"/>
                </a:solidFill>
              </a:rPr>
              <a:t>b(a, 1)</a:t>
            </a:r>
          </a:p>
          <a:p>
            <a:r>
              <a:rPr lang="en-US" dirty="0">
                <a:solidFill>
                  <a:srgbClr val="0000FF"/>
                </a:solidFill>
              </a:rPr>
              <a:t>d(a, 2)</a:t>
            </a:r>
          </a:p>
          <a:p>
            <a:r>
              <a:rPr lang="en-US" dirty="0">
                <a:solidFill>
                  <a:srgbClr val="0000FF"/>
                </a:solidFill>
              </a:rPr>
              <a:t>e(d, 1)</a:t>
            </a:r>
            <a:endParaRPr lang="en-US" dirty="0"/>
          </a:p>
        </p:txBody>
      </p:sp>
      <p:sp>
        <p:nvSpPr>
          <p:cNvPr id="39" name="TextBox 38"/>
          <p:cNvSpPr txBox="1"/>
          <p:nvPr/>
        </p:nvSpPr>
        <p:spPr>
          <a:xfrm>
            <a:off x="5877133" y="5736683"/>
            <a:ext cx="1911095" cy="646331"/>
          </a:xfrm>
          <a:prstGeom prst="rect">
            <a:avLst/>
          </a:prstGeom>
          <a:noFill/>
        </p:spPr>
        <p:txBody>
          <a:bodyPr wrap="square" rtlCol="0">
            <a:spAutoFit/>
          </a:bodyPr>
          <a:lstStyle/>
          <a:p>
            <a:r>
              <a:rPr lang="en-US" dirty="0"/>
              <a:t>V</a:t>
            </a:r>
            <a:r>
              <a:rPr lang="en-US" baseline="-25000" dirty="0"/>
              <a:t>T</a:t>
            </a:r>
            <a:r>
              <a:rPr lang="en-US" dirty="0"/>
              <a:t> = { a, b, d, e }</a:t>
            </a:r>
          </a:p>
          <a:p>
            <a:r>
              <a:rPr lang="en-US" dirty="0"/>
              <a:t>V - V</a:t>
            </a:r>
            <a:r>
              <a:rPr lang="en-US" baseline="-25000" dirty="0"/>
              <a:t>T</a:t>
            </a:r>
            <a:r>
              <a:rPr lang="en-US" dirty="0"/>
              <a:t> = {c} </a:t>
            </a:r>
          </a:p>
        </p:txBody>
      </p:sp>
      <p:sp>
        <p:nvSpPr>
          <p:cNvPr id="40" name="TextBox 39"/>
          <p:cNvSpPr txBox="1"/>
          <p:nvPr/>
        </p:nvSpPr>
        <p:spPr>
          <a:xfrm>
            <a:off x="6720877" y="4604421"/>
            <a:ext cx="3257301" cy="646331"/>
          </a:xfrm>
          <a:prstGeom prst="rect">
            <a:avLst/>
          </a:prstGeom>
          <a:noFill/>
          <a:ln>
            <a:solidFill>
              <a:srgbClr val="330CC4"/>
            </a:solidFill>
          </a:ln>
        </p:spPr>
        <p:txBody>
          <a:bodyPr wrap="square" rtlCol="0">
            <a:spAutoFit/>
          </a:bodyPr>
          <a:lstStyle/>
          <a:p>
            <a:r>
              <a:rPr lang="en-US" dirty="0">
                <a:solidFill>
                  <a:srgbClr val="0000FF"/>
                </a:solidFill>
              </a:rPr>
              <a:t>c(d, 3), </a:t>
            </a:r>
            <a:r>
              <a:rPr lang="en-US" u="sng" dirty="0"/>
              <a:t>c(a, 5), c(b, 4), c(e, 7), </a:t>
            </a:r>
          </a:p>
          <a:p>
            <a:endParaRPr lang="en-US" dirty="0"/>
          </a:p>
        </p:txBody>
      </p:sp>
      <p:sp>
        <p:nvSpPr>
          <p:cNvPr id="42" name="TextBox 41"/>
          <p:cNvSpPr txBox="1"/>
          <p:nvPr/>
        </p:nvSpPr>
        <p:spPr>
          <a:xfrm>
            <a:off x="8714247" y="5240243"/>
            <a:ext cx="1144028" cy="1477328"/>
          </a:xfrm>
          <a:prstGeom prst="rect">
            <a:avLst/>
          </a:prstGeom>
          <a:noFill/>
        </p:spPr>
        <p:txBody>
          <a:bodyPr wrap="square" rtlCol="0">
            <a:spAutoFit/>
          </a:bodyPr>
          <a:lstStyle/>
          <a:p>
            <a:r>
              <a:rPr lang="en-US" dirty="0"/>
              <a:t>a(-, -)</a:t>
            </a:r>
          </a:p>
          <a:p>
            <a:r>
              <a:rPr lang="en-US" dirty="0">
                <a:solidFill>
                  <a:srgbClr val="0000FF"/>
                </a:solidFill>
              </a:rPr>
              <a:t>b(a, 1)</a:t>
            </a:r>
          </a:p>
          <a:p>
            <a:r>
              <a:rPr lang="en-US" dirty="0">
                <a:solidFill>
                  <a:srgbClr val="0000FF"/>
                </a:solidFill>
              </a:rPr>
              <a:t>d(a, 2)</a:t>
            </a:r>
          </a:p>
          <a:p>
            <a:r>
              <a:rPr lang="en-US" dirty="0">
                <a:solidFill>
                  <a:srgbClr val="0000FF"/>
                </a:solidFill>
              </a:rPr>
              <a:t>e(d, 1)</a:t>
            </a:r>
          </a:p>
          <a:p>
            <a:r>
              <a:rPr lang="en-US" dirty="0">
                <a:solidFill>
                  <a:srgbClr val="0000FF"/>
                </a:solidFill>
              </a:rPr>
              <a:t>c(d, 3)</a:t>
            </a:r>
            <a:endParaRPr lang="en-US" dirty="0"/>
          </a:p>
        </p:txBody>
      </p:sp>
      <p:sp>
        <p:nvSpPr>
          <p:cNvPr id="43" name="TextBox 42"/>
          <p:cNvSpPr txBox="1"/>
          <p:nvPr/>
        </p:nvSpPr>
        <p:spPr>
          <a:xfrm>
            <a:off x="9560270" y="5667737"/>
            <a:ext cx="1911095" cy="646331"/>
          </a:xfrm>
          <a:prstGeom prst="rect">
            <a:avLst/>
          </a:prstGeom>
          <a:noFill/>
        </p:spPr>
        <p:txBody>
          <a:bodyPr wrap="square" rtlCol="0">
            <a:spAutoFit/>
          </a:bodyPr>
          <a:lstStyle/>
          <a:p>
            <a:r>
              <a:rPr lang="en-US" dirty="0"/>
              <a:t>V</a:t>
            </a:r>
            <a:r>
              <a:rPr lang="en-US" baseline="-25000" dirty="0"/>
              <a:t>T</a:t>
            </a:r>
            <a:r>
              <a:rPr lang="en-US" dirty="0"/>
              <a:t> = { a, b, d, e, c }</a:t>
            </a:r>
          </a:p>
          <a:p>
            <a:r>
              <a:rPr lang="en-US" dirty="0"/>
              <a:t>V - V</a:t>
            </a:r>
            <a:r>
              <a:rPr lang="en-US" baseline="-25000" dirty="0"/>
              <a:t>T</a:t>
            </a:r>
            <a:r>
              <a:rPr lang="en-US" dirty="0"/>
              <a:t> = { } </a:t>
            </a:r>
          </a:p>
        </p:txBody>
      </p:sp>
      <p:pic>
        <p:nvPicPr>
          <p:cNvPr id="44" name="Picture 43" descr="Image result for smiley face images">
            <a:extLst>
              <a:ext uri="{FF2B5EF4-FFF2-40B4-BE49-F238E27FC236}">
                <a16:creationId xmlns:a16="http://schemas.microsoft.com/office/drawing/2014/main" id="{DB431019-788F-43FC-B62C-629C4CE3E1F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195" y="1807530"/>
            <a:ext cx="586105" cy="425450"/>
          </a:xfrm>
          <a:prstGeom prst="rect">
            <a:avLst/>
          </a:prstGeom>
          <a:noFill/>
        </p:spPr>
      </p:pic>
      <p:sp>
        <p:nvSpPr>
          <p:cNvPr id="41" name="TextBox 40">
            <a:extLst>
              <a:ext uri="{FF2B5EF4-FFF2-40B4-BE49-F238E27FC236}">
                <a16:creationId xmlns:a16="http://schemas.microsoft.com/office/drawing/2014/main" id="{EE868360-0E6C-4D10-BFAA-1ABEFA0DEDF0}"/>
              </a:ext>
            </a:extLst>
          </p:cNvPr>
          <p:cNvSpPr txBox="1"/>
          <p:nvPr/>
        </p:nvSpPr>
        <p:spPr>
          <a:xfrm>
            <a:off x="5848479" y="1287700"/>
            <a:ext cx="1479525" cy="923330"/>
          </a:xfrm>
          <a:prstGeom prst="rect">
            <a:avLst/>
          </a:prstGeom>
          <a:noFill/>
        </p:spPr>
        <p:txBody>
          <a:bodyPr wrap="square" rtlCol="0">
            <a:spAutoFit/>
          </a:bodyPr>
          <a:lstStyle/>
          <a:p>
            <a:r>
              <a:rPr lang="en-US" dirty="0"/>
              <a:t>Priority Queue</a:t>
            </a:r>
          </a:p>
          <a:p>
            <a:r>
              <a:rPr lang="en-US" dirty="0"/>
              <a:t>(</a:t>
            </a:r>
            <a:r>
              <a:rPr lang="en-US" u="sng" dirty="0"/>
              <a:t>updated</a:t>
            </a:r>
            <a:r>
              <a:rPr lang="en-US" dirty="0"/>
              <a:t>)</a:t>
            </a:r>
          </a:p>
        </p:txBody>
      </p:sp>
    </p:spTree>
    <p:extLst>
      <p:ext uri="{BB962C8B-B14F-4D97-AF65-F5344CB8AC3E}">
        <p14:creationId xmlns:p14="http://schemas.microsoft.com/office/powerpoint/2010/main" val="11723492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7624662"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3" name="Oval 2"/>
          <p:cNvSpPr>
            <a:spLocks noChangeArrowheads="1"/>
          </p:cNvSpPr>
          <p:nvPr/>
        </p:nvSpPr>
        <p:spPr bwMode="auto">
          <a:xfrm>
            <a:off x="9256239"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4" name="Oval 3"/>
          <p:cNvSpPr>
            <a:spLocks noChangeArrowheads="1"/>
          </p:cNvSpPr>
          <p:nvPr/>
        </p:nvSpPr>
        <p:spPr bwMode="auto">
          <a:xfrm>
            <a:off x="7624662" y="3594846"/>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p:cNvSpPr>
            <a:spLocks noChangeArrowheads="1"/>
          </p:cNvSpPr>
          <p:nvPr/>
        </p:nvSpPr>
        <p:spPr bwMode="auto">
          <a:xfrm>
            <a:off x="9256239" y="3594845"/>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6" name="AutoShape 8"/>
          <p:cNvCxnSpPr>
            <a:cxnSpLocks noChangeShapeType="1"/>
            <a:endCxn id="3" idx="2"/>
          </p:cNvCxnSpPr>
          <p:nvPr/>
        </p:nvCxnSpPr>
        <p:spPr bwMode="auto">
          <a:xfrm>
            <a:off x="8226698" y="2563904"/>
            <a:ext cx="1029541" cy="1"/>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14" name="AutoShape 8"/>
          <p:cNvCxnSpPr>
            <a:cxnSpLocks noChangeShapeType="1"/>
            <a:stCxn id="4" idx="6"/>
            <a:endCxn id="5" idx="2"/>
          </p:cNvCxnSpPr>
          <p:nvPr/>
        </p:nvCxnSpPr>
        <p:spPr bwMode="auto">
          <a:xfrm flipV="1">
            <a:off x="8226698" y="3881716"/>
            <a:ext cx="1029541" cy="1"/>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sp>
        <p:nvSpPr>
          <p:cNvPr id="15" name="Rectangle 14"/>
          <p:cNvSpPr/>
          <p:nvPr/>
        </p:nvSpPr>
        <p:spPr>
          <a:xfrm>
            <a:off x="8624300" y="3450828"/>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17" name="Oval 16"/>
          <p:cNvSpPr>
            <a:spLocks noChangeArrowheads="1"/>
          </p:cNvSpPr>
          <p:nvPr/>
        </p:nvSpPr>
        <p:spPr bwMode="auto">
          <a:xfrm>
            <a:off x="10632982" y="2985998"/>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8" name="AutoShape 8"/>
          <p:cNvCxnSpPr>
            <a:cxnSpLocks noChangeShapeType="1"/>
            <a:endCxn id="17" idx="1"/>
          </p:cNvCxnSpPr>
          <p:nvPr/>
        </p:nvCxnSpPr>
        <p:spPr bwMode="auto">
          <a:xfrm>
            <a:off x="9773033" y="2744241"/>
            <a:ext cx="948115" cy="325779"/>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19" name="AutoShape 8"/>
          <p:cNvCxnSpPr>
            <a:cxnSpLocks noChangeShapeType="1"/>
          </p:cNvCxnSpPr>
          <p:nvPr/>
        </p:nvCxnSpPr>
        <p:spPr bwMode="auto">
          <a:xfrm flipH="1">
            <a:off x="9858275" y="3479108"/>
            <a:ext cx="862873" cy="287282"/>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9978178" y="2470938"/>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10152853" y="364520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8547344" y="2084727"/>
            <a:ext cx="505216"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27" name="Oval 26"/>
          <p:cNvSpPr>
            <a:spLocks noChangeArrowheads="1"/>
          </p:cNvSpPr>
          <p:nvPr/>
        </p:nvSpPr>
        <p:spPr bwMode="auto">
          <a:xfrm>
            <a:off x="3378798" y="24294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28" name="Oval 27"/>
          <p:cNvSpPr>
            <a:spLocks noChangeArrowheads="1"/>
          </p:cNvSpPr>
          <p:nvPr/>
        </p:nvSpPr>
        <p:spPr bwMode="auto">
          <a:xfrm>
            <a:off x="5010375" y="24294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29" name="Oval 28"/>
          <p:cNvSpPr>
            <a:spLocks noChangeArrowheads="1"/>
          </p:cNvSpPr>
          <p:nvPr/>
        </p:nvSpPr>
        <p:spPr bwMode="auto">
          <a:xfrm>
            <a:off x="3378798" y="3747246"/>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0" name="Oval 29"/>
          <p:cNvSpPr>
            <a:spLocks noChangeArrowheads="1"/>
          </p:cNvSpPr>
          <p:nvPr/>
        </p:nvSpPr>
        <p:spPr bwMode="auto">
          <a:xfrm>
            <a:off x="5010375" y="3747245"/>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31" name="AutoShape 8"/>
          <p:cNvCxnSpPr>
            <a:cxnSpLocks noChangeShapeType="1"/>
            <a:endCxn id="28" idx="2"/>
          </p:cNvCxnSpPr>
          <p:nvPr/>
        </p:nvCxnSpPr>
        <p:spPr bwMode="auto">
          <a:xfrm>
            <a:off x="3980834" y="2716304"/>
            <a:ext cx="1029541" cy="1"/>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32" name="AutoShape 8"/>
          <p:cNvCxnSpPr>
            <a:cxnSpLocks noChangeShapeType="1"/>
          </p:cNvCxnSpPr>
          <p:nvPr/>
        </p:nvCxnSpPr>
        <p:spPr bwMode="auto">
          <a:xfrm>
            <a:off x="3980833" y="4057466"/>
            <a:ext cx="1029541" cy="1"/>
          </a:xfrm>
          <a:prstGeom prst="straightConnector1">
            <a:avLst/>
          </a:prstGeom>
          <a:noFill/>
          <a:ln w="28575">
            <a:solidFill>
              <a:srgbClr val="330CC4"/>
            </a:solidFill>
            <a:round/>
            <a:headEnd/>
            <a:tailEnd/>
          </a:ln>
          <a:extLst>
            <a:ext uri="{909E8E84-426E-40DD-AFC4-6F175D3DCCD1}">
              <a14:hiddenFill xmlns:a14="http://schemas.microsoft.com/office/drawing/2010/main">
                <a:noFill/>
              </a14:hiddenFill>
            </a:ext>
          </a:extLst>
        </p:spPr>
      </p:cxnSp>
      <p:cxnSp>
        <p:nvCxnSpPr>
          <p:cNvPr id="34" name="AutoShape 8"/>
          <p:cNvCxnSpPr>
            <a:cxnSpLocks noChangeShapeType="1"/>
            <a:stCxn id="27" idx="5"/>
            <a:endCxn id="30" idx="1"/>
          </p:cNvCxnSpPr>
          <p:nvPr/>
        </p:nvCxnSpPr>
        <p:spPr bwMode="auto">
          <a:xfrm>
            <a:off x="3892668" y="2919153"/>
            <a:ext cx="1205873" cy="912114"/>
          </a:xfrm>
          <a:prstGeom prst="straightConnector1">
            <a:avLst/>
          </a:prstGeom>
          <a:noFill/>
          <a:ln w="28575">
            <a:solidFill>
              <a:srgbClr val="330CC4"/>
            </a:solidFill>
            <a:round/>
            <a:headEnd/>
            <a:tailEnd/>
          </a:ln>
          <a:extLst>
            <a:ext uri="{909E8E84-426E-40DD-AFC4-6F175D3DCCD1}">
              <a14:hiddenFill xmlns:a14="http://schemas.microsoft.com/office/drawing/2010/main">
                <a:noFill/>
              </a14:hiddenFill>
            </a:ext>
          </a:extLst>
        </p:spPr>
      </p:cxnSp>
      <p:sp>
        <p:nvSpPr>
          <p:cNvPr id="35" name="Rectangle 34"/>
          <p:cNvSpPr/>
          <p:nvPr/>
        </p:nvSpPr>
        <p:spPr>
          <a:xfrm>
            <a:off x="4301480" y="2237127"/>
            <a:ext cx="505216"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36" name="Rectangle 35"/>
          <p:cNvSpPr/>
          <p:nvPr/>
        </p:nvSpPr>
        <p:spPr>
          <a:xfrm>
            <a:off x="4152533" y="293125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4101084" y="400671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43" name="Oval 42"/>
          <p:cNvSpPr>
            <a:spLocks noChangeArrowheads="1"/>
          </p:cNvSpPr>
          <p:nvPr/>
        </p:nvSpPr>
        <p:spPr bwMode="auto">
          <a:xfrm>
            <a:off x="6387118" y="3138398"/>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45" name="AutoShape 8"/>
          <p:cNvCxnSpPr>
            <a:cxnSpLocks noChangeShapeType="1"/>
          </p:cNvCxnSpPr>
          <p:nvPr/>
        </p:nvCxnSpPr>
        <p:spPr bwMode="auto">
          <a:xfrm flipH="1">
            <a:off x="5612411" y="3631508"/>
            <a:ext cx="862873" cy="287282"/>
          </a:xfrm>
          <a:prstGeom prst="straightConnector1">
            <a:avLst/>
          </a:prstGeom>
          <a:noFill/>
          <a:ln w="28575">
            <a:solidFill>
              <a:srgbClr val="330CC4"/>
            </a:solidFill>
            <a:round/>
            <a:headEnd/>
            <a:tailEnd/>
          </a:ln>
          <a:extLst>
            <a:ext uri="{909E8E84-426E-40DD-AFC4-6F175D3DCCD1}">
              <a14:hiddenFill xmlns:a14="http://schemas.microsoft.com/office/drawing/2010/main">
                <a:noFill/>
              </a14:hiddenFill>
            </a:ext>
          </a:extLst>
        </p:spPr>
      </p:cxnSp>
      <p:sp>
        <p:nvSpPr>
          <p:cNvPr id="47" name="Rectangle 46"/>
          <p:cNvSpPr/>
          <p:nvPr/>
        </p:nvSpPr>
        <p:spPr>
          <a:xfrm>
            <a:off x="5906989" y="379760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52" name="TextBox 51"/>
          <p:cNvSpPr txBox="1"/>
          <p:nvPr/>
        </p:nvSpPr>
        <p:spPr>
          <a:xfrm>
            <a:off x="5271402" y="4992624"/>
            <a:ext cx="1901157" cy="369332"/>
          </a:xfrm>
          <a:prstGeom prst="rect">
            <a:avLst/>
          </a:prstGeom>
          <a:noFill/>
        </p:spPr>
        <p:txBody>
          <a:bodyPr wrap="square" rtlCol="0">
            <a:spAutoFit/>
          </a:bodyPr>
          <a:lstStyle/>
          <a:p>
            <a:r>
              <a:rPr lang="en-US" dirty="0"/>
              <a:t>T(Weight) = 7   </a:t>
            </a:r>
          </a:p>
        </p:txBody>
      </p:sp>
      <p:sp>
        <p:nvSpPr>
          <p:cNvPr id="53" name="Oval 52">
            <a:extLst>
              <a:ext uri="{FF2B5EF4-FFF2-40B4-BE49-F238E27FC236}">
                <a16:creationId xmlns:a16="http://schemas.microsoft.com/office/drawing/2014/main" id="{60264200-A5C2-4772-81EC-32DC0C730FF2}"/>
              </a:ext>
            </a:extLst>
          </p:cNvPr>
          <p:cNvSpPr>
            <a:spLocks noChangeArrowheads="1"/>
          </p:cNvSpPr>
          <p:nvPr/>
        </p:nvSpPr>
        <p:spPr bwMode="auto">
          <a:xfrm>
            <a:off x="1007913" y="544691"/>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54" name="Oval 53">
            <a:extLst>
              <a:ext uri="{FF2B5EF4-FFF2-40B4-BE49-F238E27FC236}">
                <a16:creationId xmlns:a16="http://schemas.microsoft.com/office/drawing/2014/main" id="{1283A7EB-C89C-4A66-8C6F-3B0E223F4C01}"/>
              </a:ext>
            </a:extLst>
          </p:cNvPr>
          <p:cNvSpPr>
            <a:spLocks noChangeArrowheads="1"/>
          </p:cNvSpPr>
          <p:nvPr/>
        </p:nvSpPr>
        <p:spPr bwMode="auto">
          <a:xfrm>
            <a:off x="2639490" y="544691"/>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5" name="Oval 54">
            <a:extLst>
              <a:ext uri="{FF2B5EF4-FFF2-40B4-BE49-F238E27FC236}">
                <a16:creationId xmlns:a16="http://schemas.microsoft.com/office/drawing/2014/main" id="{9E1BCEE5-CC73-4E40-8F02-2D80D0B35DCB}"/>
              </a:ext>
            </a:extLst>
          </p:cNvPr>
          <p:cNvSpPr>
            <a:spLocks noChangeArrowheads="1"/>
          </p:cNvSpPr>
          <p:nvPr/>
        </p:nvSpPr>
        <p:spPr bwMode="auto">
          <a:xfrm>
            <a:off x="1007913" y="1862503"/>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6" name="Oval 55">
            <a:extLst>
              <a:ext uri="{FF2B5EF4-FFF2-40B4-BE49-F238E27FC236}">
                <a16:creationId xmlns:a16="http://schemas.microsoft.com/office/drawing/2014/main" id="{5B1C7FBE-3991-4F64-9E21-11C8AD23DAEA}"/>
              </a:ext>
            </a:extLst>
          </p:cNvPr>
          <p:cNvSpPr>
            <a:spLocks noChangeArrowheads="1"/>
          </p:cNvSpPr>
          <p:nvPr/>
        </p:nvSpPr>
        <p:spPr bwMode="auto">
          <a:xfrm>
            <a:off x="2639490" y="1862502"/>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57" name="AutoShape 8">
            <a:extLst>
              <a:ext uri="{FF2B5EF4-FFF2-40B4-BE49-F238E27FC236}">
                <a16:creationId xmlns:a16="http://schemas.microsoft.com/office/drawing/2014/main" id="{F1E84A59-08E0-4A3C-BE10-FA6EF876E2AC}"/>
              </a:ext>
            </a:extLst>
          </p:cNvPr>
          <p:cNvCxnSpPr>
            <a:cxnSpLocks noChangeShapeType="1"/>
            <a:endCxn id="54" idx="2"/>
          </p:cNvCxnSpPr>
          <p:nvPr/>
        </p:nvCxnSpPr>
        <p:spPr bwMode="auto">
          <a:xfrm>
            <a:off x="1609949" y="831561"/>
            <a:ext cx="1029541" cy="1"/>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58" name="AutoShape 8">
            <a:extLst>
              <a:ext uri="{FF2B5EF4-FFF2-40B4-BE49-F238E27FC236}">
                <a16:creationId xmlns:a16="http://schemas.microsoft.com/office/drawing/2014/main" id="{1D39DE95-7758-45D4-9106-D1F709A9411E}"/>
              </a:ext>
            </a:extLst>
          </p:cNvPr>
          <p:cNvCxnSpPr>
            <a:cxnSpLocks noChangeShapeType="1"/>
          </p:cNvCxnSpPr>
          <p:nvPr/>
        </p:nvCxnSpPr>
        <p:spPr bwMode="auto">
          <a:xfrm>
            <a:off x="1609948" y="2172723"/>
            <a:ext cx="1029541" cy="1"/>
          </a:xfrm>
          <a:prstGeom prst="straightConnector1">
            <a:avLst/>
          </a:prstGeom>
          <a:noFill/>
          <a:ln w="28575">
            <a:solidFill>
              <a:srgbClr val="330CC4"/>
            </a:solidFill>
            <a:round/>
            <a:headEnd/>
            <a:tailEnd/>
          </a:ln>
          <a:extLst>
            <a:ext uri="{909E8E84-426E-40DD-AFC4-6F175D3DCCD1}">
              <a14:hiddenFill xmlns:a14="http://schemas.microsoft.com/office/drawing/2010/main">
                <a:noFill/>
              </a14:hiddenFill>
            </a:ext>
          </a:extLst>
        </p:spPr>
      </p:cxnSp>
      <p:cxnSp>
        <p:nvCxnSpPr>
          <p:cNvPr id="59" name="AutoShape 8">
            <a:extLst>
              <a:ext uri="{FF2B5EF4-FFF2-40B4-BE49-F238E27FC236}">
                <a16:creationId xmlns:a16="http://schemas.microsoft.com/office/drawing/2014/main" id="{03A100C4-2704-466C-BA07-67900732D50F}"/>
              </a:ext>
            </a:extLst>
          </p:cNvPr>
          <p:cNvCxnSpPr>
            <a:cxnSpLocks noChangeShapeType="1"/>
            <a:endCxn id="55" idx="0"/>
          </p:cNvCxnSpPr>
          <p:nvPr/>
        </p:nvCxnSpPr>
        <p:spPr bwMode="auto">
          <a:xfrm>
            <a:off x="1308931" y="1118431"/>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0" name="AutoShape 8">
            <a:extLst>
              <a:ext uri="{FF2B5EF4-FFF2-40B4-BE49-F238E27FC236}">
                <a16:creationId xmlns:a16="http://schemas.microsoft.com/office/drawing/2014/main" id="{E7DE0214-A147-4640-8FC1-4EC19240A511}"/>
              </a:ext>
            </a:extLst>
          </p:cNvPr>
          <p:cNvCxnSpPr>
            <a:cxnSpLocks noChangeShapeType="1"/>
            <a:stCxn id="53" idx="5"/>
            <a:endCxn id="56" idx="1"/>
          </p:cNvCxnSpPr>
          <p:nvPr/>
        </p:nvCxnSpPr>
        <p:spPr bwMode="auto">
          <a:xfrm>
            <a:off x="1521783" y="1034410"/>
            <a:ext cx="1205873" cy="912114"/>
          </a:xfrm>
          <a:prstGeom prst="straightConnector1">
            <a:avLst/>
          </a:prstGeom>
          <a:noFill/>
          <a:ln w="28575">
            <a:solidFill>
              <a:srgbClr val="330CC4"/>
            </a:solidFill>
            <a:round/>
            <a:headEnd/>
            <a:tailEnd/>
          </a:ln>
          <a:extLst>
            <a:ext uri="{909E8E84-426E-40DD-AFC4-6F175D3DCCD1}">
              <a14:hiddenFill xmlns:a14="http://schemas.microsoft.com/office/drawing/2010/main">
                <a:noFill/>
              </a14:hiddenFill>
            </a:ext>
          </a:extLst>
        </p:spPr>
      </p:cxnSp>
      <p:sp>
        <p:nvSpPr>
          <p:cNvPr id="61" name="Rectangle 60">
            <a:extLst>
              <a:ext uri="{FF2B5EF4-FFF2-40B4-BE49-F238E27FC236}">
                <a16:creationId xmlns:a16="http://schemas.microsoft.com/office/drawing/2014/main" id="{93C5C194-EF66-4A35-BB51-DE39E8017B3D}"/>
              </a:ext>
            </a:extLst>
          </p:cNvPr>
          <p:cNvSpPr/>
          <p:nvPr/>
        </p:nvSpPr>
        <p:spPr>
          <a:xfrm>
            <a:off x="1781648" y="104651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62" name="Rectangle 61">
            <a:extLst>
              <a:ext uri="{FF2B5EF4-FFF2-40B4-BE49-F238E27FC236}">
                <a16:creationId xmlns:a16="http://schemas.microsoft.com/office/drawing/2014/main" id="{018CE763-D2BC-4F19-8450-E9C1182F0232}"/>
              </a:ext>
            </a:extLst>
          </p:cNvPr>
          <p:cNvSpPr/>
          <p:nvPr/>
        </p:nvSpPr>
        <p:spPr>
          <a:xfrm>
            <a:off x="1730199" y="212197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63" name="Rectangle 62">
            <a:extLst>
              <a:ext uri="{FF2B5EF4-FFF2-40B4-BE49-F238E27FC236}">
                <a16:creationId xmlns:a16="http://schemas.microsoft.com/office/drawing/2014/main" id="{A142CA76-C0F4-484A-BC59-19176BD55791}"/>
              </a:ext>
            </a:extLst>
          </p:cNvPr>
          <p:cNvSpPr/>
          <p:nvPr/>
        </p:nvSpPr>
        <p:spPr>
          <a:xfrm>
            <a:off x="959778" y="132960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5</a:t>
            </a:r>
            <a:endParaRPr lang="en-US" sz="2200" dirty="0">
              <a:latin typeface="Times New Roman" panose="02020603050405020304" pitchFamily="18" charset="0"/>
              <a:cs typeface="Times New Roman" panose="02020603050405020304" pitchFamily="18" charset="0"/>
            </a:endParaRPr>
          </a:p>
        </p:txBody>
      </p:sp>
      <p:cxnSp>
        <p:nvCxnSpPr>
          <p:cNvPr id="64" name="AutoShape 8">
            <a:extLst>
              <a:ext uri="{FF2B5EF4-FFF2-40B4-BE49-F238E27FC236}">
                <a16:creationId xmlns:a16="http://schemas.microsoft.com/office/drawing/2014/main" id="{CDFCDD73-B2C4-4943-81C8-56DA0A29E4F2}"/>
              </a:ext>
            </a:extLst>
          </p:cNvPr>
          <p:cNvCxnSpPr>
            <a:cxnSpLocks noChangeShapeType="1"/>
          </p:cNvCxnSpPr>
          <p:nvPr/>
        </p:nvCxnSpPr>
        <p:spPr bwMode="auto">
          <a:xfrm>
            <a:off x="2900517" y="1118431"/>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5" name="AutoShape 8">
            <a:extLst>
              <a:ext uri="{FF2B5EF4-FFF2-40B4-BE49-F238E27FC236}">
                <a16:creationId xmlns:a16="http://schemas.microsoft.com/office/drawing/2014/main" id="{47F12AED-1435-4C64-A1BE-D77BD007235A}"/>
              </a:ext>
            </a:extLst>
          </p:cNvPr>
          <p:cNvCxnSpPr>
            <a:cxnSpLocks noChangeShapeType="1"/>
            <a:endCxn id="54" idx="3"/>
          </p:cNvCxnSpPr>
          <p:nvPr/>
        </p:nvCxnSpPr>
        <p:spPr bwMode="auto">
          <a:xfrm flipV="1">
            <a:off x="1521783" y="1034410"/>
            <a:ext cx="1205873" cy="9247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66" name="Rectangle 65">
            <a:extLst>
              <a:ext uri="{FF2B5EF4-FFF2-40B4-BE49-F238E27FC236}">
                <a16:creationId xmlns:a16="http://schemas.microsoft.com/office/drawing/2014/main" id="{72AC0C4F-E953-4916-BC81-ED416460E25A}"/>
              </a:ext>
            </a:extLst>
          </p:cNvPr>
          <p:cNvSpPr/>
          <p:nvPr/>
        </p:nvSpPr>
        <p:spPr>
          <a:xfrm>
            <a:off x="2203242" y="117179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67" name="Rectangle 66">
            <a:extLst>
              <a:ext uri="{FF2B5EF4-FFF2-40B4-BE49-F238E27FC236}">
                <a16:creationId xmlns:a16="http://schemas.microsoft.com/office/drawing/2014/main" id="{56819D9C-92B3-4A4A-BAE4-D333E900F26C}"/>
              </a:ext>
            </a:extLst>
          </p:cNvPr>
          <p:cNvSpPr/>
          <p:nvPr/>
        </p:nvSpPr>
        <p:spPr>
          <a:xfrm>
            <a:off x="2813849" y="1325083"/>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68" name="Oval 67">
            <a:extLst>
              <a:ext uri="{FF2B5EF4-FFF2-40B4-BE49-F238E27FC236}">
                <a16:creationId xmlns:a16="http://schemas.microsoft.com/office/drawing/2014/main" id="{7F055B12-6458-4705-A943-3D65396AA108}"/>
              </a:ext>
            </a:extLst>
          </p:cNvPr>
          <p:cNvSpPr>
            <a:spLocks noChangeArrowheads="1"/>
          </p:cNvSpPr>
          <p:nvPr/>
        </p:nvSpPr>
        <p:spPr bwMode="auto">
          <a:xfrm>
            <a:off x="4016233" y="1253655"/>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69" name="AutoShape 8">
            <a:extLst>
              <a:ext uri="{FF2B5EF4-FFF2-40B4-BE49-F238E27FC236}">
                <a16:creationId xmlns:a16="http://schemas.microsoft.com/office/drawing/2014/main" id="{C8D1598D-E810-4C1B-BBFB-40D0F2A375BE}"/>
              </a:ext>
            </a:extLst>
          </p:cNvPr>
          <p:cNvCxnSpPr>
            <a:cxnSpLocks noChangeShapeType="1"/>
            <a:stCxn id="54" idx="5"/>
            <a:endCxn id="68" idx="1"/>
          </p:cNvCxnSpPr>
          <p:nvPr/>
        </p:nvCxnSpPr>
        <p:spPr bwMode="auto">
          <a:xfrm>
            <a:off x="3153360" y="1034410"/>
            <a:ext cx="951039" cy="30326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0" name="AutoShape 8">
            <a:extLst>
              <a:ext uri="{FF2B5EF4-FFF2-40B4-BE49-F238E27FC236}">
                <a16:creationId xmlns:a16="http://schemas.microsoft.com/office/drawing/2014/main" id="{82C9C80D-0AB7-44F3-B3DB-4F1D57EAA665}"/>
              </a:ext>
            </a:extLst>
          </p:cNvPr>
          <p:cNvCxnSpPr>
            <a:cxnSpLocks noChangeShapeType="1"/>
          </p:cNvCxnSpPr>
          <p:nvPr/>
        </p:nvCxnSpPr>
        <p:spPr bwMode="auto">
          <a:xfrm flipH="1">
            <a:off x="3241526" y="1746765"/>
            <a:ext cx="862873" cy="287282"/>
          </a:xfrm>
          <a:prstGeom prst="straightConnector1">
            <a:avLst/>
          </a:prstGeom>
          <a:noFill/>
          <a:ln w="28575">
            <a:solidFill>
              <a:srgbClr val="330CC4"/>
            </a:solidFill>
            <a:round/>
            <a:headEnd/>
            <a:tailEnd/>
          </a:ln>
          <a:extLst>
            <a:ext uri="{909E8E84-426E-40DD-AFC4-6F175D3DCCD1}">
              <a14:hiddenFill xmlns:a14="http://schemas.microsoft.com/office/drawing/2010/main">
                <a:noFill/>
              </a14:hiddenFill>
            </a:ext>
          </a:extLst>
        </p:spPr>
      </p:cxnSp>
      <p:sp>
        <p:nvSpPr>
          <p:cNvPr id="71" name="Rectangle 70">
            <a:extLst>
              <a:ext uri="{FF2B5EF4-FFF2-40B4-BE49-F238E27FC236}">
                <a16:creationId xmlns:a16="http://schemas.microsoft.com/office/drawing/2014/main" id="{8AE7FBD9-19DD-4796-9994-9432EDCA6CAD}"/>
              </a:ext>
            </a:extLst>
          </p:cNvPr>
          <p:cNvSpPr/>
          <p:nvPr/>
        </p:nvSpPr>
        <p:spPr>
          <a:xfrm>
            <a:off x="3361429" y="738595"/>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72" name="Rectangle 71">
            <a:extLst>
              <a:ext uri="{FF2B5EF4-FFF2-40B4-BE49-F238E27FC236}">
                <a16:creationId xmlns:a16="http://schemas.microsoft.com/office/drawing/2014/main" id="{A4AAA3DB-BFD3-4584-AE21-AAF34792D5A0}"/>
              </a:ext>
            </a:extLst>
          </p:cNvPr>
          <p:cNvSpPr/>
          <p:nvPr/>
        </p:nvSpPr>
        <p:spPr>
          <a:xfrm>
            <a:off x="3536104" y="1912863"/>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cxnSp>
        <p:nvCxnSpPr>
          <p:cNvPr id="73" name="AutoShape 8">
            <a:extLst>
              <a:ext uri="{FF2B5EF4-FFF2-40B4-BE49-F238E27FC236}">
                <a16:creationId xmlns:a16="http://schemas.microsoft.com/office/drawing/2014/main" id="{FEB94788-DD90-442F-A256-8AB206D469FE}"/>
              </a:ext>
            </a:extLst>
          </p:cNvPr>
          <p:cNvCxnSpPr>
            <a:cxnSpLocks noChangeShapeType="1"/>
            <a:endCxn id="68" idx="2"/>
          </p:cNvCxnSpPr>
          <p:nvPr/>
        </p:nvCxnSpPr>
        <p:spPr bwMode="auto">
          <a:xfrm>
            <a:off x="1602079" y="924637"/>
            <a:ext cx="2414154" cy="61588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74" name="Rectangle 73">
            <a:extLst>
              <a:ext uri="{FF2B5EF4-FFF2-40B4-BE49-F238E27FC236}">
                <a16:creationId xmlns:a16="http://schemas.microsoft.com/office/drawing/2014/main" id="{4AED867B-5231-486B-B9F1-B53ECC6EF306}"/>
              </a:ext>
            </a:extLst>
          </p:cNvPr>
          <p:cNvSpPr/>
          <p:nvPr/>
        </p:nvSpPr>
        <p:spPr>
          <a:xfrm>
            <a:off x="3038697" y="1023948"/>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7</a:t>
            </a:r>
            <a:endParaRPr lang="en-US" sz="2200" dirty="0">
              <a:latin typeface="Times New Roman" panose="02020603050405020304" pitchFamily="18" charset="0"/>
              <a:cs typeface="Times New Roman" panose="02020603050405020304" pitchFamily="18" charset="0"/>
            </a:endParaRPr>
          </a:p>
        </p:txBody>
      </p:sp>
      <p:cxnSp>
        <p:nvCxnSpPr>
          <p:cNvPr id="75" name="AutoShape 8">
            <a:extLst>
              <a:ext uri="{FF2B5EF4-FFF2-40B4-BE49-F238E27FC236}">
                <a16:creationId xmlns:a16="http://schemas.microsoft.com/office/drawing/2014/main" id="{0965E463-CE34-407C-96CD-9C5E3F504D2D}"/>
              </a:ext>
            </a:extLst>
          </p:cNvPr>
          <p:cNvCxnSpPr>
            <a:cxnSpLocks noChangeShapeType="1"/>
          </p:cNvCxnSpPr>
          <p:nvPr/>
        </p:nvCxnSpPr>
        <p:spPr bwMode="auto">
          <a:xfrm flipV="1">
            <a:off x="1603803" y="1549243"/>
            <a:ext cx="2428202" cy="52255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76" name="Rectangle 75">
            <a:extLst>
              <a:ext uri="{FF2B5EF4-FFF2-40B4-BE49-F238E27FC236}">
                <a16:creationId xmlns:a16="http://schemas.microsoft.com/office/drawing/2014/main" id="{DE6F7412-4C8E-492E-8C6E-D4B4390370C4}"/>
              </a:ext>
            </a:extLst>
          </p:cNvPr>
          <p:cNvSpPr/>
          <p:nvPr/>
        </p:nvSpPr>
        <p:spPr>
          <a:xfrm>
            <a:off x="3079640" y="1627787"/>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7</a:t>
            </a:r>
            <a:endParaRPr lang="en-US" sz="2200" dirty="0">
              <a:latin typeface="Times New Roman" panose="02020603050405020304" pitchFamily="18" charset="0"/>
              <a:cs typeface="Times New Roman" panose="02020603050405020304" pitchFamily="18" charset="0"/>
            </a:endParaRPr>
          </a:p>
        </p:txBody>
      </p:sp>
      <p:sp>
        <p:nvSpPr>
          <p:cNvPr id="77" name="Rectangle 76">
            <a:extLst>
              <a:ext uri="{FF2B5EF4-FFF2-40B4-BE49-F238E27FC236}">
                <a16:creationId xmlns:a16="http://schemas.microsoft.com/office/drawing/2014/main" id="{B775C021-FCCD-40CF-852A-A7A288E32591}"/>
              </a:ext>
            </a:extLst>
          </p:cNvPr>
          <p:cNvSpPr/>
          <p:nvPr/>
        </p:nvSpPr>
        <p:spPr>
          <a:xfrm>
            <a:off x="1872111" y="364049"/>
            <a:ext cx="505216"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pic>
        <p:nvPicPr>
          <p:cNvPr id="80" name="Picture 79" descr="Image result for smiley face images">
            <a:extLst>
              <a:ext uri="{FF2B5EF4-FFF2-40B4-BE49-F238E27FC236}">
                <a16:creationId xmlns:a16="http://schemas.microsoft.com/office/drawing/2014/main" id="{DE6FD19F-0D70-4828-A6A2-B79256B19B1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500" y="2493703"/>
            <a:ext cx="586105" cy="425450"/>
          </a:xfrm>
          <a:prstGeom prst="rect">
            <a:avLst/>
          </a:prstGeom>
          <a:noFill/>
        </p:spPr>
      </p:pic>
    </p:spTree>
    <p:extLst>
      <p:ext uri="{BB962C8B-B14F-4D97-AF65-F5344CB8AC3E}">
        <p14:creationId xmlns:p14="http://schemas.microsoft.com/office/powerpoint/2010/main" val="1000504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1EC772-715C-4920-A3E3-57065B22C564}"/>
              </a:ext>
            </a:extLst>
          </p:cNvPr>
          <p:cNvSpPr txBox="1"/>
          <p:nvPr/>
        </p:nvSpPr>
        <p:spPr>
          <a:xfrm>
            <a:off x="3034145" y="2901142"/>
            <a:ext cx="6111932" cy="2066741"/>
          </a:xfrm>
          <a:prstGeom prst="rect">
            <a:avLst/>
          </a:prstGeom>
          <a:noFill/>
        </p:spPr>
        <p:txBody>
          <a:bodyPr wrap="square">
            <a:spAutoFit/>
          </a:bodyPr>
          <a:lstStyle/>
          <a:p>
            <a:pPr algn="ctr">
              <a:spcAft>
                <a:spcPts val="1200"/>
              </a:spcAft>
            </a:pPr>
            <a:r>
              <a:rPr lang="en-US" sz="3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Krushal’s</a:t>
            </a:r>
            <a:r>
              <a:rPr lang="en-US" sz="3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algorithm </a:t>
            </a:r>
            <a:endParaRPr lang="en-US" sz="3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algn="ctr">
              <a:spcAft>
                <a:spcPts val="1200"/>
              </a:spcAft>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greedy algorithm for finding the minimum spanning tree </a:t>
            </a:r>
          </a:p>
          <a:p>
            <a:pPr algn="ctr">
              <a:spcAft>
                <a:spcPts val="1200"/>
              </a:spcAft>
            </a:pP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always yields an optimal solution</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p:txBody>
      </p:sp>
    </p:spTree>
    <p:extLst>
      <p:ext uri="{BB962C8B-B14F-4D97-AF65-F5344CB8AC3E}">
        <p14:creationId xmlns:p14="http://schemas.microsoft.com/office/powerpoint/2010/main" val="38605851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1032" y="456247"/>
            <a:ext cx="8471647" cy="6586418"/>
          </a:xfrm>
          <a:prstGeom prst="rect">
            <a:avLst/>
          </a:prstGeom>
        </p:spPr>
        <p:txBody>
          <a:bodyPr wrap="square">
            <a:spAutoFit/>
          </a:bodyPr>
          <a:lstStyle/>
          <a:p>
            <a:pPr>
              <a:spcAft>
                <a:spcPts val="1200"/>
              </a:spcAft>
            </a:pPr>
            <a:r>
              <a:rPr lang="en-US" sz="2200" b="1"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Kruskal’s</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Algorithm</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Prim’s Algorithm is a greedy algorithm that “grows” a minimum spanning tree through a greedy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inclusion of the nearest vertex to the vertices already in the tree. </a:t>
            </a:r>
          </a:p>
          <a:p>
            <a:pPr>
              <a:spcAft>
                <a:spcPts val="1200"/>
              </a:spcAft>
            </a:pP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Krushal’s</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algorithm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is also a greedy algorithm for finding the minimum spanning tree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that also always yields an optimal solution</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461963" indent="-461963">
              <a:spcAft>
                <a:spcPts val="8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algorithm constructs a minimum spanning tree of a weighted, connected, undirected graph G = (V, E) as </a:t>
            </a:r>
          </a:p>
          <a:p>
            <a:pPr marL="919163" lvl="1" indent="-461963">
              <a:spcAft>
                <a:spcPts val="800"/>
              </a:spcAft>
              <a:buFont typeface="Courier New" panose="02070309020205020404" pitchFamily="49" charset="0"/>
              <a:buChar char="o"/>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an acyclic subgraph with |V| - 1 edges for which the sum of the edge weights is the smallest. </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914400" lvl="1" indent="-457200">
              <a:spcAft>
                <a:spcPts val="800"/>
              </a:spcAft>
              <a:buFont typeface="Courier New" panose="02070309020205020404" pitchFamily="49" charset="0"/>
              <a:buChar char="o"/>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an expanding sequence of subgraphs that are </a:t>
            </a:r>
          </a:p>
          <a:p>
            <a:pPr marL="1257300" lvl="2" indent="-342900">
              <a:spcAft>
                <a:spcPts val="800"/>
              </a:spcAft>
              <a:buFont typeface="Wingdings" panose="05000000000000000000" pitchFamily="2" charset="2"/>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always acyclic </a:t>
            </a:r>
          </a:p>
          <a:p>
            <a:pPr marL="1257300" lvl="2" indent="-342900">
              <a:spcAft>
                <a:spcPts val="800"/>
              </a:spcAft>
              <a:buFont typeface="Wingdings" panose="05000000000000000000" pitchFamily="2" charset="2"/>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but are </a:t>
            </a:r>
            <a:r>
              <a:rPr lang="en-US" sz="22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not</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necessarily connected on the intermediate stages  (of the expanding sequence) of the algorithm.</a:t>
            </a:r>
          </a:p>
          <a:p>
            <a:pPr marL="914400" lvl="1" indent="-457200">
              <a:spcAft>
                <a:spcPts val="8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(It is not difficult to prove that such a subgraph must be a tree.) </a:t>
            </a:r>
          </a:p>
          <a:p>
            <a:pPr lvl="2">
              <a:spcAft>
                <a:spcPts val="800"/>
              </a:spcAft>
            </a:pP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4363CAE4-717A-4B0C-B4DD-B2AA2D21F13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0323" y="3216275"/>
            <a:ext cx="586105" cy="425450"/>
          </a:xfrm>
          <a:prstGeom prst="rect">
            <a:avLst/>
          </a:prstGeom>
          <a:noFill/>
        </p:spPr>
      </p:pic>
    </p:spTree>
    <p:extLst>
      <p:ext uri="{BB962C8B-B14F-4D97-AF65-F5344CB8AC3E}">
        <p14:creationId xmlns:p14="http://schemas.microsoft.com/office/powerpoint/2010/main" val="1987637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3154" y="783159"/>
            <a:ext cx="8713694" cy="5880071"/>
          </a:xfrm>
          <a:prstGeom prst="rect">
            <a:avLst/>
          </a:prstGeom>
        </p:spPr>
        <p:txBody>
          <a:bodyPr wrap="square">
            <a:spAutoFit/>
          </a:bodyPr>
          <a:lstStyle/>
          <a:p>
            <a:pPr>
              <a:spcAft>
                <a:spcPts val="600"/>
              </a:spcAft>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Krushal’s</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algorithm</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begins by </a:t>
            </a:r>
          </a:p>
          <a:p>
            <a:pPr marL="461963" indent="-461963">
              <a:spcAft>
                <a:spcPts val="600"/>
              </a:spcAft>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Creating disjoint subsets of V, one for each vertex, the graph is represented by a set E that contains the edges in the graph along with their weights.</a:t>
            </a:r>
          </a:p>
          <a:p>
            <a:pPr marL="461963" indent="-461963">
              <a:spcAft>
                <a:spcPts val="600"/>
              </a:spcAft>
              <a:buFont typeface="Arial" panose="020B0604020202020204" pitchFamily="34" charset="0"/>
              <a:buChar char="•"/>
            </a:pPr>
            <a:r>
              <a:rPr lang="en-US" sz="2200" u="sng"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Sorting</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p>
          <a:p>
            <a:pPr marL="919163" lvl="1" indent="-461963">
              <a:spcAft>
                <a:spcPts val="6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sorting the graph’s edges in nondecreasing order of their weights.  </a:t>
            </a:r>
          </a:p>
          <a:p>
            <a:pPr marL="461963" indent="-461963">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Then, starting with the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empty subgraph</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p>
          <a:p>
            <a:pPr marL="919163" lvl="1" indent="-461963">
              <a:spcAft>
                <a:spcPts val="6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Scan</a:t>
            </a:r>
          </a:p>
          <a:p>
            <a:pPr marL="1376363" lvl="2" indent="-461963">
              <a:spcAft>
                <a:spcPts val="6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algorithm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scans</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this sorted list, </a:t>
            </a:r>
          </a:p>
          <a:p>
            <a:pPr marL="919163" lvl="1" indent="-461963">
              <a:spcAft>
                <a:spcPts val="600"/>
              </a:spcAft>
              <a:buFont typeface="Courier New" panose="02070309020205020404" pitchFamily="49" charset="0"/>
              <a:buChar char="o"/>
            </a:pP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Add edge</a:t>
            </a:r>
          </a:p>
          <a:p>
            <a:pPr marL="1376363" lvl="2" indent="-461963">
              <a:spcAft>
                <a:spcPts val="600"/>
              </a:spcAft>
              <a:buFont typeface="Wingdings" panose="05000000000000000000" pitchFamily="2" charset="2"/>
              <a:buChar char="§"/>
            </a:pP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adding</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the next edge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on the list to the current subgraph </a:t>
            </a:r>
          </a:p>
          <a:p>
            <a:pPr marL="1833563" lvl="3" indent="-461963">
              <a:spcAft>
                <a:spcPts val="600"/>
              </a:spcAft>
              <a:buFont typeface="Wingdings" panose="05000000000000000000" pitchFamily="2" charset="2"/>
              <a:buChar char="v"/>
            </a:pPr>
            <a:r>
              <a:rPr lang="en-US" sz="2200" u="sng"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Check for cycle</a:t>
            </a:r>
          </a:p>
          <a:p>
            <a:pPr marL="2290763" lvl="4" indent="-461963">
              <a:lnSpc>
                <a:spcPct val="150000"/>
              </a:lnSpc>
              <a:buFont typeface="Wingdings" panose="05000000000000000000" pitchFamily="2" charset="2"/>
              <a:buChar char="q"/>
            </a:pPr>
            <a:r>
              <a:rPr lang="en-US" sz="2200"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if such an inclusion does not create a cycle; </a:t>
            </a:r>
          </a:p>
          <a:p>
            <a:pPr marL="2290763" lvl="4" indent="-461963">
              <a:lnSpc>
                <a:spcPct val="150000"/>
              </a:lnSpc>
              <a:buFont typeface="Wingdings" panose="05000000000000000000" pitchFamily="2" charset="2"/>
              <a:buChar char="q"/>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Otherwise, simply skipping the edge.</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pic>
        <p:nvPicPr>
          <p:cNvPr id="3" name="Picture 2" descr="Image result for smiley face images">
            <a:extLst>
              <a:ext uri="{FF2B5EF4-FFF2-40B4-BE49-F238E27FC236}">
                <a16:creationId xmlns:a16="http://schemas.microsoft.com/office/drawing/2014/main" id="{B20647D9-4106-4543-8BEE-D35A55EB8ED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Tree>
    <p:extLst>
      <p:ext uri="{BB962C8B-B14F-4D97-AF65-F5344CB8AC3E}">
        <p14:creationId xmlns:p14="http://schemas.microsoft.com/office/powerpoint/2010/main" val="28960286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4213" y="616944"/>
            <a:ext cx="9092901" cy="5509200"/>
          </a:xfrm>
          <a:prstGeom prst="rect">
            <a:avLst/>
          </a:prstGeom>
        </p:spPr>
        <p:txBody>
          <a:bodyPr wrap="square">
            <a:spAutoFit/>
          </a:bodyPr>
          <a:lstStyle/>
          <a:p>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Algorithm   </a:t>
            </a:r>
            <a:r>
              <a:rPr lang="en-US" sz="22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Krushal</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(G)</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Krushal’s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algorithm for constructing a minimum spanning tree</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Input:	   A weighted, connected, undirected graph G = (V, E)</a:t>
            </a:r>
          </a:p>
          <a:p>
            <a:pPr marL="914400" marR="0" indent="-914400">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Output:    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the set of edges composing a minimum spanning tree G sort  </a:t>
            </a:r>
          </a:p>
          <a:p>
            <a:pPr marL="914400" marR="0" indent="-914400">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 in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nondecreasing</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order of the edge weight  w(e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i2</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en-US" altLang="zh-CN"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914400" marR="0" indent="-914400">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w(</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ix</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where x = | E |.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Ø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ecounter</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 	//initialize the set of tree edges and its size</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				//initialize the number of processed edges</a:t>
            </a:r>
          </a:p>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while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ecounter</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&lt;  |V| - 1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do   {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while the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nos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of edges in 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is less than |V|-1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k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k + 1</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U { </a:t>
            </a:r>
            <a:r>
              <a:rPr lang="en-US" sz="22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ik</a:t>
            </a:r>
            <a:r>
              <a:rPr lang="en-US" sz="2200" baseline="-250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 is acyclic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U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ik</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ecounter</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ecounter</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//end if</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//end while do</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0631E0B3-48A8-4CA8-B190-BDF532563A9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
        <p:nvSpPr>
          <p:cNvPr id="4" name="TextBox 3">
            <a:extLst>
              <a:ext uri="{FF2B5EF4-FFF2-40B4-BE49-F238E27FC236}">
                <a16:creationId xmlns:a16="http://schemas.microsoft.com/office/drawing/2014/main" id="{17D81A88-E61A-4EAB-8FC0-2C6F5AEE82DE}"/>
              </a:ext>
            </a:extLst>
          </p:cNvPr>
          <p:cNvSpPr txBox="1"/>
          <p:nvPr/>
        </p:nvSpPr>
        <p:spPr>
          <a:xfrm>
            <a:off x="7115694" y="4488332"/>
            <a:ext cx="3399905"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For a given G = (V, E), </a:t>
            </a:r>
            <a:r>
              <a:rPr lang="en-US" dirty="0" err="1"/>
              <a:t>maxNosEdges</a:t>
            </a:r>
            <a:r>
              <a:rPr lang="en-US" dirty="0"/>
              <a:t>= ½ (|V| * (|V|-1))</a:t>
            </a:r>
          </a:p>
        </p:txBody>
      </p:sp>
      <p:sp>
        <p:nvSpPr>
          <p:cNvPr id="5" name="TextBox 4">
            <a:extLst>
              <a:ext uri="{FF2B5EF4-FFF2-40B4-BE49-F238E27FC236}">
                <a16:creationId xmlns:a16="http://schemas.microsoft.com/office/drawing/2014/main" id="{924DC38C-161B-4E3C-9EB2-CBE99CA693FE}"/>
              </a:ext>
            </a:extLst>
          </p:cNvPr>
          <p:cNvSpPr txBox="1"/>
          <p:nvPr/>
        </p:nvSpPr>
        <p:spPr>
          <a:xfrm>
            <a:off x="7115695" y="5134663"/>
            <a:ext cx="3399905"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Total number of edges of the minimal spanning tree is one less than the number of vertices of G</a:t>
            </a:r>
          </a:p>
        </p:txBody>
      </p:sp>
    </p:spTree>
    <p:extLst>
      <p:ext uri="{BB962C8B-B14F-4D97-AF65-F5344CB8AC3E}">
        <p14:creationId xmlns:p14="http://schemas.microsoft.com/office/powerpoint/2010/main" val="15313197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3635" y="2497073"/>
            <a:ext cx="8704729" cy="2063642"/>
          </a:xfrm>
          <a:prstGeom prst="rect">
            <a:avLst/>
          </a:prstGeom>
        </p:spPr>
        <p:txBody>
          <a:bodyPr wrap="square">
            <a:spAutoFit/>
          </a:bodyPr>
          <a:lstStyle/>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fact that </a:t>
            </a: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E</a:t>
            </a:r>
            <a:r>
              <a:rPr lang="en-US" sz="2200"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is actually a tree in Prim’s algorithm </a:t>
            </a: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but generally just an acyclic subgraph in Kruskal’s algorithm turns out to be an obstacle that can be overcome.</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spTree>
    <p:extLst>
      <p:ext uri="{BB962C8B-B14F-4D97-AF65-F5344CB8AC3E}">
        <p14:creationId xmlns:p14="http://schemas.microsoft.com/office/powerpoint/2010/main" val="28674551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0162" y="1209313"/>
            <a:ext cx="8973671" cy="1446550"/>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Figure 9.5 demonstrates the application of </a:t>
            </a:r>
            <a:r>
              <a:rPr lang="en-US" sz="2200" dirty="0" err="1">
                <a:latin typeface="Times New Roman" panose="02020603050405020304" pitchFamily="18" charset="0"/>
                <a:cs typeface="Times New Roman" panose="02020603050405020304" pitchFamily="18" charset="0"/>
              </a:rPr>
              <a:t>Kruskal’s</a:t>
            </a:r>
            <a:r>
              <a:rPr lang="en-US" sz="2200" dirty="0">
                <a:latin typeface="Times New Roman" panose="02020603050405020304" pitchFamily="18" charset="0"/>
                <a:cs typeface="Times New Roman" panose="02020603050405020304" pitchFamily="18" charset="0"/>
              </a:rPr>
              <a:t> algorithm to the same graph we used for illustrating Prim’s algorithm in our previous section.  As you trace the algorithm’s operations, note the disconnectedness of some of the immediate subgraphs.</a:t>
            </a:r>
          </a:p>
        </p:txBody>
      </p:sp>
      <p:sp>
        <p:nvSpPr>
          <p:cNvPr id="3" name="Oval 2"/>
          <p:cNvSpPr>
            <a:spLocks noChangeArrowheads="1"/>
          </p:cNvSpPr>
          <p:nvPr/>
        </p:nvSpPr>
        <p:spPr bwMode="auto">
          <a:xfrm>
            <a:off x="3890683" y="3004746"/>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4" name="Oval 3"/>
          <p:cNvSpPr>
            <a:spLocks noChangeArrowheads="1"/>
          </p:cNvSpPr>
          <p:nvPr/>
        </p:nvSpPr>
        <p:spPr bwMode="auto">
          <a:xfrm>
            <a:off x="5656730" y="3004746"/>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p:cNvSpPr>
            <a:spLocks noChangeArrowheads="1"/>
          </p:cNvSpPr>
          <p:nvPr/>
        </p:nvSpPr>
        <p:spPr bwMode="auto">
          <a:xfrm>
            <a:off x="4805083" y="3981899"/>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2859742" y="3981899"/>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765414" y="3981899"/>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4819931" y="5120416"/>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9" name="AutoShape 44"/>
          <p:cNvCxnSpPr>
            <a:cxnSpLocks noChangeShapeType="1"/>
            <a:endCxn id="4" idx="2"/>
          </p:cNvCxnSpPr>
          <p:nvPr/>
        </p:nvCxnSpPr>
        <p:spPr bwMode="auto">
          <a:xfrm>
            <a:off x="4434448" y="3262873"/>
            <a:ext cx="1222282" cy="476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6" idx="6"/>
          </p:cNvCxnSpPr>
          <p:nvPr/>
        </p:nvCxnSpPr>
        <p:spPr bwMode="auto">
          <a:xfrm>
            <a:off x="3403507" y="4244789"/>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5" idx="6"/>
            <a:endCxn id="7" idx="2"/>
          </p:cNvCxnSpPr>
          <p:nvPr/>
        </p:nvCxnSpPr>
        <p:spPr bwMode="auto">
          <a:xfrm>
            <a:off x="5348848" y="4244789"/>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stCxn id="6" idx="7"/>
          </p:cNvCxnSpPr>
          <p:nvPr/>
        </p:nvCxnSpPr>
        <p:spPr bwMode="auto">
          <a:xfrm flipV="1">
            <a:off x="3323874" y="3458808"/>
            <a:ext cx="641538" cy="60009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endCxn id="4" idx="4"/>
          </p:cNvCxnSpPr>
          <p:nvPr/>
        </p:nvCxnSpPr>
        <p:spPr bwMode="auto">
          <a:xfrm flipV="1">
            <a:off x="5299889" y="3530526"/>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8" idx="7"/>
            <a:endCxn id="7" idx="3"/>
          </p:cNvCxnSpPr>
          <p:nvPr/>
        </p:nvCxnSpPr>
        <p:spPr bwMode="auto">
          <a:xfrm flipV="1">
            <a:off x="5284063" y="4430680"/>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2" name="AutoShape 44"/>
          <p:cNvCxnSpPr>
            <a:cxnSpLocks noChangeShapeType="1"/>
            <a:stCxn id="6" idx="5"/>
            <a:endCxn id="8" idx="1"/>
          </p:cNvCxnSpPr>
          <p:nvPr/>
        </p:nvCxnSpPr>
        <p:spPr bwMode="auto">
          <a:xfrm>
            <a:off x="3323874" y="4430680"/>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44"/>
          <p:cNvCxnSpPr>
            <a:cxnSpLocks noChangeShapeType="1"/>
            <a:stCxn id="8" idx="0"/>
            <a:endCxn id="5" idx="4"/>
          </p:cNvCxnSpPr>
          <p:nvPr/>
        </p:nvCxnSpPr>
        <p:spPr bwMode="auto">
          <a:xfrm flipH="1" flipV="1">
            <a:off x="5076966" y="4507679"/>
            <a:ext cx="1484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0" name="AutoShape 44"/>
          <p:cNvCxnSpPr>
            <a:cxnSpLocks noChangeShapeType="1"/>
            <a:stCxn id="5" idx="1"/>
            <a:endCxn id="3" idx="4"/>
          </p:cNvCxnSpPr>
          <p:nvPr/>
        </p:nvCxnSpPr>
        <p:spPr bwMode="auto">
          <a:xfrm flipH="1" flipV="1">
            <a:off x="4162566" y="3530526"/>
            <a:ext cx="722150"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4" name="AutoShape 44"/>
          <p:cNvCxnSpPr>
            <a:cxnSpLocks noChangeShapeType="1"/>
            <a:stCxn id="7" idx="1"/>
          </p:cNvCxnSpPr>
          <p:nvPr/>
        </p:nvCxnSpPr>
        <p:spPr bwMode="auto">
          <a:xfrm flipH="1" flipV="1">
            <a:off x="6106998" y="3490186"/>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7" name="Rectangle 36"/>
          <p:cNvSpPr/>
          <p:nvPr/>
        </p:nvSpPr>
        <p:spPr>
          <a:xfrm>
            <a:off x="4899564" y="286028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3395452" y="33946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39" name="Rectangle 38"/>
          <p:cNvSpPr/>
          <p:nvPr/>
        </p:nvSpPr>
        <p:spPr>
          <a:xfrm>
            <a:off x="6341721" y="338211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40" name="Rectangle 39"/>
          <p:cNvSpPr/>
          <p:nvPr/>
        </p:nvSpPr>
        <p:spPr>
          <a:xfrm>
            <a:off x="4441084" y="344357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41" name="Rectangle 40"/>
          <p:cNvSpPr/>
          <p:nvPr/>
        </p:nvSpPr>
        <p:spPr>
          <a:xfrm>
            <a:off x="5402685" y="345950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42" name="Rectangle 41"/>
          <p:cNvSpPr/>
          <p:nvPr/>
        </p:nvSpPr>
        <p:spPr>
          <a:xfrm>
            <a:off x="3914578" y="3852401"/>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43" name="Rectangle 42"/>
          <p:cNvSpPr/>
          <p:nvPr/>
        </p:nvSpPr>
        <p:spPr>
          <a:xfrm>
            <a:off x="5923825" y="38786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44" name="Rectangle 43"/>
          <p:cNvSpPr/>
          <p:nvPr/>
        </p:nvSpPr>
        <p:spPr>
          <a:xfrm>
            <a:off x="3721182" y="467932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45" name="Rectangle 44"/>
          <p:cNvSpPr/>
          <p:nvPr/>
        </p:nvSpPr>
        <p:spPr>
          <a:xfrm>
            <a:off x="6131534" y="467567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46" name="Rectangle 45"/>
          <p:cNvSpPr/>
          <p:nvPr/>
        </p:nvSpPr>
        <p:spPr>
          <a:xfrm>
            <a:off x="5069018" y="457147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66971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57617745"/>
              </p:ext>
            </p:extLst>
          </p:nvPr>
        </p:nvGraphicFramePr>
        <p:xfrm>
          <a:off x="1926067" y="141283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Tree edges</a:t>
                      </a:r>
                      <a:endParaRPr lang="en-US" sz="2200" b="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Sorted list of edges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631576" y="2394071"/>
            <a:ext cx="4449673" cy="1446550"/>
          </a:xfrm>
          <a:prstGeom prst="rect">
            <a:avLst/>
          </a:prstGeom>
        </p:spPr>
        <p:txBody>
          <a:bodyPr wrap="square">
            <a:spAutoFit/>
          </a:bodyPr>
          <a:lstStyle/>
          <a:p>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bc</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ef</a:t>
            </a:r>
            <a:r>
              <a:rPr lang="en-US" sz="2200" dirty="0">
                <a:latin typeface="Times New Roman" panose="02020603050405020304" pitchFamily="18" charset="0"/>
                <a:cs typeface="Times New Roman" panose="02020603050405020304" pitchFamily="18" charset="0"/>
              </a:rPr>
              <a:t>  ab  bf </a:t>
            </a:r>
            <a:r>
              <a:rPr lang="en-US" sz="2200" dirty="0" err="1">
                <a:latin typeface="Times New Roman" panose="02020603050405020304" pitchFamily="18" charset="0"/>
                <a:cs typeface="Times New Roman" panose="02020603050405020304" pitchFamily="18" charset="0"/>
              </a:rPr>
              <a:t>cf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df</a:t>
            </a: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		1    2   3   4   4   5    5	             ae cd de</a:t>
            </a:r>
          </a:p>
          <a:p>
            <a:r>
              <a:rPr lang="en-US" sz="2200" dirty="0">
                <a:latin typeface="Times New Roman" panose="02020603050405020304" pitchFamily="18" charset="0"/>
                <a:cs typeface="Times New Roman" panose="02020603050405020304" pitchFamily="18" charset="0"/>
              </a:rPr>
              <a:t>                           6   6   8</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1" name="TextBox 30"/>
              <p:cNvSpPr txBox="1"/>
              <p:nvPr/>
            </p:nvSpPr>
            <p:spPr>
              <a:xfrm>
                <a:off x="2178657" y="4587903"/>
                <a:ext cx="2105960" cy="646331"/>
              </a:xfrm>
              <a:prstGeom prst="rect">
                <a:avLst/>
              </a:prstGeom>
              <a:noFill/>
            </p:spPr>
            <p:txBody>
              <a:bodyPr wrap="square" rtlCol="0">
                <a:spAutoFit/>
              </a:bodyPr>
              <a:lstStyle/>
              <a:p>
                <a:r>
                  <a:rPr lang="en-US" dirty="0"/>
                  <a:t>Merge - Sort Algorithm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n </a:t>
                </a:r>
                <a:r>
                  <a:rPr lang="en-US" dirty="0" err="1"/>
                  <a:t>logn</a:t>
                </a:r>
                <a:r>
                  <a:rPr lang="en-US" dirty="0"/>
                  <a:t>)</a:t>
                </a:r>
              </a:p>
            </p:txBody>
          </p:sp>
        </mc:Choice>
        <mc:Fallback xmlns="">
          <p:sp>
            <p:nvSpPr>
              <p:cNvPr id="31" name="TextBox 30"/>
              <p:cNvSpPr txBox="1">
                <a:spLocks noRot="1" noChangeAspect="1" noMove="1" noResize="1" noEditPoints="1" noAdjustHandles="1" noChangeArrowheads="1" noChangeShapeType="1" noTextEdit="1"/>
              </p:cNvSpPr>
              <p:nvPr/>
            </p:nvSpPr>
            <p:spPr>
              <a:xfrm>
                <a:off x="2178657" y="4587903"/>
                <a:ext cx="2105960" cy="646331"/>
              </a:xfrm>
              <a:prstGeom prst="rect">
                <a:avLst/>
              </a:prstGeom>
              <a:blipFill>
                <a:blip r:embed="rId2"/>
                <a:stretch>
                  <a:fillRect l="-2312" t="-5660" b="-14151"/>
                </a:stretch>
              </a:blipFill>
            </p:spPr>
            <p:txBody>
              <a:bodyPr/>
              <a:lstStyle/>
              <a:p>
                <a:r>
                  <a:rPr lang="en-US">
                    <a:noFill/>
                  </a:rPr>
                  <a:t> </a:t>
                </a:r>
              </a:p>
            </p:txBody>
          </p:sp>
        </mc:Fallback>
      </mc:AlternateContent>
      <p:pic>
        <p:nvPicPr>
          <p:cNvPr id="32" name="Picture 31" descr="Image result for smiley face images">
            <a:extLst>
              <a:ext uri="{FF2B5EF4-FFF2-40B4-BE49-F238E27FC236}">
                <a16:creationId xmlns:a16="http://schemas.microsoft.com/office/drawing/2014/main" id="{1A30AC98-80A7-46DF-9BC0-8B2DDCE404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4858" y="2649724"/>
            <a:ext cx="586105" cy="425450"/>
          </a:xfrm>
          <a:prstGeom prst="rect">
            <a:avLst/>
          </a:prstGeom>
          <a:noFill/>
        </p:spPr>
      </p:pic>
    </p:spTree>
    <p:extLst>
      <p:ext uri="{BB962C8B-B14F-4D97-AF65-F5344CB8AC3E}">
        <p14:creationId xmlns:p14="http://schemas.microsoft.com/office/powerpoint/2010/main" val="2495383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56A9AF58-9DAA-4BBC-94B9-3E4D18B4A81E}"/>
                  </a:ext>
                </a:extLst>
              </p:cNvPr>
              <p:cNvSpPr txBox="1"/>
              <p:nvPr/>
            </p:nvSpPr>
            <p:spPr>
              <a:xfrm>
                <a:off x="2158612" y="1463264"/>
                <a:ext cx="8381925" cy="3724096"/>
              </a:xfrm>
              <a:prstGeom prst="rect">
                <a:avLst/>
              </a:prstGeom>
              <a:noFill/>
            </p:spPr>
            <p:txBody>
              <a:bodyPr wrap="square" rtlCol="0">
                <a:spAutoFit/>
              </a:bodyPr>
              <a:lstStyle/>
              <a:p>
                <a:pPr>
                  <a:spcAft>
                    <a:spcPts val="600"/>
                  </a:spcAft>
                </a:pPr>
                <a:r>
                  <a:rPr lang="en-US" sz="2400" dirty="0">
                    <a:latin typeface="Times New Roman" panose="02020603050405020304" pitchFamily="18" charset="0"/>
                    <a:cs typeface="Times New Roman" panose="02020603050405020304" pitchFamily="18" charset="0"/>
                  </a:rPr>
                  <a:t>Examine two algorithms for solving the minimum spanning tree problem: </a:t>
                </a:r>
                <a:r>
                  <a:rPr lang="en-US" sz="2400" dirty="0">
                    <a:highlight>
                      <a:srgbClr val="FFFF00"/>
                    </a:highlight>
                    <a:latin typeface="Times New Roman" panose="02020603050405020304" pitchFamily="18" charset="0"/>
                    <a:cs typeface="Times New Roman" panose="02020603050405020304" pitchFamily="18" charset="0"/>
                  </a:rPr>
                  <a:t>Prim’s algorithm and </a:t>
                </a:r>
                <a:r>
                  <a:rPr lang="en-US" sz="2400" dirty="0" err="1">
                    <a:highlight>
                      <a:srgbClr val="FFFF00"/>
                    </a:highlight>
                    <a:latin typeface="Times New Roman" panose="02020603050405020304" pitchFamily="18" charset="0"/>
                    <a:cs typeface="Times New Roman" panose="02020603050405020304" pitchFamily="18" charset="0"/>
                  </a:rPr>
                  <a:t>Krushal’s</a:t>
                </a:r>
                <a:r>
                  <a:rPr lang="en-US" sz="2400" dirty="0">
                    <a:highlight>
                      <a:srgbClr val="FFFF00"/>
                    </a:highlight>
                    <a:latin typeface="Times New Roman" panose="02020603050405020304" pitchFamily="18" charset="0"/>
                    <a:cs typeface="Times New Roman" panose="02020603050405020304" pitchFamily="18" charset="0"/>
                  </a:rPr>
                  <a:t> algorithm.</a:t>
                </a:r>
              </a:p>
              <a:p>
                <a:pPr marL="342900" indent="-342900">
                  <a:spcAft>
                    <a:spcPts val="600"/>
                  </a:spcAft>
                  <a:buFont typeface="Arial" panose="020B0604020202020204" pitchFamily="34" charset="0"/>
                  <a:buChar char="•"/>
                </a:pPr>
                <a:r>
                  <a:rPr lang="en-US" sz="2400" dirty="0">
                    <a:highlight>
                      <a:srgbClr val="FFFF00"/>
                    </a:highlight>
                    <a:latin typeface="Times New Roman" panose="02020603050405020304" pitchFamily="18" charset="0"/>
                    <a:cs typeface="Times New Roman" panose="02020603050405020304" pitchFamily="18" charset="0"/>
                  </a:rPr>
                  <a:t>Each runs in time O(|E| log |V|) using ordinary binary heaps.</a:t>
                </a: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Prim’s algorithm can be sped up to run in time O(|E| + |V| log |V|), which is an improvement if |V|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|E|, using Fibonacci heaps.</a:t>
                </a: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Both algorithms illustrate </a:t>
                </a:r>
                <a:r>
                  <a:rPr lang="en-US" sz="2400" dirty="0">
                    <a:highlight>
                      <a:srgbClr val="FFFF00"/>
                    </a:highlight>
                    <a:latin typeface="Times New Roman" panose="02020603050405020304" pitchFamily="18" charset="0"/>
                    <a:cs typeface="Times New Roman" panose="02020603050405020304" pitchFamily="18" charset="0"/>
                  </a:rPr>
                  <a:t>a heuristic for optimization called the “greedy” strategy.</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56A9AF58-9DAA-4BBC-94B9-3E4D18B4A81E}"/>
                  </a:ext>
                </a:extLst>
              </p:cNvPr>
              <p:cNvSpPr txBox="1">
                <a:spLocks noRot="1" noChangeAspect="1" noMove="1" noResize="1" noEditPoints="1" noAdjustHandles="1" noChangeArrowheads="1" noChangeShapeType="1" noTextEdit="1"/>
              </p:cNvSpPr>
              <p:nvPr/>
            </p:nvSpPr>
            <p:spPr>
              <a:xfrm>
                <a:off x="2158612" y="1463264"/>
                <a:ext cx="8381925" cy="3724096"/>
              </a:xfrm>
              <a:prstGeom prst="rect">
                <a:avLst/>
              </a:prstGeom>
              <a:blipFill>
                <a:blip r:embed="rId2"/>
                <a:stretch>
                  <a:fillRect l="-1091" t="-1309" r="-655"/>
                </a:stretch>
              </a:blipFill>
            </p:spPr>
            <p:txBody>
              <a:bodyPr/>
              <a:lstStyle/>
              <a:p>
                <a:r>
                  <a:rPr lang="en-US">
                    <a:noFill/>
                  </a:rPr>
                  <a:t> </a:t>
                </a:r>
              </a:p>
            </p:txBody>
          </p:sp>
        </mc:Fallback>
      </mc:AlternateContent>
    </p:spTree>
    <p:extLst>
      <p:ext uri="{BB962C8B-B14F-4D97-AF65-F5344CB8AC3E}">
        <p14:creationId xmlns:p14="http://schemas.microsoft.com/office/powerpoint/2010/main" val="27653478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57617745"/>
              </p:ext>
            </p:extLst>
          </p:nvPr>
        </p:nvGraphicFramePr>
        <p:xfrm>
          <a:off x="1926067" y="141283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Tree edges</a:t>
                      </a:r>
                      <a:endParaRPr lang="en-US" sz="2200" b="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Sorted list of edges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703294" y="2394071"/>
            <a:ext cx="4666572" cy="1446550"/>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bc</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ef</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ab  bf </a:t>
            </a:r>
            <a:r>
              <a:rPr lang="en-US" sz="2200" dirty="0" err="1">
                <a:latin typeface="Times New Roman" panose="02020603050405020304" pitchFamily="18" charset="0"/>
                <a:cs typeface="Times New Roman" panose="02020603050405020304" pitchFamily="18" charset="0"/>
              </a:rPr>
              <a:t>cf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df</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1		1    2   3   4   4   5    5	             ae cd de</a:t>
            </a:r>
          </a:p>
          <a:p>
            <a:r>
              <a:rPr lang="en-US" sz="2200" dirty="0">
                <a:latin typeface="Times New Roman" panose="02020603050405020304" pitchFamily="18" charset="0"/>
                <a:cs typeface="Times New Roman" panose="02020603050405020304" pitchFamily="18" charset="0"/>
              </a:rPr>
              <a:t>		6   6   8</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638A574C-618C-49D2-94B5-B4CBC10B6EC8}"/>
              </a:ext>
            </a:extLst>
          </p:cNvPr>
          <p:cNvSpPr/>
          <p:nvPr/>
        </p:nvSpPr>
        <p:spPr>
          <a:xfrm>
            <a:off x="666470" y="4576165"/>
            <a:ext cx="6096000" cy="1990288"/>
          </a:xfrm>
          <a:prstGeom prst="rect">
            <a:avLst/>
          </a:prstGeom>
        </p:spPr>
        <p:txBody>
          <a:bodyPr>
            <a:spAutoFit/>
          </a:bodyPr>
          <a:lstStyle/>
          <a:p>
            <a:pPr marL="914400" lvl="1" indent="-457200">
              <a:spcAft>
                <a:spcPts val="800"/>
              </a:spcAft>
              <a:buFont typeface="Courier New" panose="02070309020205020404" pitchFamily="49" charset="0"/>
              <a:buChar char="o"/>
            </a:pP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an expanding sequence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of subgraphs that are </a:t>
            </a:r>
          </a:p>
          <a:p>
            <a:pPr marL="1257300" lvl="2" indent="-342900">
              <a:spcAft>
                <a:spcPts val="800"/>
              </a:spcAft>
              <a:buFont typeface="Wingdings" panose="05000000000000000000" pitchFamily="2" charset="2"/>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always acyclic </a:t>
            </a:r>
          </a:p>
          <a:p>
            <a:pPr marL="1257300" lvl="2" indent="-342900">
              <a:spcAft>
                <a:spcPts val="800"/>
              </a:spcAft>
              <a:buFont typeface="Wingdings" panose="05000000000000000000" pitchFamily="2" charset="2"/>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but are </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not necessarily connected on the intermediate stages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(of the expanding sequence) of the algorithm.</a:t>
            </a:r>
          </a:p>
        </p:txBody>
      </p:sp>
      <p:pic>
        <p:nvPicPr>
          <p:cNvPr id="31" name="Picture 30" descr="Image result for smiley face images">
            <a:extLst>
              <a:ext uri="{FF2B5EF4-FFF2-40B4-BE49-F238E27FC236}">
                <a16:creationId xmlns:a16="http://schemas.microsoft.com/office/drawing/2014/main" id="{F9C66105-F181-4425-B4A5-DF8CF08C172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Tree>
    <p:extLst>
      <p:ext uri="{BB962C8B-B14F-4D97-AF65-F5344CB8AC3E}">
        <p14:creationId xmlns:p14="http://schemas.microsoft.com/office/powerpoint/2010/main" val="7181816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57617745"/>
              </p:ext>
            </p:extLst>
          </p:nvPr>
        </p:nvGraphicFramePr>
        <p:xfrm>
          <a:off x="1926067" y="141283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Tree edges</a:t>
                      </a:r>
                      <a:endParaRPr lang="en-US" sz="2200" b="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Sorted list of edges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703294" y="2394071"/>
            <a:ext cx="4666572" cy="1446550"/>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bc</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ef</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ab</a:t>
            </a:r>
            <a:r>
              <a:rPr lang="en-US" sz="2200" dirty="0">
                <a:latin typeface="Times New Roman" panose="02020603050405020304" pitchFamily="18" charset="0"/>
                <a:cs typeface="Times New Roman" panose="02020603050405020304" pitchFamily="18" charset="0"/>
              </a:rPr>
              <a:t>  bf </a:t>
            </a:r>
            <a:r>
              <a:rPr lang="en-US" sz="2200" dirty="0" err="1">
                <a:latin typeface="Times New Roman" panose="02020603050405020304" pitchFamily="18" charset="0"/>
                <a:cs typeface="Times New Roman" panose="02020603050405020304" pitchFamily="18" charset="0"/>
              </a:rPr>
              <a:t>cf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af</a:t>
            </a:r>
            <a:r>
              <a:rPr lang="en-US" sz="2200" dirty="0">
                <a:latin typeface="Times New Roman" panose="02020603050405020304" pitchFamily="18" charset="0"/>
                <a:cs typeface="Times New Roman" panose="02020603050405020304" pitchFamily="18" charset="0"/>
              </a:rPr>
              <a:t>  df</a:t>
            </a:r>
          </a:p>
          <a:p>
            <a:r>
              <a:rPr lang="en-US" sz="2200" dirty="0">
                <a:latin typeface="Times New Roman" panose="02020603050405020304" pitchFamily="18" charset="0"/>
                <a:cs typeface="Times New Roman" panose="02020603050405020304" pitchFamily="18" charset="0"/>
              </a:rPr>
              <a:t>  1    2		1    2   3   4   4   5    5	             ac cd de</a:t>
            </a:r>
          </a:p>
          <a:p>
            <a:r>
              <a:rPr lang="en-US" sz="2200" dirty="0">
                <a:latin typeface="Times New Roman" panose="02020603050405020304" pitchFamily="18" charset="0"/>
                <a:cs typeface="Times New Roman" panose="02020603050405020304" pitchFamily="18" charset="0"/>
              </a:rPr>
              <a:t>		6   6   8</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pic>
        <p:nvPicPr>
          <p:cNvPr id="30" name="Picture 29" descr="Image result for smiley face images">
            <a:extLst>
              <a:ext uri="{FF2B5EF4-FFF2-40B4-BE49-F238E27FC236}">
                <a16:creationId xmlns:a16="http://schemas.microsoft.com/office/drawing/2014/main" id="{BC5054AD-D46D-44A9-9C15-C05AE250954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
        <p:nvSpPr>
          <p:cNvPr id="31" name="TextBox 30">
            <a:extLst>
              <a:ext uri="{FF2B5EF4-FFF2-40B4-BE49-F238E27FC236}">
                <a16:creationId xmlns:a16="http://schemas.microsoft.com/office/drawing/2014/main" id="{566FC999-6317-4320-AAC8-3F73650A8D5E}"/>
              </a:ext>
            </a:extLst>
          </p:cNvPr>
          <p:cNvSpPr txBox="1"/>
          <p:nvPr/>
        </p:nvSpPr>
        <p:spPr>
          <a:xfrm>
            <a:off x="1768986" y="3337800"/>
            <a:ext cx="1033005" cy="923330"/>
          </a:xfrm>
          <a:prstGeom prst="rect">
            <a:avLst/>
          </a:prstGeom>
          <a:noFill/>
        </p:spPr>
        <p:txBody>
          <a:bodyPr wrap="square" rtlCol="0">
            <a:spAutoFit/>
          </a:bodyPr>
          <a:lstStyle/>
          <a:p>
            <a:r>
              <a:rPr lang="en-US" dirty="0"/>
              <a:t>b(c, 1)</a:t>
            </a:r>
          </a:p>
          <a:p>
            <a:r>
              <a:rPr lang="en-US" dirty="0"/>
              <a:t>e(f, 2)</a:t>
            </a:r>
          </a:p>
          <a:p>
            <a:endParaRPr lang="en-US" dirty="0"/>
          </a:p>
        </p:txBody>
      </p:sp>
    </p:spTree>
    <p:extLst>
      <p:ext uri="{BB962C8B-B14F-4D97-AF65-F5344CB8AC3E}">
        <p14:creationId xmlns:p14="http://schemas.microsoft.com/office/powerpoint/2010/main" val="24260356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57617745"/>
              </p:ext>
            </p:extLst>
          </p:nvPr>
        </p:nvGraphicFramePr>
        <p:xfrm>
          <a:off x="1926067" y="141283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Tree edges</a:t>
                      </a:r>
                      <a:endParaRPr lang="en-US" sz="2200" b="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Sorted list of edges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703294" y="2394071"/>
            <a:ext cx="4666572" cy="1477328"/>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   ab		</a:t>
            </a:r>
            <a:r>
              <a:rPr lang="en-US" sz="2200" dirty="0" err="1">
                <a:latin typeface="Times New Roman" panose="02020603050405020304" pitchFamily="18" charset="0"/>
                <a:cs typeface="Times New Roman" panose="02020603050405020304" pitchFamily="18" charset="0"/>
              </a:rPr>
              <a:t>bc</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ef</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ab  </a:t>
            </a:r>
            <a:r>
              <a:rPr lang="en-US" sz="2200" b="1" dirty="0">
                <a:latin typeface="Times New Roman" panose="02020603050405020304" pitchFamily="18" charset="0"/>
                <a:cs typeface="Times New Roman" panose="02020603050405020304" pitchFamily="18" charset="0"/>
              </a:rPr>
              <a:t>bf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df</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3		1    2   3   4   4   5    5	             ae cd de</a:t>
            </a:r>
          </a:p>
          <a:p>
            <a:r>
              <a:rPr lang="en-US" sz="2200" dirty="0">
                <a:latin typeface="Times New Roman" panose="02020603050405020304" pitchFamily="18" charset="0"/>
                <a:cs typeface="Times New Roman" panose="02020603050405020304" pitchFamily="18" charset="0"/>
              </a:rPr>
              <a:t>		6   6   8</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pic>
        <p:nvPicPr>
          <p:cNvPr id="30" name="Picture 29" descr="Image result for smiley face images">
            <a:extLst>
              <a:ext uri="{FF2B5EF4-FFF2-40B4-BE49-F238E27FC236}">
                <a16:creationId xmlns:a16="http://schemas.microsoft.com/office/drawing/2014/main" id="{6E42316B-5741-43EA-98CD-B3116A588FE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
        <p:nvSpPr>
          <p:cNvPr id="31" name="TextBox 30">
            <a:extLst>
              <a:ext uri="{FF2B5EF4-FFF2-40B4-BE49-F238E27FC236}">
                <a16:creationId xmlns:a16="http://schemas.microsoft.com/office/drawing/2014/main" id="{D8C8E464-731B-47B4-8343-4551A0AEB1AC}"/>
              </a:ext>
            </a:extLst>
          </p:cNvPr>
          <p:cNvSpPr txBox="1"/>
          <p:nvPr/>
        </p:nvSpPr>
        <p:spPr>
          <a:xfrm>
            <a:off x="1768986" y="3337800"/>
            <a:ext cx="1033005" cy="1200329"/>
          </a:xfrm>
          <a:prstGeom prst="rect">
            <a:avLst/>
          </a:prstGeom>
          <a:noFill/>
        </p:spPr>
        <p:txBody>
          <a:bodyPr wrap="square" rtlCol="0">
            <a:spAutoFit/>
          </a:bodyPr>
          <a:lstStyle/>
          <a:p>
            <a:r>
              <a:rPr lang="en-US" dirty="0"/>
              <a:t>b(c, 1)</a:t>
            </a:r>
          </a:p>
          <a:p>
            <a:r>
              <a:rPr lang="en-US" dirty="0"/>
              <a:t>e(f, 2)</a:t>
            </a:r>
          </a:p>
          <a:p>
            <a:r>
              <a:rPr lang="en-US" dirty="0"/>
              <a:t>a(b, 3)</a:t>
            </a:r>
          </a:p>
          <a:p>
            <a:endParaRPr lang="en-US" dirty="0"/>
          </a:p>
        </p:txBody>
      </p:sp>
    </p:spTree>
    <p:extLst>
      <p:ext uri="{BB962C8B-B14F-4D97-AF65-F5344CB8AC3E}">
        <p14:creationId xmlns:p14="http://schemas.microsoft.com/office/powerpoint/2010/main" val="35120866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57617745"/>
              </p:ext>
            </p:extLst>
          </p:nvPr>
        </p:nvGraphicFramePr>
        <p:xfrm>
          <a:off x="1926067" y="141283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Tree edges</a:t>
                      </a:r>
                      <a:endParaRPr lang="en-US" sz="2200" b="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Sorted list of edges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703294" y="2394071"/>
            <a:ext cx="4666572" cy="3139321"/>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   bf		</a:t>
            </a:r>
            <a:r>
              <a:rPr lang="en-US" sz="2200" dirty="0" err="1">
                <a:latin typeface="Times New Roman" panose="02020603050405020304" pitchFamily="18" charset="0"/>
                <a:cs typeface="Times New Roman" panose="02020603050405020304" pitchFamily="18" charset="0"/>
              </a:rPr>
              <a:t>bc</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ef</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ab  bf </a:t>
            </a:r>
            <a:r>
              <a:rPr lang="en-US" sz="2200" dirty="0" err="1">
                <a:solidFill>
                  <a:srgbClr val="FF0000"/>
                </a:solidFill>
                <a:latin typeface="Times New Roman" panose="02020603050405020304" pitchFamily="18" charset="0"/>
                <a:cs typeface="Times New Roman" panose="02020603050405020304" pitchFamily="18" charset="0"/>
              </a:rPr>
              <a:t>cf</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af</a:t>
            </a:r>
            <a:r>
              <a:rPr lang="en-US" sz="2200" dirty="0">
                <a:solidFill>
                  <a:srgbClr val="FF0000"/>
                </a:solidFill>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df</a:t>
            </a: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   4		1    2   3   4   4   5    5	             </a:t>
            </a:r>
            <a:r>
              <a:rPr lang="en-US" sz="2200" dirty="0">
                <a:solidFill>
                  <a:srgbClr val="FF0000"/>
                </a:solidFill>
                <a:latin typeface="Times New Roman" panose="02020603050405020304" pitchFamily="18" charset="0"/>
                <a:cs typeface="Times New Roman" panose="02020603050405020304" pitchFamily="18" charset="0"/>
              </a:rPr>
              <a:t>ae cd de</a:t>
            </a:r>
          </a:p>
          <a:p>
            <a:r>
              <a:rPr lang="en-US" sz="2200" dirty="0">
                <a:latin typeface="Times New Roman" panose="02020603050405020304" pitchFamily="18" charset="0"/>
                <a:cs typeface="Times New Roman" panose="02020603050405020304" pitchFamily="18" charset="0"/>
              </a:rPr>
              <a:t>		6   6   8</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  df</a:t>
            </a:r>
          </a:p>
          <a:p>
            <a:r>
              <a:rPr lang="en-US" sz="2200" dirty="0">
                <a:latin typeface="Times New Roman" panose="02020603050405020304" pitchFamily="18" charset="0"/>
                <a:cs typeface="Times New Roman" panose="02020603050405020304" pitchFamily="18" charset="0"/>
              </a:rPr>
              <a:t>  5</a:t>
            </a:r>
          </a:p>
          <a:p>
            <a:endParaRPr lang="en-US" sz="2200" dirty="0">
              <a:latin typeface="Times New Roman" panose="02020603050405020304" pitchFamily="18" charset="0"/>
              <a:cs typeface="Times New Roman" panose="02020603050405020304" pitchFamily="18" charset="0"/>
            </a:endParaRP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2722190" y="5420544"/>
            <a:ext cx="8677833" cy="769441"/>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Figure 9.5   Application of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Kruskal’s</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algorithm. Selected edges are shown </a:t>
            </a: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in bold.</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sp>
        <p:nvSpPr>
          <p:cNvPr id="31" name="TextBox 30">
            <a:extLst>
              <a:ext uri="{FF2B5EF4-FFF2-40B4-BE49-F238E27FC236}">
                <a16:creationId xmlns:a16="http://schemas.microsoft.com/office/drawing/2014/main" id="{C590C4C6-3CEE-4DB4-A558-37617A4677E2}"/>
              </a:ext>
            </a:extLst>
          </p:cNvPr>
          <p:cNvSpPr txBox="1"/>
          <p:nvPr/>
        </p:nvSpPr>
        <p:spPr>
          <a:xfrm>
            <a:off x="1801907" y="3135276"/>
            <a:ext cx="1033005" cy="1200329"/>
          </a:xfrm>
          <a:prstGeom prst="rect">
            <a:avLst/>
          </a:prstGeom>
          <a:solidFill>
            <a:srgbClr val="FFFF00"/>
          </a:solidFill>
        </p:spPr>
        <p:txBody>
          <a:bodyPr wrap="square" rtlCol="0">
            <a:spAutoFit/>
          </a:bodyPr>
          <a:lstStyle/>
          <a:p>
            <a:r>
              <a:rPr lang="en-US" dirty="0"/>
              <a:t>b(c, 1)</a:t>
            </a:r>
          </a:p>
          <a:p>
            <a:r>
              <a:rPr lang="en-US" dirty="0"/>
              <a:t>e(f, 2)</a:t>
            </a:r>
          </a:p>
          <a:p>
            <a:r>
              <a:rPr lang="en-US" dirty="0"/>
              <a:t>a(b, 3)</a:t>
            </a:r>
          </a:p>
          <a:p>
            <a:r>
              <a:rPr lang="en-US" dirty="0"/>
              <a:t>b(f, 4)</a:t>
            </a:r>
          </a:p>
        </p:txBody>
      </p:sp>
      <p:sp>
        <p:nvSpPr>
          <p:cNvPr id="32" name="TextBox 31">
            <a:extLst>
              <a:ext uri="{FF2B5EF4-FFF2-40B4-BE49-F238E27FC236}">
                <a16:creationId xmlns:a16="http://schemas.microsoft.com/office/drawing/2014/main" id="{8D70D283-E357-45EE-9C52-ECFA5FAB4419}"/>
              </a:ext>
            </a:extLst>
          </p:cNvPr>
          <p:cNvSpPr txBox="1"/>
          <p:nvPr/>
        </p:nvSpPr>
        <p:spPr>
          <a:xfrm>
            <a:off x="3165880" y="3932554"/>
            <a:ext cx="1033005" cy="1477328"/>
          </a:xfrm>
          <a:prstGeom prst="rect">
            <a:avLst/>
          </a:prstGeom>
          <a:noFill/>
        </p:spPr>
        <p:txBody>
          <a:bodyPr wrap="square" rtlCol="0">
            <a:spAutoFit/>
          </a:bodyPr>
          <a:lstStyle/>
          <a:p>
            <a:r>
              <a:rPr lang="en-US" dirty="0"/>
              <a:t>b(</a:t>
            </a:r>
            <a:r>
              <a:rPr lang="en-US" b="1" dirty="0">
                <a:solidFill>
                  <a:srgbClr val="FF0000"/>
                </a:solidFill>
              </a:rPr>
              <a:t>c</a:t>
            </a:r>
            <a:r>
              <a:rPr lang="en-US" dirty="0"/>
              <a:t>, 1)</a:t>
            </a:r>
          </a:p>
          <a:p>
            <a:r>
              <a:rPr lang="en-US" dirty="0"/>
              <a:t>e(f, 2)</a:t>
            </a:r>
          </a:p>
          <a:p>
            <a:r>
              <a:rPr lang="en-US" dirty="0"/>
              <a:t>a(b, 3)</a:t>
            </a:r>
          </a:p>
          <a:p>
            <a:r>
              <a:rPr lang="en-US" dirty="0"/>
              <a:t>b(f, 4)</a:t>
            </a:r>
          </a:p>
          <a:p>
            <a:r>
              <a:rPr lang="en-US" b="1" dirty="0">
                <a:solidFill>
                  <a:srgbClr val="FF0000"/>
                </a:solidFill>
              </a:rPr>
              <a:t>d</a:t>
            </a:r>
            <a:r>
              <a:rPr lang="en-US" dirty="0"/>
              <a:t>(f, 5)</a:t>
            </a:r>
          </a:p>
        </p:txBody>
      </p:sp>
      <p:pic>
        <p:nvPicPr>
          <p:cNvPr id="33" name="Picture 32" descr="Image result for smiley face images">
            <a:extLst>
              <a:ext uri="{FF2B5EF4-FFF2-40B4-BE49-F238E27FC236}">
                <a16:creationId xmlns:a16="http://schemas.microsoft.com/office/drawing/2014/main" id="{FC6963AA-4133-4859-B7FC-046E2EE491A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
        <p:nvSpPr>
          <p:cNvPr id="34" name="Rectangle 33">
            <a:extLst>
              <a:ext uri="{FF2B5EF4-FFF2-40B4-BE49-F238E27FC236}">
                <a16:creationId xmlns:a16="http://schemas.microsoft.com/office/drawing/2014/main" id="{ADEA995B-0761-4395-A974-75BD2803434A}"/>
              </a:ext>
            </a:extLst>
          </p:cNvPr>
          <p:cNvSpPr/>
          <p:nvPr/>
        </p:nvSpPr>
        <p:spPr>
          <a:xfrm>
            <a:off x="1655952" y="6141569"/>
            <a:ext cx="6442732" cy="923330"/>
          </a:xfrm>
          <a:prstGeom prst="rect">
            <a:avLst/>
          </a:prstGeom>
        </p:spPr>
        <p:txBody>
          <a:bodyPr wrap="square">
            <a:spAutoFit/>
          </a:bodyPr>
          <a:lstStyle/>
          <a:p>
            <a:r>
              <a:rPr lang="en-US"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Adding </a:t>
            </a:r>
            <a:r>
              <a:rPr lang="en-US" dirty="0" err="1">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cf</a:t>
            </a:r>
            <a:r>
              <a:rPr lang="en-US"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or </a:t>
            </a:r>
            <a:r>
              <a:rPr lang="en-US" dirty="0" err="1">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af</a:t>
            </a:r>
            <a:r>
              <a:rPr lang="en-US"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into “Tree edges”, a new cycle is created </a:t>
            </a:r>
            <a:r>
              <a:rPr lang="en-US" dirty="0">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if and only if the two vertices, {c, f} or {a, f},  belong to the </a:t>
            </a:r>
            <a:r>
              <a:rPr lang="en-US" i="1" dirty="0">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same connected component</a:t>
            </a:r>
            <a:r>
              <a:rPr lang="en-US" dirty="0">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endParaRPr lang="en-US" dirty="0"/>
          </a:p>
        </p:txBody>
      </p:sp>
    </p:spTree>
    <p:extLst>
      <p:ext uri="{BB962C8B-B14F-4D97-AF65-F5344CB8AC3E}">
        <p14:creationId xmlns:p14="http://schemas.microsoft.com/office/powerpoint/2010/main" val="13384318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9846" y="355712"/>
            <a:ext cx="8891067" cy="6217856"/>
          </a:xfrm>
          <a:prstGeom prst="rect">
            <a:avLst/>
          </a:prstGeom>
        </p:spPr>
        <p:txBody>
          <a:bodyPr wrap="square">
            <a:spAutoFit/>
          </a:bodyPr>
          <a:lstStyle/>
          <a:p>
            <a:pPr>
              <a:lnSpc>
                <a:spcPct val="150000"/>
              </a:lnSpc>
              <a:spcAft>
                <a:spcPts val="6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Applying both algorithms to the same small graph by hand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may create the </a:t>
            </a:r>
            <a:r>
              <a:rPr lang="en-US" sz="22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wrong</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impression that the </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Kruskar’s</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algorithm is </a:t>
            </a:r>
            <a:r>
              <a:rPr lang="en-US" sz="22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simpler</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than the Prim’s algorithm. </a:t>
            </a:r>
          </a:p>
          <a:p>
            <a:pPr marL="342900" indent="-342900">
              <a:lnSpc>
                <a:spcPct val="150000"/>
              </a:lnSpc>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on each of </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iterations, </a:t>
            </a:r>
          </a:p>
          <a:p>
            <a:pPr marL="1371600" lvl="2" indent="-457200">
              <a:spcAft>
                <a:spcPts val="1200"/>
              </a:spcAft>
              <a:buFont typeface="Wingdings" panose="05000000000000000000" pitchFamily="2" charset="2"/>
              <a:buChar char="§"/>
            </a:pP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Kruskal’s algorithm has to check </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whether the addition of the next edge to the edges already selected </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would create a cycle. </a:t>
            </a:r>
          </a:p>
          <a:p>
            <a:pPr marL="1371600" lvl="2" indent="-457200">
              <a:spcAft>
                <a:spcPts val="12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It is not difficult to see that ( a way for checking a cycle created)</a:t>
            </a:r>
          </a:p>
          <a:p>
            <a:pPr marL="1828800" lvl="3" indent="-457200">
              <a:spcAft>
                <a:spcPts val="1200"/>
              </a:spcAft>
              <a:buFont typeface="Wingdings" panose="05000000000000000000" pitchFamily="2" charset="2"/>
              <a:buChar char="v"/>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 new cycle is created if and only if the new edge connects two vertices already connected by a path</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i.e., </a:t>
            </a:r>
          </a:p>
          <a:p>
            <a:pPr marL="1828800" lvl="3" indent="-457200">
              <a:spcAft>
                <a:spcPts val="1200"/>
              </a:spcAft>
              <a:buFont typeface="Wingdings" panose="05000000000000000000" pitchFamily="2" charset="2"/>
              <a:buChar char="v"/>
            </a:pPr>
            <a:r>
              <a:rPr lang="en-US" sz="2200" dirty="0">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if and only if the two vertices belong to the </a:t>
            </a:r>
            <a:r>
              <a:rPr lang="en-US" sz="2200" i="1" dirty="0">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same connected component</a:t>
            </a:r>
            <a:r>
              <a:rPr lang="en-US" sz="2200" dirty="0">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(Figure 9.6).  </a:t>
            </a:r>
          </a:p>
          <a:p>
            <a:pPr marL="342900" marR="0" lvl="0" indent="-342900">
              <a:lnSpc>
                <a:spcPct val="150000"/>
              </a:lnSpc>
              <a:spcBef>
                <a:spcPts val="0"/>
              </a:spcBef>
              <a:spcAft>
                <a:spcPts val="6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Each connected component of a subgraph generated by Kruskal’s algorithm is a tree because it has no cycles.</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8A382A24-D4FF-4088-836E-2593C7A1BCD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2242" y="4376543"/>
            <a:ext cx="586105" cy="425450"/>
          </a:xfrm>
          <a:prstGeom prst="rect">
            <a:avLst/>
          </a:prstGeom>
          <a:noFill/>
        </p:spPr>
      </p:pic>
    </p:spTree>
    <p:extLst>
      <p:ext uri="{BB962C8B-B14F-4D97-AF65-F5344CB8AC3E}">
        <p14:creationId xmlns:p14="http://schemas.microsoft.com/office/powerpoint/2010/main" val="21962173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514041" y="1796300"/>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3" name="Oval 2"/>
          <p:cNvSpPr>
            <a:spLocks noChangeArrowheads="1"/>
          </p:cNvSpPr>
          <p:nvPr/>
        </p:nvSpPr>
        <p:spPr bwMode="auto">
          <a:xfrm>
            <a:off x="2895041" y="2529725"/>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 name="Oval 3"/>
          <p:cNvSpPr>
            <a:spLocks noChangeArrowheads="1"/>
          </p:cNvSpPr>
          <p:nvPr/>
        </p:nvSpPr>
        <p:spPr bwMode="auto">
          <a:xfrm>
            <a:off x="2361641" y="2957715"/>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 name="Oval 4"/>
          <p:cNvSpPr>
            <a:spLocks noChangeArrowheads="1"/>
          </p:cNvSpPr>
          <p:nvPr/>
        </p:nvSpPr>
        <p:spPr bwMode="auto">
          <a:xfrm>
            <a:off x="3447491" y="2090940"/>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6" name="Oval 5"/>
          <p:cNvSpPr>
            <a:spLocks noChangeArrowheads="1"/>
          </p:cNvSpPr>
          <p:nvPr/>
        </p:nvSpPr>
        <p:spPr bwMode="auto">
          <a:xfrm>
            <a:off x="3457016" y="2995815"/>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7" name="Oval 6"/>
          <p:cNvSpPr>
            <a:spLocks noChangeArrowheads="1"/>
          </p:cNvSpPr>
          <p:nvPr/>
        </p:nvSpPr>
        <p:spPr bwMode="auto">
          <a:xfrm>
            <a:off x="4238066" y="1586750"/>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8" name="Oval 7"/>
          <p:cNvSpPr>
            <a:spLocks noChangeArrowheads="1"/>
          </p:cNvSpPr>
          <p:nvPr/>
        </p:nvSpPr>
        <p:spPr bwMode="auto">
          <a:xfrm>
            <a:off x="4247591" y="2271915"/>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cxnSp>
        <p:nvCxnSpPr>
          <p:cNvPr id="9" name="AutoShape 369"/>
          <p:cNvCxnSpPr>
            <a:cxnSpLocks noChangeShapeType="1"/>
          </p:cNvCxnSpPr>
          <p:nvPr/>
        </p:nvCxnSpPr>
        <p:spPr bwMode="auto">
          <a:xfrm flipV="1">
            <a:off x="2647391" y="1653425"/>
            <a:ext cx="1600200" cy="180975"/>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0" name="AutoShape 370"/>
          <p:cNvCxnSpPr>
            <a:cxnSpLocks noChangeShapeType="1"/>
            <a:endCxn id="5" idx="6"/>
          </p:cNvCxnSpPr>
          <p:nvPr/>
        </p:nvCxnSpPr>
        <p:spPr bwMode="auto">
          <a:xfrm flipH="1">
            <a:off x="3580841" y="1701050"/>
            <a:ext cx="666750" cy="45656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1" name="AutoShape 371"/>
          <p:cNvCxnSpPr>
            <a:cxnSpLocks noChangeShapeType="1"/>
          </p:cNvCxnSpPr>
          <p:nvPr/>
        </p:nvCxnSpPr>
        <p:spPr bwMode="auto">
          <a:xfrm>
            <a:off x="3580841" y="2138565"/>
            <a:ext cx="666750" cy="1905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372"/>
          <p:cNvCxnSpPr>
            <a:cxnSpLocks noChangeShapeType="1"/>
            <a:stCxn id="5" idx="3"/>
          </p:cNvCxnSpPr>
          <p:nvPr/>
        </p:nvCxnSpPr>
        <p:spPr bwMode="auto">
          <a:xfrm flipH="1">
            <a:off x="3028391" y="2204761"/>
            <a:ext cx="438629" cy="33385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373"/>
          <p:cNvCxnSpPr>
            <a:cxnSpLocks noChangeShapeType="1"/>
            <a:endCxn id="3" idx="1"/>
          </p:cNvCxnSpPr>
          <p:nvPr/>
        </p:nvCxnSpPr>
        <p:spPr bwMode="auto">
          <a:xfrm>
            <a:off x="2580716" y="1929650"/>
            <a:ext cx="333854" cy="61960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374"/>
          <p:cNvCxnSpPr>
            <a:cxnSpLocks noChangeShapeType="1"/>
          </p:cNvCxnSpPr>
          <p:nvPr/>
        </p:nvCxnSpPr>
        <p:spPr bwMode="auto">
          <a:xfrm flipH="1">
            <a:off x="2494991" y="2634500"/>
            <a:ext cx="400050" cy="36195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375"/>
          <p:cNvCxnSpPr>
            <a:cxnSpLocks noChangeShapeType="1"/>
            <a:endCxn id="6" idx="0"/>
          </p:cNvCxnSpPr>
          <p:nvPr/>
        </p:nvCxnSpPr>
        <p:spPr bwMode="auto">
          <a:xfrm>
            <a:off x="3028391" y="2634500"/>
            <a:ext cx="495300" cy="36131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3" name="Rectangle 22"/>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23"/>
          <p:cNvSpPr>
            <a:spLocks noChangeArrowheads="1"/>
          </p:cNvSpPr>
          <p:nvPr/>
        </p:nvSpPr>
        <p:spPr bwMode="auto">
          <a:xfrm>
            <a:off x="187138"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SimSun" panose="02010600030101010101" pitchFamily="2" charset="-122"/>
                <a:cs typeface="Microsoft YaHei" panose="020B0503020204020204" pitchFamily="34" charset="-122"/>
              </a:rPr>
              <a:t>                                                                  </a:t>
            </a:r>
            <a:endParaRPr kumimoji="0" lang="en-US" altLang="zh-CN"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26" name="Rectangle 25"/>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Rectangle 26"/>
          <p:cNvSpPr/>
          <p:nvPr/>
        </p:nvSpPr>
        <p:spPr>
          <a:xfrm>
            <a:off x="2396118" y="1390357"/>
            <a:ext cx="341760" cy="430887"/>
          </a:xfrm>
          <a:prstGeom prst="rect">
            <a:avLst/>
          </a:prstGeom>
        </p:spPr>
        <p:txBody>
          <a:bodyPr wrap="none">
            <a:spAutoFit/>
          </a:bodyPr>
          <a:lstStyle/>
          <a:p>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u</a:t>
            </a:r>
            <a:endParaRPr lang="en-US" sz="2200" dirty="0"/>
          </a:p>
        </p:txBody>
      </p:sp>
      <p:sp>
        <p:nvSpPr>
          <p:cNvPr id="28" name="Rectangle 27"/>
          <p:cNvSpPr/>
          <p:nvPr/>
        </p:nvSpPr>
        <p:spPr>
          <a:xfrm>
            <a:off x="4143386" y="1181584"/>
            <a:ext cx="325730" cy="430887"/>
          </a:xfrm>
          <a:prstGeom prst="rect">
            <a:avLst/>
          </a:prstGeom>
        </p:spPr>
        <p:txBody>
          <a:bodyPr wrap="none">
            <a:spAutoFit/>
          </a:bodyPr>
          <a:lstStyle/>
          <a:p>
            <a:r>
              <a:rPr lang="en-US" sz="2200" dirty="0">
                <a:solidFill>
                  <a:srgbClr val="000000"/>
                </a:solidFill>
                <a:latin typeface="Arial" panose="020B0604020202020204" pitchFamily="34" charset="0"/>
                <a:ea typeface="SimSun" panose="02010600030101010101" pitchFamily="2" charset="-122"/>
              </a:rPr>
              <a:t>v</a:t>
            </a:r>
            <a:endParaRPr lang="en-US" sz="2200" dirty="0"/>
          </a:p>
        </p:txBody>
      </p:sp>
      <p:sp>
        <p:nvSpPr>
          <p:cNvPr id="29" name="TextBox 28"/>
          <p:cNvSpPr txBox="1"/>
          <p:nvPr/>
        </p:nvSpPr>
        <p:spPr>
          <a:xfrm>
            <a:off x="1787900" y="1164213"/>
            <a:ext cx="3119718" cy="2348753"/>
          </a:xfrm>
          <a:prstGeom prst="rect">
            <a:avLst/>
          </a:prstGeom>
          <a:noFill/>
          <a:ln w="28575">
            <a:solidFill>
              <a:schemeClr val="tx1"/>
            </a:solidFill>
          </a:ln>
        </p:spPr>
        <p:txBody>
          <a:bodyPr wrap="square" rtlCol="0">
            <a:spAutoFit/>
          </a:bodyPr>
          <a:lstStyle/>
          <a:p>
            <a:endParaRPr lang="en-US" dirty="0"/>
          </a:p>
        </p:txBody>
      </p:sp>
      <p:sp>
        <p:nvSpPr>
          <p:cNvPr id="35" name="Oval 34"/>
          <p:cNvSpPr>
            <a:spLocks noChangeArrowheads="1"/>
          </p:cNvSpPr>
          <p:nvPr/>
        </p:nvSpPr>
        <p:spPr bwMode="auto">
          <a:xfrm>
            <a:off x="2478179" y="4431924"/>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36" name="Oval 35"/>
          <p:cNvSpPr>
            <a:spLocks noChangeArrowheads="1"/>
          </p:cNvSpPr>
          <p:nvPr/>
        </p:nvSpPr>
        <p:spPr bwMode="auto">
          <a:xfrm>
            <a:off x="2859179" y="5165349"/>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37" name="Oval 36"/>
          <p:cNvSpPr>
            <a:spLocks noChangeArrowheads="1"/>
          </p:cNvSpPr>
          <p:nvPr/>
        </p:nvSpPr>
        <p:spPr bwMode="auto">
          <a:xfrm>
            <a:off x="2325779" y="5593339"/>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38" name="Oval 37"/>
          <p:cNvSpPr>
            <a:spLocks noChangeArrowheads="1"/>
          </p:cNvSpPr>
          <p:nvPr/>
        </p:nvSpPr>
        <p:spPr bwMode="auto">
          <a:xfrm>
            <a:off x="3411629" y="4726564"/>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39" name="Oval 38"/>
          <p:cNvSpPr>
            <a:spLocks noChangeArrowheads="1"/>
          </p:cNvSpPr>
          <p:nvPr/>
        </p:nvSpPr>
        <p:spPr bwMode="auto">
          <a:xfrm>
            <a:off x="3421154" y="5631439"/>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0" name="Oval 39"/>
          <p:cNvSpPr>
            <a:spLocks noChangeArrowheads="1"/>
          </p:cNvSpPr>
          <p:nvPr/>
        </p:nvSpPr>
        <p:spPr bwMode="auto">
          <a:xfrm>
            <a:off x="4202204" y="4222374"/>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1" name="Oval 40"/>
          <p:cNvSpPr>
            <a:spLocks noChangeArrowheads="1"/>
          </p:cNvSpPr>
          <p:nvPr/>
        </p:nvSpPr>
        <p:spPr bwMode="auto">
          <a:xfrm>
            <a:off x="4211729" y="4907539"/>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cxnSp>
        <p:nvCxnSpPr>
          <p:cNvPr id="43" name="AutoShape 370"/>
          <p:cNvCxnSpPr>
            <a:cxnSpLocks noChangeShapeType="1"/>
            <a:endCxn id="38" idx="6"/>
          </p:cNvCxnSpPr>
          <p:nvPr/>
        </p:nvCxnSpPr>
        <p:spPr bwMode="auto">
          <a:xfrm flipH="1">
            <a:off x="3544979" y="4336674"/>
            <a:ext cx="666750" cy="45656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4" name="AutoShape 371"/>
          <p:cNvCxnSpPr>
            <a:cxnSpLocks noChangeShapeType="1"/>
          </p:cNvCxnSpPr>
          <p:nvPr/>
        </p:nvCxnSpPr>
        <p:spPr bwMode="auto">
          <a:xfrm>
            <a:off x="3544979" y="4774189"/>
            <a:ext cx="666750" cy="1905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5" name="AutoShape 372"/>
          <p:cNvCxnSpPr>
            <a:cxnSpLocks noChangeShapeType="1"/>
            <a:stCxn id="38" idx="3"/>
          </p:cNvCxnSpPr>
          <p:nvPr/>
        </p:nvCxnSpPr>
        <p:spPr bwMode="auto">
          <a:xfrm flipH="1">
            <a:off x="2992529" y="4840385"/>
            <a:ext cx="438629" cy="33385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6" name="AutoShape 373"/>
          <p:cNvCxnSpPr>
            <a:cxnSpLocks noChangeShapeType="1"/>
            <a:endCxn id="36" idx="1"/>
          </p:cNvCxnSpPr>
          <p:nvPr/>
        </p:nvCxnSpPr>
        <p:spPr bwMode="auto">
          <a:xfrm>
            <a:off x="2544854" y="4565274"/>
            <a:ext cx="333854" cy="61960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7" name="AutoShape 374"/>
          <p:cNvCxnSpPr>
            <a:cxnSpLocks noChangeShapeType="1"/>
          </p:cNvCxnSpPr>
          <p:nvPr/>
        </p:nvCxnSpPr>
        <p:spPr bwMode="auto">
          <a:xfrm flipH="1">
            <a:off x="2459129" y="5270124"/>
            <a:ext cx="400050" cy="36195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8" name="AutoShape 375"/>
          <p:cNvCxnSpPr>
            <a:cxnSpLocks noChangeShapeType="1"/>
            <a:endCxn id="39" idx="0"/>
          </p:cNvCxnSpPr>
          <p:nvPr/>
        </p:nvCxnSpPr>
        <p:spPr bwMode="auto">
          <a:xfrm>
            <a:off x="2992529" y="5270124"/>
            <a:ext cx="495300" cy="36131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50" name="Rectangle 49"/>
          <p:cNvSpPr/>
          <p:nvPr/>
        </p:nvSpPr>
        <p:spPr>
          <a:xfrm>
            <a:off x="4107524" y="3817208"/>
            <a:ext cx="325730" cy="430887"/>
          </a:xfrm>
          <a:prstGeom prst="rect">
            <a:avLst/>
          </a:prstGeom>
        </p:spPr>
        <p:txBody>
          <a:bodyPr wrap="none">
            <a:spAutoFit/>
          </a:bodyPr>
          <a:lstStyle/>
          <a:p>
            <a:r>
              <a:rPr lang="en-US" sz="2200" dirty="0">
                <a:solidFill>
                  <a:srgbClr val="000000"/>
                </a:solidFill>
                <a:latin typeface="Arial" panose="020B0604020202020204" pitchFamily="34" charset="0"/>
                <a:ea typeface="SimSun" panose="02010600030101010101" pitchFamily="2" charset="-122"/>
              </a:rPr>
              <a:t>v</a:t>
            </a:r>
            <a:endParaRPr lang="en-US" sz="2200" dirty="0"/>
          </a:p>
        </p:txBody>
      </p:sp>
      <p:sp>
        <p:nvSpPr>
          <p:cNvPr id="51" name="TextBox 50"/>
          <p:cNvSpPr txBox="1"/>
          <p:nvPr/>
        </p:nvSpPr>
        <p:spPr>
          <a:xfrm>
            <a:off x="1787900" y="3809706"/>
            <a:ext cx="3119718" cy="2348753"/>
          </a:xfrm>
          <a:prstGeom prst="rect">
            <a:avLst/>
          </a:prstGeom>
          <a:noFill/>
          <a:ln w="28575">
            <a:solidFill>
              <a:schemeClr val="tx1"/>
            </a:solidFill>
          </a:ln>
        </p:spPr>
        <p:txBody>
          <a:bodyPr wrap="square" rtlCol="0">
            <a:spAutoFit/>
          </a:bodyPr>
          <a:lstStyle/>
          <a:p>
            <a:endParaRPr lang="en-US" dirty="0"/>
          </a:p>
        </p:txBody>
      </p:sp>
      <p:sp>
        <p:nvSpPr>
          <p:cNvPr id="52" name="Oval 51"/>
          <p:cNvSpPr>
            <a:spLocks noChangeArrowheads="1"/>
          </p:cNvSpPr>
          <p:nvPr/>
        </p:nvSpPr>
        <p:spPr bwMode="auto">
          <a:xfrm>
            <a:off x="5958300" y="5147419"/>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3" name="Oval 52"/>
          <p:cNvSpPr>
            <a:spLocks noChangeArrowheads="1"/>
          </p:cNvSpPr>
          <p:nvPr/>
        </p:nvSpPr>
        <p:spPr bwMode="auto">
          <a:xfrm>
            <a:off x="7624406" y="5298699"/>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5" name="Oval 54"/>
          <p:cNvSpPr>
            <a:spLocks noChangeArrowheads="1"/>
          </p:cNvSpPr>
          <p:nvPr/>
        </p:nvSpPr>
        <p:spPr bwMode="auto">
          <a:xfrm>
            <a:off x="6694241" y="4344884"/>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6" name="Oval 55"/>
          <p:cNvSpPr>
            <a:spLocks noChangeArrowheads="1"/>
          </p:cNvSpPr>
          <p:nvPr/>
        </p:nvSpPr>
        <p:spPr bwMode="auto">
          <a:xfrm>
            <a:off x="6950064" y="564528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cxnSp>
        <p:nvCxnSpPr>
          <p:cNvPr id="59" name="AutoShape 369"/>
          <p:cNvCxnSpPr>
            <a:cxnSpLocks noChangeShapeType="1"/>
            <a:endCxn id="52" idx="1"/>
          </p:cNvCxnSpPr>
          <p:nvPr/>
        </p:nvCxnSpPr>
        <p:spPr bwMode="auto">
          <a:xfrm>
            <a:off x="4344700" y="4301910"/>
            <a:ext cx="1633129" cy="865038"/>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62" name="AutoShape 372"/>
          <p:cNvCxnSpPr>
            <a:cxnSpLocks noChangeShapeType="1"/>
            <a:stCxn id="53" idx="3"/>
          </p:cNvCxnSpPr>
          <p:nvPr/>
        </p:nvCxnSpPr>
        <p:spPr bwMode="auto">
          <a:xfrm flipH="1">
            <a:off x="7059245" y="5412520"/>
            <a:ext cx="584690" cy="28255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3" name="AutoShape 373"/>
          <p:cNvCxnSpPr>
            <a:cxnSpLocks noChangeShapeType="1"/>
            <a:stCxn id="55" idx="5"/>
            <a:endCxn id="53" idx="1"/>
          </p:cNvCxnSpPr>
          <p:nvPr/>
        </p:nvCxnSpPr>
        <p:spPr bwMode="auto">
          <a:xfrm>
            <a:off x="6808062" y="4458705"/>
            <a:ext cx="835873" cy="85952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5" name="AutoShape 375"/>
          <p:cNvCxnSpPr>
            <a:cxnSpLocks noChangeShapeType="1"/>
            <a:stCxn id="52" idx="6"/>
            <a:endCxn id="56" idx="1"/>
          </p:cNvCxnSpPr>
          <p:nvPr/>
        </p:nvCxnSpPr>
        <p:spPr bwMode="auto">
          <a:xfrm>
            <a:off x="6091650" y="5214094"/>
            <a:ext cx="877943" cy="45072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66" name="Rectangle 65"/>
          <p:cNvSpPr/>
          <p:nvPr/>
        </p:nvSpPr>
        <p:spPr>
          <a:xfrm>
            <a:off x="5920770" y="4743352"/>
            <a:ext cx="341760" cy="430887"/>
          </a:xfrm>
          <a:prstGeom prst="rect">
            <a:avLst/>
          </a:prstGeom>
        </p:spPr>
        <p:txBody>
          <a:bodyPr wrap="none">
            <a:spAutoFit/>
          </a:bodyPr>
          <a:lstStyle/>
          <a:p>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u</a:t>
            </a:r>
            <a:endParaRPr lang="en-US" sz="2200" dirty="0"/>
          </a:p>
        </p:txBody>
      </p:sp>
      <p:sp>
        <p:nvSpPr>
          <p:cNvPr id="68" name="TextBox 67"/>
          <p:cNvSpPr txBox="1"/>
          <p:nvPr/>
        </p:nvSpPr>
        <p:spPr>
          <a:xfrm>
            <a:off x="5406833" y="3799837"/>
            <a:ext cx="3119718" cy="2348753"/>
          </a:xfrm>
          <a:prstGeom prst="rect">
            <a:avLst/>
          </a:prstGeom>
          <a:noFill/>
          <a:ln w="28575">
            <a:solidFill>
              <a:schemeClr val="tx1"/>
            </a:solidFill>
          </a:ln>
        </p:spPr>
        <p:txBody>
          <a:bodyPr wrap="square" rtlCol="0">
            <a:spAutoFit/>
          </a:bodyPr>
          <a:lstStyle/>
          <a:p>
            <a:endParaRPr lang="en-US" dirty="0"/>
          </a:p>
        </p:txBody>
      </p:sp>
      <p:sp>
        <p:nvSpPr>
          <p:cNvPr id="75" name="Rectangle 74"/>
          <p:cNvSpPr/>
          <p:nvPr/>
        </p:nvSpPr>
        <p:spPr>
          <a:xfrm>
            <a:off x="5920770" y="1116294"/>
            <a:ext cx="4648618" cy="1446550"/>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Figure 9.6   New edge connecting two vertices </a:t>
            </a:r>
          </a:p>
          <a:p>
            <a:pPr marL="914400" lvl="1" indent="-457200">
              <a:buAutoNum type="alphaLcParenBoth"/>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may create a cycle,  or </a:t>
            </a:r>
          </a:p>
          <a:p>
            <a:pPr marL="914400" lvl="1" indent="-457200">
              <a:buAutoNum type="alphaLcParenBoth"/>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may not create a cycle.</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sp>
        <p:nvSpPr>
          <p:cNvPr id="76" name="Rectangle 75"/>
          <p:cNvSpPr/>
          <p:nvPr/>
        </p:nvSpPr>
        <p:spPr>
          <a:xfrm>
            <a:off x="5178942" y="2693157"/>
            <a:ext cx="540540" cy="430887"/>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 </a:t>
            </a:r>
            <a:endParaRPr lang="en-US" sz="2200" dirty="0"/>
          </a:p>
        </p:txBody>
      </p:sp>
      <p:sp>
        <p:nvSpPr>
          <p:cNvPr id="77" name="Rectangle 76"/>
          <p:cNvSpPr/>
          <p:nvPr/>
        </p:nvSpPr>
        <p:spPr>
          <a:xfrm>
            <a:off x="8780385" y="4584381"/>
            <a:ext cx="540540" cy="430887"/>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(b) </a:t>
            </a:r>
            <a:endParaRPr lang="en-US" sz="2200" dirty="0"/>
          </a:p>
        </p:txBody>
      </p:sp>
      <p:sp>
        <p:nvSpPr>
          <p:cNvPr id="16" name="TextBox 15">
            <a:extLst>
              <a:ext uri="{FF2B5EF4-FFF2-40B4-BE49-F238E27FC236}">
                <a16:creationId xmlns:a16="http://schemas.microsoft.com/office/drawing/2014/main" id="{19C72812-EC64-4F63-A85E-D79E60938B90}"/>
              </a:ext>
            </a:extLst>
          </p:cNvPr>
          <p:cNvSpPr txBox="1"/>
          <p:nvPr/>
        </p:nvSpPr>
        <p:spPr>
          <a:xfrm>
            <a:off x="1787900" y="6348549"/>
            <a:ext cx="3001814" cy="369332"/>
          </a:xfrm>
          <a:prstGeom prst="rect">
            <a:avLst/>
          </a:prstGeom>
          <a:noFill/>
        </p:spPr>
        <p:txBody>
          <a:bodyPr wrap="square" rtlCol="0">
            <a:spAutoFit/>
          </a:bodyPr>
          <a:lstStyle/>
          <a:p>
            <a:r>
              <a:rPr lang="en-US" dirty="0"/>
              <a:t>Spanning tree created</a:t>
            </a:r>
          </a:p>
        </p:txBody>
      </p:sp>
      <p:sp>
        <p:nvSpPr>
          <p:cNvPr id="54" name="TextBox 53">
            <a:extLst>
              <a:ext uri="{FF2B5EF4-FFF2-40B4-BE49-F238E27FC236}">
                <a16:creationId xmlns:a16="http://schemas.microsoft.com/office/drawing/2014/main" id="{08488AFA-2E4F-4BB5-A6AB-D1D30C4710A7}"/>
              </a:ext>
            </a:extLst>
          </p:cNvPr>
          <p:cNvSpPr txBox="1"/>
          <p:nvPr/>
        </p:nvSpPr>
        <p:spPr>
          <a:xfrm>
            <a:off x="5406833" y="6348549"/>
            <a:ext cx="3373552" cy="369332"/>
          </a:xfrm>
          <a:prstGeom prst="rect">
            <a:avLst/>
          </a:prstGeom>
          <a:noFill/>
        </p:spPr>
        <p:txBody>
          <a:bodyPr wrap="square" rtlCol="0">
            <a:spAutoFit/>
          </a:bodyPr>
          <a:lstStyle/>
          <a:p>
            <a:r>
              <a:rPr lang="en-US" dirty="0"/>
              <a:t>Remaining vertices in the Graph</a:t>
            </a:r>
          </a:p>
        </p:txBody>
      </p:sp>
      <p:pic>
        <p:nvPicPr>
          <p:cNvPr id="57" name="Picture 56" descr="Image result for smiley face images">
            <a:extLst>
              <a:ext uri="{FF2B5EF4-FFF2-40B4-BE49-F238E27FC236}">
                <a16:creationId xmlns:a16="http://schemas.microsoft.com/office/drawing/2014/main" id="{34A14389-1438-47C0-90E4-75A60BBB8B3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
        <p:nvSpPr>
          <p:cNvPr id="17" name="Rectangle 16">
            <a:extLst>
              <a:ext uri="{FF2B5EF4-FFF2-40B4-BE49-F238E27FC236}">
                <a16:creationId xmlns:a16="http://schemas.microsoft.com/office/drawing/2014/main" id="{515308F0-611C-42C1-A0C9-FBA6A820BA79}"/>
              </a:ext>
            </a:extLst>
          </p:cNvPr>
          <p:cNvSpPr/>
          <p:nvPr/>
        </p:nvSpPr>
        <p:spPr>
          <a:xfrm>
            <a:off x="6808062" y="2693157"/>
            <a:ext cx="3623870" cy="923330"/>
          </a:xfrm>
          <a:prstGeom prst="rect">
            <a:avLst/>
          </a:prstGeom>
        </p:spPr>
        <p:txBody>
          <a:bodyPr wrap="square">
            <a:spAutoFit/>
          </a:bodyPr>
          <a:lstStyle/>
          <a:p>
            <a:r>
              <a:rPr lang="en-US"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a new cycle is created </a:t>
            </a:r>
            <a:r>
              <a:rPr lang="en-US" dirty="0">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if and only if the two vertices belong to the </a:t>
            </a:r>
            <a:r>
              <a:rPr lang="en-US" i="1" dirty="0">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same connected component</a:t>
            </a:r>
            <a:r>
              <a:rPr lang="en-US" dirty="0">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endParaRPr lang="en-US" dirty="0"/>
          </a:p>
        </p:txBody>
      </p:sp>
    </p:spTree>
    <p:extLst>
      <p:ext uri="{BB962C8B-B14F-4D97-AF65-F5344CB8AC3E}">
        <p14:creationId xmlns:p14="http://schemas.microsoft.com/office/powerpoint/2010/main" val="18170305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E303ED84-C3CF-41ED-9A00-1BEB6FA6F8CB}"/>
                  </a:ext>
                </a:extLst>
              </p:cNvPr>
              <p:cNvSpPr txBox="1"/>
              <p:nvPr/>
            </p:nvSpPr>
            <p:spPr>
              <a:xfrm>
                <a:off x="1423513" y="263221"/>
                <a:ext cx="9873342" cy="651857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Worst-Case Time-Complexity of Kruskal’s Algorithm</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Let |V| be the number of vertices, and |E| be the number of edges.</a:t>
                </a:r>
              </a:p>
              <a:p>
                <a:endParaRPr lang="en-US" sz="2000" dirty="0">
                  <a:latin typeface="Times New Roman" panose="02020603050405020304" pitchFamily="18" charset="0"/>
                  <a:cs typeface="Times New Roman" panose="02020603050405020304" pitchFamily="18" charset="0"/>
                </a:endParaRPr>
              </a:p>
              <a:p>
                <a:r>
                  <a:rPr lang="en-US" sz="2000" dirty="0">
                    <a:highlight>
                      <a:srgbClr val="FFFF00"/>
                    </a:highlight>
                    <a:latin typeface="Times New Roman" panose="02020603050405020304" pitchFamily="18" charset="0"/>
                    <a:cs typeface="Times New Roman" panose="02020603050405020304" pitchFamily="18" charset="0"/>
                  </a:rPr>
                  <a:t>The time complexity for sorting the edges is  </a:t>
                </a:r>
                <a14:m>
                  <m:oMath xmlns:m="http://schemas.openxmlformats.org/officeDocument/2006/math">
                    <m:r>
                      <a:rPr lang="en-US" sz="2000" i="1" smtClean="0">
                        <a:solidFill>
                          <a:srgbClr val="3803CD"/>
                        </a:solidFill>
                        <a:highlight>
                          <a:srgbClr val="FFFF00"/>
                        </a:highlight>
                        <a:latin typeface="Cambria Math" panose="02040503050406030204" pitchFamily="18" charset="0"/>
                        <a:ea typeface="Cambria Math" panose="02040503050406030204" pitchFamily="18" charset="0"/>
                      </a:rPr>
                      <m:t>𝜃</m:t>
                    </m:r>
                    <m:r>
                      <a:rPr lang="en-US" sz="2000" b="0" i="1" smtClean="0">
                        <a:solidFill>
                          <a:srgbClr val="3803CD"/>
                        </a:solidFill>
                        <a:highlight>
                          <a:srgbClr val="FFFF00"/>
                        </a:highlight>
                        <a:latin typeface="Cambria Math" panose="02040503050406030204" pitchFamily="18" charset="0"/>
                        <a:ea typeface="Cambria Math" panose="02040503050406030204" pitchFamily="18" charset="0"/>
                      </a:rPr>
                      <m:t>(</m:t>
                    </m:r>
                    <m:r>
                      <m:rPr>
                        <m:nor/>
                      </m:rPr>
                      <a:rPr lang="en-US" sz="2000" dirty="0">
                        <a:solidFill>
                          <a:srgbClr val="3803CD"/>
                        </a:solidFill>
                        <a:highlight>
                          <a:srgbClr val="FFFF00"/>
                        </a:highlight>
                        <a:latin typeface="Times New Roman" panose="02020603050405020304" pitchFamily="18" charset="0"/>
                        <a:cs typeface="Times New Roman" panose="02020603050405020304" pitchFamily="18" charset="0"/>
                      </a:rPr>
                      <m:t>|</m:t>
                    </m:r>
                    <m:r>
                      <m:rPr>
                        <m:nor/>
                      </m:rPr>
                      <a:rPr lang="en-US" sz="2000" dirty="0">
                        <a:solidFill>
                          <a:srgbClr val="3803CD"/>
                        </a:solidFill>
                        <a:highlight>
                          <a:srgbClr val="FFFF00"/>
                        </a:highlight>
                        <a:latin typeface="Times New Roman" panose="02020603050405020304" pitchFamily="18" charset="0"/>
                        <a:cs typeface="Times New Roman" panose="02020603050405020304" pitchFamily="18" charset="0"/>
                      </a:rPr>
                      <m:t>E</m:t>
                    </m:r>
                    <m:r>
                      <m:rPr>
                        <m:nor/>
                      </m:rPr>
                      <a:rPr lang="en-US" sz="2000" dirty="0">
                        <a:solidFill>
                          <a:srgbClr val="3803CD"/>
                        </a:solidFill>
                        <a:highlight>
                          <a:srgbClr val="FFFF00"/>
                        </a:highlight>
                        <a:latin typeface="Times New Roman" panose="02020603050405020304" pitchFamily="18" charset="0"/>
                        <a:cs typeface="Times New Roman" panose="02020603050405020304" pitchFamily="18" charset="0"/>
                      </a:rPr>
                      <m:t>|</m:t>
                    </m:r>
                  </m:oMath>
                </a14:m>
                <a:r>
                  <a:rPr lang="en-US" sz="2000" dirty="0">
                    <a:solidFill>
                      <a:srgbClr val="3803CD"/>
                    </a:solidFill>
                    <a:highlight>
                      <a:srgbClr val="FFFF00"/>
                    </a:highlight>
                    <a:latin typeface="Times New Roman" panose="02020603050405020304" pitchFamily="18" charset="0"/>
                    <a:cs typeface="Times New Roman" panose="02020603050405020304" pitchFamily="18" charset="0"/>
                  </a:rPr>
                  <a:t> log |E|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the worst case</a:t>
                </a:r>
                <a:r>
                  <a:rPr lang="en-US" sz="2000" dirty="0">
                    <a:highlight>
                      <a:srgbClr val="FFFF00"/>
                    </a:highlight>
                    <a:latin typeface="Times New Roman" panose="02020603050405020304" pitchFamily="18" charset="0"/>
                    <a:cs typeface="Times New Roman" panose="02020603050405020304" pitchFamily="18" charset="0"/>
                  </a:rPr>
                  <a:t>, every edge is considered before the exit of the while loop</a:t>
                </a:r>
                <a:r>
                  <a:rPr lang="en-US" sz="2000" dirty="0">
                    <a:latin typeface="Times New Roman" panose="02020603050405020304" pitchFamily="18" charset="0"/>
                    <a:cs typeface="Times New Roman" panose="02020603050405020304" pitchFamily="18" charset="0"/>
                  </a:rPr>
                  <a:t>. There are |E| passes through the loop.  </a:t>
                </a:r>
                <a:r>
                  <a:rPr lang="en-US" sz="2000" dirty="0">
                    <a:highlight>
                      <a:srgbClr val="FFFF00"/>
                    </a:highlight>
                    <a:latin typeface="Times New Roman" panose="02020603050405020304" pitchFamily="18" charset="0"/>
                    <a:cs typeface="Times New Roman" panose="02020603050405020304" pitchFamily="18" charset="0"/>
                  </a:rPr>
                  <a:t>The time requires </a:t>
                </a:r>
                <a14:m>
                  <m:oMath xmlns:m="http://schemas.openxmlformats.org/officeDocument/2006/math">
                    <m:r>
                      <a:rPr lang="en-US" sz="2000" i="1">
                        <a:highlight>
                          <a:srgbClr val="FFFF00"/>
                        </a:highlight>
                        <a:latin typeface="Cambria Math" panose="02040503050406030204" pitchFamily="18" charset="0"/>
                        <a:ea typeface="Cambria Math" panose="02040503050406030204" pitchFamily="18" charset="0"/>
                      </a:rPr>
                      <m:t>𝜃</m:t>
                    </m:r>
                    <m:r>
                      <a:rPr lang="en-US" sz="2000" i="1">
                        <a:highlight>
                          <a:srgbClr val="FFFF00"/>
                        </a:highlight>
                        <a:latin typeface="Cambria Math" panose="02040503050406030204" pitchFamily="18" charset="0"/>
                        <a:ea typeface="Cambria Math" panose="02040503050406030204" pitchFamily="18" charset="0"/>
                      </a:rPr>
                      <m:t>(</m:t>
                    </m:r>
                    <m:r>
                      <m:rPr>
                        <m:nor/>
                      </m:rPr>
                      <a:rPr lang="en-US" sz="2000" dirty="0">
                        <a:highlight>
                          <a:srgbClr val="FFFF00"/>
                        </a:highlight>
                        <a:latin typeface="Times New Roman" panose="02020603050405020304" pitchFamily="18" charset="0"/>
                        <a:cs typeface="Times New Roman" panose="02020603050405020304" pitchFamily="18" charset="0"/>
                      </a:rPr>
                      <m:t>|</m:t>
                    </m:r>
                    <m:r>
                      <m:rPr>
                        <m:nor/>
                      </m:rPr>
                      <a:rPr lang="en-US" sz="2000" dirty="0">
                        <a:highlight>
                          <a:srgbClr val="FFFF00"/>
                        </a:highlight>
                        <a:latin typeface="Times New Roman" panose="02020603050405020304" pitchFamily="18" charset="0"/>
                        <a:cs typeface="Times New Roman" panose="02020603050405020304" pitchFamily="18" charset="0"/>
                      </a:rPr>
                      <m:t>E</m:t>
                    </m:r>
                    <m:r>
                      <m:rPr>
                        <m:nor/>
                      </m:rPr>
                      <a:rPr lang="en-US" sz="2000" dirty="0">
                        <a:highlight>
                          <a:srgbClr val="FFFF00"/>
                        </a:highlight>
                        <a:latin typeface="Times New Roman" panose="02020603050405020304" pitchFamily="18" charset="0"/>
                        <a:cs typeface="Times New Roman" panose="02020603050405020304" pitchFamily="18" charset="0"/>
                      </a:rPr>
                      <m:t>|</m:t>
                    </m:r>
                  </m:oMath>
                </a14:m>
                <a:r>
                  <a:rPr lang="en-US" sz="2000" dirty="0">
                    <a:highlight>
                      <a:srgbClr val="FFFF00"/>
                    </a:highlight>
                    <a:latin typeface="Times New Roman" panose="02020603050405020304" pitchFamily="18" charset="0"/>
                    <a:cs typeface="Times New Roman" panose="02020603050405020304" pitchFamily="18" charset="0"/>
                  </a:rPr>
                  <a:t> log |E|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time complexity for initializing n disjoint sets is </a:t>
                </a:r>
                <a14:m>
                  <m:oMath xmlns:m="http://schemas.openxmlformats.org/officeDocument/2006/math">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r>
                      <m:rPr>
                        <m:nor/>
                      </m:rPr>
                      <a:rPr lang="en-US" sz="2000" dirty="0">
                        <a:latin typeface="Times New Roman" panose="02020603050405020304" pitchFamily="18" charset="0"/>
                        <a:cs typeface="Times New Roman" panose="02020603050405020304" pitchFamily="18" charset="0"/>
                      </a:rPr>
                      <m:t>|</m:t>
                    </m:r>
                    <m:r>
                      <m:rPr>
                        <m:nor/>
                      </m:rPr>
                      <a:rPr lang="en-US" sz="2000" b="0" i="0" dirty="0" smtClean="0">
                        <a:latin typeface="Times New Roman" panose="02020603050405020304" pitchFamily="18" charset="0"/>
                        <a:cs typeface="Times New Roman" panose="02020603050405020304" pitchFamily="18" charset="0"/>
                      </a:rPr>
                      <m:t>V</m:t>
                    </m:r>
                    <m:r>
                      <m:rPr>
                        <m:nor/>
                      </m:rPr>
                      <a:rPr lang="en-US" sz="2000" dirty="0">
                        <a:latin typeface="Times New Roman" panose="020206030504050203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 </a:t>
                </a:r>
              </a:p>
              <a:p>
                <a:r>
                  <a:rPr lang="en-US" sz="2000" dirty="0">
                    <a:latin typeface="Times New Roman" panose="02020603050405020304" pitchFamily="18" charset="0"/>
                    <a:cs typeface="Times New Roman" panose="02020603050405020304" pitchFamily="18" charset="0"/>
                  </a:rPr>
                  <a:t>The time complexity for the algorithm is </a:t>
                </a:r>
                <a14:m>
                  <m:oMath xmlns:m="http://schemas.openxmlformats.org/officeDocument/2006/math">
                    <m:r>
                      <a:rPr lang="en-US" sz="2000" i="1" smtClean="0">
                        <a:solidFill>
                          <a:srgbClr val="3803CD"/>
                        </a:solidFill>
                        <a:latin typeface="Cambria Math" panose="02040503050406030204" pitchFamily="18" charset="0"/>
                        <a:ea typeface="Cambria Math" panose="02040503050406030204" pitchFamily="18" charset="0"/>
                      </a:rPr>
                      <m:t>𝜃</m:t>
                    </m:r>
                    <m:r>
                      <a:rPr lang="en-US" sz="2000" i="1" smtClean="0">
                        <a:solidFill>
                          <a:srgbClr val="3803CD"/>
                        </a:solidFill>
                        <a:latin typeface="Cambria Math" panose="02040503050406030204" pitchFamily="18" charset="0"/>
                        <a:ea typeface="Cambria Math" panose="02040503050406030204" pitchFamily="18" charset="0"/>
                      </a:rPr>
                      <m:t>(</m:t>
                    </m:r>
                    <m:r>
                      <m:rPr>
                        <m:nor/>
                      </m:rPr>
                      <a:rPr lang="en-US" sz="2000" dirty="0">
                        <a:solidFill>
                          <a:srgbClr val="3803CD"/>
                        </a:solidFill>
                        <a:latin typeface="Times New Roman" panose="02020603050405020304" pitchFamily="18" charset="0"/>
                        <a:cs typeface="Times New Roman" panose="02020603050405020304" pitchFamily="18" charset="0"/>
                      </a:rPr>
                      <m:t>|</m:t>
                    </m:r>
                    <m:r>
                      <m:rPr>
                        <m:nor/>
                      </m:rPr>
                      <a:rPr lang="en-US" sz="2000" dirty="0">
                        <a:solidFill>
                          <a:srgbClr val="3803CD"/>
                        </a:solidFill>
                        <a:latin typeface="Times New Roman" panose="02020603050405020304" pitchFamily="18" charset="0"/>
                        <a:cs typeface="Times New Roman" panose="02020603050405020304" pitchFamily="18" charset="0"/>
                      </a:rPr>
                      <m:t>E</m:t>
                    </m:r>
                    <m:r>
                      <m:rPr>
                        <m:nor/>
                      </m:rPr>
                      <a:rPr lang="en-US" sz="2000" dirty="0">
                        <a:solidFill>
                          <a:srgbClr val="3803CD"/>
                        </a:solidFill>
                        <a:latin typeface="Times New Roman" panose="02020603050405020304" pitchFamily="18" charset="0"/>
                        <a:cs typeface="Times New Roman" panose="02020603050405020304" pitchFamily="18" charset="0"/>
                      </a:rPr>
                      <m:t>|</m:t>
                    </m:r>
                  </m:oMath>
                </a14:m>
                <a:r>
                  <a:rPr lang="en-US" sz="2000" dirty="0">
                    <a:solidFill>
                      <a:srgbClr val="3803CD"/>
                    </a:solidFill>
                    <a:latin typeface="Times New Roman" panose="02020603050405020304" pitchFamily="18" charset="0"/>
                    <a:cs typeface="Times New Roman" panose="02020603050405020304" pitchFamily="18" charset="0"/>
                  </a:rPr>
                  <a:t> log |E| ), </a:t>
                </a:r>
                <a:r>
                  <a:rPr lang="en-US" sz="2000" dirty="0">
                    <a:latin typeface="Times New Roman" panose="02020603050405020304" pitchFamily="18" charset="0"/>
                    <a:cs typeface="Times New Roman" panose="02020603050405020304" pitchFamily="18" charset="0"/>
                  </a:rPr>
                  <a:t>since </a:t>
                </a:r>
                <a14:m>
                  <m:oMath xmlns:m="http://schemas.openxmlformats.org/officeDocument/2006/math">
                    <m:r>
                      <m:rPr>
                        <m:nor/>
                      </m:rPr>
                      <a:rPr lang="en-US" sz="2000" dirty="0">
                        <a:latin typeface="Times New Roman" panose="02020603050405020304" pitchFamily="18" charset="0"/>
                        <a:cs typeface="Times New Roman" panose="02020603050405020304" pitchFamily="18" charset="0"/>
                      </a:rPr>
                      <m:t>|</m:t>
                    </m:r>
                    <m:r>
                      <m:rPr>
                        <m:nor/>
                      </m:rPr>
                      <a:rPr lang="en-US" sz="2000" dirty="0">
                        <a:latin typeface="Times New Roman" panose="02020603050405020304" pitchFamily="18" charset="0"/>
                        <a:cs typeface="Times New Roman" panose="02020603050405020304" pitchFamily="18" charset="0"/>
                      </a:rPr>
                      <m:t>E</m:t>
                    </m:r>
                    <m:r>
                      <m:rPr>
                        <m:nor/>
                      </m:rPr>
                      <a:rPr lang="en-US" sz="2000" dirty="0">
                        <a:latin typeface="Times New Roman" panose="020206030504050203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m:t>
                    </m:r>
                    <m:r>
                      <m:rPr>
                        <m:nor/>
                      </m:rPr>
                      <a:rPr lang="en-US" sz="2000" dirty="0">
                        <a:latin typeface="Times New Roman" panose="02020603050405020304" pitchFamily="18" charset="0"/>
                        <a:cs typeface="Times New Roman" panose="02020603050405020304" pitchFamily="18" charset="0"/>
                      </a:rPr>
                      <m:t>|</m:t>
                    </m:r>
                    <m:r>
                      <m:rPr>
                        <m:nor/>
                      </m:rPr>
                      <a:rPr lang="en-US" sz="2000" dirty="0">
                        <a:latin typeface="Times New Roman" panose="02020603050405020304" pitchFamily="18" charset="0"/>
                        <a:cs typeface="Times New Roman" panose="02020603050405020304" pitchFamily="18" charset="0"/>
                      </a:rPr>
                      <m:t>V</m:t>
                    </m:r>
                    <m:r>
                      <m:rPr>
                        <m:nor/>
                      </m:rPr>
                      <a:rPr lang="en-US" sz="2000" dirty="0">
                        <a:latin typeface="Times New Roman" panose="020206030504050203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-1, the sorting and the manipulations of the disjoint sets dominate the initialization time.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the worst case, the graph is complete. Every vertex can be connected to every other vertex. This means,</a:t>
                </a:r>
              </a:p>
              <a:p>
                <a:r>
                  <a:rPr lang="en-US" sz="2000" dirty="0">
                    <a:latin typeface="Times New Roman" panose="02020603050405020304" pitchFamily="18" charset="0"/>
                    <a:cs typeface="Times New Roman" panose="02020603050405020304" pitchFamily="18" charset="0"/>
                  </a:rPr>
                  <a:t>	              |E| = </a:t>
                </a:r>
                <a14:m>
                  <m:oMath xmlns:m="http://schemas.openxmlformats.org/officeDocument/2006/math">
                    <m:f>
                      <m:fPr>
                        <m:ctrlPr>
                          <a:rPr lang="en-US" sz="2000" i="1" smtClean="0">
                            <a:latin typeface="Cambria Math" panose="02040503050406030204" pitchFamily="18" charset="0"/>
                          </a:rPr>
                        </m:ctrlPr>
                      </m:fPr>
                      <m:num>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𝑉</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𝑉</m:t>
                            </m:r>
                          </m:e>
                        </m:d>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 </m:t>
                    </m:r>
                    <m:r>
                      <a:rPr lang="en-US" sz="2000" b="0" i="1" dirty="0" smtClean="0">
                        <a:latin typeface="Cambria Math" panose="02040503050406030204" pitchFamily="18" charset="0"/>
                        <a:ea typeface="Cambria Math" panose="02040503050406030204" pitchFamily="18" charset="0"/>
                      </a:rPr>
                      <m:t>𝜃</m:t>
                    </m:r>
                    <m:d>
                      <m:dPr>
                        <m:ctrlPr>
                          <a:rPr lang="en-US" sz="2000" b="0" i="1" dirty="0" smtClean="0">
                            <a:latin typeface="Cambria Math" panose="02040503050406030204" pitchFamily="18" charset="0"/>
                            <a:ea typeface="Cambria Math" panose="02040503050406030204" pitchFamily="18" charset="0"/>
                          </a:rPr>
                        </m:ctrlPr>
                      </m:dPr>
                      <m:e>
                        <m:r>
                          <a:rPr lang="en-US" sz="2000" b="0" i="1" dirty="0" smtClean="0">
                            <a:latin typeface="Cambria Math" panose="02040503050406030204" pitchFamily="18" charset="0"/>
                            <a:ea typeface="Cambria Math" panose="02040503050406030204" pitchFamily="18" charset="0"/>
                          </a:rPr>
                          <m:t> </m:t>
                        </m:r>
                        <m:sSup>
                          <m:sSupPr>
                            <m:ctrlPr>
                              <a:rPr lang="en-US" sz="2000" b="0" i="1" dirty="0" smtClean="0">
                                <a:latin typeface="Cambria Math" panose="02040503050406030204" pitchFamily="18" charset="0"/>
                                <a:ea typeface="Cambria Math" panose="02040503050406030204" pitchFamily="18" charset="0"/>
                              </a:rPr>
                            </m:ctrlPr>
                          </m:sSupPr>
                          <m:e>
                            <m:d>
                              <m:dPr>
                                <m:begChr m:val="|"/>
                                <m:endChr m:val="|"/>
                                <m:ctrlPr>
                                  <a:rPr lang="en-US" sz="2000" b="0" i="1" dirty="0" smtClean="0">
                                    <a:latin typeface="Cambria Math" panose="02040503050406030204" pitchFamily="18" charset="0"/>
                                    <a:ea typeface="Cambria Math" panose="02040503050406030204" pitchFamily="18" charset="0"/>
                                  </a:rPr>
                                </m:ctrlPr>
                              </m:dPr>
                              <m:e>
                                <m:r>
                                  <a:rPr lang="en-US" sz="2000" b="0" i="1" dirty="0" smtClean="0">
                                    <a:latin typeface="Cambria Math" panose="02040503050406030204" pitchFamily="18" charset="0"/>
                                    <a:ea typeface="Cambria Math" panose="02040503050406030204" pitchFamily="18" charset="0"/>
                                  </a:rPr>
                                  <m:t>𝑉</m:t>
                                </m:r>
                              </m:e>
                            </m:d>
                          </m:e>
                          <m:sup>
                            <m:r>
                              <a:rPr lang="en-US" sz="2000" b="0" i="1" dirty="0" smtClean="0">
                                <a:latin typeface="Cambria Math" panose="02040503050406030204" pitchFamily="18" charset="0"/>
                                <a:ea typeface="Cambria Math" panose="02040503050406030204" pitchFamily="18" charset="0"/>
                              </a:rPr>
                              <m:t>2</m:t>
                            </m:r>
                          </m:sup>
                        </m:sSup>
                        <m:r>
                          <a:rPr lang="en-US" sz="2000" b="0" i="1" dirty="0" smtClean="0">
                            <a:latin typeface="Cambria Math" panose="02040503050406030204" pitchFamily="18" charset="0"/>
                            <a:ea typeface="Cambria Math" panose="02040503050406030204" pitchFamily="18" charset="0"/>
                          </a:rPr>
                          <m:t> </m:t>
                        </m:r>
                      </m:e>
                    </m:d>
                  </m:oMath>
                </a14:m>
                <a:r>
                  <a:rPr lang="en-US" sz="2000" b="0" dirty="0">
                    <a:latin typeface="Times New Roman" panose="02020603050405020304" pitchFamily="18" charset="0"/>
                    <a:ea typeface="Cambria Math" panose="020405030504060302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Therefore, we can also write the worst case as follows:</a:t>
                </a:r>
              </a:p>
              <a:p>
                <a:r>
                  <a:rPr lang="en-US" sz="2000" dirty="0">
                    <a:highlight>
                      <a:srgbClr val="FFFF00"/>
                    </a:highlight>
                    <a:latin typeface="Times New Roman" panose="02020603050405020304" pitchFamily="18" charset="0"/>
                    <a:cs typeface="Times New Roman" panose="02020603050405020304" pitchFamily="18" charset="0"/>
                  </a:rPr>
                  <a:t>The time complexity for the algorithm is </a:t>
                </a:r>
                <a14:m>
                  <m:oMath xmlns:m="http://schemas.openxmlformats.org/officeDocument/2006/math">
                    <m:r>
                      <a:rPr lang="en-US" sz="2000" i="1">
                        <a:highlight>
                          <a:srgbClr val="FFFF00"/>
                        </a:highlight>
                        <a:latin typeface="Cambria Math" panose="02040503050406030204" pitchFamily="18" charset="0"/>
                        <a:ea typeface="Cambria Math" panose="02040503050406030204" pitchFamily="18" charset="0"/>
                      </a:rPr>
                      <m:t>𝜃</m:t>
                    </m:r>
                    <m:r>
                      <a:rPr lang="en-US" sz="2000" i="1">
                        <a:highlight>
                          <a:srgbClr val="FFFF00"/>
                        </a:highlight>
                        <a:latin typeface="Cambria Math" panose="02040503050406030204" pitchFamily="18" charset="0"/>
                        <a:ea typeface="Cambria Math" panose="02040503050406030204" pitchFamily="18" charset="0"/>
                      </a:rPr>
                      <m:t>(</m:t>
                    </m:r>
                    <m:r>
                      <m:rPr>
                        <m:nor/>
                      </m:rPr>
                      <a:rPr lang="en-US" sz="2000" dirty="0">
                        <a:highlight>
                          <a:srgbClr val="FFFF00"/>
                        </a:highlight>
                        <a:latin typeface="Times New Roman" panose="02020603050405020304" pitchFamily="18" charset="0"/>
                        <a:cs typeface="Times New Roman" panose="02020603050405020304" pitchFamily="18" charset="0"/>
                      </a:rPr>
                      <m:t>|</m:t>
                    </m:r>
                    <m:r>
                      <m:rPr>
                        <m:nor/>
                      </m:rPr>
                      <a:rPr lang="en-US" sz="2000" dirty="0">
                        <a:highlight>
                          <a:srgbClr val="FFFF00"/>
                        </a:highlight>
                        <a:latin typeface="Times New Roman" panose="02020603050405020304" pitchFamily="18" charset="0"/>
                        <a:cs typeface="Times New Roman" panose="02020603050405020304" pitchFamily="18" charset="0"/>
                      </a:rPr>
                      <m:t>E</m:t>
                    </m:r>
                    <m:r>
                      <m:rPr>
                        <m:nor/>
                      </m:rPr>
                      <a:rPr lang="en-US" sz="2000" dirty="0">
                        <a:highlight>
                          <a:srgbClr val="FFFF00"/>
                        </a:highlight>
                        <a:latin typeface="Times New Roman" panose="02020603050405020304" pitchFamily="18" charset="0"/>
                        <a:cs typeface="Times New Roman" panose="02020603050405020304" pitchFamily="18" charset="0"/>
                      </a:rPr>
                      <m:t>|</m:t>
                    </m:r>
                  </m:oMath>
                </a14:m>
                <a:r>
                  <a:rPr lang="en-US" sz="2000" dirty="0">
                    <a:highlight>
                      <a:srgbClr val="FFFF00"/>
                    </a:highlight>
                    <a:latin typeface="Times New Roman" panose="02020603050405020304" pitchFamily="18" charset="0"/>
                    <a:cs typeface="Times New Roman" panose="02020603050405020304" pitchFamily="18" charset="0"/>
                  </a:rPr>
                  <a:t> log |E| )   </a:t>
                </a:r>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sSup>
                      <m:sSupPr>
                        <m:ctrlPr>
                          <a:rPr lang="en-US" sz="2000" i="1" dirty="0">
                            <a:latin typeface="Cambria Math" panose="02040503050406030204" pitchFamily="18" charset="0"/>
                            <a:ea typeface="Cambria Math" panose="02040503050406030204" pitchFamily="18" charset="0"/>
                          </a:rPr>
                        </m:ctrlPr>
                      </m:sSupPr>
                      <m:e>
                        <m:d>
                          <m:dPr>
                            <m:begChr m:val="|"/>
                            <m:endChr m:val="|"/>
                            <m:ctrlPr>
                              <a:rPr lang="en-US" sz="2000" i="1" dirty="0">
                                <a:latin typeface="Cambria Math" panose="02040503050406030204" pitchFamily="18" charset="0"/>
                                <a:ea typeface="Cambria Math" panose="02040503050406030204" pitchFamily="18" charset="0"/>
                              </a:rPr>
                            </m:ctrlPr>
                          </m:dPr>
                          <m:e>
                            <m:r>
                              <a:rPr lang="en-US" sz="2000" i="1" dirty="0">
                                <a:latin typeface="Cambria Math" panose="02040503050406030204" pitchFamily="18" charset="0"/>
                                <a:ea typeface="Cambria Math" panose="02040503050406030204" pitchFamily="18" charset="0"/>
                              </a:rPr>
                              <m:t>𝑉</m:t>
                            </m:r>
                          </m:e>
                        </m:d>
                      </m:e>
                      <m:sup>
                        <m:r>
                          <a:rPr lang="en-US" sz="2000" i="1" dirty="0">
                            <a:latin typeface="Cambria Math" panose="02040503050406030204" pitchFamily="18" charset="0"/>
                            <a:ea typeface="Cambria Math" panose="02040503050406030204" pitchFamily="18" charset="0"/>
                          </a:rPr>
                          <m:t>2</m:t>
                        </m:r>
                      </m:sup>
                    </m:sSup>
                  </m:oMath>
                </a14:m>
                <a:r>
                  <a:rPr lang="en-US" sz="2000" dirty="0">
                    <a:latin typeface="Times New Roman" panose="02020603050405020304" pitchFamily="18" charset="0"/>
                    <a:cs typeface="Times New Roman" panose="02020603050405020304" pitchFamily="18" charset="0"/>
                  </a:rPr>
                  <a:t>log </a:t>
                </a:r>
                <a14:m>
                  <m:oMath xmlns:m="http://schemas.openxmlformats.org/officeDocument/2006/math">
                    <m:sSup>
                      <m:sSupPr>
                        <m:ctrlPr>
                          <a:rPr lang="en-US" sz="2000" i="1" dirty="0">
                            <a:latin typeface="Cambria Math" panose="02040503050406030204" pitchFamily="18" charset="0"/>
                            <a:ea typeface="Cambria Math" panose="02040503050406030204" pitchFamily="18" charset="0"/>
                          </a:rPr>
                        </m:ctrlPr>
                      </m:sSupPr>
                      <m:e>
                        <m:d>
                          <m:dPr>
                            <m:begChr m:val="|"/>
                            <m:endChr m:val="|"/>
                            <m:ctrlPr>
                              <a:rPr lang="en-US" sz="2000" i="1" dirty="0">
                                <a:latin typeface="Cambria Math" panose="02040503050406030204" pitchFamily="18" charset="0"/>
                                <a:ea typeface="Cambria Math" panose="02040503050406030204" pitchFamily="18" charset="0"/>
                              </a:rPr>
                            </m:ctrlPr>
                          </m:dPr>
                          <m:e>
                            <m:r>
                              <a:rPr lang="en-US" sz="2000" i="1" dirty="0">
                                <a:latin typeface="Cambria Math" panose="02040503050406030204" pitchFamily="18" charset="0"/>
                                <a:ea typeface="Cambria Math" panose="02040503050406030204" pitchFamily="18" charset="0"/>
                              </a:rPr>
                              <m:t>𝑉</m:t>
                            </m:r>
                          </m:e>
                        </m:d>
                      </m:e>
                      <m:sup>
                        <m:r>
                          <a:rPr lang="en-US" sz="2000" i="1" dirty="0">
                            <a:latin typeface="Cambria Math" panose="02040503050406030204" pitchFamily="18" charset="0"/>
                            <a:ea typeface="Cambria Math" panose="02040503050406030204" pitchFamily="18" charset="0"/>
                          </a:rPr>
                          <m:t>2</m:t>
                        </m:r>
                      </m:sup>
                    </m:sSup>
                    <m:r>
                      <a:rPr lang="en-US" sz="2000" i="1" dirty="0">
                        <a:latin typeface="Cambria Math" panose="02040503050406030204" pitchFamily="18" charset="0"/>
                        <a:ea typeface="Cambria Math" panose="02040503050406030204" pitchFamily="18" charset="0"/>
                      </a:rPr>
                      <m:t> </m:t>
                    </m:r>
                  </m:oMath>
                </a14:m>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 </a:t>
                </a:r>
                <a14:m>
                  <m:oMath xmlns:m="http://schemas.openxmlformats.org/officeDocument/2006/math">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sSup>
                      <m:sSupPr>
                        <m:ctrlPr>
                          <a:rPr lang="en-US" sz="2000" i="1" dirty="0">
                            <a:latin typeface="Cambria Math" panose="02040503050406030204" pitchFamily="18" charset="0"/>
                            <a:ea typeface="Cambria Math" panose="02040503050406030204" pitchFamily="18" charset="0"/>
                          </a:rPr>
                        </m:ctrlPr>
                      </m:sSupPr>
                      <m:e>
                        <m:d>
                          <m:dPr>
                            <m:begChr m:val="|"/>
                            <m:endChr m:val="|"/>
                            <m:ctrlPr>
                              <a:rPr lang="en-US" sz="2000" i="1" dirty="0">
                                <a:latin typeface="Cambria Math" panose="02040503050406030204" pitchFamily="18" charset="0"/>
                                <a:ea typeface="Cambria Math" panose="02040503050406030204" pitchFamily="18" charset="0"/>
                              </a:rPr>
                            </m:ctrlPr>
                          </m:dPr>
                          <m:e>
                            <m:r>
                              <a:rPr lang="en-US" sz="2000" i="1" dirty="0">
                                <a:latin typeface="Cambria Math" panose="02040503050406030204" pitchFamily="18" charset="0"/>
                                <a:ea typeface="Cambria Math" panose="02040503050406030204" pitchFamily="18" charset="0"/>
                              </a:rPr>
                              <m:t>𝑉</m:t>
                            </m:r>
                          </m:e>
                        </m:d>
                      </m:e>
                      <m:sup>
                        <m:r>
                          <a:rPr lang="en-US" sz="2000" i="1" dirty="0">
                            <a:latin typeface="Cambria Math" panose="02040503050406030204" pitchFamily="18" charset="0"/>
                            <a:ea typeface="Cambria Math" panose="02040503050406030204" pitchFamily="18" charset="0"/>
                          </a:rPr>
                          <m:t>2</m:t>
                        </m:r>
                      </m:sup>
                    </m:sSup>
                    <m:r>
                      <a:rPr lang="en-US" sz="2000" b="0" i="1" dirty="0" smtClean="0">
                        <a:latin typeface="Cambria Math" panose="02040503050406030204" pitchFamily="18" charset="0"/>
                        <a:ea typeface="Cambria Math" panose="02040503050406030204" pitchFamily="18" charset="0"/>
                      </a:rPr>
                      <m:t> ∗2</m:t>
                    </m:r>
                  </m:oMath>
                </a14:m>
                <a:r>
                  <a:rPr lang="en-US" sz="2000" dirty="0">
                    <a:latin typeface="Times New Roman" panose="02020603050405020304" pitchFamily="18" charset="0"/>
                    <a:cs typeface="Times New Roman" panose="02020603050405020304" pitchFamily="18" charset="0"/>
                  </a:rPr>
                  <a:t>log</a:t>
                </a:r>
                <a14:m>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oMath>
                </a14:m>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a:highlight>
                      <a:srgbClr val="FFFF00"/>
                    </a:highlight>
                    <a:latin typeface="Times New Roman" panose="02020603050405020304" pitchFamily="18" charset="0"/>
                    <a:cs typeface="Times New Roman" panose="02020603050405020304" pitchFamily="18" charset="0"/>
                  </a:rPr>
                  <a:t>= </a:t>
                </a:r>
                <a14:m>
                  <m:oMath xmlns:m="http://schemas.openxmlformats.org/officeDocument/2006/math">
                    <m:r>
                      <a:rPr lang="en-US" sz="2000" i="1">
                        <a:highlight>
                          <a:srgbClr val="FFFF00"/>
                        </a:highlight>
                        <a:latin typeface="Cambria Math" panose="02040503050406030204" pitchFamily="18" charset="0"/>
                        <a:ea typeface="Cambria Math" panose="02040503050406030204" pitchFamily="18" charset="0"/>
                      </a:rPr>
                      <m:t>𝜃</m:t>
                    </m:r>
                    <m:r>
                      <a:rPr lang="en-US" sz="2000" i="1">
                        <a:highlight>
                          <a:srgbClr val="FFFF00"/>
                        </a:highlight>
                        <a:latin typeface="Cambria Math" panose="02040503050406030204" pitchFamily="18" charset="0"/>
                        <a:ea typeface="Cambria Math" panose="02040503050406030204" pitchFamily="18" charset="0"/>
                      </a:rPr>
                      <m:t>(</m:t>
                    </m:r>
                    <m:sSup>
                      <m:sSupPr>
                        <m:ctrlPr>
                          <a:rPr lang="en-US" sz="2000" i="1" dirty="0">
                            <a:highlight>
                              <a:srgbClr val="FFFF00"/>
                            </a:highlight>
                            <a:latin typeface="Cambria Math" panose="02040503050406030204" pitchFamily="18" charset="0"/>
                            <a:ea typeface="Cambria Math" panose="02040503050406030204" pitchFamily="18" charset="0"/>
                          </a:rPr>
                        </m:ctrlPr>
                      </m:sSupPr>
                      <m:e>
                        <m:d>
                          <m:dPr>
                            <m:begChr m:val="|"/>
                            <m:endChr m:val="|"/>
                            <m:ctrlPr>
                              <a:rPr lang="en-US" sz="2000" i="1" dirty="0">
                                <a:highlight>
                                  <a:srgbClr val="FFFF00"/>
                                </a:highlight>
                                <a:latin typeface="Cambria Math" panose="02040503050406030204" pitchFamily="18" charset="0"/>
                                <a:ea typeface="Cambria Math" panose="02040503050406030204" pitchFamily="18" charset="0"/>
                              </a:rPr>
                            </m:ctrlPr>
                          </m:dPr>
                          <m:e>
                            <m:r>
                              <a:rPr lang="en-US" sz="2000" i="1" dirty="0">
                                <a:highlight>
                                  <a:srgbClr val="FFFF00"/>
                                </a:highlight>
                                <a:latin typeface="Cambria Math" panose="02040503050406030204" pitchFamily="18" charset="0"/>
                                <a:ea typeface="Cambria Math" panose="02040503050406030204" pitchFamily="18" charset="0"/>
                              </a:rPr>
                              <m:t>𝑉</m:t>
                            </m:r>
                          </m:e>
                        </m:d>
                      </m:e>
                      <m:sup>
                        <m:r>
                          <a:rPr lang="en-US" sz="2000" i="1" dirty="0">
                            <a:highlight>
                              <a:srgbClr val="FFFF00"/>
                            </a:highlight>
                            <a:latin typeface="Cambria Math" panose="02040503050406030204" pitchFamily="18" charset="0"/>
                            <a:ea typeface="Cambria Math" panose="02040503050406030204" pitchFamily="18" charset="0"/>
                          </a:rPr>
                          <m:t>2</m:t>
                        </m:r>
                      </m:sup>
                    </m:sSup>
                    <m:r>
                      <a:rPr lang="en-US" sz="2000" i="1" dirty="0">
                        <a:highlight>
                          <a:srgbClr val="FFFF00"/>
                        </a:highlight>
                        <a:latin typeface="Cambria Math" panose="02040503050406030204" pitchFamily="18" charset="0"/>
                        <a:ea typeface="Cambria Math" panose="02040503050406030204" pitchFamily="18" charset="0"/>
                      </a:rPr>
                      <m:t> </m:t>
                    </m:r>
                  </m:oMath>
                </a14:m>
                <a:r>
                  <a:rPr lang="en-US" sz="2000" dirty="0">
                    <a:highlight>
                      <a:srgbClr val="FFFF00"/>
                    </a:highlight>
                    <a:latin typeface="Times New Roman" panose="02020603050405020304" pitchFamily="18" charset="0"/>
                    <a:cs typeface="Times New Roman" panose="02020603050405020304" pitchFamily="18" charset="0"/>
                  </a:rPr>
                  <a:t>log</a:t>
                </a:r>
                <a14:m>
                  <m:oMath xmlns:m="http://schemas.openxmlformats.org/officeDocument/2006/math">
                    <m:d>
                      <m:dPr>
                        <m:begChr m:val="|"/>
                        <m:endChr m:val="|"/>
                        <m:ctrlPr>
                          <a:rPr lang="en-US" sz="2000" i="1">
                            <a:highlight>
                              <a:srgbClr val="FFFF00"/>
                            </a:highlight>
                            <a:latin typeface="Cambria Math" panose="02040503050406030204" pitchFamily="18" charset="0"/>
                          </a:rPr>
                        </m:ctrlPr>
                      </m:dPr>
                      <m:e>
                        <m:r>
                          <a:rPr lang="en-US" sz="2000" i="1">
                            <a:highlight>
                              <a:srgbClr val="FFFF00"/>
                            </a:highlight>
                            <a:latin typeface="Cambria Math" panose="02040503050406030204" pitchFamily="18" charset="0"/>
                          </a:rPr>
                          <m:t>𝑉</m:t>
                        </m:r>
                      </m:e>
                    </m:d>
                  </m:oMath>
                </a14:m>
                <a:r>
                  <a:rPr lang="en-US" sz="2000" dirty="0">
                    <a:highlight>
                      <a:srgbClr val="FFFF00"/>
                    </a:highlight>
                    <a:latin typeface="Times New Roman" panose="02020603050405020304" pitchFamily="18" charset="0"/>
                    <a:cs typeface="Times New Roman" panose="02020603050405020304" pitchFamily="18" charset="0"/>
                  </a:rPr>
                  <a:t>)</a:t>
                </a:r>
              </a:p>
            </p:txBody>
          </p:sp>
        </mc:Choice>
        <mc:Fallback>
          <p:sp>
            <p:nvSpPr>
              <p:cNvPr id="2" name="TextBox 1">
                <a:extLst>
                  <a:ext uri="{FF2B5EF4-FFF2-40B4-BE49-F238E27FC236}">
                    <a16:creationId xmlns:a16="http://schemas.microsoft.com/office/drawing/2014/main" id="{E303ED84-C3CF-41ED-9A00-1BEB6FA6F8CB}"/>
                  </a:ext>
                </a:extLst>
              </p:cNvPr>
              <p:cNvSpPr txBox="1">
                <a:spLocks noRot="1" noChangeAspect="1" noMove="1" noResize="1" noEditPoints="1" noAdjustHandles="1" noChangeArrowheads="1" noChangeShapeType="1" noTextEdit="1"/>
              </p:cNvSpPr>
              <p:nvPr/>
            </p:nvSpPr>
            <p:spPr>
              <a:xfrm>
                <a:off x="1423513" y="263221"/>
                <a:ext cx="9873342" cy="6518579"/>
              </a:xfrm>
              <a:prstGeom prst="rect">
                <a:avLst/>
              </a:prstGeom>
              <a:blipFill>
                <a:blip r:embed="rId2"/>
                <a:stretch>
                  <a:fillRect l="-1297" t="-935" b="-654"/>
                </a:stretch>
              </a:blipFill>
            </p:spPr>
            <p:txBody>
              <a:bodyPr/>
              <a:lstStyle/>
              <a:p>
                <a:r>
                  <a:rPr lang="en-US">
                    <a:noFill/>
                  </a:rPr>
                  <a:t> </a:t>
                </a:r>
              </a:p>
            </p:txBody>
          </p:sp>
        </mc:Fallback>
      </mc:AlternateContent>
      <p:pic>
        <p:nvPicPr>
          <p:cNvPr id="3" name="Picture 2" descr="Image result for smiley face images">
            <a:extLst>
              <a:ext uri="{FF2B5EF4-FFF2-40B4-BE49-F238E27FC236}">
                <a16:creationId xmlns:a16="http://schemas.microsoft.com/office/drawing/2014/main" id="{1B23DEA8-B2F8-4FDA-BF47-8E9702053AA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
        <p:nvSpPr>
          <p:cNvPr id="4" name="Rectangle 3">
            <a:extLst>
              <a:ext uri="{FF2B5EF4-FFF2-40B4-BE49-F238E27FC236}">
                <a16:creationId xmlns:a16="http://schemas.microsoft.com/office/drawing/2014/main" id="{1FE7BF23-77A3-4583-BA01-913E27575E3B}"/>
              </a:ext>
            </a:extLst>
          </p:cNvPr>
          <p:cNvSpPr/>
          <p:nvPr/>
        </p:nvSpPr>
        <p:spPr>
          <a:xfrm>
            <a:off x="7208425" y="1254426"/>
            <a:ext cx="4276107" cy="369332"/>
          </a:xfrm>
          <a:prstGeom prst="rect">
            <a:avLst/>
          </a:prstGeom>
        </p:spPr>
        <p:txBody>
          <a:bodyPr wrap="none">
            <a:spAutoFit/>
          </a:bodyPr>
          <a:lstStyle/>
          <a:p>
            <a:pPr marR="0">
              <a:spcBef>
                <a:spcPts val="0"/>
              </a:spcBef>
              <a:spcAft>
                <a:spcPts val="600"/>
              </a:spcAft>
            </a:pPr>
            <a:r>
              <a:rPr lang="en-US" dirty="0">
                <a:solidFill>
                  <a:srgbClr val="3803CD"/>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Time efficiency of Prim’s is O( | E | log |V| )</a:t>
            </a:r>
          </a:p>
        </p:txBody>
      </p:sp>
    </p:spTree>
    <p:extLst>
      <p:ext uri="{BB962C8B-B14F-4D97-AF65-F5344CB8AC3E}">
        <p14:creationId xmlns:p14="http://schemas.microsoft.com/office/powerpoint/2010/main" val="17060073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303ED84-C3CF-41ED-9A00-1BEB6FA6F8CB}"/>
                  </a:ext>
                </a:extLst>
              </p:cNvPr>
              <p:cNvSpPr txBox="1"/>
              <p:nvPr/>
            </p:nvSpPr>
            <p:spPr>
              <a:xfrm>
                <a:off x="1558042" y="670545"/>
                <a:ext cx="9231877" cy="543494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Comparing Prim’s Algorithm Kruskal’s Algorithm</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Let |V| = n, the number of vertices, and |E| = m, the number of edges.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For Prim’s Algorithm:      </a:t>
                </a:r>
              </a:p>
              <a:p>
                <a:pPr marL="1255713"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time complexity is  T(n)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 </m:t>
                    </m:r>
                    <m:r>
                      <a:rPr lang="en-US" sz="2000" b="0" i="1" dirty="0" smtClean="0">
                        <a:latin typeface="Cambria Math" panose="02040503050406030204" pitchFamily="18" charset="0"/>
                        <a:ea typeface="Cambria Math" panose="02040503050406030204" pitchFamily="18" charset="0"/>
                      </a:rPr>
                      <m:t>𝜃</m:t>
                    </m:r>
                    <m:d>
                      <m:dPr>
                        <m:ctrlPr>
                          <a:rPr lang="en-US" sz="2000" b="0" i="1" dirty="0" smtClean="0">
                            <a:latin typeface="Cambria Math" panose="02040503050406030204" pitchFamily="18" charset="0"/>
                            <a:ea typeface="Cambria Math" panose="02040503050406030204" pitchFamily="18" charset="0"/>
                          </a:rPr>
                        </m:ctrlPr>
                      </m:dPr>
                      <m:e>
                        <m:r>
                          <a:rPr lang="en-US" sz="2000" b="0" i="1" dirty="0" smtClean="0">
                            <a:latin typeface="Cambria Math" panose="02040503050406030204" pitchFamily="18" charset="0"/>
                            <a:ea typeface="Cambria Math" panose="02040503050406030204" pitchFamily="18" charset="0"/>
                          </a:rPr>
                          <m:t> </m:t>
                        </m:r>
                        <m:sSup>
                          <m:sSupPr>
                            <m:ctrlPr>
                              <a:rPr lang="en-US" sz="2000" b="0" i="1" dirty="0" smtClean="0">
                                <a:latin typeface="Cambria Math" panose="02040503050406030204" pitchFamily="18" charset="0"/>
                                <a:ea typeface="Cambria Math" panose="02040503050406030204" pitchFamily="18" charset="0"/>
                              </a:rPr>
                            </m:ctrlPr>
                          </m:sSupPr>
                          <m:e>
                            <m:d>
                              <m:dPr>
                                <m:begChr m:val="|"/>
                                <m:endChr m:val="|"/>
                                <m:ctrlPr>
                                  <a:rPr lang="en-US" sz="2000" b="0" i="1" dirty="0" smtClean="0">
                                    <a:latin typeface="Cambria Math" panose="02040503050406030204" pitchFamily="18" charset="0"/>
                                    <a:ea typeface="Cambria Math" panose="02040503050406030204" pitchFamily="18" charset="0"/>
                                  </a:rPr>
                                </m:ctrlPr>
                              </m:dPr>
                              <m:e>
                                <m:r>
                                  <a:rPr lang="en-US" sz="2000" b="0" i="1" dirty="0" smtClean="0">
                                    <a:latin typeface="Cambria Math" panose="02040503050406030204" pitchFamily="18" charset="0"/>
                                    <a:ea typeface="Cambria Math" panose="02040503050406030204" pitchFamily="18" charset="0"/>
                                  </a:rPr>
                                  <m:t>𝑉</m:t>
                                </m:r>
                              </m:e>
                            </m:d>
                          </m:e>
                          <m:sup>
                            <m:r>
                              <a:rPr lang="en-US" sz="2000" b="0" i="1" dirty="0" smtClean="0">
                                <a:latin typeface="Cambria Math" panose="02040503050406030204" pitchFamily="18" charset="0"/>
                                <a:ea typeface="Cambria Math" panose="02040503050406030204" pitchFamily="18" charset="0"/>
                              </a:rPr>
                              <m:t>2</m:t>
                            </m:r>
                          </m:sup>
                        </m:sSup>
                        <m:r>
                          <a:rPr lang="en-US" sz="2000" b="0" i="1" dirty="0" smtClean="0">
                            <a:latin typeface="Cambria Math" panose="02040503050406030204" pitchFamily="18" charset="0"/>
                            <a:ea typeface="Cambria Math" panose="02040503050406030204" pitchFamily="18" charset="0"/>
                          </a:rPr>
                          <m:t> </m:t>
                        </m:r>
                      </m:e>
                    </m:d>
                    <m:r>
                      <a:rPr lang="en-US" sz="2000" b="0" i="1" dirty="0" smtClean="0">
                        <a:latin typeface="Cambria Math" panose="02040503050406030204" pitchFamily="18" charset="0"/>
                        <a:ea typeface="Cambria Math" panose="02040503050406030204" pitchFamily="18" charset="0"/>
                      </a:rPr>
                      <m:t> </m:t>
                    </m:r>
                  </m:oMath>
                </a14:m>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For Kruskal’s Algorithm: </a:t>
                </a:r>
              </a:p>
              <a:p>
                <a:pPr marL="1255713"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time complexity for sorting the edges is W(m, n) </a:t>
                </a:r>
                <a14:m>
                  <m:oMath xmlns:m="http://schemas.openxmlformats.org/officeDocument/2006/math">
                    <m:r>
                      <a:rPr lang="en-US" sz="2000" i="1" dirty="0">
                        <a:latin typeface="Cambria Math" panose="02040503050406030204" pitchFamily="18" charset="0"/>
                        <a:ea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smtClean="0">
                        <a:solidFill>
                          <a:srgbClr val="3803CD"/>
                        </a:solidFill>
                        <a:latin typeface="Cambria Math" panose="02040503050406030204" pitchFamily="18" charset="0"/>
                        <a:ea typeface="Cambria Math" panose="02040503050406030204" pitchFamily="18" charset="0"/>
                      </a:rPr>
                      <m:t>𝜃</m:t>
                    </m:r>
                    <m:r>
                      <a:rPr lang="en-US" sz="2000" b="0" i="1" smtClean="0">
                        <a:solidFill>
                          <a:srgbClr val="3803CD"/>
                        </a:solidFill>
                        <a:latin typeface="Cambria Math" panose="02040503050406030204" pitchFamily="18" charset="0"/>
                        <a:ea typeface="Cambria Math" panose="02040503050406030204" pitchFamily="18" charset="0"/>
                      </a:rPr>
                      <m:t>(</m:t>
                    </m:r>
                    <m:r>
                      <m:rPr>
                        <m:sty m:val="p"/>
                      </m:rPr>
                      <a:rPr lang="en-US" sz="2000" b="0" i="0" dirty="0" smtClean="0">
                        <a:solidFill>
                          <a:srgbClr val="3803CD"/>
                        </a:solidFill>
                        <a:latin typeface="Cambria Math" panose="02040503050406030204" pitchFamily="18" charset="0"/>
                        <a:cs typeface="Times New Roman" panose="02020603050405020304" pitchFamily="18" charset="0"/>
                      </a:rPr>
                      <m:t>m</m:t>
                    </m:r>
                  </m:oMath>
                </a14:m>
                <a:r>
                  <a:rPr lang="en-US" sz="2000" dirty="0">
                    <a:solidFill>
                      <a:srgbClr val="3803CD"/>
                    </a:solidFill>
                    <a:latin typeface="Times New Roman" panose="02020603050405020304" pitchFamily="18" charset="0"/>
                    <a:cs typeface="Times New Roman" panose="02020603050405020304" pitchFamily="18" charset="0"/>
                  </a:rPr>
                  <a:t>log m ). </a:t>
                </a:r>
              </a:p>
              <a:p>
                <a:pPr marL="1255713" indent="-342900">
                  <a:buFont typeface="Arial" panose="020B0604020202020204" pitchFamily="34" charset="0"/>
                  <a:buChar char="•"/>
                </a:pPr>
                <a:r>
                  <a:rPr lang="en-US" sz="2000" dirty="0">
                    <a:solidFill>
                      <a:srgbClr val="3803CD"/>
                    </a:solidFill>
                    <a:latin typeface="Times New Roman" panose="02020603050405020304" pitchFamily="18" charset="0"/>
                    <a:cs typeface="Times New Roman" panose="02020603050405020304" pitchFamily="18" charset="0"/>
                  </a:rPr>
                  <a:t>The time complexity for the worst case over n disjoint sets is </a:t>
                </a:r>
              </a:p>
              <a:p>
                <a:r>
                  <a:rPr lang="en-US" sz="2000" dirty="0">
                    <a:solidFill>
                      <a:srgbClr val="3803CD"/>
                    </a:solidFill>
                    <a:latin typeface="Times New Roman" panose="02020603050405020304" pitchFamily="18" charset="0"/>
                    <a:cs typeface="Times New Roman" panose="02020603050405020304" pitchFamily="18" charset="0"/>
                  </a:rPr>
                  <a:t>		W(w, n) =</a:t>
                </a:r>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sSup>
                      <m:sSupPr>
                        <m:ctrlPr>
                          <a:rPr lang="en-US" sz="2000" i="1" dirty="0">
                            <a:latin typeface="Cambria Math" panose="02040503050406030204" pitchFamily="18" charset="0"/>
                            <a:ea typeface="Cambria Math" panose="02040503050406030204" pitchFamily="18" charset="0"/>
                          </a:rPr>
                        </m:ctrlPr>
                      </m:sSupPr>
                      <m:e>
                        <m:r>
                          <a:rPr lang="en-US" sz="2000" b="0" i="1" dirty="0" smtClean="0">
                            <a:latin typeface="Cambria Math" panose="02040503050406030204" pitchFamily="18" charset="0"/>
                            <a:ea typeface="Cambria Math" panose="02040503050406030204" pitchFamily="18" charset="0"/>
                          </a:rPr>
                          <m:t>𝑛</m:t>
                        </m:r>
                      </m:e>
                      <m:sup>
                        <m:r>
                          <a:rPr lang="en-US" sz="2000" i="1" dirty="0">
                            <a:latin typeface="Cambria Math" panose="02040503050406030204" pitchFamily="18" charset="0"/>
                            <a:ea typeface="Cambria Math" panose="02040503050406030204" pitchFamily="18" charset="0"/>
                          </a:rPr>
                          <m:t>2</m:t>
                        </m:r>
                      </m:sup>
                    </m:sSup>
                    <m:r>
                      <a:rPr lang="en-US" sz="2000" i="1" dirty="0">
                        <a:latin typeface="Cambria Math" panose="02040503050406030204" pitchFamily="18" charset="0"/>
                        <a:ea typeface="Cambria Math" panose="02040503050406030204" pitchFamily="18" charset="0"/>
                      </a:rPr>
                      <m:t> </m:t>
                    </m:r>
                  </m:oMath>
                </a14:m>
                <a:r>
                  <a:rPr lang="en-US" sz="2000" dirty="0">
                    <a:latin typeface="Times New Roman" panose="02020603050405020304" pitchFamily="18" charset="0"/>
                    <a:cs typeface="Times New Roman" panose="02020603050405020304" pitchFamily="18" charset="0"/>
                  </a:rPr>
                  <a:t>log n).</a:t>
                </a:r>
              </a:p>
              <a:p>
                <a:endParaRPr lang="en-US" sz="2000" dirty="0">
                  <a:solidFill>
                    <a:srgbClr val="3803CD"/>
                  </a:solidFill>
                  <a:latin typeface="Times New Roman" panose="02020603050405020304" pitchFamily="18" charset="0"/>
                  <a:cs typeface="Times New Roman" panose="02020603050405020304" pitchFamily="18" charset="0"/>
                </a:endParaRPr>
              </a:p>
              <a:p>
                <a:r>
                  <a:rPr lang="en-US" sz="2000" dirty="0">
                    <a:solidFill>
                      <a:srgbClr val="3803CD"/>
                    </a:solidFill>
                    <a:latin typeface="Times New Roman" panose="02020603050405020304" pitchFamily="18" charset="0"/>
                    <a:cs typeface="Times New Roman" panose="02020603050405020304" pitchFamily="18" charset="0"/>
                  </a:rPr>
                  <a:t>In a connected graph, n – 1 </a:t>
                </a:r>
                <a14:m>
                  <m:oMath xmlns:m="http://schemas.openxmlformats.org/officeDocument/2006/math">
                    <m:r>
                      <a:rPr lang="en-US" sz="2000" i="1" smtClean="0">
                        <a:solidFill>
                          <a:srgbClr val="3803CD"/>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3803CD"/>
                    </a:solidFill>
                    <a:latin typeface="Times New Roman" panose="02020603050405020304" pitchFamily="18" charset="0"/>
                    <a:cs typeface="Times New Roman" panose="02020603050405020304" pitchFamily="18" charset="0"/>
                  </a:rPr>
                  <a:t> m </a:t>
                </a:r>
                <a14:m>
                  <m:oMath xmlns:m="http://schemas.openxmlformats.org/officeDocument/2006/math">
                    <m:r>
                      <a:rPr lang="en-US" sz="2000" i="1">
                        <a:solidFill>
                          <a:srgbClr val="3803CD"/>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3803CD"/>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US" sz="2000" i="1">
                            <a:latin typeface="Cambria Math" panose="02040503050406030204" pitchFamily="18" charset="0"/>
                          </a:rPr>
                        </m:ctrlPr>
                      </m:fPr>
                      <m:num>
                        <m:r>
                          <a:rPr lang="en-US" sz="2000" b="0" i="1" smtClean="0">
                            <a:latin typeface="Cambria Math" panose="02040503050406030204" pitchFamily="18" charset="0"/>
                          </a:rPr>
                          <m:t>𝑛</m:t>
                        </m:r>
                        <m:r>
                          <a:rPr lang="en-US" sz="2000" i="1" smtClean="0">
                            <a:latin typeface="Cambria Math" panose="02040503050406030204" pitchFamily="18" charset="0"/>
                          </a:rPr>
                          <m:t> </m:t>
                        </m:r>
                        <m:r>
                          <a:rPr lang="en-US" sz="2000" i="1">
                            <a:latin typeface="Cambria Math" panose="02040503050406030204" pitchFamily="18" charset="0"/>
                          </a:rPr>
                          <m:t>(</m:t>
                        </m:r>
                        <m:r>
                          <a:rPr lang="en-US" sz="2000" b="0" i="1" smtClean="0">
                            <a:latin typeface="Cambria Math" panose="02040503050406030204" pitchFamily="18" charset="0"/>
                          </a:rPr>
                          <m:t>𝑛</m:t>
                        </m:r>
                        <m:r>
                          <a:rPr lang="en-US" sz="2000" i="1">
                            <a:latin typeface="Cambria Math" panose="02040503050406030204" pitchFamily="18" charset="0"/>
                          </a:rPr>
                          <m:t>−1)</m:t>
                        </m:r>
                      </m:num>
                      <m:den>
                        <m:r>
                          <a:rPr lang="en-US" sz="2000" i="1">
                            <a:latin typeface="Cambria Math" panose="02040503050406030204" pitchFamily="18" charset="0"/>
                          </a:rPr>
                          <m:t>2</m:t>
                        </m:r>
                      </m:den>
                    </m:f>
                  </m:oMath>
                </a14:m>
                <a:r>
                  <a:rPr lang="en-US" sz="20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dirty="0">
                    <a:solidFill>
                      <a:srgbClr val="3803CD"/>
                    </a:solidFill>
                    <a:latin typeface="Times New Roman" panose="02020603050405020304" pitchFamily="18" charset="0"/>
                    <a:cs typeface="Times New Roman" panose="02020603050405020304" pitchFamily="18" charset="0"/>
                  </a:rPr>
                  <a:t>For a graph whose number of edges m is near the low end of these limits (the graph is very sparse), Kruskal’s algorithm should be faster. </a:t>
                </a:r>
                <a:r>
                  <a:rPr lang="en-US" sz="2000" dirty="0" err="1">
                    <a:solidFill>
                      <a:srgbClr val="3803CD"/>
                    </a:solidFill>
                    <a:latin typeface="Times New Roman" panose="02020603050405020304" pitchFamily="18" charset="0"/>
                    <a:cs typeface="Times New Roman" panose="02020603050405020304" pitchFamily="18" charset="0"/>
                  </a:rPr>
                  <a:t>Krushal’s</a:t>
                </a:r>
                <a:r>
                  <a:rPr lang="en-US" sz="2000" dirty="0">
                    <a:solidFill>
                      <a:srgbClr val="3803CD"/>
                    </a:solidFill>
                    <a:latin typeface="Times New Roman" panose="02020603050405020304" pitchFamily="18" charset="0"/>
                    <a:cs typeface="Times New Roman" panose="02020603050405020304" pitchFamily="18" charset="0"/>
                  </a:rPr>
                  <a:t> algorithm is </a:t>
                </a:r>
                <a14:m>
                  <m:oMath xmlns:m="http://schemas.openxmlformats.org/officeDocument/2006/math">
                    <m:r>
                      <a:rPr lang="en-US" sz="2000" i="1" smtClean="0">
                        <a:solidFill>
                          <a:srgbClr val="3803CD"/>
                        </a:solidFill>
                        <a:latin typeface="Cambria Math" panose="02040503050406030204" pitchFamily="18" charset="0"/>
                        <a:ea typeface="Cambria Math" panose="02040503050406030204" pitchFamily="18" charset="0"/>
                      </a:rPr>
                      <m:t>𝜃</m:t>
                    </m:r>
                    <m:r>
                      <a:rPr lang="en-US" sz="2000" i="1" smtClean="0">
                        <a:solidFill>
                          <a:srgbClr val="3803CD"/>
                        </a:solidFill>
                        <a:latin typeface="Cambria Math" panose="02040503050406030204" pitchFamily="18" charset="0"/>
                        <a:ea typeface="Cambria Math" panose="02040503050406030204" pitchFamily="18" charset="0"/>
                      </a:rPr>
                      <m:t>(</m:t>
                    </m:r>
                    <m:r>
                      <m:rPr>
                        <m:nor/>
                      </m:rPr>
                      <a:rPr lang="en-US" sz="2000" b="0" i="0" smtClean="0">
                        <a:solidFill>
                          <a:srgbClr val="3803CD"/>
                        </a:solidFill>
                        <a:latin typeface="Cambria Math" panose="02040503050406030204" pitchFamily="18" charset="0"/>
                        <a:ea typeface="Cambria Math" panose="02040503050406030204" pitchFamily="18" charset="0"/>
                      </a:rPr>
                      <m:t>n</m:t>
                    </m:r>
                  </m:oMath>
                </a14:m>
                <a:r>
                  <a:rPr lang="en-US" sz="2000" dirty="0">
                    <a:solidFill>
                      <a:srgbClr val="3803CD"/>
                    </a:solidFill>
                    <a:latin typeface="Times New Roman" panose="02020603050405020304" pitchFamily="18" charset="0"/>
                    <a:cs typeface="Times New Roman" panose="02020603050405020304" pitchFamily="18" charset="0"/>
                  </a:rPr>
                  <a:t> log n ). </a:t>
                </a:r>
              </a:p>
              <a:p>
                <a:pPr marL="342900" indent="-342900">
                  <a:spcBef>
                    <a:spcPts val="1200"/>
                  </a:spcBef>
                  <a:buFont typeface="Arial" panose="020B0604020202020204" pitchFamily="34" charset="0"/>
                  <a:buChar char="•"/>
                </a:pPr>
                <a:r>
                  <a:rPr lang="en-US" sz="2000" dirty="0">
                    <a:solidFill>
                      <a:srgbClr val="3803CD"/>
                    </a:solidFill>
                    <a:latin typeface="Times New Roman" panose="02020603050405020304" pitchFamily="18" charset="0"/>
                    <a:cs typeface="Times New Roman" panose="02020603050405020304" pitchFamily="18" charset="0"/>
                  </a:rPr>
                  <a:t>For a graph whose number of edges is near the high end (the graph is highly connected), </a:t>
                </a:r>
                <a:r>
                  <a:rPr lang="en-US" sz="2000" dirty="0">
                    <a:latin typeface="Times New Roman" panose="02020603050405020304" pitchFamily="18" charset="0"/>
                    <a:cs typeface="Times New Roman" panose="02020603050405020304" pitchFamily="18" charset="0"/>
                  </a:rPr>
                  <a:t>Prim’s algorithm should be faster. </a:t>
                </a:r>
                <a:r>
                  <a:rPr lang="en-US" sz="2000" dirty="0">
                    <a:solidFill>
                      <a:srgbClr val="3803CD"/>
                    </a:solidFill>
                    <a:latin typeface="Times New Roman" panose="02020603050405020304" pitchFamily="18" charset="0"/>
                    <a:cs typeface="Times New Roman" panose="02020603050405020304" pitchFamily="18" charset="0"/>
                  </a:rPr>
                  <a:t>Kruskal’s algorithm is</a:t>
                </a:r>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sSup>
                      <m:sSupPr>
                        <m:ctrlPr>
                          <a:rPr lang="en-US" sz="2000" i="1" dirty="0">
                            <a:latin typeface="Cambria Math" panose="02040503050406030204" pitchFamily="18" charset="0"/>
                            <a:ea typeface="Cambria Math" panose="02040503050406030204" pitchFamily="18" charset="0"/>
                          </a:rPr>
                        </m:ctrlPr>
                      </m:sSupPr>
                      <m:e>
                        <m:r>
                          <a:rPr lang="en-US" sz="2000" i="1" dirty="0">
                            <a:latin typeface="Cambria Math" panose="02040503050406030204" pitchFamily="18" charset="0"/>
                            <a:ea typeface="Cambria Math" panose="02040503050406030204" pitchFamily="18" charset="0"/>
                          </a:rPr>
                          <m:t>𝑛</m:t>
                        </m:r>
                      </m:e>
                      <m:sup>
                        <m:r>
                          <a:rPr lang="en-US" sz="2000" i="1" dirty="0">
                            <a:latin typeface="Cambria Math" panose="02040503050406030204" pitchFamily="18" charset="0"/>
                            <a:ea typeface="Cambria Math" panose="02040503050406030204" pitchFamily="18" charset="0"/>
                          </a:rPr>
                          <m:t>2</m:t>
                        </m:r>
                      </m:sup>
                    </m:sSup>
                    <m:r>
                      <a:rPr lang="en-US" sz="2000" i="1" dirty="0">
                        <a:latin typeface="Cambria Math" panose="02040503050406030204" pitchFamily="18" charset="0"/>
                        <a:ea typeface="Cambria Math" panose="02040503050406030204" pitchFamily="18" charset="0"/>
                      </a:rPr>
                      <m:t> </m:t>
                    </m:r>
                  </m:oMath>
                </a14:m>
                <a:r>
                  <a:rPr lang="en-US" sz="2000" dirty="0">
                    <a:latin typeface="Times New Roman" panose="02020603050405020304" pitchFamily="18" charset="0"/>
                    <a:cs typeface="Times New Roman" panose="02020603050405020304" pitchFamily="18" charset="0"/>
                  </a:rPr>
                  <a:t>log n), </a:t>
                </a:r>
              </a:p>
            </p:txBody>
          </p:sp>
        </mc:Choice>
        <mc:Fallback xmlns="">
          <p:sp>
            <p:nvSpPr>
              <p:cNvPr id="2" name="TextBox 1">
                <a:extLst>
                  <a:ext uri="{FF2B5EF4-FFF2-40B4-BE49-F238E27FC236}">
                    <a16:creationId xmlns:a16="http://schemas.microsoft.com/office/drawing/2014/main" id="{E303ED84-C3CF-41ED-9A00-1BEB6FA6F8CB}"/>
                  </a:ext>
                </a:extLst>
              </p:cNvPr>
              <p:cNvSpPr txBox="1">
                <a:spLocks noRot="1" noChangeAspect="1" noMove="1" noResize="1" noEditPoints="1" noAdjustHandles="1" noChangeArrowheads="1" noChangeShapeType="1" noTextEdit="1"/>
              </p:cNvSpPr>
              <p:nvPr/>
            </p:nvSpPr>
            <p:spPr>
              <a:xfrm>
                <a:off x="1558042" y="670545"/>
                <a:ext cx="9231877" cy="5434949"/>
              </a:xfrm>
              <a:prstGeom prst="rect">
                <a:avLst/>
              </a:prstGeom>
              <a:blipFill>
                <a:blip r:embed="rId2"/>
                <a:stretch>
                  <a:fillRect l="-1387" t="-1233" r="-1321" b="-897"/>
                </a:stretch>
              </a:blipFill>
            </p:spPr>
            <p:txBody>
              <a:bodyPr/>
              <a:lstStyle/>
              <a:p>
                <a:r>
                  <a:rPr lang="en-US">
                    <a:noFill/>
                  </a:rPr>
                  <a:t> </a:t>
                </a:r>
              </a:p>
            </p:txBody>
          </p:sp>
        </mc:Fallback>
      </mc:AlternateContent>
      <p:pic>
        <p:nvPicPr>
          <p:cNvPr id="3" name="Picture 2" descr="Image result for smiley face images">
            <a:extLst>
              <a:ext uri="{FF2B5EF4-FFF2-40B4-BE49-F238E27FC236}">
                <a16:creationId xmlns:a16="http://schemas.microsoft.com/office/drawing/2014/main" id="{1B23DEA8-B2F8-4FDA-BF47-8E9702053AA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Tree>
    <p:extLst>
      <p:ext uri="{BB962C8B-B14F-4D97-AF65-F5344CB8AC3E}">
        <p14:creationId xmlns:p14="http://schemas.microsoft.com/office/powerpoint/2010/main" val="25519162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303ED84-C3CF-41ED-9A00-1BEB6FA6F8CB}"/>
                  </a:ext>
                </a:extLst>
              </p:cNvPr>
              <p:cNvSpPr txBox="1"/>
              <p:nvPr/>
            </p:nvSpPr>
            <p:spPr>
              <a:xfrm>
                <a:off x="1564829" y="745359"/>
                <a:ext cx="8992335" cy="557075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Further Discussion</a:t>
                </a:r>
              </a:p>
              <a:p>
                <a:endParaRPr lang="en-US" sz="20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Let |V| = n, the number of vertices, and |E| = m, the number of edges.</a:t>
                </a:r>
              </a:p>
              <a:p>
                <a:r>
                  <a:rPr lang="en-US" sz="2200" dirty="0">
                    <a:latin typeface="Times New Roman" panose="02020603050405020304" pitchFamily="18" charset="0"/>
                    <a:cs typeface="Times New Roman" panose="02020603050405020304" pitchFamily="18" charset="0"/>
                  </a:rPr>
                  <a:t>The time complexity of an algorithm sometimes depends on the data structure used to implement it.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Using heaps for implementation of Prim’s algorithm achieves </a:t>
                </a:r>
                <a14:m>
                  <m:oMath xmlns:m="http://schemas.openxmlformats.org/officeDocument/2006/math">
                    <m:r>
                      <a:rPr lang="en-US" sz="2200" i="1" smtClean="0">
                        <a:solidFill>
                          <a:srgbClr val="3803CD"/>
                        </a:solidFill>
                        <a:latin typeface="Cambria Math" panose="02040503050406030204" pitchFamily="18" charset="0"/>
                        <a:ea typeface="Cambria Math" panose="02040503050406030204" pitchFamily="18" charset="0"/>
                      </a:rPr>
                      <m:t>𝜃</m:t>
                    </m:r>
                    <m:r>
                      <a:rPr lang="en-US" sz="2200" b="0" i="1" smtClean="0">
                        <a:solidFill>
                          <a:srgbClr val="3803CD"/>
                        </a:solidFill>
                        <a:latin typeface="Cambria Math" panose="02040503050406030204" pitchFamily="18" charset="0"/>
                        <a:ea typeface="Cambria Math" panose="02040503050406030204" pitchFamily="18" charset="0"/>
                      </a:rPr>
                      <m:t>(</m:t>
                    </m:r>
                    <m:r>
                      <m:rPr>
                        <m:nor/>
                      </m:rPr>
                      <a:rPr lang="en-US" sz="2200" b="0" i="0" smtClean="0">
                        <a:solidFill>
                          <a:srgbClr val="3803CD"/>
                        </a:solidFill>
                        <a:latin typeface="Cambria Math" panose="02040503050406030204" pitchFamily="18" charset="0"/>
                        <a:ea typeface="Cambria Math" panose="02040503050406030204" pitchFamily="18" charset="0"/>
                      </a:rPr>
                      <m:t>m</m:t>
                    </m:r>
                  </m:oMath>
                </a14:m>
                <a:r>
                  <a:rPr lang="en-US" sz="2200" dirty="0">
                    <a:solidFill>
                      <a:srgbClr val="3803CD"/>
                    </a:solidFill>
                    <a:latin typeface="Times New Roman" panose="02020603050405020304" pitchFamily="18" charset="0"/>
                    <a:cs typeface="Times New Roman" panose="02020603050405020304" pitchFamily="18" charset="0"/>
                  </a:rPr>
                  <a:t> log n ). </a:t>
                </a:r>
              </a:p>
              <a:p>
                <a:pPr marL="690563" indent="-342900">
                  <a:buFont typeface="Arial" panose="020B0604020202020204" pitchFamily="34" charset="0"/>
                  <a:buChar char="•"/>
                </a:pPr>
                <a:r>
                  <a:rPr lang="en-US" sz="2200" dirty="0">
                    <a:solidFill>
                      <a:srgbClr val="3803CD"/>
                    </a:solidFill>
                    <a:latin typeface="Times New Roman" panose="02020603050405020304" pitchFamily="18" charset="0"/>
                    <a:cs typeface="Times New Roman" panose="02020603050405020304" pitchFamily="18" charset="0"/>
                  </a:rPr>
                  <a:t>For a spare graph, this algorithm achieves </a:t>
                </a:r>
                <a14:m>
                  <m:oMath xmlns:m="http://schemas.openxmlformats.org/officeDocument/2006/math">
                    <m:r>
                      <a:rPr lang="en-US" sz="2200" i="1">
                        <a:solidFill>
                          <a:srgbClr val="3803CD"/>
                        </a:solidFill>
                        <a:latin typeface="Cambria Math" panose="02040503050406030204" pitchFamily="18" charset="0"/>
                        <a:ea typeface="Cambria Math" panose="02040503050406030204" pitchFamily="18" charset="0"/>
                      </a:rPr>
                      <m:t>𝜃</m:t>
                    </m:r>
                    <m:r>
                      <a:rPr lang="en-US" sz="2200" i="1">
                        <a:solidFill>
                          <a:srgbClr val="3803CD"/>
                        </a:solidFill>
                        <a:latin typeface="Cambria Math" panose="02040503050406030204" pitchFamily="18" charset="0"/>
                        <a:ea typeface="Cambria Math" panose="02040503050406030204" pitchFamily="18" charset="0"/>
                      </a:rPr>
                      <m:t>(</m:t>
                    </m:r>
                    <m:r>
                      <m:rPr>
                        <m:nor/>
                      </m:rPr>
                      <a:rPr lang="en-US" sz="2200">
                        <a:solidFill>
                          <a:srgbClr val="3803CD"/>
                        </a:solidFill>
                        <a:latin typeface="Cambria Math" panose="02040503050406030204" pitchFamily="18" charset="0"/>
                        <a:ea typeface="Cambria Math" panose="02040503050406030204" pitchFamily="18" charset="0"/>
                      </a:rPr>
                      <m:t>n</m:t>
                    </m:r>
                  </m:oMath>
                </a14:m>
                <a:r>
                  <a:rPr lang="en-US" sz="2200" dirty="0">
                    <a:solidFill>
                      <a:srgbClr val="3803CD"/>
                    </a:solidFill>
                    <a:latin typeface="Times New Roman" panose="02020603050405020304" pitchFamily="18" charset="0"/>
                    <a:cs typeface="Times New Roman" panose="02020603050405020304" pitchFamily="18" charset="0"/>
                  </a:rPr>
                  <a:t> log n ), an improvement over the implementation. </a:t>
                </a:r>
              </a:p>
              <a:p>
                <a:pPr marL="690563" indent="-342900">
                  <a:buFont typeface="Arial" panose="020B0604020202020204" pitchFamily="34" charset="0"/>
                  <a:buChar char="•"/>
                </a:pPr>
                <a:r>
                  <a:rPr lang="en-US" sz="2200" dirty="0">
                    <a:solidFill>
                      <a:srgbClr val="3803CD"/>
                    </a:solidFill>
                    <a:latin typeface="Times New Roman" panose="02020603050405020304" pitchFamily="18" charset="0"/>
                    <a:cs typeface="Times New Roman" panose="02020603050405020304" pitchFamily="18" charset="0"/>
                  </a:rPr>
                  <a:t>For a dense graph, this algorithm achieves </a:t>
                </a:r>
                <a14:m>
                  <m:oMath xmlns:m="http://schemas.openxmlformats.org/officeDocument/2006/math">
                    <m:r>
                      <a:rPr lang="en-US" sz="2200" i="1">
                        <a:solidFill>
                          <a:srgbClr val="3803CD"/>
                        </a:solidFill>
                        <a:latin typeface="Cambria Math" panose="02040503050406030204" pitchFamily="18" charset="0"/>
                        <a:ea typeface="Cambria Math" panose="02040503050406030204" pitchFamily="18" charset="0"/>
                      </a:rPr>
                      <m:t>𝜃</m:t>
                    </m:r>
                    <m:r>
                      <a:rPr lang="en-US" sz="2200" i="1">
                        <a:solidFill>
                          <a:srgbClr val="3803CD"/>
                        </a:solidFill>
                        <a:latin typeface="Cambria Math" panose="02040503050406030204" pitchFamily="18" charset="0"/>
                        <a:ea typeface="Cambria Math" panose="02040503050406030204" pitchFamily="18" charset="0"/>
                      </a:rPr>
                      <m:t>(</m:t>
                    </m:r>
                    <m:sSup>
                      <m:sSupPr>
                        <m:ctrlPr>
                          <a:rPr lang="en-US" sz="2200" i="1" dirty="0">
                            <a:latin typeface="Cambria Math" panose="02040503050406030204" pitchFamily="18" charset="0"/>
                            <a:ea typeface="Cambria Math" panose="02040503050406030204" pitchFamily="18" charset="0"/>
                          </a:rPr>
                        </m:ctrlPr>
                      </m:sSupPr>
                      <m:e>
                        <m:r>
                          <a:rPr lang="en-US" sz="2200" b="0" i="1" dirty="0" smtClean="0">
                            <a:latin typeface="Cambria Math" panose="02040503050406030204" pitchFamily="18" charset="0"/>
                            <a:ea typeface="Cambria Math" panose="02040503050406030204" pitchFamily="18" charset="0"/>
                          </a:rPr>
                          <m:t>𝑛</m:t>
                        </m:r>
                      </m:e>
                      <m:sup>
                        <m:r>
                          <a:rPr lang="en-US" sz="2200" i="1" dirty="0">
                            <a:latin typeface="Cambria Math" panose="02040503050406030204" pitchFamily="18" charset="0"/>
                            <a:ea typeface="Cambria Math" panose="02040503050406030204" pitchFamily="18" charset="0"/>
                          </a:rPr>
                          <m:t>2</m:t>
                        </m:r>
                      </m:sup>
                    </m:sSup>
                  </m:oMath>
                </a14:m>
                <a:r>
                  <a:rPr lang="en-US" sz="2200" dirty="0">
                    <a:solidFill>
                      <a:srgbClr val="3803CD"/>
                    </a:solidFill>
                    <a:latin typeface="Times New Roman" panose="02020603050405020304" pitchFamily="18" charset="0"/>
                    <a:cs typeface="Times New Roman" panose="02020603050405020304" pitchFamily="18" charset="0"/>
                  </a:rPr>
                  <a:t>log n ), which is slower than the implementation.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Using the Fibonacci heap, the implementation is </a:t>
                </a:r>
                <a14:m>
                  <m:oMath xmlns:m="http://schemas.openxmlformats.org/officeDocument/2006/math">
                    <m:r>
                      <a:rPr lang="en-US" sz="2200" i="1" smtClean="0">
                        <a:solidFill>
                          <a:srgbClr val="3803CD"/>
                        </a:solidFill>
                        <a:latin typeface="Cambria Math" panose="02040503050406030204" pitchFamily="18" charset="0"/>
                        <a:ea typeface="Cambria Math" panose="02040503050406030204" pitchFamily="18" charset="0"/>
                      </a:rPr>
                      <m:t>𝜃</m:t>
                    </m:r>
                    <m:r>
                      <a:rPr lang="en-US" sz="2200" i="1" smtClean="0">
                        <a:solidFill>
                          <a:srgbClr val="3803CD"/>
                        </a:solidFill>
                        <a:latin typeface="Cambria Math" panose="02040503050406030204" pitchFamily="18" charset="0"/>
                        <a:ea typeface="Cambria Math" panose="02040503050406030204" pitchFamily="18" charset="0"/>
                      </a:rPr>
                      <m:t>(</m:t>
                    </m:r>
                    <m:r>
                      <m:rPr>
                        <m:nor/>
                      </m:rPr>
                      <a:rPr lang="en-US" sz="2200" b="0" i="0" smtClean="0">
                        <a:solidFill>
                          <a:srgbClr val="3803CD"/>
                        </a:solidFill>
                        <a:latin typeface="Cambria Math" panose="02040503050406030204" pitchFamily="18" charset="0"/>
                        <a:ea typeface="Cambria Math" panose="02040503050406030204" pitchFamily="18" charset="0"/>
                      </a:rPr>
                      <m:t>m</m:t>
                    </m:r>
                    <m:r>
                      <m:rPr>
                        <m:nor/>
                      </m:rPr>
                      <a:rPr lang="en-US" sz="2200" b="0" i="0" smtClean="0">
                        <a:solidFill>
                          <a:srgbClr val="3803CD"/>
                        </a:solidFill>
                        <a:latin typeface="Cambria Math" panose="02040503050406030204" pitchFamily="18" charset="0"/>
                        <a:ea typeface="Cambria Math" panose="02040503050406030204" pitchFamily="18" charset="0"/>
                      </a:rPr>
                      <m:t> + </m:t>
                    </m:r>
                    <m:r>
                      <m:rPr>
                        <m:nor/>
                      </m:rPr>
                      <a:rPr lang="en-US" sz="2200">
                        <a:solidFill>
                          <a:srgbClr val="3803CD"/>
                        </a:solidFill>
                        <a:latin typeface="Cambria Math" panose="02040503050406030204" pitchFamily="18" charset="0"/>
                        <a:ea typeface="Cambria Math" panose="02040503050406030204" pitchFamily="18" charset="0"/>
                      </a:rPr>
                      <m:t>n</m:t>
                    </m:r>
                  </m:oMath>
                </a14:m>
                <a:r>
                  <a:rPr lang="en-US" sz="2200" dirty="0">
                    <a:solidFill>
                      <a:srgbClr val="3803CD"/>
                    </a:solidFill>
                    <a:latin typeface="Times New Roman" panose="02020603050405020304" pitchFamily="18" charset="0"/>
                    <a:cs typeface="Times New Roman" panose="02020603050405020304" pitchFamily="18" charset="0"/>
                  </a:rPr>
                  <a:t> log n ), </a:t>
                </a:r>
                <a:r>
                  <a:rPr lang="en-US" sz="2200" dirty="0">
                    <a:latin typeface="Times New Roman" panose="02020603050405020304" pitchFamily="18" charset="0"/>
                    <a:cs typeface="Times New Roman" panose="02020603050405020304" pitchFamily="18" charset="0"/>
                  </a:rPr>
                  <a:t>the faster implementation of Prim’s algorithm. </a:t>
                </a:r>
              </a:p>
              <a:p>
                <a:pPr marL="690563"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For a sparse graph this is </a:t>
                </a:r>
                <a14:m>
                  <m:oMath xmlns:m="http://schemas.openxmlformats.org/officeDocument/2006/math">
                    <m:r>
                      <a:rPr lang="en-US" sz="2200" i="1">
                        <a:solidFill>
                          <a:srgbClr val="3803CD"/>
                        </a:solidFill>
                        <a:latin typeface="Cambria Math" panose="02040503050406030204" pitchFamily="18" charset="0"/>
                        <a:ea typeface="Cambria Math" panose="02040503050406030204" pitchFamily="18" charset="0"/>
                      </a:rPr>
                      <m:t>𝜃</m:t>
                    </m:r>
                    <m:r>
                      <a:rPr lang="en-US" sz="2200" i="1">
                        <a:solidFill>
                          <a:srgbClr val="3803CD"/>
                        </a:solidFill>
                        <a:latin typeface="Cambria Math" panose="02040503050406030204" pitchFamily="18" charset="0"/>
                        <a:ea typeface="Cambria Math" panose="02040503050406030204" pitchFamily="18" charset="0"/>
                      </a:rPr>
                      <m:t>(</m:t>
                    </m:r>
                    <m:r>
                      <m:rPr>
                        <m:nor/>
                      </m:rPr>
                      <a:rPr lang="en-US" sz="2200">
                        <a:solidFill>
                          <a:srgbClr val="3803CD"/>
                        </a:solidFill>
                        <a:latin typeface="Cambria Math" panose="02040503050406030204" pitchFamily="18" charset="0"/>
                        <a:ea typeface="Cambria Math" panose="02040503050406030204" pitchFamily="18" charset="0"/>
                      </a:rPr>
                      <m:t>n</m:t>
                    </m:r>
                  </m:oMath>
                </a14:m>
                <a:r>
                  <a:rPr lang="en-US" sz="2200" dirty="0">
                    <a:solidFill>
                      <a:srgbClr val="3803CD"/>
                    </a:solidFill>
                    <a:latin typeface="Times New Roman" panose="02020603050405020304" pitchFamily="18" charset="0"/>
                    <a:cs typeface="Times New Roman" panose="02020603050405020304" pitchFamily="18" charset="0"/>
                  </a:rPr>
                  <a:t> log n ), and </a:t>
                </a:r>
              </a:p>
              <a:p>
                <a:pPr marL="690563" indent="-342900">
                  <a:buFont typeface="Arial" panose="020B0604020202020204" pitchFamily="34" charset="0"/>
                  <a:buChar char="•"/>
                </a:pPr>
                <a:r>
                  <a:rPr lang="en-US" sz="2200" dirty="0">
                    <a:solidFill>
                      <a:srgbClr val="3803CD"/>
                    </a:solidFill>
                    <a:latin typeface="Times New Roman" panose="02020603050405020304" pitchFamily="18" charset="0"/>
                    <a:cs typeface="Times New Roman" panose="02020603050405020304" pitchFamily="18" charset="0"/>
                  </a:rPr>
                  <a:t>for a dense graph it is </a:t>
                </a:r>
                <a14:m>
                  <m:oMath xmlns:m="http://schemas.openxmlformats.org/officeDocument/2006/math">
                    <m:r>
                      <a:rPr lang="en-US" sz="2200" i="1">
                        <a:solidFill>
                          <a:srgbClr val="3803CD"/>
                        </a:solidFill>
                        <a:latin typeface="Cambria Math" panose="02040503050406030204" pitchFamily="18" charset="0"/>
                        <a:ea typeface="Cambria Math" panose="02040503050406030204" pitchFamily="18" charset="0"/>
                      </a:rPr>
                      <m:t>𝜃</m:t>
                    </m:r>
                    <m:r>
                      <a:rPr lang="en-US" sz="2200" i="1">
                        <a:solidFill>
                          <a:srgbClr val="3803CD"/>
                        </a:solidFill>
                        <a:latin typeface="Cambria Math" panose="02040503050406030204" pitchFamily="18" charset="0"/>
                        <a:ea typeface="Cambria Math" panose="02040503050406030204" pitchFamily="18" charset="0"/>
                      </a:rPr>
                      <m:t>(</m:t>
                    </m:r>
                    <m:sSup>
                      <m:sSupPr>
                        <m:ctrlPr>
                          <a:rPr lang="en-US" sz="2200" i="1" dirty="0">
                            <a:latin typeface="Cambria Math" panose="02040503050406030204" pitchFamily="18" charset="0"/>
                            <a:ea typeface="Cambria Math" panose="02040503050406030204" pitchFamily="18" charset="0"/>
                          </a:rPr>
                        </m:ctrlPr>
                      </m:sSupPr>
                      <m:e>
                        <m:r>
                          <a:rPr lang="en-US" sz="2200" i="1" dirty="0">
                            <a:latin typeface="Cambria Math" panose="02040503050406030204" pitchFamily="18" charset="0"/>
                            <a:ea typeface="Cambria Math" panose="02040503050406030204" pitchFamily="18" charset="0"/>
                          </a:rPr>
                          <m:t>𝑛</m:t>
                        </m:r>
                      </m:e>
                      <m:sup>
                        <m:r>
                          <a:rPr lang="en-US" sz="2200" i="1" dirty="0">
                            <a:latin typeface="Cambria Math" panose="02040503050406030204" pitchFamily="18" charset="0"/>
                            <a:ea typeface="Cambria Math" panose="02040503050406030204" pitchFamily="18" charset="0"/>
                          </a:rPr>
                          <m:t>2</m:t>
                        </m:r>
                      </m:sup>
                    </m:sSup>
                  </m:oMath>
                </a14:m>
                <a:r>
                  <a:rPr lang="en-US" sz="2200" dirty="0">
                    <a:solidFill>
                      <a:srgbClr val="3803CD"/>
                    </a:solidFill>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E303ED84-C3CF-41ED-9A00-1BEB6FA6F8CB}"/>
                  </a:ext>
                </a:extLst>
              </p:cNvPr>
              <p:cNvSpPr txBox="1">
                <a:spLocks noRot="1" noChangeAspect="1" noMove="1" noResize="1" noEditPoints="1" noAdjustHandles="1" noChangeArrowheads="1" noChangeShapeType="1" noTextEdit="1"/>
              </p:cNvSpPr>
              <p:nvPr/>
            </p:nvSpPr>
            <p:spPr>
              <a:xfrm>
                <a:off x="1564829" y="745359"/>
                <a:ext cx="8992335" cy="5570756"/>
              </a:xfrm>
              <a:prstGeom prst="rect">
                <a:avLst/>
              </a:prstGeom>
              <a:blipFill>
                <a:blip r:embed="rId2"/>
                <a:stretch>
                  <a:fillRect l="-1424" t="-1094" r="-610" b="-1313"/>
                </a:stretch>
              </a:blipFill>
            </p:spPr>
            <p:txBody>
              <a:bodyPr/>
              <a:lstStyle/>
              <a:p>
                <a:r>
                  <a:rPr lang="en-US">
                    <a:noFill/>
                  </a:rPr>
                  <a:t> </a:t>
                </a:r>
              </a:p>
            </p:txBody>
          </p:sp>
        </mc:Fallback>
      </mc:AlternateContent>
      <p:pic>
        <p:nvPicPr>
          <p:cNvPr id="3" name="Picture 2" descr="Image result for smiley face images">
            <a:extLst>
              <a:ext uri="{FF2B5EF4-FFF2-40B4-BE49-F238E27FC236}">
                <a16:creationId xmlns:a16="http://schemas.microsoft.com/office/drawing/2014/main" id="{1B23DEA8-B2F8-4FDA-BF47-8E9702053AA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12822">
            <a:off x="521524" y="1924289"/>
            <a:ext cx="586105" cy="425450"/>
          </a:xfrm>
          <a:prstGeom prst="rect">
            <a:avLst/>
          </a:prstGeom>
          <a:noFill/>
        </p:spPr>
      </p:pic>
    </p:spTree>
    <p:extLst>
      <p:ext uri="{BB962C8B-B14F-4D97-AF65-F5344CB8AC3E}">
        <p14:creationId xmlns:p14="http://schemas.microsoft.com/office/powerpoint/2010/main" val="32110741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FBB75E-C78C-4F5C-B49B-F13B86F4F354}"/>
              </a:ext>
            </a:extLst>
          </p:cNvPr>
          <p:cNvSpPr/>
          <p:nvPr/>
        </p:nvSpPr>
        <p:spPr>
          <a:xfrm>
            <a:off x="2851265" y="2136167"/>
            <a:ext cx="6168043" cy="2616101"/>
          </a:xfrm>
          <a:prstGeom prst="rect">
            <a:avLst/>
          </a:prstGeom>
        </p:spPr>
        <p:txBody>
          <a:bodyPr wrap="square">
            <a:spAutoFit/>
          </a:bodyPr>
          <a:lstStyle/>
          <a:p>
            <a:pPr algn="ctr"/>
            <a:r>
              <a:rPr lang="en-US" sz="4000" dirty="0"/>
              <a:t>Chapter 07_03</a:t>
            </a:r>
            <a:br>
              <a:rPr lang="en-US" sz="4000" dirty="0"/>
            </a:br>
            <a:r>
              <a:rPr lang="en-US" sz="4000" dirty="0"/>
              <a:t>Greedy Algorithms</a:t>
            </a:r>
          </a:p>
          <a:p>
            <a:pPr algn="ctr"/>
            <a:endParaRPr lang="en-US" sz="2400" dirty="0">
              <a:solidFill>
                <a:srgbClr val="000000"/>
              </a:solidFill>
              <a:ea typeface="Microsoft YaHei" panose="020B0503020204020204" pitchFamily="34" charset="-122"/>
              <a:cs typeface="Microsoft YaHei" panose="020B0503020204020204" pitchFamily="34" charset="-122"/>
            </a:endParaRPr>
          </a:p>
          <a:p>
            <a:pPr algn="ctr"/>
            <a:r>
              <a:rPr lang="en-US" sz="3200" dirty="0">
                <a:solidFill>
                  <a:srgbClr val="000000"/>
                </a:solidFill>
                <a:ea typeface="Microsoft YaHei" panose="020B0503020204020204" pitchFamily="34" charset="-122"/>
                <a:cs typeface="Microsoft YaHei" panose="020B0503020204020204" pitchFamily="34" charset="-122"/>
              </a:rPr>
              <a:t>Dijkstra’s Algorithm</a:t>
            </a:r>
          </a:p>
          <a:p>
            <a:pPr algn="ctr"/>
            <a:r>
              <a:rPr lang="en-US" sz="2800" dirty="0">
                <a:solidFill>
                  <a:srgbClr val="000000"/>
                </a:solidFill>
                <a:ea typeface="Microsoft YaHei" panose="020B0503020204020204" pitchFamily="34" charset="-122"/>
                <a:cs typeface="Microsoft YaHei" panose="020B0503020204020204" pitchFamily="34" charset="-122"/>
              </a:rPr>
              <a:t>Single-Source Shortest Paths</a:t>
            </a:r>
          </a:p>
        </p:txBody>
      </p:sp>
    </p:spTree>
    <p:extLst>
      <p:ext uri="{BB962C8B-B14F-4D97-AF65-F5344CB8AC3E}">
        <p14:creationId xmlns:p14="http://schemas.microsoft.com/office/powerpoint/2010/main" val="369839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A9AF58-9DAA-4BBC-94B9-3E4D18B4A81E}"/>
              </a:ext>
            </a:extLst>
          </p:cNvPr>
          <p:cNvSpPr txBox="1"/>
          <p:nvPr/>
        </p:nvSpPr>
        <p:spPr>
          <a:xfrm>
            <a:off x="2008983" y="1222195"/>
            <a:ext cx="8381925" cy="526297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Examine two algorithms for solving the minimum spanning tree problem: Prim’s algorithm and </a:t>
            </a:r>
            <a:r>
              <a:rPr lang="en-US" sz="2400" dirty="0" err="1">
                <a:latin typeface="Times New Roman" panose="02020603050405020304" pitchFamily="18" charset="0"/>
                <a:cs typeface="Times New Roman" panose="02020603050405020304" pitchFamily="18" charset="0"/>
              </a:rPr>
              <a:t>Krushal’s</a:t>
            </a:r>
            <a:r>
              <a:rPr lang="en-US" sz="2400" dirty="0">
                <a:latin typeface="Times New Roman" panose="02020603050405020304" pitchFamily="18" charset="0"/>
                <a:cs typeface="Times New Roman" panose="02020603050405020304" pitchFamily="18" charset="0"/>
              </a:rPr>
              <a:t> algorithm.</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Both algorithms illustrate a heuristic for optimization called the “greedy” strategy.</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At each step of an algorithm, one of several possible choices must be made. </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greedy strategy advocates </a:t>
            </a:r>
            <a:r>
              <a:rPr lang="en-US" sz="2400" dirty="0">
                <a:highlight>
                  <a:srgbClr val="FFFF00"/>
                </a:highlight>
                <a:latin typeface="Times New Roman" panose="02020603050405020304" pitchFamily="18" charset="0"/>
                <a:cs typeface="Times New Roman" panose="02020603050405020304" pitchFamily="18" charset="0"/>
              </a:rPr>
              <a:t>making the choice that is the best at the moment. (locally optimal)</a:t>
            </a:r>
          </a:p>
          <a:p>
            <a:pPr marL="800100" lvl="1" indent="-342900">
              <a:buFont typeface="Arial" panose="020B0604020202020204" pitchFamily="34" charset="0"/>
              <a:buChar char="•"/>
            </a:pPr>
            <a:r>
              <a:rPr lang="en-US" sz="2400" dirty="0">
                <a:highlight>
                  <a:srgbClr val="FFFF00"/>
                </a:highlight>
                <a:latin typeface="Times New Roman" panose="02020603050405020304" pitchFamily="18" charset="0"/>
                <a:cs typeface="Times New Roman" panose="02020603050405020304" pitchFamily="18" charset="0"/>
              </a:rPr>
              <a:t>Such a strategy is not generally guaranteed to find globally optimal solutions to problems</a:t>
            </a:r>
            <a:r>
              <a:rPr lang="en-US"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the minimum spanning tree problem, we can show that certain greedy strategies </a:t>
            </a:r>
            <a:r>
              <a:rPr lang="en-US" sz="2400" dirty="0">
                <a:highlight>
                  <a:srgbClr val="FFFF00"/>
                </a:highlight>
                <a:latin typeface="Times New Roman" panose="02020603050405020304" pitchFamily="18" charset="0"/>
                <a:cs typeface="Times New Roman" panose="02020603050405020304" pitchFamily="18" charset="0"/>
              </a:rPr>
              <a:t>do yield a spanning tree with a minimum weight.</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7866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358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7FC1563-EF89-45F5-A888-57BC1A81077B}"/>
                  </a:ext>
                </a:extLst>
              </p:cNvPr>
              <p:cNvSpPr txBox="1"/>
              <p:nvPr/>
            </p:nvSpPr>
            <p:spPr>
              <a:xfrm>
                <a:off x="2158614" y="1587955"/>
                <a:ext cx="8229600" cy="4131900"/>
              </a:xfrm>
              <a:prstGeom prst="rect">
                <a:avLst/>
              </a:prstGeom>
              <a:noFill/>
            </p:spPr>
            <p:txBody>
              <a:bodyPr wrap="square" rtlCol="0">
                <a:spAutoFit/>
              </a:bodyPr>
              <a:lstStyle/>
              <a:p>
                <a:pPr>
                  <a:spcAft>
                    <a:spcPts val="900"/>
                  </a:spcAft>
                </a:pPr>
                <a:r>
                  <a:rPr lang="en-US" sz="2400" dirty="0">
                    <a:latin typeface="Times New Roman" panose="02020603050405020304" pitchFamily="18" charset="0"/>
                    <a:cs typeface="Times New Roman" panose="02020603050405020304" pitchFamily="18" charset="0"/>
                  </a:rPr>
                  <a:t>Consider a “generic” algorithm, G</a:t>
                </a:r>
                <a:r>
                  <a:rPr lang="en-US" sz="2000" dirty="0">
                    <a:latin typeface="Times New Roman" panose="02020603050405020304" pitchFamily="18" charset="0"/>
                    <a:cs typeface="Times New Roman" panose="02020603050405020304" pitchFamily="18" charset="0"/>
                  </a:rPr>
                  <a:t>ENERIC</a:t>
                </a:r>
                <a:r>
                  <a:rPr lang="en-US" sz="2400" dirty="0">
                    <a:latin typeface="Times New Roman" panose="02020603050405020304" pitchFamily="18" charset="0"/>
                    <a:cs typeface="Times New Roman" panose="02020603050405020304" pitchFamily="18" charset="0"/>
                  </a:rPr>
                  <a:t>-MST(G,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𝑤</m:t>
                    </m:r>
                  </m:oMath>
                </a14:m>
                <a:r>
                  <a:rPr lang="en-US" sz="2400" dirty="0">
                    <a:latin typeface="Times New Roman" panose="02020603050405020304" pitchFamily="18" charset="0"/>
                    <a:cs typeface="Times New Roman" panose="02020603050405020304" pitchFamily="18" charset="0"/>
                  </a:rPr>
                  <a:t>), which uses a greedy strategy to grow the minimum spanning tree (MST) one edge at a time.</a:t>
                </a:r>
              </a:p>
              <a:p>
                <a:pPr marL="342900" indent="-342900">
                  <a:spcAft>
                    <a:spcPts val="9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algorithm manages </a:t>
                </a:r>
                <a:r>
                  <a:rPr lang="en-US" sz="2400" dirty="0">
                    <a:solidFill>
                      <a:srgbClr val="0000FF"/>
                    </a:solidFill>
                    <a:latin typeface="Times New Roman" panose="02020603050405020304" pitchFamily="18" charset="0"/>
                    <a:cs typeface="Times New Roman" panose="02020603050405020304" pitchFamily="18" charset="0"/>
                  </a:rPr>
                  <a:t>a set A satisfying the </a:t>
                </a:r>
                <a:r>
                  <a:rPr lang="en-US" sz="2400" i="1" dirty="0">
                    <a:solidFill>
                      <a:srgbClr val="0000FF"/>
                    </a:solidFill>
                    <a:latin typeface="Times New Roman" panose="02020603050405020304" pitchFamily="18" charset="0"/>
                    <a:cs typeface="Times New Roman" panose="02020603050405020304" pitchFamily="18" charset="0"/>
                  </a:rPr>
                  <a:t>invariant</a:t>
                </a:r>
                <a:r>
                  <a:rPr lang="en-US" sz="2400" dirty="0">
                    <a:solidFill>
                      <a:srgbClr val="0000FF"/>
                    </a:solidFill>
                    <a:latin typeface="Times New Roman" panose="02020603050405020304" pitchFamily="18" charset="0"/>
                    <a:cs typeface="Times New Roman" panose="02020603050405020304" pitchFamily="18" charset="0"/>
                  </a:rPr>
                  <a:t> that </a:t>
                </a:r>
                <a:r>
                  <a:rPr lang="en-US" sz="2400" i="1" dirty="0">
                    <a:solidFill>
                      <a:srgbClr val="0000FF"/>
                    </a:solidFill>
                    <a:latin typeface="Times New Roman" panose="02020603050405020304" pitchFamily="18" charset="0"/>
                    <a:cs typeface="Times New Roman" panose="02020603050405020304" pitchFamily="18" charset="0"/>
                  </a:rPr>
                  <a:t>it’s “a subset of some minimum spanning tree”</a:t>
                </a:r>
                <a:r>
                  <a:rPr lang="en-US" sz="2400" dirty="0">
                    <a:latin typeface="Times New Roman" panose="02020603050405020304" pitchFamily="18" charset="0"/>
                    <a:cs typeface="Times New Roman" panose="02020603050405020304" pitchFamily="18" charset="0"/>
                  </a:rPr>
                  <a:t>.</a:t>
                </a:r>
              </a:p>
              <a:p>
                <a:pPr marL="342900" indent="-342900">
                  <a:spcAft>
                    <a:spcPts val="9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At each step, an edge (u, v) is determined that can be added to A without violating this invariant, in the sense that A </a:t>
                </a:r>
                <a:r>
                  <a:rPr lang="en-US" sz="2400" dirty="0">
                    <a:latin typeface="Cambria Math" panose="02040503050406030204" pitchFamily="18" charset="0"/>
                    <a:ea typeface="Cambria Math" panose="020405030504060302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{(u, v)} is also a subset of a minimum spanning tree. </a:t>
                </a:r>
              </a:p>
              <a:p>
                <a:pPr marL="342900" indent="-342900">
                  <a:spcAft>
                    <a:spcPts val="9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Such an edge (u, v) is a </a:t>
                </a:r>
                <a:r>
                  <a:rPr lang="en-US" sz="2400" b="1" dirty="0">
                    <a:latin typeface="Times New Roman" panose="02020603050405020304" pitchFamily="18" charset="0"/>
                    <a:cs typeface="Times New Roman" panose="02020603050405020304" pitchFamily="18" charset="0"/>
                  </a:rPr>
                  <a:t>safe edge </a:t>
                </a:r>
                <a:r>
                  <a:rPr lang="en-US" sz="2400" dirty="0">
                    <a:latin typeface="Times New Roman" panose="02020603050405020304" pitchFamily="18" charset="0"/>
                    <a:cs typeface="Times New Roman" panose="02020603050405020304" pitchFamily="18" charset="0"/>
                  </a:rPr>
                  <a:t>for A, since it can be safely added to A without destroying the invariant.</a:t>
                </a:r>
              </a:p>
            </p:txBody>
          </p:sp>
        </mc:Choice>
        <mc:Fallback>
          <p:sp>
            <p:nvSpPr>
              <p:cNvPr id="3" name="TextBox 2">
                <a:extLst>
                  <a:ext uri="{FF2B5EF4-FFF2-40B4-BE49-F238E27FC236}">
                    <a16:creationId xmlns:a16="http://schemas.microsoft.com/office/drawing/2014/main" id="{E7FC1563-EF89-45F5-A888-57BC1A81077B}"/>
                  </a:ext>
                </a:extLst>
              </p:cNvPr>
              <p:cNvSpPr txBox="1">
                <a:spLocks noRot="1" noChangeAspect="1" noMove="1" noResize="1" noEditPoints="1" noAdjustHandles="1" noChangeArrowheads="1" noChangeShapeType="1" noTextEdit="1"/>
              </p:cNvSpPr>
              <p:nvPr/>
            </p:nvSpPr>
            <p:spPr>
              <a:xfrm>
                <a:off x="2158614" y="1587955"/>
                <a:ext cx="8229600" cy="4131900"/>
              </a:xfrm>
              <a:prstGeom prst="rect">
                <a:avLst/>
              </a:prstGeom>
              <a:blipFill>
                <a:blip r:embed="rId2"/>
                <a:stretch>
                  <a:fillRect l="-1111" t="-1180" r="-1926" b="-2507"/>
                </a:stretch>
              </a:blipFill>
            </p:spPr>
            <p:txBody>
              <a:bodyPr/>
              <a:lstStyle/>
              <a:p>
                <a:r>
                  <a:rPr lang="en-US">
                    <a:noFill/>
                  </a:rPr>
                  <a:t> </a:t>
                </a:r>
              </a:p>
            </p:txBody>
          </p:sp>
        </mc:Fallback>
      </mc:AlternateContent>
    </p:spTree>
    <p:extLst>
      <p:ext uri="{BB962C8B-B14F-4D97-AF65-F5344CB8AC3E}">
        <p14:creationId xmlns:p14="http://schemas.microsoft.com/office/powerpoint/2010/main" val="601945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BBF6115-D6CD-4F31-8F1B-98E97CD0120E}"/>
                  </a:ext>
                </a:extLst>
              </p:cNvPr>
              <p:cNvSpPr txBox="1"/>
              <p:nvPr/>
            </p:nvSpPr>
            <p:spPr>
              <a:xfrm>
                <a:off x="2108735" y="1031002"/>
                <a:ext cx="8697809" cy="526297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a:t>
                </a:r>
                <a:r>
                  <a:rPr lang="en-US" sz="2000" dirty="0">
                    <a:latin typeface="Times New Roman" panose="02020603050405020304" pitchFamily="18" charset="0"/>
                    <a:cs typeface="Times New Roman" panose="02020603050405020304" pitchFamily="18" charset="0"/>
                  </a:rPr>
                  <a:t>ENERIC</a:t>
                </a:r>
                <a:r>
                  <a:rPr lang="en-US" sz="2400" dirty="0">
                    <a:latin typeface="Times New Roman" panose="02020603050405020304" pitchFamily="18" charset="0"/>
                    <a:cs typeface="Times New Roman" panose="02020603050405020304" pitchFamily="18" charset="0"/>
                  </a:rPr>
                  <a:t>-MST(G,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𝑤</m:t>
                    </m:r>
                  </m:oMath>
                </a14:m>
                <a:r>
                  <a:rPr lang="en-US" sz="2400" dirty="0">
                    <a:latin typeface="Times New Roman" panose="02020603050405020304" pitchFamily="18" charset="0"/>
                    <a:cs typeface="Times New Roman" panose="02020603050405020304" pitchFamily="18" charset="0"/>
                  </a:rPr>
                  <a:t>)</a:t>
                </a:r>
              </a:p>
              <a:p>
                <a:pPr marL="341313"/>
                <a:r>
                  <a:rPr lang="en-US" sz="2400" dirty="0">
                    <a:latin typeface="Times New Roman" panose="02020603050405020304" pitchFamily="18" charset="0"/>
                    <a:cs typeface="Times New Roman" panose="02020603050405020304" pitchFamily="18" charset="0"/>
                  </a:rPr>
                  <a:t>A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0</a:t>
                </a:r>
              </a:p>
              <a:p>
                <a:pPr marL="341313"/>
                <a:r>
                  <a:rPr lang="en-US" sz="2400" b="1" dirty="0">
                    <a:latin typeface="Times New Roman" panose="02020603050405020304" pitchFamily="18" charset="0"/>
                    <a:cs typeface="Times New Roman" panose="02020603050405020304" pitchFamily="18" charset="0"/>
                  </a:rPr>
                  <a:t>while</a:t>
                </a:r>
                <a:r>
                  <a:rPr lang="en-US" sz="2400" dirty="0">
                    <a:latin typeface="Times New Roman" panose="02020603050405020304" pitchFamily="18" charset="0"/>
                    <a:cs typeface="Times New Roman" panose="02020603050405020304" pitchFamily="18" charset="0"/>
                  </a:rPr>
                  <a:t> A does not form a spanning tree</a:t>
                </a:r>
              </a:p>
              <a:p>
                <a:pPr marL="341313"/>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do</a:t>
                </a:r>
                <a:r>
                  <a:rPr lang="en-US" sz="2400" dirty="0">
                    <a:latin typeface="Times New Roman" panose="02020603050405020304" pitchFamily="18" charset="0"/>
                    <a:cs typeface="Times New Roman" panose="02020603050405020304" pitchFamily="18" charset="0"/>
                  </a:rPr>
                  <a:t> find an edge (u, v) that is safe for A</a:t>
                </a:r>
              </a:p>
              <a:p>
                <a:pPr marL="341313"/>
                <a:r>
                  <a:rPr lang="en-US" sz="2400" dirty="0">
                    <a:latin typeface="Times New Roman" panose="02020603050405020304" pitchFamily="18" charset="0"/>
                    <a:cs typeface="Times New Roman" panose="02020603050405020304" pitchFamily="18" charset="0"/>
                  </a:rPr>
                  <a:t>	       A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 </a:t>
                </a:r>
                <a:r>
                  <a:rPr lang="en-US" sz="2400" dirty="0">
                    <a:latin typeface="Cambria Math" panose="02040503050406030204" pitchFamily="18" charset="0"/>
                    <a:ea typeface="Cambria Math" panose="020405030504060302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{(u, v)}</a:t>
                </a:r>
              </a:p>
              <a:p>
                <a:pPr marL="341313"/>
                <a:r>
                  <a:rPr lang="en-US" sz="2400" b="1" dirty="0">
                    <a:latin typeface="Times New Roman" panose="02020603050405020304" pitchFamily="18" charset="0"/>
                    <a:cs typeface="Times New Roman" panose="02020603050405020304" pitchFamily="18" charset="0"/>
                  </a:rPr>
                  <a:t>return</a:t>
                </a:r>
                <a:r>
                  <a:rPr lang="en-US" sz="2400" dirty="0">
                    <a:latin typeface="Times New Roman" panose="02020603050405020304" pitchFamily="18" charset="0"/>
                    <a:cs typeface="Times New Roman" panose="02020603050405020304" pitchFamily="18" charset="0"/>
                  </a:rPr>
                  <a:t> A   //A must be a minimum spanning tree</a:t>
                </a:r>
              </a:p>
              <a:p>
                <a:pPr marL="341313"/>
                <a:endParaRPr lang="en-US" sz="2400" dirty="0">
                  <a:latin typeface="Times New Roman" panose="02020603050405020304" pitchFamily="18" charset="0"/>
                  <a:cs typeface="Times New Roman" panose="02020603050405020304" pitchFamily="18" charset="0"/>
                </a:endParaRPr>
              </a:p>
              <a:p>
                <a:pPr marL="341313"/>
                <a:endParaRPr lang="en-US" sz="2400" dirty="0">
                  <a:latin typeface="Times New Roman" panose="02020603050405020304" pitchFamily="18" charset="0"/>
                  <a:cs typeface="Times New Roman" panose="02020603050405020304" pitchFamily="18" charset="0"/>
                </a:endParaRPr>
              </a:p>
              <a:p>
                <a:pPr marL="341313"/>
                <a:r>
                  <a:rPr lang="en-US" sz="2400" dirty="0">
                    <a:latin typeface="Times New Roman" panose="02020603050405020304" pitchFamily="18" charset="0"/>
                    <a:cs typeface="Times New Roman" panose="02020603050405020304" pitchFamily="18" charset="0"/>
                  </a:rPr>
                  <a:t>Note:</a:t>
                </a:r>
              </a:p>
              <a:p>
                <a:pPr marL="341313"/>
                <a:r>
                  <a:rPr lang="en-US" sz="2400" dirty="0">
                    <a:latin typeface="Times New Roman" panose="02020603050405020304" pitchFamily="18" charset="0"/>
                    <a:cs typeface="Times New Roman" panose="02020603050405020304" pitchFamily="18" charset="0"/>
                  </a:rPr>
                  <a:t>The tricky part is finding a </a:t>
                </a:r>
                <a:r>
                  <a:rPr lang="en-US" sz="2400" dirty="0">
                    <a:solidFill>
                      <a:srgbClr val="0000FF"/>
                    </a:solidFill>
                    <a:latin typeface="Times New Roman" panose="02020603050405020304" pitchFamily="18" charset="0"/>
                    <a:cs typeface="Times New Roman" panose="02020603050405020304" pitchFamily="18" charset="0"/>
                  </a:rPr>
                  <a:t>safe edge</a:t>
                </a:r>
                <a:r>
                  <a:rPr lang="en-US" sz="2400" dirty="0">
                    <a:latin typeface="Times New Roman" panose="02020603050405020304" pitchFamily="18" charset="0"/>
                    <a:cs typeface="Times New Roman" panose="02020603050405020304" pitchFamily="18" charset="0"/>
                  </a:rPr>
                  <a:t>. </a:t>
                </a:r>
              </a:p>
              <a:p>
                <a:pPr marL="684213"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One must exist, since when “find an edge (u, v) that is </a:t>
                </a:r>
                <a:r>
                  <a:rPr lang="en-US" sz="2400" dirty="0">
                    <a:solidFill>
                      <a:srgbClr val="0000FF"/>
                    </a:solidFill>
                    <a:latin typeface="Times New Roman" panose="02020603050405020304" pitchFamily="18" charset="0"/>
                    <a:cs typeface="Times New Roman" panose="02020603050405020304" pitchFamily="18" charset="0"/>
                  </a:rPr>
                  <a:t>safe</a:t>
                </a:r>
                <a:r>
                  <a:rPr lang="en-US" sz="2400" dirty="0">
                    <a:latin typeface="Times New Roman" panose="02020603050405020304" pitchFamily="18" charset="0"/>
                    <a:cs typeface="Times New Roman" panose="02020603050405020304" pitchFamily="18" charset="0"/>
                  </a:rPr>
                  <a:t> for A” is executed, the invariant dictates that there is a spanning tree T such that A </a:t>
                </a:r>
                <a:r>
                  <a:rPr lang="en-US" sz="2400" dirty="0">
                    <a:latin typeface="Cambria Math" panose="02040503050406030204" pitchFamily="18" charset="0"/>
                    <a:ea typeface="Cambria Math" panose="020405030504060302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T, and if there is an edge (u, v)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T such that (u, v ) </a:t>
                </a:r>
                <a14:m>
                  <m:oMath xmlns:m="http://schemas.openxmlformats.org/officeDocument/2006/math">
                    <m:r>
                      <a:rPr lang="en-US" sz="240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 then (u, v) is safe for A.</a:t>
                </a:r>
              </a:p>
            </p:txBody>
          </p:sp>
        </mc:Choice>
        <mc:Fallback xmlns="">
          <p:sp>
            <p:nvSpPr>
              <p:cNvPr id="2" name="TextBox 1">
                <a:extLst>
                  <a:ext uri="{FF2B5EF4-FFF2-40B4-BE49-F238E27FC236}">
                    <a16:creationId xmlns:a16="http://schemas.microsoft.com/office/drawing/2014/main" id="{9BBF6115-D6CD-4F31-8F1B-98E97CD0120E}"/>
                  </a:ext>
                </a:extLst>
              </p:cNvPr>
              <p:cNvSpPr txBox="1">
                <a:spLocks noRot="1" noChangeAspect="1" noMove="1" noResize="1" noEditPoints="1" noAdjustHandles="1" noChangeArrowheads="1" noChangeShapeType="1" noTextEdit="1"/>
              </p:cNvSpPr>
              <p:nvPr/>
            </p:nvSpPr>
            <p:spPr>
              <a:xfrm>
                <a:off x="2108735" y="1031002"/>
                <a:ext cx="8697809" cy="5262979"/>
              </a:xfrm>
              <a:prstGeom prst="rect">
                <a:avLst/>
              </a:prstGeom>
              <a:blipFill>
                <a:blip r:embed="rId2"/>
                <a:stretch>
                  <a:fillRect l="-1121" t="-927" b="-1738"/>
                </a:stretch>
              </a:blipFill>
            </p:spPr>
            <p:txBody>
              <a:bodyPr/>
              <a:lstStyle/>
              <a:p>
                <a:r>
                  <a:rPr lang="en-US">
                    <a:noFill/>
                  </a:rPr>
                  <a:t> </a:t>
                </a:r>
              </a:p>
            </p:txBody>
          </p:sp>
        </mc:Fallback>
      </mc:AlternateContent>
    </p:spTree>
    <p:extLst>
      <p:ext uri="{BB962C8B-B14F-4D97-AF65-F5344CB8AC3E}">
        <p14:creationId xmlns:p14="http://schemas.microsoft.com/office/powerpoint/2010/main" val="370129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903572B-0869-443D-945A-B6694D250923}"/>
                  </a:ext>
                </a:extLst>
              </p:cNvPr>
              <p:cNvSpPr txBox="1"/>
              <p:nvPr/>
            </p:nvSpPr>
            <p:spPr>
              <a:xfrm>
                <a:off x="1627909" y="1047628"/>
                <a:ext cx="8936181" cy="490903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For given a rule (Theorem 24.1) for </a:t>
                </a:r>
                <a:r>
                  <a:rPr lang="en-US" sz="2400" dirty="0">
                    <a:solidFill>
                      <a:srgbClr val="0000FF"/>
                    </a:solidFill>
                    <a:latin typeface="Times New Roman" panose="02020603050405020304" pitchFamily="18" charset="0"/>
                    <a:cs typeface="Times New Roman" panose="02020603050405020304" pitchFamily="18" charset="0"/>
                  </a:rPr>
                  <a:t>recognizing safe edges</a:t>
                </a:r>
                <a:r>
                  <a:rPr lang="en-US" sz="2400" dirty="0">
                    <a:latin typeface="Times New Roman" panose="02020603050405020304" pitchFamily="18" charset="0"/>
                    <a:cs typeface="Times New Roman" panose="02020603050405020304" pitchFamily="18" charset="0"/>
                  </a:rPr>
                  <a:t>, define:</a:t>
                </a:r>
              </a:p>
              <a:p>
                <a:endParaRPr lang="en-US" sz="2400"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a:t>
                </a:r>
                <a:r>
                  <a:rPr lang="en-US" sz="2400" dirty="0">
                    <a:solidFill>
                      <a:srgbClr val="0000FF"/>
                    </a:solidFill>
                    <a:latin typeface="Times New Roman" panose="02020603050405020304" pitchFamily="18" charset="0"/>
                    <a:cs typeface="Times New Roman" panose="02020603050405020304" pitchFamily="18" charset="0"/>
                  </a:rPr>
                  <a:t>cut</a:t>
                </a:r>
                <a:r>
                  <a:rPr lang="en-US" sz="2400" dirty="0">
                    <a:latin typeface="Times New Roman" panose="02020603050405020304" pitchFamily="18" charset="0"/>
                    <a:cs typeface="Times New Roman" panose="02020603050405020304" pitchFamily="18" charset="0"/>
                  </a:rPr>
                  <a:t> (S, V - S) of an undirected graph G = (V, E) is a partition of V. </a:t>
                </a: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edge (u, v)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E </a:t>
                </a:r>
                <a:r>
                  <a:rPr lang="en-US" sz="2400" dirty="0">
                    <a:solidFill>
                      <a:srgbClr val="0000FF"/>
                    </a:solidFill>
                    <a:latin typeface="Times New Roman" panose="02020603050405020304" pitchFamily="18" charset="0"/>
                    <a:cs typeface="Times New Roman" panose="02020603050405020304" pitchFamily="18" charset="0"/>
                  </a:rPr>
                  <a:t>crosses</a:t>
                </a:r>
                <a:r>
                  <a:rPr lang="en-US" sz="2400" dirty="0">
                    <a:latin typeface="Times New Roman" panose="02020603050405020304" pitchFamily="18" charset="0"/>
                    <a:cs typeface="Times New Roman" panose="02020603050405020304" pitchFamily="18" charset="0"/>
                  </a:rPr>
                  <a:t> the cut (S, V - S) if one of its endpoints is in S and the other is in V - S. </a:t>
                </a: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cut </a:t>
                </a:r>
                <a:r>
                  <a:rPr lang="en-US" sz="2400" dirty="0">
                    <a:solidFill>
                      <a:srgbClr val="0000FF"/>
                    </a:solidFill>
                    <a:latin typeface="Times New Roman" panose="02020603050405020304" pitchFamily="18" charset="0"/>
                    <a:cs typeface="Times New Roman" panose="02020603050405020304" pitchFamily="18" charset="0"/>
                  </a:rPr>
                  <a:t>respects</a:t>
                </a:r>
                <a:r>
                  <a:rPr lang="en-US" sz="2400" dirty="0">
                    <a:latin typeface="Times New Roman" panose="02020603050405020304" pitchFamily="18" charset="0"/>
                    <a:cs typeface="Times New Roman" panose="02020603050405020304" pitchFamily="18" charset="0"/>
                  </a:rPr>
                  <a:t> the set A of edges if no edge in A crosses the cut. </a:t>
                </a: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edge is a </a:t>
                </a:r>
                <a:r>
                  <a:rPr lang="en-US" sz="2400" dirty="0">
                    <a:solidFill>
                      <a:srgbClr val="0000FF"/>
                    </a:solidFill>
                    <a:latin typeface="Times New Roman" panose="02020603050405020304" pitchFamily="18" charset="0"/>
                    <a:cs typeface="Times New Roman" panose="02020603050405020304" pitchFamily="18" charset="0"/>
                  </a:rPr>
                  <a:t>light </a:t>
                </a:r>
                <a:r>
                  <a:rPr lang="en-US" sz="2400" dirty="0">
                    <a:latin typeface="Times New Roman" panose="02020603050405020304" pitchFamily="18" charset="0"/>
                    <a:cs typeface="Times New Roman" panose="02020603050405020304" pitchFamily="18" charset="0"/>
                  </a:rPr>
                  <a:t>edge crossing a cut if its weight is the minimum of any edge crossing the cut.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Note that there can be more than one light edge crossing a cut in the case of ties. </a:t>
                </a: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More generally, an edge is a </a:t>
                </a:r>
                <a:r>
                  <a:rPr lang="en-US" sz="2400" dirty="0">
                    <a:solidFill>
                      <a:srgbClr val="0000FF"/>
                    </a:solidFill>
                    <a:latin typeface="Times New Roman" panose="02020603050405020304" pitchFamily="18" charset="0"/>
                    <a:cs typeface="Times New Roman" panose="02020603050405020304" pitchFamily="18" charset="0"/>
                  </a:rPr>
                  <a:t>light edge </a:t>
                </a:r>
                <a:r>
                  <a:rPr lang="en-US" sz="2400" dirty="0">
                    <a:latin typeface="Times New Roman" panose="02020603050405020304" pitchFamily="18" charset="0"/>
                    <a:cs typeface="Times New Roman" panose="02020603050405020304" pitchFamily="18" charset="0"/>
                  </a:rPr>
                  <a:t>satisfying a given property if the weight is the minimum of any edge satisfying the property.</a:t>
                </a:r>
              </a:p>
            </p:txBody>
          </p:sp>
        </mc:Choice>
        <mc:Fallback xmlns="">
          <p:sp>
            <p:nvSpPr>
              <p:cNvPr id="2" name="TextBox 1">
                <a:extLst>
                  <a:ext uri="{FF2B5EF4-FFF2-40B4-BE49-F238E27FC236}">
                    <a16:creationId xmlns:a16="http://schemas.microsoft.com/office/drawing/2014/main" id="{D903572B-0869-443D-945A-B6694D250923}"/>
                  </a:ext>
                </a:extLst>
              </p:cNvPr>
              <p:cNvSpPr txBox="1">
                <a:spLocks noRot="1" noChangeAspect="1" noMove="1" noResize="1" noEditPoints="1" noAdjustHandles="1" noChangeArrowheads="1" noChangeShapeType="1" noTextEdit="1"/>
              </p:cNvSpPr>
              <p:nvPr/>
            </p:nvSpPr>
            <p:spPr>
              <a:xfrm>
                <a:off x="1627909" y="1047628"/>
                <a:ext cx="8936181" cy="4909036"/>
              </a:xfrm>
              <a:prstGeom prst="rect">
                <a:avLst/>
              </a:prstGeom>
              <a:blipFill>
                <a:blip r:embed="rId2"/>
                <a:stretch>
                  <a:fillRect l="-1023" t="-994" r="-1774" b="-1988"/>
                </a:stretch>
              </a:blipFill>
            </p:spPr>
            <p:txBody>
              <a:bodyPr/>
              <a:lstStyle/>
              <a:p>
                <a:r>
                  <a:rPr lang="en-US">
                    <a:noFill/>
                  </a:rPr>
                  <a:t> </a:t>
                </a:r>
              </a:p>
            </p:txBody>
          </p:sp>
        </mc:Fallback>
      </mc:AlternateContent>
    </p:spTree>
    <p:extLst>
      <p:ext uri="{BB962C8B-B14F-4D97-AF65-F5344CB8AC3E}">
        <p14:creationId xmlns:p14="http://schemas.microsoft.com/office/powerpoint/2010/main" val="2588033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6709</TotalTime>
  <Words>8684</Words>
  <Application>Microsoft Office PowerPoint</Application>
  <PresentationFormat>Widescreen</PresentationFormat>
  <Paragraphs>1082</Paragraphs>
  <Slides>60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60</vt:i4>
      </vt:variant>
    </vt:vector>
  </HeadingPairs>
  <TitlesOfParts>
    <vt:vector size="72" baseType="lpstr">
      <vt:lpstr>Microsoft YaHei</vt:lpstr>
      <vt:lpstr>宋体</vt:lpstr>
      <vt:lpstr>宋体</vt:lpstr>
      <vt:lpstr>Arial</vt:lpstr>
      <vt:lpstr>Calibri</vt:lpstr>
      <vt:lpstr>Calibri Light</vt:lpstr>
      <vt:lpstr>Cambria Math</vt:lpstr>
      <vt:lpstr>Courier New</vt:lpstr>
      <vt:lpstr>Symbol</vt:lpstr>
      <vt:lpstr>Times New Roman</vt:lpstr>
      <vt:lpstr>Wingdings</vt:lpstr>
      <vt:lpstr>Office Theme</vt:lpstr>
      <vt:lpstr>Chapter 07_02 Greedy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HannaEdwin</dc:creator>
  <cp:lastModifiedBy>Peter Ng</cp:lastModifiedBy>
  <cp:revision>460</cp:revision>
  <dcterms:created xsi:type="dcterms:W3CDTF">2016-10-13T00:10:31Z</dcterms:created>
  <dcterms:modified xsi:type="dcterms:W3CDTF">2023-04-24T16:54:18Z</dcterms:modified>
</cp:coreProperties>
</file>