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9" r:id="rId3"/>
    <p:sldId id="285" r:id="rId4"/>
    <p:sldId id="290" r:id="rId5"/>
    <p:sldId id="453" r:id="rId6"/>
    <p:sldId id="455" r:id="rId7"/>
    <p:sldId id="286" r:id="rId8"/>
    <p:sldId id="456" r:id="rId9"/>
    <p:sldId id="457" r:id="rId10"/>
    <p:sldId id="490" r:id="rId11"/>
    <p:sldId id="491" r:id="rId12"/>
    <p:sldId id="458" r:id="rId13"/>
    <p:sldId id="460" r:id="rId14"/>
    <p:sldId id="459" r:id="rId15"/>
    <p:sldId id="461" r:id="rId16"/>
    <p:sldId id="287" r:id="rId17"/>
    <p:sldId id="464" r:id="rId18"/>
    <p:sldId id="463" r:id="rId19"/>
    <p:sldId id="465" r:id="rId20"/>
    <p:sldId id="462" r:id="rId21"/>
    <p:sldId id="288" r:id="rId22"/>
    <p:sldId id="374" r:id="rId23"/>
    <p:sldId id="430" r:id="rId24"/>
    <p:sldId id="289" r:id="rId25"/>
    <p:sldId id="454" r:id="rId26"/>
    <p:sldId id="291" r:id="rId27"/>
    <p:sldId id="438" r:id="rId28"/>
    <p:sldId id="292" r:id="rId29"/>
    <p:sldId id="293" r:id="rId30"/>
    <p:sldId id="443" r:id="rId31"/>
    <p:sldId id="294" r:id="rId32"/>
    <p:sldId id="295" r:id="rId33"/>
    <p:sldId id="296" r:id="rId34"/>
    <p:sldId id="439" r:id="rId35"/>
    <p:sldId id="297" r:id="rId36"/>
    <p:sldId id="466" r:id="rId37"/>
    <p:sldId id="469" r:id="rId38"/>
    <p:sldId id="429" r:id="rId3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g" initials="PN" lastIdx="1" clrIdx="0">
    <p:extLst>
      <p:ext uri="{19B8F6BF-5375-455C-9EA6-DF929625EA0E}">
        <p15:presenceInfo xmlns:p15="http://schemas.microsoft.com/office/powerpoint/2012/main" userId="a673e88aa0f3c2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8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Chapter 06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421" y="3642981"/>
            <a:ext cx="9144000" cy="1655762"/>
          </a:xfrm>
        </p:spPr>
        <p:txBody>
          <a:bodyPr/>
          <a:lstStyle/>
          <a:p>
            <a:r>
              <a:rPr lang="en-US" sz="3200" b="1" dirty="0"/>
              <a:t>Dynamic Programming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B0CB5-48D1-4536-9101-4F15E48E1A37}"/>
              </a:ext>
            </a:extLst>
          </p:cNvPr>
          <p:cNvSpPr txBox="1"/>
          <p:nvPr/>
        </p:nvSpPr>
        <p:spPr>
          <a:xfrm>
            <a:off x="1567284" y="666011"/>
            <a:ext cx="92668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binomials of the form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 + 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+ 2ab + 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+ 3ab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+ 6a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+ 4ab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+ 10a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+ 5ab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Pascal’s Triangle-Written in a triangular array the coefficients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E0FBC1A-3F7E-4AC1-8F02-DC465D549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98667"/>
              </p:ext>
            </p:extLst>
          </p:nvPr>
        </p:nvGraphicFramePr>
        <p:xfrm>
          <a:off x="1664787" y="4168260"/>
          <a:ext cx="84618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04">
                  <a:extLst>
                    <a:ext uri="{9D8B030D-6E8A-4147-A177-3AD203B41FA5}">
                      <a16:colId xmlns:a16="http://schemas.microsoft.com/office/drawing/2014/main" val="2113375288"/>
                    </a:ext>
                  </a:extLst>
                </a:gridCol>
                <a:gridCol w="523854">
                  <a:extLst>
                    <a:ext uri="{9D8B030D-6E8A-4147-A177-3AD203B41FA5}">
                      <a16:colId xmlns:a16="http://schemas.microsoft.com/office/drawing/2014/main" val="3372444068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1820687904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38129149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224190954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520180855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757831396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1276917152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3432036270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3265084812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3085049474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3939947793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554438439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760078576"/>
                    </a:ext>
                  </a:extLst>
                </a:gridCol>
                <a:gridCol w="695235">
                  <a:extLst>
                    <a:ext uri="{9D8B030D-6E8A-4147-A177-3AD203B41FA5}">
                      <a16:colId xmlns:a16="http://schemas.microsoft.com/office/drawing/2014/main" val="87665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9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6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2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0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2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70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B0CB5-48D1-4536-9101-4F15E48E1A37}"/>
                  </a:ext>
                </a:extLst>
              </p:cNvPr>
              <p:cNvSpPr txBox="1"/>
              <p:nvPr/>
            </p:nvSpPr>
            <p:spPr>
              <a:xfrm>
                <a:off x="1462585" y="595172"/>
                <a:ext cx="9266829" cy="612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Theorem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 is a positive integer (n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0), then</a:t>
                </a: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… + 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 + 1)</a:t>
                </a:r>
                <a:r>
                  <a:rPr lang="en-US" sz="24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in a Binomial Expansion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(r + 1)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in the expansion of (a + b)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Reason: From the binomial theorem, the (r + 1)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in the expansion of (a + b)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−1))(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…1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B0CB5-48D1-4536-9101-4F15E48E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585" y="595172"/>
                <a:ext cx="9266829" cy="6123792"/>
              </a:xfrm>
              <a:prstGeom prst="rect">
                <a:avLst/>
              </a:prstGeom>
              <a:blipFill>
                <a:blip r:embed="rId2"/>
                <a:stretch>
                  <a:fillRect l="-1053" t="-797" r="-329" b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26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/>
              <p:nvPr/>
            </p:nvSpPr>
            <p:spPr>
              <a:xfrm>
                <a:off x="1434549" y="427981"/>
                <a:ext cx="10095600" cy="5586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Coefficients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coefficient,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C(n, k)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the number of combinations (subsets)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k-elements from an n-element set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(read “n choose k”) to denote the number of k-combinations of an n-set.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…1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formula is symmetric in k and n-k: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numbers are also known as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coefficients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due to their appearance in 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expression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9" y="427981"/>
                <a:ext cx="10095600" cy="5586594"/>
              </a:xfrm>
              <a:prstGeom prst="rect">
                <a:avLst/>
              </a:prstGeom>
              <a:blipFill>
                <a:blip r:embed="rId3"/>
                <a:stretch>
                  <a:fillRect l="-906" t="-872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1B5461-5E86-456F-A661-DB1FB1237CF3}"/>
                  </a:ext>
                </a:extLst>
              </p:cNvPr>
              <p:cNvSpPr txBox="1"/>
              <p:nvPr/>
            </p:nvSpPr>
            <p:spPr>
              <a:xfrm>
                <a:off x="9798427" y="2881993"/>
                <a:ext cx="2119895" cy="7699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eg.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10−7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1B5461-5E86-456F-A661-DB1FB123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427" y="2881993"/>
                <a:ext cx="2119895" cy="769954"/>
              </a:xfrm>
              <a:prstGeom prst="rect">
                <a:avLst/>
              </a:prstGeom>
              <a:blipFill>
                <a:blip r:embed="rId4"/>
                <a:stretch>
                  <a:fillRect l="-11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C55174-4423-4E96-A711-933ED24DB607}"/>
              </a:ext>
            </a:extLst>
          </p:cNvPr>
          <p:cNvCxnSpPr>
            <a:stCxn id="2" idx="1"/>
          </p:cNvCxnSpPr>
          <p:nvPr/>
        </p:nvCxnSpPr>
        <p:spPr>
          <a:xfrm flipH="1">
            <a:off x="8368937" y="3266970"/>
            <a:ext cx="1429490" cy="26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3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/>
              <p:nvPr/>
            </p:nvSpPr>
            <p:spPr>
              <a:xfrm>
                <a:off x="1486799" y="982755"/>
                <a:ext cx="10095600" cy="588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Coefficients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properties of binomial coefficients: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n &gt; k &gt; 0.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We write C(n, k) = C(n-1, k-1) + C(n-1, k), for n &gt; k &gt; 0. 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for k = 0 or n = k.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write C(n, 0) = C(n, n) = 1.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identity properties of binomial coefficients: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&gt; 0.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n &gt; k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leads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x = y = 1.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799" y="982755"/>
                <a:ext cx="10095600" cy="5884047"/>
              </a:xfrm>
              <a:prstGeom prst="rect">
                <a:avLst/>
              </a:prstGeom>
              <a:blipFill>
                <a:blip r:embed="rId3"/>
                <a:stretch>
                  <a:fillRect l="-966" t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30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6B421-2218-4916-A2A0-B03344CB5986}"/>
              </a:ext>
            </a:extLst>
          </p:cNvPr>
          <p:cNvSpPr txBox="1"/>
          <p:nvPr/>
        </p:nvSpPr>
        <p:spPr>
          <a:xfrm>
            <a:off x="1486799" y="982755"/>
            <a:ext cx="10095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Coefficients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C(n, k), using the two properties of binomial coefficients: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C(n, k) = C(n-1, k-1) + C(n-1, k), for n &gt; k &gt; 0.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C(n, 0) = C(n, n) = 1.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F487862-D794-4F25-B99E-2A34C8EA9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2475"/>
              </p:ext>
            </p:extLst>
          </p:nvPr>
        </p:nvGraphicFramePr>
        <p:xfrm>
          <a:off x="1971039" y="2756072"/>
          <a:ext cx="81280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75">
                  <a:extLst>
                    <a:ext uri="{9D8B030D-6E8A-4147-A177-3AD203B41FA5}">
                      <a16:colId xmlns:a16="http://schemas.microsoft.com/office/drawing/2014/main" val="3093298665"/>
                    </a:ext>
                  </a:extLst>
                </a:gridCol>
                <a:gridCol w="609464">
                  <a:extLst>
                    <a:ext uri="{9D8B030D-6E8A-4147-A177-3AD203B41FA5}">
                      <a16:colId xmlns:a16="http://schemas.microsoft.com/office/drawing/2014/main" val="4286792326"/>
                    </a:ext>
                  </a:extLst>
                </a:gridCol>
                <a:gridCol w="700324">
                  <a:extLst>
                    <a:ext uri="{9D8B030D-6E8A-4147-A177-3AD203B41FA5}">
                      <a16:colId xmlns:a16="http://schemas.microsoft.com/office/drawing/2014/main" val="4163561997"/>
                    </a:ext>
                  </a:extLst>
                </a:gridCol>
                <a:gridCol w="700324">
                  <a:extLst>
                    <a:ext uri="{9D8B030D-6E8A-4147-A177-3AD203B41FA5}">
                      <a16:colId xmlns:a16="http://schemas.microsoft.com/office/drawing/2014/main" val="2545390658"/>
                    </a:ext>
                  </a:extLst>
                </a:gridCol>
                <a:gridCol w="700324">
                  <a:extLst>
                    <a:ext uri="{9D8B030D-6E8A-4147-A177-3AD203B41FA5}">
                      <a16:colId xmlns:a16="http://schemas.microsoft.com/office/drawing/2014/main" val="1953520870"/>
                    </a:ext>
                  </a:extLst>
                </a:gridCol>
                <a:gridCol w="1339050">
                  <a:extLst>
                    <a:ext uri="{9D8B030D-6E8A-4147-A177-3AD203B41FA5}">
                      <a16:colId xmlns:a16="http://schemas.microsoft.com/office/drawing/2014/main" val="2117044417"/>
                    </a:ext>
                  </a:extLst>
                </a:gridCol>
                <a:gridCol w="1846217">
                  <a:extLst>
                    <a:ext uri="{9D8B030D-6E8A-4147-A177-3AD203B41FA5}">
                      <a16:colId xmlns:a16="http://schemas.microsoft.com/office/drawing/2014/main" val="1441873599"/>
                    </a:ext>
                  </a:extLst>
                </a:gridCol>
                <a:gridCol w="1547224">
                  <a:extLst>
                    <a:ext uri="{9D8B030D-6E8A-4147-A177-3AD203B41FA5}">
                      <a16:colId xmlns:a16="http://schemas.microsoft.com/office/drawing/2014/main" val="4361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   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93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9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5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2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C(n -1, k-1)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C(n-1, 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4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C(n, 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1898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63A1F-1CF9-4A7B-A850-2E8E9C3EA428}"/>
              </a:ext>
            </a:extLst>
          </p:cNvPr>
          <p:cNvCxnSpPr/>
          <p:nvPr/>
        </p:nvCxnSpPr>
        <p:spPr>
          <a:xfrm>
            <a:off x="1976846" y="2760617"/>
            <a:ext cx="670560" cy="334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2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6B421-2218-4916-A2A0-B03344CB5986}"/>
              </a:ext>
            </a:extLst>
          </p:cNvPr>
          <p:cNvSpPr txBox="1"/>
          <p:nvPr/>
        </p:nvSpPr>
        <p:spPr>
          <a:xfrm>
            <a:off x="1486799" y="982755"/>
            <a:ext cx="10095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Coefficients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C(n, k), using the two properties of binomial coefficients: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C(n, k) = C(n-1, k-1) + C(n-1, k), for n &gt; k &gt; 0.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C(n, 0) = C(n, n) = 1.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F487862-D794-4F25-B99E-2A34C8EA9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12015"/>
              </p:ext>
            </p:extLst>
          </p:nvPr>
        </p:nvGraphicFramePr>
        <p:xfrm>
          <a:off x="1706881" y="2756072"/>
          <a:ext cx="839215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68">
                  <a:extLst>
                    <a:ext uri="{9D8B030D-6E8A-4147-A177-3AD203B41FA5}">
                      <a16:colId xmlns:a16="http://schemas.microsoft.com/office/drawing/2014/main" val="3093298665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4286792326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4163561997"/>
                    </a:ext>
                  </a:extLst>
                </a:gridCol>
                <a:gridCol w="1184365">
                  <a:extLst>
                    <a:ext uri="{9D8B030D-6E8A-4147-A177-3AD203B41FA5}">
                      <a16:colId xmlns:a16="http://schemas.microsoft.com/office/drawing/2014/main" val="2545390658"/>
                    </a:ext>
                  </a:extLst>
                </a:gridCol>
                <a:gridCol w="636586">
                  <a:extLst>
                    <a:ext uri="{9D8B030D-6E8A-4147-A177-3AD203B41FA5}">
                      <a16:colId xmlns:a16="http://schemas.microsoft.com/office/drawing/2014/main" val="2709975396"/>
                    </a:ext>
                  </a:extLst>
                </a:gridCol>
                <a:gridCol w="1496420">
                  <a:extLst>
                    <a:ext uri="{9D8B030D-6E8A-4147-A177-3AD203B41FA5}">
                      <a16:colId xmlns:a16="http://schemas.microsoft.com/office/drawing/2014/main" val="2117044417"/>
                    </a:ext>
                  </a:extLst>
                </a:gridCol>
                <a:gridCol w="1061291">
                  <a:extLst>
                    <a:ext uri="{9D8B030D-6E8A-4147-A177-3AD203B41FA5}">
                      <a16:colId xmlns:a16="http://schemas.microsoft.com/office/drawing/2014/main" val="1441873599"/>
                    </a:ext>
                  </a:extLst>
                </a:gridCol>
                <a:gridCol w="1061291">
                  <a:extLst>
                    <a:ext uri="{9D8B030D-6E8A-4147-A177-3AD203B41FA5}">
                      <a16:colId xmlns:a16="http://schemas.microsoft.com/office/drawing/2014/main" val="4361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   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93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C(1,0) =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9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C(2, 0) 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C(2, 1) =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5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C(3, 1) =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C(3, 2) =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6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C(k, 0)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2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4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1898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F69AC1-BD46-402B-BBFE-EF5BA77D3087}"/>
              </a:ext>
            </a:extLst>
          </p:cNvPr>
          <p:cNvCxnSpPr/>
          <p:nvPr/>
        </p:nvCxnSpPr>
        <p:spPr>
          <a:xfrm>
            <a:off x="1709781" y="2782199"/>
            <a:ext cx="679269" cy="342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5C8E57-10A3-4266-8769-C3BC8EE80446}"/>
              </a:ext>
            </a:extLst>
          </p:cNvPr>
          <p:cNvSpPr txBox="1"/>
          <p:nvPr/>
        </p:nvSpPr>
        <p:spPr>
          <a:xfrm>
            <a:off x="4380411" y="3473151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C(1, 0)  =  C(n, 0)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53F50-D4D1-4D75-B62F-5AF54D61AEC4}"/>
              </a:ext>
            </a:extLst>
          </p:cNvPr>
          <p:cNvSpPr txBox="1"/>
          <p:nvPr/>
        </p:nvSpPr>
        <p:spPr>
          <a:xfrm>
            <a:off x="5708466" y="3851581"/>
            <a:ext cx="3661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C(2, 1)  =  C(1, 0) + C(1, 1)= 1 + 1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76D33-5CA8-4BF5-816D-9FBF549538E9}"/>
              </a:ext>
            </a:extLst>
          </p:cNvPr>
          <p:cNvSpPr txBox="1"/>
          <p:nvPr/>
        </p:nvSpPr>
        <p:spPr>
          <a:xfrm>
            <a:off x="5928548" y="4230011"/>
            <a:ext cx="3661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C(3, 1)  =  C(2, 0) + C(2, 1)= 1 + 2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A8B1B-144F-4B3A-BBD2-61CD30B913A9}"/>
              </a:ext>
            </a:extLst>
          </p:cNvPr>
          <p:cNvSpPr txBox="1"/>
          <p:nvPr/>
        </p:nvSpPr>
        <p:spPr>
          <a:xfrm>
            <a:off x="5920378" y="4598453"/>
            <a:ext cx="3661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C(3, 2)  =  C(2, 1) + C(2, 2)= 2 + 1 = 3</a:t>
            </a:r>
          </a:p>
        </p:txBody>
      </p:sp>
    </p:spTree>
    <p:extLst>
      <p:ext uri="{BB962C8B-B14F-4D97-AF65-F5344CB8AC3E}">
        <p14:creationId xmlns:p14="http://schemas.microsoft.com/office/powerpoint/2010/main" val="15454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97050" y="951398"/>
                <a:ext cx="10098641" cy="5015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  Binomial(n, k)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//Computes binomial coefficient C(n, k) using Dynamic Programming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nonnegative integers n and k where 0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k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the binomial coefficient C(n, k); that is,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create C[0 .. n, 0 .. k];</a:t>
                </a:r>
              </a:p>
              <a:p>
                <a:r>
                  <a:rPr lang="en-US" sz="22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0 to n 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do {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0 to min(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k) </a:t>
                </a:r>
                <a:r>
                  <a:rPr lang="en-US" sz="22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do {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(j = 0 or j =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	{C[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1;}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en-US" sz="22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else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-1, j – 1] +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-1, j];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}</a:t>
                </a:r>
              </a:p>
              <a:p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en-US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50" y="951398"/>
                <a:ext cx="10098641" cy="5015732"/>
              </a:xfrm>
              <a:prstGeom prst="rect">
                <a:avLst/>
              </a:prstGeom>
              <a:blipFill>
                <a:blip r:embed="rId2"/>
                <a:stretch>
                  <a:fillRect l="-905" t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696308" y="2083243"/>
            <a:ext cx="520242" cy="293612"/>
          </a:xfrm>
          <a:prstGeom prst="cloudCallout">
            <a:avLst>
              <a:gd name="adj1" fmla="val 63347"/>
              <a:gd name="adj2" fmla="val 13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4B7345F-1755-43FC-B6F7-29B25F1D6A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" y="208324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05758" y="1134278"/>
                <a:ext cx="9131613" cy="4779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Time efficiency of this algorithm: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A(n, k) be the total number of additions made by this algorithm in computing C(n, k).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 size is 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+1 and 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k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+1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A(n, 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  <m:r>
                      <a:rPr lang="en-US" sz="2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l-G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nk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</a:t>
                </a: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en-US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758" y="1134278"/>
                <a:ext cx="9131613" cy="4779065"/>
              </a:xfrm>
              <a:prstGeom prst="rect">
                <a:avLst/>
              </a:prstGeom>
              <a:blipFill>
                <a:blip r:embed="rId2"/>
                <a:stretch>
                  <a:fillRect l="-1068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696308" y="2083243"/>
            <a:ext cx="520242" cy="293612"/>
          </a:xfrm>
          <a:prstGeom prst="cloudCallout">
            <a:avLst>
              <a:gd name="adj1" fmla="val 63347"/>
              <a:gd name="adj2" fmla="val 13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4B7345F-1755-43FC-B6F7-29B25F1D6A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" y="208324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3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19268" y="1160404"/>
                <a:ext cx="9009693" cy="5354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  Binomial(n, k)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//Computes binomial coefficient C(n, k) using Divide-and-Conquer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nonnegative integers n and k where 0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k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the binomial coefficient C(n, k); that is,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</a:p>
              <a:p>
                <a:endParaRPr lang="en-US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(k = 0 or n = k)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1;</a:t>
                </a:r>
              </a:p>
              <a:p>
                <a:r>
                  <a:rPr lang="en-US" sz="22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else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Binomial(n-1, k – 1) + Binomial(n -1, k);</a:t>
                </a: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Time efficiency for this algorithm using divide-and-conquer grow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exponentially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en-US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68" y="1160404"/>
                <a:ext cx="9009693" cy="5354286"/>
              </a:xfrm>
              <a:prstGeom prst="rect">
                <a:avLst/>
              </a:prstGeom>
              <a:blipFill>
                <a:blip r:embed="rId2"/>
                <a:stretch>
                  <a:fillRect l="-1015" t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696308" y="2083243"/>
            <a:ext cx="520242" cy="293612"/>
          </a:xfrm>
          <a:prstGeom prst="cloudCallout">
            <a:avLst>
              <a:gd name="adj1" fmla="val 63347"/>
              <a:gd name="adj2" fmla="val 13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4B7345F-1755-43FC-B6F7-29B25F1D6A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" y="208324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65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19269" y="1160404"/>
                <a:ext cx="8948732" cy="501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  Binomial(n, k)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//Computes binomial coefficient C(n, k) using Divide-and-Conquer</a:t>
                </a: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Time efficiency for this algorithm using divide-and-conquer grows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exponentially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Like computing the nth Fibonacci term recursively, the recursive Binomial(n, k) is very inefficient.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number of terms computed by the divide-and-conquer algorithm for determining C(n, k)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is exponential in 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That is, this algorithm computes 2</a:t>
                </a:r>
                <a:r>
                  <a:rPr lang="en-US" sz="22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-1 terms to determine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divide-and-conquer approach is always inefficient when the instance is divided into two smaller instances that are almost as large as the original instance.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en-US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69" y="1160404"/>
                <a:ext cx="8948732" cy="5016886"/>
              </a:xfrm>
              <a:prstGeom prst="rect">
                <a:avLst/>
              </a:prstGeom>
              <a:blipFill>
                <a:blip r:embed="rId2"/>
                <a:stretch>
                  <a:fillRect l="-1022" t="-972" r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696308" y="2083243"/>
            <a:ext cx="520242" cy="293612"/>
          </a:xfrm>
          <a:prstGeom prst="cloudCallout">
            <a:avLst>
              <a:gd name="adj1" fmla="val 63347"/>
              <a:gd name="adj2" fmla="val 13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4B7345F-1755-43FC-B6F7-29B25F1D6A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" y="208324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43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7111" y="2540159"/>
            <a:ext cx="7137778" cy="1655762"/>
          </a:xfrm>
        </p:spPr>
        <p:txBody>
          <a:bodyPr>
            <a:normAutofit/>
          </a:bodyPr>
          <a:lstStyle/>
          <a:p>
            <a:r>
              <a:rPr lang="en-US" sz="3200" dirty="0"/>
              <a:t>Chapter 06_01</a:t>
            </a:r>
          </a:p>
          <a:p>
            <a:r>
              <a:rPr lang="en-US" sz="3200" dirty="0"/>
              <a:t>Dynamic Programming</a:t>
            </a:r>
          </a:p>
          <a:p>
            <a:r>
              <a:rPr lang="en-US" sz="2800" dirty="0"/>
              <a:t>Binomial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61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50" y="951398"/>
            <a:ext cx="10098641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again 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he Fibonacci numbers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Fibonacci numbers are the elements of the sequence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0, 1, 1, 2, 3, 5, 8, 13, 21, 34, 55, 89, 144, 233, …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which can be defined by the simple recurrence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F(n) = F(n – 1) + F(n – 2)  for n &gt; 1                          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 8.1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with two initial conditions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0,  F(1) = 1                                 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   … 8.2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the recurrence (8.1) to compute the nth Fibonacci number F(n),             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same values of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function would have to recompute many times.</a:t>
            </a:r>
          </a:p>
          <a:p>
            <a:pPr>
              <a:tabLst>
                <a:tab pos="5599113" algn="l"/>
              </a:tabLst>
            </a:pPr>
            <a:endParaRPr lang="en-US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599113" algn="l"/>
              </a:tabLs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F(n-1)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F(n-1)) </a:t>
            </a:r>
            <a:endParaRPr lang="en-US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599113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(F(n-2) + F(n-3))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(F(n-3) + F(n-4))</a:t>
            </a:r>
          </a:p>
          <a:p>
            <a:pPr>
              <a:tabLst>
                <a:tab pos="5599113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=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(F(n-3) + F(n-4)) + (F(n-4) + F(n-5)))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((F(n-4) + F(n-5)) + (F(n-5) + F(n-6))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599113" algn="l"/>
              </a:tabLs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=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(F(n-4) + F(n-5)) + (F(n-5) + F(n-6)))) + ((F(n-5) + F(n-6)) + (F(n-6) + F(n+7))))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…)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</a:t>
            </a:r>
            <a:endParaRPr lang="en-US" sz="2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96308" y="2083243"/>
            <a:ext cx="520242" cy="293612"/>
          </a:xfrm>
          <a:prstGeom prst="cloudCallout">
            <a:avLst>
              <a:gd name="adj1" fmla="val 63347"/>
              <a:gd name="adj2" fmla="val 13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4B7345F-1755-43FC-B6F7-29B25F1D6A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" y="208324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89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2989" y="790346"/>
            <a:ext cx="97413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following algorithm is constructed based on this definition.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F(n)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//Based on definition, computes the nth Fibonacci number 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//recursively 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      A nonnegative integer n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    The nth Fibonacci number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n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1  return n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return F(n-1) + F(n-2);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355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efficiency of this algorithm can be computed from the</a:t>
            </a:r>
          </a:p>
          <a:p>
            <a:pPr marL="46355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recurrenc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 relation:</a:t>
            </a:r>
          </a:p>
          <a:p>
            <a:pPr marL="46355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A(n) = A(n-1) + A(n-2) + 1.</a:t>
            </a:r>
          </a:p>
          <a:p>
            <a:pPr marL="46355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A(1) = 0.  A(0) = 0.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 rot="568967">
            <a:off x="802032" y="4616638"/>
            <a:ext cx="630048" cy="286247"/>
          </a:xfrm>
          <a:prstGeom prst="cloudCallout">
            <a:avLst>
              <a:gd name="adj1" fmla="val 100723"/>
              <a:gd name="adj2" fmla="val 1263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1E1CDD3-6B9E-4139-8BA6-662AE91DE8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9055">
            <a:off x="999281" y="456669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814" y="426829"/>
            <a:ext cx="4467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F(n)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n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1  return n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return F(n-1) + F(n-2);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800" y="797225"/>
            <a:ext cx="653142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             F(5)</a:t>
            </a:r>
          </a:p>
          <a:p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F(4)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F(3)     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              F(2)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F(1)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F(2)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F(1)  F(1)     F(0)   F(1)     F(0)	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F(1)	  F(0) </a:t>
            </a:r>
          </a:p>
        </p:txBody>
      </p:sp>
      <p:cxnSp>
        <p:nvCxnSpPr>
          <p:cNvPr id="4" name="AutoShape 108"/>
          <p:cNvCxnSpPr>
            <a:cxnSpLocks noChangeShapeType="1"/>
          </p:cNvCxnSpPr>
          <p:nvPr/>
        </p:nvCxnSpPr>
        <p:spPr bwMode="auto">
          <a:xfrm flipH="1">
            <a:off x="7114903" y="1215526"/>
            <a:ext cx="1123134" cy="63069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108"/>
          <p:cNvCxnSpPr>
            <a:cxnSpLocks noChangeShapeType="1"/>
          </p:cNvCxnSpPr>
          <p:nvPr/>
        </p:nvCxnSpPr>
        <p:spPr bwMode="auto">
          <a:xfrm flipH="1" flipV="1">
            <a:off x="8221165" y="1215526"/>
            <a:ext cx="1488892" cy="63069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08"/>
          <p:cNvCxnSpPr>
            <a:cxnSpLocks noChangeShapeType="1"/>
          </p:cNvCxnSpPr>
          <p:nvPr/>
        </p:nvCxnSpPr>
        <p:spPr bwMode="auto">
          <a:xfrm flipH="1">
            <a:off x="6418217" y="2212658"/>
            <a:ext cx="561431" cy="65246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8"/>
          <p:cNvCxnSpPr>
            <a:cxnSpLocks noChangeShapeType="1"/>
          </p:cNvCxnSpPr>
          <p:nvPr/>
        </p:nvCxnSpPr>
        <p:spPr bwMode="auto">
          <a:xfrm flipH="1">
            <a:off x="9226731" y="2212658"/>
            <a:ext cx="561431" cy="65246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8"/>
          <p:cNvCxnSpPr>
            <a:cxnSpLocks noChangeShapeType="1"/>
          </p:cNvCxnSpPr>
          <p:nvPr/>
        </p:nvCxnSpPr>
        <p:spPr bwMode="auto">
          <a:xfrm flipH="1">
            <a:off x="8752114" y="3242259"/>
            <a:ext cx="420053" cy="63305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08"/>
          <p:cNvCxnSpPr>
            <a:cxnSpLocks noChangeShapeType="1"/>
          </p:cNvCxnSpPr>
          <p:nvPr/>
        </p:nvCxnSpPr>
        <p:spPr bwMode="auto">
          <a:xfrm flipH="1">
            <a:off x="7256417" y="3242258"/>
            <a:ext cx="420053" cy="63305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8"/>
          <p:cNvCxnSpPr>
            <a:cxnSpLocks noChangeShapeType="1"/>
          </p:cNvCxnSpPr>
          <p:nvPr/>
        </p:nvCxnSpPr>
        <p:spPr bwMode="auto">
          <a:xfrm flipH="1">
            <a:off x="5970746" y="3242257"/>
            <a:ext cx="420053" cy="63305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08"/>
          <p:cNvCxnSpPr>
            <a:cxnSpLocks noChangeShapeType="1"/>
          </p:cNvCxnSpPr>
          <p:nvPr/>
        </p:nvCxnSpPr>
        <p:spPr bwMode="auto">
          <a:xfrm flipH="1">
            <a:off x="5399314" y="4230680"/>
            <a:ext cx="386240" cy="6199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08"/>
          <p:cNvCxnSpPr>
            <a:cxnSpLocks noChangeShapeType="1"/>
          </p:cNvCxnSpPr>
          <p:nvPr/>
        </p:nvCxnSpPr>
        <p:spPr bwMode="auto">
          <a:xfrm>
            <a:off x="5785554" y="4230680"/>
            <a:ext cx="395218" cy="6199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08"/>
          <p:cNvCxnSpPr>
            <a:cxnSpLocks noChangeShapeType="1"/>
          </p:cNvCxnSpPr>
          <p:nvPr/>
        </p:nvCxnSpPr>
        <p:spPr bwMode="auto">
          <a:xfrm>
            <a:off x="6390799" y="3262848"/>
            <a:ext cx="395218" cy="6199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08"/>
          <p:cNvCxnSpPr>
            <a:cxnSpLocks noChangeShapeType="1"/>
          </p:cNvCxnSpPr>
          <p:nvPr/>
        </p:nvCxnSpPr>
        <p:spPr bwMode="auto">
          <a:xfrm>
            <a:off x="7679158" y="3262848"/>
            <a:ext cx="395218" cy="6199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08"/>
          <p:cNvCxnSpPr>
            <a:cxnSpLocks noChangeShapeType="1"/>
          </p:cNvCxnSpPr>
          <p:nvPr/>
        </p:nvCxnSpPr>
        <p:spPr bwMode="auto">
          <a:xfrm>
            <a:off x="9172167" y="3258493"/>
            <a:ext cx="395218" cy="6199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08"/>
          <p:cNvCxnSpPr>
            <a:cxnSpLocks noChangeShapeType="1"/>
          </p:cNvCxnSpPr>
          <p:nvPr/>
        </p:nvCxnSpPr>
        <p:spPr bwMode="auto">
          <a:xfrm>
            <a:off x="9795969" y="2212658"/>
            <a:ext cx="604617" cy="65246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08"/>
          <p:cNvCxnSpPr>
            <a:cxnSpLocks noChangeShapeType="1"/>
          </p:cNvCxnSpPr>
          <p:nvPr/>
        </p:nvCxnSpPr>
        <p:spPr bwMode="auto">
          <a:xfrm>
            <a:off x="6979648" y="2227711"/>
            <a:ext cx="604617" cy="65246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7661194" y="5169529"/>
            <a:ext cx="36925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2.6 Tree of recursive calls for computing the 5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Fibonacci number by the definition-based algorithm.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Cloud Callout 22"/>
          <p:cNvSpPr/>
          <p:nvPr/>
        </p:nvSpPr>
        <p:spPr>
          <a:xfrm rot="494054">
            <a:off x="10150827" y="1184399"/>
            <a:ext cx="499517" cy="286247"/>
          </a:xfrm>
          <a:prstGeom prst="cloudCallout">
            <a:avLst>
              <a:gd name="adj1" fmla="val -64845"/>
              <a:gd name="adj2" fmla="val 120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6ABC5-882E-4E3B-8CCA-5665487B883D}"/>
              </a:ext>
            </a:extLst>
          </p:cNvPr>
          <p:cNvSpPr txBox="1"/>
          <p:nvPr/>
        </p:nvSpPr>
        <p:spPr>
          <a:xfrm>
            <a:off x="408024" y="2580656"/>
            <a:ext cx="4555079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F(4) </a:t>
            </a:r>
          </a:p>
          <a:p>
            <a:pPr marL="627063" indent="-3397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computing F(2) twice, each of F(3) and F(4) once.    (4 +’s)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F(5) </a:t>
            </a:r>
          </a:p>
          <a:p>
            <a:pPr marL="627063" lvl="1" indent="-3397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computing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thrice,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twice, and each of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F(4)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F(5) once. (7 +’s)</a:t>
            </a:r>
          </a:p>
        </p:txBody>
      </p:sp>
    </p:spTree>
    <p:extLst>
      <p:ext uri="{BB962C8B-B14F-4D97-AF65-F5344CB8AC3E}">
        <p14:creationId xmlns:p14="http://schemas.microsoft.com/office/powerpoint/2010/main" val="15141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11085" y="995789"/>
                <a:ext cx="8969829" cy="5119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5599113" algn="l"/>
                  </a:tabLst>
                </a:pPr>
                <a:r>
                  <a:rPr lang="en-US" sz="3200" dirty="0">
                    <a:solidFill>
                      <a:srgbClr val="000000"/>
                    </a:solidFill>
                    <a:effectLst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Time Efficiency Analysis:</a:t>
                </a:r>
              </a:p>
              <a:p>
                <a:pPr>
                  <a:tabLst>
                    <a:tab pos="5599113" algn="l"/>
                  </a:tabLst>
                </a:pPr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algorithm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has the time efficiency: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= Θ(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Ø</a:t>
                </a:r>
                <a:r>
                  <a:rPr lang="en-US" sz="24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),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where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is the number of additions performed by the algorithm in computing F(n) 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Ø = (1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m:t>√5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)/2 ≈ 1.61803. 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That means,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F(n) grows exponentially in n.</a:t>
                </a:r>
              </a:p>
              <a:p>
                <a:pPr>
                  <a:tabLst>
                    <a:tab pos="5599113" algn="l"/>
                  </a:tabLst>
                </a:pPr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If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size of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is measured by the number of bits b, 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where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 = </a:t>
                </a:r>
                <a:r>
                  <a:rPr lang="en-US" sz="36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(log</a:t>
                </a:r>
                <a:r>
                  <a:rPr lang="en-US" sz="2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n)</a:t>
                </a:r>
                <a:r>
                  <a:rPr lang="en-US" sz="36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+ 1 bits for the binary representation of n,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 efficiency class is even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worse, namely, doubly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exponential: 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Ø</m:t>
                        </m:r>
                      </m:e>
                      <m:sup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endParaRPr lang="en-US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85" y="995789"/>
                <a:ext cx="8969829" cy="5119863"/>
              </a:xfrm>
              <a:prstGeom prst="rect">
                <a:avLst/>
              </a:prstGeom>
              <a:blipFill>
                <a:blip r:embed="rId2"/>
                <a:stretch>
                  <a:fillRect l="-1698" t="-1548"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 rot="432939">
            <a:off x="926895" y="2009354"/>
            <a:ext cx="607707" cy="286247"/>
          </a:xfrm>
          <a:prstGeom prst="cloudCallout">
            <a:avLst>
              <a:gd name="adj1" fmla="val 58808"/>
              <a:gd name="adj2" fmla="val 874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43EC80-4B41-43A1-8452-ECB432E607AB}"/>
                  </a:ext>
                </a:extLst>
              </p:cNvPr>
              <p:cNvSpPr txBox="1"/>
              <p:nvPr/>
            </p:nvSpPr>
            <p:spPr>
              <a:xfrm>
                <a:off x="8839200" y="3324889"/>
                <a:ext cx="2812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 bits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43EC80-4B41-43A1-8452-ECB432E60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324889"/>
                <a:ext cx="2812869" cy="461665"/>
              </a:xfrm>
              <a:prstGeom prst="rect">
                <a:avLst/>
              </a:prstGeom>
              <a:blipFill>
                <a:blip r:embed="rId3"/>
                <a:stretch>
                  <a:fillRect l="-32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696AE1-61F3-4525-A773-E4542E1D4894}"/>
              </a:ext>
            </a:extLst>
          </p:cNvPr>
          <p:cNvCxnSpPr>
            <a:cxnSpLocks/>
          </p:cNvCxnSpPr>
          <p:nvPr/>
        </p:nvCxnSpPr>
        <p:spPr>
          <a:xfrm flipH="1">
            <a:off x="9936480" y="3786554"/>
            <a:ext cx="474617" cy="33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4C5DBD79-F021-4316-9AF4-78BC04C87CF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4" y="2018955"/>
            <a:ext cx="417830" cy="28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moticon making a point Stock Vector - 14709057">
            <a:extLst>
              <a:ext uri="{FF2B5EF4-FFF2-40B4-BE49-F238E27FC236}">
                <a16:creationId xmlns:a16="http://schemas.microsoft.com/office/drawing/2014/main" id="{C66FA707-C930-455E-B4FA-E575C83A269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43" y="5737515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55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6618" y="843677"/>
            <a:ext cx="8978536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problem of computing F(n) is expressed in terms of its smaller and overlapping subproblems of computing F(n – 1) and F(n – 2).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avoiding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computing overlapping subproblems r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epeatedly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Create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one-dimensional array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for storing n + 1 consecutive values of F(n) by: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starting with F(0) = 0, and F(1) = 1 through F(n),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where F(n) = F(n – 1) + F(n – 2)  for n &gt; 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single-loop faster algorithm can be used by computing successive elements of the Fibonacci sequence iteratively: </a:t>
            </a:r>
            <a:endParaRPr lang="en-US" sz="24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1239737" y="1462455"/>
            <a:ext cx="379391" cy="286247"/>
          </a:xfrm>
          <a:prstGeom prst="cloudCallout">
            <a:avLst>
              <a:gd name="adj1" fmla="val -64845"/>
              <a:gd name="adj2" fmla="val 120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E07EF8-E40E-40FF-91F8-9072E012B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44815"/>
              </p:ext>
            </p:extLst>
          </p:nvPr>
        </p:nvGraphicFramePr>
        <p:xfrm>
          <a:off x="8242756" y="3200400"/>
          <a:ext cx="2897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31">
                  <a:extLst>
                    <a:ext uri="{9D8B030D-6E8A-4147-A177-3AD203B41FA5}">
                      <a16:colId xmlns:a16="http://schemas.microsoft.com/office/drawing/2014/main" val="105620947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850975807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2607962727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257230473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1240624396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2254580895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2315310873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2629763181"/>
                    </a:ext>
                  </a:extLst>
                </a:gridCol>
              </a:tblGrid>
              <a:tr h="36890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873310"/>
                  </a:ext>
                </a:extLst>
              </a:tr>
            </a:tbl>
          </a:graphicData>
        </a:graphic>
      </p:graphicFrame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97E2432C-D08E-4A62-94E2-1DC62B2F0F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7" y="1466762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32064" y="723554"/>
                <a:ext cx="9841678" cy="5700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Polynomial Algorithm Fib(n)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//Computes iteratively the nth Fibonacci number, using definition</a:t>
                </a:r>
              </a:p>
              <a:p>
                <a:pPr marL="9144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      A nonnegative integer n.</a:t>
                </a:r>
              </a:p>
              <a:p>
                <a:pPr marL="9144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   The nth Fibonacci number.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create an array F[0 .. n];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F[0]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0;   F[1]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1;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for  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2  to  n  do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	F[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F[i-1] + F[i-2]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return F[n].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algorithm makes n-1 additions. Its time efficiency is: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linear as a function of n,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= Θ(n),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it is “only” exponential as a function of the number of bits b for representing n in binary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= Θ(2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). 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Since b is log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n+1, then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= Θ(2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log n+1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Θ(2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log 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*2) = Θ(2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log 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.</a:t>
                </a:r>
                <a:endParaRPr lang="en-US" sz="24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064" y="723554"/>
                <a:ext cx="9841678" cy="5700407"/>
              </a:xfrm>
              <a:prstGeom prst="rect">
                <a:avLst/>
              </a:prstGeom>
              <a:blipFill>
                <a:blip r:embed="rId2"/>
                <a:stretch>
                  <a:fillRect l="-991" t="-1070" b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8080798" y="2728983"/>
            <a:ext cx="379391" cy="286247"/>
          </a:xfrm>
          <a:prstGeom prst="cloudCallout">
            <a:avLst>
              <a:gd name="adj1" fmla="val -64845"/>
              <a:gd name="adj2" fmla="val 120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35C2B0-5073-459C-B4B3-4ACF067F5937}"/>
              </a:ext>
            </a:extLst>
          </p:cNvPr>
          <p:cNvGraphicFramePr>
            <a:graphicFrameLocks noGrp="1"/>
          </p:cNvGraphicFramePr>
          <p:nvPr/>
        </p:nvGraphicFramePr>
        <p:xfrm>
          <a:off x="7233958" y="3358740"/>
          <a:ext cx="4039784" cy="36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97">
                  <a:extLst>
                    <a:ext uri="{9D8B030D-6E8A-4147-A177-3AD203B41FA5}">
                      <a16:colId xmlns:a16="http://schemas.microsoft.com/office/drawing/2014/main" val="10562094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85097580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0796272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57230473"/>
                    </a:ext>
                  </a:extLst>
                </a:gridCol>
                <a:gridCol w="448878">
                  <a:extLst>
                    <a:ext uri="{9D8B030D-6E8A-4147-A177-3AD203B41FA5}">
                      <a16:colId xmlns:a16="http://schemas.microsoft.com/office/drawing/2014/main" val="124062439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315310873"/>
                    </a:ext>
                  </a:extLst>
                </a:gridCol>
                <a:gridCol w="560324">
                  <a:extLst>
                    <a:ext uri="{9D8B030D-6E8A-4147-A177-3AD203B41FA5}">
                      <a16:colId xmlns:a16="http://schemas.microsoft.com/office/drawing/2014/main" val="304486590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883649586"/>
                    </a:ext>
                  </a:extLst>
                </a:gridCol>
              </a:tblGrid>
              <a:tr h="3689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873310"/>
                  </a:ext>
                </a:extLst>
              </a:tr>
            </a:tbl>
          </a:graphicData>
        </a:graphic>
      </p:graphicFrame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2E86327C-E879-4A24-AF9B-D92AF4A28F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4" y="5082195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146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7549" y="1198922"/>
            <a:ext cx="8567341" cy="35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Avoid Using an Extra Array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improved Polynomial Algorithm Fib(n) requires only Ɵ(1) space by keeping the last two elements of the Fibonacci sequence.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4154C-D065-4DA6-936D-0A157839FC80}"/>
              </a:ext>
            </a:extLst>
          </p:cNvPr>
          <p:cNvSpPr txBox="1"/>
          <p:nvPr/>
        </p:nvSpPr>
        <p:spPr>
          <a:xfrm>
            <a:off x="3003512" y="3354626"/>
            <a:ext cx="493081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At most, three locations are needed,</a:t>
            </a:r>
          </a:p>
          <a:p>
            <a:r>
              <a:rPr lang="en-US" sz="2400" dirty="0"/>
              <a:t>F(I - 2), F(I - 1), Temp</a:t>
            </a:r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0DEFF583-39B4-4BF4-B06A-698751D61A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4" y="2018955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595" y="589321"/>
            <a:ext cx="7598040" cy="570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Further Improvement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time efficiency for computing the Fibonacci sequence can be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improved further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improved method begins with the equations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and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matrix notation.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 		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     1        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           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</a:p>
          <a:p>
            <a:r>
              <a:rPr lang="en-US" sz="3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=</a:t>
            </a:r>
          </a:p>
          <a:p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1         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C33BE29A-8CB6-49C8-A2C2-0616F1B4FD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4" y="2018955"/>
            <a:ext cx="417830" cy="2819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019E18F2-BAB8-432D-B5FE-038F0D359CE4}"/>
              </a:ext>
            </a:extLst>
          </p:cNvPr>
          <p:cNvSpPr/>
          <p:nvPr/>
        </p:nvSpPr>
        <p:spPr>
          <a:xfrm>
            <a:off x="2656114" y="4685211"/>
            <a:ext cx="104503" cy="96665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6552A92-FC89-4542-A9A7-F60554919F23}"/>
              </a:ext>
            </a:extLst>
          </p:cNvPr>
          <p:cNvSpPr/>
          <p:nvPr/>
        </p:nvSpPr>
        <p:spPr>
          <a:xfrm>
            <a:off x="3213463" y="4685211"/>
            <a:ext cx="61035" cy="96665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37009643-FEE4-4CAF-9F6F-E088E456CB65}"/>
              </a:ext>
            </a:extLst>
          </p:cNvPr>
          <p:cNvSpPr/>
          <p:nvPr/>
        </p:nvSpPr>
        <p:spPr>
          <a:xfrm>
            <a:off x="5543006" y="4685211"/>
            <a:ext cx="61035" cy="96665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6EF05A0-58FF-4103-B5CC-05C828613888}"/>
              </a:ext>
            </a:extLst>
          </p:cNvPr>
          <p:cNvSpPr/>
          <p:nvPr/>
        </p:nvSpPr>
        <p:spPr>
          <a:xfrm>
            <a:off x="6526926" y="4689565"/>
            <a:ext cx="61035" cy="96665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0A7E9B89-8BA2-4811-91E9-C36DE747153C}"/>
              </a:ext>
            </a:extLst>
          </p:cNvPr>
          <p:cNvSpPr/>
          <p:nvPr/>
        </p:nvSpPr>
        <p:spPr>
          <a:xfrm>
            <a:off x="4443474" y="4685211"/>
            <a:ext cx="104503" cy="96665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3A86EF9D-1498-4898-AA81-7A9C57E0B0D1}"/>
              </a:ext>
            </a:extLst>
          </p:cNvPr>
          <p:cNvSpPr/>
          <p:nvPr/>
        </p:nvSpPr>
        <p:spPr>
          <a:xfrm>
            <a:off x="5943562" y="4685211"/>
            <a:ext cx="104503" cy="96665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0B6C734-201D-480E-A229-C163379F6B37}"/>
              </a:ext>
            </a:extLst>
          </p:cNvPr>
          <p:cNvSpPr/>
          <p:nvPr/>
        </p:nvSpPr>
        <p:spPr>
          <a:xfrm rot="10800000">
            <a:off x="6731726" y="5212082"/>
            <a:ext cx="335096" cy="827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0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2509" y="893019"/>
            <a:ext cx="8380392" cy="5960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 		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     1        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     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</a:p>
          <a:p>
            <a:endParaRPr lang="en-US" sz="2200" baseline="-2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1    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1    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1    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0      1  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1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      1     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      2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  2F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0      1  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	   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+ 3F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	   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3F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+ 5F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1    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5F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+ 8F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	           		      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8F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+ 13F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		                   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13F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+ 21F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3547" y="1964174"/>
            <a:ext cx="13589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Similarly,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3952" y="4213907"/>
            <a:ext cx="18614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And in general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3696017" y="1048022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5537879" y="1048021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6906017" y="1048020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3696017" y="2593793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5563491" y="2593792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6927531" y="2576372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3729060" y="5171530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5580394" y="3917888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5556060" y="5171529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6927531" y="3917887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6927531" y="5171526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Left Bracket 15"/>
          <p:cNvSpPr/>
          <p:nvPr/>
        </p:nvSpPr>
        <p:spPr>
          <a:xfrm flipH="1">
            <a:off x="4235827" y="1048020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Left Bracket 16"/>
          <p:cNvSpPr/>
          <p:nvPr/>
        </p:nvSpPr>
        <p:spPr>
          <a:xfrm flipH="1">
            <a:off x="6469576" y="1048019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Left Bracket 17"/>
          <p:cNvSpPr/>
          <p:nvPr/>
        </p:nvSpPr>
        <p:spPr>
          <a:xfrm flipH="1">
            <a:off x="4235827" y="2593791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Left Bracket 18"/>
          <p:cNvSpPr/>
          <p:nvPr/>
        </p:nvSpPr>
        <p:spPr>
          <a:xfrm flipH="1">
            <a:off x="6469576" y="2593785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Left Bracket 19"/>
          <p:cNvSpPr/>
          <p:nvPr/>
        </p:nvSpPr>
        <p:spPr>
          <a:xfrm flipH="1">
            <a:off x="4400999" y="5171526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21" name="Left Bracket 20"/>
          <p:cNvSpPr/>
          <p:nvPr/>
        </p:nvSpPr>
        <p:spPr>
          <a:xfrm flipH="1">
            <a:off x="7376365" y="1048019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Left Bracket 21"/>
          <p:cNvSpPr/>
          <p:nvPr/>
        </p:nvSpPr>
        <p:spPr>
          <a:xfrm flipH="1">
            <a:off x="7401255" y="2576371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Left Bracket 22"/>
          <p:cNvSpPr/>
          <p:nvPr/>
        </p:nvSpPr>
        <p:spPr>
          <a:xfrm flipH="1">
            <a:off x="7409168" y="3917885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4" name="Left Bracket 23"/>
          <p:cNvSpPr/>
          <p:nvPr/>
        </p:nvSpPr>
        <p:spPr>
          <a:xfrm flipH="1">
            <a:off x="6479339" y="3917885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6485444" y="5171525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Left Bracket 25"/>
          <p:cNvSpPr/>
          <p:nvPr/>
        </p:nvSpPr>
        <p:spPr>
          <a:xfrm flipH="1">
            <a:off x="7376365" y="5171525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 Box 452"/>
          <p:cNvSpPr txBox="1"/>
          <p:nvPr/>
        </p:nvSpPr>
        <p:spPr>
          <a:xfrm>
            <a:off x="4637171" y="1240558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8" name="Text Box 452"/>
          <p:cNvSpPr txBox="1"/>
          <p:nvPr/>
        </p:nvSpPr>
        <p:spPr>
          <a:xfrm>
            <a:off x="4684981" y="1240558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9" name="Text Box 452"/>
          <p:cNvSpPr txBox="1"/>
          <p:nvPr/>
        </p:nvSpPr>
        <p:spPr>
          <a:xfrm>
            <a:off x="4680488" y="2795037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0" name="Text Box 452"/>
          <p:cNvSpPr txBox="1"/>
          <p:nvPr/>
        </p:nvSpPr>
        <p:spPr>
          <a:xfrm>
            <a:off x="4641294" y="4120741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1" name="Text Box 452"/>
          <p:cNvSpPr txBox="1"/>
          <p:nvPr/>
        </p:nvSpPr>
        <p:spPr>
          <a:xfrm>
            <a:off x="4637171" y="5390191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7609398" y="1420990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/>
          <p:cNvSpPr/>
          <p:nvPr/>
        </p:nvSpPr>
        <p:spPr>
          <a:xfrm>
            <a:off x="7926766" y="3917885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Left Bracket 34"/>
          <p:cNvSpPr/>
          <p:nvPr/>
        </p:nvSpPr>
        <p:spPr>
          <a:xfrm>
            <a:off x="8969712" y="3902074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Left Bracket 35"/>
          <p:cNvSpPr/>
          <p:nvPr/>
        </p:nvSpPr>
        <p:spPr>
          <a:xfrm flipH="1">
            <a:off x="8768129" y="3917884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7" name="Left Bracket 36"/>
          <p:cNvSpPr/>
          <p:nvPr/>
        </p:nvSpPr>
        <p:spPr>
          <a:xfrm flipH="1">
            <a:off x="9388942" y="3917883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8" name="Text Box 452"/>
          <p:cNvSpPr txBox="1"/>
          <p:nvPr/>
        </p:nvSpPr>
        <p:spPr>
          <a:xfrm>
            <a:off x="4660585" y="4064487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9" name="Text Box 452"/>
          <p:cNvSpPr txBox="1"/>
          <p:nvPr/>
        </p:nvSpPr>
        <p:spPr>
          <a:xfrm>
            <a:off x="7573622" y="4105313"/>
            <a:ext cx="28044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7576326" y="2903623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481882" y="4909234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8525618" y="5229804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Callout 42"/>
          <p:cNvSpPr/>
          <p:nvPr/>
        </p:nvSpPr>
        <p:spPr>
          <a:xfrm>
            <a:off x="10692882" y="2795037"/>
            <a:ext cx="379391" cy="286247"/>
          </a:xfrm>
          <a:prstGeom prst="cloudCallout">
            <a:avLst>
              <a:gd name="adj1" fmla="val -64845"/>
              <a:gd name="adj2" fmla="val 120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953176" y="6139933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1">
            <a:extLst>
              <a:ext uri="{FF2B5EF4-FFF2-40B4-BE49-F238E27FC236}">
                <a16:creationId xmlns:a16="http://schemas.microsoft.com/office/drawing/2014/main" id="{D25E6C81-AEE6-47AB-A767-AF5B5DB7BBAE}"/>
              </a:ext>
            </a:extLst>
          </p:cNvPr>
          <p:cNvSpPr/>
          <p:nvPr/>
        </p:nvSpPr>
        <p:spPr>
          <a:xfrm>
            <a:off x="8525617" y="5553576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1">
            <a:extLst>
              <a:ext uri="{FF2B5EF4-FFF2-40B4-BE49-F238E27FC236}">
                <a16:creationId xmlns:a16="http://schemas.microsoft.com/office/drawing/2014/main" id="{4532D88E-B12E-45A1-9C01-3F21101584B9}"/>
              </a:ext>
            </a:extLst>
          </p:cNvPr>
          <p:cNvSpPr/>
          <p:nvPr/>
        </p:nvSpPr>
        <p:spPr>
          <a:xfrm>
            <a:off x="8525616" y="5894608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1">
            <a:extLst>
              <a:ext uri="{FF2B5EF4-FFF2-40B4-BE49-F238E27FC236}">
                <a16:creationId xmlns:a16="http://schemas.microsoft.com/office/drawing/2014/main" id="{E9B89C5E-82CC-44F8-8D0A-D4E34C7EE244}"/>
              </a:ext>
            </a:extLst>
          </p:cNvPr>
          <p:cNvSpPr/>
          <p:nvPr/>
        </p:nvSpPr>
        <p:spPr>
          <a:xfrm>
            <a:off x="8525616" y="6210991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1">
            <a:extLst>
              <a:ext uri="{FF2B5EF4-FFF2-40B4-BE49-F238E27FC236}">
                <a16:creationId xmlns:a16="http://schemas.microsoft.com/office/drawing/2014/main" id="{84E4085C-643D-41BA-BDAD-C80F34667271}"/>
              </a:ext>
            </a:extLst>
          </p:cNvPr>
          <p:cNvSpPr/>
          <p:nvPr/>
        </p:nvSpPr>
        <p:spPr>
          <a:xfrm>
            <a:off x="8525616" y="6556507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11EC8B-6538-41D6-B92D-1418AF0781C0}"/>
              </a:ext>
            </a:extLst>
          </p:cNvPr>
          <p:cNvSpPr txBox="1"/>
          <p:nvPr/>
        </p:nvSpPr>
        <p:spPr>
          <a:xfrm>
            <a:off x="866692" y="341906"/>
            <a:ext cx="560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Q:  F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(x)F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yF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where x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and y = x + F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n-1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? </a:t>
            </a:r>
            <a:endParaRPr lang="en-US" dirty="0"/>
          </a:p>
        </p:txBody>
      </p:sp>
      <p:pic>
        <p:nvPicPr>
          <p:cNvPr id="49" name="Picture 48" descr="Emoticon making a point Stock Vector - 14709057">
            <a:extLst>
              <a:ext uri="{FF2B5EF4-FFF2-40B4-BE49-F238E27FC236}">
                <a16:creationId xmlns:a16="http://schemas.microsoft.com/office/drawing/2014/main" id="{1C585C62-318A-487E-81C7-103D3A723F7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03" y="5416861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5743" y="620154"/>
            <a:ext cx="10180719" cy="584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computing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suffices to raise this 2 x 2 matrix, (called it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to the nth power.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 can show:  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Multiplying two 2 x 2 matrices requires 4 additions (+) and 8 multiplications (*).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Computing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will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take O(log n)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 </a:t>
            </a:r>
          </a:p>
          <a:p>
            <a:pPr lvl="3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4 +s and 8 *s. </a:t>
            </a:r>
          </a:p>
          <a:p>
            <a:pPr lvl="3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2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lvl="3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…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general,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(log n)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Thus,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number of arithmetic operations needed by our matrix-based algorithm for computing Fibonacci numbers  is O(log n), as compared to O(n).</a:t>
            </a:r>
            <a:endParaRPr lang="en-US" sz="2400" i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5EE16-64E2-4A00-89C7-25A41C312CFC}"/>
              </a:ext>
            </a:extLst>
          </p:cNvPr>
          <p:cNvSpPr txBox="1"/>
          <p:nvPr/>
        </p:nvSpPr>
        <p:spPr>
          <a:xfrm>
            <a:off x="3495334" y="1453943"/>
            <a:ext cx="7095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     1       0        1         0*0  + 1*1         0*1 + 1*1</a:t>
            </a:r>
          </a:p>
          <a:p>
            <a:r>
              <a:rPr lang="en-US" sz="2000" dirty="0"/>
              <a:t>1        1       1        1         1*0  + 1*1         1*1 + 1*1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4D91FDFA-35AD-4927-9F97-7065B243EAF3}"/>
              </a:ext>
            </a:extLst>
          </p:cNvPr>
          <p:cNvSpPr/>
          <p:nvPr/>
        </p:nvSpPr>
        <p:spPr>
          <a:xfrm>
            <a:off x="3507819" y="1580902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8AE80ABD-B35B-46F3-A6FF-BBD50B9BC9FA}"/>
              </a:ext>
            </a:extLst>
          </p:cNvPr>
          <p:cNvSpPr/>
          <p:nvPr/>
        </p:nvSpPr>
        <p:spPr>
          <a:xfrm>
            <a:off x="4637288" y="1591550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6A7C2991-B458-47B0-A926-FA41CB7A4C84}"/>
              </a:ext>
            </a:extLst>
          </p:cNvPr>
          <p:cNvSpPr/>
          <p:nvPr/>
        </p:nvSpPr>
        <p:spPr>
          <a:xfrm>
            <a:off x="5831641" y="1591550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32E5B5F1-629B-41E1-8E62-52E91C179605}"/>
              </a:ext>
            </a:extLst>
          </p:cNvPr>
          <p:cNvSpPr/>
          <p:nvPr/>
        </p:nvSpPr>
        <p:spPr>
          <a:xfrm>
            <a:off x="4339592" y="1591550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B6D256C-DC29-432B-AE8B-BD2F65450B05}"/>
              </a:ext>
            </a:extLst>
          </p:cNvPr>
          <p:cNvSpPr/>
          <p:nvPr/>
        </p:nvSpPr>
        <p:spPr>
          <a:xfrm>
            <a:off x="5490134" y="1591550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A78BA-AAA7-4847-8C85-E75CD564D8D5}"/>
              </a:ext>
            </a:extLst>
          </p:cNvPr>
          <p:cNvSpPr txBox="1"/>
          <p:nvPr/>
        </p:nvSpPr>
        <p:spPr>
          <a:xfrm>
            <a:off x="5535853" y="1676697"/>
            <a:ext cx="2329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C5934-FA62-4A19-9074-22DF163B28B6}"/>
              </a:ext>
            </a:extLst>
          </p:cNvPr>
          <p:cNvSpPr txBox="1"/>
          <p:nvPr/>
        </p:nvSpPr>
        <p:spPr>
          <a:xfrm>
            <a:off x="4386373" y="1689274"/>
            <a:ext cx="2329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Cloud Callout 42">
            <a:extLst>
              <a:ext uri="{FF2B5EF4-FFF2-40B4-BE49-F238E27FC236}">
                <a16:creationId xmlns:a16="http://schemas.microsoft.com/office/drawing/2014/main" id="{5A84EF21-4E01-4D5A-AF60-A44F016EFE50}"/>
              </a:ext>
            </a:extLst>
          </p:cNvPr>
          <p:cNvSpPr/>
          <p:nvPr/>
        </p:nvSpPr>
        <p:spPr>
          <a:xfrm>
            <a:off x="727704" y="5362122"/>
            <a:ext cx="379391" cy="286247"/>
          </a:xfrm>
          <a:prstGeom prst="cloudCallout">
            <a:avLst>
              <a:gd name="adj1" fmla="val 54616"/>
              <a:gd name="adj2" fmla="val 1013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0F1D564-4373-4427-AE71-0D600657AB5E}"/>
              </a:ext>
            </a:extLst>
          </p:cNvPr>
          <p:cNvSpPr/>
          <p:nvPr/>
        </p:nvSpPr>
        <p:spPr>
          <a:xfrm>
            <a:off x="8592745" y="1568400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468" y="853775"/>
            <a:ext cx="8735076" cy="57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(i.e., Dynamic Planning)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(DP):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DP approach is similar to divide-and-conquer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Divide an instance of a problem into smaller instances.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Solve each of the small instances only once first, and saves their results in a table (an array).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Later, whenever a result is needed, look it up instead of recomputing it.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solution to the original problem can then be obtained.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95" y="127129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160" y="271811"/>
            <a:ext cx="10180719" cy="6443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computing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suffices to raise this 2 x 2 matrix, (called it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to the nth power.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 can show:  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Multiplying two 2 x 2 matrices requires 4 additions (+) and 8 multiplications (*).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4 +s and 8 *s.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2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32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6*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28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general,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(log n)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Computing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will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take O(log n)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5EE16-64E2-4A00-89C7-25A41C312CFC}"/>
              </a:ext>
            </a:extLst>
          </p:cNvPr>
          <p:cNvSpPr txBox="1"/>
          <p:nvPr/>
        </p:nvSpPr>
        <p:spPr>
          <a:xfrm>
            <a:off x="3507819" y="1225030"/>
            <a:ext cx="7095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     1       0        1         0*0  + 1*1         0*1 + 1*1</a:t>
            </a:r>
          </a:p>
          <a:p>
            <a:r>
              <a:rPr lang="en-US" sz="2000" dirty="0"/>
              <a:t>1        1       1        1         1*0  + 1*1         1*1 + 1*1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4D91FDFA-35AD-4927-9F97-7065B243EAF3}"/>
              </a:ext>
            </a:extLst>
          </p:cNvPr>
          <p:cNvSpPr/>
          <p:nvPr/>
        </p:nvSpPr>
        <p:spPr>
          <a:xfrm>
            <a:off x="3480498" y="1347620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8AE80ABD-B35B-46F3-A6FF-BBD50B9BC9FA}"/>
              </a:ext>
            </a:extLst>
          </p:cNvPr>
          <p:cNvSpPr/>
          <p:nvPr/>
        </p:nvSpPr>
        <p:spPr>
          <a:xfrm>
            <a:off x="4638058" y="1328914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6A7C2991-B458-47B0-A926-FA41CB7A4C84}"/>
              </a:ext>
            </a:extLst>
          </p:cNvPr>
          <p:cNvSpPr/>
          <p:nvPr/>
        </p:nvSpPr>
        <p:spPr>
          <a:xfrm>
            <a:off x="5839500" y="1339487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32E5B5F1-629B-41E1-8E62-52E91C179605}"/>
              </a:ext>
            </a:extLst>
          </p:cNvPr>
          <p:cNvSpPr/>
          <p:nvPr/>
        </p:nvSpPr>
        <p:spPr>
          <a:xfrm>
            <a:off x="4323933" y="1339487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B6D256C-DC29-432B-AE8B-BD2F65450B05}"/>
              </a:ext>
            </a:extLst>
          </p:cNvPr>
          <p:cNvSpPr/>
          <p:nvPr/>
        </p:nvSpPr>
        <p:spPr>
          <a:xfrm>
            <a:off x="5454172" y="1347620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A78BA-AAA7-4847-8C85-E75CD564D8D5}"/>
              </a:ext>
            </a:extLst>
          </p:cNvPr>
          <p:cNvSpPr txBox="1"/>
          <p:nvPr/>
        </p:nvSpPr>
        <p:spPr>
          <a:xfrm>
            <a:off x="5534344" y="1443415"/>
            <a:ext cx="2329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C5934-FA62-4A19-9074-22DF163B28B6}"/>
              </a:ext>
            </a:extLst>
          </p:cNvPr>
          <p:cNvSpPr txBox="1"/>
          <p:nvPr/>
        </p:nvSpPr>
        <p:spPr>
          <a:xfrm>
            <a:off x="4352878" y="1443415"/>
            <a:ext cx="2329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Cloud Callout 42">
            <a:extLst>
              <a:ext uri="{FF2B5EF4-FFF2-40B4-BE49-F238E27FC236}">
                <a16:creationId xmlns:a16="http://schemas.microsoft.com/office/drawing/2014/main" id="{5A84EF21-4E01-4D5A-AF60-A44F016EFE50}"/>
              </a:ext>
            </a:extLst>
          </p:cNvPr>
          <p:cNvSpPr/>
          <p:nvPr/>
        </p:nvSpPr>
        <p:spPr>
          <a:xfrm>
            <a:off x="675453" y="2161829"/>
            <a:ext cx="379391" cy="286247"/>
          </a:xfrm>
          <a:prstGeom prst="cloudCallout">
            <a:avLst>
              <a:gd name="adj1" fmla="val 54616"/>
              <a:gd name="adj2" fmla="val 1013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0F1D564-4373-4427-AE71-0D600657AB5E}"/>
              </a:ext>
            </a:extLst>
          </p:cNvPr>
          <p:cNvSpPr/>
          <p:nvPr/>
        </p:nvSpPr>
        <p:spPr>
          <a:xfrm>
            <a:off x="8557911" y="1355942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0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8596" y="219916"/>
                <a:ext cx="9044237" cy="6418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catch is that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algorithm involves multiplication, not just addition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; and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multiplications of large numbers are slower than additions.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hether this algorithm is faster than the Polynomial </a:t>
                </a:r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lgorithm Fib(n) for generating the Fibonacci numbers depends on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whether we can multiply n-bit integers faster than O(n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).   </a:t>
                </a:r>
              </a:p>
              <a:p>
                <a:pPr marL="1257300" lvl="2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divide-and-conquer algorithm for integer multiplication will take O(n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1.59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).  </a:t>
                </a:r>
              </a:p>
              <a:p>
                <a:pPr marL="1257300" lvl="2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Strassen’s algorithm can do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2.8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steps for n x n matrices.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we do better? It turns out that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faster algorithms for multiplying numbers exist,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fast Fourier transform, an important divide and conquer algorithm,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bring down the running time to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nlogn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)?.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96" y="219916"/>
                <a:ext cx="9044237" cy="6418167"/>
              </a:xfrm>
              <a:prstGeom prst="rect">
                <a:avLst/>
              </a:prstGeom>
              <a:blipFill>
                <a:blip r:embed="rId2"/>
                <a:stretch>
                  <a:fillRect l="-1011" t="-760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42">
            <a:extLst>
              <a:ext uri="{FF2B5EF4-FFF2-40B4-BE49-F238E27FC236}">
                <a16:creationId xmlns:a16="http://schemas.microsoft.com/office/drawing/2014/main" id="{F73F3130-8C40-474B-A51F-B8FE10F02A0F}"/>
              </a:ext>
            </a:extLst>
          </p:cNvPr>
          <p:cNvSpPr/>
          <p:nvPr/>
        </p:nvSpPr>
        <p:spPr>
          <a:xfrm>
            <a:off x="841217" y="783357"/>
            <a:ext cx="379391" cy="286247"/>
          </a:xfrm>
          <a:prstGeom prst="cloudCallout">
            <a:avLst>
              <a:gd name="adj1" fmla="val 73478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4956" y="1209963"/>
            <a:ext cx="8099570" cy="40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algorithm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application of dynamic programming can be interpreted as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special variety of space-for-time trade-off.  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dynamic programming algorithm can sometimes be refined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avoid using extra space.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B79C107D-613A-48E1-BB4D-E6EE22F7E1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" y="2641510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6002" y="731393"/>
            <a:ext cx="80972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Certain algorithms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compute the n</a:t>
            </a:r>
            <a:r>
              <a:rPr lang="en-US" sz="2400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Fibonacci number without computing all the preceding elements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the sequence of Fibonacci numbers. </a:t>
            </a:r>
          </a:p>
          <a:p>
            <a:pPr marL="461963" marR="0" indent="-461963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 marL="461963" marR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the classic bottom-up dynamic programming approach,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algorithm can solve all smaller subproblems of a given problem.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e.g., Algorithm F(n)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Time efficiency is A(n) = Θ(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Ø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).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top-down variation of dynamic programming,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algorithm uses so-called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memory functions to avoid solving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unnecessary subproblems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e.g., Algorithm Fib(n)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Time efficiency is  A(n) = Θ(n ), </a:t>
            </a:r>
          </a:p>
          <a:p>
            <a:pPr marL="461963" indent="-461963"/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1F2D6141-64CC-4D06-A5AD-5816275C6379}"/>
              </a:ext>
            </a:extLst>
          </p:cNvPr>
          <p:cNvSpPr/>
          <p:nvPr/>
        </p:nvSpPr>
        <p:spPr>
          <a:xfrm>
            <a:off x="721311" y="4072000"/>
            <a:ext cx="379391" cy="286247"/>
          </a:xfrm>
          <a:prstGeom prst="cloudCallout">
            <a:avLst>
              <a:gd name="adj1" fmla="val 88745"/>
              <a:gd name="adj2" fmla="val 1302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D35ACE4A-4293-43FC-988E-099EB64E32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9" y="4072000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835" y="1028498"/>
            <a:ext cx="86703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Certain algorithms compute the nth Fibonacci number without computing all the preceding elements of this sequence. </a:t>
            </a:r>
          </a:p>
          <a:p>
            <a:pPr marL="461963" marR="0" indent="-461963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 </a:t>
            </a: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using the classical bottom-up version or its top-down variation of dynamic programming: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crucial step in designing such as algorithm remains the same: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deriving a recurrence relating  </a:t>
            </a:r>
          </a:p>
          <a:p>
            <a:pPr lvl="3"/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a solution to the problem </a:t>
            </a:r>
          </a:p>
          <a:p>
            <a:pPr lvl="3"/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to </a:t>
            </a:r>
          </a:p>
          <a:p>
            <a:pPr lvl="3"/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solutions to its smaller subproblems</a:t>
            </a:r>
            <a:r>
              <a:rPr lang="en-US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1F2D6141-64CC-4D06-A5AD-5816275C6379}"/>
              </a:ext>
            </a:extLst>
          </p:cNvPr>
          <p:cNvSpPr/>
          <p:nvPr/>
        </p:nvSpPr>
        <p:spPr>
          <a:xfrm>
            <a:off x="1121906" y="2916701"/>
            <a:ext cx="379391" cy="286247"/>
          </a:xfrm>
          <a:prstGeom prst="cloudCallout">
            <a:avLst>
              <a:gd name="adj1" fmla="val 88745"/>
              <a:gd name="adj2" fmla="val 1302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E613785E-862D-48F7-A509-02A346E820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06" y="2921008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576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853" y="681302"/>
            <a:ext cx="879713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Method </a:t>
            </a:r>
          </a:p>
          <a:p>
            <a:endParaRPr lang="en-US" sz="2800" dirty="0">
              <a:solidFill>
                <a:srgbClr val="0000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Applying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dynamic programming method to solve optimization problems,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requires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indent="-461963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the principle of optimality: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optimal solution to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any instance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an optimization problem is composed of optimal solutions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sub-instances.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Developing a dynamic programming 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includes: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establish a recursive property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that gives the solution to an instance of the problem.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Solve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 instance of the problem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bottom-up fashion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by solving smaller instances first.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(The dynamic programming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is therefore a bottom-up approach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.)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23ED6AB-C645-4C78-88F5-CECF519CC447}"/>
              </a:ext>
            </a:extLst>
          </p:cNvPr>
          <p:cNvSpPr/>
          <p:nvPr/>
        </p:nvSpPr>
        <p:spPr>
          <a:xfrm flipH="1">
            <a:off x="1166949" y="1595702"/>
            <a:ext cx="513806" cy="252549"/>
          </a:xfrm>
          <a:prstGeom prst="cloudCallout">
            <a:avLst>
              <a:gd name="adj1" fmla="val -30422"/>
              <a:gd name="adj2" fmla="val 1176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8659CF6-4CAC-4209-BB88-86E5FD0303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50" y="1422801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78D19-165A-4132-A66F-7A828C217BAB}"/>
              </a:ext>
            </a:extLst>
          </p:cNvPr>
          <p:cNvSpPr txBox="1"/>
          <p:nvPr/>
        </p:nvSpPr>
        <p:spPr>
          <a:xfrm>
            <a:off x="3248167" y="2442949"/>
            <a:ext cx="581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Chapter 06_01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550486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E2B83D-3DD8-4FCD-8ED9-550842098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138" y="2365421"/>
            <a:ext cx="8098971" cy="1655762"/>
          </a:xfrm>
        </p:spPr>
        <p:txBody>
          <a:bodyPr>
            <a:normAutofit lnSpcReduction="10000"/>
          </a:bodyPr>
          <a:lstStyle/>
          <a:p>
            <a:r>
              <a:rPr lang="en-US" sz="3500" dirty="0">
                <a:latin typeface="+mn-lt"/>
              </a:rPr>
              <a:t>Chapter 06_02</a:t>
            </a:r>
          </a:p>
          <a:p>
            <a:r>
              <a:rPr lang="en-US" sz="3500" dirty="0"/>
              <a:t>Dynamic Programming</a:t>
            </a:r>
          </a:p>
          <a:p>
            <a:r>
              <a:rPr lang="en-US" sz="3000" dirty="0">
                <a:solidFill>
                  <a:srgbClr val="0000CC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Principle of Optimality with Basic Examples</a:t>
            </a:r>
            <a:endParaRPr lang="en-US" sz="30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4215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9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2064" y="333137"/>
            <a:ext cx="9549445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example of dynamic programming: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Compute the nth Fibonacci term by constructing in sequence the first n+1 terms in an array F[0 .. n]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Polynomial Algorithm Fib(n)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//Computes iteratively the nth Fibonacci number, using definition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      A nonnegative integer n.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    The nth Fibonacci number.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create an array F[0 .. n];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F[0]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0;   F[1]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1;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for  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2  to  n  do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F[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F[i-1] + F[i-2]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return F[n].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a dynamic programming algorithm, construct a solution from the bottom up in an array (or sequence of arrays).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is a bottom-up approach.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0759936" y="2850903"/>
            <a:ext cx="379391" cy="286247"/>
          </a:xfrm>
          <a:prstGeom prst="cloudCallout">
            <a:avLst>
              <a:gd name="adj1" fmla="val -64845"/>
              <a:gd name="adj2" fmla="val 120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35C2B0-5073-459C-B4B3-4ACF067F5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78581"/>
              </p:ext>
            </p:extLst>
          </p:nvPr>
        </p:nvGraphicFramePr>
        <p:xfrm>
          <a:off x="7233958" y="3471952"/>
          <a:ext cx="4039784" cy="385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97">
                  <a:extLst>
                    <a:ext uri="{9D8B030D-6E8A-4147-A177-3AD203B41FA5}">
                      <a16:colId xmlns:a16="http://schemas.microsoft.com/office/drawing/2014/main" val="10562094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85097580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0796272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57230473"/>
                    </a:ext>
                  </a:extLst>
                </a:gridCol>
                <a:gridCol w="448878">
                  <a:extLst>
                    <a:ext uri="{9D8B030D-6E8A-4147-A177-3AD203B41FA5}">
                      <a16:colId xmlns:a16="http://schemas.microsoft.com/office/drawing/2014/main" val="124062439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315310873"/>
                    </a:ext>
                  </a:extLst>
                </a:gridCol>
                <a:gridCol w="560324">
                  <a:extLst>
                    <a:ext uri="{9D8B030D-6E8A-4147-A177-3AD203B41FA5}">
                      <a16:colId xmlns:a16="http://schemas.microsoft.com/office/drawing/2014/main" val="304486590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883649586"/>
                    </a:ext>
                  </a:extLst>
                </a:gridCol>
              </a:tblGrid>
              <a:tr h="3859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873310"/>
                  </a:ext>
                </a:extLst>
              </a:tr>
            </a:tbl>
          </a:graphicData>
        </a:graphic>
      </p:graphicFrame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2E86327C-E879-4A24-AF9B-D92AF4A28F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4" y="5082195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010" y="1092994"/>
            <a:ext cx="8229979" cy="464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(i.e., Dynamic Planning)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Steps in developing a dynamic programming algorithm: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Establish a recursive property that gives the solution to an instance of the problem.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Solve an instance of the problem in a bottom-up fashion by solving smaller instances first.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Another example is using dynamic programming compute the binomial coefficient.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95" y="127129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272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176" y="1407773"/>
            <a:ext cx="8630574" cy="45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(i.e., Dynamic Planning)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(comes from control theory):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programming”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refers to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tabular method (planning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and does not refer to computer programming (not writing computer code).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 algorithm design technique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Invented by a US Mathematician, Richard Bellman in 1950.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method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optimizing multistage decision process.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95" y="127129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92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2965" y="237703"/>
            <a:ext cx="9139241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6B421-2218-4916-A2A0-B03344CB5986}"/>
              </a:ext>
            </a:extLst>
          </p:cNvPr>
          <p:cNvSpPr txBox="1"/>
          <p:nvPr/>
        </p:nvSpPr>
        <p:spPr>
          <a:xfrm>
            <a:off x="1632481" y="1420758"/>
            <a:ext cx="863019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finite set S is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sequence of all the elements of S, with each element appearing exactly once.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 = {a, b, c}, There are 6 = 3! permutations of S.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cab, cba.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n! permutations of a set S of n elements.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element of sequence can be chosen in n ways, the second in n-1 ways, the third in n-2 ways, and so on. </a:t>
            </a: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/>
              <p:nvPr/>
            </p:nvSpPr>
            <p:spPr>
              <a:xfrm>
                <a:off x="1434549" y="427981"/>
                <a:ext cx="9322902" cy="623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Permutations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k-permutation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finite set S is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ordered sequence of k elements of S, with no element appearing more than once in the sequence.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S = {a, b, c}, there are 6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num>
                      <m:den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3−2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2-permutations of S.                ab, ac,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sequences.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S = {a, b, c, d},  there are 12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num>
                      <m:den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4−2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2-permutation of S.          ab, ac, ad,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bd, ca,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cd, da,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dc.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n(n-1)(n-2)…(n-k+1)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k-permutations of a set S of n elements.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element of sequence can be chosen in n ways, the second in n-1 ways, and so on until k elements are selected, and the last being the selection from n-k+1 elements.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9" y="427981"/>
                <a:ext cx="9322902" cy="6234014"/>
              </a:xfrm>
              <a:prstGeom prst="rect">
                <a:avLst/>
              </a:prstGeom>
              <a:blipFill>
                <a:blip r:embed="rId3"/>
                <a:stretch>
                  <a:fillRect l="-980" t="-782" r="-719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4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/>
              <p:nvPr/>
            </p:nvSpPr>
            <p:spPr>
              <a:xfrm>
                <a:off x="1434549" y="427981"/>
                <a:ext cx="9790800" cy="492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k-combination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an n-set S is simply a k-subset of 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 4-set S = {a, b, c, d}, there are 6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4−2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2-combinations of S.                ab, ac, ad,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bd, cd.     --- Denote 2-set {a, b} by ab.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 n-set S,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k-combination of an n-set by choosing k distinct (different) elements from the n-set.</a:t>
                </a:r>
              </a:p>
              <a:p>
                <a:pPr lvl="1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k = 0, the number of ways to choose 0 elements from an n-set is 1, since 0! = 1.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9" y="427981"/>
                <a:ext cx="9790800" cy="4925451"/>
              </a:xfrm>
              <a:prstGeom prst="rect">
                <a:avLst/>
              </a:prstGeom>
              <a:blipFill>
                <a:blip r:embed="rId3"/>
                <a:stretch>
                  <a:fillRect l="-934" t="-990" r="-12017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21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9916</TotalTime>
  <Words>4217</Words>
  <Application>Microsoft Office PowerPoint</Application>
  <PresentationFormat>Widescreen</PresentationFormat>
  <Paragraphs>522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Microsoft YaHei</vt:lpstr>
      <vt:lpstr>SimSun</vt:lpstr>
      <vt:lpstr>Arial</vt:lpstr>
      <vt:lpstr>Calibri</vt:lpstr>
      <vt:lpstr>Calibri Light</vt:lpstr>
      <vt:lpstr>Cambria Math</vt:lpstr>
      <vt:lpstr>Times New Roman</vt:lpstr>
      <vt:lpstr>Office Theme</vt:lpstr>
      <vt:lpstr>Chapter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537</cp:revision>
  <cp:lastPrinted>2021-06-17T19:43:53Z</cp:lastPrinted>
  <dcterms:created xsi:type="dcterms:W3CDTF">2016-10-13T00:10:31Z</dcterms:created>
  <dcterms:modified xsi:type="dcterms:W3CDTF">2023-04-26T15:03:09Z</dcterms:modified>
</cp:coreProperties>
</file>