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88" r:id="rId6"/>
    <p:sldId id="374" r:id="rId7"/>
    <p:sldId id="290" r:id="rId8"/>
    <p:sldId id="375" r:id="rId9"/>
    <p:sldId id="291" r:id="rId10"/>
    <p:sldId id="292" r:id="rId11"/>
    <p:sldId id="387" r:id="rId12"/>
    <p:sldId id="293" r:id="rId13"/>
    <p:sldId id="294" r:id="rId14"/>
    <p:sldId id="378" r:id="rId15"/>
    <p:sldId id="379" r:id="rId16"/>
    <p:sldId id="380" r:id="rId17"/>
    <p:sldId id="377" r:id="rId18"/>
    <p:sldId id="381" r:id="rId19"/>
    <p:sldId id="382" r:id="rId20"/>
    <p:sldId id="383" r:id="rId21"/>
    <p:sldId id="384" r:id="rId22"/>
    <p:sldId id="388" r:id="rId23"/>
    <p:sldId id="385" r:id="rId24"/>
    <p:sldId id="386" r:id="rId25"/>
    <p:sldId id="389" r:id="rId26"/>
    <p:sldId id="390" r:id="rId27"/>
    <p:sldId id="391" r:id="rId28"/>
    <p:sldId id="295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800" dirty="0"/>
              <a:t>Chapter 06_04</a:t>
            </a:r>
          </a:p>
          <a:p>
            <a:r>
              <a:rPr lang="en-US" sz="3200" dirty="0"/>
              <a:t>Dynamic Programming</a:t>
            </a:r>
          </a:p>
          <a:p>
            <a:r>
              <a:rPr 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 for Shortest-Paths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4547169B-E417-422F-8D78-7C2F1B28B679}"/>
              </a:ext>
            </a:extLst>
          </p:cNvPr>
          <p:cNvSpPr txBox="1"/>
          <p:nvPr/>
        </p:nvSpPr>
        <p:spPr>
          <a:xfrm>
            <a:off x="604515" y="3325091"/>
            <a:ext cx="10025013" cy="22813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62471" y="770548"/>
                <a:ext cx="8983609" cy="5929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Here is pseudocode of Floyd’s algorithm.  It takes advantage of the fact that the next matrix in sequence  (8.12) can be written over its predecessor.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Algorithm   Floyd( W[ 1 .. n, 1 .. n ])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//implements Floyd’s algorithm for the all-pairs shortest-paths problem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Input:  	  The weight matrix W of a graph with no negative-length cycle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Output:   The distance matrix of the shortest paths’ lengths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W  //is not necessary if W can be overwritten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 k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1 to  n do</a:t>
                </a:r>
              </a:p>
              <a:p>
                <a:pPr marL="457200" marR="0" indent="4572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1 to  n do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      for  j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1 to  n do</a:t>
                </a:r>
              </a:p>
              <a:p>
                <a:pPr marL="457200" marR="0" indent="4572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2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 </a:t>
                </a:r>
                <a:r>
                  <a:rPr lang="zh-CN" alt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min { D[</a:t>
                </a:r>
                <a:r>
                  <a:rPr lang="en-US" sz="22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j],  D[</a:t>
                </a:r>
                <a:r>
                  <a:rPr lang="en-US" sz="22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k] + D[k, j] }</a:t>
                </a:r>
                <a:endParaRPr lang="en-US" sz="2200" dirty="0">
                  <a:solidFill>
                    <a:srgbClr val="0000CC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return D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Obviously, the time efficiency of Floyd’s algorithm is cubic,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– as is the time efficiency of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Warshall’s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algorithm.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471" y="770548"/>
                <a:ext cx="8983609" cy="5929508"/>
              </a:xfrm>
              <a:prstGeom prst="rect">
                <a:avLst/>
              </a:prstGeom>
              <a:blipFill>
                <a:blip r:embed="rId2"/>
                <a:stretch>
                  <a:fillRect l="-882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8109F3B7-7D7F-41F9-9954-55E164BF18C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16" y="4481492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837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88"/>
          <p:cNvSpPr>
            <a:spLocks/>
          </p:cNvSpPr>
          <p:nvPr/>
        </p:nvSpPr>
        <p:spPr bwMode="auto">
          <a:xfrm>
            <a:off x="4632157" y="2378381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 flipH="1">
            <a:off x="1925263" y="241079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6266" y="2311494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6270" y="2305957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0928"/>
            <a:ext cx="57150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a 1     b 2     c 3     d 4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 1     0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W  =        b 2	   2         0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 3	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7        0        1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 4	    6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288"/>
          <p:cNvSpPr>
            <a:spLocks/>
          </p:cNvSpPr>
          <p:nvPr/>
        </p:nvSpPr>
        <p:spPr bwMode="auto">
          <a:xfrm>
            <a:off x="4433746" y="792476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AutoShape 288"/>
          <p:cNvSpPr>
            <a:spLocks/>
          </p:cNvSpPr>
          <p:nvPr/>
        </p:nvSpPr>
        <p:spPr bwMode="auto">
          <a:xfrm flipH="1">
            <a:off x="1970587" y="780659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098" y="1603608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8482" y="293138"/>
            <a:ext cx="62362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dirty="0"/>
          </a:p>
          <a:p>
            <a:r>
              <a:rPr lang="en-US" dirty="0"/>
              <a:t>e(a1, a1) = e(a1, a1) + e(a1, a1) = 0 + 0</a:t>
            </a:r>
          </a:p>
          <a:p>
            <a:r>
              <a:rPr lang="en-US" dirty="0"/>
              <a:t>e(a1, b2) = e(a1, a1) + e(a1, b2) = 0 +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dirty="0"/>
          </a:p>
          <a:p>
            <a:r>
              <a:rPr lang="en-US" dirty="0"/>
              <a:t>e(a1, c3) = e(a1, a1) + e(a1, c3) = 0 + 3</a:t>
            </a:r>
          </a:p>
          <a:p>
            <a:r>
              <a:rPr lang="en-US" dirty="0"/>
              <a:t>e(a1, d4) = e(a1, a1) + e(a1, d4) = 0 +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dirty="0"/>
          </a:p>
          <a:p>
            <a:endParaRPr lang="en-US" dirty="0"/>
          </a:p>
          <a:p>
            <a:r>
              <a:rPr lang="en-US" dirty="0"/>
              <a:t>e(b2, a1) = e(b2, a1) + e(a1, a1) = 2 + 0</a:t>
            </a:r>
          </a:p>
          <a:p>
            <a:r>
              <a:rPr lang="en-US" dirty="0"/>
              <a:t>e(b2, b2) = e(b2, a1) + e(a1, b2) = 2 +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dirty="0"/>
          </a:p>
          <a:p>
            <a:r>
              <a:rPr lang="en-US" dirty="0"/>
              <a:t>e(b2, c3) = e(b2, a1) + e(a1, c3) = 2 + 3 </a:t>
            </a:r>
          </a:p>
          <a:p>
            <a:r>
              <a:rPr lang="en-US" dirty="0"/>
              <a:t>e(b2, d4) = e(b2, a1) + e(a1, d4) = 2 +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dirty="0"/>
          </a:p>
          <a:p>
            <a:endParaRPr lang="en-US" dirty="0"/>
          </a:p>
          <a:p>
            <a:r>
              <a:rPr lang="en-US" dirty="0"/>
              <a:t>e(c3, a1) = e(c3, a1) + e(a1, a1) =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+ 0</a:t>
            </a:r>
            <a:endParaRPr lang="en-US" dirty="0"/>
          </a:p>
          <a:p>
            <a:r>
              <a:rPr lang="en-US" dirty="0"/>
              <a:t>e(c3, b2) = e(c3, a1) + e(a1, b2) =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dirty="0"/>
          </a:p>
          <a:p>
            <a:r>
              <a:rPr lang="en-US" dirty="0"/>
              <a:t>e(c3, c3) = e(c3, a1) + e(a1, c3) =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+3</a:t>
            </a:r>
            <a:endParaRPr lang="en-US" dirty="0"/>
          </a:p>
          <a:p>
            <a:r>
              <a:rPr lang="en-US" dirty="0"/>
              <a:t>e(c3, d4) = e(c3, a1) + e(a1, d4) =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dirty="0"/>
          </a:p>
          <a:p>
            <a:endParaRPr lang="en-US" dirty="0"/>
          </a:p>
          <a:p>
            <a:r>
              <a:rPr lang="en-US" dirty="0"/>
              <a:t>e(d4, a1) = e(d4, a1) + e(a1, a1)  = 6 + 0</a:t>
            </a:r>
          </a:p>
          <a:p>
            <a:r>
              <a:rPr lang="en-US" dirty="0"/>
              <a:t>e(d4, b2) = e(d4, a1) + e(a1, b2)  = 6 +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dirty="0"/>
          </a:p>
          <a:p>
            <a:r>
              <a:rPr lang="en-US" dirty="0"/>
              <a:t>e(d4, c3) = e(d4, a1) + e(a1, c3)  = 6 + 3</a:t>
            </a:r>
          </a:p>
          <a:p>
            <a:r>
              <a:rPr lang="en-US" dirty="0"/>
              <a:t>e(d4, d4) = e(d4, a1) + e(a1, d4) = 6 +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dirty="0"/>
              <a:t> </a:t>
            </a:r>
          </a:p>
        </p:txBody>
      </p:sp>
      <p:cxnSp>
        <p:nvCxnSpPr>
          <p:cNvPr id="11" name="AutoShape 281"/>
          <p:cNvCxnSpPr>
            <a:cxnSpLocks noChangeShapeType="1"/>
            <a:stCxn id="17" idx="6"/>
          </p:cNvCxnSpPr>
          <p:nvPr/>
        </p:nvCxnSpPr>
        <p:spPr bwMode="auto">
          <a:xfrm>
            <a:off x="9723231" y="2424334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283"/>
          <p:cNvCxnSpPr>
            <a:cxnSpLocks noChangeShapeType="1"/>
            <a:endCxn id="16" idx="5"/>
          </p:cNvCxnSpPr>
          <p:nvPr/>
        </p:nvCxnSpPr>
        <p:spPr bwMode="auto">
          <a:xfrm flipH="1" flipV="1">
            <a:off x="9622735" y="878018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84"/>
          <p:cNvCxnSpPr>
            <a:cxnSpLocks noChangeShapeType="1"/>
          </p:cNvCxnSpPr>
          <p:nvPr/>
        </p:nvCxnSpPr>
        <p:spPr bwMode="auto">
          <a:xfrm flipH="1" flipV="1">
            <a:off x="9745365" y="648844"/>
            <a:ext cx="997625" cy="1080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89"/>
          <p:cNvCxnSpPr>
            <a:cxnSpLocks noChangeShapeType="1"/>
            <a:stCxn id="16" idx="4"/>
          </p:cNvCxnSpPr>
          <p:nvPr/>
        </p:nvCxnSpPr>
        <p:spPr bwMode="auto">
          <a:xfrm flipH="1">
            <a:off x="9353214" y="974579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90"/>
          <p:cNvCxnSpPr>
            <a:cxnSpLocks noChangeShapeType="1"/>
            <a:endCxn id="18" idx="3"/>
          </p:cNvCxnSpPr>
          <p:nvPr/>
        </p:nvCxnSpPr>
        <p:spPr bwMode="auto">
          <a:xfrm flipV="1">
            <a:off x="9500075" y="882105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80"/>
          <p:cNvSpPr>
            <a:spLocks noChangeArrowheads="1"/>
          </p:cNvSpPr>
          <p:nvPr/>
        </p:nvSpPr>
        <p:spPr bwMode="auto">
          <a:xfrm>
            <a:off x="8982614" y="315216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280"/>
          <p:cNvSpPr>
            <a:spLocks noChangeArrowheads="1"/>
          </p:cNvSpPr>
          <p:nvPr/>
        </p:nvSpPr>
        <p:spPr bwMode="auto">
          <a:xfrm>
            <a:off x="8973283" y="2094652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280"/>
          <p:cNvSpPr>
            <a:spLocks noChangeArrowheads="1"/>
          </p:cNvSpPr>
          <p:nvPr/>
        </p:nvSpPr>
        <p:spPr bwMode="auto">
          <a:xfrm>
            <a:off x="10742990" y="319303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280"/>
          <p:cNvSpPr>
            <a:spLocks noChangeArrowheads="1"/>
          </p:cNvSpPr>
          <p:nvPr/>
        </p:nvSpPr>
        <p:spPr bwMode="auto">
          <a:xfrm>
            <a:off x="10742990" y="2098387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53947" y="1173735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089730" y="236244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72807" y="2431363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5854" y="3371732"/>
            <a:ext cx="59931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  b2       c3       d4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 0	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(1)’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2	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d4	    6	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288"/>
          <p:cNvSpPr>
            <a:spLocks/>
          </p:cNvSpPr>
          <p:nvPr/>
        </p:nvSpPr>
        <p:spPr bwMode="auto">
          <a:xfrm flipH="1">
            <a:off x="2015507" y="4065876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5" name="AutoShape 288"/>
          <p:cNvSpPr>
            <a:spLocks/>
          </p:cNvSpPr>
          <p:nvPr/>
        </p:nvSpPr>
        <p:spPr bwMode="auto">
          <a:xfrm>
            <a:off x="4606024" y="406587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4978" y="4951331"/>
            <a:ext cx="59931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 a1       b2      c3       d4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 0	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 b2	     2	  0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AutoShape 288"/>
          <p:cNvSpPr>
            <a:spLocks/>
          </p:cNvSpPr>
          <p:nvPr/>
        </p:nvSpPr>
        <p:spPr bwMode="auto">
          <a:xfrm>
            <a:off x="4740234" y="5599477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8" name="AutoShape 288"/>
          <p:cNvSpPr>
            <a:spLocks/>
          </p:cNvSpPr>
          <p:nvPr/>
        </p:nvSpPr>
        <p:spPr bwMode="auto">
          <a:xfrm flipH="1">
            <a:off x="2186199" y="5648782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1706" y="1078328"/>
            <a:ext cx="43227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application of Floyd’s algorithm to the graph in Figure 8.14 is illustrated in Figure 8.16.               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AutoShape 281"/>
          <p:cNvCxnSpPr>
            <a:cxnSpLocks noChangeShapeType="1"/>
            <a:stCxn id="9" idx="6"/>
          </p:cNvCxnSpPr>
          <p:nvPr/>
        </p:nvCxnSpPr>
        <p:spPr bwMode="auto">
          <a:xfrm>
            <a:off x="2563479" y="4948078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AutoShape 283"/>
          <p:cNvCxnSpPr>
            <a:cxnSpLocks noChangeShapeType="1"/>
            <a:endCxn id="8" idx="5"/>
          </p:cNvCxnSpPr>
          <p:nvPr/>
        </p:nvCxnSpPr>
        <p:spPr bwMode="auto">
          <a:xfrm flipH="1" flipV="1">
            <a:off x="2462983" y="3401762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284"/>
          <p:cNvCxnSpPr>
            <a:cxnSpLocks noChangeShapeType="1"/>
          </p:cNvCxnSpPr>
          <p:nvPr/>
        </p:nvCxnSpPr>
        <p:spPr bwMode="auto">
          <a:xfrm flipH="1" flipV="1">
            <a:off x="2585613" y="3172588"/>
            <a:ext cx="997625" cy="1080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289"/>
          <p:cNvCxnSpPr>
            <a:cxnSpLocks noChangeShapeType="1"/>
            <a:stCxn id="8" idx="4"/>
          </p:cNvCxnSpPr>
          <p:nvPr/>
        </p:nvCxnSpPr>
        <p:spPr bwMode="auto">
          <a:xfrm flipH="1">
            <a:off x="2193462" y="3498323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290"/>
          <p:cNvCxnSpPr>
            <a:cxnSpLocks noChangeShapeType="1"/>
            <a:endCxn id="10" idx="3"/>
          </p:cNvCxnSpPr>
          <p:nvPr/>
        </p:nvCxnSpPr>
        <p:spPr bwMode="auto">
          <a:xfrm flipV="1">
            <a:off x="2340323" y="3405849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280"/>
          <p:cNvSpPr>
            <a:spLocks noChangeArrowheads="1"/>
          </p:cNvSpPr>
          <p:nvPr/>
        </p:nvSpPr>
        <p:spPr bwMode="auto">
          <a:xfrm>
            <a:off x="1822862" y="2838960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280"/>
          <p:cNvSpPr>
            <a:spLocks noChangeArrowheads="1"/>
          </p:cNvSpPr>
          <p:nvPr/>
        </p:nvSpPr>
        <p:spPr bwMode="auto">
          <a:xfrm>
            <a:off x="1813531" y="4618396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280"/>
          <p:cNvSpPr>
            <a:spLocks noChangeArrowheads="1"/>
          </p:cNvSpPr>
          <p:nvPr/>
        </p:nvSpPr>
        <p:spPr bwMode="auto">
          <a:xfrm>
            <a:off x="3583238" y="2843047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280"/>
          <p:cNvSpPr>
            <a:spLocks noChangeArrowheads="1"/>
          </p:cNvSpPr>
          <p:nvPr/>
        </p:nvSpPr>
        <p:spPr bwMode="auto">
          <a:xfrm>
            <a:off x="3583238" y="4622131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2862" y="5605781"/>
            <a:ext cx="18085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Both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Digraph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94195" y="3697479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29978" y="2759988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13055" y="4955107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43219" y="3458663"/>
            <a:ext cx="5975301" cy="211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        b        c        d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  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W  =       b	     2	  0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	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288"/>
          <p:cNvSpPr>
            <a:spLocks/>
          </p:cNvSpPr>
          <p:nvPr/>
        </p:nvSpPr>
        <p:spPr bwMode="auto">
          <a:xfrm>
            <a:off x="9729017" y="4248063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8" name="AutoShape 288"/>
          <p:cNvSpPr>
            <a:spLocks/>
          </p:cNvSpPr>
          <p:nvPr/>
        </p:nvSpPr>
        <p:spPr bwMode="auto">
          <a:xfrm flipH="1">
            <a:off x="6967086" y="4252626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43431" y="5605780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" name="Picture 19" descr="Image result for smiley face images">
            <a:extLst>
              <a:ext uri="{FF2B5EF4-FFF2-40B4-BE49-F238E27FC236}">
                <a16:creationId xmlns:a16="http://schemas.microsoft.com/office/drawing/2014/main" id="{E63344F0-0EC5-48C4-87F2-2EE6D900DF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89" y="1552243"/>
            <a:ext cx="586105" cy="425450"/>
          </a:xfrm>
          <a:prstGeom prst="rect">
            <a:avLst/>
          </a:prstGeom>
          <a:noFill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61D6D40-4078-4ABB-8168-2125E409C775}"/>
              </a:ext>
            </a:extLst>
          </p:cNvPr>
          <p:cNvSpPr/>
          <p:nvPr/>
        </p:nvSpPr>
        <p:spPr>
          <a:xfrm>
            <a:off x="5221745" y="938024"/>
            <a:ext cx="599316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        b        c        d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        0	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D  =        b	     2	  0    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5        6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	 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	     6	 16   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288">
            <a:extLst>
              <a:ext uri="{FF2B5EF4-FFF2-40B4-BE49-F238E27FC236}">
                <a16:creationId xmlns:a16="http://schemas.microsoft.com/office/drawing/2014/main" id="{B17A1CD0-FE83-4264-BDED-F7CB6ECF6969}"/>
              </a:ext>
            </a:extLst>
          </p:cNvPr>
          <p:cNvSpPr>
            <a:spLocks/>
          </p:cNvSpPr>
          <p:nvPr/>
        </p:nvSpPr>
        <p:spPr bwMode="auto">
          <a:xfrm flipH="1">
            <a:off x="7232697" y="1732630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3" name="AutoShape 288">
            <a:extLst>
              <a:ext uri="{FF2B5EF4-FFF2-40B4-BE49-F238E27FC236}">
                <a16:creationId xmlns:a16="http://schemas.microsoft.com/office/drawing/2014/main" id="{3A2DD184-75FB-43A0-8B91-E7D806716FEE}"/>
              </a:ext>
            </a:extLst>
          </p:cNvPr>
          <p:cNvSpPr>
            <a:spLocks/>
          </p:cNvSpPr>
          <p:nvPr/>
        </p:nvSpPr>
        <p:spPr bwMode="auto">
          <a:xfrm>
            <a:off x="9853272" y="1782028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0C7F9C-BB7C-4A3E-90BC-EAD90EE9274A}"/>
              </a:ext>
            </a:extLst>
          </p:cNvPr>
          <p:cNvSpPr/>
          <p:nvPr/>
        </p:nvSpPr>
        <p:spPr>
          <a:xfrm>
            <a:off x="6743430" y="3107570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(c)   Its distance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8C9B2B-F04D-4A12-AE7A-CDA4BD95BEBD}"/>
              </a:ext>
            </a:extLst>
          </p:cNvPr>
          <p:cNvSpPr/>
          <p:nvPr/>
        </p:nvSpPr>
        <p:spPr>
          <a:xfrm>
            <a:off x="4408982" y="5761890"/>
            <a:ext cx="15568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8.14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608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258585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83959" y="1043162"/>
            <a:ext cx="4025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 intermediate vertices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simply the weight matrix).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1135" y="4034887"/>
            <a:ext cx="871051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When k =1. Applying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min {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j], 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+ D[k, j] }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j=1] = min{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1], 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1] +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1]}= min{0, 0} = 0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j=2] = min{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2], 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1] +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2]}= min{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 =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j=3] = min{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3], 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1] +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3]}= min{3, 3} = 3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j=4] = min{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4], 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1] +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4]}= min{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 =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9233" y="1320161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0138" y="1303540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Image result for smiley face images">
            <a:extLst>
              <a:ext uri="{FF2B5EF4-FFF2-40B4-BE49-F238E27FC236}">
                <a16:creationId xmlns:a16="http://schemas.microsoft.com/office/drawing/2014/main" id="{E82BA12E-CD98-4EB9-BEC5-4866F991E64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41" y="1594286"/>
            <a:ext cx="586105" cy="425450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04DE9EF-23F7-4152-AA87-0A892B1A33D9}"/>
              </a:ext>
            </a:extLst>
          </p:cNvPr>
          <p:cNvSpPr/>
          <p:nvPr/>
        </p:nvSpPr>
        <p:spPr>
          <a:xfrm>
            <a:off x="1452009" y="422456"/>
            <a:ext cx="895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8.16. The application of Floyd’s algorithm to the graph in Figure 8.14.</a:t>
            </a:r>
          </a:p>
        </p:txBody>
      </p:sp>
      <p:cxnSp>
        <p:nvCxnSpPr>
          <p:cNvPr id="10" name="AutoShape 281">
            <a:extLst>
              <a:ext uri="{FF2B5EF4-FFF2-40B4-BE49-F238E27FC236}">
                <a16:creationId xmlns:a16="http://schemas.microsoft.com/office/drawing/2014/main" id="{3FA9CE04-8140-2EBE-E009-6D4AC54562E1}"/>
              </a:ext>
            </a:extLst>
          </p:cNvPr>
          <p:cNvCxnSpPr>
            <a:cxnSpLocks noChangeShapeType="1"/>
            <a:stCxn id="18" idx="6"/>
          </p:cNvCxnSpPr>
          <p:nvPr/>
        </p:nvCxnSpPr>
        <p:spPr bwMode="auto">
          <a:xfrm>
            <a:off x="9784055" y="4285937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83">
            <a:extLst>
              <a:ext uri="{FF2B5EF4-FFF2-40B4-BE49-F238E27FC236}">
                <a16:creationId xmlns:a16="http://schemas.microsoft.com/office/drawing/2014/main" id="{1BB2FED0-04D0-31B0-2797-E77396E853F9}"/>
              </a:ext>
            </a:extLst>
          </p:cNvPr>
          <p:cNvCxnSpPr>
            <a:cxnSpLocks noChangeShapeType="1"/>
            <a:endCxn id="17" idx="5"/>
          </p:cNvCxnSpPr>
          <p:nvPr/>
        </p:nvCxnSpPr>
        <p:spPr bwMode="auto">
          <a:xfrm flipH="1" flipV="1">
            <a:off x="9683559" y="2739621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84">
            <a:extLst>
              <a:ext uri="{FF2B5EF4-FFF2-40B4-BE49-F238E27FC236}">
                <a16:creationId xmlns:a16="http://schemas.microsoft.com/office/drawing/2014/main" id="{C4ACBA7D-1622-6D51-7865-6FC0F94435C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806189" y="2510447"/>
            <a:ext cx="997625" cy="1080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89">
            <a:extLst>
              <a:ext uri="{FF2B5EF4-FFF2-40B4-BE49-F238E27FC236}">
                <a16:creationId xmlns:a16="http://schemas.microsoft.com/office/drawing/2014/main" id="{1BCD4FAD-4F1F-BE2D-1669-96C43BC11330}"/>
              </a:ext>
            </a:extLst>
          </p:cNvPr>
          <p:cNvCxnSpPr>
            <a:cxnSpLocks noChangeShapeType="1"/>
            <a:stCxn id="17" idx="4"/>
          </p:cNvCxnSpPr>
          <p:nvPr/>
        </p:nvCxnSpPr>
        <p:spPr bwMode="auto">
          <a:xfrm flipH="1">
            <a:off x="9414038" y="2836182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90">
            <a:extLst>
              <a:ext uri="{FF2B5EF4-FFF2-40B4-BE49-F238E27FC236}">
                <a16:creationId xmlns:a16="http://schemas.microsoft.com/office/drawing/2014/main" id="{D150919F-43C5-E375-E1FD-638E62168620}"/>
              </a:ext>
            </a:extLst>
          </p:cNvPr>
          <p:cNvCxnSpPr>
            <a:cxnSpLocks noChangeShapeType="1"/>
            <a:endCxn id="19" idx="3"/>
          </p:cNvCxnSpPr>
          <p:nvPr/>
        </p:nvCxnSpPr>
        <p:spPr bwMode="auto">
          <a:xfrm flipV="1">
            <a:off x="9560899" y="2743708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280">
            <a:extLst>
              <a:ext uri="{FF2B5EF4-FFF2-40B4-BE49-F238E27FC236}">
                <a16:creationId xmlns:a16="http://schemas.microsoft.com/office/drawing/2014/main" id="{21650456-E9D5-777C-878A-6F6D2E693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3438" y="2176819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280">
            <a:extLst>
              <a:ext uri="{FF2B5EF4-FFF2-40B4-BE49-F238E27FC236}">
                <a16:creationId xmlns:a16="http://schemas.microsoft.com/office/drawing/2014/main" id="{3C3E3F13-6DE9-5D40-B7D1-56B58AB5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107" y="3956255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280">
            <a:extLst>
              <a:ext uri="{FF2B5EF4-FFF2-40B4-BE49-F238E27FC236}">
                <a16:creationId xmlns:a16="http://schemas.microsoft.com/office/drawing/2014/main" id="{35839190-DAEA-766F-8F00-082BD765A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814" y="2180906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280">
            <a:extLst>
              <a:ext uri="{FF2B5EF4-FFF2-40B4-BE49-F238E27FC236}">
                <a16:creationId xmlns:a16="http://schemas.microsoft.com/office/drawing/2014/main" id="{336BA2CC-DE6A-5874-DFAF-E0603B245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814" y="3959990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91F1D-3228-0E8C-8F4A-E618EA6D926D}"/>
              </a:ext>
            </a:extLst>
          </p:cNvPr>
          <p:cNvSpPr/>
          <p:nvPr/>
        </p:nvSpPr>
        <p:spPr>
          <a:xfrm>
            <a:off x="9114771" y="3035338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F6AD9B-A9F2-97C2-5F10-D7D92D79827A}"/>
              </a:ext>
            </a:extLst>
          </p:cNvPr>
          <p:cNvSpPr/>
          <p:nvPr/>
        </p:nvSpPr>
        <p:spPr>
          <a:xfrm>
            <a:off x="10150554" y="2097847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202623-EFD6-4F5B-75A5-A64D57143AF3}"/>
              </a:ext>
            </a:extLst>
          </p:cNvPr>
          <p:cNvSpPr/>
          <p:nvPr/>
        </p:nvSpPr>
        <p:spPr>
          <a:xfrm>
            <a:off x="10033631" y="4292966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5 </a:t>
            </a:r>
            <a:r>
              <a:rPr lang="zh-CN" alt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79500" y="794222"/>
            <a:ext cx="4025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 intermediate vertices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simply the weight matrix).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4110" y="3648651"/>
            <a:ext cx="8710519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When k =1. Applying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min {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j], 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+ D[k, j] }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j=1]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1],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1]}= min{2, 2} = 2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j=2]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2],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2]}= min{0,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0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j=3]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3],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3]}= min{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5} =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j=4]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4],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4]}= min{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9233" y="1320161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0138" y="1303540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629856F0-2612-4A17-94E6-07555F5DB6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49" y="1689493"/>
            <a:ext cx="586105" cy="42545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0FE984-1FE5-4829-AC71-A415F978B5FD}"/>
              </a:ext>
            </a:extLst>
          </p:cNvPr>
          <p:cNvSpPr txBox="1"/>
          <p:nvPr/>
        </p:nvSpPr>
        <p:spPr>
          <a:xfrm>
            <a:off x="9622193" y="5486924"/>
            <a:ext cx="108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(bac)</a:t>
            </a:r>
          </a:p>
        </p:txBody>
      </p:sp>
      <p:cxnSp>
        <p:nvCxnSpPr>
          <p:cNvPr id="12" name="AutoShape 281"/>
          <p:cNvCxnSpPr>
            <a:cxnSpLocks noChangeShapeType="1"/>
            <a:stCxn id="18" idx="6"/>
          </p:cNvCxnSpPr>
          <p:nvPr/>
        </p:nvCxnSpPr>
        <p:spPr bwMode="auto">
          <a:xfrm>
            <a:off x="9796383" y="4051966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83"/>
          <p:cNvCxnSpPr>
            <a:cxnSpLocks noChangeShapeType="1"/>
            <a:endCxn id="17" idx="5"/>
          </p:cNvCxnSpPr>
          <p:nvPr/>
        </p:nvCxnSpPr>
        <p:spPr bwMode="auto">
          <a:xfrm flipH="1" flipV="1">
            <a:off x="9695887" y="2505650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84"/>
          <p:cNvCxnSpPr>
            <a:cxnSpLocks noChangeShapeType="1"/>
          </p:cNvCxnSpPr>
          <p:nvPr/>
        </p:nvCxnSpPr>
        <p:spPr bwMode="auto">
          <a:xfrm flipH="1" flipV="1">
            <a:off x="9818517" y="2276476"/>
            <a:ext cx="997625" cy="1080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89"/>
          <p:cNvCxnSpPr>
            <a:cxnSpLocks noChangeShapeType="1"/>
            <a:stCxn id="17" idx="4"/>
          </p:cNvCxnSpPr>
          <p:nvPr/>
        </p:nvCxnSpPr>
        <p:spPr bwMode="auto">
          <a:xfrm flipH="1">
            <a:off x="9426366" y="2602211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90"/>
          <p:cNvCxnSpPr>
            <a:cxnSpLocks noChangeShapeType="1"/>
            <a:endCxn id="19" idx="3"/>
          </p:cNvCxnSpPr>
          <p:nvPr/>
        </p:nvCxnSpPr>
        <p:spPr bwMode="auto">
          <a:xfrm flipV="1">
            <a:off x="9573227" y="2509737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280"/>
          <p:cNvSpPr>
            <a:spLocks noChangeArrowheads="1"/>
          </p:cNvSpPr>
          <p:nvPr/>
        </p:nvSpPr>
        <p:spPr bwMode="auto">
          <a:xfrm>
            <a:off x="9055766" y="1942848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280"/>
          <p:cNvSpPr>
            <a:spLocks noChangeArrowheads="1"/>
          </p:cNvSpPr>
          <p:nvPr/>
        </p:nvSpPr>
        <p:spPr bwMode="auto">
          <a:xfrm>
            <a:off x="9046435" y="3722284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280"/>
          <p:cNvSpPr>
            <a:spLocks noChangeArrowheads="1"/>
          </p:cNvSpPr>
          <p:nvPr/>
        </p:nvSpPr>
        <p:spPr bwMode="auto">
          <a:xfrm>
            <a:off x="10816142" y="1946935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280"/>
          <p:cNvSpPr>
            <a:spLocks noChangeArrowheads="1"/>
          </p:cNvSpPr>
          <p:nvPr/>
        </p:nvSpPr>
        <p:spPr bwMode="auto">
          <a:xfrm>
            <a:off x="10816142" y="3726019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27099" y="2801367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62882" y="1863876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045959" y="4058995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25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5 </a:t>
            </a:r>
            <a:r>
              <a:rPr lang="zh-CN" alt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d5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0801" y="890120"/>
            <a:ext cx="4025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 intermediate vertices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simply the weight matrix).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1647" y="3662878"/>
            <a:ext cx="871051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When k =1. Applying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min {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j], 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+ D[k, j] }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j=1]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1],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1]}= min{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j=2]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2],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2]}= min{7,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7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j=3]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3],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3]}= min{0,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0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j=4]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4],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4]}= min{1,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9233" y="1320161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0138" y="1303540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86672D0D-74A1-449E-AA94-D90F31AD84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15" y="1689493"/>
            <a:ext cx="586105" cy="425450"/>
          </a:xfrm>
          <a:prstGeom prst="rect">
            <a:avLst/>
          </a:prstGeom>
          <a:noFill/>
        </p:spPr>
      </p:pic>
      <p:cxnSp>
        <p:nvCxnSpPr>
          <p:cNvPr id="11" name="AutoShape 281">
            <a:extLst>
              <a:ext uri="{FF2B5EF4-FFF2-40B4-BE49-F238E27FC236}">
                <a16:creationId xmlns:a16="http://schemas.microsoft.com/office/drawing/2014/main" id="{FE37B18A-454F-83E1-CEBA-9227C5593055}"/>
              </a:ext>
            </a:extLst>
          </p:cNvPr>
          <p:cNvCxnSpPr>
            <a:cxnSpLocks noChangeShapeType="1"/>
            <a:stCxn id="17" idx="6"/>
          </p:cNvCxnSpPr>
          <p:nvPr/>
        </p:nvCxnSpPr>
        <p:spPr bwMode="auto">
          <a:xfrm>
            <a:off x="9796383" y="4377787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283">
            <a:extLst>
              <a:ext uri="{FF2B5EF4-FFF2-40B4-BE49-F238E27FC236}">
                <a16:creationId xmlns:a16="http://schemas.microsoft.com/office/drawing/2014/main" id="{07398457-10D7-B871-92AC-1CA2AD93C7B3}"/>
              </a:ext>
            </a:extLst>
          </p:cNvPr>
          <p:cNvCxnSpPr>
            <a:cxnSpLocks noChangeShapeType="1"/>
            <a:endCxn id="16" idx="5"/>
          </p:cNvCxnSpPr>
          <p:nvPr/>
        </p:nvCxnSpPr>
        <p:spPr bwMode="auto">
          <a:xfrm flipH="1" flipV="1">
            <a:off x="9695887" y="2831471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84">
            <a:extLst>
              <a:ext uri="{FF2B5EF4-FFF2-40B4-BE49-F238E27FC236}">
                <a16:creationId xmlns:a16="http://schemas.microsoft.com/office/drawing/2014/main" id="{AD7AE139-D9D4-DDFD-B1F3-E5E01AE2F31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818517" y="2602297"/>
            <a:ext cx="997625" cy="1080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89">
            <a:extLst>
              <a:ext uri="{FF2B5EF4-FFF2-40B4-BE49-F238E27FC236}">
                <a16:creationId xmlns:a16="http://schemas.microsoft.com/office/drawing/2014/main" id="{A7A4DCA8-47CC-3D70-F631-98E3AF0B0375}"/>
              </a:ext>
            </a:extLst>
          </p:cNvPr>
          <p:cNvCxnSpPr>
            <a:cxnSpLocks noChangeShapeType="1"/>
            <a:stCxn id="16" idx="4"/>
          </p:cNvCxnSpPr>
          <p:nvPr/>
        </p:nvCxnSpPr>
        <p:spPr bwMode="auto">
          <a:xfrm flipH="1">
            <a:off x="9426366" y="2928032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90">
            <a:extLst>
              <a:ext uri="{FF2B5EF4-FFF2-40B4-BE49-F238E27FC236}">
                <a16:creationId xmlns:a16="http://schemas.microsoft.com/office/drawing/2014/main" id="{8AAAF066-ED36-4ABD-26E8-C1CD7A947C4B}"/>
              </a:ext>
            </a:extLst>
          </p:cNvPr>
          <p:cNvCxnSpPr>
            <a:cxnSpLocks noChangeShapeType="1"/>
            <a:endCxn id="18" idx="3"/>
          </p:cNvCxnSpPr>
          <p:nvPr/>
        </p:nvCxnSpPr>
        <p:spPr bwMode="auto">
          <a:xfrm flipV="1">
            <a:off x="9573227" y="2835558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80">
            <a:extLst>
              <a:ext uri="{FF2B5EF4-FFF2-40B4-BE49-F238E27FC236}">
                <a16:creationId xmlns:a16="http://schemas.microsoft.com/office/drawing/2014/main" id="{DFFD71B3-30D9-326F-A8A6-F13FC6DAE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766" y="2268669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280">
            <a:extLst>
              <a:ext uri="{FF2B5EF4-FFF2-40B4-BE49-F238E27FC236}">
                <a16:creationId xmlns:a16="http://schemas.microsoft.com/office/drawing/2014/main" id="{B21C1074-FBB1-0AAD-BC43-E5FFD1FBE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435" y="4048105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280">
            <a:extLst>
              <a:ext uri="{FF2B5EF4-FFF2-40B4-BE49-F238E27FC236}">
                <a16:creationId xmlns:a16="http://schemas.microsoft.com/office/drawing/2014/main" id="{4FBE946A-047F-9377-F80D-D3340E96C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42" y="2272756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280">
            <a:extLst>
              <a:ext uri="{FF2B5EF4-FFF2-40B4-BE49-F238E27FC236}">
                <a16:creationId xmlns:a16="http://schemas.microsoft.com/office/drawing/2014/main" id="{B5222EF4-6AF8-86D7-0A4C-9DA54F820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42" y="4051840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C52926-2C71-9184-1A16-364E22FC71AE}"/>
              </a:ext>
            </a:extLst>
          </p:cNvPr>
          <p:cNvSpPr/>
          <p:nvPr/>
        </p:nvSpPr>
        <p:spPr>
          <a:xfrm>
            <a:off x="9127099" y="3127188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546480-8B7C-9899-B2EB-0CF5B9421A0C}"/>
              </a:ext>
            </a:extLst>
          </p:cNvPr>
          <p:cNvSpPr/>
          <p:nvPr/>
        </p:nvSpPr>
        <p:spPr>
          <a:xfrm>
            <a:off x="10162882" y="2189697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C877E4-30D9-8099-093E-2DB2E1E5EC85}"/>
              </a:ext>
            </a:extLst>
          </p:cNvPr>
          <p:cNvSpPr/>
          <p:nvPr/>
        </p:nvSpPr>
        <p:spPr>
          <a:xfrm>
            <a:off x="10045959" y="4290221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9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5 </a:t>
            </a:r>
            <a:r>
              <a:rPr lang="zh-CN" alt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 </a:t>
            </a:r>
            <a:r>
              <a:rPr lang="zh-CN" alt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8408" y="766163"/>
            <a:ext cx="4025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 intermediate vertices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simply the weight matrix).</a:t>
            </a:r>
          </a:p>
        </p:txBody>
      </p:sp>
      <p:sp>
        <p:nvSpPr>
          <p:cNvPr id="7" name="Rectangle 6"/>
          <p:cNvSpPr/>
          <p:nvPr/>
        </p:nvSpPr>
        <p:spPr>
          <a:xfrm>
            <a:off x="926732" y="3261476"/>
            <a:ext cx="871051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When k =1. Applying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min {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j], 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+ D[k, j] }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j=1]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1],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1]}= min{6, 6} = 6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j=2]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2],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2]}= min{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j=3]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3],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3]}= min{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9} =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j=4]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4],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1]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4]}= min{0,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9233" y="1320161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0138" y="1303540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6732" y="6245725"/>
            <a:ext cx="36487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This yields the following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10" descr="Image result for smiley face images">
            <a:extLst>
              <a:ext uri="{FF2B5EF4-FFF2-40B4-BE49-F238E27FC236}">
                <a16:creationId xmlns:a16="http://schemas.microsoft.com/office/drawing/2014/main" id="{565B46C1-B58E-4B7D-AFF3-89507D0D82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32" y="1689493"/>
            <a:ext cx="586105" cy="425450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658051-FBC6-42F4-850A-1E2BD8021C28}"/>
              </a:ext>
            </a:extLst>
          </p:cNvPr>
          <p:cNvSpPr txBox="1"/>
          <p:nvPr/>
        </p:nvSpPr>
        <p:spPr>
          <a:xfrm>
            <a:off x="9193079" y="5203260"/>
            <a:ext cx="113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dac</a:t>
            </a:r>
            <a:r>
              <a:rPr lang="en-US" dirty="0"/>
              <a:t>)</a:t>
            </a:r>
          </a:p>
        </p:txBody>
      </p:sp>
      <p:cxnSp>
        <p:nvCxnSpPr>
          <p:cNvPr id="13" name="AutoShape 281">
            <a:extLst>
              <a:ext uri="{FF2B5EF4-FFF2-40B4-BE49-F238E27FC236}">
                <a16:creationId xmlns:a16="http://schemas.microsoft.com/office/drawing/2014/main" id="{37A35C9C-CCFA-88D2-E4BC-09978346D4B1}"/>
              </a:ext>
            </a:extLst>
          </p:cNvPr>
          <p:cNvCxnSpPr>
            <a:cxnSpLocks noChangeShapeType="1"/>
            <a:stCxn id="19" idx="6"/>
          </p:cNvCxnSpPr>
          <p:nvPr/>
        </p:nvCxnSpPr>
        <p:spPr bwMode="auto">
          <a:xfrm>
            <a:off x="9763036" y="4033684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83">
            <a:extLst>
              <a:ext uri="{FF2B5EF4-FFF2-40B4-BE49-F238E27FC236}">
                <a16:creationId xmlns:a16="http://schemas.microsoft.com/office/drawing/2014/main" id="{7187A3E4-BD9B-C99E-4543-7FE70DF8EE47}"/>
              </a:ext>
            </a:extLst>
          </p:cNvPr>
          <p:cNvCxnSpPr>
            <a:cxnSpLocks noChangeShapeType="1"/>
            <a:endCxn id="18" idx="5"/>
          </p:cNvCxnSpPr>
          <p:nvPr/>
        </p:nvCxnSpPr>
        <p:spPr bwMode="auto">
          <a:xfrm flipH="1" flipV="1">
            <a:off x="9662540" y="2487368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84">
            <a:extLst>
              <a:ext uri="{FF2B5EF4-FFF2-40B4-BE49-F238E27FC236}">
                <a16:creationId xmlns:a16="http://schemas.microsoft.com/office/drawing/2014/main" id="{61263CCF-0400-0A28-B90E-30601C93CB1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785170" y="2258194"/>
            <a:ext cx="997625" cy="1080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89">
            <a:extLst>
              <a:ext uri="{FF2B5EF4-FFF2-40B4-BE49-F238E27FC236}">
                <a16:creationId xmlns:a16="http://schemas.microsoft.com/office/drawing/2014/main" id="{C920E96C-A19A-6673-3BB2-1CE4DD936B84}"/>
              </a:ext>
            </a:extLst>
          </p:cNvPr>
          <p:cNvCxnSpPr>
            <a:cxnSpLocks noChangeShapeType="1"/>
            <a:stCxn id="18" idx="4"/>
          </p:cNvCxnSpPr>
          <p:nvPr/>
        </p:nvCxnSpPr>
        <p:spPr bwMode="auto">
          <a:xfrm flipH="1">
            <a:off x="9393019" y="2583929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90">
            <a:extLst>
              <a:ext uri="{FF2B5EF4-FFF2-40B4-BE49-F238E27FC236}">
                <a16:creationId xmlns:a16="http://schemas.microsoft.com/office/drawing/2014/main" id="{F066B505-053F-D94A-226F-780B656D0FF8}"/>
              </a:ext>
            </a:extLst>
          </p:cNvPr>
          <p:cNvCxnSpPr>
            <a:cxnSpLocks noChangeShapeType="1"/>
            <a:endCxn id="20" idx="3"/>
          </p:cNvCxnSpPr>
          <p:nvPr/>
        </p:nvCxnSpPr>
        <p:spPr bwMode="auto">
          <a:xfrm flipV="1">
            <a:off x="9539880" y="2491455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280">
            <a:extLst>
              <a:ext uri="{FF2B5EF4-FFF2-40B4-BE49-F238E27FC236}">
                <a16:creationId xmlns:a16="http://schemas.microsoft.com/office/drawing/2014/main" id="{C1BD72F4-371A-282E-2A97-E1293A87D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2419" y="1924566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280">
            <a:extLst>
              <a:ext uri="{FF2B5EF4-FFF2-40B4-BE49-F238E27FC236}">
                <a16:creationId xmlns:a16="http://schemas.microsoft.com/office/drawing/2014/main" id="{C594BFBF-91CE-49C3-C578-A4E8063B1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088" y="3704002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280">
            <a:extLst>
              <a:ext uri="{FF2B5EF4-FFF2-40B4-BE49-F238E27FC236}">
                <a16:creationId xmlns:a16="http://schemas.microsoft.com/office/drawing/2014/main" id="{7D3B9585-0FBB-4573-A4B8-0C13B452F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2795" y="1928653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80">
            <a:extLst>
              <a:ext uri="{FF2B5EF4-FFF2-40B4-BE49-F238E27FC236}">
                <a16:creationId xmlns:a16="http://schemas.microsoft.com/office/drawing/2014/main" id="{DAAAD9CC-2727-A736-3FB1-35D543EBF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2795" y="3707737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370881-AB24-3347-C711-365F59F9FF28}"/>
              </a:ext>
            </a:extLst>
          </p:cNvPr>
          <p:cNvSpPr/>
          <p:nvPr/>
        </p:nvSpPr>
        <p:spPr>
          <a:xfrm>
            <a:off x="9093752" y="2783085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A1C64C-5C48-86B6-6E3C-08DD745DCF93}"/>
              </a:ext>
            </a:extLst>
          </p:cNvPr>
          <p:cNvSpPr/>
          <p:nvPr/>
        </p:nvSpPr>
        <p:spPr>
          <a:xfrm>
            <a:off x="10129535" y="1845594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2413BD-B7B3-D301-D672-8BCEFA82F2F6}"/>
              </a:ext>
            </a:extLst>
          </p:cNvPr>
          <p:cNvSpPr/>
          <p:nvPr/>
        </p:nvSpPr>
        <p:spPr>
          <a:xfrm>
            <a:off x="10012612" y="4040713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2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4926" y="519942"/>
            <a:ext cx="496879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 not higher than 1, i.e., just a (note two new shortest paths from b to c and from d to 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9233" y="1650404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0026" y="1321510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34403" y="4244037"/>
            <a:ext cx="896644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When k =2. Applying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min {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j], 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+ D[k, j] }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j=1] = min{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1], 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2] +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1]}= min{0,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 = 0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j=2] = min{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2], 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2] +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2]}= min{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 =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j=3] = min{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3], 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2] +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3]}= min{3,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 = 3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=1, j=4] = min{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4], 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[1, 2] + D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[2, 4]}= min{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 =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BF95AADB-0B1A-42D7-BF13-E683564086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61" y="1619759"/>
            <a:ext cx="586105" cy="425450"/>
          </a:xfrm>
          <a:prstGeom prst="rect">
            <a:avLst/>
          </a:prstGeom>
          <a:noFill/>
        </p:spPr>
      </p:pic>
      <p:cxnSp>
        <p:nvCxnSpPr>
          <p:cNvPr id="11" name="AutoShape 281">
            <a:extLst>
              <a:ext uri="{FF2B5EF4-FFF2-40B4-BE49-F238E27FC236}">
                <a16:creationId xmlns:a16="http://schemas.microsoft.com/office/drawing/2014/main" id="{1CDF6F7E-070B-661A-3D0C-958EE9D2C1EB}"/>
              </a:ext>
            </a:extLst>
          </p:cNvPr>
          <p:cNvCxnSpPr>
            <a:cxnSpLocks noChangeShapeType="1"/>
            <a:stCxn id="17" idx="6"/>
          </p:cNvCxnSpPr>
          <p:nvPr/>
        </p:nvCxnSpPr>
        <p:spPr bwMode="auto">
          <a:xfrm>
            <a:off x="9552832" y="4191341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283">
            <a:extLst>
              <a:ext uri="{FF2B5EF4-FFF2-40B4-BE49-F238E27FC236}">
                <a16:creationId xmlns:a16="http://schemas.microsoft.com/office/drawing/2014/main" id="{C1FF1CA4-AD0A-502E-0D48-1ADD4FC98BBE}"/>
              </a:ext>
            </a:extLst>
          </p:cNvPr>
          <p:cNvCxnSpPr>
            <a:cxnSpLocks noChangeShapeType="1"/>
            <a:endCxn id="16" idx="5"/>
          </p:cNvCxnSpPr>
          <p:nvPr/>
        </p:nvCxnSpPr>
        <p:spPr bwMode="auto">
          <a:xfrm flipH="1" flipV="1">
            <a:off x="9452336" y="2645025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84">
            <a:extLst>
              <a:ext uri="{FF2B5EF4-FFF2-40B4-BE49-F238E27FC236}">
                <a16:creationId xmlns:a16="http://schemas.microsoft.com/office/drawing/2014/main" id="{C72E0348-517C-977D-EDF2-E16100B05CD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574966" y="2415851"/>
            <a:ext cx="997625" cy="1080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89">
            <a:extLst>
              <a:ext uri="{FF2B5EF4-FFF2-40B4-BE49-F238E27FC236}">
                <a16:creationId xmlns:a16="http://schemas.microsoft.com/office/drawing/2014/main" id="{54F253D0-3C0C-B45C-FC22-5401288CC089}"/>
              </a:ext>
            </a:extLst>
          </p:cNvPr>
          <p:cNvCxnSpPr>
            <a:cxnSpLocks noChangeShapeType="1"/>
            <a:stCxn id="16" idx="4"/>
          </p:cNvCxnSpPr>
          <p:nvPr/>
        </p:nvCxnSpPr>
        <p:spPr bwMode="auto">
          <a:xfrm flipH="1">
            <a:off x="9182815" y="2741586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90">
            <a:extLst>
              <a:ext uri="{FF2B5EF4-FFF2-40B4-BE49-F238E27FC236}">
                <a16:creationId xmlns:a16="http://schemas.microsoft.com/office/drawing/2014/main" id="{2D9F9848-BCD7-15DD-51DF-9A17799DF3AD}"/>
              </a:ext>
            </a:extLst>
          </p:cNvPr>
          <p:cNvCxnSpPr>
            <a:cxnSpLocks noChangeShapeType="1"/>
            <a:endCxn id="18" idx="3"/>
          </p:cNvCxnSpPr>
          <p:nvPr/>
        </p:nvCxnSpPr>
        <p:spPr bwMode="auto">
          <a:xfrm flipV="1">
            <a:off x="9329676" y="2649112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80">
            <a:extLst>
              <a:ext uri="{FF2B5EF4-FFF2-40B4-BE49-F238E27FC236}">
                <a16:creationId xmlns:a16="http://schemas.microsoft.com/office/drawing/2014/main" id="{DE348130-53F1-8240-E5F7-5F6BDDF3E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2215" y="2082223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280">
            <a:extLst>
              <a:ext uri="{FF2B5EF4-FFF2-40B4-BE49-F238E27FC236}">
                <a16:creationId xmlns:a16="http://schemas.microsoft.com/office/drawing/2014/main" id="{339C89D4-D7AA-5A9D-6FD0-8095F3A06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884" y="3861659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280">
            <a:extLst>
              <a:ext uri="{FF2B5EF4-FFF2-40B4-BE49-F238E27FC236}">
                <a16:creationId xmlns:a16="http://schemas.microsoft.com/office/drawing/2014/main" id="{47564FDB-422C-C21D-0FD6-9C9F5A974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591" y="2086310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280">
            <a:extLst>
              <a:ext uri="{FF2B5EF4-FFF2-40B4-BE49-F238E27FC236}">
                <a16:creationId xmlns:a16="http://schemas.microsoft.com/office/drawing/2014/main" id="{97A6DC98-05FB-2B94-FDCF-3D16E987D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591" y="3865394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BED24-8986-D6E4-D23C-529CFAC0B310}"/>
              </a:ext>
            </a:extLst>
          </p:cNvPr>
          <p:cNvSpPr/>
          <p:nvPr/>
        </p:nvSpPr>
        <p:spPr>
          <a:xfrm>
            <a:off x="8883548" y="2940742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9C318-6A52-DA7D-A532-8EE426E86B65}"/>
              </a:ext>
            </a:extLst>
          </p:cNvPr>
          <p:cNvSpPr/>
          <p:nvPr/>
        </p:nvSpPr>
        <p:spPr>
          <a:xfrm>
            <a:off x="9919331" y="2003251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78B1A8-3E83-0998-C849-8B82D887EE52}"/>
              </a:ext>
            </a:extLst>
          </p:cNvPr>
          <p:cNvSpPr/>
          <p:nvPr/>
        </p:nvSpPr>
        <p:spPr>
          <a:xfrm>
            <a:off x="9802408" y="4198370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8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9008" y="573186"/>
            <a:ext cx="491624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 not higher than 1, i.e., just a (note two new shortest paths from b to c and from d to 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9233" y="1650404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0026" y="1321510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7184" y="3804840"/>
            <a:ext cx="8966446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When k =2. Applying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min {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j], 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+ D[k, j] }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j=1]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1],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1]}= min{2, 2} = 2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j=2]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2],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2]}= min{0, 0} = 0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j=3]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3],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3]}= min{5, 5} = 5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j=4]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4],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4]}= min{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F984FB50-0C92-4A54-B3FB-DFB05F95AC9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84" y="1689493"/>
            <a:ext cx="586105" cy="425450"/>
          </a:xfrm>
          <a:prstGeom prst="rect">
            <a:avLst/>
          </a:prstGeom>
          <a:noFill/>
        </p:spPr>
      </p:pic>
      <p:cxnSp>
        <p:nvCxnSpPr>
          <p:cNvPr id="11" name="AutoShape 281">
            <a:extLst>
              <a:ext uri="{FF2B5EF4-FFF2-40B4-BE49-F238E27FC236}">
                <a16:creationId xmlns:a16="http://schemas.microsoft.com/office/drawing/2014/main" id="{C83AAC31-A398-D119-AE23-D5E3568A828F}"/>
              </a:ext>
            </a:extLst>
          </p:cNvPr>
          <p:cNvCxnSpPr>
            <a:cxnSpLocks noChangeShapeType="1"/>
            <a:stCxn id="17" idx="6"/>
          </p:cNvCxnSpPr>
          <p:nvPr/>
        </p:nvCxnSpPr>
        <p:spPr bwMode="auto">
          <a:xfrm>
            <a:off x="9721010" y="4306951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283">
            <a:extLst>
              <a:ext uri="{FF2B5EF4-FFF2-40B4-BE49-F238E27FC236}">
                <a16:creationId xmlns:a16="http://schemas.microsoft.com/office/drawing/2014/main" id="{40D0E45B-0F24-11B6-486F-96D844BC8A8E}"/>
              </a:ext>
            </a:extLst>
          </p:cNvPr>
          <p:cNvCxnSpPr>
            <a:cxnSpLocks noChangeShapeType="1"/>
            <a:endCxn id="16" idx="5"/>
          </p:cNvCxnSpPr>
          <p:nvPr/>
        </p:nvCxnSpPr>
        <p:spPr bwMode="auto">
          <a:xfrm flipH="1" flipV="1">
            <a:off x="9620514" y="2760635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84">
            <a:extLst>
              <a:ext uri="{FF2B5EF4-FFF2-40B4-BE49-F238E27FC236}">
                <a16:creationId xmlns:a16="http://schemas.microsoft.com/office/drawing/2014/main" id="{6F2EB912-9495-3332-EA4E-7851A0D7B1D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743144" y="2531461"/>
            <a:ext cx="997625" cy="1080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89">
            <a:extLst>
              <a:ext uri="{FF2B5EF4-FFF2-40B4-BE49-F238E27FC236}">
                <a16:creationId xmlns:a16="http://schemas.microsoft.com/office/drawing/2014/main" id="{7264E8C1-B5E9-B906-6C6E-EB5A067B3F5D}"/>
              </a:ext>
            </a:extLst>
          </p:cNvPr>
          <p:cNvCxnSpPr>
            <a:cxnSpLocks noChangeShapeType="1"/>
            <a:stCxn id="16" idx="4"/>
          </p:cNvCxnSpPr>
          <p:nvPr/>
        </p:nvCxnSpPr>
        <p:spPr bwMode="auto">
          <a:xfrm flipH="1">
            <a:off x="9350993" y="2857196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90">
            <a:extLst>
              <a:ext uri="{FF2B5EF4-FFF2-40B4-BE49-F238E27FC236}">
                <a16:creationId xmlns:a16="http://schemas.microsoft.com/office/drawing/2014/main" id="{314B1CF0-6677-4D45-C8EE-6C68C2BE5759}"/>
              </a:ext>
            </a:extLst>
          </p:cNvPr>
          <p:cNvCxnSpPr>
            <a:cxnSpLocks noChangeShapeType="1"/>
            <a:endCxn id="18" idx="3"/>
          </p:cNvCxnSpPr>
          <p:nvPr/>
        </p:nvCxnSpPr>
        <p:spPr bwMode="auto">
          <a:xfrm flipV="1">
            <a:off x="9497854" y="2764722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80">
            <a:extLst>
              <a:ext uri="{FF2B5EF4-FFF2-40B4-BE49-F238E27FC236}">
                <a16:creationId xmlns:a16="http://schemas.microsoft.com/office/drawing/2014/main" id="{D223E25D-5657-ABA2-289C-9E114C70A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393" y="2197833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280">
            <a:extLst>
              <a:ext uri="{FF2B5EF4-FFF2-40B4-BE49-F238E27FC236}">
                <a16:creationId xmlns:a16="http://schemas.microsoft.com/office/drawing/2014/main" id="{A1C03B28-FF95-F40B-C737-5B02177A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1062" y="3977269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280">
            <a:extLst>
              <a:ext uri="{FF2B5EF4-FFF2-40B4-BE49-F238E27FC236}">
                <a16:creationId xmlns:a16="http://schemas.microsoft.com/office/drawing/2014/main" id="{BEDF7063-BD40-E842-239C-0B725DBAF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769" y="2201920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280">
            <a:extLst>
              <a:ext uri="{FF2B5EF4-FFF2-40B4-BE49-F238E27FC236}">
                <a16:creationId xmlns:a16="http://schemas.microsoft.com/office/drawing/2014/main" id="{0C8F7A01-59D9-9B19-0D96-C984C937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769" y="3981004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99A2EB-7376-4F7E-4B08-83565CB7E1D2}"/>
              </a:ext>
            </a:extLst>
          </p:cNvPr>
          <p:cNvSpPr/>
          <p:nvPr/>
        </p:nvSpPr>
        <p:spPr>
          <a:xfrm>
            <a:off x="9051726" y="3056352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F1D11-7B5A-6D9B-E384-42DAEC484896}"/>
              </a:ext>
            </a:extLst>
          </p:cNvPr>
          <p:cNvSpPr/>
          <p:nvPr/>
        </p:nvSpPr>
        <p:spPr>
          <a:xfrm>
            <a:off x="10087509" y="2118861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3666FB-BB26-9F0B-75C8-58AE77DCE278}"/>
              </a:ext>
            </a:extLst>
          </p:cNvPr>
          <p:cNvSpPr/>
          <p:nvPr/>
        </p:nvSpPr>
        <p:spPr>
          <a:xfrm>
            <a:off x="9970586" y="4313980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90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12631" y="830437"/>
            <a:ext cx="373097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 not higher than 1, i.e., just a (note two new shortest paths from b to c and from d to 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9233" y="1650404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0026" y="1321510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63323" y="3394759"/>
            <a:ext cx="8966446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When k =2. Applying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min {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j], 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+ D[k, j] }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j=1]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1],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1]}= min{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9} =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j=2]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2],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2]}= min{7, 7} = 7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j=3]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3],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3]}= min{0, 5} = 0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j=4]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4],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4]}= min{1,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1</a:t>
            </a:r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9179FC11-01B9-433C-A399-A6AADF3B82C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97" y="1679541"/>
            <a:ext cx="586105" cy="42545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E40855-FCD1-479E-92ED-E207568691D2}"/>
              </a:ext>
            </a:extLst>
          </p:cNvPr>
          <p:cNvSpPr txBox="1"/>
          <p:nvPr/>
        </p:nvSpPr>
        <p:spPr>
          <a:xfrm>
            <a:off x="8725822" y="4023187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(cba)</a:t>
            </a:r>
          </a:p>
        </p:txBody>
      </p:sp>
      <p:cxnSp>
        <p:nvCxnSpPr>
          <p:cNvPr id="12" name="AutoShape 281"/>
          <p:cNvCxnSpPr>
            <a:cxnSpLocks noChangeShapeType="1"/>
            <a:stCxn id="18" idx="6"/>
          </p:cNvCxnSpPr>
          <p:nvPr/>
        </p:nvCxnSpPr>
        <p:spPr bwMode="auto">
          <a:xfrm>
            <a:off x="10034127" y="4948078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83"/>
          <p:cNvCxnSpPr>
            <a:cxnSpLocks noChangeShapeType="1"/>
            <a:endCxn id="17" idx="5"/>
          </p:cNvCxnSpPr>
          <p:nvPr/>
        </p:nvCxnSpPr>
        <p:spPr bwMode="auto">
          <a:xfrm flipH="1" flipV="1">
            <a:off x="9933631" y="3401762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84"/>
          <p:cNvCxnSpPr>
            <a:cxnSpLocks noChangeShapeType="1"/>
          </p:cNvCxnSpPr>
          <p:nvPr/>
        </p:nvCxnSpPr>
        <p:spPr bwMode="auto">
          <a:xfrm flipH="1" flipV="1">
            <a:off x="10056261" y="3172588"/>
            <a:ext cx="997625" cy="1080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89"/>
          <p:cNvCxnSpPr>
            <a:cxnSpLocks noChangeShapeType="1"/>
            <a:stCxn id="17" idx="4"/>
          </p:cNvCxnSpPr>
          <p:nvPr/>
        </p:nvCxnSpPr>
        <p:spPr bwMode="auto">
          <a:xfrm flipH="1">
            <a:off x="9664110" y="3498323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90"/>
          <p:cNvCxnSpPr>
            <a:cxnSpLocks noChangeShapeType="1"/>
            <a:endCxn id="19" idx="3"/>
          </p:cNvCxnSpPr>
          <p:nvPr/>
        </p:nvCxnSpPr>
        <p:spPr bwMode="auto">
          <a:xfrm flipV="1">
            <a:off x="9810971" y="3405849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280"/>
          <p:cNvSpPr>
            <a:spLocks noChangeArrowheads="1"/>
          </p:cNvSpPr>
          <p:nvPr/>
        </p:nvSpPr>
        <p:spPr bwMode="auto">
          <a:xfrm>
            <a:off x="9293510" y="2838960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280"/>
          <p:cNvSpPr>
            <a:spLocks noChangeArrowheads="1"/>
          </p:cNvSpPr>
          <p:nvPr/>
        </p:nvSpPr>
        <p:spPr bwMode="auto">
          <a:xfrm>
            <a:off x="9284179" y="4618396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280"/>
          <p:cNvSpPr>
            <a:spLocks noChangeArrowheads="1"/>
          </p:cNvSpPr>
          <p:nvPr/>
        </p:nvSpPr>
        <p:spPr bwMode="auto">
          <a:xfrm>
            <a:off x="11053886" y="2843047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280"/>
          <p:cNvSpPr>
            <a:spLocks noChangeArrowheads="1"/>
          </p:cNvSpPr>
          <p:nvPr/>
        </p:nvSpPr>
        <p:spPr bwMode="auto">
          <a:xfrm>
            <a:off x="11053886" y="4622131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64843" y="3697479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400626" y="2759988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283703" y="4955107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4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E6B14181-EF5F-4908-9046-AB34985106F8}"/>
              </a:ext>
            </a:extLst>
          </p:cNvPr>
          <p:cNvSpPr txBox="1"/>
          <p:nvPr/>
        </p:nvSpPr>
        <p:spPr>
          <a:xfrm>
            <a:off x="1001485" y="1886344"/>
            <a:ext cx="9897424" cy="11453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47326" y="342823"/>
            <a:ext cx="9097347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 </a:t>
            </a:r>
            <a:r>
              <a:rPr 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for the All-Pairs Shortest-Paths Problem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Given a weighted connected graph (undirected or directed),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one of several variations of the problem involving shortest paths in graphs:</a:t>
            </a:r>
            <a:endParaRPr lang="en-US" sz="2200" dirty="0">
              <a:solidFill>
                <a:srgbClr val="0000CC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all-pairs shortest-paths problem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asks to find the distances from each vertex to all other vertices.</a:t>
            </a:r>
          </a:p>
          <a:p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(i.e., the lengths of the shortest paths from each vertex to all other vertices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.)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Important applications: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communications, transportation networks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and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operations research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Among recent applications of all-pairs shortest-path problem: precomputing distances for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motion planning in computer games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We use the distance matrix: the element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in the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row and the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column to indicate the length of the shortest path from the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vertex to the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vertex.  Figure 8.14 is an example.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C8DCE8C1-CADD-4CFE-A210-52C3F3CCBE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9794">
            <a:off x="708433" y="1526812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9 </a:t>
            </a:r>
            <a:r>
              <a:rPr lang="zh-CN" alt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7060" y="598235"/>
            <a:ext cx="49687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 not higher than 1, i.e., just a (note two new shortest paths from b to c and from d to 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9233" y="1650404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0026" y="1321510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44913" y="3691181"/>
            <a:ext cx="896644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When k =2. Applying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min {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j],  D[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k] + D[k, j] }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j=1]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1],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1]}= min{6,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6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j=2]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2],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2]}= min{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j=3]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3],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3]}= min{9,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9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j=4] = min{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4], 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2] +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4]}= min{0,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0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yields the following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2F2F7A73-8AE2-4A1D-A12D-3F8DE17079C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98" y="1546703"/>
            <a:ext cx="586105" cy="425450"/>
          </a:xfrm>
          <a:prstGeom prst="rect">
            <a:avLst/>
          </a:prstGeom>
          <a:noFill/>
        </p:spPr>
      </p:pic>
      <p:cxnSp>
        <p:nvCxnSpPr>
          <p:cNvPr id="11" name="AutoShape 281">
            <a:extLst>
              <a:ext uri="{FF2B5EF4-FFF2-40B4-BE49-F238E27FC236}">
                <a16:creationId xmlns:a16="http://schemas.microsoft.com/office/drawing/2014/main" id="{13C52209-E69F-8D42-D4B5-A352886CE1E5}"/>
              </a:ext>
            </a:extLst>
          </p:cNvPr>
          <p:cNvCxnSpPr>
            <a:cxnSpLocks noChangeShapeType="1"/>
            <a:stCxn id="17" idx="6"/>
          </p:cNvCxnSpPr>
          <p:nvPr/>
        </p:nvCxnSpPr>
        <p:spPr bwMode="auto">
          <a:xfrm>
            <a:off x="9521303" y="4191342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283">
            <a:extLst>
              <a:ext uri="{FF2B5EF4-FFF2-40B4-BE49-F238E27FC236}">
                <a16:creationId xmlns:a16="http://schemas.microsoft.com/office/drawing/2014/main" id="{06ED106D-B53A-163D-16D7-50FB3A1F9833}"/>
              </a:ext>
            </a:extLst>
          </p:cNvPr>
          <p:cNvCxnSpPr>
            <a:cxnSpLocks noChangeShapeType="1"/>
            <a:endCxn id="16" idx="5"/>
          </p:cNvCxnSpPr>
          <p:nvPr/>
        </p:nvCxnSpPr>
        <p:spPr bwMode="auto">
          <a:xfrm flipH="1" flipV="1">
            <a:off x="9420807" y="2645026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84">
            <a:extLst>
              <a:ext uri="{FF2B5EF4-FFF2-40B4-BE49-F238E27FC236}">
                <a16:creationId xmlns:a16="http://schemas.microsoft.com/office/drawing/2014/main" id="{3E1FB3AC-9843-539E-6D34-B2E019CE33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543437" y="2415852"/>
            <a:ext cx="997625" cy="1080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89">
            <a:extLst>
              <a:ext uri="{FF2B5EF4-FFF2-40B4-BE49-F238E27FC236}">
                <a16:creationId xmlns:a16="http://schemas.microsoft.com/office/drawing/2014/main" id="{E02295E3-25DF-EAF4-A02E-650B95552EBD}"/>
              </a:ext>
            </a:extLst>
          </p:cNvPr>
          <p:cNvCxnSpPr>
            <a:cxnSpLocks noChangeShapeType="1"/>
            <a:stCxn id="16" idx="4"/>
          </p:cNvCxnSpPr>
          <p:nvPr/>
        </p:nvCxnSpPr>
        <p:spPr bwMode="auto">
          <a:xfrm flipH="1">
            <a:off x="9151286" y="2741587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90">
            <a:extLst>
              <a:ext uri="{FF2B5EF4-FFF2-40B4-BE49-F238E27FC236}">
                <a16:creationId xmlns:a16="http://schemas.microsoft.com/office/drawing/2014/main" id="{7E1D3843-29B7-81E3-44DB-5E56A597A635}"/>
              </a:ext>
            </a:extLst>
          </p:cNvPr>
          <p:cNvCxnSpPr>
            <a:cxnSpLocks noChangeShapeType="1"/>
            <a:endCxn id="18" idx="3"/>
          </p:cNvCxnSpPr>
          <p:nvPr/>
        </p:nvCxnSpPr>
        <p:spPr bwMode="auto">
          <a:xfrm flipV="1">
            <a:off x="9298147" y="2649113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80">
            <a:extLst>
              <a:ext uri="{FF2B5EF4-FFF2-40B4-BE49-F238E27FC236}">
                <a16:creationId xmlns:a16="http://schemas.microsoft.com/office/drawing/2014/main" id="{690DC470-194B-50F4-F316-E9E0B53F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686" y="2082224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280">
            <a:extLst>
              <a:ext uri="{FF2B5EF4-FFF2-40B4-BE49-F238E27FC236}">
                <a16:creationId xmlns:a16="http://schemas.microsoft.com/office/drawing/2014/main" id="{874D7A85-8840-833C-243E-2C87B8FA2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355" y="3861660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280">
            <a:extLst>
              <a:ext uri="{FF2B5EF4-FFF2-40B4-BE49-F238E27FC236}">
                <a16:creationId xmlns:a16="http://schemas.microsoft.com/office/drawing/2014/main" id="{AB63A34A-443E-1311-E0DC-6762D2B23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1062" y="2086311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280">
            <a:extLst>
              <a:ext uri="{FF2B5EF4-FFF2-40B4-BE49-F238E27FC236}">
                <a16:creationId xmlns:a16="http://schemas.microsoft.com/office/drawing/2014/main" id="{F59E4972-22F6-89C2-B82C-F5EB72C91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1062" y="3865395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58F167-B5AF-3DE3-F81A-D49C3370BDF2}"/>
              </a:ext>
            </a:extLst>
          </p:cNvPr>
          <p:cNvSpPr/>
          <p:nvPr/>
        </p:nvSpPr>
        <p:spPr>
          <a:xfrm>
            <a:off x="8852019" y="2940743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D8A06E-187D-17F1-8B63-F3AB830CCD88}"/>
              </a:ext>
            </a:extLst>
          </p:cNvPr>
          <p:cNvSpPr/>
          <p:nvPr/>
        </p:nvSpPr>
        <p:spPr>
          <a:xfrm>
            <a:off x="9887802" y="2003252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ADF70-ACD6-B8DD-CC2D-A8B323E106DB}"/>
              </a:ext>
            </a:extLst>
          </p:cNvPr>
          <p:cNvSpPr/>
          <p:nvPr/>
        </p:nvSpPr>
        <p:spPr>
          <a:xfrm>
            <a:off x="9770879" y="4198371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39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10</a:t>
            </a:r>
            <a:r>
              <a:rPr lang="zh-CN" alt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57451" y="1074911"/>
            <a:ext cx="373097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 not higher than 2, i.e., a and b (note a new shortest paths c to a).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848" y="1967463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25437" y="1337932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33492" y="3427198"/>
                <a:ext cx="8966446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Consider D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distance of (c3, a1) =  {(c 7 b) (b 2, a)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(c, 9, a),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(c 1 d) (d, 6, a)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(c, 7, a)}</a:t>
                </a: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step (c 1 d) (d, 6, a)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(c, 7, a) will be considered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later after move both the column-window to d4 column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row-window to d4 row.</a:t>
                </a:r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92" y="3427198"/>
                <a:ext cx="8966446" cy="2123658"/>
              </a:xfrm>
              <a:prstGeom prst="rect">
                <a:avLst/>
              </a:prstGeom>
              <a:blipFill>
                <a:blip r:embed="rId2"/>
                <a:stretch>
                  <a:fillRect l="-884" t="-2006" b="-4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4C1BE2AE-3832-4208-ADD7-EDC7FD1AD49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45" y="1939404"/>
            <a:ext cx="586105" cy="425450"/>
          </a:xfrm>
          <a:prstGeom prst="rect">
            <a:avLst/>
          </a:prstGeom>
          <a:noFill/>
        </p:spPr>
      </p:pic>
      <p:cxnSp>
        <p:nvCxnSpPr>
          <p:cNvPr id="11" name="AutoShape 281"/>
          <p:cNvCxnSpPr>
            <a:cxnSpLocks noChangeShapeType="1"/>
            <a:stCxn id="17" idx="6"/>
          </p:cNvCxnSpPr>
          <p:nvPr/>
        </p:nvCxnSpPr>
        <p:spPr bwMode="auto">
          <a:xfrm>
            <a:off x="9284319" y="6191662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283"/>
          <p:cNvCxnSpPr>
            <a:cxnSpLocks noChangeShapeType="1"/>
            <a:endCxn id="16" idx="5"/>
          </p:cNvCxnSpPr>
          <p:nvPr/>
        </p:nvCxnSpPr>
        <p:spPr bwMode="auto">
          <a:xfrm flipH="1" flipV="1">
            <a:off x="9183823" y="4645346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84"/>
          <p:cNvCxnSpPr>
            <a:cxnSpLocks noChangeShapeType="1"/>
          </p:cNvCxnSpPr>
          <p:nvPr/>
        </p:nvCxnSpPr>
        <p:spPr bwMode="auto">
          <a:xfrm flipH="1" flipV="1">
            <a:off x="9306453" y="4416172"/>
            <a:ext cx="997625" cy="1080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89"/>
          <p:cNvCxnSpPr>
            <a:cxnSpLocks noChangeShapeType="1"/>
            <a:stCxn id="16" idx="4"/>
          </p:cNvCxnSpPr>
          <p:nvPr/>
        </p:nvCxnSpPr>
        <p:spPr bwMode="auto">
          <a:xfrm flipH="1">
            <a:off x="8914302" y="4741907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90"/>
          <p:cNvCxnSpPr>
            <a:cxnSpLocks noChangeShapeType="1"/>
            <a:endCxn id="18" idx="3"/>
          </p:cNvCxnSpPr>
          <p:nvPr/>
        </p:nvCxnSpPr>
        <p:spPr bwMode="auto">
          <a:xfrm flipV="1">
            <a:off x="9061163" y="4649433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80"/>
          <p:cNvSpPr>
            <a:spLocks noChangeArrowheads="1"/>
          </p:cNvSpPr>
          <p:nvPr/>
        </p:nvSpPr>
        <p:spPr bwMode="auto">
          <a:xfrm>
            <a:off x="8543702" y="4082544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280"/>
          <p:cNvSpPr>
            <a:spLocks noChangeArrowheads="1"/>
          </p:cNvSpPr>
          <p:nvPr/>
        </p:nvSpPr>
        <p:spPr bwMode="auto">
          <a:xfrm>
            <a:off x="8534371" y="5861980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280"/>
          <p:cNvSpPr>
            <a:spLocks noChangeArrowheads="1"/>
          </p:cNvSpPr>
          <p:nvPr/>
        </p:nvSpPr>
        <p:spPr bwMode="auto">
          <a:xfrm>
            <a:off x="10304078" y="4086631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280"/>
          <p:cNvSpPr>
            <a:spLocks noChangeArrowheads="1"/>
          </p:cNvSpPr>
          <p:nvPr/>
        </p:nvSpPr>
        <p:spPr bwMode="auto">
          <a:xfrm>
            <a:off x="10304078" y="5865715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15035" y="4941063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50818" y="4003572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33895" y="6198691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600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 10</a:t>
            </a:r>
            <a:r>
              <a:rPr lang="zh-CN" altLang="en-US" sz="2200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57451" y="1074911"/>
            <a:ext cx="373097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 not higher than 2, i.e., a and b (note a new shortest paths c to a).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848" y="1967463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25437" y="1337932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33492" y="3427198"/>
            <a:ext cx="896644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k =3. Applying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 { D[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j],  D[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k] + D[k, j] 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….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4C1BE2AE-3832-4208-ADD7-EDC7FD1AD4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45" y="1939404"/>
            <a:ext cx="586105" cy="425450"/>
          </a:xfrm>
          <a:prstGeom prst="rect">
            <a:avLst/>
          </a:prstGeom>
          <a:noFill/>
        </p:spPr>
      </p:pic>
      <p:cxnSp>
        <p:nvCxnSpPr>
          <p:cNvPr id="11" name="AutoShape 281"/>
          <p:cNvCxnSpPr>
            <a:cxnSpLocks noChangeShapeType="1"/>
            <a:stCxn id="17" idx="6"/>
          </p:cNvCxnSpPr>
          <p:nvPr/>
        </p:nvCxnSpPr>
        <p:spPr bwMode="auto">
          <a:xfrm>
            <a:off x="9284319" y="6191662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283"/>
          <p:cNvCxnSpPr>
            <a:cxnSpLocks noChangeShapeType="1"/>
            <a:endCxn id="16" idx="5"/>
          </p:cNvCxnSpPr>
          <p:nvPr/>
        </p:nvCxnSpPr>
        <p:spPr bwMode="auto">
          <a:xfrm flipH="1" flipV="1">
            <a:off x="9183823" y="4645346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84"/>
          <p:cNvCxnSpPr>
            <a:cxnSpLocks noChangeShapeType="1"/>
          </p:cNvCxnSpPr>
          <p:nvPr/>
        </p:nvCxnSpPr>
        <p:spPr bwMode="auto">
          <a:xfrm flipH="1" flipV="1">
            <a:off x="9306453" y="4416172"/>
            <a:ext cx="997625" cy="1080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89"/>
          <p:cNvCxnSpPr>
            <a:cxnSpLocks noChangeShapeType="1"/>
            <a:stCxn id="16" idx="4"/>
          </p:cNvCxnSpPr>
          <p:nvPr/>
        </p:nvCxnSpPr>
        <p:spPr bwMode="auto">
          <a:xfrm flipH="1">
            <a:off x="8914302" y="4741907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90"/>
          <p:cNvCxnSpPr>
            <a:cxnSpLocks noChangeShapeType="1"/>
            <a:endCxn id="18" idx="3"/>
          </p:cNvCxnSpPr>
          <p:nvPr/>
        </p:nvCxnSpPr>
        <p:spPr bwMode="auto">
          <a:xfrm flipV="1">
            <a:off x="9061163" y="4649433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80"/>
          <p:cNvSpPr>
            <a:spLocks noChangeArrowheads="1"/>
          </p:cNvSpPr>
          <p:nvPr/>
        </p:nvSpPr>
        <p:spPr bwMode="auto">
          <a:xfrm>
            <a:off x="8543702" y="4082544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280"/>
          <p:cNvSpPr>
            <a:spLocks noChangeArrowheads="1"/>
          </p:cNvSpPr>
          <p:nvPr/>
        </p:nvSpPr>
        <p:spPr bwMode="auto">
          <a:xfrm>
            <a:off x="8534371" y="5861980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280"/>
          <p:cNvSpPr>
            <a:spLocks noChangeArrowheads="1"/>
          </p:cNvSpPr>
          <p:nvPr/>
        </p:nvSpPr>
        <p:spPr bwMode="auto">
          <a:xfrm>
            <a:off x="10304078" y="4086631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280"/>
          <p:cNvSpPr>
            <a:spLocks noChangeArrowheads="1"/>
          </p:cNvSpPr>
          <p:nvPr/>
        </p:nvSpPr>
        <p:spPr bwMode="auto">
          <a:xfrm>
            <a:off x="10304078" y="5865715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15035" y="4941063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50818" y="4003572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33895" y="6198691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361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050" y="612275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endParaRPr 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</a:t>
            </a:r>
            <a:endParaRPr 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57451" y="1074911"/>
            <a:ext cx="373097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 not higher than 3, i.e., a, b and c (note four new shortest paths from a to d, from b to d, and from d to b).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9233" y="2335823"/>
            <a:ext cx="2448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9511" y="1397680"/>
            <a:ext cx="453215" cy="133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33492" y="3427198"/>
            <a:ext cx="896644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k =4. Applying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 { D[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j],  D[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k] + D[k, j] 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….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387F2E3C-0FAD-4CAC-8DC5-77B5C9A852F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98" y="1546703"/>
            <a:ext cx="586105" cy="42545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633492" y="4305593"/>
            <a:ext cx="8255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j=1] = min{ D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1],  D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4] + D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1]}= min{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7}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2" name="AutoShape 281"/>
          <p:cNvCxnSpPr>
            <a:cxnSpLocks noChangeShapeType="1"/>
            <a:stCxn id="18" idx="6"/>
          </p:cNvCxnSpPr>
          <p:nvPr/>
        </p:nvCxnSpPr>
        <p:spPr bwMode="auto">
          <a:xfrm>
            <a:off x="9567783" y="6182518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83"/>
          <p:cNvCxnSpPr>
            <a:cxnSpLocks noChangeShapeType="1"/>
            <a:endCxn id="17" idx="5"/>
          </p:cNvCxnSpPr>
          <p:nvPr/>
        </p:nvCxnSpPr>
        <p:spPr bwMode="auto">
          <a:xfrm flipH="1" flipV="1">
            <a:off x="9467287" y="4636202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84"/>
          <p:cNvCxnSpPr>
            <a:cxnSpLocks noChangeShapeType="1"/>
          </p:cNvCxnSpPr>
          <p:nvPr/>
        </p:nvCxnSpPr>
        <p:spPr bwMode="auto">
          <a:xfrm flipH="1" flipV="1">
            <a:off x="9589917" y="4407028"/>
            <a:ext cx="997625" cy="1080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89"/>
          <p:cNvCxnSpPr>
            <a:cxnSpLocks noChangeShapeType="1"/>
            <a:stCxn id="17" idx="4"/>
          </p:cNvCxnSpPr>
          <p:nvPr/>
        </p:nvCxnSpPr>
        <p:spPr bwMode="auto">
          <a:xfrm flipH="1">
            <a:off x="9197766" y="4732763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90"/>
          <p:cNvCxnSpPr>
            <a:cxnSpLocks noChangeShapeType="1"/>
            <a:endCxn id="19" idx="3"/>
          </p:cNvCxnSpPr>
          <p:nvPr/>
        </p:nvCxnSpPr>
        <p:spPr bwMode="auto">
          <a:xfrm flipV="1">
            <a:off x="9344627" y="4640289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280"/>
          <p:cNvSpPr>
            <a:spLocks noChangeArrowheads="1"/>
          </p:cNvSpPr>
          <p:nvPr/>
        </p:nvSpPr>
        <p:spPr bwMode="auto">
          <a:xfrm>
            <a:off x="8827166" y="4073400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280"/>
          <p:cNvSpPr>
            <a:spLocks noChangeArrowheads="1"/>
          </p:cNvSpPr>
          <p:nvPr/>
        </p:nvSpPr>
        <p:spPr bwMode="auto">
          <a:xfrm>
            <a:off x="8817835" y="5852836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280"/>
          <p:cNvSpPr>
            <a:spLocks noChangeArrowheads="1"/>
          </p:cNvSpPr>
          <p:nvPr/>
        </p:nvSpPr>
        <p:spPr bwMode="auto">
          <a:xfrm>
            <a:off x="10587542" y="4077487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280"/>
          <p:cNvSpPr>
            <a:spLocks noChangeArrowheads="1"/>
          </p:cNvSpPr>
          <p:nvPr/>
        </p:nvSpPr>
        <p:spPr bwMode="auto">
          <a:xfrm>
            <a:off x="10587542" y="5856571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98499" y="4931919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34282" y="3994428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817359" y="6189547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633492" y="4980635"/>
                <a:ext cx="6945538" cy="1754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Recall: Consider D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distance of (c3, a1) =  {(c 7 b) (b 2, a)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(c, 9, a),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(c 1 d) (d, 6, a)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(c, 7, a)}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step (c 1 d) (d, 6, a)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(c, 7, a) will be considered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later after move both the column-window to d4 column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row-window to d4 row.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92" y="4980635"/>
                <a:ext cx="6945538" cy="1754326"/>
              </a:xfrm>
              <a:prstGeom prst="rect">
                <a:avLst/>
              </a:prstGeom>
              <a:blipFill>
                <a:blip r:embed="rId3"/>
                <a:stretch>
                  <a:fillRect l="-701" t="-1379" r="-351" b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285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072" y="583147"/>
            <a:ext cx="59931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a1     b2      c3       d4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a1      0	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   b2	     2	  0    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5        6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c3	    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d4	     6	16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88"/>
          <p:cNvSpPr>
            <a:spLocks/>
          </p:cNvSpPr>
          <p:nvPr/>
        </p:nvSpPr>
        <p:spPr bwMode="auto">
          <a:xfrm>
            <a:off x="5928215" y="1423035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88"/>
          <p:cNvSpPr>
            <a:spLocks/>
          </p:cNvSpPr>
          <p:nvPr/>
        </p:nvSpPr>
        <p:spPr bwMode="auto">
          <a:xfrm flipH="1">
            <a:off x="3361044" y="1423035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145" y="2735933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57451" y="1074911"/>
            <a:ext cx="373097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 of the shortest paths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intermediate vertices numbered not higher than 4, i.e., a, b, c and d (note a new shortest paths from c to a).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3290" y="4890369"/>
            <a:ext cx="89664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k =5.  End….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3290" y="3429255"/>
            <a:ext cx="85847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8.16   Application of Floyd’s algorithm to the diagraph shown. Updated elements are shown in bold.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AutoShape 281">
            <a:extLst>
              <a:ext uri="{FF2B5EF4-FFF2-40B4-BE49-F238E27FC236}">
                <a16:creationId xmlns:a16="http://schemas.microsoft.com/office/drawing/2014/main" id="{44B22785-899F-435E-A687-F5FD96C8A1B8}"/>
              </a:ext>
            </a:extLst>
          </p:cNvPr>
          <p:cNvCxnSpPr>
            <a:cxnSpLocks noChangeShapeType="1"/>
            <a:stCxn id="17" idx="6"/>
            <a:endCxn id="19" idx="2"/>
          </p:cNvCxnSpPr>
          <p:nvPr/>
        </p:nvCxnSpPr>
        <p:spPr bwMode="auto">
          <a:xfrm>
            <a:off x="8255727" y="5923619"/>
            <a:ext cx="1101308" cy="186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283">
            <a:extLst>
              <a:ext uri="{FF2B5EF4-FFF2-40B4-BE49-F238E27FC236}">
                <a16:creationId xmlns:a16="http://schemas.microsoft.com/office/drawing/2014/main" id="{D3EF04B7-2C8F-47A9-89E4-1A66036E39B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177837" y="4410179"/>
            <a:ext cx="1433750" cy="168148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84">
            <a:extLst>
              <a:ext uri="{FF2B5EF4-FFF2-40B4-BE49-F238E27FC236}">
                <a16:creationId xmlns:a16="http://schemas.microsoft.com/office/drawing/2014/main" id="{D4AF2B6D-B788-4080-B39D-B7226B9E437F}"/>
              </a:ext>
            </a:extLst>
          </p:cNvPr>
          <p:cNvCxnSpPr>
            <a:cxnSpLocks noChangeShapeType="1"/>
            <a:endCxn id="16" idx="6"/>
          </p:cNvCxnSpPr>
          <p:nvPr/>
        </p:nvCxnSpPr>
        <p:spPr bwMode="auto">
          <a:xfrm flipH="1">
            <a:off x="8255726" y="4211011"/>
            <a:ext cx="1101310" cy="2320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89">
            <a:extLst>
              <a:ext uri="{FF2B5EF4-FFF2-40B4-BE49-F238E27FC236}">
                <a16:creationId xmlns:a16="http://schemas.microsoft.com/office/drawing/2014/main" id="{72F83E37-9E90-499B-A19B-DA7C2F44C516}"/>
              </a:ext>
            </a:extLst>
          </p:cNvPr>
          <p:cNvCxnSpPr>
            <a:cxnSpLocks noChangeShapeType="1"/>
            <a:stCxn id="16" idx="4"/>
          </p:cNvCxnSpPr>
          <p:nvPr/>
        </p:nvCxnSpPr>
        <p:spPr bwMode="auto">
          <a:xfrm>
            <a:off x="7936039" y="4525936"/>
            <a:ext cx="31221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90">
            <a:extLst>
              <a:ext uri="{FF2B5EF4-FFF2-40B4-BE49-F238E27FC236}">
                <a16:creationId xmlns:a16="http://schemas.microsoft.com/office/drawing/2014/main" id="{CC9D4FF9-980D-448B-ADEF-FF81652D42F5}"/>
              </a:ext>
            </a:extLst>
          </p:cNvPr>
          <p:cNvCxnSpPr>
            <a:cxnSpLocks noChangeShapeType="1"/>
            <a:endCxn id="18" idx="3"/>
          </p:cNvCxnSpPr>
          <p:nvPr/>
        </p:nvCxnSpPr>
        <p:spPr bwMode="auto">
          <a:xfrm flipV="1">
            <a:off x="8114120" y="4374659"/>
            <a:ext cx="1328318" cy="150228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280">
            <a:extLst>
              <a:ext uri="{FF2B5EF4-FFF2-40B4-BE49-F238E27FC236}">
                <a16:creationId xmlns:a16="http://schemas.microsoft.com/office/drawing/2014/main" id="{497E07C6-A75C-4054-A604-55387F9FB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352" y="3942495"/>
            <a:ext cx="639374" cy="5834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280">
            <a:extLst>
              <a:ext uri="{FF2B5EF4-FFF2-40B4-BE49-F238E27FC236}">
                <a16:creationId xmlns:a16="http://schemas.microsoft.com/office/drawing/2014/main" id="{11E325A2-202D-45C0-81A2-800ECE26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941" y="5646009"/>
            <a:ext cx="605786" cy="55521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280">
            <a:extLst>
              <a:ext uri="{FF2B5EF4-FFF2-40B4-BE49-F238E27FC236}">
                <a16:creationId xmlns:a16="http://schemas.microsoft.com/office/drawing/2014/main" id="{D90558B5-8A23-4BF0-9B20-B02D593EF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7035" y="3870660"/>
            <a:ext cx="583171" cy="59047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280">
            <a:extLst>
              <a:ext uri="{FF2B5EF4-FFF2-40B4-BE49-F238E27FC236}">
                <a16:creationId xmlns:a16="http://schemas.microsoft.com/office/drawing/2014/main" id="{26D7C237-0E9B-4F5F-AF85-B9F5E0E9B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7035" y="5649745"/>
            <a:ext cx="583171" cy="551484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52BD1A-B9E1-4422-BC07-A67FAA479A45}"/>
              </a:ext>
            </a:extLst>
          </p:cNvPr>
          <p:cNvSpPr/>
          <p:nvPr/>
        </p:nvSpPr>
        <p:spPr>
          <a:xfrm>
            <a:off x="5681590" y="5394200"/>
            <a:ext cx="18085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Both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Digraph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1A097-1D0D-45F4-9912-73D3E3B9FC53}"/>
              </a:ext>
            </a:extLst>
          </p:cNvPr>
          <p:cNvSpPr/>
          <p:nvPr/>
        </p:nvSpPr>
        <p:spPr>
          <a:xfrm>
            <a:off x="7667992" y="4725092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B5E37F-78FB-4786-9B70-726CA8261CFF}"/>
              </a:ext>
            </a:extLst>
          </p:cNvPr>
          <p:cNvSpPr/>
          <p:nvPr/>
        </p:nvSpPr>
        <p:spPr>
          <a:xfrm>
            <a:off x="8703775" y="3787601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EA87A6-7039-4ED8-B0D5-D3572E4502A1}"/>
              </a:ext>
            </a:extLst>
          </p:cNvPr>
          <p:cNvSpPr/>
          <p:nvPr/>
        </p:nvSpPr>
        <p:spPr>
          <a:xfrm>
            <a:off x="8586852" y="5982720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 descr="Image result for smiley face images">
            <a:extLst>
              <a:ext uri="{FF2B5EF4-FFF2-40B4-BE49-F238E27FC236}">
                <a16:creationId xmlns:a16="http://schemas.microsoft.com/office/drawing/2014/main" id="{77ECAD76-6D56-43E6-8C13-535BE86370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2" y="1754738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221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62471" y="770548"/>
                <a:ext cx="8983609" cy="5929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Here is pseudocode of Floyd’s algorithm.  It takes advantage of the fact that the next matrix in sequence  (8.12) can be written over its predecessor.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Algorithm   Floyd( W[ 1 .. n, 1 .. n ])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//implements Floyd’s algorithm for the all-pairs shortest-paths problem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Input:  	  The weight matrix W of a graph with no negative-length cycle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Output:   The distance matrix of the shortest paths’ lengths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W  //is not necessary if W can be overwritten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 k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1 to  n do</a:t>
                </a:r>
              </a:p>
              <a:p>
                <a:pPr marL="457200" marR="0" indent="4572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1 to  n do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      for  j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1 to  n do</a:t>
                </a:r>
              </a:p>
              <a:p>
                <a:pPr marL="457200" marR="0" indent="4572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2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 </a:t>
                </a:r>
                <a:r>
                  <a:rPr lang="zh-CN" alt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min { D[</a:t>
                </a:r>
                <a:r>
                  <a:rPr lang="en-US" sz="22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j],  D[</a:t>
                </a:r>
                <a:r>
                  <a:rPr lang="en-US" sz="22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k] + D[k, j] }</a:t>
                </a:r>
                <a:endParaRPr lang="en-US" sz="2200" dirty="0">
                  <a:solidFill>
                    <a:srgbClr val="0000CC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return D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Obviously, the time efficiency of Floyd’s algorithm is cubic,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– as is the time efficiency of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Warshall’s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algorithm.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471" y="770548"/>
                <a:ext cx="8983609" cy="5929508"/>
              </a:xfrm>
              <a:prstGeom prst="rect">
                <a:avLst/>
              </a:prstGeom>
              <a:blipFill>
                <a:blip r:embed="rId2"/>
                <a:stretch>
                  <a:fillRect l="-882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8109F3B7-7D7F-41F9-9954-55E164BF18C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16" y="4481492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7919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4033" y="1784040"/>
            <a:ext cx="87901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Time Complexity of Floyd’s Algorithm for all-pairs shortest-paths 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Basic operation:  The instruction in the for-j loop.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 size: n, the number of vertices in the graph.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Analysis: There is the most inner for-j loop within the for-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loop within the most outer for-k loop, with n passes through each loop.  Thus,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T(n) = n * n * n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= n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= </a:t>
            </a:r>
            <a:r>
              <a:rPr lang="el-GR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(n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8109F3B7-7D7F-41F9-9954-55E164BF18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5914">
            <a:off x="676077" y="1571315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822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3422" y="2743297"/>
            <a:ext cx="6125155" cy="1655762"/>
          </a:xfrm>
        </p:spPr>
        <p:txBody>
          <a:bodyPr/>
          <a:lstStyle/>
          <a:p>
            <a:r>
              <a:rPr lang="en-US" sz="3200"/>
              <a:t>Chapter 06_05</a:t>
            </a:r>
            <a:endParaRPr lang="en-US" sz="3200" dirty="0"/>
          </a:p>
          <a:p>
            <a:r>
              <a:rPr lang="en-US" sz="3200" dirty="0"/>
              <a:t>Dynamic Programming</a:t>
            </a:r>
          </a:p>
          <a:p>
            <a:r>
              <a:rPr 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Optimal Binary Search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79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47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5">
            <a:extLst>
              <a:ext uri="{FF2B5EF4-FFF2-40B4-BE49-F238E27FC236}">
                <a16:creationId xmlns:a16="http://schemas.microsoft.com/office/drawing/2014/main" id="{E6B14181-EF5F-4908-9046-AB34985106F8}"/>
              </a:ext>
            </a:extLst>
          </p:cNvPr>
          <p:cNvSpPr txBox="1"/>
          <p:nvPr/>
        </p:nvSpPr>
        <p:spPr>
          <a:xfrm flipV="1">
            <a:off x="4999667" y="3689349"/>
            <a:ext cx="6028654" cy="16621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2" name="AutoShape 281"/>
          <p:cNvCxnSpPr>
            <a:cxnSpLocks noChangeShapeType="1"/>
            <a:stCxn id="8" idx="6"/>
          </p:cNvCxnSpPr>
          <p:nvPr/>
        </p:nvCxnSpPr>
        <p:spPr bwMode="auto">
          <a:xfrm>
            <a:off x="2678893" y="4628481"/>
            <a:ext cx="1019759" cy="938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AutoShape 283"/>
          <p:cNvCxnSpPr>
            <a:cxnSpLocks noChangeShapeType="1"/>
            <a:endCxn id="7" idx="5"/>
          </p:cNvCxnSpPr>
          <p:nvPr/>
        </p:nvCxnSpPr>
        <p:spPr bwMode="auto">
          <a:xfrm flipH="1" flipV="1">
            <a:off x="2578397" y="3082165"/>
            <a:ext cx="1359060" cy="169260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AutoShape 284"/>
          <p:cNvCxnSpPr>
            <a:cxnSpLocks noChangeShapeType="1"/>
          </p:cNvCxnSpPr>
          <p:nvPr/>
        </p:nvCxnSpPr>
        <p:spPr bwMode="auto">
          <a:xfrm flipH="1">
            <a:off x="2670050" y="2841786"/>
            <a:ext cx="1110445" cy="1451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289"/>
          <p:cNvCxnSpPr>
            <a:cxnSpLocks noChangeShapeType="1"/>
            <a:stCxn id="7" idx="4"/>
          </p:cNvCxnSpPr>
          <p:nvPr/>
        </p:nvCxnSpPr>
        <p:spPr bwMode="auto">
          <a:xfrm flipH="1">
            <a:off x="2308876" y="3178726"/>
            <a:ext cx="4374" cy="112588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290"/>
          <p:cNvCxnSpPr>
            <a:cxnSpLocks noChangeShapeType="1"/>
            <a:endCxn id="9" idx="3"/>
          </p:cNvCxnSpPr>
          <p:nvPr/>
        </p:nvCxnSpPr>
        <p:spPr bwMode="auto">
          <a:xfrm flipV="1">
            <a:off x="2455737" y="3086252"/>
            <a:ext cx="1352742" cy="144347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280"/>
          <p:cNvSpPr>
            <a:spLocks noChangeArrowheads="1"/>
          </p:cNvSpPr>
          <p:nvPr/>
        </p:nvSpPr>
        <p:spPr bwMode="auto">
          <a:xfrm>
            <a:off x="1938276" y="2519363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2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280"/>
          <p:cNvSpPr>
            <a:spLocks noChangeArrowheads="1"/>
          </p:cNvSpPr>
          <p:nvPr/>
        </p:nvSpPr>
        <p:spPr bwMode="auto">
          <a:xfrm>
            <a:off x="1928945" y="4298799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280"/>
          <p:cNvSpPr>
            <a:spLocks noChangeArrowheads="1"/>
          </p:cNvSpPr>
          <p:nvPr/>
        </p:nvSpPr>
        <p:spPr bwMode="auto">
          <a:xfrm>
            <a:off x="3698652" y="2523450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280"/>
          <p:cNvSpPr>
            <a:spLocks noChangeArrowheads="1"/>
          </p:cNvSpPr>
          <p:nvPr/>
        </p:nvSpPr>
        <p:spPr bwMode="auto">
          <a:xfrm>
            <a:off x="3698652" y="4302534"/>
            <a:ext cx="749948" cy="6593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38276" y="5286184"/>
            <a:ext cx="18085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Both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Digraph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09609" y="3377882"/>
            <a:ext cx="16658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3       6        7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5392" y="2440391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28469" y="4635510"/>
            <a:ext cx="399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9080" y="958507"/>
            <a:ext cx="599316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	                  a        b        c        d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a        0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W  =       b	     2	  0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c	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7        0        1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d	     6	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95209" y="3566397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           a        b        c        d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 a        0       10       3        4</a:t>
            </a:r>
          </a:p>
          <a:p>
            <a:pPr indent="457200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  =         b	      2	   0        5        6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 c	     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7	0       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 d	      6	  16	9        0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288"/>
          <p:cNvSpPr>
            <a:spLocks/>
          </p:cNvSpPr>
          <p:nvPr/>
        </p:nvSpPr>
        <p:spPr bwMode="auto">
          <a:xfrm>
            <a:off x="9337245" y="1769267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8" name="AutoShape 288"/>
          <p:cNvSpPr>
            <a:spLocks/>
          </p:cNvSpPr>
          <p:nvPr/>
        </p:nvSpPr>
        <p:spPr bwMode="auto">
          <a:xfrm>
            <a:off x="9337245" y="3947250"/>
            <a:ext cx="79614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" name="AutoShape 288"/>
          <p:cNvSpPr>
            <a:spLocks/>
          </p:cNvSpPr>
          <p:nvPr/>
        </p:nvSpPr>
        <p:spPr bwMode="auto">
          <a:xfrm flipH="1">
            <a:off x="6770074" y="1769267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0" name="AutoShape 288"/>
          <p:cNvSpPr>
            <a:spLocks/>
          </p:cNvSpPr>
          <p:nvPr/>
        </p:nvSpPr>
        <p:spPr bwMode="auto">
          <a:xfrm flipH="1">
            <a:off x="6801175" y="3947250"/>
            <a:ext cx="118189" cy="1193403"/>
          </a:xfrm>
          <a:prstGeom prst="rightBracket">
            <a:avLst>
              <a:gd name="adj" fmla="val 9265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01175" y="3082165"/>
            <a:ext cx="2802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  Its weight matrix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38276" y="5351501"/>
            <a:ext cx="85516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(c)   Its distance matrix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8.14  (a)  Digraph.  (b) Its weight matrix.  (c) Its distance matrix.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949F7E-054E-4922-98E4-27ED73D37007}"/>
              </a:ext>
            </a:extLst>
          </p:cNvPr>
          <p:cNvSpPr/>
          <p:nvPr/>
        </p:nvSpPr>
        <p:spPr>
          <a:xfrm>
            <a:off x="1836237" y="616745"/>
            <a:ext cx="31634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 </a:t>
            </a:r>
            <a:endParaRPr lang="en-US" sz="3200" dirty="0"/>
          </a:p>
        </p:txBody>
      </p:sp>
      <p:pic>
        <p:nvPicPr>
          <p:cNvPr id="24" name="Picture 23" descr="Image result for smiley face images">
            <a:extLst>
              <a:ext uri="{FF2B5EF4-FFF2-40B4-BE49-F238E27FC236}">
                <a16:creationId xmlns:a16="http://schemas.microsoft.com/office/drawing/2014/main" id="{C8DCE8C1-CADD-4CFE-A210-52C3F3CCBE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98" y="154670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2000090C-7D1B-4159-8356-593097B6BE2E}"/>
              </a:ext>
            </a:extLst>
          </p:cNvPr>
          <p:cNvSpPr txBox="1"/>
          <p:nvPr/>
        </p:nvSpPr>
        <p:spPr>
          <a:xfrm>
            <a:off x="1182253" y="4428836"/>
            <a:ext cx="9873673" cy="14469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E6B14181-EF5F-4908-9046-AB34985106F8}"/>
              </a:ext>
            </a:extLst>
          </p:cNvPr>
          <p:cNvSpPr txBox="1"/>
          <p:nvPr/>
        </p:nvSpPr>
        <p:spPr>
          <a:xfrm>
            <a:off x="1228435" y="2410691"/>
            <a:ext cx="9827492" cy="10183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50504" y="1859340"/>
            <a:ext cx="8929315" cy="4094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Consider Floyd’s algorithm for generating the distance matrix.  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algorithm is applicable to both undirected and directed weighted graphs without containing a cycle of a negative length. </a:t>
            </a:r>
          </a:p>
          <a:p>
            <a:pPr marL="1376363" lvl="2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(The distance between any two vertices in such a cycle can be made arbitrarily small by repeating the cycle enough  times.)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algorithm can be enhanced to find not only the lengths of the shortest paths for all vertex pairs but also the shortest paths themselves.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F03385-402A-428E-8207-1C425D1AB844}"/>
              </a:ext>
            </a:extLst>
          </p:cNvPr>
          <p:cNvSpPr/>
          <p:nvPr/>
        </p:nvSpPr>
        <p:spPr>
          <a:xfrm>
            <a:off x="1644288" y="982176"/>
            <a:ext cx="31634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40025" y="1059639"/>
                <a:ext cx="8948691" cy="57322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This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algorithm computes the distance matrix of a directed or undirected weighted graph with n vertices through a series of n x n matrices:</a:t>
                </a:r>
              </a:p>
              <a:p>
                <a:pPr marL="457200" marR="0" indent="45720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 . . . ,   D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(k-1)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 </a:t>
                </a:r>
                <a:r>
                  <a:rPr lang="en-US" sz="2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sz="2200" b="1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(k) 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. . . ,   D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(n)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			(8.12)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Each of these matrices contains the lengths of shortest paths with certain constraints on the paths considered for the matrix in question.</a:t>
                </a:r>
              </a:p>
              <a:p>
                <a:pPr marL="461963" indent="-461963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he element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in the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row and the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column of matrix  D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(k) 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(1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n,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n) is equal to the length of the shortest path among all paths from the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vertex to the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vertex with each intermediate vertex, if any, numbered not higher than k.</a:t>
                </a:r>
              </a:p>
              <a:p>
                <a:pPr marL="461963" indent="-461963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 particular, the series starts with the weight matrix, D</a:t>
                </a:r>
                <a:r>
                  <a:rPr lang="en-US" sz="22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of the graph.  D</a:t>
                </a:r>
                <a:r>
                  <a:rPr lang="en-US" sz="22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(0)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does not allow any intermediate vertices in its paths.  The last matrix in the series, D</a:t>
                </a:r>
                <a:r>
                  <a:rPr lang="en-US" sz="22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(n)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is the distance matrix being sought. It contains the lengths of the shortest paths among all paths that can use all n vertices as intermediate.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025" y="1059639"/>
                <a:ext cx="8948691" cy="5732275"/>
              </a:xfrm>
              <a:prstGeom prst="rect">
                <a:avLst/>
              </a:prstGeom>
              <a:blipFill>
                <a:blip r:embed="rId2"/>
                <a:stretch>
                  <a:fillRect l="-886" t="-745" r="-1022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216BCBC-752D-42AD-9538-6DCC93AA3860}"/>
              </a:ext>
            </a:extLst>
          </p:cNvPr>
          <p:cNvSpPr/>
          <p:nvPr/>
        </p:nvSpPr>
        <p:spPr>
          <a:xfrm>
            <a:off x="1740025" y="474864"/>
            <a:ext cx="78729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 </a:t>
            </a:r>
            <a:r>
              <a:rPr lang="en-US" sz="26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for generating the distance matrix. </a:t>
            </a:r>
            <a:endParaRPr lang="en-US" sz="2600" dirty="0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9F5606D9-5AE5-46FF-8540-0EAF59EBD2D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18" y="154670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04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95634" y="929011"/>
                <a:ext cx="9126245" cy="556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Compute all the elements of each matrix D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(k)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from its immediate predecessor D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(k-1)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in series (8.12).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be the element in the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row and the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column of matrix D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(k)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is equal to the length of the shortest path among all paths from the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vertex v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to the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baseline="30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vertex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with their intermediate vertices numbered not higher than k:       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 algn="ctr"/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a list of intermediate vertices each numbered not higher than k,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(8.13)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artition all such paths into two disjoint subsets: those that do not use the k</a:t>
                </a:r>
                <a:r>
                  <a:rPr lang="en-US" sz="2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vertex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as intermediate and those that do. 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Since the paths of the first subset have their intermediate vertices numbered not higher than k-1, the shortest of them is of length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by definition of our matrices.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34" y="929011"/>
                <a:ext cx="9126245" cy="5562870"/>
              </a:xfrm>
              <a:prstGeom prst="rect">
                <a:avLst/>
              </a:prstGeom>
              <a:blipFill>
                <a:blip r:embed="rId2"/>
                <a:stretch>
                  <a:fillRect l="-868" t="-657" r="-1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3A00A9F-3EDB-4F0C-BC0F-CB58BE33D39E}"/>
              </a:ext>
            </a:extLst>
          </p:cNvPr>
          <p:cNvSpPr/>
          <p:nvPr/>
        </p:nvSpPr>
        <p:spPr>
          <a:xfrm>
            <a:off x="1695634" y="344236"/>
            <a:ext cx="78729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 </a:t>
            </a:r>
            <a:r>
              <a:rPr lang="en-US" sz="26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for generating the distance matrix. </a:t>
            </a:r>
            <a:endParaRPr lang="en-US" sz="2600" dirty="0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B8C4AAB5-7120-4472-A0AA-6CE78E2AC64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18" y="154670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5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5838" y="793763"/>
            <a:ext cx="86270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What is the length of the shortest path in the second subset?  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the graph that does not contain a cycle of a negative length, 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consider only to the paths in the second subset that use vertex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as their intermediate vertex exactly once 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(because visiting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more than once can only increase the path’s length). 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All such paths have the following form: 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 vertices numbered  </a:t>
            </a:r>
            <a:r>
              <a:rPr lang="zh-C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k -1,  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 vertices numbered  k -1,  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That means, each of the paths is made up a path from v</a:t>
            </a:r>
            <a:r>
              <a:rPr lang="en-US" sz="2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with each intermediate vertex numbered not higher than k-1 and a path from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 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with each intermediate vertex numbered not higher than k-1.  The situation is as in Figure 8.15.     </a:t>
            </a: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BD2CB47E-FDAC-4C33-8A7A-FD6B6E6A109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18" y="154670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95"/>
          <p:cNvSpPr>
            <a:spLocks noChangeArrowheads="1"/>
          </p:cNvSpPr>
          <p:nvPr/>
        </p:nvSpPr>
        <p:spPr bwMode="auto">
          <a:xfrm>
            <a:off x="1813726" y="2278310"/>
            <a:ext cx="630037" cy="5803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200" b="0" i="0" u="none" strike="noStrike" cap="none" normalizeH="0" baseline="-3000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endParaRPr kumimoji="0" lang="en-US" altLang="zh-CN" sz="22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97"/>
          <p:cNvSpPr>
            <a:spLocks noChangeArrowheads="1"/>
          </p:cNvSpPr>
          <p:nvPr/>
        </p:nvSpPr>
        <p:spPr bwMode="auto">
          <a:xfrm>
            <a:off x="4802739" y="2278310"/>
            <a:ext cx="630037" cy="5803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2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298"/>
          <p:cNvSpPr>
            <a:spLocks noChangeArrowheads="1"/>
          </p:cNvSpPr>
          <p:nvPr/>
        </p:nvSpPr>
        <p:spPr bwMode="auto">
          <a:xfrm>
            <a:off x="3261839" y="3896702"/>
            <a:ext cx="630037" cy="5803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2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443763" y="2456923"/>
            <a:ext cx="2358976" cy="136541"/>
          </a:xfrm>
          <a:custGeom>
            <a:avLst/>
            <a:gdLst>
              <a:gd name="T0" fmla="*/ 0 w 2415"/>
              <a:gd name="T1" fmla="*/ 78 h 180"/>
              <a:gd name="T2" fmla="*/ 225 w 2415"/>
              <a:gd name="T3" fmla="*/ 78 h 180"/>
              <a:gd name="T4" fmla="*/ 255 w 2415"/>
              <a:gd name="T5" fmla="*/ 123 h 180"/>
              <a:gd name="T6" fmla="*/ 300 w 2415"/>
              <a:gd name="T7" fmla="*/ 153 h 180"/>
              <a:gd name="T8" fmla="*/ 420 w 2415"/>
              <a:gd name="T9" fmla="*/ 138 h 180"/>
              <a:gd name="T10" fmla="*/ 465 w 2415"/>
              <a:gd name="T11" fmla="*/ 108 h 180"/>
              <a:gd name="T12" fmla="*/ 720 w 2415"/>
              <a:gd name="T13" fmla="*/ 93 h 180"/>
              <a:gd name="T14" fmla="*/ 975 w 2415"/>
              <a:gd name="T15" fmla="*/ 108 h 180"/>
              <a:gd name="T16" fmla="*/ 1020 w 2415"/>
              <a:gd name="T17" fmla="*/ 138 h 180"/>
              <a:gd name="T18" fmla="*/ 1395 w 2415"/>
              <a:gd name="T19" fmla="*/ 123 h 180"/>
              <a:gd name="T20" fmla="*/ 1485 w 2415"/>
              <a:gd name="T21" fmla="*/ 93 h 180"/>
              <a:gd name="T22" fmla="*/ 1515 w 2415"/>
              <a:gd name="T23" fmla="*/ 48 h 180"/>
              <a:gd name="T24" fmla="*/ 1605 w 2415"/>
              <a:gd name="T25" fmla="*/ 18 h 180"/>
              <a:gd name="T26" fmla="*/ 1680 w 2415"/>
              <a:gd name="T27" fmla="*/ 78 h 180"/>
              <a:gd name="T28" fmla="*/ 1725 w 2415"/>
              <a:gd name="T29" fmla="*/ 93 h 180"/>
              <a:gd name="T30" fmla="*/ 2025 w 2415"/>
              <a:gd name="T31" fmla="*/ 108 h 180"/>
              <a:gd name="T32" fmla="*/ 2370 w 2415"/>
              <a:gd name="T33" fmla="*/ 123 h 180"/>
              <a:gd name="T34" fmla="*/ 2415 w 2415"/>
              <a:gd name="T35" fmla="*/ 10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15" h="180">
                <a:moveTo>
                  <a:pt x="0" y="78"/>
                </a:moveTo>
                <a:cubicBezTo>
                  <a:pt x="85" y="61"/>
                  <a:pt x="126" y="45"/>
                  <a:pt x="225" y="78"/>
                </a:cubicBezTo>
                <a:cubicBezTo>
                  <a:pt x="242" y="84"/>
                  <a:pt x="242" y="110"/>
                  <a:pt x="255" y="123"/>
                </a:cubicBezTo>
                <a:cubicBezTo>
                  <a:pt x="268" y="136"/>
                  <a:pt x="285" y="143"/>
                  <a:pt x="300" y="153"/>
                </a:cubicBezTo>
                <a:cubicBezTo>
                  <a:pt x="340" y="148"/>
                  <a:pt x="381" y="149"/>
                  <a:pt x="420" y="138"/>
                </a:cubicBezTo>
                <a:cubicBezTo>
                  <a:pt x="437" y="133"/>
                  <a:pt x="447" y="111"/>
                  <a:pt x="465" y="108"/>
                </a:cubicBezTo>
                <a:cubicBezTo>
                  <a:pt x="549" y="95"/>
                  <a:pt x="635" y="98"/>
                  <a:pt x="720" y="93"/>
                </a:cubicBezTo>
                <a:cubicBezTo>
                  <a:pt x="805" y="98"/>
                  <a:pt x="891" y="95"/>
                  <a:pt x="975" y="108"/>
                </a:cubicBezTo>
                <a:cubicBezTo>
                  <a:pt x="993" y="111"/>
                  <a:pt x="1002" y="137"/>
                  <a:pt x="1020" y="138"/>
                </a:cubicBezTo>
                <a:cubicBezTo>
                  <a:pt x="1145" y="142"/>
                  <a:pt x="1270" y="128"/>
                  <a:pt x="1395" y="123"/>
                </a:cubicBezTo>
                <a:cubicBezTo>
                  <a:pt x="1425" y="113"/>
                  <a:pt x="1467" y="119"/>
                  <a:pt x="1485" y="93"/>
                </a:cubicBezTo>
                <a:cubicBezTo>
                  <a:pt x="1495" y="78"/>
                  <a:pt x="1500" y="58"/>
                  <a:pt x="1515" y="48"/>
                </a:cubicBezTo>
                <a:cubicBezTo>
                  <a:pt x="1542" y="31"/>
                  <a:pt x="1605" y="18"/>
                  <a:pt x="1605" y="18"/>
                </a:cubicBezTo>
                <a:cubicBezTo>
                  <a:pt x="1718" y="56"/>
                  <a:pt x="1583" y="0"/>
                  <a:pt x="1680" y="78"/>
                </a:cubicBezTo>
                <a:cubicBezTo>
                  <a:pt x="1692" y="88"/>
                  <a:pt x="1709" y="92"/>
                  <a:pt x="1725" y="93"/>
                </a:cubicBezTo>
                <a:cubicBezTo>
                  <a:pt x="1825" y="102"/>
                  <a:pt x="1925" y="103"/>
                  <a:pt x="2025" y="108"/>
                </a:cubicBezTo>
                <a:cubicBezTo>
                  <a:pt x="2134" y="180"/>
                  <a:pt x="2247" y="141"/>
                  <a:pt x="2370" y="123"/>
                </a:cubicBezTo>
                <a:cubicBezTo>
                  <a:pt x="2385" y="118"/>
                  <a:pt x="2415" y="108"/>
                  <a:pt x="2415" y="108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2101399" y="2858610"/>
            <a:ext cx="1160440" cy="1328242"/>
          </a:xfrm>
          <a:custGeom>
            <a:avLst/>
            <a:gdLst>
              <a:gd name="T0" fmla="*/ 30 w 1188"/>
              <a:gd name="T1" fmla="*/ 0 h 1851"/>
              <a:gd name="T2" fmla="*/ 45 w 1188"/>
              <a:gd name="T3" fmla="*/ 135 h 1851"/>
              <a:gd name="T4" fmla="*/ 90 w 1188"/>
              <a:gd name="T5" fmla="*/ 150 h 1851"/>
              <a:gd name="T6" fmla="*/ 105 w 1188"/>
              <a:gd name="T7" fmla="*/ 195 h 1851"/>
              <a:gd name="T8" fmla="*/ 60 w 1188"/>
              <a:gd name="T9" fmla="*/ 240 h 1851"/>
              <a:gd name="T10" fmla="*/ 0 w 1188"/>
              <a:gd name="T11" fmla="*/ 330 h 1851"/>
              <a:gd name="T12" fmla="*/ 30 w 1188"/>
              <a:gd name="T13" fmla="*/ 420 h 1851"/>
              <a:gd name="T14" fmla="*/ 60 w 1188"/>
              <a:gd name="T15" fmla="*/ 465 h 1851"/>
              <a:gd name="T16" fmla="*/ 75 w 1188"/>
              <a:gd name="T17" fmla="*/ 510 h 1851"/>
              <a:gd name="T18" fmla="*/ 165 w 1188"/>
              <a:gd name="T19" fmla="*/ 540 h 1851"/>
              <a:gd name="T20" fmla="*/ 210 w 1188"/>
              <a:gd name="T21" fmla="*/ 585 h 1851"/>
              <a:gd name="T22" fmla="*/ 270 w 1188"/>
              <a:gd name="T23" fmla="*/ 600 h 1851"/>
              <a:gd name="T24" fmla="*/ 300 w 1188"/>
              <a:gd name="T25" fmla="*/ 690 h 1851"/>
              <a:gd name="T26" fmla="*/ 390 w 1188"/>
              <a:gd name="T27" fmla="*/ 735 h 1851"/>
              <a:gd name="T28" fmla="*/ 450 w 1188"/>
              <a:gd name="T29" fmla="*/ 825 h 1851"/>
              <a:gd name="T30" fmla="*/ 495 w 1188"/>
              <a:gd name="T31" fmla="*/ 915 h 1851"/>
              <a:gd name="T32" fmla="*/ 645 w 1188"/>
              <a:gd name="T33" fmla="*/ 1005 h 1851"/>
              <a:gd name="T34" fmla="*/ 675 w 1188"/>
              <a:gd name="T35" fmla="*/ 1050 h 1851"/>
              <a:gd name="T36" fmla="*/ 690 w 1188"/>
              <a:gd name="T37" fmla="*/ 1155 h 1851"/>
              <a:gd name="T38" fmla="*/ 735 w 1188"/>
              <a:gd name="T39" fmla="*/ 1170 h 1851"/>
              <a:gd name="T40" fmla="*/ 765 w 1188"/>
              <a:gd name="T41" fmla="*/ 1275 h 1851"/>
              <a:gd name="T42" fmla="*/ 810 w 1188"/>
              <a:gd name="T43" fmla="*/ 1305 h 1851"/>
              <a:gd name="T44" fmla="*/ 960 w 1188"/>
              <a:gd name="T45" fmla="*/ 1485 h 1851"/>
              <a:gd name="T46" fmla="*/ 990 w 1188"/>
              <a:gd name="T47" fmla="*/ 1530 h 1851"/>
              <a:gd name="T48" fmla="*/ 1005 w 1188"/>
              <a:gd name="T49" fmla="*/ 1590 h 1851"/>
              <a:gd name="T50" fmla="*/ 1095 w 1188"/>
              <a:gd name="T51" fmla="*/ 1635 h 1851"/>
              <a:gd name="T52" fmla="*/ 1155 w 1188"/>
              <a:gd name="T53" fmla="*/ 1785 h 1851"/>
              <a:gd name="T54" fmla="*/ 1185 w 1188"/>
              <a:gd name="T55" fmla="*/ 1845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88" h="1851">
                <a:moveTo>
                  <a:pt x="30" y="0"/>
                </a:moveTo>
                <a:cubicBezTo>
                  <a:pt x="35" y="45"/>
                  <a:pt x="28" y="93"/>
                  <a:pt x="45" y="135"/>
                </a:cubicBezTo>
                <a:cubicBezTo>
                  <a:pt x="51" y="150"/>
                  <a:pt x="79" y="139"/>
                  <a:pt x="90" y="150"/>
                </a:cubicBezTo>
                <a:cubicBezTo>
                  <a:pt x="101" y="161"/>
                  <a:pt x="100" y="180"/>
                  <a:pt x="105" y="195"/>
                </a:cubicBezTo>
                <a:cubicBezTo>
                  <a:pt x="90" y="210"/>
                  <a:pt x="73" y="223"/>
                  <a:pt x="60" y="240"/>
                </a:cubicBezTo>
                <a:cubicBezTo>
                  <a:pt x="38" y="268"/>
                  <a:pt x="0" y="330"/>
                  <a:pt x="0" y="330"/>
                </a:cubicBezTo>
                <a:cubicBezTo>
                  <a:pt x="10" y="360"/>
                  <a:pt x="12" y="394"/>
                  <a:pt x="30" y="420"/>
                </a:cubicBezTo>
                <a:cubicBezTo>
                  <a:pt x="40" y="435"/>
                  <a:pt x="52" y="449"/>
                  <a:pt x="60" y="465"/>
                </a:cubicBezTo>
                <a:cubicBezTo>
                  <a:pt x="67" y="479"/>
                  <a:pt x="62" y="501"/>
                  <a:pt x="75" y="510"/>
                </a:cubicBezTo>
                <a:cubicBezTo>
                  <a:pt x="101" y="528"/>
                  <a:pt x="165" y="540"/>
                  <a:pt x="165" y="540"/>
                </a:cubicBezTo>
                <a:cubicBezTo>
                  <a:pt x="180" y="555"/>
                  <a:pt x="192" y="574"/>
                  <a:pt x="210" y="585"/>
                </a:cubicBezTo>
                <a:cubicBezTo>
                  <a:pt x="228" y="595"/>
                  <a:pt x="257" y="584"/>
                  <a:pt x="270" y="600"/>
                </a:cubicBezTo>
                <a:cubicBezTo>
                  <a:pt x="291" y="624"/>
                  <a:pt x="270" y="680"/>
                  <a:pt x="300" y="690"/>
                </a:cubicBezTo>
                <a:cubicBezTo>
                  <a:pt x="362" y="711"/>
                  <a:pt x="332" y="696"/>
                  <a:pt x="390" y="735"/>
                </a:cubicBezTo>
                <a:cubicBezTo>
                  <a:pt x="426" y="842"/>
                  <a:pt x="375" y="713"/>
                  <a:pt x="450" y="825"/>
                </a:cubicBezTo>
                <a:cubicBezTo>
                  <a:pt x="499" y="898"/>
                  <a:pt x="424" y="844"/>
                  <a:pt x="495" y="915"/>
                </a:cubicBezTo>
                <a:cubicBezTo>
                  <a:pt x="536" y="956"/>
                  <a:pt x="590" y="987"/>
                  <a:pt x="645" y="1005"/>
                </a:cubicBezTo>
                <a:cubicBezTo>
                  <a:pt x="655" y="1020"/>
                  <a:pt x="670" y="1033"/>
                  <a:pt x="675" y="1050"/>
                </a:cubicBezTo>
                <a:cubicBezTo>
                  <a:pt x="685" y="1084"/>
                  <a:pt x="674" y="1123"/>
                  <a:pt x="690" y="1155"/>
                </a:cubicBezTo>
                <a:cubicBezTo>
                  <a:pt x="697" y="1169"/>
                  <a:pt x="720" y="1165"/>
                  <a:pt x="735" y="1170"/>
                </a:cubicBezTo>
                <a:cubicBezTo>
                  <a:pt x="747" y="1205"/>
                  <a:pt x="745" y="1245"/>
                  <a:pt x="765" y="1275"/>
                </a:cubicBezTo>
                <a:cubicBezTo>
                  <a:pt x="775" y="1290"/>
                  <a:pt x="795" y="1295"/>
                  <a:pt x="810" y="1305"/>
                </a:cubicBezTo>
                <a:cubicBezTo>
                  <a:pt x="845" y="1375"/>
                  <a:pt x="895" y="1442"/>
                  <a:pt x="960" y="1485"/>
                </a:cubicBezTo>
                <a:cubicBezTo>
                  <a:pt x="970" y="1500"/>
                  <a:pt x="983" y="1513"/>
                  <a:pt x="990" y="1530"/>
                </a:cubicBezTo>
                <a:cubicBezTo>
                  <a:pt x="998" y="1549"/>
                  <a:pt x="994" y="1573"/>
                  <a:pt x="1005" y="1590"/>
                </a:cubicBezTo>
                <a:cubicBezTo>
                  <a:pt x="1022" y="1615"/>
                  <a:pt x="1069" y="1626"/>
                  <a:pt x="1095" y="1635"/>
                </a:cubicBezTo>
                <a:cubicBezTo>
                  <a:pt x="1108" y="1689"/>
                  <a:pt x="1130" y="1736"/>
                  <a:pt x="1155" y="1785"/>
                </a:cubicBezTo>
                <a:cubicBezTo>
                  <a:pt x="1188" y="1851"/>
                  <a:pt x="1185" y="1807"/>
                  <a:pt x="1185" y="1845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3844262" y="2793019"/>
            <a:ext cx="1088157" cy="1305485"/>
          </a:xfrm>
          <a:custGeom>
            <a:avLst/>
            <a:gdLst>
              <a:gd name="T0" fmla="*/ 1114 w 1114"/>
              <a:gd name="T1" fmla="*/ 0 h 1819"/>
              <a:gd name="T2" fmla="*/ 1024 w 1114"/>
              <a:gd name="T3" fmla="*/ 135 h 1819"/>
              <a:gd name="T4" fmla="*/ 844 w 1114"/>
              <a:gd name="T5" fmla="*/ 345 h 1819"/>
              <a:gd name="T6" fmla="*/ 859 w 1114"/>
              <a:gd name="T7" fmla="*/ 390 h 1819"/>
              <a:gd name="T8" fmla="*/ 814 w 1114"/>
              <a:gd name="T9" fmla="*/ 435 h 1819"/>
              <a:gd name="T10" fmla="*/ 754 w 1114"/>
              <a:gd name="T11" fmla="*/ 540 h 1819"/>
              <a:gd name="T12" fmla="*/ 709 w 1114"/>
              <a:gd name="T13" fmla="*/ 870 h 1819"/>
              <a:gd name="T14" fmla="*/ 574 w 1114"/>
              <a:gd name="T15" fmla="*/ 990 h 1819"/>
              <a:gd name="T16" fmla="*/ 559 w 1114"/>
              <a:gd name="T17" fmla="*/ 1035 h 1819"/>
              <a:gd name="T18" fmla="*/ 499 w 1114"/>
              <a:gd name="T19" fmla="*/ 1125 h 1819"/>
              <a:gd name="T20" fmla="*/ 439 w 1114"/>
              <a:gd name="T21" fmla="*/ 1320 h 1819"/>
              <a:gd name="T22" fmla="*/ 409 w 1114"/>
              <a:gd name="T23" fmla="*/ 1425 h 1819"/>
              <a:gd name="T24" fmla="*/ 319 w 1114"/>
              <a:gd name="T25" fmla="*/ 1515 h 1819"/>
              <a:gd name="T26" fmla="*/ 289 w 1114"/>
              <a:gd name="T27" fmla="*/ 1560 h 1819"/>
              <a:gd name="T28" fmla="*/ 229 w 1114"/>
              <a:gd name="T29" fmla="*/ 1590 h 1819"/>
              <a:gd name="T30" fmla="*/ 94 w 1114"/>
              <a:gd name="T31" fmla="*/ 1680 h 1819"/>
              <a:gd name="T32" fmla="*/ 49 w 1114"/>
              <a:gd name="T33" fmla="*/ 1770 h 1819"/>
              <a:gd name="T34" fmla="*/ 4 w 1114"/>
              <a:gd name="T35" fmla="*/ 1815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4" h="1819">
                <a:moveTo>
                  <a:pt x="1114" y="0"/>
                </a:moveTo>
                <a:cubicBezTo>
                  <a:pt x="1084" y="45"/>
                  <a:pt x="1041" y="84"/>
                  <a:pt x="1024" y="135"/>
                </a:cubicBezTo>
                <a:cubicBezTo>
                  <a:pt x="992" y="230"/>
                  <a:pt x="943" y="312"/>
                  <a:pt x="844" y="345"/>
                </a:cubicBezTo>
                <a:cubicBezTo>
                  <a:pt x="849" y="360"/>
                  <a:pt x="864" y="375"/>
                  <a:pt x="859" y="390"/>
                </a:cubicBezTo>
                <a:cubicBezTo>
                  <a:pt x="852" y="410"/>
                  <a:pt x="826" y="418"/>
                  <a:pt x="814" y="435"/>
                </a:cubicBezTo>
                <a:cubicBezTo>
                  <a:pt x="791" y="468"/>
                  <a:pt x="776" y="506"/>
                  <a:pt x="754" y="540"/>
                </a:cubicBezTo>
                <a:cubicBezTo>
                  <a:pt x="727" y="649"/>
                  <a:pt x="732" y="761"/>
                  <a:pt x="709" y="870"/>
                </a:cubicBezTo>
                <a:cubicBezTo>
                  <a:pt x="700" y="913"/>
                  <a:pt x="611" y="953"/>
                  <a:pt x="574" y="990"/>
                </a:cubicBezTo>
                <a:cubicBezTo>
                  <a:pt x="569" y="1005"/>
                  <a:pt x="567" y="1021"/>
                  <a:pt x="559" y="1035"/>
                </a:cubicBezTo>
                <a:cubicBezTo>
                  <a:pt x="541" y="1067"/>
                  <a:pt x="499" y="1125"/>
                  <a:pt x="499" y="1125"/>
                </a:cubicBezTo>
                <a:cubicBezTo>
                  <a:pt x="485" y="1195"/>
                  <a:pt x="458" y="1252"/>
                  <a:pt x="439" y="1320"/>
                </a:cubicBezTo>
                <a:cubicBezTo>
                  <a:pt x="429" y="1355"/>
                  <a:pt x="428" y="1394"/>
                  <a:pt x="409" y="1425"/>
                </a:cubicBezTo>
                <a:cubicBezTo>
                  <a:pt x="387" y="1461"/>
                  <a:pt x="349" y="1485"/>
                  <a:pt x="319" y="1515"/>
                </a:cubicBezTo>
                <a:cubicBezTo>
                  <a:pt x="306" y="1528"/>
                  <a:pt x="303" y="1548"/>
                  <a:pt x="289" y="1560"/>
                </a:cubicBezTo>
                <a:cubicBezTo>
                  <a:pt x="272" y="1574"/>
                  <a:pt x="247" y="1577"/>
                  <a:pt x="229" y="1590"/>
                </a:cubicBezTo>
                <a:cubicBezTo>
                  <a:pt x="177" y="1627"/>
                  <a:pt x="157" y="1659"/>
                  <a:pt x="94" y="1680"/>
                </a:cubicBezTo>
                <a:cubicBezTo>
                  <a:pt x="82" y="1717"/>
                  <a:pt x="78" y="1741"/>
                  <a:pt x="49" y="1770"/>
                </a:cubicBezTo>
                <a:cubicBezTo>
                  <a:pt x="0" y="1819"/>
                  <a:pt x="4" y="1777"/>
                  <a:pt x="4" y="1815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73837" y="321076"/>
            <a:ext cx="187545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73837" y="778276"/>
            <a:ext cx="1875459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195987" y="1955430"/>
                <a:ext cx="1002710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87" y="1955430"/>
                <a:ext cx="1002710" cy="5572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775469" y="3438910"/>
                <a:ext cx="3691010" cy="561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𝑖𝑘</m:t>
                        </m:r>
                      </m:sub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Microsoft YaHei" panose="020B0503020204020204" pitchFamily="34" charset="-122"/>
                    <a:ea typeface="SimSun" panose="02010600030101010101" pitchFamily="2" charset="-122"/>
                    <a:cs typeface="Microsoft YaHei" panose="020B0503020204020204" pitchFamily="34" charset="-122"/>
                  </a:rPr>
                  <a:t>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𝑘𝑗</m:t>
                        </m:r>
                      </m:sub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469" y="3438910"/>
                <a:ext cx="3691010" cy="561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602881" y="4934794"/>
            <a:ext cx="38298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8.15  Underlying idea of </a:t>
            </a:r>
          </a:p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070521" y="1129768"/>
                <a:ext cx="5040707" cy="4785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length of the shortest path among the paths that use the kth vertex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is equal to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𝑖𝑘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+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where</a:t>
                </a:r>
              </a:p>
              <a:p>
                <a:pPr marL="461963" marR="0" lvl="0" indent="-461963">
                  <a:spcBef>
                    <a:spcPts val="1200"/>
                  </a:spcBef>
                  <a:spcAft>
                    <a:spcPts val="12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𝑖𝑘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is the length of the shortest path from v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to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among the paths that use intermediate vertices numbered not higher than k-1; and </a:t>
                </a:r>
              </a:p>
              <a:p>
                <a:pPr marL="461963" marR="0" lvl="0" indent="-461963">
                  <a:spcBef>
                    <a:spcPts val="1200"/>
                  </a:spcBef>
                  <a:spcAft>
                    <a:spcPts val="12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is the length of the shortest path from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to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among the paths that use intermediate vertices numbered not higher than k-1.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521" y="1129768"/>
                <a:ext cx="5040707" cy="4785926"/>
              </a:xfrm>
              <a:prstGeom prst="rect">
                <a:avLst/>
              </a:prstGeom>
              <a:blipFill rotWithShape="0">
                <a:blip r:embed="rId4"/>
                <a:stretch>
                  <a:fillRect l="-1572" t="-764" r="-4353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F200B5E-6848-45D9-8530-FFD1743387A3}"/>
              </a:ext>
            </a:extLst>
          </p:cNvPr>
          <p:cNvSpPr/>
          <p:nvPr/>
        </p:nvSpPr>
        <p:spPr>
          <a:xfrm>
            <a:off x="1670413" y="754389"/>
            <a:ext cx="3237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 </a:t>
            </a:r>
            <a:endParaRPr lang="en-US" sz="3200" dirty="0"/>
          </a:p>
        </p:txBody>
      </p:sp>
      <p:pic>
        <p:nvPicPr>
          <p:cNvPr id="15" name="Picture 14" descr="Image result for smiley face images">
            <a:extLst>
              <a:ext uri="{FF2B5EF4-FFF2-40B4-BE49-F238E27FC236}">
                <a16:creationId xmlns:a16="http://schemas.microsoft.com/office/drawing/2014/main" id="{2E7CFF54-3D8F-4744-9D34-1DF59D3D0DE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18" y="154670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147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95"/>
          <p:cNvSpPr>
            <a:spLocks noChangeArrowheads="1"/>
          </p:cNvSpPr>
          <p:nvPr/>
        </p:nvSpPr>
        <p:spPr bwMode="auto">
          <a:xfrm>
            <a:off x="1503007" y="2278310"/>
            <a:ext cx="630037" cy="5803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200" b="0" i="0" u="none" strike="noStrike" cap="none" normalizeH="0" baseline="-3000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endParaRPr kumimoji="0" lang="en-US" altLang="zh-CN" sz="22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97"/>
          <p:cNvSpPr>
            <a:spLocks noChangeArrowheads="1"/>
          </p:cNvSpPr>
          <p:nvPr/>
        </p:nvSpPr>
        <p:spPr bwMode="auto">
          <a:xfrm>
            <a:off x="4492020" y="2278310"/>
            <a:ext cx="630037" cy="5803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2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298"/>
          <p:cNvSpPr>
            <a:spLocks noChangeArrowheads="1"/>
          </p:cNvSpPr>
          <p:nvPr/>
        </p:nvSpPr>
        <p:spPr bwMode="auto">
          <a:xfrm>
            <a:off x="2951120" y="3896702"/>
            <a:ext cx="630037" cy="5803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2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133044" y="2456923"/>
            <a:ext cx="2358976" cy="136541"/>
          </a:xfrm>
          <a:custGeom>
            <a:avLst/>
            <a:gdLst>
              <a:gd name="T0" fmla="*/ 0 w 2415"/>
              <a:gd name="T1" fmla="*/ 78 h 180"/>
              <a:gd name="T2" fmla="*/ 225 w 2415"/>
              <a:gd name="T3" fmla="*/ 78 h 180"/>
              <a:gd name="T4" fmla="*/ 255 w 2415"/>
              <a:gd name="T5" fmla="*/ 123 h 180"/>
              <a:gd name="T6" fmla="*/ 300 w 2415"/>
              <a:gd name="T7" fmla="*/ 153 h 180"/>
              <a:gd name="T8" fmla="*/ 420 w 2415"/>
              <a:gd name="T9" fmla="*/ 138 h 180"/>
              <a:gd name="T10" fmla="*/ 465 w 2415"/>
              <a:gd name="T11" fmla="*/ 108 h 180"/>
              <a:gd name="T12" fmla="*/ 720 w 2415"/>
              <a:gd name="T13" fmla="*/ 93 h 180"/>
              <a:gd name="T14" fmla="*/ 975 w 2415"/>
              <a:gd name="T15" fmla="*/ 108 h 180"/>
              <a:gd name="T16" fmla="*/ 1020 w 2415"/>
              <a:gd name="T17" fmla="*/ 138 h 180"/>
              <a:gd name="T18" fmla="*/ 1395 w 2415"/>
              <a:gd name="T19" fmla="*/ 123 h 180"/>
              <a:gd name="T20" fmla="*/ 1485 w 2415"/>
              <a:gd name="T21" fmla="*/ 93 h 180"/>
              <a:gd name="T22" fmla="*/ 1515 w 2415"/>
              <a:gd name="T23" fmla="*/ 48 h 180"/>
              <a:gd name="T24" fmla="*/ 1605 w 2415"/>
              <a:gd name="T25" fmla="*/ 18 h 180"/>
              <a:gd name="T26" fmla="*/ 1680 w 2415"/>
              <a:gd name="T27" fmla="*/ 78 h 180"/>
              <a:gd name="T28" fmla="*/ 1725 w 2415"/>
              <a:gd name="T29" fmla="*/ 93 h 180"/>
              <a:gd name="T30" fmla="*/ 2025 w 2415"/>
              <a:gd name="T31" fmla="*/ 108 h 180"/>
              <a:gd name="T32" fmla="*/ 2370 w 2415"/>
              <a:gd name="T33" fmla="*/ 123 h 180"/>
              <a:gd name="T34" fmla="*/ 2415 w 2415"/>
              <a:gd name="T35" fmla="*/ 10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15" h="180">
                <a:moveTo>
                  <a:pt x="0" y="78"/>
                </a:moveTo>
                <a:cubicBezTo>
                  <a:pt x="85" y="61"/>
                  <a:pt x="126" y="45"/>
                  <a:pt x="225" y="78"/>
                </a:cubicBezTo>
                <a:cubicBezTo>
                  <a:pt x="242" y="84"/>
                  <a:pt x="242" y="110"/>
                  <a:pt x="255" y="123"/>
                </a:cubicBezTo>
                <a:cubicBezTo>
                  <a:pt x="268" y="136"/>
                  <a:pt x="285" y="143"/>
                  <a:pt x="300" y="153"/>
                </a:cubicBezTo>
                <a:cubicBezTo>
                  <a:pt x="340" y="148"/>
                  <a:pt x="381" y="149"/>
                  <a:pt x="420" y="138"/>
                </a:cubicBezTo>
                <a:cubicBezTo>
                  <a:pt x="437" y="133"/>
                  <a:pt x="447" y="111"/>
                  <a:pt x="465" y="108"/>
                </a:cubicBezTo>
                <a:cubicBezTo>
                  <a:pt x="549" y="95"/>
                  <a:pt x="635" y="98"/>
                  <a:pt x="720" y="93"/>
                </a:cubicBezTo>
                <a:cubicBezTo>
                  <a:pt x="805" y="98"/>
                  <a:pt x="891" y="95"/>
                  <a:pt x="975" y="108"/>
                </a:cubicBezTo>
                <a:cubicBezTo>
                  <a:pt x="993" y="111"/>
                  <a:pt x="1002" y="137"/>
                  <a:pt x="1020" y="138"/>
                </a:cubicBezTo>
                <a:cubicBezTo>
                  <a:pt x="1145" y="142"/>
                  <a:pt x="1270" y="128"/>
                  <a:pt x="1395" y="123"/>
                </a:cubicBezTo>
                <a:cubicBezTo>
                  <a:pt x="1425" y="113"/>
                  <a:pt x="1467" y="119"/>
                  <a:pt x="1485" y="93"/>
                </a:cubicBezTo>
                <a:cubicBezTo>
                  <a:pt x="1495" y="78"/>
                  <a:pt x="1500" y="58"/>
                  <a:pt x="1515" y="48"/>
                </a:cubicBezTo>
                <a:cubicBezTo>
                  <a:pt x="1542" y="31"/>
                  <a:pt x="1605" y="18"/>
                  <a:pt x="1605" y="18"/>
                </a:cubicBezTo>
                <a:cubicBezTo>
                  <a:pt x="1718" y="56"/>
                  <a:pt x="1583" y="0"/>
                  <a:pt x="1680" y="78"/>
                </a:cubicBezTo>
                <a:cubicBezTo>
                  <a:pt x="1692" y="88"/>
                  <a:pt x="1709" y="92"/>
                  <a:pt x="1725" y="93"/>
                </a:cubicBezTo>
                <a:cubicBezTo>
                  <a:pt x="1825" y="102"/>
                  <a:pt x="1925" y="103"/>
                  <a:pt x="2025" y="108"/>
                </a:cubicBezTo>
                <a:cubicBezTo>
                  <a:pt x="2134" y="180"/>
                  <a:pt x="2247" y="141"/>
                  <a:pt x="2370" y="123"/>
                </a:cubicBezTo>
                <a:cubicBezTo>
                  <a:pt x="2385" y="118"/>
                  <a:pt x="2415" y="108"/>
                  <a:pt x="2415" y="108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790680" y="2858610"/>
            <a:ext cx="1160440" cy="1328242"/>
          </a:xfrm>
          <a:custGeom>
            <a:avLst/>
            <a:gdLst>
              <a:gd name="T0" fmla="*/ 30 w 1188"/>
              <a:gd name="T1" fmla="*/ 0 h 1851"/>
              <a:gd name="T2" fmla="*/ 45 w 1188"/>
              <a:gd name="T3" fmla="*/ 135 h 1851"/>
              <a:gd name="T4" fmla="*/ 90 w 1188"/>
              <a:gd name="T5" fmla="*/ 150 h 1851"/>
              <a:gd name="T6" fmla="*/ 105 w 1188"/>
              <a:gd name="T7" fmla="*/ 195 h 1851"/>
              <a:gd name="T8" fmla="*/ 60 w 1188"/>
              <a:gd name="T9" fmla="*/ 240 h 1851"/>
              <a:gd name="T10" fmla="*/ 0 w 1188"/>
              <a:gd name="T11" fmla="*/ 330 h 1851"/>
              <a:gd name="T12" fmla="*/ 30 w 1188"/>
              <a:gd name="T13" fmla="*/ 420 h 1851"/>
              <a:gd name="T14" fmla="*/ 60 w 1188"/>
              <a:gd name="T15" fmla="*/ 465 h 1851"/>
              <a:gd name="T16" fmla="*/ 75 w 1188"/>
              <a:gd name="T17" fmla="*/ 510 h 1851"/>
              <a:gd name="T18" fmla="*/ 165 w 1188"/>
              <a:gd name="T19" fmla="*/ 540 h 1851"/>
              <a:gd name="T20" fmla="*/ 210 w 1188"/>
              <a:gd name="T21" fmla="*/ 585 h 1851"/>
              <a:gd name="T22" fmla="*/ 270 w 1188"/>
              <a:gd name="T23" fmla="*/ 600 h 1851"/>
              <a:gd name="T24" fmla="*/ 300 w 1188"/>
              <a:gd name="T25" fmla="*/ 690 h 1851"/>
              <a:gd name="T26" fmla="*/ 390 w 1188"/>
              <a:gd name="T27" fmla="*/ 735 h 1851"/>
              <a:gd name="T28" fmla="*/ 450 w 1188"/>
              <a:gd name="T29" fmla="*/ 825 h 1851"/>
              <a:gd name="T30" fmla="*/ 495 w 1188"/>
              <a:gd name="T31" fmla="*/ 915 h 1851"/>
              <a:gd name="T32" fmla="*/ 645 w 1188"/>
              <a:gd name="T33" fmla="*/ 1005 h 1851"/>
              <a:gd name="T34" fmla="*/ 675 w 1188"/>
              <a:gd name="T35" fmla="*/ 1050 h 1851"/>
              <a:gd name="T36" fmla="*/ 690 w 1188"/>
              <a:gd name="T37" fmla="*/ 1155 h 1851"/>
              <a:gd name="T38" fmla="*/ 735 w 1188"/>
              <a:gd name="T39" fmla="*/ 1170 h 1851"/>
              <a:gd name="T40" fmla="*/ 765 w 1188"/>
              <a:gd name="T41" fmla="*/ 1275 h 1851"/>
              <a:gd name="T42" fmla="*/ 810 w 1188"/>
              <a:gd name="T43" fmla="*/ 1305 h 1851"/>
              <a:gd name="T44" fmla="*/ 960 w 1188"/>
              <a:gd name="T45" fmla="*/ 1485 h 1851"/>
              <a:gd name="T46" fmla="*/ 990 w 1188"/>
              <a:gd name="T47" fmla="*/ 1530 h 1851"/>
              <a:gd name="T48" fmla="*/ 1005 w 1188"/>
              <a:gd name="T49" fmla="*/ 1590 h 1851"/>
              <a:gd name="T50" fmla="*/ 1095 w 1188"/>
              <a:gd name="T51" fmla="*/ 1635 h 1851"/>
              <a:gd name="T52" fmla="*/ 1155 w 1188"/>
              <a:gd name="T53" fmla="*/ 1785 h 1851"/>
              <a:gd name="T54" fmla="*/ 1185 w 1188"/>
              <a:gd name="T55" fmla="*/ 1845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88" h="1851">
                <a:moveTo>
                  <a:pt x="30" y="0"/>
                </a:moveTo>
                <a:cubicBezTo>
                  <a:pt x="35" y="45"/>
                  <a:pt x="28" y="93"/>
                  <a:pt x="45" y="135"/>
                </a:cubicBezTo>
                <a:cubicBezTo>
                  <a:pt x="51" y="150"/>
                  <a:pt x="79" y="139"/>
                  <a:pt x="90" y="150"/>
                </a:cubicBezTo>
                <a:cubicBezTo>
                  <a:pt x="101" y="161"/>
                  <a:pt x="100" y="180"/>
                  <a:pt x="105" y="195"/>
                </a:cubicBezTo>
                <a:cubicBezTo>
                  <a:pt x="90" y="210"/>
                  <a:pt x="73" y="223"/>
                  <a:pt x="60" y="240"/>
                </a:cubicBezTo>
                <a:cubicBezTo>
                  <a:pt x="38" y="268"/>
                  <a:pt x="0" y="330"/>
                  <a:pt x="0" y="330"/>
                </a:cubicBezTo>
                <a:cubicBezTo>
                  <a:pt x="10" y="360"/>
                  <a:pt x="12" y="394"/>
                  <a:pt x="30" y="420"/>
                </a:cubicBezTo>
                <a:cubicBezTo>
                  <a:pt x="40" y="435"/>
                  <a:pt x="52" y="449"/>
                  <a:pt x="60" y="465"/>
                </a:cubicBezTo>
                <a:cubicBezTo>
                  <a:pt x="67" y="479"/>
                  <a:pt x="62" y="501"/>
                  <a:pt x="75" y="510"/>
                </a:cubicBezTo>
                <a:cubicBezTo>
                  <a:pt x="101" y="528"/>
                  <a:pt x="165" y="540"/>
                  <a:pt x="165" y="540"/>
                </a:cubicBezTo>
                <a:cubicBezTo>
                  <a:pt x="180" y="555"/>
                  <a:pt x="192" y="574"/>
                  <a:pt x="210" y="585"/>
                </a:cubicBezTo>
                <a:cubicBezTo>
                  <a:pt x="228" y="595"/>
                  <a:pt x="257" y="584"/>
                  <a:pt x="270" y="600"/>
                </a:cubicBezTo>
                <a:cubicBezTo>
                  <a:pt x="291" y="624"/>
                  <a:pt x="270" y="680"/>
                  <a:pt x="300" y="690"/>
                </a:cubicBezTo>
                <a:cubicBezTo>
                  <a:pt x="362" y="711"/>
                  <a:pt x="332" y="696"/>
                  <a:pt x="390" y="735"/>
                </a:cubicBezTo>
                <a:cubicBezTo>
                  <a:pt x="426" y="842"/>
                  <a:pt x="375" y="713"/>
                  <a:pt x="450" y="825"/>
                </a:cubicBezTo>
                <a:cubicBezTo>
                  <a:pt x="499" y="898"/>
                  <a:pt x="424" y="844"/>
                  <a:pt x="495" y="915"/>
                </a:cubicBezTo>
                <a:cubicBezTo>
                  <a:pt x="536" y="956"/>
                  <a:pt x="590" y="987"/>
                  <a:pt x="645" y="1005"/>
                </a:cubicBezTo>
                <a:cubicBezTo>
                  <a:pt x="655" y="1020"/>
                  <a:pt x="670" y="1033"/>
                  <a:pt x="675" y="1050"/>
                </a:cubicBezTo>
                <a:cubicBezTo>
                  <a:pt x="685" y="1084"/>
                  <a:pt x="674" y="1123"/>
                  <a:pt x="690" y="1155"/>
                </a:cubicBezTo>
                <a:cubicBezTo>
                  <a:pt x="697" y="1169"/>
                  <a:pt x="720" y="1165"/>
                  <a:pt x="735" y="1170"/>
                </a:cubicBezTo>
                <a:cubicBezTo>
                  <a:pt x="747" y="1205"/>
                  <a:pt x="745" y="1245"/>
                  <a:pt x="765" y="1275"/>
                </a:cubicBezTo>
                <a:cubicBezTo>
                  <a:pt x="775" y="1290"/>
                  <a:pt x="795" y="1295"/>
                  <a:pt x="810" y="1305"/>
                </a:cubicBezTo>
                <a:cubicBezTo>
                  <a:pt x="845" y="1375"/>
                  <a:pt x="895" y="1442"/>
                  <a:pt x="960" y="1485"/>
                </a:cubicBezTo>
                <a:cubicBezTo>
                  <a:pt x="970" y="1500"/>
                  <a:pt x="983" y="1513"/>
                  <a:pt x="990" y="1530"/>
                </a:cubicBezTo>
                <a:cubicBezTo>
                  <a:pt x="998" y="1549"/>
                  <a:pt x="994" y="1573"/>
                  <a:pt x="1005" y="1590"/>
                </a:cubicBezTo>
                <a:cubicBezTo>
                  <a:pt x="1022" y="1615"/>
                  <a:pt x="1069" y="1626"/>
                  <a:pt x="1095" y="1635"/>
                </a:cubicBezTo>
                <a:cubicBezTo>
                  <a:pt x="1108" y="1689"/>
                  <a:pt x="1130" y="1736"/>
                  <a:pt x="1155" y="1785"/>
                </a:cubicBezTo>
                <a:cubicBezTo>
                  <a:pt x="1188" y="1851"/>
                  <a:pt x="1185" y="1807"/>
                  <a:pt x="1185" y="1845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3533543" y="2793019"/>
            <a:ext cx="1088157" cy="1305485"/>
          </a:xfrm>
          <a:custGeom>
            <a:avLst/>
            <a:gdLst>
              <a:gd name="T0" fmla="*/ 1114 w 1114"/>
              <a:gd name="T1" fmla="*/ 0 h 1819"/>
              <a:gd name="T2" fmla="*/ 1024 w 1114"/>
              <a:gd name="T3" fmla="*/ 135 h 1819"/>
              <a:gd name="T4" fmla="*/ 844 w 1114"/>
              <a:gd name="T5" fmla="*/ 345 h 1819"/>
              <a:gd name="T6" fmla="*/ 859 w 1114"/>
              <a:gd name="T7" fmla="*/ 390 h 1819"/>
              <a:gd name="T8" fmla="*/ 814 w 1114"/>
              <a:gd name="T9" fmla="*/ 435 h 1819"/>
              <a:gd name="T10" fmla="*/ 754 w 1114"/>
              <a:gd name="T11" fmla="*/ 540 h 1819"/>
              <a:gd name="T12" fmla="*/ 709 w 1114"/>
              <a:gd name="T13" fmla="*/ 870 h 1819"/>
              <a:gd name="T14" fmla="*/ 574 w 1114"/>
              <a:gd name="T15" fmla="*/ 990 h 1819"/>
              <a:gd name="T16" fmla="*/ 559 w 1114"/>
              <a:gd name="T17" fmla="*/ 1035 h 1819"/>
              <a:gd name="T18" fmla="*/ 499 w 1114"/>
              <a:gd name="T19" fmla="*/ 1125 h 1819"/>
              <a:gd name="T20" fmla="*/ 439 w 1114"/>
              <a:gd name="T21" fmla="*/ 1320 h 1819"/>
              <a:gd name="T22" fmla="*/ 409 w 1114"/>
              <a:gd name="T23" fmla="*/ 1425 h 1819"/>
              <a:gd name="T24" fmla="*/ 319 w 1114"/>
              <a:gd name="T25" fmla="*/ 1515 h 1819"/>
              <a:gd name="T26" fmla="*/ 289 w 1114"/>
              <a:gd name="T27" fmla="*/ 1560 h 1819"/>
              <a:gd name="T28" fmla="*/ 229 w 1114"/>
              <a:gd name="T29" fmla="*/ 1590 h 1819"/>
              <a:gd name="T30" fmla="*/ 94 w 1114"/>
              <a:gd name="T31" fmla="*/ 1680 h 1819"/>
              <a:gd name="T32" fmla="*/ 49 w 1114"/>
              <a:gd name="T33" fmla="*/ 1770 h 1819"/>
              <a:gd name="T34" fmla="*/ 4 w 1114"/>
              <a:gd name="T35" fmla="*/ 1815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4" h="1819">
                <a:moveTo>
                  <a:pt x="1114" y="0"/>
                </a:moveTo>
                <a:cubicBezTo>
                  <a:pt x="1084" y="45"/>
                  <a:pt x="1041" y="84"/>
                  <a:pt x="1024" y="135"/>
                </a:cubicBezTo>
                <a:cubicBezTo>
                  <a:pt x="992" y="230"/>
                  <a:pt x="943" y="312"/>
                  <a:pt x="844" y="345"/>
                </a:cubicBezTo>
                <a:cubicBezTo>
                  <a:pt x="849" y="360"/>
                  <a:pt x="864" y="375"/>
                  <a:pt x="859" y="390"/>
                </a:cubicBezTo>
                <a:cubicBezTo>
                  <a:pt x="852" y="410"/>
                  <a:pt x="826" y="418"/>
                  <a:pt x="814" y="435"/>
                </a:cubicBezTo>
                <a:cubicBezTo>
                  <a:pt x="791" y="468"/>
                  <a:pt x="776" y="506"/>
                  <a:pt x="754" y="540"/>
                </a:cubicBezTo>
                <a:cubicBezTo>
                  <a:pt x="727" y="649"/>
                  <a:pt x="732" y="761"/>
                  <a:pt x="709" y="870"/>
                </a:cubicBezTo>
                <a:cubicBezTo>
                  <a:pt x="700" y="913"/>
                  <a:pt x="611" y="953"/>
                  <a:pt x="574" y="990"/>
                </a:cubicBezTo>
                <a:cubicBezTo>
                  <a:pt x="569" y="1005"/>
                  <a:pt x="567" y="1021"/>
                  <a:pt x="559" y="1035"/>
                </a:cubicBezTo>
                <a:cubicBezTo>
                  <a:pt x="541" y="1067"/>
                  <a:pt x="499" y="1125"/>
                  <a:pt x="499" y="1125"/>
                </a:cubicBezTo>
                <a:cubicBezTo>
                  <a:pt x="485" y="1195"/>
                  <a:pt x="458" y="1252"/>
                  <a:pt x="439" y="1320"/>
                </a:cubicBezTo>
                <a:cubicBezTo>
                  <a:pt x="429" y="1355"/>
                  <a:pt x="428" y="1394"/>
                  <a:pt x="409" y="1425"/>
                </a:cubicBezTo>
                <a:cubicBezTo>
                  <a:pt x="387" y="1461"/>
                  <a:pt x="349" y="1485"/>
                  <a:pt x="319" y="1515"/>
                </a:cubicBezTo>
                <a:cubicBezTo>
                  <a:pt x="306" y="1528"/>
                  <a:pt x="303" y="1548"/>
                  <a:pt x="289" y="1560"/>
                </a:cubicBezTo>
                <a:cubicBezTo>
                  <a:pt x="272" y="1574"/>
                  <a:pt x="247" y="1577"/>
                  <a:pt x="229" y="1590"/>
                </a:cubicBezTo>
                <a:cubicBezTo>
                  <a:pt x="177" y="1627"/>
                  <a:pt x="157" y="1659"/>
                  <a:pt x="94" y="1680"/>
                </a:cubicBezTo>
                <a:cubicBezTo>
                  <a:pt x="82" y="1717"/>
                  <a:pt x="78" y="1741"/>
                  <a:pt x="49" y="1770"/>
                </a:cubicBezTo>
                <a:cubicBezTo>
                  <a:pt x="0" y="1819"/>
                  <a:pt x="4" y="1777"/>
                  <a:pt x="4" y="1815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73837" y="321076"/>
            <a:ext cx="187545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73837" y="778276"/>
            <a:ext cx="1875459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885268" y="1955430"/>
                <a:ext cx="1002710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268" y="1955430"/>
                <a:ext cx="1002710" cy="5572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464750" y="3438910"/>
                <a:ext cx="3691010" cy="561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𝑖𝑘</m:t>
                        </m:r>
                      </m:sub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Microsoft YaHei" panose="020B0503020204020204" pitchFamily="34" charset="-122"/>
                    <a:ea typeface="SimSun" panose="02010600030101010101" pitchFamily="2" charset="-122"/>
                    <a:cs typeface="Microsoft YaHei" panose="020B0503020204020204" pitchFamily="34" charset="-122"/>
                  </a:rPr>
                  <a:t>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𝑘𝑗</m:t>
                        </m:r>
                      </m:sub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750" y="3438910"/>
                <a:ext cx="3691010" cy="561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464750" y="4943950"/>
            <a:ext cx="38298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8.15  Underlying idea of </a:t>
            </a:r>
          </a:p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26099" y="1235476"/>
                <a:ext cx="5566249" cy="4769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Taking into account the lengths of the shortest paths in both subsets leads to the following recurrence: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=  min {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𝑖𝑘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}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k </a:t>
                </a:r>
                <a:r>
                  <a:rPr lang="zh-CN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≥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1,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=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ij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.    (8.14)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That is, the element in row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and column j of the current distance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𝐷</m:t>
                        </m:r>
                      </m:e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is replaced by the sum of the elements in the same row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and the column k and in the same column j and  the row k if and only if the latter sum is smaller than its current value.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099" y="1235476"/>
                <a:ext cx="5566249" cy="4769126"/>
              </a:xfrm>
              <a:prstGeom prst="rect">
                <a:avLst/>
              </a:prstGeom>
              <a:blipFill rotWithShape="0">
                <a:blip r:embed="rId4"/>
                <a:stretch>
                  <a:fillRect l="-1424" t="-895" r="-1972" b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Image result for smiley face images">
            <a:extLst>
              <a:ext uri="{FF2B5EF4-FFF2-40B4-BE49-F238E27FC236}">
                <a16:creationId xmlns:a16="http://schemas.microsoft.com/office/drawing/2014/main" id="{9738D76D-5AAB-47FA-8092-2A8A9CFCE68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18" y="1546703"/>
            <a:ext cx="586105" cy="425450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C9AB422-2736-4810-AF97-C6FF18E561A2}"/>
              </a:ext>
            </a:extLst>
          </p:cNvPr>
          <p:cNvSpPr/>
          <p:nvPr/>
        </p:nvSpPr>
        <p:spPr>
          <a:xfrm>
            <a:off x="1569100" y="925189"/>
            <a:ext cx="3237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Floyd’s Algorithm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5729</Words>
  <Application>Microsoft Office PowerPoint</Application>
  <PresentationFormat>Widescreen</PresentationFormat>
  <Paragraphs>472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Microsoft YaHei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72</cp:revision>
  <dcterms:created xsi:type="dcterms:W3CDTF">2016-10-13T00:10:31Z</dcterms:created>
  <dcterms:modified xsi:type="dcterms:W3CDTF">2023-01-20T16:51:34Z</dcterms:modified>
</cp:coreProperties>
</file>