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376" r:id="rId8"/>
    <p:sldId id="377" r:id="rId9"/>
    <p:sldId id="290" r:id="rId10"/>
    <p:sldId id="291" r:id="rId11"/>
    <p:sldId id="472" r:id="rId12"/>
    <p:sldId id="379" r:id="rId13"/>
    <p:sldId id="378" r:id="rId14"/>
    <p:sldId id="380" r:id="rId15"/>
    <p:sldId id="292" r:id="rId16"/>
    <p:sldId id="473" r:id="rId17"/>
    <p:sldId id="374" r:id="rId18"/>
    <p:sldId id="294" r:id="rId19"/>
    <p:sldId id="295" r:id="rId20"/>
    <p:sldId id="296" r:id="rId21"/>
    <p:sldId id="297" r:id="rId22"/>
    <p:sldId id="381" r:id="rId23"/>
    <p:sldId id="383" r:id="rId24"/>
    <p:sldId id="384" r:id="rId25"/>
    <p:sldId id="385" r:id="rId26"/>
    <p:sldId id="386" r:id="rId27"/>
    <p:sldId id="387" r:id="rId28"/>
    <p:sldId id="299" r:id="rId29"/>
    <p:sldId id="300" r:id="rId30"/>
    <p:sldId id="388" r:id="rId31"/>
    <p:sldId id="475" r:id="rId32"/>
    <p:sldId id="474" r:id="rId33"/>
    <p:sldId id="301" r:id="rId34"/>
    <p:sldId id="302" r:id="rId35"/>
    <p:sldId id="471" r:id="rId36"/>
    <p:sldId id="389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3422" y="2743297"/>
            <a:ext cx="6125155" cy="1655762"/>
          </a:xfrm>
        </p:spPr>
        <p:txBody>
          <a:bodyPr/>
          <a:lstStyle/>
          <a:p>
            <a:r>
              <a:rPr lang="en-US" sz="3200" dirty="0"/>
              <a:t>Chapter 06_05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10422" y="114104"/>
                <a:ext cx="9797144" cy="1891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a binary search tree in Figure 6.5.3, taking advantage of the principle of optimality,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contains key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left subtree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contains keys 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k-1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optimally arranged,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right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+1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contains keys 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also optimally arranged.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22" y="114104"/>
                <a:ext cx="9797144" cy="1891159"/>
              </a:xfrm>
              <a:prstGeom prst="rect">
                <a:avLst/>
              </a:prstGeom>
              <a:blipFill>
                <a:blip r:embed="rId2"/>
                <a:stretch>
                  <a:fillRect l="-809" t="-2258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381657" y="2799362"/>
            <a:ext cx="755779" cy="68113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</a:t>
            </a:r>
            <a:endParaRPr lang="en-US" sz="2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auto">
          <a:xfrm>
            <a:off x="2099148" y="3924797"/>
            <a:ext cx="3474719" cy="2357926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BST for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…,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k-1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5875245" y="3838738"/>
            <a:ext cx="3658535" cy="242657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BST for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k+1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k+2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…,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55"/>
          <p:cNvCxnSpPr>
            <a:cxnSpLocks noChangeShapeType="1"/>
            <a:stCxn id="3" idx="4"/>
          </p:cNvCxnSpPr>
          <p:nvPr/>
        </p:nvCxnSpPr>
        <p:spPr bwMode="auto">
          <a:xfrm flipH="1">
            <a:off x="3837443" y="3480496"/>
            <a:ext cx="1922104" cy="4574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55"/>
          <p:cNvCxnSpPr>
            <a:cxnSpLocks noChangeShapeType="1"/>
            <a:stCxn id="5" idx="0"/>
            <a:endCxn id="3" idx="4"/>
          </p:cNvCxnSpPr>
          <p:nvPr/>
        </p:nvCxnSpPr>
        <p:spPr bwMode="auto">
          <a:xfrm flipH="1" flipV="1">
            <a:off x="5759547" y="3480496"/>
            <a:ext cx="1944966" cy="3582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17957" y="4542087"/>
                <a:ext cx="2733872" cy="180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6.5.3.  Binary search tree (BST) with root 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two optimal binary search subtrees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57" y="4542087"/>
                <a:ext cx="2733872" cy="1808380"/>
              </a:xfrm>
              <a:prstGeom prst="rect">
                <a:avLst/>
              </a:prstGeom>
              <a:blipFill>
                <a:blip r:embed="rId3"/>
                <a:stretch>
                  <a:fillRect l="-1786" t="-1684" r="-379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1902" y="4641100"/>
                <a:ext cx="72449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02" y="4641100"/>
                <a:ext cx="724493" cy="391582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95322" y="4490191"/>
                <a:ext cx="680571" cy="433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22" y="4490191"/>
                <a:ext cx="680571" cy="433773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A7F7AC-89F1-4407-B10B-137CF9FA136E}"/>
              </a:ext>
            </a:extLst>
          </p:cNvPr>
          <p:cNvCxnSpPr>
            <a:endCxn id="3" idx="0"/>
          </p:cNvCxnSpPr>
          <p:nvPr/>
        </p:nvCxnSpPr>
        <p:spPr>
          <a:xfrm>
            <a:off x="5759546" y="2350174"/>
            <a:ext cx="1" cy="449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495CC6-7CC4-4DF9-8392-832B58408FDA}"/>
              </a:ext>
            </a:extLst>
          </p:cNvPr>
          <p:cNvSpPr txBox="1"/>
          <p:nvPr/>
        </p:nvSpPr>
        <p:spPr>
          <a:xfrm>
            <a:off x="5863741" y="1977903"/>
            <a:ext cx="26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key, there is one additional comparison at the root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129CD-F0A2-4FAC-AA9C-593ED0854726}"/>
              </a:ext>
            </a:extLst>
          </p:cNvPr>
          <p:cNvSpPr txBox="1"/>
          <p:nvPr/>
        </p:nvSpPr>
        <p:spPr>
          <a:xfrm>
            <a:off x="1013540" y="3783747"/>
            <a:ext cx="199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search time in this subtree is C[1, k-1]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A0AFF-F48F-4CD6-A1E3-AD3BBF3BC595}"/>
              </a:ext>
            </a:extLst>
          </p:cNvPr>
          <p:cNvSpPr txBox="1"/>
          <p:nvPr/>
        </p:nvSpPr>
        <p:spPr>
          <a:xfrm>
            <a:off x="7835607" y="2864501"/>
            <a:ext cx="199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search time in this subtree is C[k+1, j]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56618-0B23-4821-89B6-FE9A2CBB812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85272" y="4376167"/>
            <a:ext cx="382556" cy="727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AF096A-C3EE-4D1C-86CB-3935464C37D1}"/>
              </a:ext>
            </a:extLst>
          </p:cNvPr>
          <p:cNvCxnSpPr>
            <a:cxnSpLocks/>
            <a:endCxn id="5" idx="5"/>
          </p:cNvCxnSpPr>
          <p:nvPr/>
        </p:nvCxnSpPr>
        <p:spPr>
          <a:xfrm flipH="1">
            <a:off x="8619146" y="3805575"/>
            <a:ext cx="33202" cy="1246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7630" y="1454542"/>
                <a:ext cx="8966288" cy="329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Consider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number of comparisons needed to find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a given tree, the average search time for the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How to minimize this value.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is impossible to find an optimal binary search by considering all binary search trees of depth n-1, because 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different binary search trees with depth n-1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i.e., an exponential number of trees.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30" y="1454542"/>
                <a:ext cx="8966288" cy="3294363"/>
              </a:xfrm>
              <a:prstGeom prst="rect">
                <a:avLst/>
              </a:prstGeom>
              <a:blipFill>
                <a:blip r:embed="rId2"/>
                <a:stretch>
                  <a:fillRect l="-884" t="-1296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0793" y="922941"/>
                <a:ext cx="8656944" cy="561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be a binary search tree which makes up of keys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where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 are some integer indices,  1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j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Suppose that keys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through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are arranged in a tree that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the number of comparisons needed to locate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the tree.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be the smallest average number of comparisons made in a successful search in a binary search tree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is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the value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has the minimum value of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Call such a tree an </a:t>
                </a:r>
                <a:r>
                  <a:rPr lang="en-US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optimal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tree for those keys, and denote the optimal value by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Because it takes one comparison to locate a key in a tree containing one key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93" y="922941"/>
                <a:ext cx="8656944" cy="5619102"/>
              </a:xfrm>
              <a:prstGeom prst="rect">
                <a:avLst/>
              </a:prstGeom>
              <a:blipFill>
                <a:blip r:embed="rId2"/>
                <a:stretch>
                  <a:fillRect l="-915" t="-651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4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3045" y="670392"/>
                <a:ext cx="9339945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average search time C[1, n]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C[1, n] = C[1, k-1] +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 . . . +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k-1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C[k+1, n] +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… +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w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k-1] is the average search time in left subtree,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 . . . +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k-1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the additional time comparing at root,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the average search time searching for the root,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C[k+1, n] is the average search time in right subtree, and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… +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the additional time comparing at root.</a:t>
                </a:r>
              </a:p>
              <a:p>
                <a:pPr>
                  <a:spcAft>
                    <a:spcPts val="600"/>
                  </a:spcAft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C[1, n] = C[1, k-1] + C[k+1, n]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where the number of 		  	comparisons needed to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find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a given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1.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n] = C[1, k-1] + C[k+1, n]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Because one of the k trees must be optimal, the average search time for the optimal tree is given by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C[1, n]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𝑚𝑖𝑛𝑖𝑚𝑢𝑚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≤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(C[1, k-1] + C[k+1, n])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45" y="670392"/>
                <a:ext cx="9339945" cy="5755422"/>
              </a:xfrm>
              <a:prstGeom prst="rect">
                <a:avLst/>
              </a:prstGeom>
              <a:blipFill>
                <a:blip r:embed="rId2"/>
                <a:stretch>
                  <a:fillRect l="-718" t="-742" b="-1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96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90B3A-7AE4-4023-9F0F-4E0AD97A0407}"/>
              </a:ext>
            </a:extLst>
          </p:cNvPr>
          <p:cNvSpPr/>
          <p:nvPr/>
        </p:nvSpPr>
        <p:spPr>
          <a:xfrm>
            <a:off x="1603891" y="1515895"/>
            <a:ext cx="8577943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Following the dynamic programming approach, 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 values of C[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j] for all smaller instances of the problem, although we are interested just in C[1, n].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derive a recurrence underlying a dynamic programming algorithm,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all possible ways to choose a root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among the keys   a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…,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40216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3310" y="481095"/>
                <a:ext cx="8985380" cy="522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 we count tree levels starting with 1 to make the comparison numbers equal the keys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 levels, the following recurrence relation is obtained: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   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∗1+  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𝑙𝑒𝑣𝑒𝑙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𝑜𝑓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+1)  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+1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} 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𝑙𝑒𝑣𝑒𝑙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𝑜𝑓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   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}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10" y="481095"/>
                <a:ext cx="8985380" cy="5229252"/>
              </a:xfrm>
              <a:prstGeom prst="rect">
                <a:avLst/>
              </a:prstGeom>
              <a:blipFill>
                <a:blip r:embed="rId2"/>
                <a:stretch>
                  <a:fillRect l="-678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03039" y="781608"/>
                <a:ext cx="8985380" cy="529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   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𝑙𝑒𝑣𝑒𝑙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𝑜𝑓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                      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} 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𝑙𝑒𝑣𝑒𝑙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𝑜𝑓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+ 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+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 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}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]} +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39" y="781608"/>
                <a:ext cx="8985380" cy="5294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7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00930" y="1240364"/>
                <a:ext cx="8985380" cy="5208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 we count tree levels starting with 1 to make the comparison numbers equal the keys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 levels, the following recurrence relation is obtained: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…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               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we have the recurrence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2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, 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+1, 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1 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27113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					        (1.1(8.11)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</a:p>
              <a:p>
                <a:pPr marL="1027113"/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1963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i-1] and C[j+1, j] are defined to be 0, for</a:t>
                </a:r>
                <a:r>
                  <a:rPr lang="en-US" sz="22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+ 1, for interpreted as the number of comparisons in the empty tree.</a:t>
                </a:r>
              </a:p>
              <a:p>
                <a:pPr marL="461963"/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 </a:t>
                </a:r>
              </a:p>
              <a:p>
                <a:pPr marL="461963"/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for one-node binary search tree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30" y="1240364"/>
                <a:ext cx="8985380" cy="5208862"/>
              </a:xfrm>
              <a:prstGeom prst="rect">
                <a:avLst/>
              </a:prstGeom>
              <a:blipFill>
                <a:blip r:embed="rId2"/>
                <a:stretch>
                  <a:fillRect l="-882" t="-702" r="-407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5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76558"/>
              </p:ext>
            </p:extLst>
          </p:nvPr>
        </p:nvGraphicFramePr>
        <p:xfrm>
          <a:off x="2304661" y="1258094"/>
          <a:ext cx="8014994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Canvas 58"/>
          <p:cNvGrpSpPr/>
          <p:nvPr/>
        </p:nvGrpSpPr>
        <p:grpSpPr>
          <a:xfrm>
            <a:off x="3889375" y="3087688"/>
            <a:ext cx="949325" cy="568325"/>
            <a:chOff x="0" y="0"/>
            <a:chExt cx="948690" cy="56896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48690" cy="568960"/>
            </a:xfrm>
            <a:prstGeom prst="rect">
              <a:avLst/>
            </a:prstGeom>
            <a:noFill/>
          </p:spPr>
        </p:sp>
      </p:grpSp>
      <p:cxnSp>
        <p:nvCxnSpPr>
          <p:cNvPr id="5" name="AutoShape 61"/>
          <p:cNvCxnSpPr>
            <a:cxnSpLocks noChangeShapeType="1"/>
          </p:cNvCxnSpPr>
          <p:nvPr/>
        </p:nvCxnSpPr>
        <p:spPr bwMode="auto">
          <a:xfrm flipV="1">
            <a:off x="7215572" y="2415039"/>
            <a:ext cx="0" cy="1037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63"/>
          <p:cNvCxnSpPr>
            <a:cxnSpLocks noChangeShapeType="1"/>
          </p:cNvCxnSpPr>
          <p:nvPr/>
        </p:nvCxnSpPr>
        <p:spPr bwMode="auto">
          <a:xfrm flipV="1">
            <a:off x="6381639" y="2397968"/>
            <a:ext cx="0" cy="7524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5"/>
          <p:cNvCxnSpPr>
            <a:cxnSpLocks noChangeShapeType="1"/>
          </p:cNvCxnSpPr>
          <p:nvPr/>
        </p:nvCxnSpPr>
        <p:spPr bwMode="auto">
          <a:xfrm flipV="1">
            <a:off x="8034722" y="2397968"/>
            <a:ext cx="10979" cy="136226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9"/>
          <p:cNvCxnSpPr>
            <a:cxnSpLocks noChangeShapeType="1"/>
          </p:cNvCxnSpPr>
          <p:nvPr/>
        </p:nvCxnSpPr>
        <p:spPr bwMode="auto">
          <a:xfrm flipV="1">
            <a:off x="5487141" y="2397968"/>
            <a:ext cx="0" cy="4075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0"/>
          <p:cNvCxnSpPr>
            <a:cxnSpLocks noChangeShapeType="1"/>
          </p:cNvCxnSpPr>
          <p:nvPr/>
        </p:nvCxnSpPr>
        <p:spPr bwMode="auto">
          <a:xfrm>
            <a:off x="5487141" y="2805564"/>
            <a:ext cx="336761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4"/>
          <p:cNvCxnSpPr>
            <a:cxnSpLocks noChangeShapeType="1"/>
          </p:cNvCxnSpPr>
          <p:nvPr/>
        </p:nvCxnSpPr>
        <p:spPr bwMode="auto">
          <a:xfrm>
            <a:off x="6381640" y="3124266"/>
            <a:ext cx="2473111" cy="261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62"/>
          <p:cNvCxnSpPr>
            <a:cxnSpLocks noChangeShapeType="1"/>
          </p:cNvCxnSpPr>
          <p:nvPr/>
        </p:nvCxnSpPr>
        <p:spPr bwMode="auto">
          <a:xfrm flipV="1">
            <a:off x="7196522" y="3452327"/>
            <a:ext cx="1658229" cy="365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68"/>
          <p:cNvCxnSpPr>
            <a:cxnSpLocks noChangeShapeType="1"/>
          </p:cNvCxnSpPr>
          <p:nvPr/>
        </p:nvCxnSpPr>
        <p:spPr bwMode="auto">
          <a:xfrm>
            <a:off x="8025636" y="3760237"/>
            <a:ext cx="8291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2161591" y="4609272"/>
            <a:ext cx="8158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6.5.4. Table of the dynamic programming algorithm for constructing an optimal binary search tree.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2857" y="540390"/>
                <a:ext cx="9050694" cy="588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two-dimensional table in Figure 6.5.4 shows the values needed for computing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by formula (1.1):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27113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		      … (1.1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                        	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They are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the columns to the left of column j and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column j and the rows below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arrows point to the pairs of entries whose sums are computed in order to find the smallest one to the recorded as the value of C[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j].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suggests filling the table along its diagonals starting with all zeros and the main diagonal and given probabilities p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1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right above it and moving toward the upper right corner.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540390"/>
                <a:ext cx="9050694" cy="5885970"/>
              </a:xfrm>
              <a:prstGeom prst="rect">
                <a:avLst/>
              </a:prstGeom>
              <a:blipFill>
                <a:blip r:embed="rId2"/>
                <a:stretch>
                  <a:fillRect l="-875" t="-725" r="-1077"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795" y="843677"/>
            <a:ext cx="88547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Trees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binary search tree is one of the most important data structures.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application of a </a:t>
            </a: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binary search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implementing a dictionary,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set of elements with searching, insertion, and deletion operations.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 a question about an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Average number of comparisons in a search must be the smallest possible.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Minimize the average number of comparisons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successful search.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Extend to include unsuccessful searches.</a:t>
            </a:r>
          </a:p>
        </p:txBody>
      </p:sp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7DB88DD0-E97C-4093-B33E-B2BA35AA28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31032" y="2142685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58" y="1137391"/>
            <a:ext cx="9097347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sketched algorithm computes C[1, n] – the average number of comparisons for successful searches in the optimal binary tree. 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getting the optimal tree itself, this needs to maintain another two-dimensional table to record the value of k for which the minimum in (1.1) is achieved.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table has the same shape as the table in Figure 6.5.4 and is filled in the same manner, starting with entries R[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1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n.  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the table is filled, its entries indicate indices of the roots of the optimal subtrees, which makes it possible to reconstruct an optimal tree for the entire set given.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519" y="1241172"/>
            <a:ext cx="8976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    Let illustrate the algorithm by applying it to the four-key set we used at the beginning of this section: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32579"/>
              </p:ext>
            </p:extLst>
          </p:nvPr>
        </p:nvGraphicFramePr>
        <p:xfrm>
          <a:off x="3321697" y="2260202"/>
          <a:ext cx="4842588" cy="676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51519" y="3180351"/>
            <a:ext cx="37032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initial tables look like this: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39707"/>
              </p:ext>
            </p:extLst>
          </p:nvPr>
        </p:nvGraphicFramePr>
        <p:xfrm>
          <a:off x="1651519" y="3767521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07396"/>
              </p:ext>
            </p:extLst>
          </p:nvPr>
        </p:nvGraphicFramePr>
        <p:xfrm>
          <a:off x="6139543" y="3767521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 R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8720" y="1793510"/>
                <a:ext cx="7847354" cy="4668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C[1, 2]: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1: C[1, 0] + C[2, 2]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2] =   min                                   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2: C[1, 1] + C[3, 2]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 0 + 0.2,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0.1 + 0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(0.1 + 0.2)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{0.5,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index k =2.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first two keys, A and B,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2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(i.e., it contains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0.4.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20" y="1793510"/>
                <a:ext cx="7847354" cy="4668586"/>
              </a:xfrm>
              <a:prstGeom prst="rect">
                <a:avLst/>
              </a:prstGeom>
              <a:blipFill>
                <a:blip r:embed="rId2"/>
                <a:stretch>
                  <a:fillRect l="-1009" t="-914" r="-1087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7742"/>
              </p:ext>
            </p:extLst>
          </p:nvPr>
        </p:nvGraphicFramePr>
        <p:xfrm>
          <a:off x="7889983" y="441924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7075170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… (1.1)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7075170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6597D-68F0-41A7-9C5D-6576DCCC7055}"/>
              </a:ext>
            </a:extLst>
          </p:cNvPr>
          <p:cNvSpPr/>
          <p:nvPr/>
        </p:nvSpPr>
        <p:spPr>
          <a:xfrm>
            <a:off x="8722582" y="299764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22B917-0488-4770-8F1C-9100F294AF57}"/>
              </a:ext>
            </a:extLst>
          </p:cNvPr>
          <p:cNvSpPr/>
          <p:nvPr/>
        </p:nvSpPr>
        <p:spPr>
          <a:xfrm>
            <a:off x="8372191" y="379160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02AF-21C6-4B9B-8C33-8C17F8158484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8586876" y="3387256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B9224A-4538-4A32-BA53-5A71A364EB67}"/>
              </a:ext>
            </a:extLst>
          </p:cNvPr>
          <p:cNvSpPr txBox="1"/>
          <p:nvPr/>
        </p:nvSpPr>
        <p:spPr>
          <a:xfrm>
            <a:off x="9115975" y="3446183"/>
            <a:ext cx="248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1*0.2 + 2*0.1 = 0.4, or 0.1 + 0 + 0.3 = 0.4 …(1.1)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CD000-8ECA-4650-840B-82F8D52C6E32}"/>
              </a:ext>
            </a:extLst>
          </p:cNvPr>
          <p:cNvSpPr/>
          <p:nvPr/>
        </p:nvSpPr>
        <p:spPr>
          <a:xfrm>
            <a:off x="10246581" y="531716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1FB5DF-EA4E-4CBF-BBC7-97D48D0A3B08}"/>
              </a:ext>
            </a:extLst>
          </p:cNvPr>
          <p:cNvSpPr/>
          <p:nvPr/>
        </p:nvSpPr>
        <p:spPr>
          <a:xfrm>
            <a:off x="10651923" y="4510031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9BF12-E930-46B6-82F5-7DA243106C4B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10461266" y="4899645"/>
            <a:ext cx="405342" cy="417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6BCACF-548F-47A1-A50C-AA0768BB6ADD}"/>
              </a:ext>
            </a:extLst>
          </p:cNvPr>
          <p:cNvSpPr txBox="1"/>
          <p:nvPr/>
        </p:nvSpPr>
        <p:spPr>
          <a:xfrm>
            <a:off x="9356073" y="5874860"/>
            <a:ext cx="262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1*0.1 + 2*0.2 = 0.5, or </a:t>
            </a:r>
          </a:p>
          <a:p>
            <a:r>
              <a:rPr lang="en-US" dirty="0"/>
              <a:t>0 + 0.2 + 0.3 = 0.5 …(1.1)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44205-D81E-45F6-9561-DA41F2299569}"/>
              </a:ext>
            </a:extLst>
          </p:cNvPr>
          <p:cNvSpPr txBox="1"/>
          <p:nvPr/>
        </p:nvSpPr>
        <p:spPr>
          <a:xfrm>
            <a:off x="3538944" y="3907848"/>
            <a:ext cx="3786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k =1           k = 2               p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p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442F802-5C17-4F01-B65B-3FAA15A74181}"/>
              </a:ext>
            </a:extLst>
          </p:cNvPr>
          <p:cNvSpPr/>
          <p:nvPr/>
        </p:nvSpPr>
        <p:spPr>
          <a:xfrm rot="16200000">
            <a:off x="3919994" y="3505333"/>
            <a:ext cx="103367" cy="6997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02658D1-AF84-4F76-8588-2420D6824D54}"/>
              </a:ext>
            </a:extLst>
          </p:cNvPr>
          <p:cNvSpPr/>
          <p:nvPr/>
        </p:nvSpPr>
        <p:spPr>
          <a:xfrm rot="16200000">
            <a:off x="4860944" y="3550579"/>
            <a:ext cx="103367" cy="6997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4260E8F-1023-4C26-8885-FD230DAE88FB}"/>
              </a:ext>
            </a:extLst>
          </p:cNvPr>
          <p:cNvSpPr/>
          <p:nvPr/>
        </p:nvSpPr>
        <p:spPr>
          <a:xfrm rot="16200000">
            <a:off x="6305198" y="3486851"/>
            <a:ext cx="45719" cy="7823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922494-D6EA-47D5-81B9-0647CAB8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29500"/>
              </p:ext>
            </p:extLst>
          </p:nvPr>
        </p:nvGraphicFramePr>
        <p:xfrm>
          <a:off x="3510332" y="6153326"/>
          <a:ext cx="4842588" cy="676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1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40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C[2, 3]: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2: C[2, 1] + C[3, 3]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C[2, 3] =   min                                   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C[2, 2] + C[4, 3]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 0 + 0.4,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0.2 + 0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+ (0.2 + 0.4)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{0.4 + 0.6, 0.2 + 0.6}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index k =3.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two keys, B and C,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(i.e., it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contains 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0.8.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40959"/>
              </a:xfrm>
              <a:prstGeom prst="rect">
                <a:avLst/>
              </a:prstGeom>
              <a:blipFill>
                <a:blip r:embed="rId2"/>
                <a:stretch>
                  <a:fillRect l="-880" t="-962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94264"/>
              </p:ext>
            </p:extLst>
          </p:nvPr>
        </p:nvGraphicFramePr>
        <p:xfrm>
          <a:off x="7814277" y="187120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588852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 … (1.1)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588852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86D259-BF84-4BAA-82EA-316E573D0BE7}"/>
              </a:ext>
            </a:extLst>
          </p:cNvPr>
          <p:cNvSpPr/>
          <p:nvPr/>
        </p:nvSpPr>
        <p:spPr>
          <a:xfrm>
            <a:off x="8412484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6ACE4-8FE4-4A65-8650-443163CB3DFE}"/>
              </a:ext>
            </a:extLst>
          </p:cNvPr>
          <p:cNvSpPr/>
          <p:nvPr/>
        </p:nvSpPr>
        <p:spPr>
          <a:xfrm>
            <a:off x="8062093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42425B-11DF-49A9-9073-6DF64432A61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276778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8A361C-E754-4FDC-8309-23E78E4DFD6B}"/>
              </a:ext>
            </a:extLst>
          </p:cNvPr>
          <p:cNvSpPr/>
          <p:nvPr/>
        </p:nvSpPr>
        <p:spPr>
          <a:xfrm>
            <a:off x="9041605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0BF1A-2A72-4A11-BF9F-2CB1AA7DD2F5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627170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A1232E-FFF4-4338-851C-F2CF799021BE}"/>
              </a:ext>
            </a:extLst>
          </p:cNvPr>
          <p:cNvSpPr txBox="1"/>
          <p:nvPr/>
        </p:nvSpPr>
        <p:spPr>
          <a:xfrm>
            <a:off x="8627169" y="3894274"/>
            <a:ext cx="316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+ 2*0.2 = 0.8, or            </a:t>
            </a:r>
            <a:r>
              <a:rPr lang="en-US" dirty="0">
                <a:solidFill>
                  <a:srgbClr val="0000FF"/>
                </a:solidFill>
              </a:rPr>
              <a:t>0.2 + 0 </a:t>
            </a:r>
            <a:r>
              <a:rPr lang="en-US" dirty="0"/>
              <a:t>+ (0.2 + 0.4) = 0.8 …(1.1)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00063C-D095-4664-A66B-EA7B8E9ACE24}"/>
              </a:ext>
            </a:extLst>
          </p:cNvPr>
          <p:cNvSpPr/>
          <p:nvPr/>
        </p:nvSpPr>
        <p:spPr>
          <a:xfrm>
            <a:off x="8102379" y="2623930"/>
            <a:ext cx="1590261" cy="1216550"/>
          </a:xfrm>
          <a:custGeom>
            <a:avLst/>
            <a:gdLst>
              <a:gd name="connsiteX0" fmla="*/ 993913 w 1590261"/>
              <a:gd name="connsiteY0" fmla="*/ 23854 h 1216550"/>
              <a:gd name="connsiteX1" fmla="*/ 906449 w 1590261"/>
              <a:gd name="connsiteY1" fmla="*/ 55660 h 1216550"/>
              <a:gd name="connsiteX2" fmla="*/ 842838 w 1590261"/>
              <a:gd name="connsiteY2" fmla="*/ 71562 h 1216550"/>
              <a:gd name="connsiteX3" fmla="*/ 787179 w 1590261"/>
              <a:gd name="connsiteY3" fmla="*/ 87465 h 1216550"/>
              <a:gd name="connsiteX4" fmla="*/ 755374 w 1590261"/>
              <a:gd name="connsiteY4" fmla="*/ 103367 h 1216550"/>
              <a:gd name="connsiteX5" fmla="*/ 715618 w 1590261"/>
              <a:gd name="connsiteY5" fmla="*/ 119270 h 1216550"/>
              <a:gd name="connsiteX6" fmla="*/ 636104 w 1590261"/>
              <a:gd name="connsiteY6" fmla="*/ 159027 h 1216550"/>
              <a:gd name="connsiteX7" fmla="*/ 564543 w 1590261"/>
              <a:gd name="connsiteY7" fmla="*/ 182880 h 1216550"/>
              <a:gd name="connsiteX8" fmla="*/ 453224 w 1590261"/>
              <a:gd name="connsiteY8" fmla="*/ 246491 h 1216550"/>
              <a:gd name="connsiteX9" fmla="*/ 405517 w 1590261"/>
              <a:gd name="connsiteY9" fmla="*/ 262393 h 1216550"/>
              <a:gd name="connsiteX10" fmla="*/ 318052 w 1590261"/>
              <a:gd name="connsiteY10" fmla="*/ 310101 h 1216550"/>
              <a:gd name="connsiteX11" fmla="*/ 286247 w 1590261"/>
              <a:gd name="connsiteY11" fmla="*/ 326004 h 1216550"/>
              <a:gd name="connsiteX12" fmla="*/ 222637 w 1590261"/>
              <a:gd name="connsiteY12" fmla="*/ 397566 h 1216550"/>
              <a:gd name="connsiteX13" fmla="*/ 174929 w 1590261"/>
              <a:gd name="connsiteY13" fmla="*/ 429371 h 1216550"/>
              <a:gd name="connsiteX14" fmla="*/ 103367 w 1590261"/>
              <a:gd name="connsiteY14" fmla="*/ 524787 h 1216550"/>
              <a:gd name="connsiteX15" fmla="*/ 63611 w 1590261"/>
              <a:gd name="connsiteY15" fmla="*/ 588397 h 1216550"/>
              <a:gd name="connsiteX16" fmla="*/ 39757 w 1590261"/>
              <a:gd name="connsiteY16" fmla="*/ 620202 h 1216550"/>
              <a:gd name="connsiteX17" fmla="*/ 23854 w 1590261"/>
              <a:gd name="connsiteY17" fmla="*/ 644056 h 1216550"/>
              <a:gd name="connsiteX18" fmla="*/ 0 w 1590261"/>
              <a:gd name="connsiteY18" fmla="*/ 747423 h 1216550"/>
              <a:gd name="connsiteX19" fmla="*/ 15903 w 1590261"/>
              <a:gd name="connsiteY19" fmla="*/ 938254 h 1216550"/>
              <a:gd name="connsiteX20" fmla="*/ 23854 w 1590261"/>
              <a:gd name="connsiteY20" fmla="*/ 970060 h 1216550"/>
              <a:gd name="connsiteX21" fmla="*/ 63611 w 1590261"/>
              <a:gd name="connsiteY21" fmla="*/ 1033670 h 1216550"/>
              <a:gd name="connsiteX22" fmla="*/ 87464 w 1590261"/>
              <a:gd name="connsiteY22" fmla="*/ 1057524 h 1216550"/>
              <a:gd name="connsiteX23" fmla="*/ 159026 w 1590261"/>
              <a:gd name="connsiteY23" fmla="*/ 1105232 h 1216550"/>
              <a:gd name="connsiteX24" fmla="*/ 182880 w 1590261"/>
              <a:gd name="connsiteY24" fmla="*/ 1121134 h 1216550"/>
              <a:gd name="connsiteX25" fmla="*/ 214685 w 1590261"/>
              <a:gd name="connsiteY25" fmla="*/ 1137037 h 1216550"/>
              <a:gd name="connsiteX26" fmla="*/ 238539 w 1590261"/>
              <a:gd name="connsiteY26" fmla="*/ 1152940 h 1216550"/>
              <a:gd name="connsiteX27" fmla="*/ 381663 w 1590261"/>
              <a:gd name="connsiteY27" fmla="*/ 1200647 h 1216550"/>
              <a:gd name="connsiteX28" fmla="*/ 516835 w 1590261"/>
              <a:gd name="connsiteY28" fmla="*/ 1216550 h 1216550"/>
              <a:gd name="connsiteX29" fmla="*/ 795131 w 1590261"/>
              <a:gd name="connsiteY29" fmla="*/ 1192696 h 1216550"/>
              <a:gd name="connsiteX30" fmla="*/ 850790 w 1590261"/>
              <a:gd name="connsiteY30" fmla="*/ 1176793 h 1216550"/>
              <a:gd name="connsiteX31" fmla="*/ 938254 w 1590261"/>
              <a:gd name="connsiteY31" fmla="*/ 1144988 h 1216550"/>
              <a:gd name="connsiteX32" fmla="*/ 985962 w 1590261"/>
              <a:gd name="connsiteY32" fmla="*/ 1137037 h 1216550"/>
              <a:gd name="connsiteX33" fmla="*/ 1033670 w 1590261"/>
              <a:gd name="connsiteY33" fmla="*/ 1113183 h 1216550"/>
              <a:gd name="connsiteX34" fmla="*/ 1208598 w 1590261"/>
              <a:gd name="connsiteY34" fmla="*/ 1009816 h 1216550"/>
              <a:gd name="connsiteX35" fmla="*/ 1256306 w 1590261"/>
              <a:gd name="connsiteY35" fmla="*/ 970060 h 1216550"/>
              <a:gd name="connsiteX36" fmla="*/ 1296063 w 1590261"/>
              <a:gd name="connsiteY36" fmla="*/ 922352 h 1216550"/>
              <a:gd name="connsiteX37" fmla="*/ 1359673 w 1590261"/>
              <a:gd name="connsiteY37" fmla="*/ 803082 h 1216550"/>
              <a:gd name="connsiteX38" fmla="*/ 1399430 w 1590261"/>
              <a:gd name="connsiteY38" fmla="*/ 731520 h 1216550"/>
              <a:gd name="connsiteX39" fmla="*/ 1431235 w 1590261"/>
              <a:gd name="connsiteY39" fmla="*/ 683813 h 1216550"/>
              <a:gd name="connsiteX40" fmla="*/ 1526651 w 1590261"/>
              <a:gd name="connsiteY40" fmla="*/ 548640 h 1216550"/>
              <a:gd name="connsiteX41" fmla="*/ 1550504 w 1590261"/>
              <a:gd name="connsiteY41" fmla="*/ 508884 h 1216550"/>
              <a:gd name="connsiteX42" fmla="*/ 1566407 w 1590261"/>
              <a:gd name="connsiteY42" fmla="*/ 469127 h 1216550"/>
              <a:gd name="connsiteX43" fmla="*/ 1574358 w 1590261"/>
              <a:gd name="connsiteY43" fmla="*/ 429371 h 1216550"/>
              <a:gd name="connsiteX44" fmla="*/ 1590261 w 1590261"/>
              <a:gd name="connsiteY44" fmla="*/ 333955 h 1216550"/>
              <a:gd name="connsiteX45" fmla="*/ 1582310 w 1590261"/>
              <a:gd name="connsiteY45" fmla="*/ 190832 h 1216550"/>
              <a:gd name="connsiteX46" fmla="*/ 1550504 w 1590261"/>
              <a:gd name="connsiteY46" fmla="*/ 166978 h 1216550"/>
              <a:gd name="connsiteX47" fmla="*/ 1494845 w 1590261"/>
              <a:gd name="connsiteY47" fmla="*/ 111319 h 1216550"/>
              <a:gd name="connsiteX48" fmla="*/ 1470991 w 1590261"/>
              <a:gd name="connsiteY48" fmla="*/ 87465 h 1216550"/>
              <a:gd name="connsiteX49" fmla="*/ 1367624 w 1590261"/>
              <a:gd name="connsiteY49" fmla="*/ 31806 h 1216550"/>
              <a:gd name="connsiteX50" fmla="*/ 1280160 w 1590261"/>
              <a:gd name="connsiteY50" fmla="*/ 0 h 1216550"/>
              <a:gd name="connsiteX51" fmla="*/ 1176793 w 1590261"/>
              <a:gd name="connsiteY51" fmla="*/ 0 h 121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90261" h="1216550">
                <a:moveTo>
                  <a:pt x="993913" y="23854"/>
                </a:moveTo>
                <a:cubicBezTo>
                  <a:pt x="895394" y="43560"/>
                  <a:pt x="1020617" y="14887"/>
                  <a:pt x="906449" y="55660"/>
                </a:cubicBezTo>
                <a:cubicBezTo>
                  <a:pt x="885866" y="63011"/>
                  <a:pt x="863956" y="65931"/>
                  <a:pt x="842838" y="71562"/>
                </a:cubicBezTo>
                <a:cubicBezTo>
                  <a:pt x="824194" y="76534"/>
                  <a:pt x="805313" y="80871"/>
                  <a:pt x="787179" y="87465"/>
                </a:cubicBezTo>
                <a:cubicBezTo>
                  <a:pt x="776040" y="91516"/>
                  <a:pt x="766205" y="98553"/>
                  <a:pt x="755374" y="103367"/>
                </a:cubicBezTo>
                <a:cubicBezTo>
                  <a:pt x="742331" y="109164"/>
                  <a:pt x="728552" y="113234"/>
                  <a:pt x="715618" y="119270"/>
                </a:cubicBezTo>
                <a:cubicBezTo>
                  <a:pt x="688765" y="131802"/>
                  <a:pt x="663415" y="147528"/>
                  <a:pt x="636104" y="159027"/>
                </a:cubicBezTo>
                <a:cubicBezTo>
                  <a:pt x="612930" y="168784"/>
                  <a:pt x="588397" y="174929"/>
                  <a:pt x="564543" y="182880"/>
                </a:cubicBezTo>
                <a:cubicBezTo>
                  <a:pt x="516628" y="214824"/>
                  <a:pt x="509721" y="222278"/>
                  <a:pt x="453224" y="246491"/>
                </a:cubicBezTo>
                <a:cubicBezTo>
                  <a:pt x="437817" y="253094"/>
                  <a:pt x="420990" y="255946"/>
                  <a:pt x="405517" y="262393"/>
                </a:cubicBezTo>
                <a:cubicBezTo>
                  <a:pt x="360660" y="281083"/>
                  <a:pt x="358561" y="287596"/>
                  <a:pt x="318052" y="310101"/>
                </a:cubicBezTo>
                <a:cubicBezTo>
                  <a:pt x="307691" y="315857"/>
                  <a:pt x="296849" y="320703"/>
                  <a:pt x="286247" y="326004"/>
                </a:cubicBezTo>
                <a:cubicBezTo>
                  <a:pt x="263410" y="356453"/>
                  <a:pt x="254422" y="371560"/>
                  <a:pt x="222637" y="397566"/>
                </a:cubicBezTo>
                <a:cubicBezTo>
                  <a:pt x="207845" y="409669"/>
                  <a:pt x="190832" y="418769"/>
                  <a:pt x="174929" y="429371"/>
                </a:cubicBezTo>
                <a:cubicBezTo>
                  <a:pt x="114753" y="529662"/>
                  <a:pt x="198684" y="394808"/>
                  <a:pt x="103367" y="524787"/>
                </a:cubicBezTo>
                <a:cubicBezTo>
                  <a:pt x="88581" y="544950"/>
                  <a:pt x="77481" y="567592"/>
                  <a:pt x="63611" y="588397"/>
                </a:cubicBezTo>
                <a:cubicBezTo>
                  <a:pt x="56260" y="599423"/>
                  <a:pt x="47460" y="609418"/>
                  <a:pt x="39757" y="620202"/>
                </a:cubicBezTo>
                <a:cubicBezTo>
                  <a:pt x="34202" y="627978"/>
                  <a:pt x="29155" y="636105"/>
                  <a:pt x="23854" y="644056"/>
                </a:cubicBezTo>
                <a:cubicBezTo>
                  <a:pt x="4673" y="720778"/>
                  <a:pt x="12237" y="686235"/>
                  <a:pt x="0" y="747423"/>
                </a:cubicBezTo>
                <a:cubicBezTo>
                  <a:pt x="13209" y="1024830"/>
                  <a:pt x="-10402" y="846187"/>
                  <a:pt x="15903" y="938254"/>
                </a:cubicBezTo>
                <a:cubicBezTo>
                  <a:pt x="18905" y="948762"/>
                  <a:pt x="20017" y="959828"/>
                  <a:pt x="23854" y="970060"/>
                </a:cubicBezTo>
                <a:cubicBezTo>
                  <a:pt x="32904" y="994192"/>
                  <a:pt x="46934" y="1014213"/>
                  <a:pt x="63611" y="1033670"/>
                </a:cubicBezTo>
                <a:cubicBezTo>
                  <a:pt x="70929" y="1042208"/>
                  <a:pt x="78468" y="1050777"/>
                  <a:pt x="87464" y="1057524"/>
                </a:cubicBezTo>
                <a:cubicBezTo>
                  <a:pt x="110399" y="1074725"/>
                  <a:pt x="135172" y="1089329"/>
                  <a:pt x="159026" y="1105232"/>
                </a:cubicBezTo>
                <a:cubicBezTo>
                  <a:pt x="166977" y="1110533"/>
                  <a:pt x="174333" y="1116860"/>
                  <a:pt x="182880" y="1121134"/>
                </a:cubicBezTo>
                <a:cubicBezTo>
                  <a:pt x="193482" y="1126435"/>
                  <a:pt x="204394" y="1131156"/>
                  <a:pt x="214685" y="1137037"/>
                </a:cubicBezTo>
                <a:cubicBezTo>
                  <a:pt x="222982" y="1141778"/>
                  <a:pt x="230242" y="1148199"/>
                  <a:pt x="238539" y="1152940"/>
                </a:cubicBezTo>
                <a:cubicBezTo>
                  <a:pt x="279721" y="1176472"/>
                  <a:pt x="340800" y="1196932"/>
                  <a:pt x="381663" y="1200647"/>
                </a:cubicBezTo>
                <a:cubicBezTo>
                  <a:pt x="485183" y="1210059"/>
                  <a:pt x="440250" y="1203786"/>
                  <a:pt x="516835" y="1216550"/>
                </a:cubicBezTo>
                <a:cubicBezTo>
                  <a:pt x="613113" y="1209910"/>
                  <a:pt x="702896" y="1211142"/>
                  <a:pt x="795131" y="1192696"/>
                </a:cubicBezTo>
                <a:cubicBezTo>
                  <a:pt x="813041" y="1189114"/>
                  <a:pt x="833462" y="1183291"/>
                  <a:pt x="850790" y="1176793"/>
                </a:cubicBezTo>
                <a:cubicBezTo>
                  <a:pt x="882399" y="1164939"/>
                  <a:pt x="904853" y="1153338"/>
                  <a:pt x="938254" y="1144988"/>
                </a:cubicBezTo>
                <a:cubicBezTo>
                  <a:pt x="953895" y="1141078"/>
                  <a:pt x="970059" y="1139687"/>
                  <a:pt x="985962" y="1137037"/>
                </a:cubicBezTo>
                <a:cubicBezTo>
                  <a:pt x="1001865" y="1129086"/>
                  <a:pt x="1018061" y="1121697"/>
                  <a:pt x="1033670" y="1113183"/>
                </a:cubicBezTo>
                <a:cubicBezTo>
                  <a:pt x="1074099" y="1091131"/>
                  <a:pt x="1161043" y="1045482"/>
                  <a:pt x="1208598" y="1009816"/>
                </a:cubicBezTo>
                <a:cubicBezTo>
                  <a:pt x="1225158" y="997396"/>
                  <a:pt x="1241668" y="984697"/>
                  <a:pt x="1256306" y="970060"/>
                </a:cubicBezTo>
                <a:cubicBezTo>
                  <a:pt x="1270944" y="955422"/>
                  <a:pt x="1285167" y="939953"/>
                  <a:pt x="1296063" y="922352"/>
                </a:cubicBezTo>
                <a:cubicBezTo>
                  <a:pt x="1319779" y="884041"/>
                  <a:pt x="1338213" y="842701"/>
                  <a:pt x="1359673" y="803082"/>
                </a:cubicBezTo>
                <a:cubicBezTo>
                  <a:pt x="1372670" y="779088"/>
                  <a:pt x="1384293" y="754225"/>
                  <a:pt x="1399430" y="731520"/>
                </a:cubicBezTo>
                <a:cubicBezTo>
                  <a:pt x="1410032" y="715618"/>
                  <a:pt x="1419994" y="699270"/>
                  <a:pt x="1431235" y="683813"/>
                </a:cubicBezTo>
                <a:cubicBezTo>
                  <a:pt x="1492247" y="599921"/>
                  <a:pt x="1441625" y="690353"/>
                  <a:pt x="1526651" y="548640"/>
                </a:cubicBezTo>
                <a:cubicBezTo>
                  <a:pt x="1534602" y="535388"/>
                  <a:pt x="1543593" y="522707"/>
                  <a:pt x="1550504" y="508884"/>
                </a:cubicBezTo>
                <a:cubicBezTo>
                  <a:pt x="1556887" y="496118"/>
                  <a:pt x="1561106" y="482379"/>
                  <a:pt x="1566407" y="469127"/>
                </a:cubicBezTo>
                <a:cubicBezTo>
                  <a:pt x="1569057" y="455875"/>
                  <a:pt x="1572009" y="442680"/>
                  <a:pt x="1574358" y="429371"/>
                </a:cubicBezTo>
                <a:cubicBezTo>
                  <a:pt x="1579962" y="397618"/>
                  <a:pt x="1590261" y="333955"/>
                  <a:pt x="1590261" y="333955"/>
                </a:cubicBezTo>
                <a:cubicBezTo>
                  <a:pt x="1587611" y="286247"/>
                  <a:pt x="1593377" y="237314"/>
                  <a:pt x="1582310" y="190832"/>
                </a:cubicBezTo>
                <a:cubicBezTo>
                  <a:pt x="1579240" y="177940"/>
                  <a:pt x="1560310" y="175892"/>
                  <a:pt x="1550504" y="166978"/>
                </a:cubicBezTo>
                <a:cubicBezTo>
                  <a:pt x="1531089" y="149329"/>
                  <a:pt x="1513398" y="129872"/>
                  <a:pt x="1494845" y="111319"/>
                </a:cubicBezTo>
                <a:cubicBezTo>
                  <a:pt x="1486894" y="103368"/>
                  <a:pt x="1480347" y="93703"/>
                  <a:pt x="1470991" y="87465"/>
                </a:cubicBezTo>
                <a:cubicBezTo>
                  <a:pt x="1439518" y="66482"/>
                  <a:pt x="1402858" y="40615"/>
                  <a:pt x="1367624" y="31806"/>
                </a:cubicBezTo>
                <a:cubicBezTo>
                  <a:pt x="1316237" y="18958"/>
                  <a:pt x="1345863" y="28159"/>
                  <a:pt x="1280160" y="0"/>
                </a:cubicBezTo>
                <a:cubicBezTo>
                  <a:pt x="1197737" y="9159"/>
                  <a:pt x="1231882" y="13774"/>
                  <a:pt x="117679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24BA32-E3D7-453A-9967-847C90CE4A7B}"/>
              </a:ext>
            </a:extLst>
          </p:cNvPr>
          <p:cNvSpPr/>
          <p:nvPr/>
        </p:nvSpPr>
        <p:spPr>
          <a:xfrm>
            <a:off x="524258" y="2613774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8E83E-7FE5-4484-A192-9A4C667EE0DD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 flipH="1">
            <a:off x="738943" y="2317111"/>
            <a:ext cx="292430" cy="29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67C7288-8A28-46EE-B78A-09261AF4C4F7}"/>
              </a:ext>
            </a:extLst>
          </p:cNvPr>
          <p:cNvSpPr/>
          <p:nvPr/>
        </p:nvSpPr>
        <p:spPr>
          <a:xfrm>
            <a:off x="816688" y="192749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CF594-3721-463D-9A34-FA40599AA85C}"/>
              </a:ext>
            </a:extLst>
          </p:cNvPr>
          <p:cNvSpPr txBox="1"/>
          <p:nvPr/>
        </p:nvSpPr>
        <p:spPr>
          <a:xfrm>
            <a:off x="107647" y="1195644"/>
            <a:ext cx="316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1*0.2 + 2*0.4 = 1.0, or                0 + 0.4 + (0.2 + 0.4) = 1.0 …(1.1)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C74548-0F6A-4B89-8403-6438D1CDE9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44791" y="3001183"/>
            <a:ext cx="199808" cy="35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5937E5D-F0AF-4CE2-A3CC-BC013B13EE62}"/>
              </a:ext>
            </a:extLst>
          </p:cNvPr>
          <p:cNvSpPr/>
          <p:nvPr/>
        </p:nvSpPr>
        <p:spPr>
          <a:xfrm>
            <a:off x="330106" y="336031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34BAC40-E355-4A36-AAD5-683434C39005}"/>
              </a:ext>
            </a:extLst>
          </p:cNvPr>
          <p:cNvSpPr/>
          <p:nvPr/>
        </p:nvSpPr>
        <p:spPr>
          <a:xfrm>
            <a:off x="333955" y="1852643"/>
            <a:ext cx="1041621" cy="1328287"/>
          </a:xfrm>
          <a:custGeom>
            <a:avLst/>
            <a:gdLst>
              <a:gd name="connsiteX0" fmla="*/ 644055 w 1041621"/>
              <a:gd name="connsiteY0" fmla="*/ 23865 h 1328287"/>
              <a:gd name="connsiteX1" fmla="*/ 532737 w 1041621"/>
              <a:gd name="connsiteY1" fmla="*/ 55670 h 1328287"/>
              <a:gd name="connsiteX2" fmla="*/ 453224 w 1041621"/>
              <a:gd name="connsiteY2" fmla="*/ 95427 h 1328287"/>
              <a:gd name="connsiteX3" fmla="*/ 349857 w 1041621"/>
              <a:gd name="connsiteY3" fmla="*/ 190842 h 1328287"/>
              <a:gd name="connsiteX4" fmla="*/ 198782 w 1041621"/>
              <a:gd name="connsiteY4" fmla="*/ 341917 h 1328287"/>
              <a:gd name="connsiteX5" fmla="*/ 71562 w 1041621"/>
              <a:gd name="connsiteY5" fmla="*/ 556602 h 1328287"/>
              <a:gd name="connsiteX6" fmla="*/ 15902 w 1041621"/>
              <a:gd name="connsiteY6" fmla="*/ 739482 h 1328287"/>
              <a:gd name="connsiteX7" fmla="*/ 0 w 1041621"/>
              <a:gd name="connsiteY7" fmla="*/ 866703 h 1328287"/>
              <a:gd name="connsiteX8" fmla="*/ 15902 w 1041621"/>
              <a:gd name="connsiteY8" fmla="*/ 1081388 h 1328287"/>
              <a:gd name="connsiteX9" fmla="*/ 47708 w 1041621"/>
              <a:gd name="connsiteY9" fmla="*/ 1121145 h 1328287"/>
              <a:gd name="connsiteX10" fmla="*/ 119269 w 1041621"/>
              <a:gd name="connsiteY10" fmla="*/ 1224512 h 1328287"/>
              <a:gd name="connsiteX11" fmla="*/ 135172 w 1041621"/>
              <a:gd name="connsiteY11" fmla="*/ 1272220 h 1328287"/>
              <a:gd name="connsiteX12" fmla="*/ 174928 w 1041621"/>
              <a:gd name="connsiteY12" fmla="*/ 1296074 h 1328287"/>
              <a:gd name="connsiteX13" fmla="*/ 206734 w 1041621"/>
              <a:gd name="connsiteY13" fmla="*/ 1304025 h 1328287"/>
              <a:gd name="connsiteX14" fmla="*/ 341906 w 1041621"/>
              <a:gd name="connsiteY14" fmla="*/ 1311976 h 1328287"/>
              <a:gd name="connsiteX15" fmla="*/ 445273 w 1041621"/>
              <a:gd name="connsiteY15" fmla="*/ 1327879 h 1328287"/>
              <a:gd name="connsiteX16" fmla="*/ 540688 w 1041621"/>
              <a:gd name="connsiteY16" fmla="*/ 1311976 h 1328287"/>
              <a:gd name="connsiteX17" fmla="*/ 596348 w 1041621"/>
              <a:gd name="connsiteY17" fmla="*/ 1256317 h 1328287"/>
              <a:gd name="connsiteX18" fmla="*/ 644055 w 1041621"/>
              <a:gd name="connsiteY18" fmla="*/ 1168853 h 1328287"/>
              <a:gd name="connsiteX19" fmla="*/ 667909 w 1041621"/>
              <a:gd name="connsiteY19" fmla="*/ 1121145 h 1328287"/>
              <a:gd name="connsiteX20" fmla="*/ 675861 w 1041621"/>
              <a:gd name="connsiteY20" fmla="*/ 1097291 h 1328287"/>
              <a:gd name="connsiteX21" fmla="*/ 731520 w 1041621"/>
              <a:gd name="connsiteY21" fmla="*/ 1033680 h 1328287"/>
              <a:gd name="connsiteX22" fmla="*/ 803082 w 1041621"/>
              <a:gd name="connsiteY22" fmla="*/ 1017778 h 1328287"/>
              <a:gd name="connsiteX23" fmla="*/ 890546 w 1041621"/>
              <a:gd name="connsiteY23" fmla="*/ 954167 h 1328287"/>
              <a:gd name="connsiteX24" fmla="*/ 906448 w 1041621"/>
              <a:gd name="connsiteY24" fmla="*/ 906460 h 1328287"/>
              <a:gd name="connsiteX25" fmla="*/ 954156 w 1041621"/>
              <a:gd name="connsiteY25" fmla="*/ 803093 h 1328287"/>
              <a:gd name="connsiteX26" fmla="*/ 993913 w 1041621"/>
              <a:gd name="connsiteY26" fmla="*/ 659969 h 1328287"/>
              <a:gd name="connsiteX27" fmla="*/ 1001864 w 1041621"/>
              <a:gd name="connsiteY27" fmla="*/ 620213 h 1328287"/>
              <a:gd name="connsiteX28" fmla="*/ 1017767 w 1041621"/>
              <a:gd name="connsiteY28" fmla="*/ 588407 h 1328287"/>
              <a:gd name="connsiteX29" fmla="*/ 1025718 w 1041621"/>
              <a:gd name="connsiteY29" fmla="*/ 318063 h 1328287"/>
              <a:gd name="connsiteX30" fmla="*/ 1041621 w 1041621"/>
              <a:gd name="connsiteY30" fmla="*/ 270355 h 1328287"/>
              <a:gd name="connsiteX31" fmla="*/ 1017767 w 1041621"/>
              <a:gd name="connsiteY31" fmla="*/ 151086 h 1328287"/>
              <a:gd name="connsiteX32" fmla="*/ 1009815 w 1041621"/>
              <a:gd name="connsiteY32" fmla="*/ 119280 h 1328287"/>
              <a:gd name="connsiteX33" fmla="*/ 978010 w 1041621"/>
              <a:gd name="connsiteY33" fmla="*/ 95427 h 1328287"/>
              <a:gd name="connsiteX34" fmla="*/ 922351 w 1041621"/>
              <a:gd name="connsiteY34" fmla="*/ 31816 h 1328287"/>
              <a:gd name="connsiteX35" fmla="*/ 882595 w 1041621"/>
              <a:gd name="connsiteY35" fmla="*/ 23865 h 1328287"/>
              <a:gd name="connsiteX36" fmla="*/ 771276 w 1041621"/>
              <a:gd name="connsiteY36" fmla="*/ 11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1621" h="1328287">
                <a:moveTo>
                  <a:pt x="644055" y="23865"/>
                </a:moveTo>
                <a:cubicBezTo>
                  <a:pt x="594763" y="33723"/>
                  <a:pt x="588989" y="33168"/>
                  <a:pt x="532737" y="55670"/>
                </a:cubicBezTo>
                <a:cubicBezTo>
                  <a:pt x="499212" y="69080"/>
                  <a:pt x="482935" y="73144"/>
                  <a:pt x="453224" y="95427"/>
                </a:cubicBezTo>
                <a:cubicBezTo>
                  <a:pt x="348570" y="173917"/>
                  <a:pt x="444221" y="110995"/>
                  <a:pt x="349857" y="190842"/>
                </a:cubicBezTo>
                <a:cubicBezTo>
                  <a:pt x="274664" y="254467"/>
                  <a:pt x="265663" y="223016"/>
                  <a:pt x="198782" y="341917"/>
                </a:cubicBezTo>
                <a:cubicBezTo>
                  <a:pt x="110279" y="499257"/>
                  <a:pt x="153343" y="428089"/>
                  <a:pt x="71562" y="556602"/>
                </a:cubicBezTo>
                <a:cubicBezTo>
                  <a:pt x="53009" y="617562"/>
                  <a:pt x="24913" y="676402"/>
                  <a:pt x="15902" y="739482"/>
                </a:cubicBezTo>
                <a:cubicBezTo>
                  <a:pt x="4557" y="818901"/>
                  <a:pt x="10021" y="776514"/>
                  <a:pt x="0" y="866703"/>
                </a:cubicBezTo>
                <a:cubicBezTo>
                  <a:pt x="5301" y="938265"/>
                  <a:pt x="2678" y="1010859"/>
                  <a:pt x="15902" y="1081388"/>
                </a:cubicBezTo>
                <a:cubicBezTo>
                  <a:pt x="19030" y="1098069"/>
                  <a:pt x="38294" y="1107024"/>
                  <a:pt x="47708" y="1121145"/>
                </a:cubicBezTo>
                <a:cubicBezTo>
                  <a:pt x="124851" y="1236860"/>
                  <a:pt x="31861" y="1119621"/>
                  <a:pt x="119269" y="1224512"/>
                </a:cubicBezTo>
                <a:cubicBezTo>
                  <a:pt x="124570" y="1240415"/>
                  <a:pt x="124881" y="1258988"/>
                  <a:pt x="135172" y="1272220"/>
                </a:cubicBezTo>
                <a:cubicBezTo>
                  <a:pt x="144660" y="1284419"/>
                  <a:pt x="160806" y="1289797"/>
                  <a:pt x="174928" y="1296074"/>
                </a:cubicBezTo>
                <a:cubicBezTo>
                  <a:pt x="184914" y="1300512"/>
                  <a:pt x="195855" y="1302989"/>
                  <a:pt x="206734" y="1304025"/>
                </a:cubicBezTo>
                <a:cubicBezTo>
                  <a:pt x="251666" y="1308304"/>
                  <a:pt x="296849" y="1309326"/>
                  <a:pt x="341906" y="1311976"/>
                </a:cubicBezTo>
                <a:cubicBezTo>
                  <a:pt x="376362" y="1317277"/>
                  <a:pt x="410448" y="1326296"/>
                  <a:pt x="445273" y="1327879"/>
                </a:cubicBezTo>
                <a:cubicBezTo>
                  <a:pt x="492141" y="1330009"/>
                  <a:pt x="505598" y="1323673"/>
                  <a:pt x="540688" y="1311976"/>
                </a:cubicBezTo>
                <a:cubicBezTo>
                  <a:pt x="559241" y="1293423"/>
                  <a:pt x="584614" y="1279785"/>
                  <a:pt x="596348" y="1256317"/>
                </a:cubicBezTo>
                <a:cubicBezTo>
                  <a:pt x="665081" y="1118851"/>
                  <a:pt x="578053" y="1289859"/>
                  <a:pt x="644055" y="1168853"/>
                </a:cubicBezTo>
                <a:cubicBezTo>
                  <a:pt x="652569" y="1153244"/>
                  <a:pt x="660688" y="1137392"/>
                  <a:pt x="667909" y="1121145"/>
                </a:cubicBezTo>
                <a:cubicBezTo>
                  <a:pt x="671313" y="1113486"/>
                  <a:pt x="671419" y="1104399"/>
                  <a:pt x="675861" y="1097291"/>
                </a:cubicBezTo>
                <a:cubicBezTo>
                  <a:pt x="680804" y="1089382"/>
                  <a:pt x="718118" y="1042614"/>
                  <a:pt x="731520" y="1033680"/>
                </a:cubicBezTo>
                <a:cubicBezTo>
                  <a:pt x="744569" y="1024981"/>
                  <a:pt x="797311" y="1018740"/>
                  <a:pt x="803082" y="1017778"/>
                </a:cubicBezTo>
                <a:cubicBezTo>
                  <a:pt x="878545" y="980046"/>
                  <a:pt x="852469" y="1004938"/>
                  <a:pt x="890546" y="954167"/>
                </a:cubicBezTo>
                <a:cubicBezTo>
                  <a:pt x="895847" y="938265"/>
                  <a:pt x="900431" y="922105"/>
                  <a:pt x="906448" y="906460"/>
                </a:cubicBezTo>
                <a:cubicBezTo>
                  <a:pt x="923592" y="861884"/>
                  <a:pt x="933353" y="844698"/>
                  <a:pt x="954156" y="803093"/>
                </a:cubicBezTo>
                <a:cubicBezTo>
                  <a:pt x="980494" y="680184"/>
                  <a:pt x="961038" y="725716"/>
                  <a:pt x="993913" y="659969"/>
                </a:cubicBezTo>
                <a:cubicBezTo>
                  <a:pt x="996563" y="646717"/>
                  <a:pt x="997590" y="633034"/>
                  <a:pt x="1001864" y="620213"/>
                </a:cubicBezTo>
                <a:cubicBezTo>
                  <a:pt x="1005612" y="608968"/>
                  <a:pt x="1016834" y="600224"/>
                  <a:pt x="1017767" y="588407"/>
                </a:cubicBezTo>
                <a:cubicBezTo>
                  <a:pt x="1024862" y="498533"/>
                  <a:pt x="1018975" y="407964"/>
                  <a:pt x="1025718" y="318063"/>
                </a:cubicBezTo>
                <a:cubicBezTo>
                  <a:pt x="1026972" y="301347"/>
                  <a:pt x="1041621" y="270355"/>
                  <a:pt x="1041621" y="270355"/>
                </a:cubicBezTo>
                <a:cubicBezTo>
                  <a:pt x="1026867" y="108072"/>
                  <a:pt x="1049080" y="234589"/>
                  <a:pt x="1017767" y="151086"/>
                </a:cubicBezTo>
                <a:cubicBezTo>
                  <a:pt x="1013930" y="140853"/>
                  <a:pt x="1016167" y="128173"/>
                  <a:pt x="1009815" y="119280"/>
                </a:cubicBezTo>
                <a:cubicBezTo>
                  <a:pt x="1002112" y="108497"/>
                  <a:pt x="987381" y="104798"/>
                  <a:pt x="978010" y="95427"/>
                </a:cubicBezTo>
                <a:cubicBezTo>
                  <a:pt x="973876" y="91293"/>
                  <a:pt x="935216" y="38249"/>
                  <a:pt x="922351" y="31816"/>
                </a:cubicBezTo>
                <a:cubicBezTo>
                  <a:pt x="910263" y="25772"/>
                  <a:pt x="895750" y="26960"/>
                  <a:pt x="882595" y="23865"/>
                </a:cubicBezTo>
                <a:cubicBezTo>
                  <a:pt x="775751" y="-1275"/>
                  <a:pt x="820980" y="11"/>
                  <a:pt x="771276" y="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A78EA4-45F8-4BCC-903C-6870FE45D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16767"/>
              </p:ext>
            </p:extLst>
          </p:nvPr>
        </p:nvGraphicFramePr>
        <p:xfrm>
          <a:off x="6686439" y="6141181"/>
          <a:ext cx="4842588" cy="676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3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3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C[3, 4]: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C[3, 2] + C[4, 4]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C[3, 4] =   min                                   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3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4: C[3, 3] + C[5, 4]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 + 0.3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 + 0} + (0.4 + 0.3)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{0.3 + 0.7. 0.4 + 0.7}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index k =3.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two keys,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(i.e., it contains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1.0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37818"/>
              </a:xfrm>
              <a:prstGeom prst="rect">
                <a:avLst/>
              </a:prstGeom>
              <a:blipFill>
                <a:blip r:embed="rId2"/>
                <a:stretch>
                  <a:fillRect l="-880" t="-96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0654"/>
              </p:ext>
            </p:extLst>
          </p:nvPr>
        </p:nvGraphicFramePr>
        <p:xfrm>
          <a:off x="7775851" y="181699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85485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 …(1.1)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85485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607B6F-2EC0-47A3-AC25-B9570C4A064D}"/>
              </a:ext>
            </a:extLst>
          </p:cNvPr>
          <p:cNvSpPr/>
          <p:nvPr/>
        </p:nvSpPr>
        <p:spPr>
          <a:xfrm>
            <a:off x="8126242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C7011-6C18-49C5-AE98-A8F81129825E}"/>
              </a:ext>
            </a:extLst>
          </p:cNvPr>
          <p:cNvSpPr/>
          <p:nvPr/>
        </p:nvSpPr>
        <p:spPr>
          <a:xfrm>
            <a:off x="7775851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D134-7F8D-444F-B1EF-0B87B783241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7990536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76DB61-178A-4DB5-9FFC-B60E660BBB47}"/>
              </a:ext>
            </a:extLst>
          </p:cNvPr>
          <p:cNvSpPr/>
          <p:nvPr/>
        </p:nvSpPr>
        <p:spPr>
          <a:xfrm>
            <a:off x="8755363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E9A668-6642-4C01-A0EA-1EC591CEF80D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340928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CDA5EB-532B-4354-B955-44427EEB8B70}"/>
              </a:ext>
            </a:extLst>
          </p:cNvPr>
          <p:cNvSpPr/>
          <p:nvPr/>
        </p:nvSpPr>
        <p:spPr>
          <a:xfrm>
            <a:off x="9426097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18586-2483-423E-AF51-069802E91671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8970048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D744ED-A71B-4D17-BC28-19B410ADD734}"/>
              </a:ext>
            </a:extLst>
          </p:cNvPr>
          <p:cNvSpPr txBox="1"/>
          <p:nvPr/>
        </p:nvSpPr>
        <p:spPr>
          <a:xfrm>
            <a:off x="8457916" y="3962347"/>
            <a:ext cx="322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+ 2*0.3 = 1.0, or                 0 + 0.3 + (0.4 + 0.3) = 1.0 …(1.1)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65BD07-18B7-4FAC-94D6-1BBFC604706E}"/>
              </a:ext>
            </a:extLst>
          </p:cNvPr>
          <p:cNvSpPr/>
          <p:nvPr/>
        </p:nvSpPr>
        <p:spPr>
          <a:xfrm>
            <a:off x="8444285" y="2600077"/>
            <a:ext cx="1717482" cy="1280207"/>
          </a:xfrm>
          <a:custGeom>
            <a:avLst/>
            <a:gdLst>
              <a:gd name="connsiteX0" fmla="*/ 0 w 1717482"/>
              <a:gd name="connsiteY0" fmla="*/ 326003 h 1280207"/>
              <a:gd name="connsiteX1" fmla="*/ 63611 w 1717482"/>
              <a:gd name="connsiteY1" fmla="*/ 461175 h 1280207"/>
              <a:gd name="connsiteX2" fmla="*/ 95416 w 1717482"/>
              <a:gd name="connsiteY2" fmla="*/ 508883 h 1280207"/>
              <a:gd name="connsiteX3" fmla="*/ 119270 w 1717482"/>
              <a:gd name="connsiteY3" fmla="*/ 532737 h 1280207"/>
              <a:gd name="connsiteX4" fmla="*/ 151075 w 1717482"/>
              <a:gd name="connsiteY4" fmla="*/ 580445 h 1280207"/>
              <a:gd name="connsiteX5" fmla="*/ 166978 w 1717482"/>
              <a:gd name="connsiteY5" fmla="*/ 612250 h 1280207"/>
              <a:gd name="connsiteX6" fmla="*/ 190832 w 1717482"/>
              <a:gd name="connsiteY6" fmla="*/ 636104 h 1280207"/>
              <a:gd name="connsiteX7" fmla="*/ 222637 w 1717482"/>
              <a:gd name="connsiteY7" fmla="*/ 675860 h 1280207"/>
              <a:gd name="connsiteX8" fmla="*/ 278296 w 1717482"/>
              <a:gd name="connsiteY8" fmla="*/ 731520 h 1280207"/>
              <a:gd name="connsiteX9" fmla="*/ 333955 w 1717482"/>
              <a:gd name="connsiteY9" fmla="*/ 795130 h 1280207"/>
              <a:gd name="connsiteX10" fmla="*/ 453225 w 1717482"/>
              <a:gd name="connsiteY10" fmla="*/ 866692 h 1280207"/>
              <a:gd name="connsiteX11" fmla="*/ 485030 w 1717482"/>
              <a:gd name="connsiteY11" fmla="*/ 906448 h 1280207"/>
              <a:gd name="connsiteX12" fmla="*/ 636105 w 1717482"/>
              <a:gd name="connsiteY12" fmla="*/ 1025718 h 1280207"/>
              <a:gd name="connsiteX13" fmla="*/ 723569 w 1717482"/>
              <a:gd name="connsiteY13" fmla="*/ 1089328 h 1280207"/>
              <a:gd name="connsiteX14" fmla="*/ 771277 w 1717482"/>
              <a:gd name="connsiteY14" fmla="*/ 1113182 h 1280207"/>
              <a:gd name="connsiteX15" fmla="*/ 898498 w 1717482"/>
              <a:gd name="connsiteY15" fmla="*/ 1160890 h 1280207"/>
              <a:gd name="connsiteX16" fmla="*/ 946205 w 1717482"/>
              <a:gd name="connsiteY16" fmla="*/ 1168841 h 1280207"/>
              <a:gd name="connsiteX17" fmla="*/ 1009816 w 1717482"/>
              <a:gd name="connsiteY17" fmla="*/ 1184744 h 1280207"/>
              <a:gd name="connsiteX18" fmla="*/ 1105232 w 1717482"/>
              <a:gd name="connsiteY18" fmla="*/ 1192695 h 1280207"/>
              <a:gd name="connsiteX19" fmla="*/ 1168842 w 1717482"/>
              <a:gd name="connsiteY19" fmla="*/ 1216549 h 1280207"/>
              <a:gd name="connsiteX20" fmla="*/ 1200647 w 1717482"/>
              <a:gd name="connsiteY20" fmla="*/ 1224500 h 1280207"/>
              <a:gd name="connsiteX21" fmla="*/ 1240404 w 1717482"/>
              <a:gd name="connsiteY21" fmla="*/ 1248354 h 1280207"/>
              <a:gd name="connsiteX22" fmla="*/ 1343771 w 1717482"/>
              <a:gd name="connsiteY22" fmla="*/ 1264257 h 1280207"/>
              <a:gd name="connsiteX23" fmla="*/ 1391478 w 1717482"/>
              <a:gd name="connsiteY23" fmla="*/ 1280160 h 1280207"/>
              <a:gd name="connsiteX24" fmla="*/ 1542553 w 1717482"/>
              <a:gd name="connsiteY24" fmla="*/ 1216549 h 1280207"/>
              <a:gd name="connsiteX25" fmla="*/ 1637969 w 1717482"/>
              <a:gd name="connsiteY25" fmla="*/ 1049572 h 1280207"/>
              <a:gd name="connsiteX26" fmla="*/ 1653872 w 1717482"/>
              <a:gd name="connsiteY26" fmla="*/ 1009815 h 1280207"/>
              <a:gd name="connsiteX27" fmla="*/ 1661823 w 1717482"/>
              <a:gd name="connsiteY27" fmla="*/ 962107 h 1280207"/>
              <a:gd name="connsiteX28" fmla="*/ 1701579 w 1717482"/>
              <a:gd name="connsiteY28" fmla="*/ 866692 h 1280207"/>
              <a:gd name="connsiteX29" fmla="*/ 1717482 w 1717482"/>
              <a:gd name="connsiteY29" fmla="*/ 818984 h 1280207"/>
              <a:gd name="connsiteX30" fmla="*/ 1709531 w 1717482"/>
              <a:gd name="connsiteY30" fmla="*/ 588396 h 1280207"/>
              <a:gd name="connsiteX31" fmla="*/ 1685677 w 1717482"/>
              <a:gd name="connsiteY31" fmla="*/ 540688 h 1280207"/>
              <a:gd name="connsiteX32" fmla="*/ 1590261 w 1717482"/>
              <a:gd name="connsiteY32" fmla="*/ 437321 h 1280207"/>
              <a:gd name="connsiteX33" fmla="*/ 1518699 w 1717482"/>
              <a:gd name="connsiteY33" fmla="*/ 341906 h 1280207"/>
              <a:gd name="connsiteX34" fmla="*/ 1486894 w 1717482"/>
              <a:gd name="connsiteY34" fmla="*/ 294198 h 1280207"/>
              <a:gd name="connsiteX35" fmla="*/ 1431235 w 1717482"/>
              <a:gd name="connsiteY35" fmla="*/ 246490 h 1280207"/>
              <a:gd name="connsiteX36" fmla="*/ 1327868 w 1717482"/>
              <a:gd name="connsiteY36" fmla="*/ 182880 h 1280207"/>
              <a:gd name="connsiteX37" fmla="*/ 1232452 w 1717482"/>
              <a:gd name="connsiteY37" fmla="*/ 135172 h 1280207"/>
              <a:gd name="connsiteX38" fmla="*/ 1168842 w 1717482"/>
              <a:gd name="connsiteY38" fmla="*/ 127220 h 1280207"/>
              <a:gd name="connsiteX39" fmla="*/ 1121134 w 1717482"/>
              <a:gd name="connsiteY39" fmla="*/ 103366 h 1280207"/>
              <a:gd name="connsiteX40" fmla="*/ 1057524 w 1717482"/>
              <a:gd name="connsiteY40" fmla="*/ 87464 h 1280207"/>
              <a:gd name="connsiteX41" fmla="*/ 1017767 w 1717482"/>
              <a:gd name="connsiteY41" fmla="*/ 71561 h 1280207"/>
              <a:gd name="connsiteX42" fmla="*/ 985962 w 1717482"/>
              <a:gd name="connsiteY42" fmla="*/ 55659 h 1280207"/>
              <a:gd name="connsiteX43" fmla="*/ 946205 w 1717482"/>
              <a:gd name="connsiteY43" fmla="*/ 47707 h 1280207"/>
              <a:gd name="connsiteX44" fmla="*/ 906449 w 1717482"/>
              <a:gd name="connsiteY44" fmla="*/ 31805 h 1280207"/>
              <a:gd name="connsiteX45" fmla="*/ 882595 w 1717482"/>
              <a:gd name="connsiteY45" fmla="*/ 7951 h 1280207"/>
              <a:gd name="connsiteX46" fmla="*/ 834887 w 1717482"/>
              <a:gd name="connsiteY46" fmla="*/ 0 h 1280207"/>
              <a:gd name="connsiteX47" fmla="*/ 580445 w 1717482"/>
              <a:gd name="connsiteY47" fmla="*/ 7951 h 1280207"/>
              <a:gd name="connsiteX48" fmla="*/ 381663 w 1717482"/>
              <a:gd name="connsiteY48" fmla="*/ 23853 h 1280207"/>
              <a:gd name="connsiteX49" fmla="*/ 310101 w 1717482"/>
              <a:gd name="connsiteY49" fmla="*/ 39756 h 1280207"/>
              <a:gd name="connsiteX50" fmla="*/ 262393 w 1717482"/>
              <a:gd name="connsiteY50" fmla="*/ 47707 h 1280207"/>
              <a:gd name="connsiteX51" fmla="*/ 190832 w 1717482"/>
              <a:gd name="connsiteY51" fmla="*/ 63610 h 1280207"/>
              <a:gd name="connsiteX52" fmla="*/ 151075 w 1717482"/>
              <a:gd name="connsiteY52" fmla="*/ 71561 h 1280207"/>
              <a:gd name="connsiteX53" fmla="*/ 119270 w 1717482"/>
              <a:gd name="connsiteY53" fmla="*/ 103366 h 1280207"/>
              <a:gd name="connsiteX54" fmla="*/ 95416 w 1717482"/>
              <a:gd name="connsiteY54" fmla="*/ 111318 h 1280207"/>
              <a:gd name="connsiteX55" fmla="*/ 31805 w 1717482"/>
              <a:gd name="connsiteY55" fmla="*/ 182880 h 1280207"/>
              <a:gd name="connsiteX56" fmla="*/ 15903 w 1717482"/>
              <a:gd name="connsiteY56" fmla="*/ 222636 h 12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717482" h="1280207">
                <a:moveTo>
                  <a:pt x="0" y="326003"/>
                </a:moveTo>
                <a:cubicBezTo>
                  <a:pt x="18254" y="371637"/>
                  <a:pt x="36565" y="420605"/>
                  <a:pt x="63611" y="461175"/>
                </a:cubicBezTo>
                <a:cubicBezTo>
                  <a:pt x="74213" y="477078"/>
                  <a:pt x="83682" y="493796"/>
                  <a:pt x="95416" y="508883"/>
                </a:cubicBezTo>
                <a:cubicBezTo>
                  <a:pt x="102320" y="517759"/>
                  <a:pt x="112366" y="523861"/>
                  <a:pt x="119270" y="532737"/>
                </a:cubicBezTo>
                <a:cubicBezTo>
                  <a:pt x="131004" y="547824"/>
                  <a:pt x="141242" y="564056"/>
                  <a:pt x="151075" y="580445"/>
                </a:cubicBezTo>
                <a:cubicBezTo>
                  <a:pt x="157173" y="590609"/>
                  <a:pt x="160088" y="602605"/>
                  <a:pt x="166978" y="612250"/>
                </a:cubicBezTo>
                <a:cubicBezTo>
                  <a:pt x="173514" y="621400"/>
                  <a:pt x="183427" y="627641"/>
                  <a:pt x="190832" y="636104"/>
                </a:cubicBezTo>
                <a:cubicBezTo>
                  <a:pt x="202007" y="648876"/>
                  <a:pt x="211169" y="663350"/>
                  <a:pt x="222637" y="675860"/>
                </a:cubicBezTo>
                <a:cubicBezTo>
                  <a:pt x="240367" y="695202"/>
                  <a:pt x="260566" y="712178"/>
                  <a:pt x="278296" y="731520"/>
                </a:cubicBezTo>
                <a:cubicBezTo>
                  <a:pt x="289169" y="743382"/>
                  <a:pt x="316625" y="783577"/>
                  <a:pt x="333955" y="795130"/>
                </a:cubicBezTo>
                <a:cubicBezTo>
                  <a:pt x="363735" y="814983"/>
                  <a:pt x="423779" y="840190"/>
                  <a:pt x="453225" y="866692"/>
                </a:cubicBezTo>
                <a:cubicBezTo>
                  <a:pt x="465839" y="878045"/>
                  <a:pt x="473030" y="894448"/>
                  <a:pt x="485030" y="906448"/>
                </a:cubicBezTo>
                <a:cubicBezTo>
                  <a:pt x="550393" y="971811"/>
                  <a:pt x="558326" y="963494"/>
                  <a:pt x="636105" y="1025718"/>
                </a:cubicBezTo>
                <a:cubicBezTo>
                  <a:pt x="669672" y="1052571"/>
                  <a:pt x="685519" y="1067132"/>
                  <a:pt x="723569" y="1089328"/>
                </a:cubicBezTo>
                <a:cubicBezTo>
                  <a:pt x="738927" y="1098287"/>
                  <a:pt x="755134" y="1105731"/>
                  <a:pt x="771277" y="1113182"/>
                </a:cubicBezTo>
                <a:cubicBezTo>
                  <a:pt x="811810" y="1131890"/>
                  <a:pt x="855419" y="1149402"/>
                  <a:pt x="898498" y="1160890"/>
                </a:cubicBezTo>
                <a:cubicBezTo>
                  <a:pt x="914075" y="1165044"/>
                  <a:pt x="930441" y="1165463"/>
                  <a:pt x="946205" y="1168841"/>
                </a:cubicBezTo>
                <a:cubicBezTo>
                  <a:pt x="967576" y="1173421"/>
                  <a:pt x="988202" y="1181502"/>
                  <a:pt x="1009816" y="1184744"/>
                </a:cubicBezTo>
                <a:cubicBezTo>
                  <a:pt x="1041378" y="1189478"/>
                  <a:pt x="1073427" y="1190045"/>
                  <a:pt x="1105232" y="1192695"/>
                </a:cubicBezTo>
                <a:cubicBezTo>
                  <a:pt x="1126435" y="1200646"/>
                  <a:pt x="1147359" y="1209388"/>
                  <a:pt x="1168842" y="1216549"/>
                </a:cubicBezTo>
                <a:cubicBezTo>
                  <a:pt x="1179209" y="1220005"/>
                  <a:pt x="1190661" y="1220062"/>
                  <a:pt x="1200647" y="1224500"/>
                </a:cubicBezTo>
                <a:cubicBezTo>
                  <a:pt x="1214770" y="1230777"/>
                  <a:pt x="1225880" y="1243072"/>
                  <a:pt x="1240404" y="1248354"/>
                </a:cubicBezTo>
                <a:cubicBezTo>
                  <a:pt x="1247548" y="1250952"/>
                  <a:pt x="1340796" y="1263832"/>
                  <a:pt x="1343771" y="1264257"/>
                </a:cubicBezTo>
                <a:cubicBezTo>
                  <a:pt x="1359673" y="1269558"/>
                  <a:pt x="1374739" y="1281041"/>
                  <a:pt x="1391478" y="1280160"/>
                </a:cubicBezTo>
                <a:cubicBezTo>
                  <a:pt x="1486827" y="1275142"/>
                  <a:pt x="1484182" y="1265192"/>
                  <a:pt x="1542553" y="1216549"/>
                </a:cubicBezTo>
                <a:cubicBezTo>
                  <a:pt x="1579663" y="1154699"/>
                  <a:pt x="1610100" y="1110883"/>
                  <a:pt x="1637969" y="1049572"/>
                </a:cubicBezTo>
                <a:cubicBezTo>
                  <a:pt x="1643875" y="1036578"/>
                  <a:pt x="1648571" y="1023067"/>
                  <a:pt x="1653872" y="1009815"/>
                </a:cubicBezTo>
                <a:cubicBezTo>
                  <a:pt x="1656522" y="993912"/>
                  <a:pt x="1656725" y="977402"/>
                  <a:pt x="1661823" y="962107"/>
                </a:cubicBezTo>
                <a:cubicBezTo>
                  <a:pt x="1672719" y="929420"/>
                  <a:pt x="1690683" y="899379"/>
                  <a:pt x="1701579" y="866692"/>
                </a:cubicBezTo>
                <a:lnTo>
                  <a:pt x="1717482" y="818984"/>
                </a:lnTo>
                <a:cubicBezTo>
                  <a:pt x="1714832" y="742121"/>
                  <a:pt x="1718264" y="664807"/>
                  <a:pt x="1709531" y="588396"/>
                </a:cubicBezTo>
                <a:cubicBezTo>
                  <a:pt x="1707512" y="570731"/>
                  <a:pt x="1695223" y="555688"/>
                  <a:pt x="1685677" y="540688"/>
                </a:cubicBezTo>
                <a:cubicBezTo>
                  <a:pt x="1643459" y="474346"/>
                  <a:pt x="1651172" y="518534"/>
                  <a:pt x="1590261" y="437321"/>
                </a:cubicBezTo>
                <a:cubicBezTo>
                  <a:pt x="1566407" y="405516"/>
                  <a:pt x="1540752" y="374985"/>
                  <a:pt x="1518699" y="341906"/>
                </a:cubicBezTo>
                <a:cubicBezTo>
                  <a:pt x="1508097" y="326003"/>
                  <a:pt x="1502797" y="304800"/>
                  <a:pt x="1486894" y="294198"/>
                </a:cubicBezTo>
                <a:cubicBezTo>
                  <a:pt x="1413690" y="245394"/>
                  <a:pt x="1527651" y="323622"/>
                  <a:pt x="1431235" y="246490"/>
                </a:cubicBezTo>
                <a:cubicBezTo>
                  <a:pt x="1408305" y="228146"/>
                  <a:pt x="1352541" y="195866"/>
                  <a:pt x="1327868" y="182880"/>
                </a:cubicBezTo>
                <a:cubicBezTo>
                  <a:pt x="1296401" y="166318"/>
                  <a:pt x="1267737" y="139583"/>
                  <a:pt x="1232452" y="135172"/>
                </a:cubicBezTo>
                <a:lnTo>
                  <a:pt x="1168842" y="127220"/>
                </a:lnTo>
                <a:cubicBezTo>
                  <a:pt x="1152939" y="119269"/>
                  <a:pt x="1137381" y="110587"/>
                  <a:pt x="1121134" y="103366"/>
                </a:cubicBezTo>
                <a:cubicBezTo>
                  <a:pt x="1101131" y="94476"/>
                  <a:pt x="1078617" y="91682"/>
                  <a:pt x="1057524" y="87464"/>
                </a:cubicBezTo>
                <a:cubicBezTo>
                  <a:pt x="1044272" y="82163"/>
                  <a:pt x="1030810" y="77358"/>
                  <a:pt x="1017767" y="71561"/>
                </a:cubicBezTo>
                <a:cubicBezTo>
                  <a:pt x="1006936" y="66747"/>
                  <a:pt x="997207" y="59407"/>
                  <a:pt x="985962" y="55659"/>
                </a:cubicBezTo>
                <a:cubicBezTo>
                  <a:pt x="973141" y="51385"/>
                  <a:pt x="959150" y="51590"/>
                  <a:pt x="946205" y="47707"/>
                </a:cubicBezTo>
                <a:cubicBezTo>
                  <a:pt x="932534" y="43606"/>
                  <a:pt x="919701" y="37106"/>
                  <a:pt x="906449" y="31805"/>
                </a:cubicBezTo>
                <a:cubicBezTo>
                  <a:pt x="898498" y="23854"/>
                  <a:pt x="892871" y="12518"/>
                  <a:pt x="882595" y="7951"/>
                </a:cubicBezTo>
                <a:cubicBezTo>
                  <a:pt x="867862" y="1403"/>
                  <a:pt x="851009" y="0"/>
                  <a:pt x="834887" y="0"/>
                </a:cubicBezTo>
                <a:cubicBezTo>
                  <a:pt x="750032" y="0"/>
                  <a:pt x="665259" y="5301"/>
                  <a:pt x="580445" y="7951"/>
                </a:cubicBezTo>
                <a:cubicBezTo>
                  <a:pt x="434047" y="32350"/>
                  <a:pt x="701950" y="-10463"/>
                  <a:pt x="381663" y="23853"/>
                </a:cubicBezTo>
                <a:cubicBezTo>
                  <a:pt x="357366" y="26456"/>
                  <a:pt x="334062" y="34964"/>
                  <a:pt x="310101" y="39756"/>
                </a:cubicBezTo>
                <a:cubicBezTo>
                  <a:pt x="294292" y="42918"/>
                  <a:pt x="278202" y="44545"/>
                  <a:pt x="262393" y="47707"/>
                </a:cubicBezTo>
                <a:cubicBezTo>
                  <a:pt x="238432" y="52499"/>
                  <a:pt x="214725" y="58490"/>
                  <a:pt x="190832" y="63610"/>
                </a:cubicBezTo>
                <a:cubicBezTo>
                  <a:pt x="177617" y="66442"/>
                  <a:pt x="164327" y="68911"/>
                  <a:pt x="151075" y="71561"/>
                </a:cubicBezTo>
                <a:cubicBezTo>
                  <a:pt x="140473" y="82163"/>
                  <a:pt x="131470" y="94651"/>
                  <a:pt x="119270" y="103366"/>
                </a:cubicBezTo>
                <a:cubicBezTo>
                  <a:pt x="112450" y="108238"/>
                  <a:pt x="102236" y="106446"/>
                  <a:pt x="95416" y="111318"/>
                </a:cubicBezTo>
                <a:cubicBezTo>
                  <a:pt x="74974" y="125920"/>
                  <a:pt x="46531" y="164473"/>
                  <a:pt x="31805" y="182880"/>
                </a:cubicBezTo>
                <a:cubicBezTo>
                  <a:pt x="22945" y="218321"/>
                  <a:pt x="31581" y="206958"/>
                  <a:pt x="15903" y="222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310161-57FD-4BEB-9CE6-ADF2FCD985E6}"/>
              </a:ext>
            </a:extLst>
          </p:cNvPr>
          <p:cNvSpPr/>
          <p:nvPr/>
        </p:nvSpPr>
        <p:spPr>
          <a:xfrm>
            <a:off x="10556308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848D17-91D6-41FB-925D-B1D997FC3E73}"/>
              </a:ext>
            </a:extLst>
          </p:cNvPr>
          <p:cNvSpPr/>
          <p:nvPr/>
        </p:nvSpPr>
        <p:spPr>
          <a:xfrm>
            <a:off x="11088757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585114-B485-4260-AC45-3614DF8003CD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0770993" y="3086561"/>
            <a:ext cx="58378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C992FD-299B-4560-B9E7-AFFF6700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43286"/>
              </p:ext>
            </p:extLst>
          </p:nvPr>
        </p:nvGraphicFramePr>
        <p:xfrm>
          <a:off x="7004803" y="6138040"/>
          <a:ext cx="4842588" cy="676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1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38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C[1, 3]: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1: C[1, 0] + C[2, 3]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3] =   min    k = 2: C[1, 1] + C[3, 3]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C[1, 2] + C[4, 3]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min{ 0 + 0.8,  0.1 + 0.4,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 + 0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+ (0.1 + 0.2 + 0.4)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0.4 + 0.7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1.1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first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three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keys,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A, B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C,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(i.e., it contains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38523"/>
              </a:xfrm>
              <a:prstGeom prst="rect">
                <a:avLst/>
              </a:prstGeom>
              <a:blipFill>
                <a:blip r:embed="rId2"/>
                <a:stretch>
                  <a:fillRect l="-880" t="-962" r="-609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57237"/>
              </p:ext>
            </p:extLst>
          </p:nvPr>
        </p:nvGraphicFramePr>
        <p:xfrm>
          <a:off x="7853557" y="104883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69582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… (1.1)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69582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739118-6505-4701-A5C8-18D410CD6FB6}"/>
              </a:ext>
            </a:extLst>
          </p:cNvPr>
          <p:cNvSpPr/>
          <p:nvPr/>
        </p:nvSpPr>
        <p:spPr>
          <a:xfrm>
            <a:off x="8531759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9FC800-2A12-47C3-AFD3-D911E1D5D3B1}"/>
              </a:ext>
            </a:extLst>
          </p:cNvPr>
          <p:cNvSpPr/>
          <p:nvPr/>
        </p:nvSpPr>
        <p:spPr>
          <a:xfrm>
            <a:off x="8181368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83E2C8-D32C-4038-A31E-812177DB0AD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396053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2CA0402-13DC-4915-8516-90F6E23D0044}"/>
              </a:ext>
            </a:extLst>
          </p:cNvPr>
          <p:cNvSpPr/>
          <p:nvPr/>
        </p:nvSpPr>
        <p:spPr>
          <a:xfrm>
            <a:off x="9160880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D9B1DD-3388-4F39-90D6-68962332EFE7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746445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F5D6F1-D55A-4E6D-B389-8496A5F9311D}"/>
              </a:ext>
            </a:extLst>
          </p:cNvPr>
          <p:cNvSpPr/>
          <p:nvPr/>
        </p:nvSpPr>
        <p:spPr>
          <a:xfrm>
            <a:off x="9831614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8A2BEB-FF91-4373-9F0B-2326A1CB6DF3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375565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058AB13-17FF-4D04-AAC8-28656B85FA9D}"/>
              </a:ext>
            </a:extLst>
          </p:cNvPr>
          <p:cNvSpPr/>
          <p:nvPr/>
        </p:nvSpPr>
        <p:spPr>
          <a:xfrm>
            <a:off x="8006964" y="2584174"/>
            <a:ext cx="1758178" cy="2130949"/>
          </a:xfrm>
          <a:custGeom>
            <a:avLst/>
            <a:gdLst>
              <a:gd name="connsiteX0" fmla="*/ 1272209 w 1758178"/>
              <a:gd name="connsiteY0" fmla="*/ 0 h 2130949"/>
              <a:gd name="connsiteX1" fmla="*/ 1017767 w 1758178"/>
              <a:gd name="connsiteY1" fmla="*/ 15903 h 2130949"/>
              <a:gd name="connsiteX2" fmla="*/ 993913 w 1758178"/>
              <a:gd name="connsiteY2" fmla="*/ 31805 h 2130949"/>
              <a:gd name="connsiteX3" fmla="*/ 954157 w 1758178"/>
              <a:gd name="connsiteY3" fmla="*/ 39756 h 2130949"/>
              <a:gd name="connsiteX4" fmla="*/ 890546 w 1758178"/>
              <a:gd name="connsiteY4" fmla="*/ 63610 h 2130949"/>
              <a:gd name="connsiteX5" fmla="*/ 858741 w 1758178"/>
              <a:gd name="connsiteY5" fmla="*/ 71562 h 2130949"/>
              <a:gd name="connsiteX6" fmla="*/ 834887 w 1758178"/>
              <a:gd name="connsiteY6" fmla="*/ 95416 h 2130949"/>
              <a:gd name="connsiteX7" fmla="*/ 763325 w 1758178"/>
              <a:gd name="connsiteY7" fmla="*/ 151075 h 2130949"/>
              <a:gd name="connsiteX8" fmla="*/ 644056 w 1758178"/>
              <a:gd name="connsiteY8" fmla="*/ 254442 h 2130949"/>
              <a:gd name="connsiteX9" fmla="*/ 548640 w 1758178"/>
              <a:gd name="connsiteY9" fmla="*/ 326003 h 2130949"/>
              <a:gd name="connsiteX10" fmla="*/ 500932 w 1758178"/>
              <a:gd name="connsiteY10" fmla="*/ 397565 h 2130949"/>
              <a:gd name="connsiteX11" fmla="*/ 461176 w 1758178"/>
              <a:gd name="connsiteY11" fmla="*/ 469127 h 2130949"/>
              <a:gd name="connsiteX12" fmla="*/ 453224 w 1758178"/>
              <a:gd name="connsiteY12" fmla="*/ 516835 h 2130949"/>
              <a:gd name="connsiteX13" fmla="*/ 389614 w 1758178"/>
              <a:gd name="connsiteY13" fmla="*/ 723569 h 2130949"/>
              <a:gd name="connsiteX14" fmla="*/ 381663 w 1758178"/>
              <a:gd name="connsiteY14" fmla="*/ 771276 h 2130949"/>
              <a:gd name="connsiteX15" fmla="*/ 365760 w 1758178"/>
              <a:gd name="connsiteY15" fmla="*/ 826936 h 2130949"/>
              <a:gd name="connsiteX16" fmla="*/ 357809 w 1758178"/>
              <a:gd name="connsiteY16" fmla="*/ 922351 h 2130949"/>
              <a:gd name="connsiteX17" fmla="*/ 318052 w 1758178"/>
              <a:gd name="connsiteY17" fmla="*/ 1216549 h 2130949"/>
              <a:gd name="connsiteX18" fmla="*/ 286247 w 1758178"/>
              <a:gd name="connsiteY18" fmla="*/ 1296063 h 2130949"/>
              <a:gd name="connsiteX19" fmla="*/ 230588 w 1758178"/>
              <a:gd name="connsiteY19" fmla="*/ 1367624 h 2130949"/>
              <a:gd name="connsiteX20" fmla="*/ 174929 w 1758178"/>
              <a:gd name="connsiteY20" fmla="*/ 1399429 h 2130949"/>
              <a:gd name="connsiteX21" fmla="*/ 95416 w 1758178"/>
              <a:gd name="connsiteY21" fmla="*/ 1486894 h 2130949"/>
              <a:gd name="connsiteX22" fmla="*/ 79513 w 1758178"/>
              <a:gd name="connsiteY22" fmla="*/ 1526650 h 2130949"/>
              <a:gd name="connsiteX23" fmla="*/ 55659 w 1758178"/>
              <a:gd name="connsiteY23" fmla="*/ 1574358 h 2130949"/>
              <a:gd name="connsiteX24" fmla="*/ 47708 w 1758178"/>
              <a:gd name="connsiteY24" fmla="*/ 1598212 h 2130949"/>
              <a:gd name="connsiteX25" fmla="*/ 15903 w 1758178"/>
              <a:gd name="connsiteY25" fmla="*/ 1653871 h 2130949"/>
              <a:gd name="connsiteX26" fmla="*/ 0 w 1758178"/>
              <a:gd name="connsiteY26" fmla="*/ 1733384 h 2130949"/>
              <a:gd name="connsiteX27" fmla="*/ 7951 w 1758178"/>
              <a:gd name="connsiteY27" fmla="*/ 1884459 h 2130949"/>
              <a:gd name="connsiteX28" fmla="*/ 23854 w 1758178"/>
              <a:gd name="connsiteY28" fmla="*/ 1908313 h 2130949"/>
              <a:gd name="connsiteX29" fmla="*/ 47708 w 1758178"/>
              <a:gd name="connsiteY29" fmla="*/ 1963972 h 2130949"/>
              <a:gd name="connsiteX30" fmla="*/ 63611 w 1758178"/>
              <a:gd name="connsiteY30" fmla="*/ 1995777 h 2130949"/>
              <a:gd name="connsiteX31" fmla="*/ 87464 w 1758178"/>
              <a:gd name="connsiteY31" fmla="*/ 2019631 h 2130949"/>
              <a:gd name="connsiteX32" fmla="*/ 127221 w 1758178"/>
              <a:gd name="connsiteY32" fmla="*/ 2067339 h 2130949"/>
              <a:gd name="connsiteX33" fmla="*/ 159026 w 1758178"/>
              <a:gd name="connsiteY33" fmla="*/ 2083242 h 2130949"/>
              <a:gd name="connsiteX34" fmla="*/ 262393 w 1758178"/>
              <a:gd name="connsiteY34" fmla="*/ 2130949 h 2130949"/>
              <a:gd name="connsiteX35" fmla="*/ 508884 w 1758178"/>
              <a:gd name="connsiteY35" fmla="*/ 2107096 h 2130949"/>
              <a:gd name="connsiteX36" fmla="*/ 540689 w 1758178"/>
              <a:gd name="connsiteY36" fmla="*/ 2083242 h 2130949"/>
              <a:gd name="connsiteX37" fmla="*/ 596348 w 1758178"/>
              <a:gd name="connsiteY37" fmla="*/ 2067339 h 2130949"/>
              <a:gd name="connsiteX38" fmla="*/ 636104 w 1758178"/>
              <a:gd name="connsiteY38" fmla="*/ 2011680 h 2130949"/>
              <a:gd name="connsiteX39" fmla="*/ 659958 w 1758178"/>
              <a:gd name="connsiteY39" fmla="*/ 1979875 h 2130949"/>
              <a:gd name="connsiteX40" fmla="*/ 707666 w 1758178"/>
              <a:gd name="connsiteY40" fmla="*/ 1900362 h 2130949"/>
              <a:gd name="connsiteX41" fmla="*/ 731520 w 1758178"/>
              <a:gd name="connsiteY41" fmla="*/ 1796995 h 2130949"/>
              <a:gd name="connsiteX42" fmla="*/ 739471 w 1758178"/>
              <a:gd name="connsiteY42" fmla="*/ 1765189 h 2130949"/>
              <a:gd name="connsiteX43" fmla="*/ 763325 w 1758178"/>
              <a:gd name="connsiteY43" fmla="*/ 1717482 h 2130949"/>
              <a:gd name="connsiteX44" fmla="*/ 779228 w 1758178"/>
              <a:gd name="connsiteY44" fmla="*/ 1677725 h 2130949"/>
              <a:gd name="connsiteX45" fmla="*/ 811033 w 1758178"/>
              <a:gd name="connsiteY45" fmla="*/ 1614115 h 2130949"/>
              <a:gd name="connsiteX46" fmla="*/ 866692 w 1758178"/>
              <a:gd name="connsiteY46" fmla="*/ 1510748 h 2130949"/>
              <a:gd name="connsiteX47" fmla="*/ 898498 w 1758178"/>
              <a:gd name="connsiteY47" fmla="*/ 1463040 h 2130949"/>
              <a:gd name="connsiteX48" fmla="*/ 914400 w 1758178"/>
              <a:gd name="connsiteY48" fmla="*/ 1415332 h 2130949"/>
              <a:gd name="connsiteX49" fmla="*/ 938254 w 1758178"/>
              <a:gd name="connsiteY49" fmla="*/ 1391478 h 2130949"/>
              <a:gd name="connsiteX50" fmla="*/ 962108 w 1758178"/>
              <a:gd name="connsiteY50" fmla="*/ 1351722 h 2130949"/>
              <a:gd name="connsiteX51" fmla="*/ 985962 w 1758178"/>
              <a:gd name="connsiteY51" fmla="*/ 1304014 h 2130949"/>
              <a:gd name="connsiteX52" fmla="*/ 1009816 w 1758178"/>
              <a:gd name="connsiteY52" fmla="*/ 1280160 h 2130949"/>
              <a:gd name="connsiteX53" fmla="*/ 1033670 w 1758178"/>
              <a:gd name="connsiteY53" fmla="*/ 1232452 h 2130949"/>
              <a:gd name="connsiteX54" fmla="*/ 1065475 w 1758178"/>
              <a:gd name="connsiteY54" fmla="*/ 1200647 h 2130949"/>
              <a:gd name="connsiteX55" fmla="*/ 1089329 w 1758178"/>
              <a:gd name="connsiteY55" fmla="*/ 1160890 h 2130949"/>
              <a:gd name="connsiteX56" fmla="*/ 1137037 w 1758178"/>
              <a:gd name="connsiteY56" fmla="*/ 1113183 h 2130949"/>
              <a:gd name="connsiteX57" fmla="*/ 1160891 w 1758178"/>
              <a:gd name="connsiteY57" fmla="*/ 1073426 h 2130949"/>
              <a:gd name="connsiteX58" fmla="*/ 1184744 w 1758178"/>
              <a:gd name="connsiteY58" fmla="*/ 1049572 h 2130949"/>
              <a:gd name="connsiteX59" fmla="*/ 1224501 w 1758178"/>
              <a:gd name="connsiteY59" fmla="*/ 985962 h 2130949"/>
              <a:gd name="connsiteX60" fmla="*/ 1280160 w 1758178"/>
              <a:gd name="connsiteY60" fmla="*/ 930303 h 2130949"/>
              <a:gd name="connsiteX61" fmla="*/ 1367624 w 1758178"/>
              <a:gd name="connsiteY61" fmla="*/ 850789 h 2130949"/>
              <a:gd name="connsiteX62" fmla="*/ 1447138 w 1758178"/>
              <a:gd name="connsiteY62" fmla="*/ 763325 h 2130949"/>
              <a:gd name="connsiteX63" fmla="*/ 1550504 w 1758178"/>
              <a:gd name="connsiteY63" fmla="*/ 667909 h 2130949"/>
              <a:gd name="connsiteX64" fmla="*/ 1606164 w 1758178"/>
              <a:gd name="connsiteY64" fmla="*/ 604299 h 2130949"/>
              <a:gd name="connsiteX65" fmla="*/ 1661823 w 1758178"/>
              <a:gd name="connsiteY65" fmla="*/ 540689 h 2130949"/>
              <a:gd name="connsiteX66" fmla="*/ 1717482 w 1758178"/>
              <a:gd name="connsiteY66" fmla="*/ 461176 h 2130949"/>
              <a:gd name="connsiteX67" fmla="*/ 1725433 w 1758178"/>
              <a:gd name="connsiteY67" fmla="*/ 437322 h 2130949"/>
              <a:gd name="connsiteX68" fmla="*/ 1741336 w 1758178"/>
              <a:gd name="connsiteY68" fmla="*/ 405516 h 2130949"/>
              <a:gd name="connsiteX69" fmla="*/ 1741336 w 1758178"/>
              <a:gd name="connsiteY69" fmla="*/ 135172 h 2130949"/>
              <a:gd name="connsiteX70" fmla="*/ 1701579 w 1758178"/>
              <a:gd name="connsiteY70" fmla="*/ 87464 h 2130949"/>
              <a:gd name="connsiteX71" fmla="*/ 1653871 w 1758178"/>
              <a:gd name="connsiteY71" fmla="*/ 79513 h 2130949"/>
              <a:gd name="connsiteX72" fmla="*/ 1455089 w 1758178"/>
              <a:gd name="connsiteY72" fmla="*/ 47708 h 2130949"/>
              <a:gd name="connsiteX73" fmla="*/ 1391478 w 1758178"/>
              <a:gd name="connsiteY73" fmla="*/ 15903 h 21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58178" h="2130949">
                <a:moveTo>
                  <a:pt x="1272209" y="0"/>
                </a:moveTo>
                <a:cubicBezTo>
                  <a:pt x="1187395" y="5301"/>
                  <a:pt x="1102197" y="6254"/>
                  <a:pt x="1017767" y="15903"/>
                </a:cubicBezTo>
                <a:cubicBezTo>
                  <a:pt x="1008273" y="16988"/>
                  <a:pt x="1002861" y="28450"/>
                  <a:pt x="993913" y="31805"/>
                </a:cubicBezTo>
                <a:cubicBezTo>
                  <a:pt x="981259" y="36550"/>
                  <a:pt x="967409" y="37106"/>
                  <a:pt x="954157" y="39756"/>
                </a:cubicBezTo>
                <a:cubicBezTo>
                  <a:pt x="933141" y="48163"/>
                  <a:pt x="912366" y="57375"/>
                  <a:pt x="890546" y="63610"/>
                </a:cubicBezTo>
                <a:cubicBezTo>
                  <a:pt x="880038" y="66612"/>
                  <a:pt x="869343" y="68911"/>
                  <a:pt x="858741" y="71562"/>
                </a:cubicBezTo>
                <a:cubicBezTo>
                  <a:pt x="850790" y="79513"/>
                  <a:pt x="843526" y="88217"/>
                  <a:pt x="834887" y="95416"/>
                </a:cubicBezTo>
                <a:cubicBezTo>
                  <a:pt x="811672" y="114762"/>
                  <a:pt x="784694" y="129706"/>
                  <a:pt x="763325" y="151075"/>
                </a:cubicBezTo>
                <a:cubicBezTo>
                  <a:pt x="638473" y="275927"/>
                  <a:pt x="758423" y="162949"/>
                  <a:pt x="644056" y="254442"/>
                </a:cubicBezTo>
                <a:cubicBezTo>
                  <a:pt x="553395" y="326971"/>
                  <a:pt x="613272" y="293688"/>
                  <a:pt x="548640" y="326003"/>
                </a:cubicBezTo>
                <a:cubicBezTo>
                  <a:pt x="528667" y="352635"/>
                  <a:pt x="516266" y="366897"/>
                  <a:pt x="500932" y="397565"/>
                </a:cubicBezTo>
                <a:cubicBezTo>
                  <a:pt x="464489" y="470453"/>
                  <a:pt x="508096" y="406567"/>
                  <a:pt x="461176" y="469127"/>
                </a:cubicBezTo>
                <a:cubicBezTo>
                  <a:pt x="458525" y="485030"/>
                  <a:pt x="457134" y="501194"/>
                  <a:pt x="453224" y="516835"/>
                </a:cubicBezTo>
                <a:cubicBezTo>
                  <a:pt x="432715" y="598868"/>
                  <a:pt x="415807" y="644988"/>
                  <a:pt x="389614" y="723569"/>
                </a:cubicBezTo>
                <a:cubicBezTo>
                  <a:pt x="386964" y="739471"/>
                  <a:pt x="385288" y="755567"/>
                  <a:pt x="381663" y="771276"/>
                </a:cubicBezTo>
                <a:cubicBezTo>
                  <a:pt x="377324" y="790078"/>
                  <a:pt x="368769" y="807876"/>
                  <a:pt x="365760" y="826936"/>
                </a:cubicBezTo>
                <a:cubicBezTo>
                  <a:pt x="360782" y="858461"/>
                  <a:pt x="361688" y="890672"/>
                  <a:pt x="357809" y="922351"/>
                </a:cubicBezTo>
                <a:cubicBezTo>
                  <a:pt x="345782" y="1020575"/>
                  <a:pt x="336663" y="1119357"/>
                  <a:pt x="318052" y="1216549"/>
                </a:cubicBezTo>
                <a:cubicBezTo>
                  <a:pt x="312683" y="1244586"/>
                  <a:pt x="303773" y="1273530"/>
                  <a:pt x="286247" y="1296063"/>
                </a:cubicBezTo>
                <a:cubicBezTo>
                  <a:pt x="267694" y="1319917"/>
                  <a:pt x="252733" y="1347061"/>
                  <a:pt x="230588" y="1367624"/>
                </a:cubicBezTo>
                <a:cubicBezTo>
                  <a:pt x="214929" y="1382164"/>
                  <a:pt x="191866" y="1386400"/>
                  <a:pt x="174929" y="1399429"/>
                </a:cubicBezTo>
                <a:cubicBezTo>
                  <a:pt x="158785" y="1411848"/>
                  <a:pt x="108396" y="1465261"/>
                  <a:pt x="95416" y="1486894"/>
                </a:cubicBezTo>
                <a:cubicBezTo>
                  <a:pt x="88073" y="1499133"/>
                  <a:pt x="85419" y="1513656"/>
                  <a:pt x="79513" y="1526650"/>
                </a:cubicBezTo>
                <a:cubicBezTo>
                  <a:pt x="72156" y="1542836"/>
                  <a:pt x="62880" y="1558111"/>
                  <a:pt x="55659" y="1574358"/>
                </a:cubicBezTo>
                <a:cubicBezTo>
                  <a:pt x="52255" y="1582017"/>
                  <a:pt x="51010" y="1590508"/>
                  <a:pt x="47708" y="1598212"/>
                </a:cubicBezTo>
                <a:cubicBezTo>
                  <a:pt x="35604" y="1626455"/>
                  <a:pt x="31871" y="1629917"/>
                  <a:pt x="15903" y="1653871"/>
                </a:cubicBezTo>
                <a:cubicBezTo>
                  <a:pt x="10648" y="1674890"/>
                  <a:pt x="0" y="1713883"/>
                  <a:pt x="0" y="1733384"/>
                </a:cubicBezTo>
                <a:cubicBezTo>
                  <a:pt x="0" y="1783812"/>
                  <a:pt x="1137" y="1834493"/>
                  <a:pt x="7951" y="1884459"/>
                </a:cubicBezTo>
                <a:cubicBezTo>
                  <a:pt x="9242" y="1893928"/>
                  <a:pt x="18553" y="1900362"/>
                  <a:pt x="23854" y="1908313"/>
                </a:cubicBezTo>
                <a:cubicBezTo>
                  <a:pt x="36913" y="1960551"/>
                  <a:pt x="23303" y="1921264"/>
                  <a:pt x="47708" y="1963972"/>
                </a:cubicBezTo>
                <a:cubicBezTo>
                  <a:pt x="53589" y="1974263"/>
                  <a:pt x="56722" y="1986132"/>
                  <a:pt x="63611" y="1995777"/>
                </a:cubicBezTo>
                <a:cubicBezTo>
                  <a:pt x="70147" y="2004927"/>
                  <a:pt x="80265" y="2010993"/>
                  <a:pt x="87464" y="2019631"/>
                </a:cubicBezTo>
                <a:cubicBezTo>
                  <a:pt x="107975" y="2044245"/>
                  <a:pt x="98527" y="2046843"/>
                  <a:pt x="127221" y="2067339"/>
                </a:cubicBezTo>
                <a:cubicBezTo>
                  <a:pt x="136866" y="2074229"/>
                  <a:pt x="148788" y="2077270"/>
                  <a:pt x="159026" y="2083242"/>
                </a:cubicBezTo>
                <a:cubicBezTo>
                  <a:pt x="242255" y="2131792"/>
                  <a:pt x="193709" y="2117213"/>
                  <a:pt x="262393" y="2130949"/>
                </a:cubicBezTo>
                <a:cubicBezTo>
                  <a:pt x="344557" y="2122998"/>
                  <a:pt x="427523" y="2121043"/>
                  <a:pt x="508884" y="2107096"/>
                </a:cubicBezTo>
                <a:cubicBezTo>
                  <a:pt x="521946" y="2104857"/>
                  <a:pt x="528625" y="2088726"/>
                  <a:pt x="540689" y="2083242"/>
                </a:cubicBezTo>
                <a:cubicBezTo>
                  <a:pt x="558255" y="2075257"/>
                  <a:pt x="577795" y="2072640"/>
                  <a:pt x="596348" y="2067339"/>
                </a:cubicBezTo>
                <a:cubicBezTo>
                  <a:pt x="641823" y="2021864"/>
                  <a:pt x="601218" y="2067498"/>
                  <a:pt x="636104" y="2011680"/>
                </a:cubicBezTo>
                <a:cubicBezTo>
                  <a:pt x="643128" y="2000442"/>
                  <a:pt x="652792" y="1991022"/>
                  <a:pt x="659958" y="1979875"/>
                </a:cubicBezTo>
                <a:cubicBezTo>
                  <a:pt x="676672" y="1953875"/>
                  <a:pt x="691763" y="1926866"/>
                  <a:pt x="707666" y="1900362"/>
                </a:cubicBezTo>
                <a:cubicBezTo>
                  <a:pt x="720004" y="1826338"/>
                  <a:pt x="709736" y="1876873"/>
                  <a:pt x="731520" y="1796995"/>
                </a:cubicBezTo>
                <a:cubicBezTo>
                  <a:pt x="734395" y="1786452"/>
                  <a:pt x="735412" y="1775336"/>
                  <a:pt x="739471" y="1765189"/>
                </a:cubicBezTo>
                <a:cubicBezTo>
                  <a:pt x="746074" y="1748681"/>
                  <a:pt x="755968" y="1733668"/>
                  <a:pt x="763325" y="1717482"/>
                </a:cubicBezTo>
                <a:cubicBezTo>
                  <a:pt x="769231" y="1704488"/>
                  <a:pt x="773247" y="1690685"/>
                  <a:pt x="779228" y="1677725"/>
                </a:cubicBezTo>
                <a:cubicBezTo>
                  <a:pt x="789162" y="1656201"/>
                  <a:pt x="800431" y="1635318"/>
                  <a:pt x="811033" y="1614115"/>
                </a:cubicBezTo>
                <a:cubicBezTo>
                  <a:pt x="833174" y="1569833"/>
                  <a:pt x="839610" y="1554756"/>
                  <a:pt x="866692" y="1510748"/>
                </a:cubicBezTo>
                <a:cubicBezTo>
                  <a:pt x="876709" y="1494471"/>
                  <a:pt x="887896" y="1478943"/>
                  <a:pt x="898498" y="1463040"/>
                </a:cubicBezTo>
                <a:cubicBezTo>
                  <a:pt x="903799" y="1447137"/>
                  <a:pt x="906259" y="1429985"/>
                  <a:pt x="914400" y="1415332"/>
                </a:cubicBezTo>
                <a:cubicBezTo>
                  <a:pt x="919861" y="1405502"/>
                  <a:pt x="931507" y="1400474"/>
                  <a:pt x="938254" y="1391478"/>
                </a:cubicBezTo>
                <a:cubicBezTo>
                  <a:pt x="947527" y="1379115"/>
                  <a:pt x="954708" y="1365289"/>
                  <a:pt x="962108" y="1351722"/>
                </a:cubicBezTo>
                <a:cubicBezTo>
                  <a:pt x="970622" y="1336113"/>
                  <a:pt x="976100" y="1318808"/>
                  <a:pt x="985962" y="1304014"/>
                </a:cubicBezTo>
                <a:cubicBezTo>
                  <a:pt x="992200" y="1294658"/>
                  <a:pt x="1003578" y="1289516"/>
                  <a:pt x="1009816" y="1280160"/>
                </a:cubicBezTo>
                <a:cubicBezTo>
                  <a:pt x="1019678" y="1265366"/>
                  <a:pt x="1023474" y="1247018"/>
                  <a:pt x="1033670" y="1232452"/>
                </a:cubicBezTo>
                <a:cubicBezTo>
                  <a:pt x="1042268" y="1220169"/>
                  <a:pt x="1056270" y="1212482"/>
                  <a:pt x="1065475" y="1200647"/>
                </a:cubicBezTo>
                <a:cubicBezTo>
                  <a:pt x="1074963" y="1188448"/>
                  <a:pt x="1079542" y="1172851"/>
                  <a:pt x="1089329" y="1160890"/>
                </a:cubicBezTo>
                <a:cubicBezTo>
                  <a:pt x="1103570" y="1143484"/>
                  <a:pt x="1125466" y="1132468"/>
                  <a:pt x="1137037" y="1113183"/>
                </a:cubicBezTo>
                <a:cubicBezTo>
                  <a:pt x="1144988" y="1099931"/>
                  <a:pt x="1151618" y="1085790"/>
                  <a:pt x="1160891" y="1073426"/>
                </a:cubicBezTo>
                <a:cubicBezTo>
                  <a:pt x="1167638" y="1064430"/>
                  <a:pt x="1178208" y="1058722"/>
                  <a:pt x="1184744" y="1049572"/>
                </a:cubicBezTo>
                <a:cubicBezTo>
                  <a:pt x="1228685" y="988054"/>
                  <a:pt x="1168814" y="1047217"/>
                  <a:pt x="1224501" y="985962"/>
                </a:cubicBezTo>
                <a:cubicBezTo>
                  <a:pt x="1242151" y="966548"/>
                  <a:pt x="1259672" y="946694"/>
                  <a:pt x="1280160" y="930303"/>
                </a:cubicBezTo>
                <a:cubicBezTo>
                  <a:pt x="1321388" y="897320"/>
                  <a:pt x="1329239" y="893440"/>
                  <a:pt x="1367624" y="850789"/>
                </a:cubicBezTo>
                <a:cubicBezTo>
                  <a:pt x="1414389" y="798827"/>
                  <a:pt x="1367915" y="826704"/>
                  <a:pt x="1447138" y="763325"/>
                </a:cubicBezTo>
                <a:cubicBezTo>
                  <a:pt x="1483566" y="734183"/>
                  <a:pt x="1522148" y="705717"/>
                  <a:pt x="1550504" y="667909"/>
                </a:cubicBezTo>
                <a:cubicBezTo>
                  <a:pt x="1605192" y="594992"/>
                  <a:pt x="1540280" y="678417"/>
                  <a:pt x="1606164" y="604299"/>
                </a:cubicBezTo>
                <a:cubicBezTo>
                  <a:pt x="1683834" y="516922"/>
                  <a:pt x="1600233" y="602279"/>
                  <a:pt x="1661823" y="540689"/>
                </a:cubicBezTo>
                <a:cubicBezTo>
                  <a:pt x="1695531" y="456414"/>
                  <a:pt x="1653391" y="546630"/>
                  <a:pt x="1717482" y="461176"/>
                </a:cubicBezTo>
                <a:cubicBezTo>
                  <a:pt x="1722511" y="454471"/>
                  <a:pt x="1722131" y="445026"/>
                  <a:pt x="1725433" y="437322"/>
                </a:cubicBezTo>
                <a:cubicBezTo>
                  <a:pt x="1730102" y="426427"/>
                  <a:pt x="1736035" y="416118"/>
                  <a:pt x="1741336" y="405516"/>
                </a:cubicBezTo>
                <a:cubicBezTo>
                  <a:pt x="1767135" y="302316"/>
                  <a:pt x="1760184" y="342500"/>
                  <a:pt x="1741336" y="135172"/>
                </a:cubicBezTo>
                <a:cubicBezTo>
                  <a:pt x="1740491" y="125879"/>
                  <a:pt x="1707132" y="89932"/>
                  <a:pt x="1701579" y="87464"/>
                </a:cubicBezTo>
                <a:cubicBezTo>
                  <a:pt x="1686846" y="80916"/>
                  <a:pt x="1669774" y="82163"/>
                  <a:pt x="1653871" y="79513"/>
                </a:cubicBezTo>
                <a:cubicBezTo>
                  <a:pt x="1514371" y="19727"/>
                  <a:pt x="1712870" y="97281"/>
                  <a:pt x="1455089" y="47708"/>
                </a:cubicBezTo>
                <a:cubicBezTo>
                  <a:pt x="1431809" y="43231"/>
                  <a:pt x="1391478" y="15903"/>
                  <a:pt x="1391478" y="159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570B1-4725-47D3-A820-285F7CBB6B18}"/>
              </a:ext>
            </a:extLst>
          </p:cNvPr>
          <p:cNvSpPr txBox="1"/>
          <p:nvPr/>
        </p:nvSpPr>
        <p:spPr>
          <a:xfrm>
            <a:off x="8917388" y="3963135"/>
            <a:ext cx="322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+ 2*0.2 + 3*0.1 = 1.1, or                 0 + 0.4 + (0.1 + 0.2 + 0.4) = 1.1 …(1.1)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25A4D9A-DDC3-417D-AFA4-8E39BBD18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03831"/>
              </p:ext>
            </p:extLst>
          </p:nvPr>
        </p:nvGraphicFramePr>
        <p:xfrm>
          <a:off x="6860963" y="6138745"/>
          <a:ext cx="4842588" cy="676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25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66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C[2, 4]: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2: C[2, 1] + C[3, 4]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C[2, 4] =   min  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C[2, 2] + C[4, 4]   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4: C[2, 3] + C[5, 4]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min { 0 + 1.0,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0.2 + 0.3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0.8 + 0} + (0.2 + 0.4 + 0.3)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0.5 + 0.9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1.4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three keys, B, C and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(i.e., it contains C),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1.4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667881"/>
              </a:xfrm>
              <a:prstGeom prst="rect">
                <a:avLst/>
              </a:prstGeom>
              <a:blipFill>
                <a:blip r:embed="rId2"/>
                <a:stretch>
                  <a:fillRect l="-880" t="-915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41391"/>
              </p:ext>
            </p:extLst>
          </p:nvPr>
        </p:nvGraphicFramePr>
        <p:xfrm>
          <a:off x="7789950" y="45715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45728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 … (1.1)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45728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32E215-EC92-4023-909E-C163319E2EA1}"/>
              </a:ext>
            </a:extLst>
          </p:cNvPr>
          <p:cNvSpPr/>
          <p:nvPr/>
        </p:nvSpPr>
        <p:spPr>
          <a:xfrm>
            <a:off x="8468152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5F36EF-4F03-4378-8C18-BCE57BF9AABA}"/>
              </a:ext>
            </a:extLst>
          </p:cNvPr>
          <p:cNvSpPr/>
          <p:nvPr/>
        </p:nvSpPr>
        <p:spPr>
          <a:xfrm>
            <a:off x="8117761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9481AF-3E49-4B11-B103-9F109143ABD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332446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E6538A5-1F6B-4DFE-BC10-1F4472768DFE}"/>
              </a:ext>
            </a:extLst>
          </p:cNvPr>
          <p:cNvSpPr/>
          <p:nvPr/>
        </p:nvSpPr>
        <p:spPr>
          <a:xfrm>
            <a:off x="9097273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A6D958-365D-4479-80DD-147442B816A1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682838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096B7D-2DC6-4345-855F-2ECDA84FC5D9}"/>
              </a:ext>
            </a:extLst>
          </p:cNvPr>
          <p:cNvSpPr/>
          <p:nvPr/>
        </p:nvSpPr>
        <p:spPr>
          <a:xfrm>
            <a:off x="9768007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E413C4-201B-4E56-97A6-B5A188DEA124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311958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4993B4-AE9E-465A-A217-79E210FF7D2A}"/>
              </a:ext>
            </a:extLst>
          </p:cNvPr>
          <p:cNvSpPr/>
          <p:nvPr/>
        </p:nvSpPr>
        <p:spPr>
          <a:xfrm>
            <a:off x="8189847" y="2512612"/>
            <a:ext cx="2130949" cy="1421997"/>
          </a:xfrm>
          <a:custGeom>
            <a:avLst/>
            <a:gdLst>
              <a:gd name="connsiteX0" fmla="*/ 1025718 w 2130949"/>
              <a:gd name="connsiteY0" fmla="*/ 0 h 1421997"/>
              <a:gd name="connsiteX1" fmla="*/ 946205 w 2130949"/>
              <a:gd name="connsiteY1" fmla="*/ 31805 h 1421997"/>
              <a:gd name="connsiteX2" fmla="*/ 914400 w 2130949"/>
              <a:gd name="connsiteY2" fmla="*/ 39757 h 1421997"/>
              <a:gd name="connsiteX3" fmla="*/ 803082 w 2130949"/>
              <a:gd name="connsiteY3" fmla="*/ 103367 h 1421997"/>
              <a:gd name="connsiteX4" fmla="*/ 675861 w 2130949"/>
              <a:gd name="connsiteY4" fmla="*/ 166978 h 1421997"/>
              <a:gd name="connsiteX5" fmla="*/ 389614 w 2130949"/>
              <a:gd name="connsiteY5" fmla="*/ 341906 h 1421997"/>
              <a:gd name="connsiteX6" fmla="*/ 294198 w 2130949"/>
              <a:gd name="connsiteY6" fmla="*/ 397565 h 1421997"/>
              <a:gd name="connsiteX7" fmla="*/ 151075 w 2130949"/>
              <a:gd name="connsiteY7" fmla="*/ 508884 h 1421997"/>
              <a:gd name="connsiteX8" fmla="*/ 127221 w 2130949"/>
              <a:gd name="connsiteY8" fmla="*/ 548640 h 1421997"/>
              <a:gd name="connsiteX9" fmla="*/ 55659 w 2130949"/>
              <a:gd name="connsiteY9" fmla="*/ 691764 h 1421997"/>
              <a:gd name="connsiteX10" fmla="*/ 39756 w 2130949"/>
              <a:gd name="connsiteY10" fmla="*/ 795131 h 1421997"/>
              <a:gd name="connsiteX11" fmla="*/ 15902 w 2130949"/>
              <a:gd name="connsiteY11" fmla="*/ 866692 h 1421997"/>
              <a:gd name="connsiteX12" fmla="*/ 0 w 2130949"/>
              <a:gd name="connsiteY12" fmla="*/ 938254 h 1421997"/>
              <a:gd name="connsiteX13" fmla="*/ 23854 w 2130949"/>
              <a:gd name="connsiteY13" fmla="*/ 1144988 h 1421997"/>
              <a:gd name="connsiteX14" fmla="*/ 79513 w 2130949"/>
              <a:gd name="connsiteY14" fmla="*/ 1192696 h 1421997"/>
              <a:gd name="connsiteX15" fmla="*/ 151075 w 2130949"/>
              <a:gd name="connsiteY15" fmla="*/ 1240404 h 1421997"/>
              <a:gd name="connsiteX16" fmla="*/ 214685 w 2130949"/>
              <a:gd name="connsiteY16" fmla="*/ 1264258 h 1421997"/>
              <a:gd name="connsiteX17" fmla="*/ 341906 w 2130949"/>
              <a:gd name="connsiteY17" fmla="*/ 1296063 h 1421997"/>
              <a:gd name="connsiteX18" fmla="*/ 429370 w 2130949"/>
              <a:gd name="connsiteY18" fmla="*/ 1311965 h 1421997"/>
              <a:gd name="connsiteX19" fmla="*/ 508883 w 2130949"/>
              <a:gd name="connsiteY19" fmla="*/ 1319917 h 1421997"/>
              <a:gd name="connsiteX20" fmla="*/ 1152939 w 2130949"/>
              <a:gd name="connsiteY20" fmla="*/ 1327868 h 1421997"/>
              <a:gd name="connsiteX21" fmla="*/ 2035534 w 2130949"/>
              <a:gd name="connsiteY21" fmla="*/ 1296063 h 1421997"/>
              <a:gd name="connsiteX22" fmla="*/ 2051436 w 2130949"/>
              <a:gd name="connsiteY22" fmla="*/ 1264258 h 1421997"/>
              <a:gd name="connsiteX23" fmla="*/ 2067339 w 2130949"/>
              <a:gd name="connsiteY23" fmla="*/ 1240404 h 1421997"/>
              <a:gd name="connsiteX24" fmla="*/ 2091193 w 2130949"/>
              <a:gd name="connsiteY24" fmla="*/ 1152939 h 1421997"/>
              <a:gd name="connsiteX25" fmla="*/ 2099144 w 2130949"/>
              <a:gd name="connsiteY25" fmla="*/ 1113183 h 1421997"/>
              <a:gd name="connsiteX26" fmla="*/ 2115047 w 2130949"/>
              <a:gd name="connsiteY26" fmla="*/ 1065475 h 1421997"/>
              <a:gd name="connsiteX27" fmla="*/ 2130949 w 2130949"/>
              <a:gd name="connsiteY27" fmla="*/ 1001865 h 1421997"/>
              <a:gd name="connsiteX28" fmla="*/ 2091193 w 2130949"/>
              <a:gd name="connsiteY28" fmla="*/ 691764 h 1421997"/>
              <a:gd name="connsiteX29" fmla="*/ 2083242 w 2130949"/>
              <a:gd name="connsiteY29" fmla="*/ 652007 h 1421997"/>
              <a:gd name="connsiteX30" fmla="*/ 2019631 w 2130949"/>
              <a:gd name="connsiteY30" fmla="*/ 564543 h 1421997"/>
              <a:gd name="connsiteX31" fmla="*/ 1956021 w 2130949"/>
              <a:gd name="connsiteY31" fmla="*/ 469127 h 1421997"/>
              <a:gd name="connsiteX32" fmla="*/ 1908313 w 2130949"/>
              <a:gd name="connsiteY32" fmla="*/ 405517 h 1421997"/>
              <a:gd name="connsiteX33" fmla="*/ 1884459 w 2130949"/>
              <a:gd name="connsiteY33" fmla="*/ 373711 h 1421997"/>
              <a:gd name="connsiteX34" fmla="*/ 1836751 w 2130949"/>
              <a:gd name="connsiteY34" fmla="*/ 326004 h 1421997"/>
              <a:gd name="connsiteX35" fmla="*/ 1749287 w 2130949"/>
              <a:gd name="connsiteY35" fmla="*/ 222637 h 1421997"/>
              <a:gd name="connsiteX36" fmla="*/ 1606163 w 2130949"/>
              <a:gd name="connsiteY36" fmla="*/ 159026 h 1421997"/>
              <a:gd name="connsiteX37" fmla="*/ 1510748 w 2130949"/>
              <a:gd name="connsiteY37" fmla="*/ 143124 h 1421997"/>
              <a:gd name="connsiteX38" fmla="*/ 1439186 w 2130949"/>
              <a:gd name="connsiteY38" fmla="*/ 111318 h 1421997"/>
              <a:gd name="connsiteX39" fmla="*/ 1311965 w 2130949"/>
              <a:gd name="connsiteY39" fmla="*/ 79513 h 1421997"/>
              <a:gd name="connsiteX40" fmla="*/ 1272209 w 2130949"/>
              <a:gd name="connsiteY40" fmla="*/ 71562 h 1421997"/>
              <a:gd name="connsiteX41" fmla="*/ 1176793 w 2130949"/>
              <a:gd name="connsiteY41" fmla="*/ 39757 h 1421997"/>
              <a:gd name="connsiteX42" fmla="*/ 1097280 w 2130949"/>
              <a:gd name="connsiteY42" fmla="*/ 15903 h 14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30949" h="1421997">
                <a:moveTo>
                  <a:pt x="1025718" y="0"/>
                </a:moveTo>
                <a:cubicBezTo>
                  <a:pt x="942239" y="16695"/>
                  <a:pt x="1030220" y="-5536"/>
                  <a:pt x="946205" y="31805"/>
                </a:cubicBezTo>
                <a:cubicBezTo>
                  <a:pt x="936219" y="36243"/>
                  <a:pt x="924546" y="35698"/>
                  <a:pt x="914400" y="39757"/>
                </a:cubicBezTo>
                <a:cubicBezTo>
                  <a:pt x="860875" y="61167"/>
                  <a:pt x="858498" y="73350"/>
                  <a:pt x="803082" y="103367"/>
                </a:cubicBezTo>
                <a:cubicBezTo>
                  <a:pt x="761393" y="125949"/>
                  <a:pt x="716317" y="142255"/>
                  <a:pt x="675861" y="166978"/>
                </a:cubicBezTo>
                <a:lnTo>
                  <a:pt x="389614" y="341906"/>
                </a:lnTo>
                <a:cubicBezTo>
                  <a:pt x="358098" y="360947"/>
                  <a:pt x="324835" y="377140"/>
                  <a:pt x="294198" y="397565"/>
                </a:cubicBezTo>
                <a:cubicBezTo>
                  <a:pt x="254398" y="424099"/>
                  <a:pt x="169424" y="478302"/>
                  <a:pt x="151075" y="508884"/>
                </a:cubicBezTo>
                <a:cubicBezTo>
                  <a:pt x="143124" y="522136"/>
                  <a:pt x="134370" y="534938"/>
                  <a:pt x="127221" y="548640"/>
                </a:cubicBezTo>
                <a:cubicBezTo>
                  <a:pt x="102548" y="595930"/>
                  <a:pt x="55659" y="691764"/>
                  <a:pt x="55659" y="691764"/>
                </a:cubicBezTo>
                <a:cubicBezTo>
                  <a:pt x="50358" y="726220"/>
                  <a:pt x="47482" y="761137"/>
                  <a:pt x="39756" y="795131"/>
                </a:cubicBezTo>
                <a:cubicBezTo>
                  <a:pt x="34183" y="819650"/>
                  <a:pt x="22632" y="842465"/>
                  <a:pt x="15902" y="866692"/>
                </a:cubicBezTo>
                <a:cubicBezTo>
                  <a:pt x="9362" y="890236"/>
                  <a:pt x="5301" y="914400"/>
                  <a:pt x="0" y="938254"/>
                </a:cubicBezTo>
                <a:cubicBezTo>
                  <a:pt x="7951" y="1007165"/>
                  <a:pt x="10250" y="1076967"/>
                  <a:pt x="23854" y="1144988"/>
                </a:cubicBezTo>
                <a:cubicBezTo>
                  <a:pt x="30209" y="1176761"/>
                  <a:pt x="57868" y="1179376"/>
                  <a:pt x="79513" y="1192696"/>
                </a:cubicBezTo>
                <a:cubicBezTo>
                  <a:pt x="103929" y="1207721"/>
                  <a:pt x="125738" y="1226990"/>
                  <a:pt x="151075" y="1240404"/>
                </a:cubicBezTo>
                <a:cubicBezTo>
                  <a:pt x="171089" y="1250999"/>
                  <a:pt x="193202" y="1257097"/>
                  <a:pt x="214685" y="1264258"/>
                </a:cubicBezTo>
                <a:cubicBezTo>
                  <a:pt x="253665" y="1277251"/>
                  <a:pt x="302386" y="1288159"/>
                  <a:pt x="341906" y="1296063"/>
                </a:cubicBezTo>
                <a:cubicBezTo>
                  <a:pt x="370963" y="1301874"/>
                  <a:pt x="400035" y="1307774"/>
                  <a:pt x="429370" y="1311965"/>
                </a:cubicBezTo>
                <a:cubicBezTo>
                  <a:pt x="455739" y="1315732"/>
                  <a:pt x="482253" y="1319332"/>
                  <a:pt x="508883" y="1319917"/>
                </a:cubicBezTo>
                <a:lnTo>
                  <a:pt x="1152939" y="1327868"/>
                </a:lnTo>
                <a:cubicBezTo>
                  <a:pt x="1264233" y="1326847"/>
                  <a:pt x="1884673" y="1560071"/>
                  <a:pt x="2035534" y="1296063"/>
                </a:cubicBezTo>
                <a:cubicBezTo>
                  <a:pt x="2041415" y="1285772"/>
                  <a:pt x="2045555" y="1274549"/>
                  <a:pt x="2051436" y="1264258"/>
                </a:cubicBezTo>
                <a:cubicBezTo>
                  <a:pt x="2056177" y="1255961"/>
                  <a:pt x="2062038" y="1248355"/>
                  <a:pt x="2067339" y="1240404"/>
                </a:cubicBezTo>
                <a:cubicBezTo>
                  <a:pt x="2085363" y="1132257"/>
                  <a:pt x="2062462" y="1248708"/>
                  <a:pt x="2091193" y="1152939"/>
                </a:cubicBezTo>
                <a:cubicBezTo>
                  <a:pt x="2095076" y="1139995"/>
                  <a:pt x="2095588" y="1126221"/>
                  <a:pt x="2099144" y="1113183"/>
                </a:cubicBezTo>
                <a:cubicBezTo>
                  <a:pt x="2103555" y="1097011"/>
                  <a:pt x="2110636" y="1081647"/>
                  <a:pt x="2115047" y="1065475"/>
                </a:cubicBezTo>
                <a:cubicBezTo>
                  <a:pt x="2143834" y="959923"/>
                  <a:pt x="2106822" y="1074245"/>
                  <a:pt x="2130949" y="1001865"/>
                </a:cubicBezTo>
                <a:cubicBezTo>
                  <a:pt x="2106615" y="636833"/>
                  <a:pt x="2142380" y="870921"/>
                  <a:pt x="2091193" y="691764"/>
                </a:cubicBezTo>
                <a:cubicBezTo>
                  <a:pt x="2087480" y="678769"/>
                  <a:pt x="2087516" y="664828"/>
                  <a:pt x="2083242" y="652007"/>
                </a:cubicBezTo>
                <a:cubicBezTo>
                  <a:pt x="2069627" y="611161"/>
                  <a:pt x="2047807" y="602782"/>
                  <a:pt x="2019631" y="564543"/>
                </a:cubicBezTo>
                <a:cubicBezTo>
                  <a:pt x="1996956" y="533770"/>
                  <a:pt x="1978956" y="499707"/>
                  <a:pt x="1956021" y="469127"/>
                </a:cubicBezTo>
                <a:lnTo>
                  <a:pt x="1908313" y="405517"/>
                </a:lnTo>
                <a:cubicBezTo>
                  <a:pt x="1900362" y="394915"/>
                  <a:pt x="1893830" y="383082"/>
                  <a:pt x="1884459" y="373711"/>
                </a:cubicBezTo>
                <a:cubicBezTo>
                  <a:pt x="1868556" y="357809"/>
                  <a:pt x="1851480" y="342999"/>
                  <a:pt x="1836751" y="326004"/>
                </a:cubicBezTo>
                <a:cubicBezTo>
                  <a:pt x="1830054" y="318277"/>
                  <a:pt x="1773602" y="238268"/>
                  <a:pt x="1749287" y="222637"/>
                </a:cubicBezTo>
                <a:cubicBezTo>
                  <a:pt x="1723834" y="206274"/>
                  <a:pt x="1640728" y="167667"/>
                  <a:pt x="1606163" y="159026"/>
                </a:cubicBezTo>
                <a:cubicBezTo>
                  <a:pt x="1574882" y="151206"/>
                  <a:pt x="1542553" y="148425"/>
                  <a:pt x="1510748" y="143124"/>
                </a:cubicBezTo>
                <a:cubicBezTo>
                  <a:pt x="1486894" y="132522"/>
                  <a:pt x="1464048" y="119274"/>
                  <a:pt x="1439186" y="111318"/>
                </a:cubicBezTo>
                <a:cubicBezTo>
                  <a:pt x="1397554" y="97996"/>
                  <a:pt x="1354828" y="88085"/>
                  <a:pt x="1311965" y="79513"/>
                </a:cubicBezTo>
                <a:cubicBezTo>
                  <a:pt x="1298713" y="76863"/>
                  <a:pt x="1285174" y="75375"/>
                  <a:pt x="1272209" y="71562"/>
                </a:cubicBezTo>
                <a:cubicBezTo>
                  <a:pt x="1240046" y="62102"/>
                  <a:pt x="1208905" y="49391"/>
                  <a:pt x="1176793" y="39757"/>
                </a:cubicBezTo>
                <a:cubicBezTo>
                  <a:pt x="1090094" y="13747"/>
                  <a:pt x="1137432" y="35979"/>
                  <a:pt x="1097280" y="159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49CD7-63ED-4CE1-8C43-6AAEC7009D69}"/>
              </a:ext>
            </a:extLst>
          </p:cNvPr>
          <p:cNvSpPr txBox="1"/>
          <p:nvPr/>
        </p:nvSpPr>
        <p:spPr>
          <a:xfrm>
            <a:off x="8709521" y="3934609"/>
            <a:ext cx="322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+ 2*0.2 + 2*0.3 = 1.4, or                 0.2 + 0.3 + (0.2 + 0.4 + 0.3) = 1.4 …(1.1)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5A2CB4-FBA4-4D29-B0F3-18543E3B9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03534"/>
              </p:ext>
            </p:extLst>
          </p:nvPr>
        </p:nvGraphicFramePr>
        <p:xfrm>
          <a:off x="2711151" y="4460402"/>
          <a:ext cx="4842588" cy="676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90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551048" cy="4836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C[1, 4]: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1: C[1, 0] + C[2, 4]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4] =   min    k = 2: C[1, 1] + C[3, 4]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C[1, 2] + C[4, 4]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k = 4: C[1, 3] + C[5, 4]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  min </a:t>
                </a:r>
                <a:r>
                  <a:rPr lang="en-US" sz="2200" spc="-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 0 + 1.4,  0.1 + 1.0, </a:t>
                </a:r>
                <a:r>
                  <a:rPr lang="en-US" sz="2200" u="sng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 + 0.3</a:t>
                </a:r>
                <a:r>
                  <a:rPr lang="en-US" sz="2200" spc="-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spc="-1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1.1 + 0 </a:t>
                </a:r>
                <a:r>
                  <a:rPr lang="en-US" sz="2200" spc="-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+ (0.1 + 0.2 + 0.4 + 0.3)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  0.7 + 1.0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1.7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four keys, A, B, C and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the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root of the optimal tree has index 3 (i.e., it contains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1.7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551048" cy="4836452"/>
              </a:xfrm>
              <a:prstGeom prst="rect">
                <a:avLst/>
              </a:prstGeom>
              <a:blipFill>
                <a:blip r:embed="rId2"/>
                <a:stretch>
                  <a:fillRect l="-830" t="-88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81164"/>
              </p:ext>
            </p:extLst>
          </p:nvPr>
        </p:nvGraphicFramePr>
        <p:xfrm>
          <a:off x="7787300" y="187120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53679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… (1.1)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53679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305E0-BDD8-491A-96B4-2C4B973E4508}"/>
              </a:ext>
            </a:extLst>
          </p:cNvPr>
          <p:cNvSpPr/>
          <p:nvPr/>
        </p:nvSpPr>
        <p:spPr>
          <a:xfrm>
            <a:off x="9605186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BFEB8C-8EFB-4FAB-A33B-B1C347CD6212}"/>
              </a:ext>
            </a:extLst>
          </p:cNvPr>
          <p:cNvSpPr/>
          <p:nvPr/>
        </p:nvSpPr>
        <p:spPr>
          <a:xfrm>
            <a:off x="9254795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35D21F-B06B-4AD2-B362-5344B636D08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9469480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22B78A4-315D-415E-9BD0-19F62F5ACABD}"/>
              </a:ext>
            </a:extLst>
          </p:cNvPr>
          <p:cNvSpPr/>
          <p:nvPr/>
        </p:nvSpPr>
        <p:spPr>
          <a:xfrm>
            <a:off x="10234307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4E15A-F0C6-489A-958D-2596C1C0A1B5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819872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A3EC311-BCA6-448C-B2DC-353913069DC3}"/>
              </a:ext>
            </a:extLst>
          </p:cNvPr>
          <p:cNvSpPr/>
          <p:nvPr/>
        </p:nvSpPr>
        <p:spPr>
          <a:xfrm>
            <a:off x="10905041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84FB7E-B6CB-4BE3-AEAE-C10621CACCC1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0448992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9150AE-2984-4B9B-8E66-C1537B92A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04899"/>
              </p:ext>
            </p:extLst>
          </p:nvPr>
        </p:nvGraphicFramePr>
        <p:xfrm>
          <a:off x="6491823" y="4707196"/>
          <a:ext cx="4842588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865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518" y="1211720"/>
            <a:ext cx="9032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result of completing computations should arrive at the following final tables :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0945"/>
              </p:ext>
            </p:extLst>
          </p:nvPr>
        </p:nvGraphicFramePr>
        <p:xfrm>
          <a:off x="1728690" y="2286607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9399"/>
              </p:ext>
            </p:extLst>
          </p:nvPr>
        </p:nvGraphicFramePr>
        <p:xfrm>
          <a:off x="6282029" y="2286607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79400" y="4808385"/>
            <a:ext cx="94052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Thus, the average number of key comparisons in the optimal tree is equal to 1.7.  Since R[1, 4] = 3, the root of the optimal tree contains the third key, i.e., C. 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left subtree is made up of keys A and B, and its right subtree contains just key D (why?).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550" y="576040"/>
            <a:ext cx="88827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find the specific structure of these subtrees, we find first their roots by consulting the root table again as follows.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R[1, 4] = 3, the root of the optimal tree contains the third key, i.e., C.  Its left subtree is made up of keys A and B, and its right subtree contains just key D 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R[1, 2] = 2, the root of the optimal tree containing A and B is B, with A being its left child (and the root of the one-node tree: R[1, 1] = 1).  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R[4, 4] = 4, the root of this one-node optimal tree is its only key D. Figure 6.5.5 presents the optimal tree in its entirety.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76"/>
          <p:cNvSpPr>
            <a:spLocks noChangeArrowheads="1"/>
          </p:cNvSpPr>
          <p:nvPr/>
        </p:nvSpPr>
        <p:spPr bwMode="auto">
          <a:xfrm>
            <a:off x="6189921" y="4943755"/>
            <a:ext cx="583164" cy="5716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78"/>
          <p:cNvSpPr>
            <a:spLocks noChangeArrowheads="1"/>
          </p:cNvSpPr>
          <p:nvPr/>
        </p:nvSpPr>
        <p:spPr bwMode="auto">
          <a:xfrm>
            <a:off x="8049016" y="3761252"/>
            <a:ext cx="542925" cy="52771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79"/>
          <p:cNvSpPr>
            <a:spLocks noChangeArrowheads="1"/>
          </p:cNvSpPr>
          <p:nvPr/>
        </p:nvSpPr>
        <p:spPr bwMode="auto">
          <a:xfrm>
            <a:off x="7141654" y="4346658"/>
            <a:ext cx="587828" cy="525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80"/>
          <p:cNvSpPr>
            <a:spLocks noChangeArrowheads="1"/>
          </p:cNvSpPr>
          <p:nvPr/>
        </p:nvSpPr>
        <p:spPr bwMode="auto">
          <a:xfrm>
            <a:off x="8720501" y="4503418"/>
            <a:ext cx="540593" cy="5159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AutoShape 85"/>
          <p:cNvCxnSpPr>
            <a:cxnSpLocks noChangeShapeType="1"/>
          </p:cNvCxnSpPr>
          <p:nvPr/>
        </p:nvCxnSpPr>
        <p:spPr bwMode="auto">
          <a:xfrm flipH="1">
            <a:off x="7641809" y="4121977"/>
            <a:ext cx="43815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6"/>
          <p:cNvCxnSpPr>
            <a:cxnSpLocks noChangeShapeType="1"/>
          </p:cNvCxnSpPr>
          <p:nvPr/>
        </p:nvCxnSpPr>
        <p:spPr bwMode="auto">
          <a:xfrm>
            <a:off x="8549051" y="4189284"/>
            <a:ext cx="34290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7"/>
          <p:cNvCxnSpPr>
            <a:cxnSpLocks noChangeShapeType="1"/>
            <a:endCxn id="3" idx="7"/>
          </p:cNvCxnSpPr>
          <p:nvPr/>
        </p:nvCxnSpPr>
        <p:spPr bwMode="auto">
          <a:xfrm flipH="1">
            <a:off x="6687683" y="4761386"/>
            <a:ext cx="487890" cy="2660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032" y="31266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174032" y="358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8078" y="5802232"/>
            <a:ext cx="4973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6.5.5.   Optimal binary search tree for the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E65270-0C2C-453A-80C7-3F731CE1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63118"/>
              </p:ext>
            </p:extLst>
          </p:nvPr>
        </p:nvGraphicFramePr>
        <p:xfrm>
          <a:off x="1680075" y="4121977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391" y="559187"/>
            <a:ext cx="88920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Example:  Consider four keys A, B, C, and D to be searched for with 	  	     probabilities 0.1, 0.2, 0.4 and 0.3, respectively.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7"/>
          <p:cNvSpPr>
            <a:spLocks noChangeArrowheads="1"/>
          </p:cNvSpPr>
          <p:nvPr/>
        </p:nvSpPr>
        <p:spPr bwMode="auto">
          <a:xfrm>
            <a:off x="1741908" y="2691008"/>
            <a:ext cx="652168" cy="6205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2361216" y="3556297"/>
            <a:ext cx="662456" cy="56547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29"/>
          <p:cNvSpPr>
            <a:spLocks noChangeArrowheads="1"/>
          </p:cNvSpPr>
          <p:nvPr/>
        </p:nvSpPr>
        <p:spPr bwMode="auto">
          <a:xfrm>
            <a:off x="3139138" y="4274661"/>
            <a:ext cx="635279" cy="63510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3912042" y="5027884"/>
            <a:ext cx="633881" cy="5714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6086782" y="3136473"/>
            <a:ext cx="558830" cy="47881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4804680" y="3982483"/>
            <a:ext cx="618543" cy="5685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7121555" y="4017422"/>
            <a:ext cx="609209" cy="5797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8048429" y="4909765"/>
            <a:ext cx="629040" cy="57405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AutoShape 35"/>
          <p:cNvCxnSpPr>
            <a:cxnSpLocks noChangeShapeType="1"/>
          </p:cNvCxnSpPr>
          <p:nvPr/>
        </p:nvCxnSpPr>
        <p:spPr bwMode="auto">
          <a:xfrm>
            <a:off x="2230984" y="3266164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8"/>
          <p:cNvCxnSpPr>
            <a:cxnSpLocks noChangeShapeType="1"/>
          </p:cNvCxnSpPr>
          <p:nvPr/>
        </p:nvCxnSpPr>
        <p:spPr bwMode="auto">
          <a:xfrm flipH="1">
            <a:off x="5213673" y="3615021"/>
            <a:ext cx="1152524" cy="4024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9"/>
          <p:cNvCxnSpPr>
            <a:cxnSpLocks noChangeShapeType="1"/>
            <a:endCxn id="9" idx="1"/>
          </p:cNvCxnSpPr>
          <p:nvPr/>
        </p:nvCxnSpPr>
        <p:spPr bwMode="auto">
          <a:xfrm>
            <a:off x="6405022" y="3603431"/>
            <a:ext cx="805750" cy="49889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0"/>
          <p:cNvCxnSpPr>
            <a:cxnSpLocks noChangeShapeType="1"/>
            <a:endCxn id="10" idx="0"/>
          </p:cNvCxnSpPr>
          <p:nvPr/>
        </p:nvCxnSpPr>
        <p:spPr bwMode="auto">
          <a:xfrm>
            <a:off x="7619865" y="4510892"/>
            <a:ext cx="743084" cy="3988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5"/>
          <p:cNvCxnSpPr>
            <a:cxnSpLocks noChangeShapeType="1"/>
          </p:cNvCxnSpPr>
          <p:nvPr/>
        </p:nvCxnSpPr>
        <p:spPr bwMode="auto">
          <a:xfrm>
            <a:off x="2922302" y="4060237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5"/>
          <p:cNvCxnSpPr>
            <a:cxnSpLocks noChangeShapeType="1"/>
          </p:cNvCxnSpPr>
          <p:nvPr/>
        </p:nvCxnSpPr>
        <p:spPr bwMode="auto">
          <a:xfrm>
            <a:off x="3679260" y="4809448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77"/>
          <p:cNvSpPr/>
          <p:nvPr/>
        </p:nvSpPr>
        <p:spPr>
          <a:xfrm>
            <a:off x="7413218" y="5082130"/>
            <a:ext cx="655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 0.3</a:t>
            </a:r>
            <a:endParaRPr lang="en-US" sz="2200" dirty="0"/>
          </a:p>
        </p:txBody>
      </p:sp>
      <p:sp>
        <p:nvSpPr>
          <p:cNvPr id="79" name="Rectangle 78"/>
          <p:cNvSpPr/>
          <p:nvPr/>
        </p:nvSpPr>
        <p:spPr>
          <a:xfrm>
            <a:off x="1872217" y="5726597"/>
            <a:ext cx="6682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6.5.1.   Two out of 14 possible binary search trees containing these keys A, B, C, and D.</a:t>
            </a:r>
          </a:p>
        </p:txBody>
      </p:sp>
      <p:pic>
        <p:nvPicPr>
          <p:cNvPr id="24" name="Picture 23" descr="Emoticon making a point Stock Vector - 14709057">
            <a:extLst>
              <a:ext uri="{FF2B5EF4-FFF2-40B4-BE49-F238E27FC236}">
                <a16:creationId xmlns:a16="http://schemas.microsoft.com/office/drawing/2014/main" id="{7DB88DD0-E97C-4093-B33E-B2BA35AA28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22214" y="2159552"/>
            <a:ext cx="504160" cy="325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F270C6A-BFA8-4202-B3CF-1AEF699DD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46558"/>
              </p:ext>
            </p:extLst>
          </p:nvPr>
        </p:nvGraphicFramePr>
        <p:xfrm>
          <a:off x="3094763" y="1397755"/>
          <a:ext cx="4074021" cy="79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233">
                  <a:extLst>
                    <a:ext uri="{9D8B030D-6E8A-4147-A177-3AD203B41FA5}">
                      <a16:colId xmlns:a16="http://schemas.microsoft.com/office/drawing/2014/main" val="3977006825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653514355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2295293674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2209345701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877639127"/>
                    </a:ext>
                  </a:extLst>
                </a:gridCol>
              </a:tblGrid>
              <a:tr h="39870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97720"/>
                  </a:ext>
                </a:extLst>
              </a:tr>
              <a:tr h="39870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855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E8BCF47-4F4B-449B-B6D2-BC18965C1AA8}"/>
              </a:ext>
            </a:extLst>
          </p:cNvPr>
          <p:cNvSpPr/>
          <p:nvPr/>
        </p:nvSpPr>
        <p:spPr>
          <a:xfrm>
            <a:off x="1233210" y="2688364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6DF3C8-762B-467E-91BD-F5DE1CD698B6}"/>
              </a:ext>
            </a:extLst>
          </p:cNvPr>
          <p:cNvSpPr/>
          <p:nvPr/>
        </p:nvSpPr>
        <p:spPr>
          <a:xfrm>
            <a:off x="5557025" y="2966604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FBD0B-6B71-49B0-98F7-C2840F720500}"/>
              </a:ext>
            </a:extLst>
          </p:cNvPr>
          <p:cNvSpPr/>
          <p:nvPr/>
        </p:nvSpPr>
        <p:spPr>
          <a:xfrm>
            <a:off x="4305356" y="4013973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sz="2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D8F902-70F7-4662-ADFD-E5E11F71AE9E}"/>
              </a:ext>
            </a:extLst>
          </p:cNvPr>
          <p:cNvSpPr/>
          <p:nvPr/>
        </p:nvSpPr>
        <p:spPr>
          <a:xfrm>
            <a:off x="1764402" y="3687963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D9EA81-97A9-45D9-B75D-CA7F477FC81C}"/>
              </a:ext>
            </a:extLst>
          </p:cNvPr>
          <p:cNvSpPr/>
          <p:nvPr/>
        </p:nvSpPr>
        <p:spPr>
          <a:xfrm>
            <a:off x="6519196" y="3995928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sz="2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C257A-B312-44D7-9A68-8D2425540ECC}"/>
              </a:ext>
            </a:extLst>
          </p:cNvPr>
          <p:cNvSpPr/>
          <p:nvPr/>
        </p:nvSpPr>
        <p:spPr>
          <a:xfrm>
            <a:off x="2556469" y="4484875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sz="2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03DA03-0369-4AE1-93B7-D52679A61B8D}"/>
              </a:ext>
            </a:extLst>
          </p:cNvPr>
          <p:cNvSpPr/>
          <p:nvPr/>
        </p:nvSpPr>
        <p:spPr>
          <a:xfrm>
            <a:off x="3199414" y="5271086"/>
            <a:ext cx="655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 0.3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6"/>
          <p:cNvSpPr>
            <a:spLocks noChangeArrowheads="1"/>
          </p:cNvSpPr>
          <p:nvPr/>
        </p:nvSpPr>
        <p:spPr bwMode="auto">
          <a:xfrm>
            <a:off x="6189921" y="4943755"/>
            <a:ext cx="583164" cy="5716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78"/>
          <p:cNvSpPr>
            <a:spLocks noChangeArrowheads="1"/>
          </p:cNvSpPr>
          <p:nvPr/>
        </p:nvSpPr>
        <p:spPr bwMode="auto">
          <a:xfrm>
            <a:off x="8049016" y="3761252"/>
            <a:ext cx="542925" cy="52771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79"/>
          <p:cNvSpPr>
            <a:spLocks noChangeArrowheads="1"/>
          </p:cNvSpPr>
          <p:nvPr/>
        </p:nvSpPr>
        <p:spPr bwMode="auto">
          <a:xfrm>
            <a:off x="7141654" y="4346658"/>
            <a:ext cx="587828" cy="525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80"/>
          <p:cNvSpPr>
            <a:spLocks noChangeArrowheads="1"/>
          </p:cNvSpPr>
          <p:nvPr/>
        </p:nvSpPr>
        <p:spPr bwMode="auto">
          <a:xfrm>
            <a:off x="8720501" y="4503418"/>
            <a:ext cx="540593" cy="5159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AutoShape 85"/>
          <p:cNvCxnSpPr>
            <a:cxnSpLocks noChangeShapeType="1"/>
          </p:cNvCxnSpPr>
          <p:nvPr/>
        </p:nvCxnSpPr>
        <p:spPr bwMode="auto">
          <a:xfrm flipH="1">
            <a:off x="7641809" y="4121977"/>
            <a:ext cx="43815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6"/>
          <p:cNvCxnSpPr>
            <a:cxnSpLocks noChangeShapeType="1"/>
          </p:cNvCxnSpPr>
          <p:nvPr/>
        </p:nvCxnSpPr>
        <p:spPr bwMode="auto">
          <a:xfrm>
            <a:off x="8549051" y="4189284"/>
            <a:ext cx="34290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7"/>
          <p:cNvCxnSpPr>
            <a:cxnSpLocks noChangeShapeType="1"/>
            <a:endCxn id="3" idx="7"/>
          </p:cNvCxnSpPr>
          <p:nvPr/>
        </p:nvCxnSpPr>
        <p:spPr bwMode="auto">
          <a:xfrm flipH="1">
            <a:off x="6687683" y="4761386"/>
            <a:ext cx="487890" cy="2660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032" y="31266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174032" y="358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8078" y="5802232"/>
            <a:ext cx="4973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6.5.5   Optimal binary search tree for the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E65270-0C2C-453A-80C7-3F731CE1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20271"/>
              </p:ext>
            </p:extLst>
          </p:nvPr>
        </p:nvGraphicFramePr>
        <p:xfrm>
          <a:off x="1696470" y="3698640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B531AE-7F89-4BC2-AE33-0A27A2FECDB3}"/>
              </a:ext>
            </a:extLst>
          </p:cNvPr>
          <p:cNvSpPr txBox="1"/>
          <p:nvPr/>
        </p:nvSpPr>
        <p:spPr>
          <a:xfrm>
            <a:off x="8591941" y="3583814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6D43B-9292-47A4-8C58-E507A5BA3EDA}"/>
              </a:ext>
            </a:extLst>
          </p:cNvPr>
          <p:cNvSpPr txBox="1"/>
          <p:nvPr/>
        </p:nvSpPr>
        <p:spPr>
          <a:xfrm>
            <a:off x="9285191" y="4555744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D3D-D008-4000-A56B-C29882334D8D}"/>
              </a:ext>
            </a:extLst>
          </p:cNvPr>
          <p:cNvSpPr txBox="1"/>
          <p:nvPr/>
        </p:nvSpPr>
        <p:spPr>
          <a:xfrm>
            <a:off x="6961728" y="4025108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484D6-1D07-491A-B60C-0875497C595A}"/>
              </a:ext>
            </a:extLst>
          </p:cNvPr>
          <p:cNvSpPr txBox="1"/>
          <p:nvPr/>
        </p:nvSpPr>
        <p:spPr>
          <a:xfrm>
            <a:off x="6115216" y="4561965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719D0-9BD4-4899-BB62-A0A8EB404EAB}"/>
              </a:ext>
            </a:extLst>
          </p:cNvPr>
          <p:cNvSpPr txBox="1"/>
          <p:nvPr/>
        </p:nvSpPr>
        <p:spPr>
          <a:xfrm>
            <a:off x="1680075" y="1731300"/>
            <a:ext cx="8675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search time is 0.4*1 + 0.2*2 + 0.1*3 + 0.3*2 = 1.7</a:t>
            </a:r>
          </a:p>
        </p:txBody>
      </p:sp>
    </p:spTree>
    <p:extLst>
      <p:ext uri="{BB962C8B-B14F-4D97-AF65-F5344CB8AC3E}">
        <p14:creationId xmlns:p14="http://schemas.microsoft.com/office/powerpoint/2010/main" val="242519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1580" y="467464"/>
                <a:ext cx="9582538" cy="6143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is pseudocode of the dynamic programming algorithm.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OptimalBST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(P[1 .. n])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//Finds an optimal binary search tree by dynamic programming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	An array P[1 .. n] of search probabilities for a sorted list of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keys.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	Average number of comparisons in successful searches in the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optimal BST and table R of subtrees’ roots in the optimal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bST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 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n  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do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{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C[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–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1 ]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0;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C[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]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P[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];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R[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]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; R[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i-1]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0;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}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C[ n + 1,  n ]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0; 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R[n+1, n]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0;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d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n -1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{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	//diagonal count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     	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n - d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{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	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+ d;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	C[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j]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 ≤ 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 ≤ 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[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1 ] 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[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+ 1, 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] ) +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; 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	R[ </a:t>
                </a:r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j ]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 a value of k that gave the min;  </a:t>
                </a:r>
                <a:r>
                  <a:rPr lang="en-US" sz="2000" b="1" dirty="0">
                    <a:solidFill>
                      <a:srgbClr val="7030A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} 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}</a:t>
                </a:r>
              </a:p>
              <a:p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minavg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= C[1,  n]; 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return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C[1,  n],  R</a:t>
                </a:r>
                <a:endParaRPr lang="en-US" sz="200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80" y="467464"/>
                <a:ext cx="9582538" cy="6143348"/>
              </a:xfrm>
              <a:prstGeom prst="rect">
                <a:avLst/>
              </a:prstGeom>
              <a:blipFill>
                <a:blip r:embed="rId2"/>
                <a:stretch>
                  <a:fillRect l="-700" t="-199" b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9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7326" y="814951"/>
                <a:ext cx="9097347" cy="5321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Complexity for Determining an Optimal Binary Search Tree from a set of keys, each with a given probability of being the search key.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asic operation: The instruction executed C[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k – 1 ]  + C[ k + 1,  j ]+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each value of k.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nput size: n, the number of keys.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Given of d and i, the basic operation is done d + 1 times. 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T(n)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−1)(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+4)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6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</a:p>
              <a:p>
                <a:pPr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entries in the root table are always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nondecreasing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along each row and column.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limits values for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 to the range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 – 1], …,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+ 1,  j] and makes it possible to reduce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running time of the algorithm to  ϴ(n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26" y="814951"/>
                <a:ext cx="9097347" cy="5321778"/>
              </a:xfrm>
              <a:prstGeom prst="rect">
                <a:avLst/>
              </a:prstGeom>
              <a:blipFill>
                <a:blip r:embed="rId2"/>
                <a:stretch>
                  <a:fillRect l="-871" t="-802" r="-1340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8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2898" y="769614"/>
            <a:ext cx="95825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Here is pseudocode of the dynamic programming algorithm. (details for executing formula (1.1))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OptimalBST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(P[1 .. n])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//Finds an optimal binary search tree by dynamic programming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	An array P[1 .. n] of search probabilities for a sorted list of </a:t>
            </a:r>
            <a:r>
              <a:rPr 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 keys.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	Average number of comparisons in successful searches in the 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optimal BST and table R of subtrees’ roots in the optimal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bST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–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1 ]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0;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P[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];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R[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;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C[ n + 1,  n ] 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0;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d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-1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	//diagonal count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 	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- d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j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+ d;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 ∞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 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k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j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	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k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–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1 ]  + C[ k + 1,  j ]  &lt;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	then 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k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–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1 ]  + C[ k + 1,  j ] ;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kmin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k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 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8288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R[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j ] 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kmin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; 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sum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P[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];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 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m  </a:t>
            </a:r>
            <a:r>
              <a:rPr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+ 1 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j 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sum 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sum + P[ m ] 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C[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 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+ sum; </a:t>
            </a:r>
            <a:r>
              <a:rPr lang="en-US" sz="1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  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C[1,  n],  R</a:t>
            </a:r>
            <a:endParaRPr lang="en-US" sz="14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7326" y="814951"/>
                <a:ext cx="9097347" cy="5228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algorithm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 space efficiency is clearly quadratic. </a:t>
                </a: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time efficiency of this version of the algorithm is cubic (why?).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Consider the basic operation: C[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k – 1 ]  + C[ k + 1,  j ]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b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minval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entries in the root table are always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nondecreasing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along each row and column. </a:t>
                </a: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limits values for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 to the range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 – 1], …,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+ 1,  j] and makes it possible to reduce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running time of the algorithm to  ϴ(n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26" y="814951"/>
                <a:ext cx="9097347" cy="5228098"/>
              </a:xfrm>
              <a:prstGeom prst="rect">
                <a:avLst/>
              </a:prstGeom>
              <a:blipFill>
                <a:blip r:embed="rId2"/>
                <a:stretch>
                  <a:fillRect l="-804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554-B2DC-4165-8B00-26876F02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83" y="2178547"/>
            <a:ext cx="8736258" cy="25009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Chapter 06_06</a:t>
            </a:r>
            <a:br>
              <a:rPr lang="en-US" sz="3200" dirty="0"/>
            </a:br>
            <a:r>
              <a:rPr lang="en-US" sz="3200" dirty="0">
                <a:latin typeface="+mn-lt"/>
              </a:rPr>
              <a:t>Dynamic Programming</a:t>
            </a:r>
            <a:br>
              <a:rPr lang="en-US" sz="4000" dirty="0">
                <a:latin typeface="+mn-lt"/>
              </a:rPr>
            </a:br>
            <a:r>
              <a:rPr lang="en-US" sz="2800" dirty="0">
                <a:latin typeface="+mn-lt"/>
              </a:rPr>
              <a:t>The Knapsack Problem and Memory Function</a:t>
            </a:r>
          </a:p>
        </p:txBody>
      </p:sp>
    </p:spTree>
    <p:extLst>
      <p:ext uri="{BB962C8B-B14F-4D97-AF65-F5344CB8AC3E}">
        <p14:creationId xmlns:p14="http://schemas.microsoft.com/office/powerpoint/2010/main" val="313577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13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0585" y="523928"/>
            <a:ext cx="748834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average number of comparisons in a successful search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(i.e., the average search times for the trees):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first tree is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0.1 *1  +0.2 * 2 + 0.4 * 3 + 0.3 * 4 = 2.9, </a:t>
            </a:r>
          </a:p>
          <a:p>
            <a:pPr marL="914400" lvl="1" indent="-457200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the second tree is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0.1 *2  +0.2 * 1 + 0.4 * 2 + 0.3 * 3 = 2.1.  </a:t>
            </a:r>
          </a:p>
          <a:p>
            <a:pPr marL="914400" lvl="1" indent="-457200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Neither of these two trees is optimal.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(Then, which binary tree is optimal?)</a:t>
            </a:r>
            <a:endParaRPr lang="en-US" sz="240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2BA4C7C3-E2E1-4957-8CE2-D6AD53683D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22214" y="2159552"/>
            <a:ext cx="504160" cy="3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27">
            <a:extLst>
              <a:ext uri="{FF2B5EF4-FFF2-40B4-BE49-F238E27FC236}">
                <a16:creationId xmlns:a16="http://schemas.microsoft.com/office/drawing/2014/main" id="{30DC47B0-A3E3-49BC-B09A-1B6F2F14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052" y="667571"/>
            <a:ext cx="543559" cy="5224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F635B64F-B1B1-4487-B48D-69E9FDE9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5" y="1351222"/>
            <a:ext cx="561086" cy="50394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C5B24812-CC33-4405-BA68-ED6C49FC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923" y="2090033"/>
            <a:ext cx="540122" cy="46280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0A1747A2-E496-4529-BEA1-7262EC41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044" y="2806771"/>
            <a:ext cx="550977" cy="4882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0D61CF46-459D-4CB8-9D9F-A126C7D0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261" y="3151061"/>
            <a:ext cx="523008" cy="46422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32">
            <a:extLst>
              <a:ext uri="{FF2B5EF4-FFF2-40B4-BE49-F238E27FC236}">
                <a16:creationId xmlns:a16="http://schemas.microsoft.com/office/drawing/2014/main" id="{4F477EC8-718D-42B3-B1A2-5D15EF12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384" y="4060237"/>
            <a:ext cx="561086" cy="49889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33CD65D3-BE8E-404C-ADF7-71A136CF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157" y="4017422"/>
            <a:ext cx="450187" cy="49347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B747ADD1-1DB0-4628-9F7E-9F5FFF5A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686" y="4909765"/>
            <a:ext cx="526262" cy="49088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AutoShape 35">
            <a:extLst>
              <a:ext uri="{FF2B5EF4-FFF2-40B4-BE49-F238E27FC236}">
                <a16:creationId xmlns:a16="http://schemas.microsoft.com/office/drawing/2014/main" id="{0CCD9C22-4DB2-4815-969A-8397C557C8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47617" y="1110231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8">
            <a:extLst>
              <a:ext uri="{FF2B5EF4-FFF2-40B4-BE49-F238E27FC236}">
                <a16:creationId xmlns:a16="http://schemas.microsoft.com/office/drawing/2014/main" id="{D35F8B07-BB28-49F8-B299-DD559E9A9388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8934927" y="3615021"/>
            <a:ext cx="644750" cy="4452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9">
            <a:extLst>
              <a:ext uri="{FF2B5EF4-FFF2-40B4-BE49-F238E27FC236}">
                <a16:creationId xmlns:a16="http://schemas.microsoft.com/office/drawing/2014/main" id="{51CB1F8B-325A-4022-98DD-4B61B16F3AF0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>
            <a:off x="9618501" y="3603431"/>
            <a:ext cx="830584" cy="48625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0">
            <a:extLst>
              <a:ext uri="{FF2B5EF4-FFF2-40B4-BE49-F238E27FC236}">
                <a16:creationId xmlns:a16="http://schemas.microsoft.com/office/drawing/2014/main" id="{664F2337-EED5-4E84-A169-DA2653B4A0C6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10737549" y="4438781"/>
            <a:ext cx="704206" cy="5428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5">
            <a:extLst>
              <a:ext uri="{FF2B5EF4-FFF2-40B4-BE49-F238E27FC236}">
                <a16:creationId xmlns:a16="http://schemas.microsoft.com/office/drawing/2014/main" id="{B0DB7F4F-1BC4-441C-9B9B-03D647B4B5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3544" y="1808561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5">
            <a:extLst>
              <a:ext uri="{FF2B5EF4-FFF2-40B4-BE49-F238E27FC236}">
                <a16:creationId xmlns:a16="http://schemas.microsoft.com/office/drawing/2014/main" id="{DC7AB00D-2D1D-4892-8972-18AAF60876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34048" y="2532036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723B3B-AA20-403C-BF7A-8D92A2C4B7D0}"/>
              </a:ext>
            </a:extLst>
          </p:cNvPr>
          <p:cNvSpPr/>
          <p:nvPr/>
        </p:nvSpPr>
        <p:spPr>
          <a:xfrm>
            <a:off x="10690044" y="19521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A6FF4-65D4-459F-8E3D-2CC9D0F0D918}"/>
              </a:ext>
            </a:extLst>
          </p:cNvPr>
          <p:cNvSpPr/>
          <p:nvPr/>
        </p:nvSpPr>
        <p:spPr>
          <a:xfrm>
            <a:off x="11030224" y="252334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F00EE-8339-4A39-8A86-F8A98E5FFEE2}"/>
              </a:ext>
            </a:extLst>
          </p:cNvPr>
          <p:cNvSpPr/>
          <p:nvPr/>
        </p:nvSpPr>
        <p:spPr>
          <a:xfrm>
            <a:off x="10152728" y="132967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D6060-5BB3-4930-8925-CB5FDC1C259C}"/>
              </a:ext>
            </a:extLst>
          </p:cNvPr>
          <p:cNvSpPr/>
          <p:nvPr/>
        </p:nvSpPr>
        <p:spPr>
          <a:xfrm>
            <a:off x="9446611" y="69293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E91BAF-70D6-4DE4-ABCF-38C07134C665}"/>
              </a:ext>
            </a:extLst>
          </p:cNvPr>
          <p:cNvSpPr/>
          <p:nvPr/>
        </p:nvSpPr>
        <p:spPr>
          <a:xfrm>
            <a:off x="8450324" y="369539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308AC5-921D-473D-B1F5-2A06F4336785}"/>
              </a:ext>
            </a:extLst>
          </p:cNvPr>
          <p:cNvSpPr/>
          <p:nvPr/>
        </p:nvSpPr>
        <p:spPr>
          <a:xfrm>
            <a:off x="9327043" y="280073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52238-CE92-4F77-8697-A56BB74F63DF}"/>
              </a:ext>
            </a:extLst>
          </p:cNvPr>
          <p:cNvSpPr/>
          <p:nvPr/>
        </p:nvSpPr>
        <p:spPr>
          <a:xfrm>
            <a:off x="10712898" y="378039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4CF506-D28C-45FC-A1BE-FCAF6F4B8CA9}"/>
              </a:ext>
            </a:extLst>
          </p:cNvPr>
          <p:cNvSpPr/>
          <p:nvPr/>
        </p:nvSpPr>
        <p:spPr>
          <a:xfrm>
            <a:off x="10803826" y="49219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1"/>
          <p:cNvSpPr>
            <a:spLocks noChangeArrowheads="1"/>
          </p:cNvSpPr>
          <p:nvPr/>
        </p:nvSpPr>
        <p:spPr bwMode="auto">
          <a:xfrm>
            <a:off x="5293680" y="1568928"/>
            <a:ext cx="558830" cy="47881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32"/>
          <p:cNvSpPr>
            <a:spLocks noChangeArrowheads="1"/>
          </p:cNvSpPr>
          <p:nvPr/>
        </p:nvSpPr>
        <p:spPr bwMode="auto">
          <a:xfrm>
            <a:off x="4011578" y="2414938"/>
            <a:ext cx="618543" cy="5685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" name="Oval 33"/>
          <p:cNvSpPr>
            <a:spLocks noChangeArrowheads="1"/>
          </p:cNvSpPr>
          <p:nvPr/>
        </p:nvSpPr>
        <p:spPr bwMode="auto">
          <a:xfrm>
            <a:off x="6328453" y="2449877"/>
            <a:ext cx="609209" cy="5797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AutoShape 38"/>
          <p:cNvCxnSpPr>
            <a:cxnSpLocks noChangeShapeType="1"/>
          </p:cNvCxnSpPr>
          <p:nvPr/>
        </p:nvCxnSpPr>
        <p:spPr bwMode="auto">
          <a:xfrm flipH="1">
            <a:off x="4420571" y="2047476"/>
            <a:ext cx="1152524" cy="4024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9"/>
          <p:cNvCxnSpPr>
            <a:cxnSpLocks noChangeShapeType="1"/>
            <a:endCxn id="4" idx="1"/>
          </p:cNvCxnSpPr>
          <p:nvPr/>
        </p:nvCxnSpPr>
        <p:spPr bwMode="auto">
          <a:xfrm>
            <a:off x="5611920" y="2035886"/>
            <a:ext cx="805750" cy="49889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40"/>
          <p:cNvCxnSpPr>
            <a:cxnSpLocks noChangeShapeType="1"/>
          </p:cNvCxnSpPr>
          <p:nvPr/>
        </p:nvCxnSpPr>
        <p:spPr bwMode="auto">
          <a:xfrm>
            <a:off x="6826763" y="2943347"/>
            <a:ext cx="743084" cy="3988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34"/>
          <p:cNvSpPr>
            <a:spLocks noChangeArrowheads="1"/>
          </p:cNvSpPr>
          <p:nvPr/>
        </p:nvSpPr>
        <p:spPr bwMode="auto">
          <a:xfrm>
            <a:off x="7439117" y="3261635"/>
            <a:ext cx="629040" cy="57405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0121" y="1384262"/>
            <a:ext cx="60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0.4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3160" y="237043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0.3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4814" y="216545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0.2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65098" y="326163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0.1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64445" y="4086987"/>
            <a:ext cx="7945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optimal number of comparisons in a successful search of these trees is: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0.4 * 1 + 0.3 * 2 + 0.2 * 2 + 0.1 * 3 = 1.7.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 descr="Emoticon making a point Stock Vector - 14709057">
            <a:extLst>
              <a:ext uri="{FF2B5EF4-FFF2-40B4-BE49-F238E27FC236}">
                <a16:creationId xmlns:a16="http://schemas.microsoft.com/office/drawing/2014/main" id="{3E360625-ABB9-4638-AAD7-80536ECF7F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26717" y="2287064"/>
            <a:ext cx="504160" cy="32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38542" y="581513"/>
                <a:ext cx="8427409" cy="6163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example(Brute force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-exhaustive-search):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we could find the optimal tree by generating all 14 binary search trees with these keys.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his exhaustive-search approach is unrealistic: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search trees is at least exponential in 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total number of binary search trees with n keys is equal to the nth Catalan number,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0,  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=1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for n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39725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which grows to infinity as fast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1.5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first Catalan numbers for n = 0, 1, 2, 3,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9, …, 19</a:t>
                </a:r>
              </a:p>
              <a:p>
                <a:pPr marL="339725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1, 1, 2, 5,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14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42, 132, 429, 1439, 4862, …., 1767263190, …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42" y="581513"/>
                <a:ext cx="8427409" cy="6163354"/>
              </a:xfrm>
              <a:prstGeom prst="rect">
                <a:avLst/>
              </a:prstGeom>
              <a:blipFill>
                <a:blip r:embed="rId2"/>
                <a:stretch>
                  <a:fillRect l="-795" t="-593" r="-578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8001F-2402-4C90-ADA7-B0B0A1E024BF}"/>
                  </a:ext>
                </a:extLst>
              </p:cNvPr>
              <p:cNvSpPr txBox="1"/>
              <p:nvPr/>
            </p:nvSpPr>
            <p:spPr>
              <a:xfrm>
                <a:off x="7964700" y="2777028"/>
                <a:ext cx="2488758" cy="6758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8001F-2402-4C90-ADA7-B0B0A1E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700" y="2777028"/>
                <a:ext cx="2488758" cy="67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8657" y="505122"/>
            <a:ext cx="9545782" cy="58477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0: 	* 								1 way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1: 	() 								1 way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2: 	()(), (()) 							2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3: 	()()(), ()(()), (())(), (()()), ((())) 					5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4: 	()()()(), ()()(()), ()(())(), ()(()()), ()((())), 				14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(())()(), (())(()), (()())(), ((()))(), (()()()),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(()(())), ((())()), ((()())), (((())))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5: 	()()()()(), ()()()(()), ()()(())(), ()()(()()), ()()((())), 			42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()(())()(), ()(())(()), ()(()())(), ()((()))(), ()(()()()),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()(()(())), ()((())()), ()((()())), ()(((()))), (())()()(),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(())()(()), (())(())(), (())(()()), (())((())), (()())()(),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(()())(()), ((()))()(), ((()))(()), (()()())(), (()(()))(),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((())())(), ((()()))(), (((())))(), (()()()()), (()()(())),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(()(())()), (()(()())), (()((()))), ((())()()), ((())(())),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((()())()), (((()))()), ((()()())), ((()(()))), (((())())),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(((()()))), ((((()))))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Balanced Parentheses</a:t>
            </a:r>
          </a:p>
        </p:txBody>
      </p:sp>
    </p:spTree>
    <p:extLst>
      <p:ext uri="{BB962C8B-B14F-4D97-AF65-F5344CB8AC3E}">
        <p14:creationId xmlns:p14="http://schemas.microsoft.com/office/powerpoint/2010/main" val="4049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037" y="105013"/>
            <a:ext cx="933167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rooted binary tree is a binary tree with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node (the root) and two branches for each internal node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branch for the leaf nodes.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nodes are the ones that connect to two nodes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Catalan numbers can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rooted binary trees with n internal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Illustrated in Figure 6.5.2 are the trees corresponding to 0 ≤ n ≤ 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1, 1, 2, and 5 of them with the internal nodes n = 0, 1, 2, and 3 respectively.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draw the 14 trees with n = 4 internal nodes.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              0 internal node                       1 internal node                                                    2 internal 									          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n = 3 internal nodes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Figure 6.5.2.  Binary Trees</a:t>
            </a:r>
          </a:p>
        </p:txBody>
      </p:sp>
      <p:sp>
        <p:nvSpPr>
          <p:cNvPr id="3" name="Oval 2"/>
          <p:cNvSpPr/>
          <p:nvPr/>
        </p:nvSpPr>
        <p:spPr>
          <a:xfrm>
            <a:off x="2834640" y="3840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96968" y="38557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3376" y="41544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416" y="4160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6" idx="0"/>
          </p:cNvCxnSpPr>
          <p:nvPr/>
        </p:nvCxnSpPr>
        <p:spPr>
          <a:xfrm flipH="1">
            <a:off x="4494276" y="3862415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6"/>
          </p:cNvCxnSpPr>
          <p:nvPr/>
        </p:nvCxnSpPr>
        <p:spPr>
          <a:xfrm>
            <a:off x="4742687" y="3878580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996684" y="3905086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22236" y="3901439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02424" y="3901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0544" y="4172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67728" y="41788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36080" y="4486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62800" y="4492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56815" y="4203191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98967" y="4218431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34447" y="4160519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737092" y="3880103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502396" y="3847174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692896" y="38374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84920" y="41208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61248" y="41361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07424" y="44348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8691372" y="4155022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647176" y="44409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03576" y="4806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93265" y="51282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80943" y="50749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2216" y="53736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1489" y="5408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18282" y="5703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52444" y="5709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49295" y="4834425"/>
            <a:ext cx="854040" cy="91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6493" y="4833199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775665" y="5107518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065688" y="5396483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6249" y="5685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36947" y="5388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70581" y="50617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12920" y="50718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90416" y="5388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03904" y="57241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1520" y="4779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867911" y="4800599"/>
            <a:ext cx="676657" cy="90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00955" y="4818886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58639" y="5126435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28514" y="5418744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181943" y="48527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58855" y="51334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02568" y="5155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46136" y="54287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56634" y="54516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345936" y="54516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87539" y="5451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216833" y="4885045"/>
            <a:ext cx="816425" cy="61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573786" y="4847078"/>
            <a:ext cx="635807" cy="57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5"/>
            <a:endCxn id="59" idx="6"/>
          </p:cNvCxnSpPr>
          <p:nvPr/>
        </p:nvCxnSpPr>
        <p:spPr>
          <a:xfrm>
            <a:off x="5897879" y="5172450"/>
            <a:ext cx="304474" cy="30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0" idx="7"/>
          </p:cNvCxnSpPr>
          <p:nvPr/>
        </p:nvCxnSpPr>
        <p:spPr>
          <a:xfrm flipH="1">
            <a:off x="6384960" y="5173975"/>
            <a:ext cx="254183" cy="2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8" idx="7"/>
          </p:cNvCxnSpPr>
          <p:nvPr/>
        </p:nvCxnSpPr>
        <p:spPr>
          <a:xfrm flipH="1">
            <a:off x="7388539" y="4875572"/>
            <a:ext cx="243954" cy="2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632492" y="4845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681559" y="54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37292" y="51505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55449" y="5703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68070" y="5737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6483" y="54257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349515" y="51212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921497" y="5438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4" idx="0"/>
            <a:endCxn id="75" idx="3"/>
          </p:cNvCxnSpPr>
          <p:nvPr/>
        </p:nvCxnSpPr>
        <p:spPr>
          <a:xfrm flipH="1">
            <a:off x="7362144" y="5150521"/>
            <a:ext cx="598008" cy="59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0"/>
            <a:endCxn id="77" idx="6"/>
          </p:cNvCxnSpPr>
          <p:nvPr/>
        </p:nvCxnSpPr>
        <p:spPr>
          <a:xfrm>
            <a:off x="7655352" y="4845721"/>
            <a:ext cx="606850" cy="60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6" idx="7"/>
          </p:cNvCxnSpPr>
          <p:nvPr/>
        </p:nvCxnSpPr>
        <p:spPr>
          <a:xfrm>
            <a:off x="7691997" y="5396483"/>
            <a:ext cx="315097" cy="34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473484" y="4829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242594" y="57780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817907" y="5747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204498" y="5155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36194" y="51255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492070" y="54612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89" idx="7"/>
            <a:endCxn id="79" idx="6"/>
          </p:cNvCxnSpPr>
          <p:nvPr/>
        </p:nvCxnSpPr>
        <p:spPr>
          <a:xfrm flipH="1">
            <a:off x="8967216" y="4836576"/>
            <a:ext cx="545292" cy="62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484151" y="4852713"/>
            <a:ext cx="348995" cy="3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281618" y="5458828"/>
            <a:ext cx="249476" cy="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204498" y="5187692"/>
            <a:ext cx="636269" cy="56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7684" y="1406835"/>
                <a:ext cx="9029898" cy="4236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Consider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be distinct keys ordered from the smallest to the largest.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p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 . . .,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be the probabilities of searching  from them.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to be the smallest average number of comparisons made in a successful search in a binary search tree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made up of keys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1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Following the dynamic programming approach, find values of C[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for all smaller instances of the problem, although we are interested just in  C[1, n].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 derive a recurrence underlying a dynamic programming algorithm, consider all possible ways to choose a root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among the keys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84" y="1406835"/>
                <a:ext cx="9029898" cy="4236288"/>
              </a:xfrm>
              <a:prstGeom prst="rect">
                <a:avLst/>
              </a:prstGeom>
              <a:blipFill>
                <a:blip r:embed="rId2"/>
                <a:stretch>
                  <a:fillRect l="-877" t="-1007" r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5156</Words>
  <Application>Microsoft Office PowerPoint</Application>
  <PresentationFormat>Widescreen</PresentationFormat>
  <Paragraphs>998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Microsoft YaHei</vt:lpstr>
      <vt:lpstr>SimSun</vt:lpstr>
      <vt:lpstr>SimSun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06_06 Dynamic Programming The Knapsack Problem and Memory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246</cp:revision>
  <dcterms:created xsi:type="dcterms:W3CDTF">2016-10-13T00:10:31Z</dcterms:created>
  <dcterms:modified xsi:type="dcterms:W3CDTF">2023-04-26T14:49:43Z</dcterms:modified>
</cp:coreProperties>
</file>