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1" r:id="rId3"/>
    <p:sldId id="472" r:id="rId4"/>
    <p:sldId id="475" r:id="rId5"/>
    <p:sldId id="346" r:id="rId6"/>
    <p:sldId id="347" r:id="rId7"/>
    <p:sldId id="348" r:id="rId8"/>
    <p:sldId id="349" r:id="rId9"/>
    <p:sldId id="350" r:id="rId10"/>
    <p:sldId id="351" r:id="rId11"/>
    <p:sldId id="352" r:id="rId12"/>
    <p:sldId id="445" r:id="rId13"/>
    <p:sldId id="353" r:id="rId14"/>
    <p:sldId id="473" r:id="rId15"/>
    <p:sldId id="474" r:id="rId16"/>
    <p:sldId id="446" r:id="rId17"/>
    <p:sldId id="447" r:id="rId18"/>
    <p:sldId id="437" r:id="rId19"/>
    <p:sldId id="448" r:id="rId20"/>
    <p:sldId id="449"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50" r:id="rId35"/>
    <p:sldId id="451" r:id="rId36"/>
    <p:sldId id="452" r:id="rId37"/>
    <p:sldId id="372" r:id="rId38"/>
    <p:sldId id="373" r:id="rId39"/>
    <p:sldId id="379" r:id="rId40"/>
    <p:sldId id="380" r:id="rId41"/>
    <p:sldId id="382" r:id="rId42"/>
    <p:sldId id="381" r:id="rId43"/>
    <p:sldId id="383" r:id="rId44"/>
    <p:sldId id="384" r:id="rId45"/>
    <p:sldId id="385" r:id="rId46"/>
    <p:sldId id="386" r:id="rId47"/>
    <p:sldId id="387" r:id="rId48"/>
    <p:sldId id="388" r:id="rId49"/>
    <p:sldId id="390" r:id="rId50"/>
    <p:sldId id="389" r:id="rId51"/>
    <p:sldId id="489" r:id="rId52"/>
    <p:sldId id="428" r:id="rId53"/>
    <p:sldId id="429" r:id="rId5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Ng" initials="PN" lastIdx="1" clrIdx="0">
    <p:extLst>
      <p:ext uri="{19B8F6BF-5375-455C-9EA6-DF929625EA0E}">
        <p15:presenceInfo xmlns:p15="http://schemas.microsoft.com/office/powerpoint/2012/main" userId="a673e88aa0f3c2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18" autoAdjust="0"/>
    <p:restoredTop sz="94660"/>
  </p:normalViewPr>
  <p:slideViewPr>
    <p:cSldViewPr snapToGrid="0">
      <p:cViewPr varScale="1">
        <p:scale>
          <a:sx n="88" d="100"/>
          <a:sy n="88" d="100"/>
        </p:scale>
        <p:origin x="77" y="58"/>
      </p:cViewPr>
      <p:guideLst/>
    </p:cSldViewPr>
  </p:slideViewPr>
  <p:notesTextViewPr>
    <p:cViewPr>
      <p:scale>
        <a:sx n="1" d="1"/>
        <a:sy n="1" d="1"/>
      </p:scale>
      <p:origin x="0" y="0"/>
    </p:cViewPr>
  </p:notesTextViewPr>
  <p:sorterViewPr>
    <p:cViewPr varScale="1">
      <p:scale>
        <a:sx n="100" d="100"/>
        <a:sy n="100" d="100"/>
      </p:scale>
      <p:origin x="0" y="-323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4/26/2023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Chapter 06</a:t>
            </a:r>
            <a:endParaRPr lang="en-US" sz="4800" dirty="0"/>
          </a:p>
        </p:txBody>
      </p:sp>
      <p:sp>
        <p:nvSpPr>
          <p:cNvPr id="3" name="Subtitle 2"/>
          <p:cNvSpPr>
            <a:spLocks noGrp="1"/>
          </p:cNvSpPr>
          <p:nvPr>
            <p:ph type="subTitle" idx="1"/>
          </p:nvPr>
        </p:nvSpPr>
        <p:spPr>
          <a:xfrm>
            <a:off x="1701421" y="3642981"/>
            <a:ext cx="9144000" cy="1655762"/>
          </a:xfrm>
        </p:spPr>
        <p:txBody>
          <a:bodyPr/>
          <a:lstStyle/>
          <a:p>
            <a:r>
              <a:rPr lang="en-US" sz="3200" b="1" dirty="0"/>
              <a:t>Dynamic Programming</a:t>
            </a:r>
            <a:endParaRPr lang="en-US" sz="3200" dirty="0"/>
          </a:p>
          <a:p>
            <a:endParaRPr lang="en-US" dirty="0"/>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524201" y="1089244"/>
                <a:ext cx="8778040" cy="151368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find the value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j) for the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entry at ( </a:t>
                </a:r>
                <a14:m>
                  <m:oMath xmlns:m="http://schemas.openxmlformats.org/officeDocument/2006/math">
                    <m:sSubSup>
                      <m:sSubSupPr>
                        <m:ctrlPr>
                          <a:rPr lang="en-US" sz="220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e>
                      <m:sub>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𝑟𝑜𝑤</m:t>
                        </m:r>
                      </m:sub>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𝑡h</m:t>
                        </m:r>
                      </m:sup>
                    </m:sSub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Sup>
                      <m:sSub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𝑗</m:t>
                        </m:r>
                      </m:e>
                      <m:sub>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𝑐𝑜𝑙</m:t>
                        </m:r>
                      </m:sub>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𝑡h</m:t>
                        </m:r>
                      </m:sup>
                    </m:sSub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 </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where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&gt; 0,  c</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ompute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maximum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of the value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-1, j )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entry (</a:t>
                </a:r>
                <a14:m>
                  <m:oMath xmlns:m="http://schemas.openxmlformats.org/officeDocument/2006/math">
                    <m:sSubSup>
                      <m:sSubSupPr>
                        <m:ctrlP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mtClean="0">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−1</m:t>
                        </m:r>
                      </m:e>
                      <m:sub>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𝑟𝑜𝑤</m:t>
                        </m:r>
                      </m:sub>
                      <m:sup>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𝑡h</m:t>
                        </m:r>
                      </m:sup>
                    </m:sSubSup>
                  </m:oMath>
                </a14:m>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Sup>
                      <m:sSubSupPr>
                        <m:ctrlP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𝑗</m:t>
                        </m:r>
                      </m:e>
                      <m:sub>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𝑐𝑜𝑙</m:t>
                        </m:r>
                      </m:sub>
                      <m:sup>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𝑡h</m:t>
                        </m:r>
                      </m:sup>
                    </m:sSubSup>
                  </m:oMath>
                </a14:m>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and</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the value  v</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entry </a:t>
                </a:r>
                <a14:m>
                  <m:oMath xmlns:m="http://schemas.openxmlformats.org/officeDocument/2006/math">
                    <m:sSubSup>
                      <m:sSubSupPr>
                        <m:ctrlP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2200" b="0" i="1" smtClean="0">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m:t>
                        </m:r>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i</m:t>
                        </m:r>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−1</m:t>
                        </m:r>
                      </m:e>
                      <m:sub>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𝑟𝑜𝑤</m:t>
                        </m:r>
                      </m:sub>
                      <m:sup>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𝑡h</m:t>
                        </m:r>
                      </m:sup>
                    </m:sSubSup>
                  </m:oMath>
                </a14:m>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bSup>
                      <m:sSubSupPr>
                        <m:ctrlP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ctrlPr>
                      </m:sSubSupPr>
                      <m:e>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j</m:t>
                        </m:r>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wi</m:t>
                        </m:r>
                        <m:r>
                          <m:rPr>
                            <m:nor/>
                          </m:rPr>
                          <a:rPr lang="en-US" sz="2200" b="0" i="0" baseline="-25000" dirty="0" smtClean="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m:t> </m:t>
                        </m:r>
                      </m:e>
                      <m:sub>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𝑐</m:t>
                        </m:r>
                        <m:r>
                          <a:rPr lang="en-US" sz="2200" b="0" i="1" smtClean="0">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𝑜𝑙</m:t>
                        </m:r>
                      </m:sub>
                      <m:sup>
                        <m:r>
                          <a:rPr lang="en-US" sz="2200" b="0" i="1" smtClean="0">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 </m:t>
                        </m:r>
                        <m:r>
                          <a:rPr lang="en-US" sz="2200" i="1">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𝑡h</m:t>
                        </m:r>
                      </m:sup>
                    </m:sSubSup>
                    <m:r>
                      <a:rPr lang="en-US" sz="2200" b="0" i="1" smtClean="0">
                        <a:solidFill>
                          <a:srgbClr val="000000"/>
                        </a:solidFill>
                        <a:highlight>
                          <a:srgbClr val="FFFF00"/>
                        </a:highlight>
                        <a:latin typeface="Cambria Math" panose="02040503050406030204" pitchFamily="18" charset="0"/>
                        <a:ea typeface="Microsoft YaHei" panose="020B0503020204020204" pitchFamily="34" charset="-122"/>
                        <a:cs typeface="Times New Roman" panose="02020603050405020304" pitchFamily="18" charset="0"/>
                      </a:rPr>
                      <m:t>). </m:t>
                    </m:r>
                  </m:oMath>
                </a14:m>
                <a:endParaRPr lang="en-US" sz="2200" b="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Fill the table either row by row or column by column.</a:t>
                </a:r>
              </a:p>
            </p:txBody>
          </p:sp>
        </mc:Choice>
        <mc:Fallback>
          <p:sp>
            <p:nvSpPr>
              <p:cNvPr id="2" name="Rectangle 1"/>
              <p:cNvSpPr>
                <a:spLocks noRot="1" noChangeAspect="1" noMove="1" noResize="1" noEditPoints="1" noAdjustHandles="1" noChangeArrowheads="1" noChangeShapeType="1" noTextEdit="1"/>
              </p:cNvSpPr>
              <p:nvPr/>
            </p:nvSpPr>
            <p:spPr>
              <a:xfrm>
                <a:off x="1524201" y="1089244"/>
                <a:ext cx="8778040" cy="1513684"/>
              </a:xfrm>
              <a:prstGeom prst="rect">
                <a:avLst/>
              </a:prstGeom>
              <a:blipFill>
                <a:blip r:embed="rId2"/>
                <a:stretch>
                  <a:fillRect l="-764" t="-1613" r="-694" b="-7258"/>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1694372976"/>
              </p:ext>
            </p:extLst>
          </p:nvPr>
        </p:nvGraphicFramePr>
        <p:xfrm>
          <a:off x="1607268" y="2699379"/>
          <a:ext cx="8842341" cy="2987040"/>
        </p:xfrm>
        <a:graphic>
          <a:graphicData uri="http://schemas.openxmlformats.org/drawingml/2006/table">
            <a:tbl>
              <a:tblPr firstRow="1" bandRow="1">
                <a:tableStyleId>{5C22544A-7EE6-4342-B048-85BDC9FD1C3A}</a:tableStyleId>
              </a:tblPr>
              <a:tblGrid>
                <a:gridCol w="1675863">
                  <a:extLst>
                    <a:ext uri="{9D8B030D-6E8A-4147-A177-3AD203B41FA5}">
                      <a16:colId xmlns:a16="http://schemas.microsoft.com/office/drawing/2014/main" val="20000"/>
                    </a:ext>
                  </a:extLst>
                </a:gridCol>
                <a:gridCol w="705395">
                  <a:extLst>
                    <a:ext uri="{9D8B030D-6E8A-4147-A177-3AD203B41FA5}">
                      <a16:colId xmlns:a16="http://schemas.microsoft.com/office/drawing/2014/main" val="1448768858"/>
                    </a:ext>
                  </a:extLst>
                </a:gridCol>
                <a:gridCol w="612975">
                  <a:extLst>
                    <a:ext uri="{9D8B030D-6E8A-4147-A177-3AD203B41FA5}">
                      <a16:colId xmlns:a16="http://schemas.microsoft.com/office/drawing/2014/main" val="20001"/>
                    </a:ext>
                  </a:extLst>
                </a:gridCol>
                <a:gridCol w="764152">
                  <a:extLst>
                    <a:ext uri="{9D8B030D-6E8A-4147-A177-3AD203B41FA5}">
                      <a16:colId xmlns:a16="http://schemas.microsoft.com/office/drawing/2014/main" val="2457440107"/>
                    </a:ext>
                  </a:extLst>
                </a:gridCol>
                <a:gridCol w="1932130">
                  <a:extLst>
                    <a:ext uri="{9D8B030D-6E8A-4147-A177-3AD203B41FA5}">
                      <a16:colId xmlns:a16="http://schemas.microsoft.com/office/drawing/2014/main" val="20002"/>
                    </a:ext>
                  </a:extLst>
                </a:gridCol>
                <a:gridCol w="625443">
                  <a:extLst>
                    <a:ext uri="{9D8B030D-6E8A-4147-A177-3AD203B41FA5}">
                      <a16:colId xmlns:a16="http://schemas.microsoft.com/office/drawing/2014/main" val="20003"/>
                    </a:ext>
                  </a:extLst>
                </a:gridCol>
                <a:gridCol w="1481521">
                  <a:extLst>
                    <a:ext uri="{9D8B030D-6E8A-4147-A177-3AD203B41FA5}">
                      <a16:colId xmlns:a16="http://schemas.microsoft.com/office/drawing/2014/main" val="20004"/>
                    </a:ext>
                  </a:extLst>
                </a:gridCol>
                <a:gridCol w="1044862">
                  <a:extLst>
                    <a:ext uri="{9D8B030D-6E8A-4147-A177-3AD203B41FA5}">
                      <a16:colId xmlns:a16="http://schemas.microsoft.com/office/drawing/2014/main" val="20005"/>
                    </a:ext>
                  </a:extLst>
                </a:gridCol>
              </a:tblGrid>
              <a:tr h="370840">
                <a:tc>
                  <a:txBody>
                    <a:bodyPr/>
                    <a:lstStyle/>
                    <a:p>
                      <a:pPr algn="ct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b="0" dirty="0" err="1">
                          <a:solidFill>
                            <a:schemeClr val="tx1"/>
                          </a:solidFill>
                        </a:rPr>
                        <a:t>i</a:t>
                      </a:r>
                      <a:r>
                        <a:rPr lang="en-US" sz="2200" b="0" dirty="0">
                          <a:solidFill>
                            <a:schemeClr val="tx1"/>
                          </a:solidFill>
                        </a:rPr>
                        <a:t>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j - </a:t>
                      </a:r>
                      <a:r>
                        <a:rPr lang="en-US" sz="2200" b="0" dirty="0" err="1">
                          <a:solidFill>
                            <a:schemeClr val="tx1"/>
                          </a:solidFill>
                        </a:rPr>
                        <a:t>w</a:t>
                      </a:r>
                      <a:r>
                        <a:rPr lang="en-US" sz="2200" b="0" baseline="-25000" dirty="0" err="1">
                          <a:solidFill>
                            <a:schemeClr val="tx1"/>
                          </a:solidFill>
                        </a:rPr>
                        <a:t>i</a:t>
                      </a:r>
                      <a:endParaRPr lang="en-US"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b="0" dirty="0">
                          <a:solidFill>
                            <a:schemeClr val="tx1"/>
                          </a:solidFill>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0</a:t>
                      </a:r>
                      <a:r>
                        <a:rPr lang="en-US" altLang="zh-CN" sz="2200" baseline="0" dirty="0">
                          <a:solidFill>
                            <a:srgbClr val="000000"/>
                          </a:solidFill>
                          <a:latin typeface="+mn-ea"/>
                          <a:ea typeface="+mn-ea"/>
                          <a:cs typeface="Times New Roman" panose="02020603050405020304" pitchFamily="18" charset="0"/>
                        </a:rPr>
                        <a:t>,</a:t>
                      </a:r>
                      <a:r>
                        <a:rPr lang="zh-CN" altLang="en-US" sz="2200" baseline="0" dirty="0">
                          <a:solidFill>
                            <a:srgbClr val="000000"/>
                          </a:solidFill>
                          <a:latin typeface="+mn-ea"/>
                          <a:ea typeface="+mn-ea"/>
                          <a:cs typeface="Microsoft YaHei" panose="020B0503020204020204" pitchFamily="34" charset="-122"/>
                        </a:rPr>
                        <a:t>  </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v</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0</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70840">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6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j-1</a:t>
                      </a:r>
                      <a:r>
                        <a:rPr lang="zh-CN" altLang="en-US" sz="22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v</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i-1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err="1">
                          <a:solidFill>
                            <a:schemeClr val="tx1"/>
                          </a:solidFill>
                        </a:rPr>
                        <a:t>i</a:t>
                      </a:r>
                      <a:r>
                        <a:rPr lang="en-US" sz="2200" dirty="0">
                          <a:solidFill>
                            <a:schemeClr val="tx1"/>
                          </a:solidFill>
                        </a:rPr>
                        <a:t>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F(</a:t>
                      </a:r>
                      <a:r>
                        <a:rPr lang="en-US" sz="2200" dirty="0" err="1">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i</a:t>
                      </a: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 -1, j - </a:t>
                      </a:r>
                      <a:r>
                        <a:rPr lang="en-US" sz="2200" dirty="0" err="1">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err="1">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i</a:t>
                      </a: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a:t>
                      </a:r>
                      <a:endParaRPr lang="en-US" sz="22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457200" marR="0" indent="-457200" algn="ctr">
                        <a:spcBef>
                          <a:spcPts val="0"/>
                        </a:spcBef>
                        <a:spcAft>
                          <a:spcPts val="0"/>
                        </a:spcAft>
                      </a:pP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F(</a:t>
                      </a:r>
                      <a:r>
                        <a:rPr lang="en-US" sz="2200" dirty="0" err="1">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i</a:t>
                      </a:r>
                      <a:r>
                        <a:rPr lang="en-US" sz="2200" dirty="0">
                          <a:solidFill>
                            <a:srgbClr val="0000FF"/>
                          </a:solidFill>
                          <a:latin typeface="Microsoft YaHei" panose="020B0503020204020204" pitchFamily="34" charset="-122"/>
                          <a:ea typeface="Microsoft YaHei" panose="020B0503020204020204" pitchFamily="34" charset="-122"/>
                          <a:cs typeface="Microsoft YaHei" panose="020B0503020204020204" pitchFamily="34" charset="-122"/>
                        </a:rPr>
                        <a:t> -1, j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70840">
                <a:tc>
                  <a:txBody>
                    <a:bodyPr/>
                    <a:lstStyle/>
                    <a:p>
                      <a:pPr algn="ctr"/>
                      <a:r>
                        <a:rPr lang="en-US" sz="22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j</a:t>
                      </a:r>
                      <a:r>
                        <a:rPr lang="en-US" altLang="zh-CN" sz="2200" baseline="0" dirty="0">
                          <a:solidFill>
                            <a:srgbClr val="000000"/>
                          </a:solidFill>
                          <a:latin typeface="+mn-ea"/>
                          <a:ea typeface="+mn-ea"/>
                          <a:cs typeface="Times New Roman" panose="02020603050405020304" pitchFamily="18" charset="0"/>
                        </a:rPr>
                        <a:t>,</a:t>
                      </a:r>
                      <a:r>
                        <a:rPr lang="zh-CN" altLang="en-US" sz="2200" baseline="-25000" dirty="0">
                          <a:solidFill>
                            <a:srgbClr val="000000"/>
                          </a:solidFill>
                          <a:latin typeface="+mn-ea"/>
                          <a:ea typeface="+mn-ea"/>
                          <a:cs typeface="Microsoft YaHei" panose="020B0503020204020204" pitchFamily="34" charset="-122"/>
                        </a:rPr>
                        <a:t>  </a:t>
                      </a:r>
                      <a:r>
                        <a:rPr lang="zh-CN" altLang="en-US" sz="2200" baseline="-25000" dirty="0">
                          <a:solidFill>
                            <a:srgbClr val="000000"/>
                          </a:solidFill>
                          <a:latin typeface="Microsoft YaHei" panose="020B0503020204020204" pitchFamily="34" charset="-122"/>
                          <a:ea typeface="SimSun" panose="02010600030101010101" pitchFamily="2" charset="-122"/>
                          <a:cs typeface="Microsoft YaHei" panose="020B0503020204020204" pitchFamily="34" charset="-122"/>
                        </a:rPr>
                        <a:t> </a:t>
                      </a:r>
                      <a:r>
                        <a:rPr lang="zh-CN" alt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v</a:t>
                      </a:r>
                      <a:r>
                        <a:rPr lang="en-US" sz="2200" baseline="-250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i</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err="1">
                          <a:solidFill>
                            <a:schemeClr val="tx1"/>
                          </a:solidFill>
                        </a:rPr>
                        <a:t>i</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rgbClr val="FF0000"/>
                          </a:solidFill>
                          <a:latin typeface="Microsoft YaHei" panose="020B0503020204020204" pitchFamily="34" charset="-122"/>
                          <a:ea typeface="Microsoft YaHei" panose="020B0503020204020204" pitchFamily="34" charset="-122"/>
                          <a:cs typeface="Microsoft YaHei" panose="020B0503020204020204" pitchFamily="34" charset="-122"/>
                        </a:rPr>
                        <a:t>F(</a:t>
                      </a:r>
                      <a:r>
                        <a:rPr lang="en-US" sz="2200" dirty="0" err="1">
                          <a:solidFill>
                            <a:srgbClr val="FF0000"/>
                          </a:solidFill>
                          <a:latin typeface="Microsoft YaHei" panose="020B0503020204020204" pitchFamily="34" charset="-122"/>
                          <a:ea typeface="Microsoft YaHei" panose="020B0503020204020204" pitchFamily="34" charset="-122"/>
                          <a:cs typeface="Microsoft YaHei" panose="020B0503020204020204" pitchFamily="34" charset="-122"/>
                        </a:rPr>
                        <a:t>i</a:t>
                      </a:r>
                      <a:r>
                        <a:rPr lang="en-US" sz="2200" dirty="0">
                          <a:solidFill>
                            <a:srgbClr val="FF0000"/>
                          </a:solidFill>
                          <a:latin typeface="Microsoft YaHei" panose="020B0503020204020204" pitchFamily="34" charset="-122"/>
                          <a:ea typeface="Microsoft YaHei" panose="020B0503020204020204" pitchFamily="34" charset="-122"/>
                          <a:cs typeface="Microsoft YaHei" panose="020B0503020204020204" pitchFamily="34" charset="-122"/>
                        </a:rPr>
                        <a:t> , j )</a:t>
                      </a:r>
                      <a:endParaRPr 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70840">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w</a:t>
                      </a:r>
                      <a:r>
                        <a:rPr lang="en-US" sz="2200" baseline="-250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n</a:t>
                      </a:r>
                      <a:r>
                        <a:rPr lang="en-US" altLang="zh-CN" sz="2200" baseline="0" dirty="0">
                          <a:solidFill>
                            <a:srgbClr val="000000"/>
                          </a:solidFill>
                          <a:latin typeface="+mn-ea"/>
                          <a:ea typeface="+mn-ea"/>
                          <a:cs typeface="Times New Roman" panose="02020603050405020304" pitchFamily="18" charset="0"/>
                        </a:rPr>
                        <a:t>,</a:t>
                      </a:r>
                      <a:r>
                        <a:rPr lang="zh-CN" altLang="en-US" sz="2200" baseline="-25000" dirty="0">
                          <a:solidFill>
                            <a:srgbClr val="000000"/>
                          </a:solidFill>
                          <a:latin typeface="+mn-ea"/>
                          <a:ea typeface="+mn-ea"/>
                          <a:cs typeface="Microsoft YaHei" panose="020B0503020204020204" pitchFamily="34" charset="-122"/>
                        </a:rPr>
                        <a:t>  </a:t>
                      </a:r>
                      <a:r>
                        <a:rPr lang="zh-CN" altLang="en-US" sz="2200" baseline="-25000" dirty="0">
                          <a:solidFill>
                            <a:srgbClr val="000000"/>
                          </a:solidFill>
                          <a:latin typeface="Microsoft YaHei" panose="020B0503020204020204" pitchFamily="34" charset="-122"/>
                          <a:ea typeface="SimSun" panose="02010600030101010101" pitchFamily="2" charset="-122"/>
                          <a:cs typeface="Microsoft YaHei" panose="020B0503020204020204" pitchFamily="34" charset="-122"/>
                        </a:rPr>
                        <a:t> </a:t>
                      </a:r>
                      <a:r>
                        <a:rPr lang="zh-CN" altLang="en-US" sz="2200" dirty="0">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 </a:t>
                      </a:r>
                      <a:r>
                        <a:rPr lang="en-US" sz="22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v</a:t>
                      </a:r>
                      <a:r>
                        <a:rPr lang="en-US" sz="2200" baseline="-25000" dirty="0" err="1">
                          <a:solidFill>
                            <a:srgbClr val="000000"/>
                          </a:solidFill>
                          <a:latin typeface="Microsoft YaHei" panose="020B0503020204020204" pitchFamily="34" charset="-122"/>
                          <a:ea typeface="Microsoft YaHei" panose="020B0503020204020204" pitchFamily="34" charset="-122"/>
                          <a:cs typeface="Microsoft YaHei" panose="020B0503020204020204" pitchFamily="34" charset="-122"/>
                        </a:rPr>
                        <a:t>n</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2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2200" strike="sngStrike"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goal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p:sp>
        <p:nvSpPr>
          <p:cNvPr id="5" name="Rectangle 4"/>
          <p:cNvSpPr/>
          <p:nvPr/>
        </p:nvSpPr>
        <p:spPr>
          <a:xfrm>
            <a:off x="1607268" y="6021699"/>
            <a:ext cx="8950752"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8.4  Table for solving the knapsack problem by dynamic programming.</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Rectangle 6">
            <a:extLst>
              <a:ext uri="{FF2B5EF4-FFF2-40B4-BE49-F238E27FC236}">
                <a16:creationId xmlns:a16="http://schemas.microsoft.com/office/drawing/2014/main" id="{30E882C5-2077-4F29-A3EC-ECCDFD563DC1}"/>
              </a:ext>
            </a:extLst>
          </p:cNvPr>
          <p:cNvSpPr/>
          <p:nvPr/>
        </p:nvSpPr>
        <p:spPr>
          <a:xfrm>
            <a:off x="1607268" y="277230"/>
            <a:ext cx="5814412"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spTree>
    <p:extLst>
      <p:ext uri="{BB962C8B-B14F-4D97-AF65-F5344CB8AC3E}">
        <p14:creationId xmlns:p14="http://schemas.microsoft.com/office/powerpoint/2010/main" val="327798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3169458"/>
              </p:ext>
            </p:extLst>
          </p:nvPr>
        </p:nvGraphicFramePr>
        <p:xfrm>
          <a:off x="1706880" y="1111978"/>
          <a:ext cx="4042391" cy="1676400"/>
        </p:xfrm>
        <a:graphic>
          <a:graphicData uri="http://schemas.openxmlformats.org/drawingml/2006/table">
            <a:tbl>
              <a:tblPr firstRow="1" firstCol="1" bandRow="1">
                <a:tableStyleId>{5C22544A-7EE6-4342-B048-85BDC9FD1C3A}</a:tableStyleId>
              </a:tblPr>
              <a:tblGrid>
                <a:gridCol w="1366442">
                  <a:extLst>
                    <a:ext uri="{9D8B030D-6E8A-4147-A177-3AD203B41FA5}">
                      <a16:colId xmlns:a16="http://schemas.microsoft.com/office/drawing/2014/main" val="20000"/>
                    </a:ext>
                  </a:extLst>
                </a:gridCol>
                <a:gridCol w="1309507">
                  <a:extLst>
                    <a:ext uri="{9D8B030D-6E8A-4147-A177-3AD203B41FA5}">
                      <a16:colId xmlns:a16="http://schemas.microsoft.com/office/drawing/2014/main" val="20001"/>
                    </a:ext>
                  </a:extLst>
                </a:gridCol>
                <a:gridCol w="1366442">
                  <a:extLst>
                    <a:ext uri="{9D8B030D-6E8A-4147-A177-3AD203B41FA5}">
                      <a16:colId xmlns:a16="http://schemas.microsoft.com/office/drawing/2014/main" val="20002"/>
                    </a:ext>
                  </a:extLst>
                </a:gridCol>
              </a:tblGrid>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item</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weight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value</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1748656480"/>
                  </p:ext>
                </p:extLst>
              </p:nvPr>
            </p:nvGraphicFramePr>
            <p:xfrm>
              <a:off x="1687396" y="3637419"/>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r>
                            <a:rPr lang="en-US" sz="2200" b="0" dirty="0">
                              <a:solidFill>
                                <a:schemeClr val="tx1"/>
                              </a:solidFill>
                              <a:effectLst/>
                              <a:latin typeface="Times New Roman" panose="02020603050405020304" pitchFamily="18" charset="0"/>
                              <a:cs typeface="Times New Roman" panose="02020603050405020304" pitchFamily="18" charset="0"/>
                            </a:rPr>
                            <a:t>capacity j</a:t>
                          </a:r>
                          <a14:m>
                            <m:oMath xmlns:m="http://schemas.openxmlformats.org/officeDocument/2006/math">
                              <m:r>
                                <a:rPr lang="en-US" sz="22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b="0" dirty="0">
                              <a:solidFill>
                                <a:schemeClr val="tx1"/>
                              </a:solidFill>
                              <a:effectLst/>
                              <a:latin typeface="Times New Roman" panose="02020603050405020304" pitchFamily="18" charset="0"/>
                              <a:cs typeface="Times New Roman" panose="02020603050405020304" pitchFamily="18" charset="0"/>
                            </a:rPr>
                            <a:t>W=5</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F(</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  0) = 0</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effectLst/>
                              <a:latin typeface="Times New Roman" panose="02020603050405020304" pitchFamily="18" charset="0"/>
                              <a:cs typeface="Times New Roman" panose="02020603050405020304" pitchFamily="18" charset="0"/>
                            </a:rPr>
                            <a:t>F(0,  j) = 0</a:t>
                          </a:r>
                          <a:r>
                            <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3, v</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22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i="1" dirty="0">
                              <a:solidFill>
                                <a:srgbClr val="0000FF"/>
                              </a:solidFill>
                              <a:effectLst/>
                              <a:latin typeface="Times New Roman" panose="02020603050405020304" pitchFamily="18" charset="0"/>
                              <a:cs typeface="Times New Roman" panose="02020603050405020304" pitchFamily="18" charset="0"/>
                            </a:rPr>
                            <a:t>30</a:t>
                          </a:r>
                          <a:endParaRPr lang="en-US" sz="2200" i="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i="1" dirty="0">
                              <a:solidFill>
                                <a:schemeClr val="tx1"/>
                              </a:solidFill>
                              <a:effectLst/>
                              <a:latin typeface="Times New Roman" panose="02020603050405020304" pitchFamily="18" charset="0"/>
                              <a:cs typeface="Times New Roman" panose="02020603050405020304" pitchFamily="18" charset="0"/>
                            </a:rPr>
                            <a:t>30</a:t>
                          </a:r>
                          <a:endParaRPr lang="en-US" sz="220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37</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1748656480"/>
                  </p:ext>
                </p:extLst>
              </p:nvPr>
            </p:nvGraphicFramePr>
            <p:xfrm>
              <a:off x="1687396" y="3637419"/>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33528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2" t="-25455" r="-287664" b="-652727"/>
                          </a:stretch>
                        </a:blip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F(</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  0) = 0</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effectLst/>
                              <a:latin typeface="Times New Roman" panose="02020603050405020304" pitchFamily="18" charset="0"/>
                              <a:cs typeface="Times New Roman" panose="02020603050405020304" pitchFamily="18" charset="0"/>
                            </a:rPr>
                            <a:t>F(0,  j) = 0</a:t>
                          </a:r>
                          <a:r>
                            <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3528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3, v</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22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i="1" dirty="0">
                              <a:solidFill>
                                <a:srgbClr val="0000FF"/>
                              </a:solidFill>
                              <a:effectLst/>
                              <a:latin typeface="Times New Roman" panose="02020603050405020304" pitchFamily="18" charset="0"/>
                              <a:cs typeface="Times New Roman" panose="02020603050405020304" pitchFamily="18" charset="0"/>
                            </a:rPr>
                            <a:t>30</a:t>
                          </a:r>
                          <a:endParaRPr lang="en-US" sz="2200" i="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i="1" dirty="0">
                              <a:solidFill>
                                <a:schemeClr val="tx1"/>
                              </a:solidFill>
                              <a:effectLst/>
                              <a:latin typeface="Times New Roman" panose="02020603050405020304" pitchFamily="18" charset="0"/>
                              <a:cs typeface="Times New Roman" panose="02020603050405020304" pitchFamily="18" charset="0"/>
                            </a:rPr>
                            <a:t>30</a:t>
                          </a:r>
                          <a:endParaRPr lang="en-US" sz="220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37</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cxnSp>
        <p:nvCxnSpPr>
          <p:cNvPr id="4" name="Curved Connector 3"/>
          <p:cNvCxnSpPr>
            <a:cxnSpLocks/>
          </p:cNvCxnSpPr>
          <p:nvPr/>
        </p:nvCxnSpPr>
        <p:spPr>
          <a:xfrm rot="16200000" flipH="1">
            <a:off x="5211633" y="4070446"/>
            <a:ext cx="658817" cy="273896"/>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63448" y="582047"/>
            <a:ext cx="8649679" cy="430887"/>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Example 1.   Given the instance data:   The </a:t>
            </a:r>
            <a:r>
              <a:rPr lang="en-US" sz="2200" dirty="0">
                <a:latin typeface="Times New Roman" panose="02020603050405020304" pitchFamily="18" charset="0"/>
                <a:cs typeface="Times New Roman" panose="02020603050405020304" pitchFamily="18" charset="0"/>
              </a:rPr>
              <a:t>Knapsack’s capacity W = 5.</a:t>
            </a:r>
          </a:p>
        </p:txBody>
      </p:sp>
      <p:sp>
        <p:nvSpPr>
          <p:cNvPr id="7" name="Rectangle 6"/>
          <p:cNvSpPr/>
          <p:nvPr/>
        </p:nvSpPr>
        <p:spPr>
          <a:xfrm>
            <a:off x="1663448" y="2867978"/>
            <a:ext cx="8983745" cy="769441"/>
          </a:xfrm>
          <a:prstGeom prst="rect">
            <a:avLst/>
          </a:prstGeom>
        </p:spPr>
        <p:txBody>
          <a:bodyPr wrap="square">
            <a:spAutoFit/>
          </a:bodyPr>
          <a:lstStyle/>
          <a:p>
            <a:pPr marL="1314450" indent="-1314450"/>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8.5. The dynamic programming table, filled by applying formulas (8.6)   and (8.7), is shown below.</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Rectangle 8">
            <a:extLst>
              <a:ext uri="{FF2B5EF4-FFF2-40B4-BE49-F238E27FC236}">
                <a16:creationId xmlns:a16="http://schemas.microsoft.com/office/drawing/2014/main" id="{FDC0108D-8D6A-45FF-8D63-B6770B2DD893}"/>
              </a:ext>
            </a:extLst>
          </p:cNvPr>
          <p:cNvSpPr/>
          <p:nvPr/>
        </p:nvSpPr>
        <p:spPr>
          <a:xfrm>
            <a:off x="5988287" y="1667123"/>
            <a:ext cx="493226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b="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1, j),</a:t>
            </a:r>
            <a:r>
              <a:rPr lang="en-US"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…(8.6)</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…(8.7)   </a:t>
            </a:r>
            <a:endParaRPr lang="en-US" dirty="0"/>
          </a:p>
        </p:txBody>
      </p:sp>
      <p:sp>
        <p:nvSpPr>
          <p:cNvPr id="10" name="TextBox 9">
            <a:extLst>
              <a:ext uri="{FF2B5EF4-FFF2-40B4-BE49-F238E27FC236}">
                <a16:creationId xmlns:a16="http://schemas.microsoft.com/office/drawing/2014/main" id="{3BAD2ADB-7D5B-46C0-9F3C-592C2F22933F}"/>
              </a:ext>
            </a:extLst>
          </p:cNvPr>
          <p:cNvSpPr txBox="1"/>
          <p:nvPr/>
        </p:nvSpPr>
        <p:spPr>
          <a:xfrm>
            <a:off x="1664282" y="6137938"/>
            <a:ext cx="9089433"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F(4, 5) = Max{ F(3, 5), v</a:t>
            </a:r>
            <a:r>
              <a:rPr lang="en-US" sz="2000" baseline="-25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 F(3, 5 – 2) } =  Max {32 , 15 + 22}  = Max{32, 37} = 37.  </a:t>
            </a:r>
          </a:p>
        </p:txBody>
      </p:sp>
      <p:pic>
        <p:nvPicPr>
          <p:cNvPr id="11" name="Picture 10" descr="Emoticon making a point Stock Vector - 14709057">
            <a:extLst>
              <a:ext uri="{FF2B5EF4-FFF2-40B4-BE49-F238E27FC236}">
                <a16:creationId xmlns:a16="http://schemas.microsoft.com/office/drawing/2014/main" id="{6835A701-0326-40AA-9B1C-DAB9D435D83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733679" y="2758069"/>
            <a:ext cx="656296" cy="426649"/>
          </a:xfrm>
          <a:prstGeom prst="rect">
            <a:avLst/>
          </a:prstGeom>
          <a:noFill/>
          <a:ln>
            <a:noFill/>
          </a:ln>
        </p:spPr>
      </p:pic>
      <p:sp>
        <p:nvSpPr>
          <p:cNvPr id="8" name="Left Brace 7">
            <a:extLst>
              <a:ext uri="{FF2B5EF4-FFF2-40B4-BE49-F238E27FC236}">
                <a16:creationId xmlns:a16="http://schemas.microsoft.com/office/drawing/2014/main" id="{BA8C9605-BA29-40D3-837D-8944F7D5B841}"/>
              </a:ext>
            </a:extLst>
          </p:cNvPr>
          <p:cNvSpPr/>
          <p:nvPr/>
        </p:nvSpPr>
        <p:spPr>
          <a:xfrm>
            <a:off x="6858677" y="1741714"/>
            <a:ext cx="45719" cy="76944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Curved Connector 3">
            <a:extLst>
              <a:ext uri="{FF2B5EF4-FFF2-40B4-BE49-F238E27FC236}">
                <a16:creationId xmlns:a16="http://schemas.microsoft.com/office/drawing/2014/main" id="{3A5B3AAA-1BFB-4A97-8230-11365189CDF3}"/>
              </a:ext>
            </a:extLst>
          </p:cNvPr>
          <p:cNvCxnSpPr>
            <a:cxnSpLocks/>
          </p:cNvCxnSpPr>
          <p:nvPr/>
        </p:nvCxnSpPr>
        <p:spPr>
          <a:xfrm rot="16200000" flipH="1">
            <a:off x="5925245" y="4075413"/>
            <a:ext cx="567509" cy="225999"/>
          </a:xfrm>
          <a:prstGeom prst="curvedConnector3">
            <a:avLst>
              <a:gd name="adj1" fmla="val 99104"/>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58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4002595074"/>
                  </p:ext>
                </p:extLst>
              </p:nvPr>
            </p:nvGraphicFramePr>
            <p:xfrm>
              <a:off x="1663448" y="1521197"/>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r>
                            <a:rPr lang="en-US" sz="2200" b="0" dirty="0">
                              <a:solidFill>
                                <a:schemeClr val="tx1"/>
                              </a:solidFill>
                              <a:effectLst/>
                              <a:latin typeface="Times New Roman" panose="02020603050405020304" pitchFamily="18" charset="0"/>
                              <a:cs typeface="Times New Roman" panose="02020603050405020304" pitchFamily="18" charset="0"/>
                            </a:rPr>
                            <a:t>capacity j</a:t>
                          </a:r>
                          <a14:m>
                            <m:oMath xmlns:m="http://schemas.openxmlformats.org/officeDocument/2006/math">
                              <m:r>
                                <a:rPr lang="en-US" sz="22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b="0" dirty="0">
                              <a:solidFill>
                                <a:schemeClr val="tx1"/>
                              </a:solidFill>
                              <a:effectLst/>
                              <a:latin typeface="Times New Roman" panose="02020603050405020304" pitchFamily="18" charset="0"/>
                              <a:cs typeface="Times New Roman" panose="02020603050405020304" pitchFamily="18" charset="0"/>
                            </a:rPr>
                            <a:t>W=5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F(</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  0) = 0</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effectLst/>
                              <a:latin typeface="Times New Roman" panose="02020603050405020304" pitchFamily="18" charset="0"/>
                              <a:cs typeface="Times New Roman" panose="02020603050405020304" pitchFamily="18" charset="0"/>
                            </a:rPr>
                            <a:t>F(0,  j) = 0</a:t>
                          </a:r>
                          <a:r>
                            <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F(0 ,  j) = 0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1</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3, v</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22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a:t>
                          </a:r>
                          <a:r>
                            <a:rPr lang="en-US" sz="2200" b="1" dirty="0">
                              <a:solidFill>
                                <a:srgbClr val="00B050"/>
                              </a:solidFill>
                              <a:effectLst/>
                              <a:latin typeface="Times New Roman" panose="02020603050405020304" pitchFamily="18" charset="0"/>
                              <a:cs typeface="Times New Roman" panose="02020603050405020304" pitchFamily="18" charset="0"/>
                            </a:rPr>
                            <a:t>2</a:t>
                          </a:r>
                          <a:endParaRPr lang="en-US" sz="2200" b="1"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4</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37</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002595074"/>
                  </p:ext>
                </p:extLst>
              </p:nvPr>
            </p:nvGraphicFramePr>
            <p:xfrm>
              <a:off x="1663448" y="1521197"/>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33528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2" t="-25455" r="-287664" b="-652727"/>
                          </a:stretch>
                        </a:blipFill>
                      </a:tcPr>
                    </a:tc>
                    <a:tc>
                      <a:txBody>
                        <a:bodyPr/>
                        <a:lstStyle/>
                        <a:p>
                          <a:pPr marL="0" marR="0" algn="ctr">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F(</a:t>
                          </a:r>
                          <a:r>
                            <a:rPr lang="en-US" sz="2200" b="0" dirty="0" err="1">
                              <a:solidFill>
                                <a:schemeClr val="tx1"/>
                              </a:solidFill>
                              <a:effectLst/>
                              <a:latin typeface="Times New Roman" panose="02020603050405020304" pitchFamily="18" charset="0"/>
                              <a:cs typeface="Times New Roman" panose="02020603050405020304" pitchFamily="18" charset="0"/>
                            </a:rPr>
                            <a:t>i</a:t>
                          </a:r>
                          <a:r>
                            <a:rPr lang="en-US" sz="2200" b="0" dirty="0">
                              <a:solidFill>
                                <a:schemeClr val="tx1"/>
                              </a:solidFill>
                              <a:effectLst/>
                              <a:latin typeface="Times New Roman" panose="02020603050405020304" pitchFamily="18" charset="0"/>
                              <a:cs typeface="Times New Roman" panose="02020603050405020304" pitchFamily="18" charset="0"/>
                            </a:rPr>
                            <a:t>,  0) = 0</a:t>
                          </a:r>
                          <a:endPar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effectLst/>
                              <a:latin typeface="Times New Roman" panose="02020603050405020304" pitchFamily="18" charset="0"/>
                              <a:cs typeface="Times New Roman" panose="02020603050405020304" pitchFamily="18" charset="0"/>
                            </a:rPr>
                            <a:t>F(0,  j) = 0</a:t>
                          </a:r>
                          <a:r>
                            <a:rPr lang="en-US" sz="22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3528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F(0 ,  j) = 0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1</a:t>
                          </a:r>
                          <a:r>
                            <a:rPr lang="en-US" sz="2200" dirty="0">
                              <a:solidFill>
                                <a:schemeClr val="tx1"/>
                              </a:solidFill>
                              <a:effectLst/>
                              <a:latin typeface="Times New Roman" panose="02020603050405020304" pitchFamily="18" charset="0"/>
                              <a:cs typeface="Times New Roman" panose="02020603050405020304" pitchFamily="18" charset="0"/>
                            </a:rPr>
                            <a:t>  = 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1</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3528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3, v</a:t>
                          </a:r>
                          <a:r>
                            <a:rPr lang="en-US" sz="2200" baseline="-25000" dirty="0">
                              <a:solidFill>
                                <a:schemeClr val="tx1"/>
                              </a:solidFill>
                              <a:effectLst/>
                              <a:latin typeface="Times New Roman" panose="02020603050405020304" pitchFamily="18" charset="0"/>
                              <a:cs typeface="Times New Roman" panose="02020603050405020304" pitchFamily="18" charset="0"/>
                            </a:rPr>
                            <a:t>3</a:t>
                          </a:r>
                          <a:r>
                            <a:rPr lang="en-US" sz="2200" dirty="0">
                              <a:solidFill>
                                <a:schemeClr val="tx1"/>
                              </a:solidFill>
                              <a:effectLst/>
                              <a:latin typeface="Times New Roman" panose="02020603050405020304" pitchFamily="18" charset="0"/>
                              <a:cs typeface="Times New Roman" panose="02020603050405020304" pitchFamily="18" charset="0"/>
                            </a:rPr>
                            <a:t>  =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22</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a:t>
                          </a:r>
                          <a:r>
                            <a:rPr lang="en-US" sz="2200" b="1" dirty="0">
                              <a:solidFill>
                                <a:srgbClr val="00B050"/>
                              </a:solidFill>
                              <a:effectLst/>
                              <a:latin typeface="Times New Roman" panose="02020603050405020304" pitchFamily="18" charset="0"/>
                              <a:cs typeface="Times New Roman" panose="02020603050405020304" pitchFamily="18" charset="0"/>
                            </a:rPr>
                            <a:t>2</a:t>
                          </a:r>
                          <a:endParaRPr lang="en-US" sz="2200" b="1"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3528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4</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200" b="1" dirty="0">
                              <a:solidFill>
                                <a:srgbClr val="FF0000"/>
                              </a:solidFill>
                              <a:effectLst/>
                              <a:latin typeface="Times New Roman" panose="02020603050405020304" pitchFamily="18" charset="0"/>
                              <a:cs typeface="Times New Roman" panose="02020603050405020304" pitchFamily="18" charset="0"/>
                            </a:rPr>
                            <a:t>37</a:t>
                          </a:r>
                          <a:endParaRPr lang="en-US" sz="22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cxnSp>
        <p:nvCxnSpPr>
          <p:cNvPr id="4" name="Curved Connector 3"/>
          <p:cNvCxnSpPr>
            <a:cxnSpLocks/>
          </p:cNvCxnSpPr>
          <p:nvPr/>
        </p:nvCxnSpPr>
        <p:spPr>
          <a:xfrm rot="16200000" flipH="1">
            <a:off x="5261641" y="1893912"/>
            <a:ext cx="548190" cy="275510"/>
          </a:xfrm>
          <a:prstGeom prst="curvedConnector3">
            <a:avLst>
              <a:gd name="adj1" fmla="val 710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63448" y="582047"/>
            <a:ext cx="8649679" cy="769441"/>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Example 1 in Figure 8.5, the following dynamic programming table, filled by applying formulas (8.6) and (8.7)</a:t>
            </a:r>
            <a:endParaRPr lang="en-US"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BAD2ADB-7D5B-46C0-9F3C-592C2F22933F}"/>
              </a:ext>
            </a:extLst>
          </p:cNvPr>
          <p:cNvSpPr txBox="1"/>
          <p:nvPr/>
        </p:nvSpPr>
        <p:spPr>
          <a:xfrm>
            <a:off x="1534179" y="4037866"/>
            <a:ext cx="9368952" cy="246221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maximal value is 37, computed by </a:t>
            </a:r>
            <a:r>
              <a:rPr lang="en-US" sz="2000" dirty="0">
                <a:latin typeface="Times New Roman" panose="02020603050405020304" pitchFamily="18" charset="0"/>
                <a:cs typeface="Times New Roman" panose="02020603050405020304" pitchFamily="18" charset="0"/>
              </a:rPr>
              <a:t>F(4, 5) =  Max{ F(3, 5), v</a:t>
            </a:r>
            <a:r>
              <a:rPr lang="en-US" sz="2000" baseline="-25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 F(3, 5 – 2)} </a:t>
            </a:r>
          </a:p>
          <a:p>
            <a:r>
              <a:rPr lang="en-US" sz="2000" dirty="0">
                <a:latin typeface="Times New Roman" panose="02020603050405020304" pitchFamily="18" charset="0"/>
                <a:cs typeface="Times New Roman" panose="02020603050405020304" pitchFamily="18" charset="0"/>
              </a:rPr>
              <a:t>                                                                           =  Max {32 , 15 + 22}  </a:t>
            </a:r>
          </a:p>
          <a:p>
            <a:r>
              <a:rPr lang="en-US" sz="2000" dirty="0">
                <a:latin typeface="Times New Roman" panose="02020603050405020304" pitchFamily="18" charset="0"/>
                <a:cs typeface="Times New Roman" panose="02020603050405020304" pitchFamily="18" charset="0"/>
              </a:rPr>
              <a:t>                                                                           =  Max{32, 37} </a:t>
            </a:r>
          </a:p>
          <a:p>
            <a:r>
              <a:rPr lang="en-US" sz="2000" dirty="0">
                <a:latin typeface="Times New Roman" panose="02020603050405020304" pitchFamily="18" charset="0"/>
                <a:cs typeface="Times New Roman" panose="02020603050405020304" pitchFamily="18" charset="0"/>
              </a:rPr>
              <a:t>                                                                           =  37.  </a:t>
            </a:r>
          </a:p>
          <a:p>
            <a:pPr>
              <a:spcAft>
                <a:spcPts val="600"/>
              </a:spcAft>
            </a:pPr>
            <a:r>
              <a:rPr lang="en-US" sz="2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The composition of an optimal subset is </a:t>
            </a:r>
            <a:r>
              <a:rPr lang="en-US" sz="2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{item 1, item 2, item 4}</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(How to find it?)</a:t>
            </a:r>
          </a:p>
          <a:p>
            <a:pPr>
              <a:spcAft>
                <a:spcPts val="600"/>
              </a:spcAf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time efficiency and space efficiency of this algorithm are both in ϴ( n*W ). </a:t>
            </a:r>
          </a:p>
          <a:p>
            <a:pPr>
              <a:spcAft>
                <a:spcPts val="600"/>
              </a:spcAft>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time needed to find the composition of an optimal solution is in O( n + W ). </a:t>
            </a:r>
          </a:p>
        </p:txBody>
      </p:sp>
      <p:pic>
        <p:nvPicPr>
          <p:cNvPr id="11" name="Picture 10" descr="Emoticon making a point Stock Vector - 14709057">
            <a:extLst>
              <a:ext uri="{FF2B5EF4-FFF2-40B4-BE49-F238E27FC236}">
                <a16:creationId xmlns:a16="http://schemas.microsoft.com/office/drawing/2014/main" id="{6835A701-0326-40AA-9B1C-DAB9D435D83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733679" y="2758069"/>
            <a:ext cx="656296" cy="426649"/>
          </a:xfrm>
          <a:prstGeom prst="rect">
            <a:avLst/>
          </a:prstGeom>
          <a:noFill/>
          <a:ln>
            <a:noFill/>
          </a:ln>
        </p:spPr>
      </p:pic>
      <p:cxnSp>
        <p:nvCxnSpPr>
          <p:cNvPr id="13" name="Curved Connector 3">
            <a:extLst>
              <a:ext uri="{FF2B5EF4-FFF2-40B4-BE49-F238E27FC236}">
                <a16:creationId xmlns:a16="http://schemas.microsoft.com/office/drawing/2014/main" id="{3A5B3AAA-1BFB-4A97-8230-11365189CDF3}"/>
              </a:ext>
            </a:extLst>
          </p:cNvPr>
          <p:cNvCxnSpPr>
            <a:cxnSpLocks/>
          </p:cNvCxnSpPr>
          <p:nvPr/>
        </p:nvCxnSpPr>
        <p:spPr>
          <a:xfrm rot="16200000" flipH="1">
            <a:off x="5925242" y="1928327"/>
            <a:ext cx="567509" cy="225999"/>
          </a:xfrm>
          <a:prstGeom prst="curvedConnector3">
            <a:avLst>
              <a:gd name="adj1" fmla="val 100639"/>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05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6213" y="1931233"/>
            <a:ext cx="9244667" cy="4832092"/>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maximal value is F(4, 5) = 37</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Find the composition of an optimal subset, by tracing back the computations of this entry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F(4, 5)</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in the table</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F(4, 5) &gt; F(3, 5),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4 (i.e., </a:t>
            </a:r>
            <a:r>
              <a:rPr lang="en-US" sz="2200" dirty="0">
                <a:solidFill>
                  <a:srgbClr val="0000FF"/>
                </a:solidFill>
                <a:latin typeface="Times New Roman" panose="02020603050405020304" pitchFamily="18" charset="0"/>
                <a:cs typeface="Times New Roman" panose="02020603050405020304" pitchFamily="18" charset="0"/>
              </a:rPr>
              <a:t>w</a:t>
            </a:r>
            <a:r>
              <a:rPr lang="en-US" sz="2200" baseline="-25000" dirty="0">
                <a:solidFill>
                  <a:srgbClr val="0000FF"/>
                </a:solidFill>
                <a:latin typeface="Times New Roman" panose="02020603050405020304" pitchFamily="18" charset="0"/>
                <a:cs typeface="Times New Roman" panose="02020603050405020304" pitchFamily="18" charset="0"/>
              </a:rPr>
              <a:t>4</a:t>
            </a:r>
            <a:r>
              <a:rPr lang="en-US" sz="2200" dirty="0">
                <a:solidFill>
                  <a:srgbClr val="0000FF"/>
                </a:solidFill>
                <a:latin typeface="Times New Roman" panose="02020603050405020304" pitchFamily="18" charset="0"/>
                <a:cs typeface="Times New Roman" panose="02020603050405020304" pitchFamily="18" charset="0"/>
              </a:rPr>
              <a:t>  = 2, v</a:t>
            </a:r>
            <a:r>
              <a:rPr lang="en-US" sz="2200" baseline="-25000" dirty="0">
                <a:solidFill>
                  <a:srgbClr val="0000FF"/>
                </a:solidFill>
                <a:latin typeface="Times New Roman" panose="02020603050405020304" pitchFamily="18" charset="0"/>
                <a:cs typeface="Times New Roman" panose="02020603050405020304" pitchFamily="18" charset="0"/>
              </a:rPr>
              <a:t>4</a:t>
            </a:r>
            <a:r>
              <a:rPr lang="en-US" sz="2200" dirty="0">
                <a:solidFill>
                  <a:srgbClr val="0000FF"/>
                </a:solidFill>
                <a:latin typeface="Times New Roman" panose="02020603050405020304" pitchFamily="18" charset="0"/>
                <a:cs typeface="Times New Roman" panose="02020603050405020304" pitchFamily="18" charset="0"/>
              </a:rPr>
              <a:t>  = 15)</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included in an optimal solution along with an optimal subset for filling the remaining units, 5 – 2 = 3, of the knapsack capacity. The value of the latter is F(3, 3) = 22.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F(3, 3) = F(2, 3) = 22 , item 3 (i.e., </a:t>
            </a:r>
            <a:r>
              <a:rPr lang="en-US" sz="2200" dirty="0">
                <a:latin typeface="Times New Roman" panose="02020603050405020304" pitchFamily="18" charset="0"/>
                <a:cs typeface="Times New Roman" panose="02020603050405020304" pitchFamily="18" charset="0"/>
              </a:rPr>
              <a:t>w</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3, v</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20</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not included in an optimal subset.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F(2, 3) &gt; F(1, 3),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2 (i.e., </a:t>
            </a:r>
            <a:r>
              <a:rPr lang="en-US" sz="2200" dirty="0">
                <a:solidFill>
                  <a:srgbClr val="0000FF"/>
                </a:solidFill>
                <a:latin typeface="Times New Roman" panose="02020603050405020304" pitchFamily="18" charset="0"/>
                <a:cs typeface="Times New Roman" panose="02020603050405020304" pitchFamily="18" charset="0"/>
              </a:rPr>
              <a:t>w</a:t>
            </a:r>
            <a:r>
              <a:rPr lang="en-US" sz="2200" baseline="-25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 2, v</a:t>
            </a:r>
            <a:r>
              <a:rPr lang="en-US" sz="2200" baseline="-25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 12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part of an optimal selection, which leaves element F(1, 3-1) for filling its remaining units 3-1= 2. The value of the latter is F(1, 2) = 12.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Similarly, since F(1, 2) &gt; F(0, 2),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1 (i.e., </a:t>
            </a:r>
            <a:r>
              <a:rPr lang="en-US" sz="2200" dirty="0">
                <a:solidFill>
                  <a:srgbClr val="0000FF"/>
                </a:solidFill>
                <a:latin typeface="Times New Roman" panose="02020603050405020304" pitchFamily="18" charset="0"/>
                <a:cs typeface="Times New Roman" panose="02020603050405020304" pitchFamily="18" charset="0"/>
              </a:rPr>
              <a:t>w</a:t>
            </a:r>
            <a:r>
              <a:rPr lang="en-US" sz="2200" baseline="-25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 2, v</a:t>
            </a:r>
            <a:r>
              <a:rPr lang="en-US" sz="2200" baseline="-25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 12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the final part of the optimal solution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{item 1, item 2, item 4}.</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next two viewgraphs demonstrate the above.)</a:t>
            </a:r>
          </a:p>
        </p:txBody>
      </p:sp>
      <p:pic>
        <p:nvPicPr>
          <p:cNvPr id="4" name="Picture 3" descr="Emoticon making a point Stock Vector - 14709057">
            <a:extLst>
              <a:ext uri="{FF2B5EF4-FFF2-40B4-BE49-F238E27FC236}">
                <a16:creationId xmlns:a16="http://schemas.microsoft.com/office/drawing/2014/main" id="{336F001B-6743-4192-860D-10B36F7833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799611" y="5344517"/>
            <a:ext cx="656296" cy="426649"/>
          </a:xfrm>
          <a:prstGeom prst="rect">
            <a:avLst/>
          </a:prstGeom>
          <a:noFill/>
          <a:ln>
            <a:noFill/>
          </a:ln>
        </p:spPr>
      </p:pic>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745C23B7-35A0-44B9-A899-13F7FE41ED46}"/>
                  </a:ext>
                </a:extLst>
              </p:cNvPr>
              <p:cNvGraphicFramePr>
                <a:graphicFrameLocks noGrp="1"/>
              </p:cNvGraphicFramePr>
              <p:nvPr>
                <p:extLst>
                  <p:ext uri="{D42A27DB-BD31-4B8C-83A1-F6EECF244321}">
                    <p14:modId xmlns:p14="http://schemas.microsoft.com/office/powerpoint/2010/main" val="1514218875"/>
                  </p:ext>
                </p:extLst>
              </p:nvPr>
            </p:nvGraphicFramePr>
            <p:xfrm>
              <a:off x="1606213" y="10993"/>
              <a:ext cx="8278461" cy="1920240"/>
            </p:xfrm>
            <a:graphic>
              <a:graphicData uri="http://schemas.openxmlformats.org/drawingml/2006/table">
                <a:tbl>
                  <a:tblPr firstRow="1" firstCol="1" bandRow="1">
                    <a:tableStyleId>{5C22544A-7EE6-4342-B048-85BDC9FD1C3A}</a:tableStyleId>
                  </a:tblPr>
                  <a:tblGrid>
                    <a:gridCol w="2136940">
                      <a:extLst>
                        <a:ext uri="{9D8B030D-6E8A-4147-A177-3AD203B41FA5}">
                          <a16:colId xmlns:a16="http://schemas.microsoft.com/office/drawing/2014/main" val="20000"/>
                        </a:ext>
                      </a:extLst>
                    </a:gridCol>
                    <a:gridCol w="1406229">
                      <a:extLst>
                        <a:ext uri="{9D8B030D-6E8A-4147-A177-3AD203B41FA5}">
                          <a16:colId xmlns:a16="http://schemas.microsoft.com/office/drawing/2014/main" val="20001"/>
                        </a:ext>
                      </a:extLst>
                    </a:gridCol>
                    <a:gridCol w="788524">
                      <a:extLst>
                        <a:ext uri="{9D8B030D-6E8A-4147-A177-3AD203B41FA5}">
                          <a16:colId xmlns:a16="http://schemas.microsoft.com/office/drawing/2014/main" val="20002"/>
                        </a:ext>
                      </a:extLst>
                    </a:gridCol>
                    <a:gridCol w="789561">
                      <a:extLst>
                        <a:ext uri="{9D8B030D-6E8A-4147-A177-3AD203B41FA5}">
                          <a16:colId xmlns:a16="http://schemas.microsoft.com/office/drawing/2014/main" val="20003"/>
                        </a:ext>
                      </a:extLst>
                    </a:gridCol>
                    <a:gridCol w="789561">
                      <a:extLst>
                        <a:ext uri="{9D8B030D-6E8A-4147-A177-3AD203B41FA5}">
                          <a16:colId xmlns:a16="http://schemas.microsoft.com/office/drawing/2014/main" val="20004"/>
                        </a:ext>
                      </a:extLst>
                    </a:gridCol>
                    <a:gridCol w="788524">
                      <a:extLst>
                        <a:ext uri="{9D8B030D-6E8A-4147-A177-3AD203B41FA5}">
                          <a16:colId xmlns:a16="http://schemas.microsoft.com/office/drawing/2014/main" val="20005"/>
                        </a:ext>
                      </a:extLst>
                    </a:gridCol>
                    <a:gridCol w="789561">
                      <a:extLst>
                        <a:ext uri="{9D8B030D-6E8A-4147-A177-3AD203B41FA5}">
                          <a16:colId xmlns:a16="http://schemas.microsoft.com/office/drawing/2014/main" val="20006"/>
                        </a:ext>
                      </a:extLst>
                    </a:gridCol>
                    <a:gridCol w="789561">
                      <a:extLst>
                        <a:ext uri="{9D8B030D-6E8A-4147-A177-3AD203B41FA5}">
                          <a16:colId xmlns:a16="http://schemas.microsoft.com/office/drawing/2014/main" val="20007"/>
                        </a:ext>
                      </a:extLst>
                    </a:gridCol>
                  </a:tblGrid>
                  <a:tr h="251526">
                    <a:tc>
                      <a:txBody>
                        <a:bodyPr/>
                        <a:lstStyle/>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0" dirty="0">
                              <a:solidFill>
                                <a:schemeClr val="tx1"/>
                              </a:solidFill>
                              <a:effectLst/>
                              <a:latin typeface="Times New Roman" panose="02020603050405020304" pitchFamily="18" charset="0"/>
                              <a:cs typeface="Times New Roman" panose="02020603050405020304" pitchFamily="18" charset="0"/>
                            </a:rPr>
                            <a:t>capacity j</a:t>
                          </a:r>
                          <a14:m>
                            <m:oMath xmlns:m="http://schemas.openxmlformats.org/officeDocument/2006/math">
                              <m:r>
                                <a:rPr lang="en-US" sz="18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b="0" dirty="0">
                              <a:solidFill>
                                <a:schemeClr val="tx1"/>
                              </a:solidFill>
                              <a:effectLst/>
                              <a:latin typeface="Times New Roman" panose="02020603050405020304" pitchFamily="18" charset="0"/>
                              <a:cs typeface="Times New Roman" panose="02020603050405020304" pitchFamily="18" charset="0"/>
                            </a:rPr>
                            <a:t>W=5</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F(</a:t>
                          </a:r>
                          <a:r>
                            <a:rPr lang="en-US" sz="1800" b="0" dirty="0" err="1">
                              <a:solidFill>
                                <a:schemeClr val="tx1"/>
                              </a:solidFill>
                              <a:effectLst/>
                              <a:latin typeface="Times New Roman" panose="02020603050405020304" pitchFamily="18" charset="0"/>
                              <a:cs typeface="Times New Roman" panose="02020603050405020304" pitchFamily="18" charset="0"/>
                            </a:rPr>
                            <a:t>i</a:t>
                          </a:r>
                          <a:r>
                            <a:rPr lang="en-US" sz="1800" b="0" dirty="0">
                              <a:solidFill>
                                <a:schemeClr val="tx1"/>
                              </a:solidFill>
                              <a:effectLst/>
                              <a:latin typeface="Times New Roman" panose="02020603050405020304" pitchFamily="18" charset="0"/>
                              <a:cs typeface="Times New Roman" panose="02020603050405020304" pitchFamily="18" charset="0"/>
                            </a:rPr>
                            <a:t>,  0) = 0</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effectLst/>
                              <a:latin typeface="Times New Roman" panose="02020603050405020304" pitchFamily="18" charset="0"/>
                              <a:cs typeface="Times New Roman" panose="02020603050405020304" pitchFamily="18" charset="0"/>
                            </a:rPr>
                            <a:t>F(0,  j) = 0</a:t>
                          </a:r>
                          <a:r>
                            <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capacity j</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1526">
                    <a:tc>
                      <a:txBody>
                        <a:bodyPr/>
                        <a:lstStyle/>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i</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251526">
                    <a:tc>
                      <a:txBody>
                        <a:bodyPr/>
                        <a:lstStyle/>
                        <a:p>
                          <a:pPr marL="0" marR="0">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F(0 ,  j) = 0  </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51526">
                    <a:tc>
                      <a:txBody>
                        <a:bodyPr/>
                        <a:lstStyle/>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w</a:t>
                          </a:r>
                          <a:r>
                            <a:rPr lang="en-US" sz="1800" baseline="-25000" dirty="0">
                              <a:solidFill>
                                <a:schemeClr val="tx1"/>
                              </a:solidFill>
                              <a:effectLst/>
                              <a:latin typeface="Times New Roman" panose="02020603050405020304" pitchFamily="18" charset="0"/>
                              <a:cs typeface="Times New Roman" panose="02020603050405020304" pitchFamily="18" charset="0"/>
                            </a:rPr>
                            <a:t>1</a:t>
                          </a:r>
                          <a:r>
                            <a:rPr lang="en-US" sz="1800" dirty="0">
                              <a:solidFill>
                                <a:schemeClr val="tx1"/>
                              </a:solidFill>
                              <a:effectLst/>
                              <a:latin typeface="Times New Roman" panose="02020603050405020304" pitchFamily="18" charset="0"/>
                              <a:cs typeface="Times New Roman" panose="02020603050405020304" pitchFamily="18" charset="0"/>
                            </a:rPr>
                            <a:t>  = 2, v</a:t>
                          </a:r>
                          <a:r>
                            <a:rPr lang="en-US" sz="1800" baseline="-25000" dirty="0">
                              <a:solidFill>
                                <a:schemeClr val="tx1"/>
                              </a:solidFill>
                              <a:effectLst/>
                              <a:latin typeface="Times New Roman" panose="02020603050405020304" pitchFamily="18" charset="0"/>
                              <a:cs typeface="Times New Roman" panose="02020603050405020304" pitchFamily="18" charset="0"/>
                            </a:rPr>
                            <a:t>1</a:t>
                          </a:r>
                          <a:r>
                            <a:rPr lang="en-US" sz="1800" dirty="0">
                              <a:solidFill>
                                <a:schemeClr val="tx1"/>
                              </a:solidFill>
                              <a:effectLst/>
                              <a:latin typeface="Times New Roman" panose="02020603050405020304" pitchFamily="18" charset="0"/>
                              <a:cs typeface="Times New Roman" panose="02020603050405020304" pitchFamily="18" charset="0"/>
                            </a:rPr>
                            <a:t>  = 12</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1</a:t>
                          </a:r>
                          <a:endParaRPr lang="en-US" sz="18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51526">
                    <a:tc>
                      <a:txBody>
                        <a:bodyPr/>
                        <a:lstStyle/>
                        <a:p>
                          <a:pPr marL="0" marR="0">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w</a:t>
                          </a:r>
                          <a:r>
                            <a:rPr lang="en-US" sz="1800" baseline="-25000">
                              <a:solidFill>
                                <a:schemeClr val="tx1"/>
                              </a:solidFill>
                              <a:effectLst/>
                              <a:latin typeface="Times New Roman" panose="02020603050405020304" pitchFamily="18" charset="0"/>
                              <a:cs typeface="Times New Roman" panose="02020603050405020304" pitchFamily="18" charset="0"/>
                            </a:rPr>
                            <a:t>2</a:t>
                          </a:r>
                          <a:r>
                            <a:rPr lang="en-US" sz="1800">
                              <a:solidFill>
                                <a:schemeClr val="tx1"/>
                              </a:solidFill>
                              <a:effectLst/>
                              <a:latin typeface="Times New Roman" panose="02020603050405020304" pitchFamily="18" charset="0"/>
                              <a:cs typeface="Times New Roman" panose="02020603050405020304" pitchFamily="18" charset="0"/>
                            </a:rPr>
                            <a:t>  = 1, v</a:t>
                          </a:r>
                          <a:r>
                            <a:rPr lang="en-US" sz="1800" baseline="-25000">
                              <a:solidFill>
                                <a:schemeClr val="tx1"/>
                              </a:solidFill>
                              <a:effectLst/>
                              <a:latin typeface="Times New Roman" panose="02020603050405020304" pitchFamily="18" charset="0"/>
                              <a:cs typeface="Times New Roman" panose="02020603050405020304" pitchFamily="18" charset="0"/>
                            </a:rPr>
                            <a:t>2</a:t>
                          </a:r>
                          <a:r>
                            <a:rPr lang="en-US" sz="1800">
                              <a:solidFill>
                                <a:schemeClr val="tx1"/>
                              </a:solidFill>
                              <a:effectLst/>
                              <a:latin typeface="Times New Roman" panose="02020603050405020304" pitchFamily="18" charset="0"/>
                              <a:cs typeface="Times New Roman" panose="02020603050405020304" pitchFamily="18" charset="0"/>
                            </a:rPr>
                            <a:t>  = 10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2</a:t>
                          </a:r>
                          <a:endParaRPr lang="en-US" sz="18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00FF"/>
                              </a:solidFill>
                              <a:effectLst/>
                              <a:latin typeface="Times New Roman" panose="02020603050405020304" pitchFamily="18" charset="0"/>
                              <a:cs typeface="Times New Roman" panose="02020603050405020304" pitchFamily="18" charset="0"/>
                            </a:rPr>
                            <a:t>10</a:t>
                          </a:r>
                          <a:endParaRPr lang="en-US" sz="18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B050"/>
                              </a:solidFill>
                              <a:effectLst/>
                              <a:latin typeface="Times New Roman" panose="02020603050405020304" pitchFamily="18" charset="0"/>
                              <a:cs typeface="Times New Roman" panose="02020603050405020304" pitchFamily="18" charset="0"/>
                            </a:rPr>
                            <a:t>12</a:t>
                          </a:r>
                          <a:endParaRPr lang="en-US" sz="18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22</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00FF"/>
                              </a:solidFill>
                              <a:effectLst/>
                              <a:latin typeface="Times New Roman" panose="02020603050405020304" pitchFamily="18" charset="0"/>
                              <a:cs typeface="Times New Roman" panose="02020603050405020304" pitchFamily="18" charset="0"/>
                            </a:rPr>
                            <a:t>22</a:t>
                          </a:r>
                          <a:endParaRPr lang="en-US" sz="18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B050"/>
                              </a:solidFill>
                              <a:effectLst/>
                              <a:latin typeface="Times New Roman" panose="02020603050405020304" pitchFamily="18" charset="0"/>
                              <a:cs typeface="Times New Roman" panose="02020603050405020304" pitchFamily="18" charset="0"/>
                            </a:rPr>
                            <a:t>22</a:t>
                          </a:r>
                          <a:endParaRPr lang="en-US" sz="18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51526">
                    <a:tc>
                      <a:txBody>
                        <a:bodyPr/>
                        <a:lstStyle/>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w</a:t>
                          </a:r>
                          <a:r>
                            <a:rPr lang="en-US" sz="1800" baseline="-25000" dirty="0">
                              <a:solidFill>
                                <a:schemeClr val="tx1"/>
                              </a:solidFill>
                              <a:effectLst/>
                              <a:latin typeface="Times New Roman" panose="02020603050405020304" pitchFamily="18" charset="0"/>
                              <a:cs typeface="Times New Roman" panose="02020603050405020304" pitchFamily="18" charset="0"/>
                            </a:rPr>
                            <a:t>3</a:t>
                          </a:r>
                          <a:r>
                            <a:rPr lang="en-US" sz="1800" dirty="0">
                              <a:solidFill>
                                <a:schemeClr val="tx1"/>
                              </a:solidFill>
                              <a:effectLst/>
                              <a:latin typeface="Times New Roman" panose="02020603050405020304" pitchFamily="18" charset="0"/>
                              <a:cs typeface="Times New Roman" panose="02020603050405020304" pitchFamily="18" charset="0"/>
                            </a:rPr>
                            <a:t>  = 3, v</a:t>
                          </a:r>
                          <a:r>
                            <a:rPr lang="en-US" sz="1800" baseline="-25000" dirty="0">
                              <a:solidFill>
                                <a:schemeClr val="tx1"/>
                              </a:solidFill>
                              <a:effectLst/>
                              <a:latin typeface="Times New Roman" panose="02020603050405020304" pitchFamily="18" charset="0"/>
                              <a:cs typeface="Times New Roman" panose="02020603050405020304" pitchFamily="18" charset="0"/>
                            </a:rPr>
                            <a:t>3</a:t>
                          </a:r>
                          <a:r>
                            <a:rPr lang="en-US" sz="1800" dirty="0">
                              <a:solidFill>
                                <a:schemeClr val="tx1"/>
                              </a:solidFill>
                              <a:effectLst/>
                              <a:latin typeface="Times New Roman" panose="02020603050405020304" pitchFamily="18" charset="0"/>
                              <a:cs typeface="Times New Roman" panose="02020603050405020304" pitchFamily="18" charset="0"/>
                            </a:rPr>
                            <a:t>  = 20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b="1" dirty="0">
                              <a:solidFill>
                                <a:srgbClr val="FF0000"/>
                              </a:solidFill>
                              <a:effectLst/>
                              <a:latin typeface="Times New Roman" panose="02020603050405020304" pitchFamily="18" charset="0"/>
                              <a:cs typeface="Times New Roman" panose="02020603050405020304" pitchFamily="18" charset="0"/>
                            </a:rPr>
                            <a:t>22</a:t>
                          </a:r>
                          <a:endParaRPr lang="en-US" sz="18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00FF"/>
                              </a:solidFill>
                              <a:effectLst/>
                              <a:latin typeface="Times New Roman" panose="02020603050405020304" pitchFamily="18" charset="0"/>
                              <a:cs typeface="Times New Roman" panose="02020603050405020304" pitchFamily="18" charset="0"/>
                            </a:rPr>
                            <a:t>30</a:t>
                          </a:r>
                          <a:endParaRPr lang="en-US" sz="18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b="1" dirty="0">
                              <a:solidFill>
                                <a:srgbClr val="FF0000"/>
                              </a:solidFill>
                              <a:effectLst/>
                              <a:latin typeface="Times New Roman" panose="02020603050405020304" pitchFamily="18" charset="0"/>
                              <a:cs typeface="Times New Roman" panose="02020603050405020304" pitchFamily="18" charset="0"/>
                            </a:rPr>
                            <a:t>3</a:t>
                          </a:r>
                          <a:r>
                            <a:rPr lang="en-US" sz="1800" b="1" dirty="0">
                              <a:solidFill>
                                <a:srgbClr val="00B050"/>
                              </a:solidFill>
                              <a:effectLst/>
                              <a:latin typeface="Times New Roman" panose="02020603050405020304" pitchFamily="18" charset="0"/>
                              <a:cs typeface="Times New Roman" panose="02020603050405020304" pitchFamily="18" charset="0"/>
                            </a:rPr>
                            <a:t>2</a:t>
                          </a:r>
                          <a:endParaRPr lang="en-US" sz="1800" b="1"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51526">
                    <a:tc>
                      <a:txBody>
                        <a:bodyPr/>
                        <a:lstStyle/>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w</a:t>
                          </a:r>
                          <a:r>
                            <a:rPr lang="en-US" sz="1800" baseline="-25000" dirty="0">
                              <a:solidFill>
                                <a:schemeClr val="tx1"/>
                              </a:solidFill>
                              <a:effectLst/>
                              <a:latin typeface="Times New Roman" panose="02020603050405020304" pitchFamily="18" charset="0"/>
                              <a:cs typeface="Times New Roman" panose="02020603050405020304" pitchFamily="18" charset="0"/>
                            </a:rPr>
                            <a:t>4</a:t>
                          </a:r>
                          <a:r>
                            <a:rPr lang="en-US" sz="1800" dirty="0">
                              <a:solidFill>
                                <a:schemeClr val="tx1"/>
                              </a:solidFill>
                              <a:effectLst/>
                              <a:latin typeface="Times New Roman" panose="02020603050405020304" pitchFamily="18" charset="0"/>
                              <a:cs typeface="Times New Roman" panose="02020603050405020304" pitchFamily="18" charset="0"/>
                            </a:rPr>
                            <a:t>  = 2, v</a:t>
                          </a:r>
                          <a:r>
                            <a:rPr lang="en-US" sz="1800" baseline="-25000" dirty="0">
                              <a:solidFill>
                                <a:schemeClr val="tx1"/>
                              </a:solidFill>
                              <a:effectLst/>
                              <a:latin typeface="Times New Roman" panose="02020603050405020304" pitchFamily="18" charset="0"/>
                              <a:cs typeface="Times New Roman" panose="02020603050405020304" pitchFamily="18" charset="0"/>
                            </a:rPr>
                            <a:t>4</a:t>
                          </a:r>
                          <a:r>
                            <a:rPr lang="en-US" sz="1800" dirty="0">
                              <a:solidFill>
                                <a:schemeClr val="tx1"/>
                              </a:solidFill>
                              <a:effectLst/>
                              <a:latin typeface="Times New Roman" panose="02020603050405020304" pitchFamily="18" charset="0"/>
                              <a:cs typeface="Times New Roman" panose="02020603050405020304" pitchFamily="18" charset="0"/>
                            </a:rPr>
                            <a:t>  = 15</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4</a:t>
                          </a:r>
                          <a:endParaRPr lang="en-US" sz="18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b="1" dirty="0">
                              <a:solidFill>
                                <a:srgbClr val="FF0000"/>
                              </a:solidFill>
                              <a:effectLst/>
                              <a:latin typeface="Times New Roman" panose="02020603050405020304" pitchFamily="18" charset="0"/>
                              <a:cs typeface="Times New Roman" panose="02020603050405020304" pitchFamily="18" charset="0"/>
                            </a:rPr>
                            <a:t>37</a:t>
                          </a:r>
                          <a:endParaRPr lang="en-US" sz="18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p:graphicFrame>
            <p:nvGraphicFramePr>
              <p:cNvPr id="5" name="Table 4">
                <a:extLst>
                  <a:ext uri="{FF2B5EF4-FFF2-40B4-BE49-F238E27FC236}">
                    <a16:creationId xmlns:a16="http://schemas.microsoft.com/office/drawing/2014/main" id="{745C23B7-35A0-44B9-A899-13F7FE41ED46}"/>
                  </a:ext>
                </a:extLst>
              </p:cNvPr>
              <p:cNvGraphicFramePr>
                <a:graphicFrameLocks noGrp="1"/>
              </p:cNvGraphicFramePr>
              <p:nvPr>
                <p:extLst>
                  <p:ext uri="{D42A27DB-BD31-4B8C-83A1-F6EECF244321}">
                    <p14:modId xmlns:p14="http://schemas.microsoft.com/office/powerpoint/2010/main" val="1514218875"/>
                  </p:ext>
                </p:extLst>
              </p:nvPr>
            </p:nvGraphicFramePr>
            <p:xfrm>
              <a:off x="1606213" y="10993"/>
              <a:ext cx="8278461" cy="1920240"/>
            </p:xfrm>
            <a:graphic>
              <a:graphicData uri="http://schemas.openxmlformats.org/drawingml/2006/table">
                <a:tbl>
                  <a:tblPr firstRow="1" firstCol="1" bandRow="1">
                    <a:tableStyleId>{5C22544A-7EE6-4342-B048-85BDC9FD1C3A}</a:tableStyleId>
                  </a:tblPr>
                  <a:tblGrid>
                    <a:gridCol w="2136940">
                      <a:extLst>
                        <a:ext uri="{9D8B030D-6E8A-4147-A177-3AD203B41FA5}">
                          <a16:colId xmlns:a16="http://schemas.microsoft.com/office/drawing/2014/main" val="20000"/>
                        </a:ext>
                      </a:extLst>
                    </a:gridCol>
                    <a:gridCol w="1406229">
                      <a:extLst>
                        <a:ext uri="{9D8B030D-6E8A-4147-A177-3AD203B41FA5}">
                          <a16:colId xmlns:a16="http://schemas.microsoft.com/office/drawing/2014/main" val="20001"/>
                        </a:ext>
                      </a:extLst>
                    </a:gridCol>
                    <a:gridCol w="788524">
                      <a:extLst>
                        <a:ext uri="{9D8B030D-6E8A-4147-A177-3AD203B41FA5}">
                          <a16:colId xmlns:a16="http://schemas.microsoft.com/office/drawing/2014/main" val="20002"/>
                        </a:ext>
                      </a:extLst>
                    </a:gridCol>
                    <a:gridCol w="789561">
                      <a:extLst>
                        <a:ext uri="{9D8B030D-6E8A-4147-A177-3AD203B41FA5}">
                          <a16:colId xmlns:a16="http://schemas.microsoft.com/office/drawing/2014/main" val="20003"/>
                        </a:ext>
                      </a:extLst>
                    </a:gridCol>
                    <a:gridCol w="789561">
                      <a:extLst>
                        <a:ext uri="{9D8B030D-6E8A-4147-A177-3AD203B41FA5}">
                          <a16:colId xmlns:a16="http://schemas.microsoft.com/office/drawing/2014/main" val="20004"/>
                        </a:ext>
                      </a:extLst>
                    </a:gridCol>
                    <a:gridCol w="788524">
                      <a:extLst>
                        <a:ext uri="{9D8B030D-6E8A-4147-A177-3AD203B41FA5}">
                          <a16:colId xmlns:a16="http://schemas.microsoft.com/office/drawing/2014/main" val="20005"/>
                        </a:ext>
                      </a:extLst>
                    </a:gridCol>
                    <a:gridCol w="789561">
                      <a:extLst>
                        <a:ext uri="{9D8B030D-6E8A-4147-A177-3AD203B41FA5}">
                          <a16:colId xmlns:a16="http://schemas.microsoft.com/office/drawing/2014/main" val="20006"/>
                        </a:ext>
                      </a:extLst>
                    </a:gridCol>
                    <a:gridCol w="789561">
                      <a:extLst>
                        <a:ext uri="{9D8B030D-6E8A-4147-A177-3AD203B41FA5}">
                          <a16:colId xmlns:a16="http://schemas.microsoft.com/office/drawing/2014/main" val="20007"/>
                        </a:ext>
                      </a:extLst>
                    </a:gridCol>
                  </a:tblGrid>
                  <a:tr h="27432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5" t="-26667" r="-287749" b="-653333"/>
                          </a:stretch>
                        </a:blipFill>
                      </a:tcPr>
                    </a:tc>
                    <a:tc>
                      <a:txBody>
                        <a:bodyPr/>
                        <a:lstStyle/>
                        <a:p>
                          <a:pPr marL="0" marR="0" algn="ctr">
                            <a:spcBef>
                              <a:spcPts val="0"/>
                            </a:spcBef>
                            <a:spcAft>
                              <a:spcPts val="0"/>
                            </a:spcAft>
                          </a:pPr>
                          <a:r>
                            <a:rPr lang="en-US" sz="1800" b="0" dirty="0">
                              <a:solidFill>
                                <a:schemeClr val="tx1"/>
                              </a:solidFill>
                              <a:effectLst/>
                              <a:latin typeface="Times New Roman" panose="02020603050405020304" pitchFamily="18" charset="0"/>
                              <a:cs typeface="Times New Roman" panose="02020603050405020304" pitchFamily="18" charset="0"/>
                            </a:rPr>
                            <a:t>F(</a:t>
                          </a:r>
                          <a:r>
                            <a:rPr lang="en-US" sz="1800" b="0" dirty="0" err="1">
                              <a:solidFill>
                                <a:schemeClr val="tx1"/>
                              </a:solidFill>
                              <a:effectLst/>
                              <a:latin typeface="Times New Roman" panose="02020603050405020304" pitchFamily="18" charset="0"/>
                              <a:cs typeface="Times New Roman" panose="02020603050405020304" pitchFamily="18" charset="0"/>
                            </a:rPr>
                            <a:t>i</a:t>
                          </a:r>
                          <a:r>
                            <a:rPr lang="en-US" sz="1800" b="0" dirty="0">
                              <a:solidFill>
                                <a:schemeClr val="tx1"/>
                              </a:solidFill>
                              <a:effectLst/>
                              <a:latin typeface="Times New Roman" panose="02020603050405020304" pitchFamily="18" charset="0"/>
                              <a:cs typeface="Times New Roman" panose="02020603050405020304" pitchFamily="18" charset="0"/>
                            </a:rPr>
                            <a:t>,  0) = 0</a:t>
                          </a:r>
                          <a:endPar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effectLst/>
                              <a:latin typeface="Times New Roman" panose="02020603050405020304" pitchFamily="18" charset="0"/>
                              <a:cs typeface="Times New Roman" panose="02020603050405020304" pitchFamily="18" charset="0"/>
                            </a:rPr>
                            <a:t>F(0,  j) = 0</a:t>
                          </a:r>
                          <a:r>
                            <a:rPr lang="en-US" sz="18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1800" dirty="0">
                              <a:solidFill>
                                <a:schemeClr val="tx1"/>
                              </a:solidFill>
                              <a:effectLst/>
                              <a:latin typeface="Times New Roman" panose="02020603050405020304" pitchFamily="18" charset="0"/>
                              <a:cs typeface="Times New Roman" panose="02020603050405020304" pitchFamily="18" charset="0"/>
                            </a:rPr>
                            <a:t>capacity j</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4320">
                    <a:tc>
                      <a:txBody>
                        <a:bodyPr/>
                        <a:lstStyle/>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i</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274320">
                    <a:tc>
                      <a:txBody>
                        <a:bodyPr/>
                        <a:lstStyle/>
                        <a:p>
                          <a:pPr marL="0" marR="0">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 F(0 ,  j) = 0  </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74320">
                    <a:tc>
                      <a:txBody>
                        <a:bodyPr/>
                        <a:lstStyle/>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w</a:t>
                          </a:r>
                          <a:r>
                            <a:rPr lang="en-US" sz="1800" baseline="-25000" dirty="0">
                              <a:solidFill>
                                <a:schemeClr val="tx1"/>
                              </a:solidFill>
                              <a:effectLst/>
                              <a:latin typeface="Times New Roman" panose="02020603050405020304" pitchFamily="18" charset="0"/>
                              <a:cs typeface="Times New Roman" panose="02020603050405020304" pitchFamily="18" charset="0"/>
                            </a:rPr>
                            <a:t>1</a:t>
                          </a:r>
                          <a:r>
                            <a:rPr lang="en-US" sz="1800" dirty="0">
                              <a:solidFill>
                                <a:schemeClr val="tx1"/>
                              </a:solidFill>
                              <a:effectLst/>
                              <a:latin typeface="Times New Roman" panose="02020603050405020304" pitchFamily="18" charset="0"/>
                              <a:cs typeface="Times New Roman" panose="02020603050405020304" pitchFamily="18" charset="0"/>
                            </a:rPr>
                            <a:t>  = 2, v</a:t>
                          </a:r>
                          <a:r>
                            <a:rPr lang="en-US" sz="1800" baseline="-25000" dirty="0">
                              <a:solidFill>
                                <a:schemeClr val="tx1"/>
                              </a:solidFill>
                              <a:effectLst/>
                              <a:latin typeface="Times New Roman" panose="02020603050405020304" pitchFamily="18" charset="0"/>
                              <a:cs typeface="Times New Roman" panose="02020603050405020304" pitchFamily="18" charset="0"/>
                            </a:rPr>
                            <a:t>1</a:t>
                          </a:r>
                          <a:r>
                            <a:rPr lang="en-US" sz="1800" dirty="0">
                              <a:solidFill>
                                <a:schemeClr val="tx1"/>
                              </a:solidFill>
                              <a:effectLst/>
                              <a:latin typeface="Times New Roman" panose="02020603050405020304" pitchFamily="18" charset="0"/>
                              <a:cs typeface="Times New Roman" panose="02020603050405020304" pitchFamily="18" charset="0"/>
                            </a:rPr>
                            <a:t>  = 12</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1</a:t>
                          </a:r>
                          <a:endParaRPr lang="en-US" sz="18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74320">
                    <a:tc>
                      <a:txBody>
                        <a:bodyPr/>
                        <a:lstStyle/>
                        <a:p>
                          <a:pPr marL="0" marR="0">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w</a:t>
                          </a:r>
                          <a:r>
                            <a:rPr lang="en-US" sz="1800" baseline="-25000">
                              <a:solidFill>
                                <a:schemeClr val="tx1"/>
                              </a:solidFill>
                              <a:effectLst/>
                              <a:latin typeface="Times New Roman" panose="02020603050405020304" pitchFamily="18" charset="0"/>
                              <a:cs typeface="Times New Roman" panose="02020603050405020304" pitchFamily="18" charset="0"/>
                            </a:rPr>
                            <a:t>2</a:t>
                          </a:r>
                          <a:r>
                            <a:rPr lang="en-US" sz="1800">
                              <a:solidFill>
                                <a:schemeClr val="tx1"/>
                              </a:solidFill>
                              <a:effectLst/>
                              <a:latin typeface="Times New Roman" panose="02020603050405020304" pitchFamily="18" charset="0"/>
                              <a:cs typeface="Times New Roman" panose="02020603050405020304" pitchFamily="18" charset="0"/>
                            </a:rPr>
                            <a:t>  = 1, v</a:t>
                          </a:r>
                          <a:r>
                            <a:rPr lang="en-US" sz="1800" baseline="-25000">
                              <a:solidFill>
                                <a:schemeClr val="tx1"/>
                              </a:solidFill>
                              <a:effectLst/>
                              <a:latin typeface="Times New Roman" panose="02020603050405020304" pitchFamily="18" charset="0"/>
                              <a:cs typeface="Times New Roman" panose="02020603050405020304" pitchFamily="18" charset="0"/>
                            </a:rPr>
                            <a:t>2</a:t>
                          </a:r>
                          <a:r>
                            <a:rPr lang="en-US" sz="1800">
                              <a:solidFill>
                                <a:schemeClr val="tx1"/>
                              </a:solidFill>
                              <a:effectLst/>
                              <a:latin typeface="Times New Roman" panose="02020603050405020304" pitchFamily="18" charset="0"/>
                              <a:cs typeface="Times New Roman" panose="02020603050405020304" pitchFamily="18" charset="0"/>
                            </a:rPr>
                            <a:t>  = 10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2</a:t>
                          </a:r>
                          <a:endParaRPr lang="en-US" sz="18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00FF"/>
                              </a:solidFill>
                              <a:effectLst/>
                              <a:latin typeface="Times New Roman" panose="02020603050405020304" pitchFamily="18" charset="0"/>
                              <a:cs typeface="Times New Roman" panose="02020603050405020304" pitchFamily="18" charset="0"/>
                            </a:rPr>
                            <a:t>10</a:t>
                          </a:r>
                          <a:endParaRPr lang="en-US" sz="18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B050"/>
                              </a:solidFill>
                              <a:effectLst/>
                              <a:latin typeface="Times New Roman" panose="02020603050405020304" pitchFamily="18" charset="0"/>
                              <a:cs typeface="Times New Roman" panose="02020603050405020304" pitchFamily="18" charset="0"/>
                            </a:rPr>
                            <a:t>12</a:t>
                          </a:r>
                          <a:endParaRPr lang="en-US" sz="18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22</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00FF"/>
                              </a:solidFill>
                              <a:effectLst/>
                              <a:latin typeface="Times New Roman" panose="02020603050405020304" pitchFamily="18" charset="0"/>
                              <a:cs typeface="Times New Roman" panose="02020603050405020304" pitchFamily="18" charset="0"/>
                            </a:rPr>
                            <a:t>22</a:t>
                          </a:r>
                          <a:endParaRPr lang="en-US" sz="18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B050"/>
                              </a:solidFill>
                              <a:effectLst/>
                              <a:latin typeface="Times New Roman" panose="02020603050405020304" pitchFamily="18" charset="0"/>
                              <a:cs typeface="Times New Roman" panose="02020603050405020304" pitchFamily="18" charset="0"/>
                            </a:rPr>
                            <a:t>22</a:t>
                          </a:r>
                          <a:endParaRPr lang="en-US" sz="18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74320">
                    <a:tc>
                      <a:txBody>
                        <a:bodyPr/>
                        <a:lstStyle/>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w</a:t>
                          </a:r>
                          <a:r>
                            <a:rPr lang="en-US" sz="1800" baseline="-25000" dirty="0">
                              <a:solidFill>
                                <a:schemeClr val="tx1"/>
                              </a:solidFill>
                              <a:effectLst/>
                              <a:latin typeface="Times New Roman" panose="02020603050405020304" pitchFamily="18" charset="0"/>
                              <a:cs typeface="Times New Roman" panose="02020603050405020304" pitchFamily="18" charset="0"/>
                            </a:rPr>
                            <a:t>3</a:t>
                          </a:r>
                          <a:r>
                            <a:rPr lang="en-US" sz="1800" dirty="0">
                              <a:solidFill>
                                <a:schemeClr val="tx1"/>
                              </a:solidFill>
                              <a:effectLst/>
                              <a:latin typeface="Times New Roman" panose="02020603050405020304" pitchFamily="18" charset="0"/>
                              <a:cs typeface="Times New Roman" panose="02020603050405020304" pitchFamily="18" charset="0"/>
                            </a:rPr>
                            <a:t>  = 3, v</a:t>
                          </a:r>
                          <a:r>
                            <a:rPr lang="en-US" sz="1800" baseline="-25000" dirty="0">
                              <a:solidFill>
                                <a:schemeClr val="tx1"/>
                              </a:solidFill>
                              <a:effectLst/>
                              <a:latin typeface="Times New Roman" panose="02020603050405020304" pitchFamily="18" charset="0"/>
                              <a:cs typeface="Times New Roman" panose="02020603050405020304" pitchFamily="18" charset="0"/>
                            </a:rPr>
                            <a:t>3</a:t>
                          </a:r>
                          <a:r>
                            <a:rPr lang="en-US" sz="1800" dirty="0">
                              <a:solidFill>
                                <a:schemeClr val="tx1"/>
                              </a:solidFill>
                              <a:effectLst/>
                              <a:latin typeface="Times New Roman" panose="02020603050405020304" pitchFamily="18" charset="0"/>
                              <a:cs typeface="Times New Roman" panose="02020603050405020304" pitchFamily="18" charset="0"/>
                            </a:rPr>
                            <a:t>  = 20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b="1" dirty="0">
                              <a:solidFill>
                                <a:srgbClr val="FF0000"/>
                              </a:solidFill>
                              <a:effectLst/>
                              <a:latin typeface="Times New Roman" panose="02020603050405020304" pitchFamily="18" charset="0"/>
                              <a:cs typeface="Times New Roman" panose="02020603050405020304" pitchFamily="18" charset="0"/>
                            </a:rPr>
                            <a:t>22</a:t>
                          </a:r>
                          <a:endParaRPr lang="en-US" sz="18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rgbClr val="0000FF"/>
                              </a:solidFill>
                              <a:effectLst/>
                              <a:latin typeface="Times New Roman" panose="02020603050405020304" pitchFamily="18" charset="0"/>
                              <a:cs typeface="Times New Roman" panose="02020603050405020304" pitchFamily="18" charset="0"/>
                            </a:rPr>
                            <a:t>30</a:t>
                          </a:r>
                          <a:endParaRPr lang="en-US" sz="18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b="1" dirty="0">
                              <a:solidFill>
                                <a:srgbClr val="FF0000"/>
                              </a:solidFill>
                              <a:effectLst/>
                              <a:latin typeface="Times New Roman" panose="02020603050405020304" pitchFamily="18" charset="0"/>
                              <a:cs typeface="Times New Roman" panose="02020603050405020304" pitchFamily="18" charset="0"/>
                            </a:rPr>
                            <a:t>3</a:t>
                          </a:r>
                          <a:r>
                            <a:rPr lang="en-US" sz="1800" b="1" dirty="0">
                              <a:solidFill>
                                <a:srgbClr val="00B050"/>
                              </a:solidFill>
                              <a:effectLst/>
                              <a:latin typeface="Times New Roman" panose="02020603050405020304" pitchFamily="18" charset="0"/>
                              <a:cs typeface="Times New Roman" panose="02020603050405020304" pitchFamily="18" charset="0"/>
                            </a:rPr>
                            <a:t>2</a:t>
                          </a:r>
                          <a:endParaRPr lang="en-US" sz="1800" b="1"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74320">
                    <a:tc>
                      <a:txBody>
                        <a:bodyPr/>
                        <a:lstStyle/>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w</a:t>
                          </a:r>
                          <a:r>
                            <a:rPr lang="en-US" sz="1800" baseline="-25000" dirty="0">
                              <a:solidFill>
                                <a:schemeClr val="tx1"/>
                              </a:solidFill>
                              <a:effectLst/>
                              <a:latin typeface="Times New Roman" panose="02020603050405020304" pitchFamily="18" charset="0"/>
                              <a:cs typeface="Times New Roman" panose="02020603050405020304" pitchFamily="18" charset="0"/>
                            </a:rPr>
                            <a:t>4</a:t>
                          </a:r>
                          <a:r>
                            <a:rPr lang="en-US" sz="1800" dirty="0">
                              <a:solidFill>
                                <a:schemeClr val="tx1"/>
                              </a:solidFill>
                              <a:effectLst/>
                              <a:latin typeface="Times New Roman" panose="02020603050405020304" pitchFamily="18" charset="0"/>
                              <a:cs typeface="Times New Roman" panose="02020603050405020304" pitchFamily="18" charset="0"/>
                            </a:rPr>
                            <a:t>  = 2, v</a:t>
                          </a:r>
                          <a:r>
                            <a:rPr lang="en-US" sz="1800" baseline="-25000" dirty="0">
                              <a:solidFill>
                                <a:schemeClr val="tx1"/>
                              </a:solidFill>
                              <a:effectLst/>
                              <a:latin typeface="Times New Roman" panose="02020603050405020304" pitchFamily="18" charset="0"/>
                              <a:cs typeface="Times New Roman" panose="02020603050405020304" pitchFamily="18" charset="0"/>
                            </a:rPr>
                            <a:t>4</a:t>
                          </a:r>
                          <a:r>
                            <a:rPr lang="en-US" sz="1800" dirty="0">
                              <a:solidFill>
                                <a:schemeClr val="tx1"/>
                              </a:solidFill>
                              <a:effectLst/>
                              <a:latin typeface="Times New Roman" panose="02020603050405020304" pitchFamily="18" charset="0"/>
                              <a:cs typeface="Times New Roman" panose="02020603050405020304" pitchFamily="18" charset="0"/>
                            </a:rPr>
                            <a:t>  = 15</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4</a:t>
                          </a:r>
                          <a:endParaRPr lang="en-US" sz="18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30</a:t>
                          </a: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800" b="1" dirty="0">
                              <a:solidFill>
                                <a:srgbClr val="FF0000"/>
                              </a:solidFill>
                              <a:effectLst/>
                              <a:latin typeface="Times New Roman" panose="02020603050405020304" pitchFamily="18" charset="0"/>
                              <a:cs typeface="Times New Roman" panose="02020603050405020304" pitchFamily="18" charset="0"/>
                            </a:rPr>
                            <a:t>37</a:t>
                          </a:r>
                          <a:endParaRPr lang="en-US" sz="18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spTree>
    <p:extLst>
      <p:ext uri="{BB962C8B-B14F-4D97-AF65-F5344CB8AC3E}">
        <p14:creationId xmlns:p14="http://schemas.microsoft.com/office/powerpoint/2010/main" val="382538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408859203"/>
                  </p:ext>
                </p:extLst>
              </p:nvPr>
            </p:nvGraphicFramePr>
            <p:xfrm>
              <a:off x="1663449" y="1373143"/>
              <a:ext cx="8743294" cy="2171239"/>
            </p:xfrm>
            <a:graphic>
              <a:graphicData uri="http://schemas.openxmlformats.org/drawingml/2006/table">
                <a:tbl>
                  <a:tblPr firstRow="1" firstCol="1" bandRow="1">
                    <a:tableStyleId>{5C22544A-7EE6-4342-B048-85BDC9FD1C3A}</a:tableStyleId>
                  </a:tblPr>
                  <a:tblGrid>
                    <a:gridCol w="2256928">
                      <a:extLst>
                        <a:ext uri="{9D8B030D-6E8A-4147-A177-3AD203B41FA5}">
                          <a16:colId xmlns:a16="http://schemas.microsoft.com/office/drawing/2014/main" val="20000"/>
                        </a:ext>
                      </a:extLst>
                    </a:gridCol>
                    <a:gridCol w="1485188">
                      <a:extLst>
                        <a:ext uri="{9D8B030D-6E8A-4147-A177-3AD203B41FA5}">
                          <a16:colId xmlns:a16="http://schemas.microsoft.com/office/drawing/2014/main" val="20001"/>
                        </a:ext>
                      </a:extLst>
                    </a:gridCol>
                    <a:gridCol w="832799">
                      <a:extLst>
                        <a:ext uri="{9D8B030D-6E8A-4147-A177-3AD203B41FA5}">
                          <a16:colId xmlns:a16="http://schemas.microsoft.com/office/drawing/2014/main" val="20002"/>
                        </a:ext>
                      </a:extLst>
                    </a:gridCol>
                    <a:gridCol w="833895">
                      <a:extLst>
                        <a:ext uri="{9D8B030D-6E8A-4147-A177-3AD203B41FA5}">
                          <a16:colId xmlns:a16="http://schemas.microsoft.com/office/drawing/2014/main" val="20003"/>
                        </a:ext>
                      </a:extLst>
                    </a:gridCol>
                    <a:gridCol w="833895">
                      <a:extLst>
                        <a:ext uri="{9D8B030D-6E8A-4147-A177-3AD203B41FA5}">
                          <a16:colId xmlns:a16="http://schemas.microsoft.com/office/drawing/2014/main" val="20004"/>
                        </a:ext>
                      </a:extLst>
                    </a:gridCol>
                    <a:gridCol w="832799">
                      <a:extLst>
                        <a:ext uri="{9D8B030D-6E8A-4147-A177-3AD203B41FA5}">
                          <a16:colId xmlns:a16="http://schemas.microsoft.com/office/drawing/2014/main" val="20005"/>
                        </a:ext>
                      </a:extLst>
                    </a:gridCol>
                    <a:gridCol w="833895">
                      <a:extLst>
                        <a:ext uri="{9D8B030D-6E8A-4147-A177-3AD203B41FA5}">
                          <a16:colId xmlns:a16="http://schemas.microsoft.com/office/drawing/2014/main" val="20006"/>
                        </a:ext>
                      </a:extLst>
                    </a:gridCol>
                    <a:gridCol w="833895">
                      <a:extLst>
                        <a:ext uri="{9D8B030D-6E8A-4147-A177-3AD203B41FA5}">
                          <a16:colId xmlns:a16="http://schemas.microsoft.com/office/drawing/2014/main" val="20007"/>
                        </a:ext>
                      </a:extLst>
                    </a:gridCol>
                  </a:tblGrid>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b="0" dirty="0">
                              <a:solidFill>
                                <a:schemeClr val="tx1"/>
                              </a:solidFill>
                              <a:effectLst/>
                              <a:latin typeface="Times New Roman" panose="02020603050405020304" pitchFamily="18" charset="0"/>
                              <a:cs typeface="Times New Roman" panose="02020603050405020304" pitchFamily="18" charset="0"/>
                            </a:rPr>
                            <a:t>capacity j</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0" dirty="0">
                              <a:solidFill>
                                <a:schemeClr val="tx1"/>
                              </a:solidFill>
                              <a:effectLst/>
                              <a:latin typeface="Times New Roman" panose="02020603050405020304" pitchFamily="18" charset="0"/>
                              <a:cs typeface="Times New Roman" panose="02020603050405020304" pitchFamily="18" charset="0"/>
                            </a:rPr>
                            <a:t>W=5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F(</a:t>
                          </a:r>
                          <a:r>
                            <a:rPr lang="en-US" sz="2000" b="0" dirty="0" err="1">
                              <a:solidFill>
                                <a:schemeClr val="tx1"/>
                              </a:solidFill>
                              <a:effectLst/>
                              <a:latin typeface="Times New Roman" panose="02020603050405020304" pitchFamily="18" charset="0"/>
                              <a:cs typeface="Times New Roman" panose="02020603050405020304" pitchFamily="18" charset="0"/>
                            </a:rPr>
                            <a:t>i</a:t>
                          </a:r>
                          <a:r>
                            <a:rPr lang="en-US" sz="2000" b="0" dirty="0">
                              <a:solidFill>
                                <a:schemeClr val="tx1"/>
                              </a:solidFill>
                              <a:effectLst/>
                              <a:latin typeface="Times New Roman" panose="02020603050405020304" pitchFamily="18" charset="0"/>
                              <a:cs typeface="Times New Roman" panose="02020603050405020304" pitchFamily="18" charset="0"/>
                            </a:rPr>
                            <a:t>,  0) = 0</a:t>
                          </a:r>
                          <a:endPar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F(0,  j) = 0</a:t>
                          </a:r>
                          <a:r>
                            <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capacity j</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i</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10177">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F(0 ,  j) = 0  </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1</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10177">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w</a:t>
                          </a:r>
                          <a:r>
                            <a:rPr lang="en-US" sz="2000" baseline="-25000">
                              <a:solidFill>
                                <a:schemeClr val="tx1"/>
                              </a:solidFill>
                              <a:effectLst/>
                              <a:latin typeface="Times New Roman" panose="02020603050405020304" pitchFamily="18" charset="0"/>
                              <a:cs typeface="Times New Roman" panose="02020603050405020304" pitchFamily="18" charset="0"/>
                            </a:rPr>
                            <a:t>2</a:t>
                          </a:r>
                          <a:r>
                            <a:rPr lang="en-US" sz="2000">
                              <a:solidFill>
                                <a:schemeClr val="tx1"/>
                              </a:solidFill>
                              <a:effectLst/>
                              <a:latin typeface="Times New Roman" panose="02020603050405020304" pitchFamily="18" charset="0"/>
                              <a:cs typeface="Times New Roman" panose="02020603050405020304" pitchFamily="18" charset="0"/>
                            </a:rPr>
                            <a:t>  = 1, v</a:t>
                          </a:r>
                          <a:r>
                            <a:rPr lang="en-US" sz="2000" baseline="-25000">
                              <a:solidFill>
                                <a:schemeClr val="tx1"/>
                              </a:solidFill>
                              <a:effectLst/>
                              <a:latin typeface="Times New Roman" panose="02020603050405020304" pitchFamily="18" charset="0"/>
                              <a:cs typeface="Times New Roman" panose="02020603050405020304" pitchFamily="18" charset="0"/>
                            </a:rPr>
                            <a:t>2</a:t>
                          </a:r>
                          <a:r>
                            <a:rPr lang="en-US" sz="2000">
                              <a:solidFill>
                                <a:schemeClr val="tx1"/>
                              </a:solidFill>
                              <a:effectLst/>
                              <a:latin typeface="Times New Roman" panose="02020603050405020304" pitchFamily="18" charset="0"/>
                              <a:cs typeface="Times New Roman" panose="02020603050405020304" pitchFamily="18" charset="0"/>
                            </a:rPr>
                            <a:t>  = 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10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B050"/>
                              </a:solidFill>
                              <a:effectLst/>
                              <a:latin typeface="Times New Roman" panose="02020603050405020304" pitchFamily="18" charset="0"/>
                              <a:cs typeface="Times New Roman" panose="02020603050405020304" pitchFamily="18" charset="0"/>
                            </a:rPr>
                            <a:t>12</a:t>
                          </a:r>
                          <a:endParaRPr lang="en-US" sz="20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22</a:t>
                          </a:r>
                          <a:endParaRPr lang="en-US" sz="20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22</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B050"/>
                              </a:solidFill>
                              <a:effectLst/>
                              <a:latin typeface="Times New Roman" panose="02020603050405020304" pitchFamily="18" charset="0"/>
                              <a:cs typeface="Times New Roman" panose="02020603050405020304" pitchFamily="18" charset="0"/>
                            </a:rPr>
                            <a:t>22</a:t>
                          </a:r>
                          <a:endParaRPr lang="en-US" sz="20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3, v</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0000FF"/>
                              </a:solidFill>
                              <a:effectLst/>
                              <a:latin typeface="Times New Roman" panose="02020603050405020304" pitchFamily="18" charset="0"/>
                              <a:cs typeface="Times New Roman" panose="02020603050405020304" pitchFamily="18" charset="0"/>
                            </a:rPr>
                            <a:t>20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22</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0" i="1" dirty="0">
                              <a:solidFill>
                                <a:schemeClr val="tx1"/>
                              </a:solidFill>
                              <a:effectLst/>
                              <a:latin typeface="Times New Roman" panose="02020603050405020304" pitchFamily="18" charset="0"/>
                              <a:cs typeface="Times New Roman" panose="02020603050405020304" pitchFamily="18" charset="0"/>
                            </a:rPr>
                            <a:t>32</a:t>
                          </a:r>
                          <a:endParaRPr lang="en-US" sz="2000" b="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C00000"/>
                              </a:solidFill>
                              <a:effectLst/>
                              <a:latin typeface="Times New Roman" panose="02020603050405020304" pitchFamily="18" charset="0"/>
                              <a:cs typeface="Times New Roman" panose="02020603050405020304" pitchFamily="18" charset="0"/>
                            </a:rPr>
                            <a:t>15</a:t>
                          </a:r>
                          <a:endParaRPr lang="en-US" sz="20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4</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15</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37</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408859203"/>
                  </p:ext>
                </p:extLst>
              </p:nvPr>
            </p:nvGraphicFramePr>
            <p:xfrm>
              <a:off x="1663449" y="1373143"/>
              <a:ext cx="8743294" cy="2171239"/>
            </p:xfrm>
            <a:graphic>
              <a:graphicData uri="http://schemas.openxmlformats.org/drawingml/2006/table">
                <a:tbl>
                  <a:tblPr firstRow="1" firstCol="1" bandRow="1">
                    <a:tableStyleId>{5C22544A-7EE6-4342-B048-85BDC9FD1C3A}</a:tableStyleId>
                  </a:tblPr>
                  <a:tblGrid>
                    <a:gridCol w="2256928">
                      <a:extLst>
                        <a:ext uri="{9D8B030D-6E8A-4147-A177-3AD203B41FA5}">
                          <a16:colId xmlns:a16="http://schemas.microsoft.com/office/drawing/2014/main" val="20000"/>
                        </a:ext>
                      </a:extLst>
                    </a:gridCol>
                    <a:gridCol w="1485188">
                      <a:extLst>
                        <a:ext uri="{9D8B030D-6E8A-4147-A177-3AD203B41FA5}">
                          <a16:colId xmlns:a16="http://schemas.microsoft.com/office/drawing/2014/main" val="20001"/>
                        </a:ext>
                      </a:extLst>
                    </a:gridCol>
                    <a:gridCol w="832799">
                      <a:extLst>
                        <a:ext uri="{9D8B030D-6E8A-4147-A177-3AD203B41FA5}">
                          <a16:colId xmlns:a16="http://schemas.microsoft.com/office/drawing/2014/main" val="20002"/>
                        </a:ext>
                      </a:extLst>
                    </a:gridCol>
                    <a:gridCol w="833895">
                      <a:extLst>
                        <a:ext uri="{9D8B030D-6E8A-4147-A177-3AD203B41FA5}">
                          <a16:colId xmlns:a16="http://schemas.microsoft.com/office/drawing/2014/main" val="20003"/>
                        </a:ext>
                      </a:extLst>
                    </a:gridCol>
                    <a:gridCol w="833895">
                      <a:extLst>
                        <a:ext uri="{9D8B030D-6E8A-4147-A177-3AD203B41FA5}">
                          <a16:colId xmlns:a16="http://schemas.microsoft.com/office/drawing/2014/main" val="20004"/>
                        </a:ext>
                      </a:extLst>
                    </a:gridCol>
                    <a:gridCol w="832799">
                      <a:extLst>
                        <a:ext uri="{9D8B030D-6E8A-4147-A177-3AD203B41FA5}">
                          <a16:colId xmlns:a16="http://schemas.microsoft.com/office/drawing/2014/main" val="20005"/>
                        </a:ext>
                      </a:extLst>
                    </a:gridCol>
                    <a:gridCol w="833895">
                      <a:extLst>
                        <a:ext uri="{9D8B030D-6E8A-4147-A177-3AD203B41FA5}">
                          <a16:colId xmlns:a16="http://schemas.microsoft.com/office/drawing/2014/main" val="20006"/>
                        </a:ext>
                      </a:extLst>
                    </a:gridCol>
                    <a:gridCol w="833895">
                      <a:extLst>
                        <a:ext uri="{9D8B030D-6E8A-4147-A177-3AD203B41FA5}">
                          <a16:colId xmlns:a16="http://schemas.microsoft.com/office/drawing/2014/main" val="20007"/>
                        </a:ext>
                      </a:extLst>
                    </a:gridCol>
                  </a:tblGrid>
                  <a:tr h="310177">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70" t="-25490" r="-287601" b="-647059"/>
                          </a:stretch>
                        </a:blip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F(</a:t>
                          </a:r>
                          <a:r>
                            <a:rPr lang="en-US" sz="2000" b="0" dirty="0" err="1">
                              <a:solidFill>
                                <a:schemeClr val="tx1"/>
                              </a:solidFill>
                              <a:effectLst/>
                              <a:latin typeface="Times New Roman" panose="02020603050405020304" pitchFamily="18" charset="0"/>
                              <a:cs typeface="Times New Roman" panose="02020603050405020304" pitchFamily="18" charset="0"/>
                            </a:rPr>
                            <a:t>i</a:t>
                          </a:r>
                          <a:r>
                            <a:rPr lang="en-US" sz="2000" b="0" dirty="0">
                              <a:solidFill>
                                <a:schemeClr val="tx1"/>
                              </a:solidFill>
                              <a:effectLst/>
                              <a:latin typeface="Times New Roman" panose="02020603050405020304" pitchFamily="18" charset="0"/>
                              <a:cs typeface="Times New Roman" panose="02020603050405020304" pitchFamily="18" charset="0"/>
                            </a:rPr>
                            <a:t>,  0) = 0</a:t>
                          </a:r>
                          <a:endPar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F(0,  j) = 0</a:t>
                          </a:r>
                          <a:r>
                            <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capacity j</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i</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10177">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F(0 ,  j) = 0  </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1</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10177">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w</a:t>
                          </a:r>
                          <a:r>
                            <a:rPr lang="en-US" sz="2000" baseline="-25000">
                              <a:solidFill>
                                <a:schemeClr val="tx1"/>
                              </a:solidFill>
                              <a:effectLst/>
                              <a:latin typeface="Times New Roman" panose="02020603050405020304" pitchFamily="18" charset="0"/>
                              <a:cs typeface="Times New Roman" panose="02020603050405020304" pitchFamily="18" charset="0"/>
                            </a:rPr>
                            <a:t>2</a:t>
                          </a:r>
                          <a:r>
                            <a:rPr lang="en-US" sz="2000">
                              <a:solidFill>
                                <a:schemeClr val="tx1"/>
                              </a:solidFill>
                              <a:effectLst/>
                              <a:latin typeface="Times New Roman" panose="02020603050405020304" pitchFamily="18" charset="0"/>
                              <a:cs typeface="Times New Roman" panose="02020603050405020304" pitchFamily="18" charset="0"/>
                            </a:rPr>
                            <a:t>  = 1, v</a:t>
                          </a:r>
                          <a:r>
                            <a:rPr lang="en-US" sz="2000" baseline="-25000">
                              <a:solidFill>
                                <a:schemeClr val="tx1"/>
                              </a:solidFill>
                              <a:effectLst/>
                              <a:latin typeface="Times New Roman" panose="02020603050405020304" pitchFamily="18" charset="0"/>
                              <a:cs typeface="Times New Roman" panose="02020603050405020304" pitchFamily="18" charset="0"/>
                            </a:rPr>
                            <a:t>2</a:t>
                          </a:r>
                          <a:r>
                            <a:rPr lang="en-US" sz="2000">
                              <a:solidFill>
                                <a:schemeClr val="tx1"/>
                              </a:solidFill>
                              <a:effectLst/>
                              <a:latin typeface="Times New Roman" panose="02020603050405020304" pitchFamily="18" charset="0"/>
                              <a:cs typeface="Times New Roman" panose="02020603050405020304" pitchFamily="18" charset="0"/>
                            </a:rPr>
                            <a:t>  = 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10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B050"/>
                              </a:solidFill>
                              <a:effectLst/>
                              <a:latin typeface="Times New Roman" panose="02020603050405020304" pitchFamily="18" charset="0"/>
                              <a:cs typeface="Times New Roman" panose="02020603050405020304" pitchFamily="18" charset="0"/>
                            </a:rPr>
                            <a:t>12</a:t>
                          </a:r>
                          <a:endParaRPr lang="en-US" sz="20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22</a:t>
                          </a:r>
                          <a:endParaRPr lang="en-US" sz="20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00FF"/>
                              </a:solidFill>
                              <a:effectLst/>
                              <a:latin typeface="Times New Roman" panose="02020603050405020304" pitchFamily="18" charset="0"/>
                              <a:cs typeface="Times New Roman" panose="02020603050405020304" pitchFamily="18" charset="0"/>
                            </a:rPr>
                            <a:t>22</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rgbClr val="00B050"/>
                              </a:solidFill>
                              <a:effectLst/>
                              <a:latin typeface="Times New Roman" panose="02020603050405020304" pitchFamily="18" charset="0"/>
                              <a:cs typeface="Times New Roman" panose="02020603050405020304" pitchFamily="18" charset="0"/>
                            </a:rPr>
                            <a:t>22</a:t>
                          </a:r>
                          <a:endParaRPr lang="en-US" sz="20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3, v</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0000FF"/>
                              </a:solidFill>
                              <a:effectLst/>
                              <a:latin typeface="Times New Roman" panose="02020603050405020304" pitchFamily="18" charset="0"/>
                              <a:cs typeface="Times New Roman" panose="02020603050405020304" pitchFamily="18" charset="0"/>
                            </a:rPr>
                            <a:t>20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22</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0" i="1" dirty="0">
                              <a:solidFill>
                                <a:schemeClr val="tx1"/>
                              </a:solidFill>
                              <a:effectLst/>
                              <a:latin typeface="Times New Roman" panose="02020603050405020304" pitchFamily="18" charset="0"/>
                              <a:cs typeface="Times New Roman" panose="02020603050405020304" pitchFamily="18" charset="0"/>
                            </a:rPr>
                            <a:t>32</a:t>
                          </a:r>
                          <a:endParaRPr lang="en-US" sz="2000" b="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10177">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C00000"/>
                              </a:solidFill>
                              <a:effectLst/>
                              <a:latin typeface="Times New Roman" panose="02020603050405020304" pitchFamily="18" charset="0"/>
                              <a:cs typeface="Times New Roman" panose="02020603050405020304" pitchFamily="18" charset="0"/>
                            </a:rPr>
                            <a:t>15</a:t>
                          </a:r>
                          <a:endParaRPr lang="en-US" sz="20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4</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15</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37</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cxnSp>
        <p:nvCxnSpPr>
          <p:cNvPr id="4" name="Curved Connector 3"/>
          <p:cNvCxnSpPr>
            <a:cxnSpLocks/>
          </p:cNvCxnSpPr>
          <p:nvPr/>
        </p:nvCxnSpPr>
        <p:spPr>
          <a:xfrm rot="16200000" flipH="1">
            <a:off x="5261641" y="1893912"/>
            <a:ext cx="548190" cy="275510"/>
          </a:xfrm>
          <a:prstGeom prst="curvedConnector3">
            <a:avLst>
              <a:gd name="adj1" fmla="val 710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81788" y="252013"/>
            <a:ext cx="4616193" cy="1107996"/>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Find the composition of an optimal subset by tracing back the computation of this entry F(4, 5) in the table.</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AD2ADB-7D5B-46C0-9F3C-592C2F22933F}"/>
                  </a:ext>
                </a:extLst>
              </p:cNvPr>
              <p:cNvSpPr txBox="1"/>
              <p:nvPr/>
            </p:nvSpPr>
            <p:spPr>
              <a:xfrm>
                <a:off x="1465217" y="3557516"/>
                <a:ext cx="9177364" cy="286232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maximal value is </a:t>
                </a:r>
                <a:r>
                  <a:rPr lang="en-US" sz="2000" b="1" dirty="0">
                    <a:solidFill>
                      <a:srgbClr val="C00000"/>
                    </a:solidFill>
                    <a:latin typeface="Times New Roman" panose="02020603050405020304" pitchFamily="18" charset="0"/>
                    <a:cs typeface="Times New Roman" panose="02020603050405020304" pitchFamily="18" charset="0"/>
                  </a:rPr>
                  <a:t>F(4, 5) </a:t>
                </a:r>
                <a:r>
                  <a:rPr lang="en-US" sz="2000" dirty="0">
                    <a:latin typeface="Times New Roman" panose="02020603050405020304" pitchFamily="18" charset="0"/>
                    <a:cs typeface="Times New Roman" panose="02020603050405020304" pitchFamily="18" charset="0"/>
                  </a:rPr>
                  <a:t>= Max{ </a:t>
                </a:r>
                <a:r>
                  <a:rPr lang="en-US" sz="2000" i="1" dirty="0">
                    <a:latin typeface="Times New Roman" panose="02020603050405020304" pitchFamily="18" charset="0"/>
                    <a:cs typeface="Times New Roman" panose="02020603050405020304" pitchFamily="18" charset="0"/>
                  </a:rPr>
                  <a:t>F(3, 5), </a:t>
                </a:r>
                <a:r>
                  <a:rPr lang="en-US" sz="2000" b="1" dirty="0">
                    <a:solidFill>
                      <a:srgbClr val="C00000"/>
                    </a:solidFill>
                    <a:latin typeface="Times New Roman" panose="02020603050405020304" pitchFamily="18" charset="0"/>
                    <a:cs typeface="Times New Roman" panose="02020603050405020304" pitchFamily="18" charset="0"/>
                  </a:rPr>
                  <a:t>v</a:t>
                </a:r>
                <a:r>
                  <a:rPr lang="en-US" sz="2000" b="1" baseline="-25000" dirty="0">
                    <a:solidFill>
                      <a:srgbClr val="C00000"/>
                    </a:solidFill>
                    <a:latin typeface="Times New Roman" panose="02020603050405020304" pitchFamily="18" charset="0"/>
                    <a:cs typeface="Times New Roman" panose="02020603050405020304" pitchFamily="18" charset="0"/>
                  </a:rPr>
                  <a:t>4</a:t>
                </a:r>
                <a:r>
                  <a:rPr lang="en-US" sz="2000" b="1" dirty="0">
                    <a:solidFill>
                      <a:srgbClr val="0000FF"/>
                    </a:solidFill>
                    <a:latin typeface="Times New Roman" panose="02020603050405020304" pitchFamily="18" charset="0"/>
                    <a:cs typeface="Times New Roman" panose="02020603050405020304" pitchFamily="18" charset="0"/>
                  </a:rPr>
                  <a:t> + </a:t>
                </a:r>
                <a:r>
                  <a:rPr lang="en-US" sz="2000" b="1" dirty="0">
                    <a:solidFill>
                      <a:srgbClr val="C00000"/>
                    </a:solidFill>
                    <a:latin typeface="Times New Roman" panose="02020603050405020304" pitchFamily="18" charset="0"/>
                    <a:cs typeface="Times New Roman" panose="02020603050405020304" pitchFamily="18" charset="0"/>
                  </a:rPr>
                  <a:t>F(3, 5 – 2) </a:t>
                </a:r>
                <a:r>
                  <a:rPr lang="en-US" sz="2000" dirty="0">
                    <a:latin typeface="Times New Roman" panose="02020603050405020304" pitchFamily="18" charset="0"/>
                    <a:cs typeface="Times New Roman" panose="02020603050405020304" pitchFamily="18" charset="0"/>
                  </a:rPr>
                  <a:t>} </a:t>
                </a:r>
              </a:p>
              <a:p>
                <a:pPr marL="339725">
                  <a:spcAft>
                    <a:spcPts val="600"/>
                  </a:spcAft>
                </a:pPr>
                <a:r>
                  <a:rPr lang="en-US" sz="2000" dirty="0">
                    <a:latin typeface="Times New Roman" panose="02020603050405020304" pitchFamily="18" charset="0"/>
                    <a:cs typeface="Times New Roman" panose="02020603050405020304" pitchFamily="18" charset="0"/>
                  </a:rPr>
                  <a:t>                                               =  Max {</a:t>
                </a:r>
                <a:r>
                  <a:rPr lang="en-US" sz="2000" i="1" dirty="0">
                    <a:latin typeface="Times New Roman" panose="02020603050405020304" pitchFamily="18" charset="0"/>
                    <a:cs typeface="Times New Roman" panose="02020603050405020304" pitchFamily="18" charset="0"/>
                  </a:rPr>
                  <a:t>32</a:t>
                </a:r>
                <a:r>
                  <a:rPr lang="en-US" sz="2000" dirty="0">
                    <a:latin typeface="Times New Roman" panose="02020603050405020304" pitchFamily="18" charset="0"/>
                    <a:cs typeface="Times New Roman" panose="02020603050405020304" pitchFamily="18" charset="0"/>
                  </a:rPr>
                  <a:t> , </a:t>
                </a:r>
                <a:r>
                  <a:rPr lang="en-US" sz="2000" b="1" dirty="0">
                    <a:solidFill>
                      <a:srgbClr val="C00000"/>
                    </a:solidFill>
                    <a:latin typeface="Times New Roman" panose="02020603050405020304" pitchFamily="18" charset="0"/>
                    <a:cs typeface="Times New Roman" panose="02020603050405020304" pitchFamily="18" charset="0"/>
                  </a:rPr>
                  <a:t>15 + 22</a:t>
                </a:r>
                <a:r>
                  <a:rPr lang="en-US" sz="2000" dirty="0">
                    <a:latin typeface="Times New Roman" panose="02020603050405020304" pitchFamily="18" charset="0"/>
                    <a:cs typeface="Times New Roman" panose="02020603050405020304" pitchFamily="18" charset="0"/>
                  </a:rPr>
                  <a:t>}  = Max{</a:t>
                </a:r>
                <a:r>
                  <a:rPr lang="en-US" sz="2000" i="1" dirty="0">
                    <a:latin typeface="Times New Roman" panose="02020603050405020304" pitchFamily="18" charset="0"/>
                    <a:cs typeface="Times New Roman" panose="02020603050405020304" pitchFamily="18" charset="0"/>
                  </a:rPr>
                  <a:t>32</a:t>
                </a:r>
                <a:r>
                  <a:rPr lang="en-US" sz="2000"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37</a:t>
                </a:r>
                <a:r>
                  <a:rPr lang="en-US" sz="2000" dirty="0">
                    <a:latin typeface="Times New Roman" panose="02020603050405020304" pitchFamily="18" charset="0"/>
                    <a:cs typeface="Times New Roman" panose="02020603050405020304" pitchFamily="18" charset="0"/>
                  </a:rPr>
                  <a:t>} = </a:t>
                </a:r>
                <a:r>
                  <a:rPr lang="en-US" sz="2000" b="1" dirty="0">
                    <a:solidFill>
                      <a:srgbClr val="C00000"/>
                    </a:solidFill>
                    <a:latin typeface="Times New Roman" panose="02020603050405020304" pitchFamily="18" charset="0"/>
                    <a:cs typeface="Times New Roman" panose="02020603050405020304" pitchFamily="18" charset="0"/>
                  </a:rPr>
                  <a:t>37</a:t>
                </a:r>
                <a:r>
                  <a:rPr lang="en-US" sz="2000" dirty="0">
                    <a:latin typeface="Times New Roman" panose="02020603050405020304" pitchFamily="18" charset="0"/>
                    <a:cs typeface="Times New Roman" panose="02020603050405020304" pitchFamily="18" charset="0"/>
                  </a:rPr>
                  <a:t>. </a:t>
                </a:r>
              </a:p>
              <a:p>
                <a:pPr marL="339725">
                  <a:spcAft>
                    <a:spcPts val="60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F(4, 5) </a:t>
                </a:r>
                <a14:m>
                  <m:oMath xmlns:m="http://schemas.openxmlformats.org/officeDocument/2006/math">
                    <m:r>
                      <a:rPr lang="en-US" sz="2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(&gt;)</m:t>
                    </m:r>
                  </m:oMath>
                </a14:m>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F(3, 5)</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4 (i.e., </a:t>
                </a:r>
                <a:r>
                  <a:rPr lang="en-US" sz="2000" dirty="0">
                    <a:solidFill>
                      <a:srgbClr val="0000FF"/>
                    </a:solidFill>
                    <a:latin typeface="Times New Roman" panose="02020603050405020304" pitchFamily="18" charset="0"/>
                    <a:cs typeface="Times New Roman" panose="02020603050405020304" pitchFamily="18" charset="0"/>
                  </a:rPr>
                  <a:t>w</a:t>
                </a:r>
                <a:r>
                  <a:rPr lang="en-US" sz="2000" baseline="-25000" dirty="0">
                    <a:solidFill>
                      <a:srgbClr val="0000FF"/>
                    </a:solidFill>
                    <a:latin typeface="Times New Roman" panose="02020603050405020304" pitchFamily="18" charset="0"/>
                    <a:cs typeface="Times New Roman" panose="02020603050405020304" pitchFamily="18" charset="0"/>
                  </a:rPr>
                  <a:t>4</a:t>
                </a:r>
                <a:r>
                  <a:rPr lang="en-US" sz="2000" dirty="0">
                    <a:solidFill>
                      <a:srgbClr val="0000FF"/>
                    </a:solidFill>
                    <a:latin typeface="Times New Roman" panose="02020603050405020304" pitchFamily="18" charset="0"/>
                    <a:cs typeface="Times New Roman" panose="02020603050405020304" pitchFamily="18" charset="0"/>
                  </a:rPr>
                  <a:t>  = 2, v</a:t>
                </a:r>
                <a:r>
                  <a:rPr lang="en-US" sz="2000" baseline="-25000" dirty="0">
                    <a:solidFill>
                      <a:srgbClr val="0000FF"/>
                    </a:solidFill>
                    <a:latin typeface="Times New Roman" panose="02020603050405020304" pitchFamily="18" charset="0"/>
                    <a:cs typeface="Times New Roman" panose="02020603050405020304" pitchFamily="18" charset="0"/>
                  </a:rPr>
                  <a:t>4</a:t>
                </a:r>
                <a:r>
                  <a:rPr lang="en-US" sz="2000" dirty="0">
                    <a:solidFill>
                      <a:srgbClr val="0000FF"/>
                    </a:solidFill>
                    <a:latin typeface="Times New Roman" panose="02020603050405020304" pitchFamily="18" charset="0"/>
                    <a:cs typeface="Times New Roman" panose="02020603050405020304" pitchFamily="18" charset="0"/>
                  </a:rPr>
                  <a:t>  = 15)</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included in an optimal solution along with an optimal subset for filling 5 - 2 = 3 the remaining units of the knapsack capacity. The latter is represented by element F(3, 3), which is 22. </a:t>
                </a:r>
              </a:p>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a:t>
                </a:r>
                <a:r>
                  <a:rPr lang="en-US"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F(3, 3)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b="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F(2, 3)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22 , item 3 (i.e., </a:t>
                </a:r>
                <a:r>
                  <a:rPr lang="en-US" sz="2000" dirty="0">
                    <a:latin typeface="Times New Roman" panose="02020603050405020304" pitchFamily="18" charset="0"/>
                    <a:cs typeface="Times New Roman" panose="02020603050405020304" pitchFamily="18" charset="0"/>
                  </a:rPr>
                  <a:t>w</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v</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20</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not included in an optimal subset.  </a:t>
                </a:r>
              </a:p>
              <a:p>
                <a:pPr marL="687388" lvl="1" indent="-342900">
                  <a:spcAft>
                    <a:spcPts val="600"/>
                  </a:spcAft>
                  <a:buFont typeface="Arial" panose="020B0604020202020204" pitchFamily="34" charset="0"/>
                  <a:buChar char="•"/>
                </a:pPr>
                <a:r>
                  <a:rPr lang="en-US"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F(3, 3)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a:t>
                </a:r>
                <a:r>
                  <a:rPr lang="en-US" sz="2000" b="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F(2, 3), </a:t>
                </a:r>
                <a:r>
                  <a:rPr lang="en-US" sz="2000" dirty="0">
                    <a:solidFill>
                      <a:srgbClr val="0000FF"/>
                    </a:solidFill>
                    <a:latin typeface="Times New Roman" panose="02020603050405020304" pitchFamily="18" charset="0"/>
                    <a:cs typeface="Times New Roman" panose="02020603050405020304" pitchFamily="18" charset="0"/>
                  </a:rPr>
                  <a:t>v</a:t>
                </a:r>
                <a:r>
                  <a:rPr lang="en-US" sz="2000" baseline="-25000" dirty="0">
                    <a:solidFill>
                      <a:srgbClr val="0000FF"/>
                    </a:solidFill>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F(2, 3-3)</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max{</a:t>
                </a:r>
                <a:r>
                  <a:rPr lang="en-US" sz="2000" b="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22</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20+0} = 22, if j - </a:t>
                </a:r>
                <a:r>
                  <a:rPr lang="en-US" sz="2000" dirty="0">
                    <a:solidFill>
                      <a:srgbClr val="0000FF"/>
                    </a:solidFill>
                    <a:latin typeface="Times New Roman" panose="02020603050405020304" pitchFamily="18" charset="0"/>
                    <a:cs typeface="Times New Roman" panose="02020603050405020304" pitchFamily="18" charset="0"/>
                  </a:rPr>
                  <a:t>w</a:t>
                </a:r>
                <a:r>
                  <a:rPr lang="en-US" sz="2000" baseline="-25000" dirty="0">
                    <a:solidFill>
                      <a:srgbClr val="0000FF"/>
                    </a:solidFill>
                    <a:latin typeface="Times New Roman" panose="02020603050405020304" pitchFamily="18" charset="0"/>
                    <a:cs typeface="Times New Roman" panose="02020603050405020304" pitchFamily="18" charset="0"/>
                  </a:rPr>
                  <a:t>3</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3-3</a:t>
                </a:r>
                <a:r>
                  <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p:txBody>
          </p:sp>
        </mc:Choice>
        <mc:Fallback xmlns="">
          <p:sp>
            <p:nvSpPr>
              <p:cNvPr id="10" name="TextBox 9">
                <a:extLst>
                  <a:ext uri="{FF2B5EF4-FFF2-40B4-BE49-F238E27FC236}">
                    <a16:creationId xmlns:a16="http://schemas.microsoft.com/office/drawing/2014/main" id="{3BAD2ADB-7D5B-46C0-9F3C-592C2F22933F}"/>
                  </a:ext>
                </a:extLst>
              </p:cNvPr>
              <p:cNvSpPr txBox="1">
                <a:spLocks noRot="1" noChangeAspect="1" noMove="1" noResize="1" noEditPoints="1" noAdjustHandles="1" noChangeArrowheads="1" noChangeShapeType="1" noTextEdit="1"/>
              </p:cNvSpPr>
              <p:nvPr/>
            </p:nvSpPr>
            <p:spPr>
              <a:xfrm>
                <a:off x="1465217" y="3557516"/>
                <a:ext cx="9177364" cy="2862322"/>
              </a:xfrm>
              <a:prstGeom prst="rect">
                <a:avLst/>
              </a:prstGeom>
              <a:blipFill>
                <a:blip r:embed="rId3"/>
                <a:stretch>
                  <a:fillRect l="-531" t="-1062" b="-2760"/>
                </a:stretch>
              </a:blipFill>
              <a:ln>
                <a:solidFill>
                  <a:schemeClr val="bg1"/>
                </a:solidFill>
              </a:ln>
            </p:spPr>
            <p:txBody>
              <a:bodyPr/>
              <a:lstStyle/>
              <a:p>
                <a:r>
                  <a:rPr lang="en-US">
                    <a:noFill/>
                  </a:rPr>
                  <a:t> </a:t>
                </a:r>
              </a:p>
            </p:txBody>
          </p:sp>
        </mc:Fallback>
      </mc:AlternateContent>
      <p:pic>
        <p:nvPicPr>
          <p:cNvPr id="11" name="Picture 10" descr="Emoticon making a point Stock Vector - 14709057">
            <a:extLst>
              <a:ext uri="{FF2B5EF4-FFF2-40B4-BE49-F238E27FC236}">
                <a16:creationId xmlns:a16="http://schemas.microsoft.com/office/drawing/2014/main" id="{6835A701-0326-40AA-9B1C-DAB9D435D83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082148" flipH="1" flipV="1">
            <a:off x="733679" y="2758069"/>
            <a:ext cx="656296" cy="426649"/>
          </a:xfrm>
          <a:prstGeom prst="rect">
            <a:avLst/>
          </a:prstGeom>
          <a:noFill/>
          <a:ln>
            <a:noFill/>
          </a:ln>
        </p:spPr>
      </p:pic>
      <p:cxnSp>
        <p:nvCxnSpPr>
          <p:cNvPr id="13" name="Curved Connector 3">
            <a:extLst>
              <a:ext uri="{FF2B5EF4-FFF2-40B4-BE49-F238E27FC236}">
                <a16:creationId xmlns:a16="http://schemas.microsoft.com/office/drawing/2014/main" id="{3A5B3AAA-1BFB-4A97-8230-11365189CDF3}"/>
              </a:ext>
            </a:extLst>
          </p:cNvPr>
          <p:cNvCxnSpPr>
            <a:cxnSpLocks/>
          </p:cNvCxnSpPr>
          <p:nvPr/>
        </p:nvCxnSpPr>
        <p:spPr>
          <a:xfrm rot="16200000" flipH="1">
            <a:off x="5925242" y="1928327"/>
            <a:ext cx="567509" cy="225999"/>
          </a:xfrm>
          <a:prstGeom prst="curvedConnector3">
            <a:avLst>
              <a:gd name="adj1" fmla="val 10063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B02AC64-A52B-4167-A8E1-92CAEFE4E66A}"/>
              </a:ext>
            </a:extLst>
          </p:cNvPr>
          <p:cNvSpPr/>
          <p:nvPr/>
        </p:nvSpPr>
        <p:spPr>
          <a:xfrm>
            <a:off x="5535736" y="544685"/>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spTree>
    <p:extLst>
      <p:ext uri="{BB962C8B-B14F-4D97-AF65-F5344CB8AC3E}">
        <p14:creationId xmlns:p14="http://schemas.microsoft.com/office/powerpoint/2010/main" val="246062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727940947"/>
                  </p:ext>
                </p:extLst>
              </p:nvPr>
            </p:nvGraphicFramePr>
            <p:xfrm>
              <a:off x="1637324" y="1409624"/>
              <a:ext cx="8786839" cy="2133600"/>
            </p:xfrm>
            <a:graphic>
              <a:graphicData uri="http://schemas.openxmlformats.org/drawingml/2006/table">
                <a:tbl>
                  <a:tblPr firstRow="1" firstCol="1" bandRow="1">
                    <a:tableStyleId>{5C22544A-7EE6-4342-B048-85BDC9FD1C3A}</a:tableStyleId>
                  </a:tblPr>
                  <a:tblGrid>
                    <a:gridCol w="2268168">
                      <a:extLst>
                        <a:ext uri="{9D8B030D-6E8A-4147-A177-3AD203B41FA5}">
                          <a16:colId xmlns:a16="http://schemas.microsoft.com/office/drawing/2014/main" val="20000"/>
                        </a:ext>
                      </a:extLst>
                    </a:gridCol>
                    <a:gridCol w="1492585">
                      <a:extLst>
                        <a:ext uri="{9D8B030D-6E8A-4147-A177-3AD203B41FA5}">
                          <a16:colId xmlns:a16="http://schemas.microsoft.com/office/drawing/2014/main" val="20001"/>
                        </a:ext>
                      </a:extLst>
                    </a:gridCol>
                    <a:gridCol w="836947">
                      <a:extLst>
                        <a:ext uri="{9D8B030D-6E8A-4147-A177-3AD203B41FA5}">
                          <a16:colId xmlns:a16="http://schemas.microsoft.com/office/drawing/2014/main" val="20002"/>
                        </a:ext>
                      </a:extLst>
                    </a:gridCol>
                    <a:gridCol w="838048">
                      <a:extLst>
                        <a:ext uri="{9D8B030D-6E8A-4147-A177-3AD203B41FA5}">
                          <a16:colId xmlns:a16="http://schemas.microsoft.com/office/drawing/2014/main" val="20003"/>
                        </a:ext>
                      </a:extLst>
                    </a:gridCol>
                    <a:gridCol w="838048">
                      <a:extLst>
                        <a:ext uri="{9D8B030D-6E8A-4147-A177-3AD203B41FA5}">
                          <a16:colId xmlns:a16="http://schemas.microsoft.com/office/drawing/2014/main" val="20004"/>
                        </a:ext>
                      </a:extLst>
                    </a:gridCol>
                    <a:gridCol w="836947">
                      <a:extLst>
                        <a:ext uri="{9D8B030D-6E8A-4147-A177-3AD203B41FA5}">
                          <a16:colId xmlns:a16="http://schemas.microsoft.com/office/drawing/2014/main" val="20005"/>
                        </a:ext>
                      </a:extLst>
                    </a:gridCol>
                    <a:gridCol w="838048">
                      <a:extLst>
                        <a:ext uri="{9D8B030D-6E8A-4147-A177-3AD203B41FA5}">
                          <a16:colId xmlns:a16="http://schemas.microsoft.com/office/drawing/2014/main" val="20006"/>
                        </a:ext>
                      </a:extLst>
                    </a:gridCol>
                    <a:gridCol w="838048">
                      <a:extLst>
                        <a:ext uri="{9D8B030D-6E8A-4147-A177-3AD203B41FA5}">
                          <a16:colId xmlns:a16="http://schemas.microsoft.com/office/drawing/2014/main" val="20007"/>
                        </a:ext>
                      </a:extLst>
                    </a:gridCol>
                  </a:tblGrid>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b="0" dirty="0">
                              <a:solidFill>
                                <a:schemeClr val="tx1"/>
                              </a:solidFill>
                              <a:effectLst/>
                              <a:latin typeface="Times New Roman" panose="02020603050405020304" pitchFamily="18" charset="0"/>
                              <a:cs typeface="Times New Roman" panose="02020603050405020304" pitchFamily="18" charset="0"/>
                            </a:rPr>
                            <a:t>capacity j</a:t>
                          </a:r>
                          <a14:m>
                            <m:oMath xmlns:m="http://schemas.openxmlformats.org/officeDocument/2006/math">
                              <m:r>
                                <a:rPr lang="en-US"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0" dirty="0">
                              <a:solidFill>
                                <a:schemeClr val="tx1"/>
                              </a:solidFill>
                              <a:effectLst/>
                              <a:latin typeface="Times New Roman" panose="02020603050405020304" pitchFamily="18" charset="0"/>
                              <a:cs typeface="Times New Roman" panose="02020603050405020304" pitchFamily="18" charset="0"/>
                            </a:rPr>
                            <a:t>W=5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F(</a:t>
                          </a:r>
                          <a:r>
                            <a:rPr lang="en-US" sz="2000" b="0" dirty="0" err="1">
                              <a:solidFill>
                                <a:schemeClr val="tx1"/>
                              </a:solidFill>
                              <a:effectLst/>
                              <a:latin typeface="Times New Roman" panose="02020603050405020304" pitchFamily="18" charset="0"/>
                              <a:cs typeface="Times New Roman" panose="02020603050405020304" pitchFamily="18" charset="0"/>
                            </a:rPr>
                            <a:t>i</a:t>
                          </a:r>
                          <a:r>
                            <a:rPr lang="en-US" sz="2000" b="0" dirty="0">
                              <a:solidFill>
                                <a:schemeClr val="tx1"/>
                              </a:solidFill>
                              <a:effectLst/>
                              <a:latin typeface="Times New Roman" panose="02020603050405020304" pitchFamily="18" charset="0"/>
                              <a:cs typeface="Times New Roman" panose="02020603050405020304" pitchFamily="18" charset="0"/>
                            </a:rPr>
                            <a:t>,  0) = 0</a:t>
                          </a:r>
                          <a:endPar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F(0,  j) = 0</a:t>
                          </a:r>
                          <a:r>
                            <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capacity j</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i</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296285">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F(0 ,  j) = 0  </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b="1" dirty="0">
                              <a:solidFill>
                                <a:schemeClr val="accent4">
                                  <a:lumMod val="75000"/>
                                </a:schemeClr>
                              </a:solidFill>
                              <a:effectLst/>
                              <a:latin typeface="Times New Roman" panose="02020603050405020304" pitchFamily="18" charset="0"/>
                              <a:cs typeface="Times New Roman" panose="02020603050405020304" pitchFamily="18" charset="0"/>
                            </a:rPr>
                            <a:t>0</a:t>
                          </a:r>
                          <a:endParaRPr lang="en-US" sz="2000" b="1" dirty="0">
                            <a:solidFill>
                              <a:schemeClr val="accent4">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chemeClr val="accent4">
                                  <a:lumMod val="75000"/>
                                </a:schemeClr>
                              </a:solidFill>
                              <a:effectLst/>
                              <a:latin typeface="Times New Roman" panose="02020603050405020304" pitchFamily="18" charset="0"/>
                              <a:cs typeface="Times New Roman" panose="02020603050405020304" pitchFamily="18" charset="0"/>
                            </a:rPr>
                            <a:t>12</a:t>
                          </a:r>
                          <a:endParaRPr lang="en-US" sz="2000" dirty="0">
                            <a:solidFill>
                              <a:schemeClr val="accent4">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1</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chemeClr val="accent6">
                                  <a:lumMod val="75000"/>
                                </a:schemeClr>
                              </a:solidFill>
                              <a:effectLst/>
                              <a:latin typeface="Times New Roman" panose="02020603050405020304" pitchFamily="18" charset="0"/>
                              <a:cs typeface="Times New Roman" panose="02020603050405020304" pitchFamily="18" charset="0"/>
                            </a:rPr>
                            <a:t>12</a:t>
                          </a:r>
                          <a:endParaRPr lang="en-US" sz="2000" b="1" dirty="0">
                            <a:solidFill>
                              <a:schemeClr val="accent6">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i="1" dirty="0">
                              <a:solidFill>
                                <a:schemeClr val="tx1"/>
                              </a:solidFill>
                              <a:effectLst/>
                              <a:latin typeface="Times New Roman" panose="02020603050405020304" pitchFamily="18" charset="0"/>
                              <a:cs typeface="Times New Roman" panose="02020603050405020304" pitchFamily="18" charset="0"/>
                            </a:rPr>
                            <a:t>12</a:t>
                          </a:r>
                          <a:endParaRPr lang="en-US" sz="200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2</a:t>
                          </a:r>
                          <a:r>
                            <a:rPr lang="en-US" sz="2000" dirty="0">
                              <a:solidFill>
                                <a:schemeClr val="tx1"/>
                              </a:solidFill>
                              <a:effectLst/>
                              <a:latin typeface="Times New Roman" panose="02020603050405020304" pitchFamily="18" charset="0"/>
                              <a:cs typeface="Times New Roman" panose="02020603050405020304" pitchFamily="18" charset="0"/>
                            </a:rPr>
                            <a:t>  = 1, v</a:t>
                          </a:r>
                          <a:r>
                            <a:rPr lang="en-US" sz="2000" baseline="-25000" dirty="0">
                              <a:solidFill>
                                <a:schemeClr val="tx1"/>
                              </a:solidFill>
                              <a:effectLst/>
                              <a:latin typeface="Times New Roman" panose="02020603050405020304" pitchFamily="18" charset="0"/>
                              <a:cs typeface="Times New Roman" panose="02020603050405020304" pitchFamily="18" charset="0"/>
                            </a:rPr>
                            <a:t>2</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chemeClr val="accent6">
                                  <a:lumMod val="75000"/>
                                </a:schemeClr>
                              </a:solidFill>
                              <a:effectLst/>
                              <a:latin typeface="Times New Roman" panose="02020603050405020304" pitchFamily="18" charset="0"/>
                              <a:cs typeface="Times New Roman" panose="02020603050405020304" pitchFamily="18" charset="0"/>
                            </a:rPr>
                            <a:t>10</a:t>
                          </a:r>
                          <a:endParaRPr lang="en-US" sz="2000" dirty="0">
                            <a:solidFill>
                              <a:schemeClr val="accent6">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22</a:t>
                          </a:r>
                          <a:endParaRPr lang="en-US" sz="20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3, v</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0000FF"/>
                              </a:solidFill>
                              <a:effectLst/>
                              <a:latin typeface="Times New Roman" panose="02020603050405020304" pitchFamily="18" charset="0"/>
                              <a:cs typeface="Times New Roman" panose="02020603050405020304" pitchFamily="18" charset="0"/>
                            </a:rPr>
                            <a:t>20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22</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32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96285">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C00000"/>
                              </a:solidFill>
                              <a:effectLst/>
                              <a:latin typeface="Times New Roman" panose="02020603050405020304" pitchFamily="18" charset="0"/>
                              <a:cs typeface="Times New Roman" panose="02020603050405020304" pitchFamily="18" charset="0"/>
                            </a:rPr>
                            <a:t>15</a:t>
                          </a:r>
                          <a:endParaRPr lang="en-US" sz="20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4</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15</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37</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27940947"/>
                  </p:ext>
                </p:extLst>
              </p:nvPr>
            </p:nvGraphicFramePr>
            <p:xfrm>
              <a:off x="1637324" y="1409624"/>
              <a:ext cx="8786839" cy="2133600"/>
            </p:xfrm>
            <a:graphic>
              <a:graphicData uri="http://schemas.openxmlformats.org/drawingml/2006/table">
                <a:tbl>
                  <a:tblPr firstRow="1" firstCol="1" bandRow="1">
                    <a:tableStyleId>{5C22544A-7EE6-4342-B048-85BDC9FD1C3A}</a:tableStyleId>
                  </a:tblPr>
                  <a:tblGrid>
                    <a:gridCol w="2268168">
                      <a:extLst>
                        <a:ext uri="{9D8B030D-6E8A-4147-A177-3AD203B41FA5}">
                          <a16:colId xmlns:a16="http://schemas.microsoft.com/office/drawing/2014/main" val="20000"/>
                        </a:ext>
                      </a:extLst>
                    </a:gridCol>
                    <a:gridCol w="1492585">
                      <a:extLst>
                        <a:ext uri="{9D8B030D-6E8A-4147-A177-3AD203B41FA5}">
                          <a16:colId xmlns:a16="http://schemas.microsoft.com/office/drawing/2014/main" val="20001"/>
                        </a:ext>
                      </a:extLst>
                    </a:gridCol>
                    <a:gridCol w="836947">
                      <a:extLst>
                        <a:ext uri="{9D8B030D-6E8A-4147-A177-3AD203B41FA5}">
                          <a16:colId xmlns:a16="http://schemas.microsoft.com/office/drawing/2014/main" val="20002"/>
                        </a:ext>
                      </a:extLst>
                    </a:gridCol>
                    <a:gridCol w="838048">
                      <a:extLst>
                        <a:ext uri="{9D8B030D-6E8A-4147-A177-3AD203B41FA5}">
                          <a16:colId xmlns:a16="http://schemas.microsoft.com/office/drawing/2014/main" val="20003"/>
                        </a:ext>
                      </a:extLst>
                    </a:gridCol>
                    <a:gridCol w="838048">
                      <a:extLst>
                        <a:ext uri="{9D8B030D-6E8A-4147-A177-3AD203B41FA5}">
                          <a16:colId xmlns:a16="http://schemas.microsoft.com/office/drawing/2014/main" val="20004"/>
                        </a:ext>
                      </a:extLst>
                    </a:gridCol>
                    <a:gridCol w="836947">
                      <a:extLst>
                        <a:ext uri="{9D8B030D-6E8A-4147-A177-3AD203B41FA5}">
                          <a16:colId xmlns:a16="http://schemas.microsoft.com/office/drawing/2014/main" val="20005"/>
                        </a:ext>
                      </a:extLst>
                    </a:gridCol>
                    <a:gridCol w="838048">
                      <a:extLst>
                        <a:ext uri="{9D8B030D-6E8A-4147-A177-3AD203B41FA5}">
                          <a16:colId xmlns:a16="http://schemas.microsoft.com/office/drawing/2014/main" val="20006"/>
                        </a:ext>
                      </a:extLst>
                    </a:gridCol>
                    <a:gridCol w="838048">
                      <a:extLst>
                        <a:ext uri="{9D8B030D-6E8A-4147-A177-3AD203B41FA5}">
                          <a16:colId xmlns:a16="http://schemas.microsoft.com/office/drawing/2014/main" val="20007"/>
                        </a:ext>
                      </a:extLst>
                    </a:gridCol>
                  </a:tblGrid>
                  <a:tr h="30480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 t="-26000" r="-288441" b="-652000"/>
                          </a:stretch>
                        </a:blipFill>
                      </a:tcPr>
                    </a:tc>
                    <a:tc>
                      <a:txBody>
                        <a:bodyPr/>
                        <a:lstStyle/>
                        <a:p>
                          <a:pPr marL="0" marR="0" algn="ctr">
                            <a:spcBef>
                              <a:spcPts val="0"/>
                            </a:spcBef>
                            <a:spcAft>
                              <a:spcPts val="0"/>
                            </a:spcAft>
                          </a:pPr>
                          <a:r>
                            <a:rPr lang="en-US" sz="2000" b="0" dirty="0">
                              <a:solidFill>
                                <a:schemeClr val="tx1"/>
                              </a:solidFill>
                              <a:effectLst/>
                              <a:latin typeface="Times New Roman" panose="02020603050405020304" pitchFamily="18" charset="0"/>
                              <a:cs typeface="Times New Roman" panose="02020603050405020304" pitchFamily="18" charset="0"/>
                            </a:rPr>
                            <a:t>F(</a:t>
                          </a:r>
                          <a:r>
                            <a:rPr lang="en-US" sz="2000" b="0" dirty="0" err="1">
                              <a:solidFill>
                                <a:schemeClr val="tx1"/>
                              </a:solidFill>
                              <a:effectLst/>
                              <a:latin typeface="Times New Roman" panose="02020603050405020304" pitchFamily="18" charset="0"/>
                              <a:cs typeface="Times New Roman" panose="02020603050405020304" pitchFamily="18" charset="0"/>
                            </a:rPr>
                            <a:t>i</a:t>
                          </a:r>
                          <a:r>
                            <a:rPr lang="en-US" sz="2000" b="0" dirty="0">
                              <a:solidFill>
                                <a:schemeClr val="tx1"/>
                              </a:solidFill>
                              <a:effectLst/>
                              <a:latin typeface="Times New Roman" panose="02020603050405020304" pitchFamily="18" charset="0"/>
                              <a:cs typeface="Times New Roman" panose="02020603050405020304" pitchFamily="18" charset="0"/>
                            </a:rPr>
                            <a:t>,  0) = 0</a:t>
                          </a:r>
                          <a:endPar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Times New Roman" panose="02020603050405020304" pitchFamily="18" charset="0"/>
                              <a:cs typeface="Times New Roman" panose="02020603050405020304" pitchFamily="18" charset="0"/>
                            </a:rPr>
                            <a:t>F(0,  j) = 0</a:t>
                          </a:r>
                          <a:r>
                            <a:rPr lang="en-US" sz="2000" b="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capacity j</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i</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1"/>
                      </a:ext>
                    </a:extLst>
                  </a:tr>
                  <a:tr h="304800">
                    <a:tc>
                      <a:txBody>
                        <a:bodyPr/>
                        <a:lstStyle/>
                        <a:p>
                          <a:pPr marL="0" marR="0">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 F(0 ,  j) = 0  </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b="1" dirty="0">
                              <a:solidFill>
                                <a:schemeClr val="accent4">
                                  <a:lumMod val="75000"/>
                                </a:schemeClr>
                              </a:solidFill>
                              <a:effectLst/>
                              <a:latin typeface="Times New Roman" panose="02020603050405020304" pitchFamily="18" charset="0"/>
                              <a:cs typeface="Times New Roman" panose="02020603050405020304" pitchFamily="18" charset="0"/>
                            </a:rPr>
                            <a:t>0</a:t>
                          </a:r>
                          <a:endParaRPr lang="en-US" sz="2000" b="1" dirty="0">
                            <a:solidFill>
                              <a:schemeClr val="accent4">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1</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chemeClr val="accent4">
                                  <a:lumMod val="75000"/>
                                </a:schemeClr>
                              </a:solidFill>
                              <a:effectLst/>
                              <a:latin typeface="Times New Roman" panose="02020603050405020304" pitchFamily="18" charset="0"/>
                              <a:cs typeface="Times New Roman" panose="02020603050405020304" pitchFamily="18" charset="0"/>
                            </a:rPr>
                            <a:t>12</a:t>
                          </a:r>
                          <a:endParaRPr lang="en-US" sz="2000" dirty="0">
                            <a:solidFill>
                              <a:schemeClr val="accent4">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1</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chemeClr val="accent6">
                                  <a:lumMod val="75000"/>
                                </a:schemeClr>
                              </a:solidFill>
                              <a:effectLst/>
                              <a:latin typeface="Times New Roman" panose="02020603050405020304" pitchFamily="18" charset="0"/>
                              <a:cs typeface="Times New Roman" panose="02020603050405020304" pitchFamily="18" charset="0"/>
                            </a:rPr>
                            <a:t>12</a:t>
                          </a:r>
                          <a:endParaRPr lang="en-US" sz="2000" b="1" dirty="0">
                            <a:solidFill>
                              <a:schemeClr val="accent6">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i="1" dirty="0">
                              <a:solidFill>
                                <a:schemeClr val="tx1"/>
                              </a:solidFill>
                              <a:effectLst/>
                              <a:latin typeface="Times New Roman" panose="02020603050405020304" pitchFamily="18" charset="0"/>
                              <a:cs typeface="Times New Roman" panose="02020603050405020304" pitchFamily="18" charset="0"/>
                            </a:rPr>
                            <a:t>12</a:t>
                          </a:r>
                          <a:endParaRPr lang="en-US" sz="2000" i="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12</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2</a:t>
                          </a:r>
                          <a:r>
                            <a:rPr lang="en-US" sz="2000" dirty="0">
                              <a:solidFill>
                                <a:schemeClr val="tx1"/>
                              </a:solidFill>
                              <a:effectLst/>
                              <a:latin typeface="Times New Roman" panose="02020603050405020304" pitchFamily="18" charset="0"/>
                              <a:cs typeface="Times New Roman" panose="02020603050405020304" pitchFamily="18" charset="0"/>
                            </a:rPr>
                            <a:t>  = 1, v</a:t>
                          </a:r>
                          <a:r>
                            <a:rPr lang="en-US" sz="2000" baseline="-25000" dirty="0">
                              <a:solidFill>
                                <a:schemeClr val="tx1"/>
                              </a:solidFill>
                              <a:effectLst/>
                              <a:latin typeface="Times New Roman" panose="02020603050405020304" pitchFamily="18" charset="0"/>
                              <a:cs typeface="Times New Roman" panose="02020603050405020304" pitchFamily="18" charset="0"/>
                            </a:rPr>
                            <a:t>2</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chemeClr val="accent6">
                                  <a:lumMod val="75000"/>
                                </a:schemeClr>
                              </a:solidFill>
                              <a:effectLst/>
                              <a:latin typeface="Times New Roman" panose="02020603050405020304" pitchFamily="18" charset="0"/>
                              <a:cs typeface="Times New Roman" panose="02020603050405020304" pitchFamily="18" charset="0"/>
                            </a:rPr>
                            <a:t>10</a:t>
                          </a:r>
                          <a:endParaRPr lang="en-US" sz="2000" dirty="0">
                            <a:solidFill>
                              <a:schemeClr val="accent6">
                                <a:lumMod val="75000"/>
                              </a:schemeClr>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0000FF"/>
                              </a:solidFill>
                              <a:effectLst/>
                              <a:latin typeface="Times New Roman" panose="02020603050405020304" pitchFamily="18" charset="0"/>
                              <a:cs typeface="Times New Roman" panose="02020603050405020304" pitchFamily="18" charset="0"/>
                            </a:rPr>
                            <a:t>22</a:t>
                          </a:r>
                          <a:endParaRPr lang="en-US" sz="20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3, v</a:t>
                          </a:r>
                          <a:r>
                            <a:rPr lang="en-US" sz="2000" baseline="-25000" dirty="0">
                              <a:solidFill>
                                <a:schemeClr val="tx1"/>
                              </a:solidFill>
                              <a:effectLst/>
                              <a:latin typeface="Times New Roman" panose="02020603050405020304" pitchFamily="18" charset="0"/>
                              <a:cs typeface="Times New Roman" panose="02020603050405020304" pitchFamily="18" charset="0"/>
                            </a:rPr>
                            <a:t>3</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0000FF"/>
                              </a:solidFill>
                              <a:effectLst/>
                              <a:latin typeface="Times New Roman" panose="02020603050405020304" pitchFamily="18" charset="0"/>
                              <a:cs typeface="Times New Roman" panose="02020603050405020304" pitchFamily="18" charset="0"/>
                            </a:rPr>
                            <a:t>20</a:t>
                          </a:r>
                          <a:endParaRPr lang="en-US" sz="20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12</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22</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32</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304800">
                    <a:tc>
                      <a:txBody>
                        <a:bodyPr/>
                        <a:lstStyle/>
                        <a:p>
                          <a:pPr marL="0" marR="0">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w</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2, v</a:t>
                          </a:r>
                          <a:r>
                            <a:rPr lang="en-US" sz="2000" baseline="-25000" dirty="0">
                              <a:solidFill>
                                <a:schemeClr val="tx1"/>
                              </a:solidFill>
                              <a:effectLst/>
                              <a:latin typeface="Times New Roman" panose="02020603050405020304" pitchFamily="18" charset="0"/>
                              <a:cs typeface="Times New Roman" panose="02020603050405020304" pitchFamily="18" charset="0"/>
                            </a:rPr>
                            <a:t>4</a:t>
                          </a:r>
                          <a:r>
                            <a:rPr lang="en-US" sz="2000" dirty="0">
                              <a:solidFill>
                                <a:schemeClr val="tx1"/>
                              </a:solidFill>
                              <a:effectLst/>
                              <a:latin typeface="Times New Roman" panose="02020603050405020304" pitchFamily="18" charset="0"/>
                              <a:cs typeface="Times New Roman" panose="02020603050405020304" pitchFamily="18" charset="0"/>
                            </a:rPr>
                            <a:t>  = </a:t>
                          </a:r>
                          <a:r>
                            <a:rPr lang="en-US" sz="2000" dirty="0">
                              <a:solidFill>
                                <a:srgbClr val="C00000"/>
                              </a:solidFill>
                              <a:effectLst/>
                              <a:latin typeface="Times New Roman" panose="02020603050405020304" pitchFamily="18" charset="0"/>
                              <a:cs typeface="Times New Roman" panose="02020603050405020304" pitchFamily="18" charset="0"/>
                            </a:rPr>
                            <a:t>15</a:t>
                          </a:r>
                          <a:endParaRPr lang="en-US" sz="2000" dirty="0">
                            <a:solidFill>
                              <a:srgbClr val="C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4</a:t>
                          </a:r>
                          <a:endParaRPr lang="en-US" sz="20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10</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15</a:t>
                          </a:r>
                          <a:endParaRPr lang="en-US" sz="20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30</a:t>
                          </a:r>
                          <a:endParaRPr lang="en-US" sz="20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000" b="1" dirty="0">
                              <a:solidFill>
                                <a:srgbClr val="FF0000"/>
                              </a:solidFill>
                              <a:effectLst/>
                              <a:latin typeface="Times New Roman" panose="02020603050405020304" pitchFamily="18" charset="0"/>
                              <a:cs typeface="Times New Roman" panose="02020603050405020304" pitchFamily="18" charset="0"/>
                            </a:rPr>
                            <a:t>37</a:t>
                          </a:r>
                          <a:endParaRPr lang="en-US" sz="2000" b="1"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cxnSp>
        <p:nvCxnSpPr>
          <p:cNvPr id="4" name="Curved Connector 3"/>
          <p:cNvCxnSpPr>
            <a:cxnSpLocks/>
          </p:cNvCxnSpPr>
          <p:nvPr/>
        </p:nvCxnSpPr>
        <p:spPr>
          <a:xfrm rot="16200000" flipH="1">
            <a:off x="5261641" y="1893912"/>
            <a:ext cx="548190" cy="275510"/>
          </a:xfrm>
          <a:prstGeom prst="curvedConnector3">
            <a:avLst>
              <a:gd name="adj1" fmla="val 710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48821" y="292726"/>
            <a:ext cx="4658547" cy="1107996"/>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Find the composition of an optimal subset by tracing back the computation of this entry F(4, 5) in the table.</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AD2ADB-7D5B-46C0-9F3C-592C2F22933F}"/>
                  </a:ext>
                </a:extLst>
              </p:cNvPr>
              <p:cNvSpPr txBox="1"/>
              <p:nvPr/>
            </p:nvSpPr>
            <p:spPr>
              <a:xfrm>
                <a:off x="1539490" y="3632342"/>
                <a:ext cx="9113014" cy="286232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Since </a:t>
                </a:r>
                <a:r>
                  <a:rPr lang="en-US" sz="2000" b="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F(2, 3) </a:t>
                </a:r>
                <a14:m>
                  <m:oMath xmlns:m="http://schemas.openxmlformats.org/officeDocument/2006/math">
                    <m:r>
                      <a:rPr lang="en-US" sz="2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(&gt;)</m:t>
                    </m:r>
                  </m:oMath>
                </a14:m>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F(1, 3)</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item 2 (i.e., </a:t>
                </a:r>
                <a:r>
                  <a:rPr lang="en-US" sz="2000" dirty="0">
                    <a:solidFill>
                      <a:srgbClr val="0000FF"/>
                    </a:solidFill>
                    <a:latin typeface="Times New Roman" panose="02020603050405020304" pitchFamily="18" charset="0"/>
                    <a:cs typeface="Times New Roman" panose="02020603050405020304" pitchFamily="18" charset="0"/>
                  </a:rPr>
                  <a:t>w</a:t>
                </a:r>
                <a:r>
                  <a:rPr lang="en-US" sz="2000" baseline="-25000" dirty="0">
                    <a:solidFill>
                      <a:srgbClr val="0000FF"/>
                    </a:solidFill>
                    <a:latin typeface="Times New Roman" panose="02020603050405020304" pitchFamily="18" charset="0"/>
                    <a:cs typeface="Times New Roman" panose="02020603050405020304" pitchFamily="18" charset="0"/>
                  </a:rPr>
                  <a:t>2</a:t>
                </a:r>
                <a:r>
                  <a:rPr lang="en-US" sz="2000" dirty="0">
                    <a:solidFill>
                      <a:srgbClr val="0000FF"/>
                    </a:solidFill>
                    <a:latin typeface="Times New Roman" panose="02020603050405020304" pitchFamily="18" charset="0"/>
                    <a:cs typeface="Times New Roman" panose="02020603050405020304" pitchFamily="18" charset="0"/>
                  </a:rPr>
                  <a:t>  = 1, v</a:t>
                </a:r>
                <a:r>
                  <a:rPr lang="en-US" sz="2000" baseline="-25000" dirty="0">
                    <a:solidFill>
                      <a:srgbClr val="0000FF"/>
                    </a:solidFill>
                    <a:latin typeface="Times New Roman" panose="02020603050405020304" pitchFamily="18" charset="0"/>
                    <a:cs typeface="Times New Roman" panose="02020603050405020304" pitchFamily="18" charset="0"/>
                  </a:rPr>
                  <a:t>2</a:t>
                </a:r>
                <a:r>
                  <a:rPr lang="en-US" sz="2000" dirty="0">
                    <a:solidFill>
                      <a:srgbClr val="0000FF"/>
                    </a:solidFill>
                    <a:latin typeface="Times New Roman" panose="02020603050405020304" pitchFamily="18" charset="0"/>
                    <a:cs typeface="Times New Roman" panose="02020603050405020304" pitchFamily="18" charset="0"/>
                  </a:rPr>
                  <a:t>  = 10</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is a part of an optimal selection, which leaves F(1, 3-1) to specify its remaining composition. </a:t>
                </a:r>
              </a:p>
              <a:p>
                <a:pPr>
                  <a:spcAft>
                    <a:spcPts val="60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b="1"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F(2, 3)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Max{F(1, 3),  </a:t>
                </a:r>
                <a:r>
                  <a:rPr lang="en-US" sz="2000" dirty="0">
                    <a:solidFill>
                      <a:schemeClr val="accent6">
                        <a:lumMod val="75000"/>
                      </a:schemeClr>
                    </a:solidFill>
                    <a:latin typeface="Times New Roman" panose="02020603050405020304" pitchFamily="18" charset="0"/>
                    <a:cs typeface="Times New Roman" panose="02020603050405020304" pitchFamily="18" charset="0"/>
                  </a:rPr>
                  <a:t>v</a:t>
                </a:r>
                <a:r>
                  <a:rPr lang="en-US" sz="2000" baseline="-25000" dirty="0">
                    <a:solidFill>
                      <a:schemeClr val="accent6">
                        <a:lumMod val="75000"/>
                      </a:schemeClr>
                    </a:solidFill>
                    <a:latin typeface="Times New Roman" panose="02020603050405020304" pitchFamily="18" charset="0"/>
                    <a:cs typeface="Times New Roman" panose="02020603050405020304" pitchFamily="18" charset="0"/>
                  </a:rPr>
                  <a:t>2</a:t>
                </a:r>
                <a:r>
                  <a:rPr lang="en-US" sz="2000" dirty="0">
                    <a:solidFill>
                      <a:srgbClr val="0000FF"/>
                    </a:solidFill>
                    <a:latin typeface="Times New Roman" panose="02020603050405020304" pitchFamily="18" charset="0"/>
                    <a:cs typeface="Times New Roman" panose="02020603050405020304" pitchFamily="18" charset="0"/>
                  </a:rPr>
                  <a:t> + </a:t>
                </a:r>
                <a:r>
                  <a:rPr lang="en-US" sz="2000" b="1" dirty="0">
                    <a:solidFill>
                      <a:schemeClr val="accent6">
                        <a:lumMod val="75000"/>
                      </a:schemeClr>
                    </a:solidFill>
                    <a:latin typeface="Times New Roman" panose="02020603050405020304" pitchFamily="18" charset="0"/>
                    <a:cs typeface="Times New Roman" panose="02020603050405020304" pitchFamily="18" charset="0"/>
                  </a:rPr>
                  <a:t>F(1, 3-1)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10 + 12 = 22, if j – w</a:t>
                </a:r>
                <a:r>
                  <a:rPr lang="en-US" sz="20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3 - 1 </a:t>
                </a:r>
                <a:r>
                  <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0</a:t>
                </a:r>
                <a:endPar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Similarly, since </a:t>
                </a:r>
                <a:r>
                  <a:rPr lang="en-US" sz="2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F(1, 2) </a:t>
                </a:r>
                <a14:m>
                  <m:oMath xmlns:m="http://schemas.openxmlformats.org/officeDocument/2006/math">
                    <m:r>
                      <a:rPr lang="en-US" sz="2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(&gt;)</m:t>
                    </m:r>
                  </m:oMath>
                </a14:m>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F(0, 2), item 1 (i.e., </a:t>
                </a:r>
                <a:r>
                  <a:rPr lang="en-US" sz="2000" dirty="0">
                    <a:solidFill>
                      <a:srgbClr val="0000FF"/>
                    </a:solidFill>
                    <a:latin typeface="Times New Roman" panose="02020603050405020304" pitchFamily="18" charset="0"/>
                    <a:cs typeface="Times New Roman" panose="02020603050405020304" pitchFamily="18" charset="0"/>
                  </a:rPr>
                  <a:t>w</a:t>
                </a:r>
                <a:r>
                  <a:rPr lang="en-US" sz="2000" baseline="-25000" dirty="0">
                    <a:solidFill>
                      <a:srgbClr val="0000FF"/>
                    </a:solidFill>
                    <a:latin typeface="Times New Roman" panose="02020603050405020304" pitchFamily="18" charset="0"/>
                    <a:cs typeface="Times New Roman" panose="02020603050405020304" pitchFamily="18" charset="0"/>
                  </a:rPr>
                  <a:t>1</a:t>
                </a:r>
                <a:r>
                  <a:rPr lang="en-US" sz="2000" dirty="0">
                    <a:solidFill>
                      <a:srgbClr val="0000FF"/>
                    </a:solidFill>
                    <a:latin typeface="Times New Roman" panose="02020603050405020304" pitchFamily="18" charset="0"/>
                    <a:cs typeface="Times New Roman" panose="02020603050405020304" pitchFamily="18" charset="0"/>
                  </a:rPr>
                  <a:t>  = 2, v</a:t>
                </a:r>
                <a:r>
                  <a:rPr lang="en-US" sz="2000" baseline="-25000" dirty="0">
                    <a:solidFill>
                      <a:srgbClr val="0000FF"/>
                    </a:solidFill>
                    <a:latin typeface="Times New Roman" panose="02020603050405020304" pitchFamily="18" charset="0"/>
                    <a:cs typeface="Times New Roman" panose="02020603050405020304" pitchFamily="18" charset="0"/>
                  </a:rPr>
                  <a:t>1</a:t>
                </a:r>
                <a:r>
                  <a:rPr lang="en-US" sz="2000" dirty="0">
                    <a:solidFill>
                      <a:srgbClr val="0000FF"/>
                    </a:solidFill>
                    <a:latin typeface="Times New Roman" panose="02020603050405020304" pitchFamily="18" charset="0"/>
                    <a:cs typeface="Times New Roman" panose="02020603050405020304" pitchFamily="18" charset="0"/>
                  </a:rPr>
                  <a:t>  = 12</a:t>
                </a:r>
                <a:r>
                  <a:rPr lang="en-US" sz="2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the final part of the optimal solution.  </a:t>
                </a:r>
              </a:p>
              <a:p>
                <a:pPr marL="339725" indent="-339725">
                  <a:spcAft>
                    <a:spcPts val="600"/>
                  </a:spcAft>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b="1" dirty="0">
                    <a:solidFill>
                      <a:schemeClr val="accent6">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F(1, 2)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Max{F(0, 2),  </a:t>
                </a:r>
                <a:r>
                  <a:rPr lang="en-US" sz="2000" dirty="0">
                    <a:solidFill>
                      <a:schemeClr val="accent4">
                        <a:lumMod val="75000"/>
                      </a:schemeClr>
                    </a:solidFill>
                    <a:latin typeface="Times New Roman" panose="02020603050405020304" pitchFamily="18" charset="0"/>
                    <a:cs typeface="Times New Roman" panose="02020603050405020304" pitchFamily="18" charset="0"/>
                  </a:rPr>
                  <a:t>v</a:t>
                </a:r>
                <a:r>
                  <a:rPr lang="en-US" sz="2000" baseline="-25000" dirty="0">
                    <a:solidFill>
                      <a:schemeClr val="accent4">
                        <a:lumMod val="75000"/>
                      </a:schemeClr>
                    </a:solidFill>
                    <a:latin typeface="Times New Roman" panose="02020603050405020304" pitchFamily="18" charset="0"/>
                    <a:cs typeface="Times New Roman" panose="02020603050405020304" pitchFamily="18" charset="0"/>
                  </a:rPr>
                  <a:t>1</a:t>
                </a:r>
                <a:r>
                  <a:rPr lang="en-US" sz="2000" dirty="0">
                    <a:solidFill>
                      <a:srgbClr val="0000FF"/>
                    </a:solidFill>
                    <a:latin typeface="Times New Roman" panose="02020603050405020304" pitchFamily="18" charset="0"/>
                    <a:cs typeface="Times New Roman" panose="02020603050405020304" pitchFamily="18" charset="0"/>
                  </a:rPr>
                  <a:t> + </a:t>
                </a:r>
                <a:r>
                  <a:rPr lang="en-US" sz="2000" b="1" dirty="0">
                    <a:solidFill>
                      <a:schemeClr val="accent4">
                        <a:lumMod val="75000"/>
                      </a:schemeClr>
                    </a:solidFill>
                    <a:latin typeface="Times New Roman" panose="02020603050405020304" pitchFamily="18" charset="0"/>
                    <a:cs typeface="Times New Roman" panose="02020603050405020304" pitchFamily="18" charset="0"/>
                  </a:rPr>
                  <a:t>F(0, 2-2)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Max{0, 12 + 0} = 12</a:t>
                </a:r>
              </a:p>
              <a:p>
                <a:pPr marL="342900" indent="-342900">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Thus, the </a:t>
                </a:r>
                <a:r>
                  <a:rPr lang="en-US" sz="2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composition of an optimal subset is</a:t>
                </a:r>
                <a:r>
                  <a:rPr lang="en-US" sz="20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{item 1, item 2, item 4}</a:t>
                </a:r>
                <a:r>
                  <a:rPr lang="en-US" sz="20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maximal value is </a:t>
                </a:r>
                <a:r>
                  <a:rPr lang="en-US" sz="2000" dirty="0">
                    <a:latin typeface="Times New Roman" panose="02020603050405020304" pitchFamily="18" charset="0"/>
                    <a:cs typeface="Times New Roman" panose="02020603050405020304" pitchFamily="18" charset="0"/>
                  </a:rPr>
                  <a:t>F(4, 5) = 37. </a:t>
                </a:r>
              </a:p>
            </p:txBody>
          </p:sp>
        </mc:Choice>
        <mc:Fallback xmlns="">
          <p:sp>
            <p:nvSpPr>
              <p:cNvPr id="10" name="TextBox 9">
                <a:extLst>
                  <a:ext uri="{FF2B5EF4-FFF2-40B4-BE49-F238E27FC236}">
                    <a16:creationId xmlns:a16="http://schemas.microsoft.com/office/drawing/2014/main" id="{3BAD2ADB-7D5B-46C0-9F3C-592C2F22933F}"/>
                  </a:ext>
                </a:extLst>
              </p:cNvPr>
              <p:cNvSpPr txBox="1">
                <a:spLocks noRot="1" noChangeAspect="1" noMove="1" noResize="1" noEditPoints="1" noAdjustHandles="1" noChangeArrowheads="1" noChangeShapeType="1" noTextEdit="1"/>
              </p:cNvSpPr>
              <p:nvPr/>
            </p:nvSpPr>
            <p:spPr>
              <a:xfrm>
                <a:off x="1539490" y="3632342"/>
                <a:ext cx="9113014" cy="2862322"/>
              </a:xfrm>
              <a:prstGeom prst="rect">
                <a:avLst/>
              </a:prstGeom>
              <a:blipFill>
                <a:blip r:embed="rId3"/>
                <a:stretch>
                  <a:fillRect l="-535" t="-1062" r="-334" b="-2760"/>
                </a:stretch>
              </a:blipFill>
              <a:ln>
                <a:solidFill>
                  <a:schemeClr val="bg1"/>
                </a:solidFill>
              </a:ln>
            </p:spPr>
            <p:txBody>
              <a:bodyPr/>
              <a:lstStyle/>
              <a:p>
                <a:r>
                  <a:rPr lang="en-US">
                    <a:noFill/>
                  </a:rPr>
                  <a:t> </a:t>
                </a:r>
              </a:p>
            </p:txBody>
          </p:sp>
        </mc:Fallback>
      </mc:AlternateContent>
      <p:pic>
        <p:nvPicPr>
          <p:cNvPr id="11" name="Picture 10" descr="Emoticon making a point Stock Vector - 14709057">
            <a:extLst>
              <a:ext uri="{FF2B5EF4-FFF2-40B4-BE49-F238E27FC236}">
                <a16:creationId xmlns:a16="http://schemas.microsoft.com/office/drawing/2014/main" id="{6835A701-0326-40AA-9B1C-DAB9D435D83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082148" flipH="1" flipV="1">
            <a:off x="733679" y="2758069"/>
            <a:ext cx="656296" cy="426649"/>
          </a:xfrm>
          <a:prstGeom prst="rect">
            <a:avLst/>
          </a:prstGeom>
          <a:noFill/>
          <a:ln>
            <a:noFill/>
          </a:ln>
        </p:spPr>
      </p:pic>
      <p:cxnSp>
        <p:nvCxnSpPr>
          <p:cNvPr id="13" name="Curved Connector 3">
            <a:extLst>
              <a:ext uri="{FF2B5EF4-FFF2-40B4-BE49-F238E27FC236}">
                <a16:creationId xmlns:a16="http://schemas.microsoft.com/office/drawing/2014/main" id="{3A5B3AAA-1BFB-4A97-8230-11365189CDF3}"/>
              </a:ext>
            </a:extLst>
          </p:cNvPr>
          <p:cNvCxnSpPr>
            <a:cxnSpLocks/>
          </p:cNvCxnSpPr>
          <p:nvPr/>
        </p:nvCxnSpPr>
        <p:spPr>
          <a:xfrm rot="16200000" flipH="1">
            <a:off x="5925242" y="1928327"/>
            <a:ext cx="567509" cy="225999"/>
          </a:xfrm>
          <a:prstGeom prst="curvedConnector3">
            <a:avLst>
              <a:gd name="adj1" fmla="val 10063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58E0C12-6F8E-4812-A0C3-890C88D5CACA}"/>
              </a:ext>
            </a:extLst>
          </p:cNvPr>
          <p:cNvSpPr/>
          <p:nvPr/>
        </p:nvSpPr>
        <p:spPr>
          <a:xfrm>
            <a:off x="5673491" y="620190"/>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spTree>
    <p:extLst>
      <p:ext uri="{BB962C8B-B14F-4D97-AF65-F5344CB8AC3E}">
        <p14:creationId xmlns:p14="http://schemas.microsoft.com/office/powerpoint/2010/main" val="1089951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552775" y="596845"/>
                <a:ext cx="8488208" cy="6063198"/>
              </a:xfrm>
              <a:prstGeom prst="rect">
                <a:avLst/>
              </a:prstGeom>
            </p:spPr>
            <p:txBody>
              <a:bodyPr wrap="square">
                <a:spAutoFit/>
              </a:bodyPr>
              <a:lstStyle/>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optimal solution is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F(n, W).</a:t>
                </a:r>
              </a:p>
              <a:p>
                <a:pPr marL="342900" indent="-342900">
                  <a:spcAft>
                    <a:spcPts val="1200"/>
                  </a:spcAft>
                  <a:buFont typeface="Arial" panose="020B0604020202020204" pitchFamily="34" charset="0"/>
                  <a:buChar char="•"/>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Use a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two-dimensional array F[0 </a:t>
                </a:r>
                <a14:m>
                  <m:oMath xmlns:m="http://schemas.openxmlformats.org/officeDocument/2006/math">
                    <m:r>
                      <a:rPr lang="en-US" sz="2200" i="1"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 </a:t>
                </a:r>
                <a14:m>
                  <m:oMath xmlns:m="http://schemas.openxmlformats.org/officeDocument/2006/math">
                    <m:r>
                      <a:rPr lang="en-US" sz="2200" i="1">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n,  0 </a:t>
                </a:r>
                <a14:m>
                  <m:oMath xmlns:m="http://schemas.openxmlformats.org/officeDocument/2006/math">
                    <m:r>
                      <a:rPr lang="en-US" sz="2200" i="1">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j </a:t>
                </a:r>
                <a14:m>
                  <m:oMath xmlns:m="http://schemas.openxmlformats.org/officeDocument/2006/math">
                    <m:r>
                      <a:rPr lang="en-US" sz="2200" i="1">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W]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to compute the values F(</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j)s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rows of the array in sequence using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Obviously,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number of array entries computed is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lang="en-US" sz="2200" i="1" smtClean="0">
                        <a:solidFill>
                          <a:srgbClr val="000000"/>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solidFill>
                          <a:srgbClr val="000000"/>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 </m:t>
                    </m:r>
                    <m:r>
                      <a:rPr lang="en-US" sz="2200" b="0" i="1" smtClean="0">
                        <a:solidFill>
                          <a:srgbClr val="000000"/>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a given n, and taking arbitrarily large values of W, such as W = n!, the number of entries computed (running times) is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(n*n!).</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When W is extremely large in comparison with n, this algorithm is worse than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brute-force algorithm </a:t>
                </a:r>
                <a14:m>
                  <m:oMath xmlns:m="http://schemas.openxmlformats.org/officeDocument/2006/math">
                    <m:r>
                      <a:rPr lang="en-US" sz="22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baseline="30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that simply considers all subsets.</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algorithm can be improved so that it never performs worse than the brute-force algorithm and often performs much better. </a:t>
                </a:r>
              </a:p>
            </p:txBody>
          </p:sp>
        </mc:Choice>
        <mc:Fallback>
          <p:sp>
            <p:nvSpPr>
              <p:cNvPr id="2" name="Rectangle 1"/>
              <p:cNvSpPr>
                <a:spLocks noRot="1" noChangeAspect="1" noMove="1" noResize="1" noEditPoints="1" noAdjustHandles="1" noChangeArrowheads="1" noChangeShapeType="1" noTextEdit="1"/>
              </p:cNvSpPr>
              <p:nvPr/>
            </p:nvSpPr>
            <p:spPr>
              <a:xfrm>
                <a:off x="1552775" y="596845"/>
                <a:ext cx="8488208" cy="6063198"/>
              </a:xfrm>
              <a:prstGeom prst="rect">
                <a:avLst/>
              </a:prstGeom>
              <a:blipFill>
                <a:blip r:embed="rId2"/>
                <a:stretch>
                  <a:fillRect l="-862" t="-704" r="-718" b="-1005"/>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AF2A123B-BFF4-44F4-BF7C-73DF698829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856321" y="3671637"/>
            <a:ext cx="453417" cy="350274"/>
          </a:xfrm>
          <a:prstGeom prst="rect">
            <a:avLst/>
          </a:prstGeom>
          <a:noFill/>
          <a:ln>
            <a:noFill/>
          </a:ln>
        </p:spPr>
      </p:pic>
      <p:sp>
        <p:nvSpPr>
          <p:cNvPr id="4" name="Left Brace 3">
            <a:extLst>
              <a:ext uri="{FF2B5EF4-FFF2-40B4-BE49-F238E27FC236}">
                <a16:creationId xmlns:a16="http://schemas.microsoft.com/office/drawing/2014/main" id="{7811B933-46DC-41E4-9E57-9165FED8721D}"/>
              </a:ext>
            </a:extLst>
          </p:cNvPr>
          <p:cNvSpPr/>
          <p:nvPr/>
        </p:nvSpPr>
        <p:spPr>
          <a:xfrm>
            <a:off x="3352800" y="2073421"/>
            <a:ext cx="113211" cy="111391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2E3B640-664A-4D03-854B-9D262F50B6E9}"/>
              </a:ext>
            </a:extLst>
          </p:cNvPr>
          <p:cNvSpPr txBox="1"/>
          <p:nvPr/>
        </p:nvSpPr>
        <p:spPr>
          <a:xfrm>
            <a:off x="4699979" y="2582872"/>
            <a:ext cx="59392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Adding the </a:t>
            </a:r>
            <a:r>
              <a:rPr lang="en-US" dirty="0" err="1"/>
              <a:t>i</a:t>
            </a:r>
            <a:r>
              <a:rPr lang="en-US" baseline="30000" dirty="0" err="1"/>
              <a:t>th</a:t>
            </a:r>
            <a:r>
              <a:rPr lang="en-US" dirty="0"/>
              <a:t> item with weight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 the total weight exceeds j.</a:t>
            </a:r>
          </a:p>
        </p:txBody>
      </p:sp>
    </p:spTree>
    <p:extLst>
      <p:ext uri="{BB962C8B-B14F-4D97-AF65-F5344CB8AC3E}">
        <p14:creationId xmlns:p14="http://schemas.microsoft.com/office/powerpoint/2010/main" val="133056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13735" y="375004"/>
                <a:ext cx="8017945" cy="6355586"/>
              </a:xfrm>
              <a:prstGeom prst="rect">
                <a:avLst/>
              </a:prstGeom>
            </p:spPr>
            <p:txBody>
              <a:bodyPr wrap="square">
                <a:spAutoFit/>
              </a:bodyPr>
              <a:lstStyle/>
              <a:p>
                <a:pPr marL="342900" indent="-342900">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improvement is based on the fact that </a:t>
                </a:r>
              </a:p>
              <a:p>
                <a:pPr marL="800100" lvl="1" indent="-342900">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is not necessary to determine the entries in the </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baseline="30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for every w between 1 to W. </a:t>
                </a:r>
              </a:p>
              <a:p>
                <a:pPr marL="800100" lvl="1" indent="-342900">
                  <a:spcAft>
                    <a:spcPts val="1200"/>
                  </a:spcAft>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needs only determine the entries F(n, w) in the n</a:t>
                </a:r>
                <a:r>
                  <a:rPr lang="en-US" sz="2200" i="1" baseline="30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According to</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b="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1" baseline="-2500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1" baseline="-250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a:p>
                <a:pPr>
                  <a:spcAft>
                    <a:spcPts val="12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b="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-1, j),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a:p>
                <a:pPr lvl="1">
                  <a:spcAft>
                    <a:spcPts val="1200"/>
                  </a:spcAft>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only entries needed in the (n-1)</a:t>
                </a:r>
                <a:r>
                  <a:rPr lang="en-US" sz="2200" i="1" baseline="30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are the ones,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F(n-1, W)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a:t>
                </a:r>
                <a:r>
                  <a:rPr lang="en-US" sz="2200" b="1"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F(n-1, W- </a:t>
                </a:r>
                <a:r>
                  <a:rPr lang="en-US" sz="2200" b="1" i="1"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1" i="1" baseline="-25000" dirty="0" err="1">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b="1" i="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needed to compute </a:t>
                </a:r>
                <a:r>
                  <a:rPr lang="en-US" sz="2200" b="1" i="1"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F(n, W).</a:t>
                </a:r>
              </a:p>
              <a:p>
                <a:pPr marL="342900" indent="-342900">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Continue to work backward from n to determine which entries are needed.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process stop when n = 1 or w </a:t>
                </a:r>
                <a14:m>
                  <m:oMath xmlns:m="http://schemas.openxmlformats.org/officeDocument/2006/math">
                    <m:r>
                      <a:rPr lang="en-US" sz="22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pPr marL="800100" lvl="1" indent="-342900">
                  <a:buFont typeface="Arial" panose="020B0604020202020204" pitchFamily="34" charset="0"/>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After determine which entries are needed in the </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then determine which entries are needed in the (i-1)</a:t>
                </a:r>
                <a:r>
                  <a:rPr lang="en-US" sz="2200" i="1"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st</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using the fact that  </a:t>
                </a:r>
              </a:p>
              <a:p>
                <a:pPr lvl="1">
                  <a:spcAft>
                    <a:spcPts val="1200"/>
                  </a:spcAft>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i="1"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 is computed from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F(i-1, w)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a:t>
                </a:r>
                <a:r>
                  <a:rPr lang="en-US" sz="2200"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F(i-1, w-</a:t>
                </a:r>
                <a:r>
                  <a:rPr lang="en-US" sz="2200" i="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i="1" baseline="-250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i="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613735" y="375004"/>
                <a:ext cx="8017945" cy="6355586"/>
              </a:xfrm>
              <a:prstGeom prst="rect">
                <a:avLst/>
              </a:prstGeom>
              <a:blipFill>
                <a:blip r:embed="rId2"/>
                <a:stretch>
                  <a:fillRect l="-913" t="-672" r="-760" b="-1056"/>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AF2A123B-BFF4-44F4-BF7C-73DF698829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856321" y="3671637"/>
            <a:ext cx="453417" cy="350274"/>
          </a:xfrm>
          <a:prstGeom prst="rect">
            <a:avLst/>
          </a:prstGeom>
          <a:noFill/>
          <a:ln>
            <a:noFill/>
          </a:ln>
        </p:spPr>
      </p:pic>
      <p:sp>
        <p:nvSpPr>
          <p:cNvPr id="5" name="Left Brace 4">
            <a:extLst>
              <a:ext uri="{FF2B5EF4-FFF2-40B4-BE49-F238E27FC236}">
                <a16:creationId xmlns:a16="http://schemas.microsoft.com/office/drawing/2014/main" id="{3240E7F6-6BE1-4693-B5C7-CDCDEE5EF73C}"/>
              </a:ext>
            </a:extLst>
          </p:cNvPr>
          <p:cNvSpPr/>
          <p:nvPr/>
        </p:nvSpPr>
        <p:spPr>
          <a:xfrm>
            <a:off x="3396343" y="2349920"/>
            <a:ext cx="113211" cy="111391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3557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C8945-1DFD-4635-A293-41A7DEA2A7F3}"/>
              </a:ext>
            </a:extLst>
          </p:cNvPr>
          <p:cNvSpPr/>
          <p:nvPr/>
        </p:nvSpPr>
        <p:spPr>
          <a:xfrm>
            <a:off x="2332045" y="2922117"/>
            <a:ext cx="7909345" cy="1231106"/>
          </a:xfrm>
          <a:prstGeom prst="rect">
            <a:avLst/>
          </a:prstGeom>
        </p:spPr>
        <p:txBody>
          <a:bodyPr wrap="none">
            <a:spAutoFit/>
          </a:bodyPr>
          <a:lstStyle/>
          <a:p>
            <a:pPr>
              <a:spcBef>
                <a:spcPts val="600"/>
              </a:spcBef>
              <a:spcAft>
                <a:spcPts val="600"/>
              </a:spcAft>
            </a:pPr>
            <a:r>
              <a:rPr lang="en-US" sz="3200" dirty="0"/>
              <a:t>Chapter 06-06 Dynamic Programming</a:t>
            </a:r>
            <a:endParaRPr lang="en-US" sz="3200" dirty="0">
              <a:solidFill>
                <a:srgbClr val="000000"/>
              </a:solidFill>
              <a:ea typeface="Microsoft YaHei" panose="020B0503020204020204" pitchFamily="34" charset="-122"/>
              <a:cs typeface="Times New Roman" panose="02020603050405020304" pitchFamily="18" charset="0"/>
            </a:endParaRPr>
          </a:p>
          <a:p>
            <a:pPr>
              <a:spcBef>
                <a:spcPts val="600"/>
              </a:spcBef>
              <a:spcAft>
                <a:spcPts val="600"/>
              </a:spcAft>
            </a:pPr>
            <a:r>
              <a:rPr lang="en-US" sz="3200" dirty="0">
                <a:solidFill>
                  <a:srgbClr val="000000"/>
                </a:solidFill>
                <a:ea typeface="Microsoft YaHei" panose="020B0503020204020204" pitchFamily="34" charset="-122"/>
                <a:cs typeface="Times New Roman" panose="02020603050405020304" pitchFamily="18" charset="0"/>
              </a:rPr>
              <a:t>The Knapsack Problem and Memory Functions</a:t>
            </a:r>
          </a:p>
        </p:txBody>
      </p:sp>
    </p:spTree>
    <p:extLst>
      <p:ext uri="{BB962C8B-B14F-4D97-AF65-F5344CB8AC3E}">
        <p14:creationId xmlns:p14="http://schemas.microsoft.com/office/powerpoint/2010/main" val="2340751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9960" y="2051315"/>
            <a:ext cx="8389857" cy="2755370"/>
          </a:xfrm>
          <a:prstGeom prst="rect">
            <a:avLst/>
          </a:prstGeom>
        </p:spPr>
        <p:txBody>
          <a:bodyPr wrap="square">
            <a:spAutoFit/>
          </a:bodyPr>
          <a:lstStyle/>
          <a:p>
            <a:pPr>
              <a:lnSpc>
                <a:spcPct val="150000"/>
              </a:lnSpc>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following algorithm implements this idea for the knapsack problem. After initializing the table, the recursive function needs to be called with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n (the number of items) and j = W (the knapsack capacity).</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3284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A554-B2DC-4165-8B00-26876F02A1C7}"/>
              </a:ext>
            </a:extLst>
          </p:cNvPr>
          <p:cNvSpPr>
            <a:spLocks noGrp="1"/>
          </p:cNvSpPr>
          <p:nvPr>
            <p:ph type="title"/>
          </p:nvPr>
        </p:nvSpPr>
        <p:spPr>
          <a:xfrm>
            <a:off x="729018" y="2289459"/>
            <a:ext cx="10515600" cy="2500905"/>
          </a:xfrm>
        </p:spPr>
        <p:txBody>
          <a:bodyPr>
            <a:normAutofit/>
          </a:bodyPr>
          <a:lstStyle/>
          <a:p>
            <a:pPr algn="ctr"/>
            <a:r>
              <a:rPr lang="en-US" sz="3200" dirty="0">
                <a:latin typeface="+mn-lt"/>
              </a:rPr>
              <a:t>Chapter 06_06</a:t>
            </a:r>
            <a:br>
              <a:rPr lang="en-US" sz="3200" dirty="0"/>
            </a:br>
            <a:r>
              <a:rPr lang="en-US" sz="3200" dirty="0">
                <a:latin typeface="+mn-lt"/>
              </a:rPr>
              <a:t>Dynamic Programming</a:t>
            </a:r>
            <a:br>
              <a:rPr lang="en-US" sz="4000" dirty="0">
                <a:latin typeface="+mn-lt"/>
              </a:rPr>
            </a:br>
            <a:r>
              <a:rPr lang="en-US" sz="2800" dirty="0">
                <a:latin typeface="+mn-lt"/>
              </a:rPr>
              <a:t>The Knapsack Problem and Memory Function</a:t>
            </a:r>
          </a:p>
        </p:txBody>
      </p:sp>
    </p:spTree>
    <p:extLst>
      <p:ext uri="{BB962C8B-B14F-4D97-AF65-F5344CB8AC3E}">
        <p14:creationId xmlns:p14="http://schemas.microsoft.com/office/powerpoint/2010/main" val="313577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55" y="633164"/>
            <a:ext cx="9059159" cy="5970865"/>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//Implements the memory function method for the knapsack problem</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nonnegative integer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indicating the number of the first items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being considered and a nonnegative integer j indicating the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knapsack capacity.</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The value of an optimal feasible subset of the first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//Note :	  Uses as global variables input arrays Weights[1 .. n], Values[1 .. n],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table F[0 .. n, 0 .. W] whose entries are initialize with  -1’s except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 row 0 and column 0 initialized with 0’s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582586" y="3595094"/>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40602" y="3675047"/>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4227104064"/>
              </p:ext>
            </p:extLst>
          </p:nvPr>
        </p:nvGraphicFramePr>
        <p:xfrm>
          <a:off x="6932923" y="3186716"/>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6096000" y="5657671"/>
                <a:ext cx="5713272" cy="1200329"/>
              </a:xfrm>
              <a:prstGeom prst="rect">
                <a:avLst/>
              </a:prstGeom>
              <a:noFill/>
            </p:spPr>
            <p:txBody>
              <a:bodyPr wrap="square" rtlCol="0">
                <a:spAutoFit/>
              </a:bodyPr>
              <a:lstStyle/>
              <a:p>
                <a:r>
                  <a:rPr lang="en-US" dirty="0"/>
                  <a:t>If F[1,1] &lt; 0, if 1 &lt; Weights[1] is true, value = MK(0, 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 where F[0, 1] &lt; 0, return F[0, 1] = 0. Thus F[1, 1] = 0.</a:t>
                </a:r>
              </a:p>
              <a:p>
                <a:r>
                  <a:rPr lang="en-US" dirty="0"/>
                  <a:t>If F[1, 2] &lt; 0, if 2 &lt; Weights[1] is false, value = max { MK(0, 1), Value[1] + MK(0, 0)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 = 12 , </a:t>
                </a:r>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6096000" y="5657671"/>
                <a:ext cx="5713272" cy="1200329"/>
              </a:xfrm>
              <a:prstGeom prst="rect">
                <a:avLst/>
              </a:prstGeom>
              <a:blipFill>
                <a:blip r:embed="rId3"/>
                <a:stretch>
                  <a:fillRect l="-854"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744744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048917440"/>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930770" y="2757384"/>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en-US" sz="1400" dirty="0">
                    <a:solidFill>
                      <a:srgbClr val="C00000"/>
                    </a:solidFill>
                  </a:rPr>
                  <a:t>======= oL2</a:t>
                </a:r>
              </a:p>
              <a:p>
                <a:r>
                  <a:rPr lang="en-US" sz="1400" dirty="0">
                    <a:solidFill>
                      <a:srgbClr val="C00000"/>
                    </a:solidFill>
                  </a:rPr>
                  <a:t>MK(2, 5)</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930770" y="2757384"/>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5741845" y="2678339"/>
                <a:ext cx="5347062" cy="4185761"/>
              </a:xfrm>
              <a:prstGeom prst="rect">
                <a:avLst/>
              </a:prstGeom>
              <a:noFill/>
            </p:spPr>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MK[0, 5-W[1] = 5-2=3]}</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5741845" y="2678339"/>
                <a:ext cx="5347062" cy="4185761"/>
              </a:xfrm>
              <a:prstGeom prst="rect">
                <a:avLst/>
              </a:prstGeom>
              <a:blipFill>
                <a:blip r:embed="rId4"/>
                <a:stretch>
                  <a:fillRect l="-342" t="-146" b="-582"/>
                </a:stretch>
              </a:blipFill>
            </p:spPr>
            <p:txBody>
              <a:bodyPr/>
              <a:lstStyle/>
              <a:p>
                <a:r>
                  <a:rPr lang="en-US">
                    <a:noFill/>
                  </a:rPr>
                  <a:t> </a:t>
                </a:r>
              </a:p>
            </p:txBody>
          </p:sp>
        </mc:Fallback>
      </mc:AlternateContent>
    </p:spTree>
    <p:extLst>
      <p:ext uri="{BB962C8B-B14F-4D97-AF65-F5344CB8AC3E}">
        <p14:creationId xmlns:p14="http://schemas.microsoft.com/office/powerpoint/2010/main" val="420267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503614019"/>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81911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en-US" sz="1400" dirty="0">
                    <a:solidFill>
                      <a:srgbClr val="C00000"/>
                    </a:solidFill>
                  </a:rPr>
                  <a:t>======= oL2</a:t>
                </a:r>
              </a:p>
              <a:p>
                <a:r>
                  <a:rPr lang="en-US" sz="1400" dirty="0">
                    <a:solidFill>
                      <a:srgbClr val="C00000"/>
                    </a:solidFill>
                  </a:rPr>
                  <a:t>MK(2, 5)</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81911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2132109" y="2581008"/>
                <a:ext cx="4773196" cy="41857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MK[0, 5-W[1] = 5-2=3]}</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2132109" y="2581008"/>
                <a:ext cx="4773196" cy="4185761"/>
              </a:xfrm>
              <a:prstGeom prst="rect">
                <a:avLst/>
              </a:prstGeom>
              <a:blipFill>
                <a:blip r:embed="rId4"/>
                <a:stretch>
                  <a:fillRect l="-255" b="-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B91BB6-F6A2-4C0D-A4B7-01864A9EBC2C}"/>
                  </a:ext>
                </a:extLst>
              </p:cNvPr>
              <p:cNvSpPr txBox="1"/>
              <p:nvPr/>
            </p:nvSpPr>
            <p:spPr>
              <a:xfrm>
                <a:off x="3787172" y="1410550"/>
                <a:ext cx="4773196" cy="547842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5-W[1] = 5-2=3</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0,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V[1]=12 + </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5-W[1] = 5-2=3]}</a:t>
                </a:r>
              </a:p>
              <a:p>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0,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V[1]=12 + </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3] = 0</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3) {if F[0,3] = 0 &lt; 0</a:t>
                </a:r>
                <a:r>
                  <a:rPr lang="en-US" sz="1400" dirty="0">
                    <a:solidFill>
                      <a:schemeClr val="accent2"/>
                    </a:solidFill>
                    <a:ea typeface="Cambria Math" panose="02040503050406030204" pitchFamily="18" charset="0"/>
                  </a:rPr>
                  <a:t>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3]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 = 12</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 = 12</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9" name="TextBox 8">
                <a:extLst>
                  <a:ext uri="{FF2B5EF4-FFF2-40B4-BE49-F238E27FC236}">
                    <a16:creationId xmlns:a16="http://schemas.microsoft.com/office/drawing/2014/main" id="{39B91BB6-F6A2-4C0D-A4B7-01864A9EBC2C}"/>
                  </a:ext>
                </a:extLst>
              </p:cNvPr>
              <p:cNvSpPr txBox="1">
                <a:spLocks noRot="1" noChangeAspect="1" noMove="1" noResize="1" noEditPoints="1" noAdjustHandles="1" noChangeArrowheads="1" noChangeShapeType="1" noTextEdit="1"/>
              </p:cNvSpPr>
              <p:nvPr/>
            </p:nvSpPr>
            <p:spPr>
              <a:xfrm>
                <a:off x="3787172" y="1410550"/>
                <a:ext cx="4773196" cy="5478423"/>
              </a:xfrm>
              <a:prstGeom prst="rect">
                <a:avLst/>
              </a:prstGeom>
              <a:blipFill>
                <a:blip r:embed="rId5"/>
                <a:stretch>
                  <a:fillRect l="-255" b="-111"/>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7367451" y="2699657"/>
            <a:ext cx="400595" cy="3405052"/>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99791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379610079"/>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81911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en-US" sz="1400" dirty="0">
                    <a:solidFill>
                      <a:srgbClr val="C00000"/>
                    </a:solidFill>
                  </a:rPr>
                  <a:t>======= oL2</a:t>
                </a:r>
              </a:p>
              <a:p>
                <a:r>
                  <a:rPr lang="en-US" sz="1400" dirty="0">
                    <a:solidFill>
                      <a:srgbClr val="C00000"/>
                    </a:solidFill>
                  </a:rPr>
                  <a:t>MK(2, 5)</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81911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2132109" y="2633711"/>
                <a:ext cx="4773196" cy="41857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MK[0, 5-W[1] = 5-2=3]}</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2132109" y="2633711"/>
                <a:ext cx="4773196" cy="4185761"/>
              </a:xfrm>
              <a:prstGeom prst="rect">
                <a:avLst/>
              </a:prstGeom>
              <a:blipFill>
                <a:blip r:embed="rId4"/>
                <a:stretch>
                  <a:fillRect l="-255" t="-145" b="-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B91BB6-F6A2-4C0D-A4B7-01864A9EBC2C}"/>
                  </a:ext>
                </a:extLst>
              </p:cNvPr>
              <p:cNvSpPr txBox="1"/>
              <p:nvPr/>
            </p:nvSpPr>
            <p:spPr>
              <a:xfrm>
                <a:off x="3943526" y="677114"/>
                <a:ext cx="4773196" cy="63401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max{12, 10 + MK(1, 4)}</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4)</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F[1, 4] = -1&lt;0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4 &lt; W[1]=2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endPar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MK(0, 4),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V[1] + MK(0, 4-W[1] = 5-2=3)}</a:t>
                </a:r>
              </a:p>
              <a:p>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max{0, 12 + MK(0, 3)}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F[1, 4]</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F[1, 4] =12 </a:t>
                </a:r>
              </a:p>
              <a:p>
                <a:endPar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3) {if F[0,3] = 0 &lt; 0</a:t>
                </a:r>
                <a:r>
                  <a:rPr lang="en-US" sz="1400" dirty="0">
                    <a:solidFill>
                      <a:schemeClr val="accent2"/>
                    </a:solidFill>
                    <a:ea typeface="Cambria Math" panose="02040503050406030204" pitchFamily="18" charset="0"/>
                  </a:rPr>
                  <a:t>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3]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 = 12</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9" name="TextBox 8">
                <a:extLst>
                  <a:ext uri="{FF2B5EF4-FFF2-40B4-BE49-F238E27FC236}">
                    <a16:creationId xmlns:a16="http://schemas.microsoft.com/office/drawing/2014/main" id="{39B91BB6-F6A2-4C0D-A4B7-01864A9EBC2C}"/>
                  </a:ext>
                </a:extLst>
              </p:cNvPr>
              <p:cNvSpPr txBox="1">
                <a:spLocks noRot="1" noChangeAspect="1" noMove="1" noResize="1" noEditPoints="1" noAdjustHandles="1" noChangeArrowheads="1" noChangeShapeType="1" noTextEdit="1"/>
              </p:cNvSpPr>
              <p:nvPr/>
            </p:nvSpPr>
            <p:spPr>
              <a:xfrm>
                <a:off x="3943526" y="677114"/>
                <a:ext cx="4773196" cy="6340197"/>
              </a:xfrm>
              <a:prstGeom prst="rect">
                <a:avLst/>
              </a:prstGeom>
              <a:blipFill>
                <a:blip r:embed="rId5"/>
                <a:stretch>
                  <a:fillRect l="-255" t="-96"/>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6803216" y="2110813"/>
            <a:ext cx="237818" cy="19774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6586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81615883"/>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81911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en-US" sz="1400" dirty="0">
                    <a:solidFill>
                      <a:srgbClr val="C00000"/>
                    </a:solidFill>
                  </a:rPr>
                  <a:t>======= oL2</a:t>
                </a:r>
              </a:p>
              <a:p>
                <a:r>
                  <a:rPr lang="en-US" sz="1400" dirty="0">
                    <a:solidFill>
                      <a:srgbClr val="C00000"/>
                    </a:solidFill>
                  </a:rPr>
                  <a:t>MK(2, 5) = </a:t>
                </a:r>
                <a:r>
                  <a:rPr lang="en-US" altLang="zh-CN"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22</a:t>
                </a:r>
                <a:endParaRPr lang="en-US" sz="1400" dirty="0">
                  <a:solidFill>
                    <a:srgbClr val="C00000"/>
                  </a:solidFill>
                </a:endParaRP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81911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2132109" y="2633711"/>
                <a:ext cx="4773196" cy="41857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F[1, 5] = -1 &lt; 0</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If 5 &lt; W[1]=2 </a:t>
                </a:r>
                <a14:m>
                  <m:oMath xmlns:m="http://schemas.openxmlformats.org/officeDocument/2006/math">
                    <m:r>
                      <a:rPr lang="en-US" sz="140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sz="1400" dirty="0">
                    <a:solidFill>
                      <a:schemeClr val="accent6">
                        <a:lumMod val="50000"/>
                      </a:schemeClr>
                    </a:solidFill>
                  </a:rPr>
                  <a:t> f</a:t>
                </a:r>
              </a:p>
              <a:p>
                <a:r>
                  <a:rPr lang="en-US" sz="1400" dirty="0">
                    <a:solidFill>
                      <a:schemeClr val="accent6">
                        <a:lumMod val="50000"/>
                      </a:schemeClr>
                    </a:solidFill>
                  </a:rPr>
                  <a:t>Else v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V[1] + MK[0, 5-W[1] = 5-2=3]}</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rPr>
                  <a:t>F[1, 5] </a:t>
                </a:r>
                <a:r>
                  <a:rPr lang="zh-CN" alt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a:t>
                </a:r>
                <a:endParaRPr lang="en-US" sz="1400" dirty="0">
                  <a:solidFill>
                    <a:srgbClr val="C00000"/>
                  </a:solidFill>
                </a:endParaRPr>
              </a:p>
              <a:p>
                <a:r>
                  <a:rPr lang="en-US" sz="1400" dirty="0">
                    <a:solidFill>
                      <a:srgbClr val="C00000"/>
                    </a:solidFill>
                  </a:rPr>
                  <a:t>======= cL2</a:t>
                </a: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2132109" y="2633711"/>
                <a:ext cx="4773196" cy="4185761"/>
              </a:xfrm>
              <a:prstGeom prst="rect">
                <a:avLst/>
              </a:prstGeom>
              <a:blipFill>
                <a:blip r:embed="rId4"/>
                <a:stretch>
                  <a:fillRect l="-255" t="-145" b="-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B91BB6-F6A2-4C0D-A4B7-01864A9EBC2C}"/>
                  </a:ext>
                </a:extLst>
              </p:cNvPr>
              <p:cNvSpPr txBox="1"/>
              <p:nvPr/>
            </p:nvSpPr>
            <p:spPr>
              <a:xfrm>
                <a:off x="4013195" y="1312373"/>
                <a:ext cx="4773196" cy="526297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solidFill>
                      <a:srgbClr val="C00000"/>
                    </a:solidFill>
                  </a:rPr>
                  <a:t>======= oL2</a:t>
                </a:r>
              </a:p>
              <a:p>
                <a:r>
                  <a:rPr lang="en-US" sz="1400" dirty="0">
                    <a:solidFill>
                      <a:srgbClr val="C00000"/>
                    </a:solidFill>
                  </a:rPr>
                  <a:t>MK(2, 5)</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F[2, 5] = -1 &lt; 0</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If 5 &lt; W[2]=1 </a:t>
                </a:r>
                <a14:m>
                  <m:oMath xmlns:m="http://schemas.openxmlformats.org/officeDocument/2006/math">
                    <m:r>
                      <a:rPr lang="en-US" sz="1400" i="1" smtClean="0">
                        <a:solidFill>
                          <a:srgbClr val="C00000"/>
                        </a:solidFill>
                        <a:latin typeface="Cambria Math" panose="02040503050406030204" pitchFamily="18" charset="0"/>
                        <a:ea typeface="Cambria Math" panose="02040503050406030204" pitchFamily="18" charset="0"/>
                      </a:rPr>
                      <m:t>→</m:t>
                    </m:r>
                  </m:oMath>
                </a14:m>
                <a:r>
                  <a:rPr lang="en-US" sz="1400" dirty="0">
                    <a:solidFill>
                      <a:srgbClr val="C00000"/>
                    </a:solidFill>
                  </a:rPr>
                  <a:t> f</a:t>
                </a:r>
              </a:p>
              <a:p>
                <a:r>
                  <a:rPr lang="en-US" sz="1400" dirty="0">
                    <a:solidFill>
                      <a:srgbClr val="C00000"/>
                    </a:solidFill>
                  </a:rPr>
                  <a:t>Else v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V[2] + MK(1, 5-W[2] = 5-1=4)}</a:t>
                </a:r>
              </a:p>
              <a:p>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max{12, 10 + MK(1, 4)}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max{, 12, 10+12</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4)</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F[1, 4] =12 </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MK(1, 5)</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5){if F[0,5]=0 &lt; 0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5]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**********oL4</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Mk(0, 3) {if F[0,3] = 0 &lt; 0</a:t>
                </a:r>
                <a:r>
                  <a:rPr lang="en-US" sz="1400" dirty="0">
                    <a:solidFill>
                      <a:schemeClr val="accent2"/>
                    </a:solidFill>
                    <a:ea typeface="Cambria Math" panose="02040503050406030204" pitchFamily="18" charset="0"/>
                  </a:rPr>
                  <a:t> </a:t>
                </a:r>
                <a14:m>
                  <m:oMath xmlns:m="http://schemas.openxmlformats.org/officeDocument/2006/math">
                    <m:r>
                      <a:rPr lang="en-US" sz="1400" i="1" smtClean="0">
                        <a:solidFill>
                          <a:schemeClr val="accent2"/>
                        </a:solidFill>
                        <a:latin typeface="Cambria Math" panose="02040503050406030204" pitchFamily="18" charset="0"/>
                        <a:ea typeface="Cambria Math" panose="02040503050406030204" pitchFamily="18" charset="0"/>
                      </a:rPr>
                      <m:t>→</m:t>
                    </m:r>
                  </m:oMath>
                </a14:m>
                <a:r>
                  <a:rPr lang="en-US" sz="1400" dirty="0">
                    <a:solidFill>
                      <a:schemeClr val="accent2"/>
                    </a:solidFill>
                  </a:rPr>
                  <a:t> f, then return F[0, 3] = 0</a:t>
                </a:r>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altLang="zh-CN" sz="1400" dirty="0">
                    <a:solidFill>
                      <a:schemeClr val="accent2"/>
                    </a:solidFill>
                    <a:latin typeface="Times New Roman" panose="02020603050405020304" pitchFamily="18" charset="0"/>
                    <a:ea typeface="Microsoft YaHei" panose="020B0503020204020204" pitchFamily="34" charset="-122"/>
                    <a:cs typeface="Times New Roman" panose="02020603050405020304" pitchFamily="18" charset="0"/>
                  </a:rPr>
                  <a:t>**********cL4</a:t>
                </a:r>
              </a:p>
              <a:p>
                <a:r>
                  <a:rPr lang="en-US"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Return F[1, 5] = 12</a:t>
                </a:r>
                <a:endPar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accent6">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C00000"/>
                    </a:solidFill>
                  </a:rPr>
                  <a:t>F[2, 5] </a:t>
                </a:r>
                <a:r>
                  <a:rPr lang="zh-CN" alt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v </a:t>
                </a:r>
                <a:r>
                  <a:rPr lang="zh-CN" altLang="en-US"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22</a:t>
                </a:r>
                <a:endPar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Return F[2, 5] = </a:t>
                </a:r>
                <a:r>
                  <a:rPr lang="en-US" altLang="zh-CN" sz="1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22</a:t>
                </a:r>
                <a:endParaRPr lang="en-US" sz="1400" dirty="0">
                  <a:solidFill>
                    <a:srgbClr val="C00000"/>
                  </a:solidFill>
                </a:endParaRPr>
              </a:p>
              <a:p>
                <a:r>
                  <a:rPr lang="en-US" sz="1400" dirty="0">
                    <a:solidFill>
                      <a:srgbClr val="C00000"/>
                    </a:solidFill>
                  </a:rPr>
                  <a:t>======= cL2</a:t>
                </a:r>
              </a:p>
            </p:txBody>
          </p:sp>
        </mc:Choice>
        <mc:Fallback xmlns="">
          <p:sp>
            <p:nvSpPr>
              <p:cNvPr id="9" name="TextBox 8">
                <a:extLst>
                  <a:ext uri="{FF2B5EF4-FFF2-40B4-BE49-F238E27FC236}">
                    <a16:creationId xmlns:a16="http://schemas.microsoft.com/office/drawing/2014/main" id="{39B91BB6-F6A2-4C0D-A4B7-01864A9EBC2C}"/>
                  </a:ext>
                </a:extLst>
              </p:cNvPr>
              <p:cNvSpPr txBox="1">
                <a:spLocks noRot="1" noChangeAspect="1" noMove="1" noResize="1" noEditPoints="1" noAdjustHandles="1" noChangeArrowheads="1" noChangeShapeType="1" noTextEdit="1"/>
              </p:cNvSpPr>
              <p:nvPr/>
            </p:nvSpPr>
            <p:spPr>
              <a:xfrm>
                <a:off x="4013195" y="1312373"/>
                <a:ext cx="4773196" cy="5262979"/>
              </a:xfrm>
              <a:prstGeom prst="rect">
                <a:avLst/>
              </a:prstGeom>
              <a:blipFill>
                <a:blip r:embed="rId5"/>
                <a:stretch>
                  <a:fillRect l="-255" b="-115"/>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6160786" y="1557524"/>
            <a:ext cx="109385" cy="1076187"/>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C91FF99-46CE-4596-A10F-E91D5F47F1D1}"/>
              </a:ext>
            </a:extLst>
          </p:cNvPr>
          <p:cNvSpPr/>
          <p:nvPr/>
        </p:nvSpPr>
        <p:spPr>
          <a:xfrm>
            <a:off x="6047578" y="5956663"/>
            <a:ext cx="45719" cy="53948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17911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132317062"/>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5815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 oL2</a:t>
                </a:r>
              </a:p>
              <a:p>
                <a:r>
                  <a:rPr lang="en-US" sz="1400" dirty="0">
                    <a:solidFill>
                      <a:srgbClr val="C00000"/>
                    </a:solidFill>
                  </a:rPr>
                  <a:t>MK(2, 5) = </a:t>
                </a:r>
                <a:r>
                  <a:rPr lang="en-US" sz="1400" dirty="0">
                    <a:solidFill>
                      <a:srgbClr val="3333FF"/>
                    </a:solidFill>
                  </a:rPr>
                  <a:t>22</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5815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096886" y="1232564"/>
                <a:ext cx="4773196" cy="70788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F[2, 2] = -1 &lt; 0</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2 &lt; W[2]=1 </a:t>
                </a:r>
                <a14:m>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a14:m>
                <a:r>
                  <a:rPr lang="en-US" sz="1400" dirty="0">
                    <a:solidFill>
                      <a:schemeClr val="tx1"/>
                    </a:solidFill>
                  </a:rPr>
                  <a:t> f</a:t>
                </a:r>
              </a:p>
              <a:p>
                <a:r>
                  <a:rPr lang="en-US" sz="1400" dirty="0">
                    <a:solidFill>
                      <a:schemeClr val="tx1"/>
                    </a:solidFill>
                  </a:rPr>
                  <a:t>Else v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2-W[2] = 2-1=1)}</a:t>
                </a:r>
              </a:p>
              <a:p>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1)}</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MK(1, 2)  </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2 &lt; W[1]=2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max{MK(0, 2), V[1] + MK(0, 2-W[1] = 2-2=0)}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max{0, V12 + MK(0, 0)}</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max{0, V12 + 0)}</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sz="1400" dirty="0">
                    <a:solidFill>
                      <a:srgbClr val="0000FF"/>
                    </a:solidFill>
                  </a:rPr>
                  <a:t>F[1, 2]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12</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F[1, 2] = 12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MK(1, 1)</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chemeClr val="tx1"/>
                    </a:solidFill>
                  </a:rPr>
                  <a:t>F[2, 2]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F[2, 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2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=======cL2</a:t>
                </a:r>
              </a:p>
              <a:p>
                <a:r>
                  <a:rPr lang="en-US" sz="1200" dirty="0">
                    <a:solidFill>
                      <a:srgbClr val="C00000"/>
                    </a:solidFill>
                  </a:rPr>
                  <a:t>======= oL2</a:t>
                </a:r>
              </a:p>
              <a:p>
                <a:r>
                  <a:rPr lang="en-US" sz="1200" dirty="0">
                    <a:solidFill>
                      <a:srgbClr val="C00000"/>
                    </a:solidFill>
                  </a:rPr>
                  <a:t>MK(2, 5) = </a:t>
                </a:r>
                <a:r>
                  <a:rPr lang="en-US" sz="1200" dirty="0">
                    <a:solidFill>
                      <a:srgbClr val="3333FF"/>
                    </a:solidFill>
                  </a:rPr>
                  <a:t>22</a:t>
                </a:r>
              </a:p>
              <a:p>
                <a:r>
                  <a:rPr lang="en-US" sz="12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096886" y="1232564"/>
                <a:ext cx="4773196" cy="7078861"/>
              </a:xfrm>
              <a:prstGeom prst="rect">
                <a:avLst/>
              </a:prstGeom>
              <a:blipFill>
                <a:blip r:embed="rId4"/>
                <a:stretch>
                  <a:fillRect l="-255" t="-86"/>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7428046" y="3879442"/>
            <a:ext cx="199667" cy="1550957"/>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7947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859076641"/>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5815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 oL2</a:t>
                </a:r>
              </a:p>
              <a:p>
                <a:r>
                  <a:rPr lang="en-US" sz="1400" dirty="0">
                    <a:solidFill>
                      <a:srgbClr val="C00000"/>
                    </a:solidFill>
                  </a:rPr>
                  <a:t>MK(2, 5) = </a:t>
                </a:r>
                <a:r>
                  <a:rPr lang="en-US" sz="1400" dirty="0">
                    <a:solidFill>
                      <a:srgbClr val="3333FF"/>
                    </a:solidFill>
                  </a:rPr>
                  <a:t>22</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5815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073751" y="1419330"/>
                <a:ext cx="4773196" cy="707886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F[2, 2] = -1 &lt; 0</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2 &lt; W[2]=1 </a:t>
                </a:r>
                <a14:m>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a14:m>
                <a:r>
                  <a:rPr lang="en-US" sz="1400" dirty="0">
                    <a:solidFill>
                      <a:schemeClr val="tx1"/>
                    </a:solidFill>
                  </a:rPr>
                  <a:t> f</a:t>
                </a:r>
              </a:p>
              <a:p>
                <a:r>
                  <a:rPr lang="en-US" sz="1400" dirty="0">
                    <a:solidFill>
                      <a:schemeClr val="tx1"/>
                    </a:solidFill>
                  </a:rPr>
                  <a:t>Else v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2-W[2] = 2-1=1)}</a:t>
                </a:r>
              </a:p>
              <a:p>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1)}</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MK(1, 2)  </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F[1, 2] = 12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1)</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If 1 &lt; W[1]=2 </a:t>
                </a:r>
                <a14:m>
                  <m:oMath xmlns:m="http://schemas.openxmlformats.org/officeDocument/2006/math">
                    <m:r>
                      <a:rPr lang="en-US" sz="1400" i="1" smtClean="0">
                        <a:solidFill>
                          <a:srgbClr val="FF0000"/>
                        </a:solidFill>
                        <a:latin typeface="Cambria Math" panose="02040503050406030204" pitchFamily="18" charset="0"/>
                        <a:ea typeface="Cambria Math" panose="02040503050406030204" pitchFamily="18" charset="0"/>
                      </a:rPr>
                      <m:t>→</m:t>
                    </m:r>
                  </m:oMath>
                </a14:m>
                <a:r>
                  <a:rPr lang="en-US" sz="1400" dirty="0">
                    <a:solidFill>
                      <a:srgbClr val="FF0000"/>
                    </a:solidFill>
                  </a:rPr>
                  <a:t> t</a:t>
                </a:r>
              </a:p>
              <a:p>
                <a:r>
                  <a:rPr lang="en-US" sz="1400" dirty="0">
                    <a:solidFill>
                      <a:srgbClr val="FF0000"/>
                    </a:solidFill>
                  </a:rPr>
                  <a:t>Else v </a:t>
                </a:r>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MK(0, 5=1) = 0</a:t>
                </a:r>
              </a:p>
              <a:p>
                <a:r>
                  <a:rPr lang="en-US" sz="1400" dirty="0">
                    <a:solidFill>
                      <a:srgbClr val="FF0000"/>
                    </a:solidFill>
                  </a:rPr>
                  <a:t>F[1, 1] </a:t>
                </a:r>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0</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Return F[2, 2]=0</a:t>
                </a:r>
                <a:endParaRPr lang="en-US" altLang="zh-CN" sz="14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chemeClr val="tx1"/>
                    </a:solidFill>
                  </a:rPr>
                  <a:t>F[2, 2]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F[2, 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2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=======cL2</a:t>
                </a:r>
              </a:p>
              <a:p>
                <a:r>
                  <a:rPr lang="en-US" sz="1200" dirty="0">
                    <a:solidFill>
                      <a:srgbClr val="C00000"/>
                    </a:solidFill>
                  </a:rPr>
                  <a:t>======= oL2</a:t>
                </a:r>
              </a:p>
              <a:p>
                <a:r>
                  <a:rPr lang="en-US" sz="1200" dirty="0">
                    <a:solidFill>
                      <a:srgbClr val="C00000"/>
                    </a:solidFill>
                  </a:rPr>
                  <a:t>MK(2, 5) = </a:t>
                </a:r>
                <a:r>
                  <a:rPr lang="en-US" sz="1200" dirty="0">
                    <a:solidFill>
                      <a:srgbClr val="3333FF"/>
                    </a:solidFill>
                  </a:rPr>
                  <a:t>22</a:t>
                </a:r>
              </a:p>
              <a:p>
                <a:r>
                  <a:rPr lang="en-US" sz="12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073751" y="1419330"/>
                <a:ext cx="4773196" cy="7078861"/>
              </a:xfrm>
              <a:prstGeom prst="rect">
                <a:avLst/>
              </a:prstGeom>
              <a:blipFill>
                <a:blip r:embed="rId4"/>
                <a:stretch>
                  <a:fillRect l="-255" t="-86"/>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5487158" y="5039784"/>
            <a:ext cx="138580" cy="128264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45907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235734380"/>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5815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 oL2</a:t>
                </a:r>
              </a:p>
              <a:p>
                <a:r>
                  <a:rPr lang="en-US" sz="1400" dirty="0">
                    <a:solidFill>
                      <a:srgbClr val="C00000"/>
                    </a:solidFill>
                  </a:rPr>
                  <a:t>MK(2, 5) = </a:t>
                </a:r>
                <a:r>
                  <a:rPr lang="en-US" sz="1400" dirty="0">
                    <a:solidFill>
                      <a:srgbClr val="3333FF"/>
                    </a:solidFill>
                  </a:rPr>
                  <a:t>22</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5815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073751" y="1419330"/>
                <a:ext cx="4773196" cy="686341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F[2, 2] = -1 &lt; 0</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If 2 &lt; W[2]=1 </a:t>
                </a:r>
                <a14:m>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a14:m>
                <a:r>
                  <a:rPr lang="en-US" sz="1400" dirty="0">
                    <a:solidFill>
                      <a:schemeClr val="tx1"/>
                    </a:solidFill>
                  </a:rPr>
                  <a:t> f</a:t>
                </a:r>
              </a:p>
              <a:p>
                <a:r>
                  <a:rPr lang="en-US" sz="1400" dirty="0">
                    <a:solidFill>
                      <a:schemeClr val="tx1"/>
                    </a:solidFill>
                  </a:rPr>
                  <a:t>Else v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2-W[2] = 2-1=1)}</a:t>
                </a:r>
              </a:p>
              <a:p>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max{MK(1, 2), V[2] + MK(1, 1)}</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max{12, 10 + 0} = 12</a:t>
                </a:r>
              </a:p>
              <a:p>
                <a:r>
                  <a:rPr lang="en-US" sz="1400" dirty="0">
                    <a:solidFill>
                      <a:schemeClr val="tx1"/>
                    </a:solidFill>
                  </a:rPr>
                  <a:t>F[2, 2]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 = 12</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F[2, 2] =12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MK(1, 2)  </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F[1, 2] = 12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Return F[2, 2]=0</a:t>
                </a:r>
                <a:endParaRPr lang="en-US" altLang="zh-CN" sz="1400"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chemeClr val="tx1"/>
                    </a:solidFill>
                  </a:rPr>
                  <a:t>F[2, 2] </a:t>
                </a:r>
                <a:r>
                  <a:rPr lang="zh-CN" alt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Return F[2, 2]</a:t>
                </a:r>
                <a:endPar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2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=======cL2</a:t>
                </a:r>
              </a:p>
              <a:p>
                <a:r>
                  <a:rPr lang="en-US" sz="1200" dirty="0">
                    <a:solidFill>
                      <a:srgbClr val="C00000"/>
                    </a:solidFill>
                  </a:rPr>
                  <a:t>======= oL2</a:t>
                </a:r>
              </a:p>
              <a:p>
                <a:r>
                  <a:rPr lang="en-US" sz="1200" dirty="0">
                    <a:solidFill>
                      <a:srgbClr val="C00000"/>
                    </a:solidFill>
                  </a:rPr>
                  <a:t>MK(2, 5) = </a:t>
                </a:r>
                <a:r>
                  <a:rPr lang="en-US" sz="1200" dirty="0">
                    <a:solidFill>
                      <a:srgbClr val="3333FF"/>
                    </a:solidFill>
                  </a:rPr>
                  <a:t>22</a:t>
                </a:r>
              </a:p>
              <a:p>
                <a:r>
                  <a:rPr lang="en-US" sz="12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073751" y="1419330"/>
                <a:ext cx="4773196" cy="6863417"/>
              </a:xfrm>
              <a:prstGeom prst="rect">
                <a:avLst/>
              </a:prstGeom>
              <a:blipFill>
                <a:blip r:embed="rId4"/>
                <a:stretch>
                  <a:fillRect l="-255" t="-89"/>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5460349" y="2927427"/>
            <a:ext cx="123378" cy="175519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5418245" y="6527255"/>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93584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805174004"/>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58159"/>
                <a:ext cx="9512883" cy="4185761"/>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C00000"/>
                    </a:solidFill>
                  </a:rPr>
                  <a:t>======= oL2</a:t>
                </a:r>
              </a:p>
              <a:p>
                <a:r>
                  <a:rPr lang="en-US" sz="1400" dirty="0">
                    <a:solidFill>
                      <a:srgbClr val="C00000"/>
                    </a:solidFill>
                  </a:rPr>
                  <a:t>MK(2, 5) = </a:t>
                </a:r>
                <a:r>
                  <a:rPr lang="en-US" sz="1400" dirty="0">
                    <a:solidFill>
                      <a:srgbClr val="3333FF"/>
                    </a:solidFill>
                  </a:rPr>
                  <a:t>22</a:t>
                </a:r>
              </a:p>
              <a:p>
                <a:r>
                  <a:rPr lang="en-US" sz="1400" dirty="0">
                    <a:solidFill>
                      <a:srgbClr val="C00000"/>
                    </a:solidFill>
                  </a:rPr>
                  <a:t>======= cL2</a:t>
                </a: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58159"/>
                <a:ext cx="9512883" cy="4185761"/>
              </a:xfrm>
              <a:prstGeom prst="rect">
                <a:avLst/>
              </a:prstGeom>
              <a:blipFill>
                <a:blip r:embed="rId3"/>
                <a:stretch>
                  <a:fillRect l="-192" t="-146" b="-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6817912" y="3204587"/>
                <a:ext cx="4773196" cy="203132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5]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5 &lt; W[3]=2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5</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5-W[3] = 5-3=2)}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20+12} = 32</a:t>
                </a:r>
                <a:endParaRPr lang="en-US" sz="1400" dirty="0">
                  <a:solidFill>
                    <a:srgbClr val="0000FF"/>
                  </a:solidFill>
                </a:endParaRPr>
              </a:p>
              <a:p>
                <a:r>
                  <a:rPr lang="en-US" sz="1400" dirty="0">
                    <a:solidFill>
                      <a:srgbClr val="0000FF"/>
                    </a:solidFill>
                  </a:rPr>
                  <a:t>F[3, 5]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 = 32</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6817912" y="3204587"/>
                <a:ext cx="4773196" cy="2031325"/>
              </a:xfrm>
              <a:prstGeom prst="rect">
                <a:avLst/>
              </a:prstGeom>
              <a:blipFill>
                <a:blip r:embed="rId4"/>
                <a:stretch>
                  <a:fillRect l="-255" t="-299" b="-1493"/>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11233402" y="3342652"/>
            <a:ext cx="123378" cy="175519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5418245" y="6527255"/>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73360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741615045"/>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66868"/>
                <a:ext cx="9512883" cy="3323987"/>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66868"/>
                <a:ext cx="9512883" cy="3323987"/>
              </a:xfrm>
              <a:prstGeom prst="rect">
                <a:avLst/>
              </a:prstGeom>
              <a:blipFill>
                <a:blip r:embed="rId3"/>
                <a:stretch>
                  <a:fillRect l="-192" t="-367" b="-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434372" y="2606874"/>
                <a:ext cx="4981004" cy="440120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3]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W[3]=3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3-W[3] = 3-3=0)}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0)}</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W[2]=1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3-W[2] = 3-1=2)}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MK(1,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+++++++++cL2</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434372" y="2606874"/>
                <a:ext cx="4981004" cy="4401205"/>
              </a:xfrm>
              <a:prstGeom prst="rect">
                <a:avLst/>
              </a:prstGeom>
              <a:blipFill>
                <a:blip r:embed="rId4"/>
                <a:stretch>
                  <a:fillRect l="-244" t="-138" b="-138"/>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11233402" y="3342652"/>
            <a:ext cx="123378" cy="1755193"/>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5418245" y="6527255"/>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7651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BC5B-5853-45BB-A585-BEDCE6E0F7E2}"/>
              </a:ext>
            </a:extLst>
          </p:cNvPr>
          <p:cNvSpPr>
            <a:spLocks noGrp="1"/>
          </p:cNvSpPr>
          <p:nvPr>
            <p:ph type="title"/>
          </p:nvPr>
        </p:nvSpPr>
        <p:spPr/>
        <p:txBody>
          <a:bodyPr>
            <a:normAutofit/>
          </a:bodyPr>
          <a:lstStyle/>
          <a:p>
            <a:r>
              <a:rPr lang="en-US" sz="3600" dirty="0"/>
              <a:t>Chapter 06-06 Dynamic Programming</a:t>
            </a:r>
            <a:br>
              <a:rPr lang="en-US" sz="3600" dirty="0"/>
            </a:br>
            <a:r>
              <a:rPr lang="en-US" sz="3600" dirty="0"/>
              <a:t>Knapsack Problem</a:t>
            </a:r>
          </a:p>
        </p:txBody>
      </p:sp>
      <p:sp>
        <p:nvSpPr>
          <p:cNvPr id="4" name="TextBox 3">
            <a:extLst>
              <a:ext uri="{FF2B5EF4-FFF2-40B4-BE49-F238E27FC236}">
                <a16:creationId xmlns:a16="http://schemas.microsoft.com/office/drawing/2014/main" id="{094C3916-0BD0-42F1-8EA3-50DF258B80A7}"/>
              </a:ext>
            </a:extLst>
          </p:cNvPr>
          <p:cNvSpPr txBox="1"/>
          <p:nvPr/>
        </p:nvSpPr>
        <p:spPr>
          <a:xfrm>
            <a:off x="1105987" y="2005533"/>
            <a:ext cx="9300755" cy="2846933"/>
          </a:xfrm>
          <a:prstGeom prst="rect">
            <a:avLst/>
          </a:prstGeom>
          <a:noFill/>
        </p:spPr>
        <p:txBody>
          <a:bodyPr wrap="square">
            <a:spAutoFit/>
          </a:bodyPr>
          <a:lstStyle/>
          <a:p>
            <a:pPr marL="461963" marR="0" lvl="0" indent="-461963">
              <a:spcAft>
                <a:spcPts val="600"/>
              </a:spcAft>
              <a:buFont typeface="Symbol" panose="05050102010706020507" pitchFamily="18" charset="2"/>
              <a:buChar char=""/>
            </a:pP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Given  </a:t>
            </a:r>
          </a:p>
          <a:p>
            <a:pPr marL="919163" lvl="1" indent="-461963">
              <a:spcAft>
                <a:spcPts val="600"/>
              </a:spcAft>
              <a:buFont typeface="Symbol" panose="05050102010706020507" pitchFamily="18" charset="2"/>
              <a:buChar char=""/>
            </a:pP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n  items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of known weights </a:t>
            </a:r>
            <a:r>
              <a:rPr lang="en-US" sz="22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with values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p>
          <a:p>
            <a:pPr lvl="1">
              <a:spcAft>
                <a:spcPts val="600"/>
              </a:spcAft>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(w</a:t>
            </a:r>
            <a:r>
              <a:rPr lang="en-US" sz="2200" baseline="-25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Aft>
                <a:spcPts val="600"/>
              </a:spcAft>
              <a:buFont typeface="Symbol" panose="05050102010706020507" pitchFamily="18" charset="2"/>
              <a:buChar char=""/>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 knapsack of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capacity holding maximum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weight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Aft>
                <a:spcPts val="600"/>
              </a:spcAft>
              <a:buFont typeface="Symbol" panose="05050102010706020507" pitchFamily="18" charset="2"/>
              <a:buChar char=""/>
            </a:pPr>
            <a:r>
              <a:rPr lang="en-US" sz="2200" dirty="0">
                <a:solidFill>
                  <a:srgbClr val="FF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find the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most valuable </a:t>
            </a:r>
            <a:r>
              <a:rPr lang="en-US" sz="2200" dirty="0">
                <a:solidFill>
                  <a:srgbClr val="FF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subset of the items that fit into the knapsack. </a:t>
            </a:r>
          </a:p>
          <a:p>
            <a:pPr marL="461963" marR="0" lvl="0" indent="-461963">
              <a:spcAft>
                <a:spcPts val="600"/>
              </a:spcAft>
              <a:buFont typeface="Symbol" panose="05050102010706020507" pitchFamily="18" charset="2"/>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Equivalently, a transport plan that has to deliver the most valuable set of items to a remote location without exceeding the plan’s capacity. </a:t>
            </a:r>
          </a:p>
        </p:txBody>
      </p:sp>
    </p:spTree>
    <p:extLst>
      <p:ext uri="{BB962C8B-B14F-4D97-AF65-F5344CB8AC3E}">
        <p14:creationId xmlns:p14="http://schemas.microsoft.com/office/powerpoint/2010/main" val="2824591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692455182"/>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66868"/>
                <a:ext cx="9512883" cy="3323987"/>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66868"/>
                <a:ext cx="9512883" cy="3323987"/>
              </a:xfrm>
              <a:prstGeom prst="rect">
                <a:avLst/>
              </a:prstGeom>
              <a:blipFill>
                <a:blip r:embed="rId3"/>
                <a:stretch>
                  <a:fillRect l="-192" t="-367" b="-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434372" y="2228258"/>
                <a:ext cx="4981004" cy="526297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3]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W[3]=3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3-W[3] = 3-3=0)}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0)}</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W[2]=1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3-W[2] = 3-1=2)}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If 3 &lt; W[1]=2 </a:t>
                </a:r>
                <a14:m>
                  <m:oMath xmlns:m="http://schemas.openxmlformats.org/officeDocument/2006/math">
                    <m:r>
                      <a:rPr lang="en-US" sz="1400" i="1" smtClean="0">
                        <a:solidFill>
                          <a:srgbClr val="FF0000"/>
                        </a:solidFill>
                        <a:latin typeface="Cambria Math" panose="02040503050406030204" pitchFamily="18" charset="0"/>
                        <a:ea typeface="Cambria Math" panose="02040503050406030204" pitchFamily="18" charset="0"/>
                      </a:rPr>
                      <m:t>→</m:t>
                    </m:r>
                  </m:oMath>
                </a14:m>
                <a:r>
                  <a:rPr lang="en-US" sz="1400" dirty="0">
                    <a:solidFill>
                      <a:srgbClr val="FF0000"/>
                    </a:solidFill>
                  </a:rPr>
                  <a:t> f</a:t>
                </a:r>
              </a:p>
              <a:p>
                <a:r>
                  <a:rPr lang="en-US" sz="1400" dirty="0">
                    <a:solidFill>
                      <a:srgbClr val="FF0000"/>
                    </a:solidFill>
                  </a:rPr>
                  <a:t>Else v </a:t>
                </a:r>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max{MK(0, 3), V[1] + MK(0, 3-W[1] = 3-2=1)}</a:t>
                </a:r>
              </a:p>
              <a:p>
                <a:r>
                  <a:rPr lang="zh-CN" alt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max{0, 12 + MK(0, 1)}= 12</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F[1, 3] = 12; return F[1, 3]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434372" y="2228258"/>
                <a:ext cx="4981004" cy="5262979"/>
              </a:xfrm>
              <a:prstGeom prst="rect">
                <a:avLst/>
              </a:prstGeom>
              <a:blipFill>
                <a:blip r:embed="rId4"/>
                <a:stretch>
                  <a:fillRect l="-244" t="-116"/>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7467357" y="4744334"/>
            <a:ext cx="100392" cy="1346522"/>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10068622" y="5430658"/>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3946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2198321844"/>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66868"/>
                <a:ext cx="9512883" cy="3323987"/>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66868"/>
                <a:ext cx="9512883" cy="3323987"/>
              </a:xfrm>
              <a:prstGeom prst="rect">
                <a:avLst/>
              </a:prstGeom>
              <a:blipFill>
                <a:blip r:embed="rId3"/>
                <a:stretch>
                  <a:fillRect l="-192" t="-367" b="-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434372" y="2228258"/>
                <a:ext cx="4981004" cy="504753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3]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W[3]=3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3-W[3] = 3-3=0)}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0)}</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W[2]=1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3-W[2] = 3-1=2)}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V[2] + MK(1, 2)}</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MK(1,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 + 12}</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12</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10 + 12}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F[2, 3]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3)   return F[1, 3]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434372" y="2228258"/>
                <a:ext cx="4981004" cy="5047536"/>
              </a:xfrm>
              <a:prstGeom prst="rect">
                <a:avLst/>
              </a:prstGeom>
              <a:blipFill>
                <a:blip r:embed="rId4"/>
                <a:stretch>
                  <a:fillRect l="-244" t="-120"/>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6243391" y="3874429"/>
            <a:ext cx="87740" cy="1539317"/>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9720280" y="6266659"/>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59015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1280647761"/>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766868"/>
                <a:ext cx="9512883" cy="3323987"/>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 = 22</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766868"/>
                <a:ext cx="9512883" cy="3323987"/>
              </a:xfrm>
              <a:prstGeom prst="rect">
                <a:avLst/>
              </a:prstGeom>
              <a:blipFill>
                <a:blip r:embed="rId3"/>
                <a:stretch>
                  <a:fillRect l="-192" t="-367" b="-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32779D9-894D-4776-AE75-8B18F008F939}"/>
                  </a:ext>
                </a:extLst>
              </p:cNvPr>
              <p:cNvSpPr txBox="1"/>
              <p:nvPr/>
            </p:nvSpPr>
            <p:spPr>
              <a:xfrm>
                <a:off x="3434372" y="2228258"/>
                <a:ext cx="4981004" cy="461664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F[3, 3] = -1 &lt; 0</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If 3 &lt; W[3]=3 </a:t>
                </a:r>
                <a14:m>
                  <m:oMath xmlns:m="http://schemas.openxmlformats.org/officeDocument/2006/math">
                    <m:r>
                      <a:rPr lang="en-US" sz="1400" i="1" smtClean="0">
                        <a:solidFill>
                          <a:srgbClr val="0000FF"/>
                        </a:solidFill>
                        <a:latin typeface="Cambria Math" panose="02040503050406030204" pitchFamily="18" charset="0"/>
                        <a:ea typeface="Cambria Math" panose="02040503050406030204" pitchFamily="18" charset="0"/>
                      </a:rPr>
                      <m:t>→</m:t>
                    </m:r>
                  </m:oMath>
                </a14:m>
                <a:r>
                  <a:rPr lang="en-US" sz="1400" dirty="0">
                    <a:solidFill>
                      <a:srgbClr val="0000FF"/>
                    </a:solidFill>
                  </a:rPr>
                  <a:t> f</a:t>
                </a:r>
              </a:p>
              <a:p>
                <a:r>
                  <a:rPr lang="en-US" sz="1400" dirty="0">
                    <a:solidFill>
                      <a:srgbClr val="0000FF"/>
                    </a:solidFill>
                  </a:rPr>
                  <a:t>Else v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V[3] + MK(2, 3-W[3] = 3-3=0)}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 + </a:t>
                </a:r>
                <a:r>
                  <a:rPr lang="en-US" altLang="zh-CN" sz="1400"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MK(2, 0)}</a:t>
                </a:r>
                <a:r>
                  <a:rPr lang="en-US" sz="1400" dirty="0">
                    <a:solidFill>
                      <a:srgbClr val="0000FF"/>
                    </a:solidFill>
                  </a:rPr>
                  <a:t>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p>
              <a:p>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22</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20+0}</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F[3, 3] = 22</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 22</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3)   return F[1, 3]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mc:Choice>
        <mc:Fallback xmlns="">
          <p:sp>
            <p:nvSpPr>
              <p:cNvPr id="8" name="TextBox 7">
                <a:extLst>
                  <a:ext uri="{FF2B5EF4-FFF2-40B4-BE49-F238E27FC236}">
                    <a16:creationId xmlns:a16="http://schemas.microsoft.com/office/drawing/2014/main" id="{932779D9-894D-4776-AE75-8B18F008F939}"/>
                  </a:ext>
                </a:extLst>
              </p:cNvPr>
              <p:cNvSpPr txBox="1">
                <a:spLocks noRot="1" noChangeAspect="1" noMove="1" noResize="1" noEditPoints="1" noAdjustHandles="1" noChangeArrowheads="1" noChangeShapeType="1" noTextEdit="1"/>
              </p:cNvSpPr>
              <p:nvPr/>
            </p:nvSpPr>
            <p:spPr>
              <a:xfrm>
                <a:off x="3434372" y="2228258"/>
                <a:ext cx="4981004" cy="4616648"/>
              </a:xfrm>
              <a:prstGeom prst="rect">
                <a:avLst/>
              </a:prstGeom>
              <a:blipFill>
                <a:blip r:embed="rId4"/>
                <a:stretch>
                  <a:fillRect l="-244" t="-132" b="-132"/>
                </a:stretch>
              </a:blipFill>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95BCF709-BE6F-41E9-AE88-6C88894E9FC8}"/>
              </a:ext>
            </a:extLst>
          </p:cNvPr>
          <p:cNvSpPr/>
          <p:nvPr/>
        </p:nvSpPr>
        <p:spPr>
          <a:xfrm>
            <a:off x="6052130" y="2521505"/>
            <a:ext cx="87740" cy="1539317"/>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41FC2C93-F72C-439C-97FF-8B682836D3BD}"/>
              </a:ext>
            </a:extLst>
          </p:cNvPr>
          <p:cNvSpPr/>
          <p:nvPr/>
        </p:nvSpPr>
        <p:spPr>
          <a:xfrm>
            <a:off x="9720280" y="6266659"/>
            <a:ext cx="65239" cy="41666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4302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770" y="267260"/>
            <a:ext cx="9059159" cy="2646878"/>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6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16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16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271013" y="1849560"/>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417053" y="1887548"/>
            <a:ext cx="506154" cy="334743"/>
          </a:xfrm>
          <a:prstGeom prst="rect">
            <a:avLst/>
          </a:prstGeom>
          <a:noFill/>
          <a:ln>
            <a:noFill/>
          </a:ln>
        </p:spPr>
      </p:pic>
      <p:sp>
        <p:nvSpPr>
          <p:cNvPr id="5" name="Rectangle 4">
            <a:extLst>
              <a:ext uri="{FF2B5EF4-FFF2-40B4-BE49-F238E27FC236}">
                <a16:creationId xmlns:a16="http://schemas.microsoft.com/office/drawing/2014/main" id="{00949756-EEC7-4DEE-A45C-7A1783059343}"/>
              </a:ext>
            </a:extLst>
          </p:cNvPr>
          <p:cNvSpPr/>
          <p:nvPr/>
        </p:nvSpPr>
        <p:spPr>
          <a:xfrm>
            <a:off x="5483484" y="253971"/>
            <a:ext cx="58637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1, j),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graphicFrame>
        <p:nvGraphicFramePr>
          <p:cNvPr id="6" name="Table 5">
            <a:extLst>
              <a:ext uri="{FF2B5EF4-FFF2-40B4-BE49-F238E27FC236}">
                <a16:creationId xmlns:a16="http://schemas.microsoft.com/office/drawing/2014/main" id="{9D9E4EF4-3B04-4AA0-B738-B10F33FF7DFD}"/>
              </a:ext>
            </a:extLst>
          </p:cNvPr>
          <p:cNvGraphicFramePr>
            <a:graphicFrameLocks noGrp="1"/>
          </p:cNvGraphicFramePr>
          <p:nvPr>
            <p:extLst>
              <p:ext uri="{D42A27DB-BD31-4B8C-83A1-F6EECF244321}">
                <p14:modId xmlns:p14="http://schemas.microsoft.com/office/powerpoint/2010/main" val="1776129304"/>
              </p:ext>
            </p:extLst>
          </p:nvPr>
        </p:nvGraphicFramePr>
        <p:xfrm>
          <a:off x="7176763" y="900302"/>
          <a:ext cx="4414345" cy="1977465"/>
        </p:xfrm>
        <a:graphic>
          <a:graphicData uri="http://schemas.openxmlformats.org/drawingml/2006/table">
            <a:tbl>
              <a:tblPr firstRow="1" firstCol="1" bandRow="1">
                <a:tableStyleId>{5C22544A-7EE6-4342-B048-85BDC9FD1C3A}</a:tableStyleId>
              </a:tblPr>
              <a:tblGrid>
                <a:gridCol w="1365117">
                  <a:extLst>
                    <a:ext uri="{9D8B030D-6E8A-4147-A177-3AD203B41FA5}">
                      <a16:colId xmlns:a16="http://schemas.microsoft.com/office/drawing/2014/main" val="20000"/>
                    </a:ext>
                  </a:extLst>
                </a:gridCol>
                <a:gridCol w="435604">
                  <a:extLst>
                    <a:ext uri="{9D8B030D-6E8A-4147-A177-3AD203B41FA5}">
                      <a16:colId xmlns:a16="http://schemas.microsoft.com/office/drawing/2014/main" val="20001"/>
                    </a:ext>
                  </a:extLst>
                </a:gridCol>
                <a:gridCol w="435604">
                  <a:extLst>
                    <a:ext uri="{9D8B030D-6E8A-4147-A177-3AD203B41FA5}">
                      <a16:colId xmlns:a16="http://schemas.microsoft.com/office/drawing/2014/main" val="20002"/>
                    </a:ext>
                  </a:extLst>
                </a:gridCol>
                <a:gridCol w="435604">
                  <a:extLst>
                    <a:ext uri="{9D8B030D-6E8A-4147-A177-3AD203B41FA5}">
                      <a16:colId xmlns:a16="http://schemas.microsoft.com/office/drawing/2014/main" val="20003"/>
                    </a:ext>
                  </a:extLst>
                </a:gridCol>
                <a:gridCol w="435604">
                  <a:extLst>
                    <a:ext uri="{9D8B030D-6E8A-4147-A177-3AD203B41FA5}">
                      <a16:colId xmlns:a16="http://schemas.microsoft.com/office/drawing/2014/main" val="20004"/>
                    </a:ext>
                  </a:extLst>
                </a:gridCol>
                <a:gridCol w="435604">
                  <a:extLst>
                    <a:ext uri="{9D8B030D-6E8A-4147-A177-3AD203B41FA5}">
                      <a16:colId xmlns:a16="http://schemas.microsoft.com/office/drawing/2014/main" val="20005"/>
                    </a:ext>
                  </a:extLst>
                </a:gridCol>
                <a:gridCol w="435604">
                  <a:extLst>
                    <a:ext uri="{9D8B030D-6E8A-4147-A177-3AD203B41FA5}">
                      <a16:colId xmlns:a16="http://schemas.microsoft.com/office/drawing/2014/main" val="20006"/>
                    </a:ext>
                  </a:extLst>
                </a:gridCol>
                <a:gridCol w="435604">
                  <a:extLst>
                    <a:ext uri="{9D8B030D-6E8A-4147-A177-3AD203B41FA5}">
                      <a16:colId xmlns:a16="http://schemas.microsoft.com/office/drawing/2014/main" val="20007"/>
                    </a:ext>
                  </a:extLst>
                </a:gridCol>
              </a:tblGrid>
              <a:tr h="282495">
                <a:tc rowSpan="2">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initialization</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capacity j</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495">
                <a:tc vMerge="1">
                  <a:txBody>
                    <a:bodyPr/>
                    <a:lstStyle/>
                    <a:p>
                      <a:endParaRPr lang="en-US"/>
                    </a:p>
                  </a:txBody>
                  <a:tcPr/>
                </a:tc>
                <a:tc>
                  <a:txBody>
                    <a:bodyPr/>
                    <a:lstStyle/>
                    <a:p>
                      <a:pPr marL="0" marR="0" algn="ctr">
                        <a:spcBef>
                          <a:spcPts val="0"/>
                        </a:spcBef>
                        <a:spcAft>
                          <a:spcPts val="0"/>
                        </a:spcAft>
                      </a:pPr>
                      <a:r>
                        <a:rPr lang="en-US" sz="1600" dirty="0" err="1">
                          <a:solidFill>
                            <a:schemeClr val="tx1"/>
                          </a:solidFill>
                          <a:effectLst/>
                          <a:latin typeface="Times New Roman" panose="02020603050405020304" pitchFamily="18" charset="0"/>
                          <a:cs typeface="Times New Roman" panose="02020603050405020304" pitchFamily="18" charset="0"/>
                        </a:rPr>
                        <a:t>i</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1</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3</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5</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 </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=2,  v</a:t>
                      </a:r>
                      <a:r>
                        <a:rPr lang="en-US" sz="1600" baseline="-25000">
                          <a:solidFill>
                            <a:schemeClr val="tx1"/>
                          </a:solidFill>
                          <a:effectLst/>
                          <a:latin typeface="Times New Roman" panose="02020603050405020304" pitchFamily="18" charset="0"/>
                          <a:cs typeface="Times New Roman" panose="02020603050405020304" pitchFamily="18" charset="0"/>
                        </a:rPr>
                        <a:t>1</a:t>
                      </a:r>
                      <a:r>
                        <a:rPr lang="en-US" sz="1600">
                          <a:solidFill>
                            <a:schemeClr val="tx1"/>
                          </a:solidFill>
                          <a:effectLst/>
                          <a:latin typeface="Times New Roman" panose="02020603050405020304" pitchFamily="18" charset="0"/>
                          <a:cs typeface="Times New Roman" panose="02020603050405020304" pitchFamily="18" charset="0"/>
                        </a:rPr>
                        <a:t> = 12</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1</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0</a:t>
                      </a:r>
                      <a:r>
                        <a:rPr lang="en-US" sz="1600" baseline="-250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=1,  v</a:t>
                      </a:r>
                      <a:r>
                        <a:rPr lang="en-US" sz="1600" baseline="-25000">
                          <a:solidFill>
                            <a:schemeClr val="tx1"/>
                          </a:solidFill>
                          <a:effectLst/>
                          <a:latin typeface="Times New Roman" panose="02020603050405020304" pitchFamily="18" charset="0"/>
                          <a:cs typeface="Times New Roman" panose="02020603050405020304" pitchFamily="18" charset="0"/>
                        </a:rPr>
                        <a:t>2</a:t>
                      </a:r>
                      <a:r>
                        <a:rPr lang="en-US" sz="1600">
                          <a:solidFill>
                            <a:schemeClr val="tx1"/>
                          </a:solidFill>
                          <a:effectLst/>
                          <a:latin typeface="Times New Roman" panose="02020603050405020304" pitchFamily="18" charset="0"/>
                          <a:cs typeface="Times New Roman" panose="02020603050405020304" pitchFamily="18" charset="0"/>
                        </a:rPr>
                        <a:t> = 10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FF"/>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282495">
                <a:tc>
                  <a:txBody>
                    <a:bodyPr/>
                    <a:lstStyle/>
                    <a:p>
                      <a:pPr marL="0" marR="0">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w</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=3,  v</a:t>
                      </a:r>
                      <a:r>
                        <a:rPr lang="en-US" sz="1600" baseline="-25000">
                          <a:solidFill>
                            <a:schemeClr val="tx1"/>
                          </a:solidFill>
                          <a:effectLst/>
                          <a:latin typeface="Times New Roman" panose="02020603050405020304" pitchFamily="18" charset="0"/>
                          <a:cs typeface="Times New Roman" panose="02020603050405020304" pitchFamily="18" charset="0"/>
                        </a:rPr>
                        <a:t>3</a:t>
                      </a:r>
                      <a:r>
                        <a:rPr lang="en-US" sz="1600">
                          <a:solidFill>
                            <a:schemeClr val="tx1"/>
                          </a:solidFill>
                          <a:effectLst/>
                          <a:latin typeface="Times New Roman" panose="02020603050405020304" pitchFamily="18" charset="0"/>
                          <a:cs typeface="Times New Roman" panose="02020603050405020304" pitchFamily="18" charset="0"/>
                        </a:rPr>
                        <a:t> = 20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3</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32</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82495">
                <a:tc>
                  <a:txBody>
                    <a:bodyPr/>
                    <a:lstStyle/>
                    <a:p>
                      <a:pPr marL="0" marR="0">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w</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=2,  v</a:t>
                      </a:r>
                      <a:r>
                        <a:rPr lang="en-US" sz="1600" baseline="-25000" dirty="0">
                          <a:solidFill>
                            <a:schemeClr val="tx1"/>
                          </a:solidFill>
                          <a:effectLst/>
                          <a:latin typeface="Times New Roman" panose="02020603050405020304" pitchFamily="18" charset="0"/>
                          <a:cs typeface="Times New Roman" panose="02020603050405020304" pitchFamily="18" charset="0"/>
                        </a:rPr>
                        <a:t>4</a:t>
                      </a:r>
                      <a:r>
                        <a:rPr lang="en-US" sz="1600" dirty="0">
                          <a:solidFill>
                            <a:schemeClr val="tx1"/>
                          </a:solidFill>
                          <a:effectLst/>
                          <a:latin typeface="Times New Roman" panose="02020603050405020304" pitchFamily="18" charset="0"/>
                          <a:cs typeface="Times New Roman" panose="02020603050405020304" pitchFamily="18" charset="0"/>
                        </a:rPr>
                        <a:t> = 15</a:t>
                      </a:r>
                      <a:endParaRPr lang="en-US" sz="16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4</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a:t>
                      </a:r>
                      <a:endParaRPr lang="en-US" sz="16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37</a:t>
                      </a:r>
                      <a:r>
                        <a:rPr kumimoji="0" lang="en-US" sz="16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BF17B0-D0A3-44AC-AAFF-61B91CA970CF}"/>
                  </a:ext>
                </a:extLst>
              </p:cNvPr>
              <p:cNvSpPr txBox="1"/>
              <p:nvPr/>
            </p:nvSpPr>
            <p:spPr>
              <a:xfrm>
                <a:off x="477046" y="2924978"/>
                <a:ext cx="9512883" cy="3970318"/>
              </a:xfrm>
              <a:prstGeom prst="rect">
                <a:avLst/>
              </a:prstGeom>
              <a:noFill/>
            </p:spPr>
            <p:txBody>
              <a:bodyPr wrap="square" rtlCol="0">
                <a:spAutoFit/>
              </a:bodyPr>
              <a:lstStyle/>
              <a:p>
                <a:r>
                  <a:rPr lang="en-US" sz="1400" dirty="0"/>
                  <a:t>-------------oL0</a:t>
                </a:r>
              </a:p>
              <a:p>
                <a:r>
                  <a:rPr lang="en-US" sz="1400" dirty="0"/>
                  <a:t>MK(4, 5)</a:t>
                </a:r>
              </a:p>
              <a:p>
                <a:r>
                  <a:rPr lang="en-US" sz="1400" dirty="0"/>
                  <a:t>If F[4, 5] = -1 &lt; 0</a:t>
                </a:r>
              </a:p>
              <a:p>
                <a:r>
                  <a:rPr lang="en-US" sz="1400" dirty="0"/>
                  <a:t>If 5 &lt; W[4] = 2 </a:t>
                </a:r>
                <a14:m>
                  <m:oMath xmlns:m="http://schemas.openxmlformats.org/officeDocument/2006/math">
                    <m:r>
                      <a:rPr lang="en-US" sz="1400" i="1" smtClean="0">
                        <a:latin typeface="Cambria Math" panose="02040503050406030204" pitchFamily="18" charset="0"/>
                        <a:ea typeface="Cambria Math" panose="02040503050406030204" pitchFamily="18" charset="0"/>
                      </a:rPr>
                      <m:t>→</m:t>
                    </m:r>
                  </m:oMath>
                </a14:m>
                <a:r>
                  <a:rPr lang="en-US" sz="1400" dirty="0"/>
                  <a:t> f</a:t>
                </a:r>
              </a:p>
              <a:p>
                <a:r>
                  <a:rPr lang="en-US" sz="1400" dirty="0"/>
                  <a:t>Else v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V[4] + MK[3, 5-W[4] = 5-2=3]}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 3]}</a:t>
                </a:r>
              </a:p>
              <a:p>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MK(32,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15 +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22}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max{</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MK(32,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37</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37</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37</a:t>
                </a:r>
              </a:p>
              <a:p>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a:t>
                </a:r>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37</a:t>
                </a:r>
                <a:endPar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5)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5] = 32</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MK(3,3) = 22</a:t>
                </a:r>
              </a:p>
              <a:p>
                <a:r>
                  <a:rPr lang="en-US"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++++++cL1</a:t>
                </a:r>
                <a:endParaRPr lang="en-US" sz="1400" dirty="0">
                  <a:solidFill>
                    <a:srgbClr val="FF0000"/>
                  </a:solidFill>
                </a:endParaRPr>
              </a:p>
              <a:p>
                <a:r>
                  <a:rPr lang="en-US" sz="1400" dirty="0"/>
                  <a:t>F[4, 5] </a:t>
                </a:r>
                <a:r>
                  <a:rPr lang="zh-CN" alt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F[4, 5]</a:t>
                </a:r>
              </a:p>
              <a:p>
                <a:r>
                  <a:rPr lang="en-US" sz="1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-----------cL0</a:t>
                </a:r>
                <a:endParaRPr lang="en-US" sz="1400" dirty="0"/>
              </a:p>
            </p:txBody>
          </p:sp>
        </mc:Choice>
        <mc:Fallback xmlns="">
          <p:sp>
            <p:nvSpPr>
              <p:cNvPr id="7" name="TextBox 6">
                <a:extLst>
                  <a:ext uri="{FF2B5EF4-FFF2-40B4-BE49-F238E27FC236}">
                    <a16:creationId xmlns:a16="http://schemas.microsoft.com/office/drawing/2014/main" id="{05BF17B0-D0A3-44AC-AAFF-61B91CA970CF}"/>
                  </a:ext>
                </a:extLst>
              </p:cNvPr>
              <p:cNvSpPr txBox="1">
                <a:spLocks noRot="1" noChangeAspect="1" noMove="1" noResize="1" noEditPoints="1" noAdjustHandles="1" noChangeArrowheads="1" noChangeShapeType="1" noTextEdit="1"/>
              </p:cNvSpPr>
              <p:nvPr/>
            </p:nvSpPr>
            <p:spPr>
              <a:xfrm>
                <a:off x="477046" y="2924978"/>
                <a:ext cx="9512883" cy="3970318"/>
              </a:xfrm>
              <a:prstGeom prst="rect">
                <a:avLst/>
              </a:prstGeom>
              <a:blipFill>
                <a:blip r:embed="rId3"/>
                <a:stretch>
                  <a:fillRect l="-192" t="-307" b="-46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32779D9-894D-4776-AE75-8B18F008F939}"/>
              </a:ext>
            </a:extLst>
          </p:cNvPr>
          <p:cNvSpPr txBox="1"/>
          <p:nvPr/>
        </p:nvSpPr>
        <p:spPr>
          <a:xfrm>
            <a:off x="5383393" y="3317670"/>
            <a:ext cx="4981004" cy="310854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++++++oL1</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MK(3, 3) </a:t>
            </a:r>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 22</a:t>
            </a:r>
            <a:endParaRPr lang="en-US" sz="1400" dirty="0">
              <a:solidFill>
                <a:srgbClr val="0000FF"/>
              </a:solidFill>
            </a:endParaRPr>
          </a:p>
          <a:p>
            <a:r>
              <a:rPr lang="en-US" sz="1400" dirty="0">
                <a:solidFill>
                  <a:srgbClr val="0000FF"/>
                </a:solidFill>
              </a:rPr>
              <a:t>=========oL2</a:t>
            </a:r>
          </a:p>
          <a:p>
            <a:r>
              <a:rPr lang="en-US" altLang="zh-CN" sz="1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MK(2, 3</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 22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+++++++++oL3</a:t>
            </a:r>
          </a:p>
          <a:p>
            <a:r>
              <a:rPr lang="en-US" altLang="zh-CN" sz="1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MK(1, 3)   return F[1, 3] = 12</a:t>
            </a: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+++++++++cL3</a:t>
            </a:r>
          </a:p>
          <a:p>
            <a:r>
              <a:rPr lang="en-US" sz="1400" dirty="0">
                <a:solidFill>
                  <a:srgbClr val="0000FF"/>
                </a:solidFill>
              </a:rPr>
              <a:t>F[2,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F[2,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1400" dirty="0">
                <a:solidFill>
                  <a:srgbClr val="0000FF"/>
                </a:solidFill>
              </a:rPr>
              <a:t>=========cL2</a:t>
            </a:r>
          </a:p>
          <a:p>
            <a:r>
              <a:rPr lang="en-US" sz="1400" dirty="0">
                <a:solidFill>
                  <a:srgbClr val="0000FF"/>
                </a:solidFill>
              </a:rPr>
              <a:t>F[3, 3] </a:t>
            </a:r>
            <a:r>
              <a:rPr lang="zh-CN" alt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p>
          <a:p>
            <a:r>
              <a:rPr lang="en-US"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Return F[3, 3] </a:t>
            </a:r>
            <a:endPar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1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cL1</a:t>
            </a:r>
            <a:endParaRPr lang="en-US" sz="1400" dirty="0">
              <a:solidFill>
                <a:srgbClr val="0000FF"/>
              </a:solidFill>
            </a:endParaRPr>
          </a:p>
        </p:txBody>
      </p:sp>
      <p:sp>
        <p:nvSpPr>
          <p:cNvPr id="11" name="Right Brace 10">
            <a:extLst>
              <a:ext uri="{FF2B5EF4-FFF2-40B4-BE49-F238E27FC236}">
                <a16:creationId xmlns:a16="http://schemas.microsoft.com/office/drawing/2014/main" id="{41FC2C93-F72C-439C-97FF-8B682836D3BD}"/>
              </a:ext>
            </a:extLst>
          </p:cNvPr>
          <p:cNvSpPr/>
          <p:nvPr/>
        </p:nvSpPr>
        <p:spPr>
          <a:xfrm>
            <a:off x="4693921" y="2972370"/>
            <a:ext cx="423806" cy="1989729"/>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88448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56" y="621287"/>
            <a:ext cx="9361534" cy="2462213"/>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Example 2:   Apply the memory function method (MF) to the instance considered in Example 1.  The table in Figure 8.6 gives the results.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This MF method computes only 11 entries of nontrivial values, whereas the version in Example 1 computes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4 *5 = 20 entries of nontrivial values;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(i.e., not those in row 0 or in column 0). Just one nontrivial entry, F(1, 2), is retrieved rather than being recomputed. For larger instances, the proportion of such entries can be significantly larger.</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69760584"/>
              </p:ext>
            </p:extLst>
          </p:nvPr>
        </p:nvGraphicFramePr>
        <p:xfrm>
          <a:off x="2526384" y="3186714"/>
          <a:ext cx="7409471" cy="2346960"/>
        </p:xfrm>
        <a:graphic>
          <a:graphicData uri="http://schemas.openxmlformats.org/drawingml/2006/table">
            <a:tbl>
              <a:tblPr firstRow="1" firstCol="1" bandRow="1">
                <a:tableStyleId>{5C22544A-7EE6-4342-B048-85BDC9FD1C3A}</a:tableStyleId>
              </a:tblPr>
              <a:tblGrid>
                <a:gridCol w="2347274">
                  <a:extLst>
                    <a:ext uri="{9D8B030D-6E8A-4147-A177-3AD203B41FA5}">
                      <a16:colId xmlns:a16="http://schemas.microsoft.com/office/drawing/2014/main" val="20000"/>
                    </a:ext>
                  </a:extLst>
                </a:gridCol>
                <a:gridCol w="723171">
                  <a:extLst>
                    <a:ext uri="{9D8B030D-6E8A-4147-A177-3AD203B41FA5}">
                      <a16:colId xmlns:a16="http://schemas.microsoft.com/office/drawing/2014/main" val="20001"/>
                    </a:ext>
                  </a:extLst>
                </a:gridCol>
                <a:gridCol w="723171">
                  <a:extLst>
                    <a:ext uri="{9D8B030D-6E8A-4147-A177-3AD203B41FA5}">
                      <a16:colId xmlns:a16="http://schemas.microsoft.com/office/drawing/2014/main" val="20002"/>
                    </a:ext>
                  </a:extLst>
                </a:gridCol>
                <a:gridCol w="723171">
                  <a:extLst>
                    <a:ext uri="{9D8B030D-6E8A-4147-A177-3AD203B41FA5}">
                      <a16:colId xmlns:a16="http://schemas.microsoft.com/office/drawing/2014/main" val="20003"/>
                    </a:ext>
                  </a:extLst>
                </a:gridCol>
                <a:gridCol w="723171">
                  <a:extLst>
                    <a:ext uri="{9D8B030D-6E8A-4147-A177-3AD203B41FA5}">
                      <a16:colId xmlns:a16="http://schemas.microsoft.com/office/drawing/2014/main" val="20004"/>
                    </a:ext>
                  </a:extLst>
                </a:gridCol>
                <a:gridCol w="723171">
                  <a:extLst>
                    <a:ext uri="{9D8B030D-6E8A-4147-A177-3AD203B41FA5}">
                      <a16:colId xmlns:a16="http://schemas.microsoft.com/office/drawing/2014/main" val="20005"/>
                    </a:ext>
                  </a:extLst>
                </a:gridCol>
                <a:gridCol w="723171">
                  <a:extLst>
                    <a:ext uri="{9D8B030D-6E8A-4147-A177-3AD203B41FA5}">
                      <a16:colId xmlns:a16="http://schemas.microsoft.com/office/drawing/2014/main" val="20006"/>
                    </a:ext>
                  </a:extLst>
                </a:gridCol>
                <a:gridCol w="723171">
                  <a:extLst>
                    <a:ext uri="{9D8B030D-6E8A-4147-A177-3AD203B41FA5}">
                      <a16:colId xmlns:a16="http://schemas.microsoft.com/office/drawing/2014/main" val="20007"/>
                    </a:ext>
                  </a:extLst>
                </a:gridCol>
              </a:tblGrid>
              <a:tr h="0">
                <a:tc rowSpan="2">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0</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rgbClr val="0000FF"/>
                          </a:solidFill>
                          <a:effectLst/>
                          <a:latin typeface="Times New Roman" panose="02020603050405020304" pitchFamily="18" charset="0"/>
                          <a:cs typeface="Times New Roman" panose="02020603050405020304" pitchFamily="18" charset="0"/>
                        </a:rPr>
                        <a:t>12</a:t>
                      </a:r>
                      <a:endParaRPr lang="en-US" sz="2200" b="1"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a:solidFill>
                            <a:schemeClr val="tx1"/>
                          </a:solidFill>
                          <a:effectLst/>
                          <a:latin typeface="Times New Roman" panose="02020603050405020304" pitchFamily="18" charset="0"/>
                          <a:cs typeface="Times New Roman" panose="02020603050405020304" pitchFamily="18" charset="0"/>
                        </a:rPr>
                        <a:t>12</a:t>
                      </a:r>
                      <a:endParaRPr lang="en-US" sz="2200" b="1">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a:solidFill>
                            <a:schemeClr val="tx1"/>
                          </a:solidFill>
                          <a:effectLst/>
                          <a:latin typeface="Times New Roman" panose="02020603050405020304" pitchFamily="18" charset="0"/>
                          <a:cs typeface="Times New Roman" panose="02020603050405020304" pitchFamily="18" charset="0"/>
                        </a:rPr>
                        <a:t>12</a:t>
                      </a:r>
                      <a:endParaRPr lang="en-US" sz="2200" b="1">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12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12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22</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a:solidFill>
                            <a:schemeClr val="tx1"/>
                          </a:solidFill>
                          <a:effectLst/>
                          <a:latin typeface="Times New Roman" panose="02020603050405020304" pitchFamily="18" charset="0"/>
                          <a:cs typeface="Times New Roman" panose="02020603050405020304" pitchFamily="18" charset="0"/>
                        </a:rPr>
                        <a:t>32</a:t>
                      </a:r>
                      <a:endParaRPr lang="en-US" sz="2200" b="1">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 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37</a:t>
                      </a:r>
                      <a:endParaRPr lang="en-US" sz="2200" b="1"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Rectangle 3"/>
          <p:cNvSpPr/>
          <p:nvPr/>
        </p:nvSpPr>
        <p:spPr>
          <a:xfrm>
            <a:off x="1602556" y="5679353"/>
            <a:ext cx="9087439" cy="769441"/>
          </a:xfrm>
          <a:prstGeom prst="rect">
            <a:avLst/>
          </a:prstGeom>
        </p:spPr>
        <p:txBody>
          <a:bodyPr wrap="square">
            <a:sp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8.6   Example of solving an instance of the knapsack problem by the memory function algorithm</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6" name="Picture 5" descr="Emoticon making a point Stock Vector - 14709057">
            <a:extLst>
              <a:ext uri="{FF2B5EF4-FFF2-40B4-BE49-F238E27FC236}">
                <a16:creationId xmlns:a16="http://schemas.microsoft.com/office/drawing/2014/main" id="{7DB88DD0-E97C-4093-B33E-B2BA35AA28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615585" flipH="1" flipV="1">
            <a:off x="922226" y="3688461"/>
            <a:ext cx="585707" cy="388948"/>
          </a:xfrm>
          <a:prstGeom prst="rect">
            <a:avLst/>
          </a:prstGeom>
          <a:noFill/>
          <a:ln>
            <a:noFill/>
          </a:ln>
        </p:spPr>
      </p:pic>
    </p:spTree>
    <p:extLst>
      <p:ext uri="{BB962C8B-B14F-4D97-AF65-F5344CB8AC3E}">
        <p14:creationId xmlns:p14="http://schemas.microsoft.com/office/powerpoint/2010/main" val="1217755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F671C0B-8792-4A6C-A460-E13C93440251}"/>
              </a:ext>
            </a:extLst>
          </p:cNvPr>
          <p:cNvGraphicFramePr>
            <a:graphicFrameLocks noGrp="1"/>
          </p:cNvGraphicFramePr>
          <p:nvPr>
            <p:extLst>
              <p:ext uri="{D42A27DB-BD31-4B8C-83A1-F6EECF244321}">
                <p14:modId xmlns:p14="http://schemas.microsoft.com/office/powerpoint/2010/main" val="1699213126"/>
              </p:ext>
            </p:extLst>
          </p:nvPr>
        </p:nvGraphicFramePr>
        <p:xfrm>
          <a:off x="1993949" y="3892770"/>
          <a:ext cx="7409471" cy="2346960"/>
        </p:xfrm>
        <a:graphic>
          <a:graphicData uri="http://schemas.openxmlformats.org/drawingml/2006/table">
            <a:tbl>
              <a:tblPr firstRow="1" firstCol="1" bandRow="1">
                <a:tableStyleId>{5C22544A-7EE6-4342-B048-85BDC9FD1C3A}</a:tableStyleId>
              </a:tblPr>
              <a:tblGrid>
                <a:gridCol w="2347274">
                  <a:extLst>
                    <a:ext uri="{9D8B030D-6E8A-4147-A177-3AD203B41FA5}">
                      <a16:colId xmlns:a16="http://schemas.microsoft.com/office/drawing/2014/main" val="20000"/>
                    </a:ext>
                  </a:extLst>
                </a:gridCol>
                <a:gridCol w="723171">
                  <a:extLst>
                    <a:ext uri="{9D8B030D-6E8A-4147-A177-3AD203B41FA5}">
                      <a16:colId xmlns:a16="http://schemas.microsoft.com/office/drawing/2014/main" val="20001"/>
                    </a:ext>
                  </a:extLst>
                </a:gridCol>
                <a:gridCol w="723171">
                  <a:extLst>
                    <a:ext uri="{9D8B030D-6E8A-4147-A177-3AD203B41FA5}">
                      <a16:colId xmlns:a16="http://schemas.microsoft.com/office/drawing/2014/main" val="20002"/>
                    </a:ext>
                  </a:extLst>
                </a:gridCol>
                <a:gridCol w="723171">
                  <a:extLst>
                    <a:ext uri="{9D8B030D-6E8A-4147-A177-3AD203B41FA5}">
                      <a16:colId xmlns:a16="http://schemas.microsoft.com/office/drawing/2014/main" val="20003"/>
                    </a:ext>
                  </a:extLst>
                </a:gridCol>
                <a:gridCol w="723171">
                  <a:extLst>
                    <a:ext uri="{9D8B030D-6E8A-4147-A177-3AD203B41FA5}">
                      <a16:colId xmlns:a16="http://schemas.microsoft.com/office/drawing/2014/main" val="20004"/>
                    </a:ext>
                  </a:extLst>
                </a:gridCol>
                <a:gridCol w="723171">
                  <a:extLst>
                    <a:ext uri="{9D8B030D-6E8A-4147-A177-3AD203B41FA5}">
                      <a16:colId xmlns:a16="http://schemas.microsoft.com/office/drawing/2014/main" val="20005"/>
                    </a:ext>
                  </a:extLst>
                </a:gridCol>
                <a:gridCol w="723171">
                  <a:extLst>
                    <a:ext uri="{9D8B030D-6E8A-4147-A177-3AD203B41FA5}">
                      <a16:colId xmlns:a16="http://schemas.microsoft.com/office/drawing/2014/main" val="20006"/>
                    </a:ext>
                  </a:extLst>
                </a:gridCol>
                <a:gridCol w="723171">
                  <a:extLst>
                    <a:ext uri="{9D8B030D-6E8A-4147-A177-3AD203B41FA5}">
                      <a16:colId xmlns:a16="http://schemas.microsoft.com/office/drawing/2014/main" val="20007"/>
                    </a:ext>
                  </a:extLst>
                </a:gridCol>
              </a:tblGrid>
              <a:tr h="0">
                <a:tc rowSpan="2">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 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37</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3" name="Table 2">
            <a:extLst>
              <a:ext uri="{FF2B5EF4-FFF2-40B4-BE49-F238E27FC236}">
                <a16:creationId xmlns:a16="http://schemas.microsoft.com/office/drawing/2014/main" id="{2E854B9C-4CAB-4836-8F64-04861299C7C3}"/>
              </a:ext>
            </a:extLst>
          </p:cNvPr>
          <p:cNvGraphicFramePr>
            <a:graphicFrameLocks noGrp="1"/>
          </p:cNvGraphicFramePr>
          <p:nvPr/>
        </p:nvGraphicFramePr>
        <p:xfrm>
          <a:off x="1826292" y="419657"/>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F(i,  0) = 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i</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F(0 ,  j) = 0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22</a:t>
                      </a:r>
                      <a:endParaRPr lang="en-US" sz="220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3</a:t>
                      </a:r>
                      <a:r>
                        <a:rPr lang="en-US" sz="2200" dirty="0">
                          <a:solidFill>
                            <a:srgbClr val="00B050"/>
                          </a:solidFill>
                          <a:effectLst/>
                          <a:latin typeface="Times New Roman" panose="02020603050405020304" pitchFamily="18" charset="0"/>
                          <a:cs typeface="Times New Roman" panose="02020603050405020304" pitchFamily="18" charset="0"/>
                        </a:rPr>
                        <a:t>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37</a:t>
                      </a:r>
                      <a:endParaRPr lang="en-US" sz="220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Rectangle 3">
            <a:extLst>
              <a:ext uri="{FF2B5EF4-FFF2-40B4-BE49-F238E27FC236}">
                <a16:creationId xmlns:a16="http://schemas.microsoft.com/office/drawing/2014/main" id="{94C0DAD3-EBDD-4C14-B21A-2148CFD02234}"/>
              </a:ext>
            </a:extLst>
          </p:cNvPr>
          <p:cNvSpPr/>
          <p:nvPr/>
        </p:nvSpPr>
        <p:spPr>
          <a:xfrm>
            <a:off x="5136898" y="2965230"/>
            <a:ext cx="5814412"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b="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1, j),</a:t>
            </a:r>
            <a:r>
              <a:rPr lang="en-US"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sp>
        <p:nvSpPr>
          <p:cNvPr id="5" name="Thought Bubble: Cloud 4">
            <a:extLst>
              <a:ext uri="{FF2B5EF4-FFF2-40B4-BE49-F238E27FC236}">
                <a16:creationId xmlns:a16="http://schemas.microsoft.com/office/drawing/2014/main" id="{3AEA2E43-881A-4A16-8313-FCDB27CE2FAC}"/>
              </a:ext>
            </a:extLst>
          </p:cNvPr>
          <p:cNvSpPr/>
          <p:nvPr/>
        </p:nvSpPr>
        <p:spPr>
          <a:xfrm>
            <a:off x="910811" y="2735574"/>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 name="Picture 5" descr="Emoticon making a point Stock Vector - 14709057">
            <a:extLst>
              <a:ext uri="{FF2B5EF4-FFF2-40B4-BE49-F238E27FC236}">
                <a16:creationId xmlns:a16="http://schemas.microsoft.com/office/drawing/2014/main" id="{E0ECF0FB-1D1D-492D-A6FA-77321D6151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912542" y="2704844"/>
            <a:ext cx="656296" cy="426649"/>
          </a:xfrm>
          <a:prstGeom prst="rect">
            <a:avLst/>
          </a:prstGeom>
          <a:noFill/>
          <a:ln>
            <a:noFill/>
          </a:ln>
        </p:spPr>
      </p:pic>
    </p:spTree>
    <p:extLst>
      <p:ext uri="{BB962C8B-B14F-4D97-AF65-F5344CB8AC3E}">
        <p14:creationId xmlns:p14="http://schemas.microsoft.com/office/powerpoint/2010/main" val="2152101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13735" y="375004"/>
                <a:ext cx="8906219" cy="6097695"/>
              </a:xfrm>
              <a:prstGeom prst="rect">
                <a:avLst/>
              </a:prstGeom>
            </p:spPr>
            <p:txBody>
              <a:bodyPr wrap="square">
                <a:spAutoFit/>
              </a:bodyPr>
              <a:lstStyle/>
              <a:p>
                <a:r>
                  <a:rPr lang="en-US" sz="2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Determine how efficient this MF version is in the worse case.</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brute-force method, compute at most </a:t>
                </a:r>
                <a14:m>
                  <m:oMath xmlns:m="http://schemas.openxmlformats.org/officeDocument/2006/math">
                    <m:sSup>
                      <m:sSupPr>
                        <m:ctrlPr>
                          <a:rPr lang="en-US" sz="220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entries in the (n-</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baseline="30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row.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most the total number of entries computed is </a:t>
                </a:r>
              </a:p>
              <a:p>
                <a:pPr lvl="1"/>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+ 2 +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 instance for which about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entries are computed is:</a:t>
                </a:r>
              </a:p>
              <a:p>
                <a:pPr lvl="1"/>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𝑖</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 1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n  and W = </a:t>
                </a:r>
                <a14:m>
                  <m:oMath xmlns:m="http://schemas.openxmlformats.org/officeDocument/2006/math">
                    <m:sSup>
                      <m:sSup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e>
                      <m:sup>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sup>
                    </m:sSup>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- 2.</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Combining these two results, the worst-case number of entries computed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is </a:t>
                </a:r>
                <a14:m>
                  <m:oMath xmlns:m="http://schemas.openxmlformats.org/officeDocument/2006/math">
                    <m:r>
                      <a:rPr lang="en-US" sz="2200" i="1">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baseline="300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for n items </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(bound in terms of only n items).</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But the worst-case number of entries computed is </a:t>
                </a:r>
                <a14:m>
                  <m:oMath xmlns:m="http://schemas.openxmlformats.org/officeDocument/2006/math">
                    <m:r>
                      <a:rPr lang="en-US" sz="2200" i="1" smtClean="0">
                        <a:solidFill>
                          <a:srgbClr val="3333FF"/>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for n items and weight W.  (i.e., let obtain a bound in terms of n and W combined).</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Let n = W+1 and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for all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then the total number of entries computed is about</a:t>
                </a:r>
              </a:p>
              <a:p>
                <a:pPr lvl="2"/>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+ 2 + 3 + … + n = </a:t>
                </a:r>
                <a14:m>
                  <m:oMath xmlns:m="http://schemas.openxmlformats.org/officeDocument/2006/math">
                    <m:f>
                      <m:fPr>
                        <m:ctrlPr>
                          <a:rPr lang="en-US" sz="220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den>
                    </m:f>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ea typeface="Microsoft YaHei" panose="020B0503020204020204" pitchFamily="34" charset="-122"/>
                    <a:cs typeface="Times New Roman" panose="02020603050405020304" pitchFamily="18" charset="0"/>
                  </a:rPr>
                  <a:t> </a:t>
                </a:r>
                <a14:m>
                  <m:oMath xmlns:m="http://schemas.openxmlformats.org/officeDocument/2006/math">
                    <m:f>
                      <m:fPr>
                        <m:ctrlP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𝑊</m:t>
                        </m:r>
                        <m:r>
                          <a:rPr lang="en-US" sz="2200" b="0" i="1" smtClean="0">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𝑛</m:t>
                        </m:r>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lang="en-US" sz="2200" i="1">
                            <a:solidFill>
                              <a:srgbClr val="000000"/>
                            </a:solidFill>
                            <a:latin typeface="Cambria Math" panose="02040503050406030204" pitchFamily="18" charset="0"/>
                            <a:ea typeface="Microsoft YaHei" panose="020B0503020204020204" pitchFamily="34" charset="-122"/>
                            <a:cs typeface="Times New Roman" panose="02020603050405020304" pitchFamily="18" charset="0"/>
                          </a:rPr>
                          <m:t>2</m:t>
                        </m:r>
                      </m:den>
                    </m:f>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800100" lvl="1"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Therefore, for arbitrarily large values of n and W, the worst-case number of entries computed is </a:t>
                </a:r>
                <a14:m>
                  <m:oMath xmlns:m="http://schemas.openxmlformats.org/officeDocument/2006/math">
                    <m:r>
                      <a:rPr lang="en-US" sz="22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Combining these two results, the worst-case number of entries computed is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O(2</a:t>
                </a:r>
                <a:r>
                  <a:rPr lang="en-US" sz="2200" baseline="300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nW</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613735" y="375004"/>
                <a:ext cx="8906219" cy="6097695"/>
              </a:xfrm>
              <a:prstGeom prst="rect">
                <a:avLst/>
              </a:prstGeom>
              <a:blipFill>
                <a:blip r:embed="rId2"/>
                <a:stretch>
                  <a:fillRect l="-1232" t="-1000" b="-1100"/>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AF2A123B-BFF4-44F4-BF7C-73DF698829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082148" flipH="1" flipV="1">
            <a:off x="856321" y="3671637"/>
            <a:ext cx="453417" cy="350274"/>
          </a:xfrm>
          <a:prstGeom prst="rect">
            <a:avLst/>
          </a:prstGeom>
          <a:noFill/>
          <a:ln>
            <a:noFill/>
          </a:ln>
        </p:spPr>
      </p:pic>
    </p:spTree>
    <p:extLst>
      <p:ext uri="{BB962C8B-B14F-4D97-AF65-F5344CB8AC3E}">
        <p14:creationId xmlns:p14="http://schemas.microsoft.com/office/powerpoint/2010/main" val="2485327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4235" y="1474864"/>
            <a:ext cx="9125147" cy="4708981"/>
          </a:xfrm>
          <a:prstGeom prst="rect">
            <a:avLst/>
          </a:prstGeom>
        </p:spPr>
        <p:txBody>
          <a:bodyPr wrap="square">
            <a:spAutoFit/>
          </a:bodyPr>
          <a:lstStyle/>
          <a:p>
            <a:r>
              <a:rPr lang="en-US" sz="28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Memory Functions</a:t>
            </a:r>
            <a:endParaRPr lang="en-US" sz="2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naïve recursive solution is inefficient </a:t>
            </a:r>
          </a:p>
          <a:p>
            <a:pPr marL="800100" lvl="1" indent="-3429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solves the same subproblems repeatedly. </a:t>
            </a:r>
          </a:p>
          <a:p>
            <a:pPr marL="800100" lvl="1" indent="-3429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Example: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Fibonnaci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Numbers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an exponential-time solution </a:t>
            </a: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Instead, </a:t>
            </a:r>
          </a:p>
          <a:p>
            <a:pPr marL="919163" lvl="1" indent="-461963">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each subproblem, solve it only once, and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saves its solution</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Look up this subproblem’s solution again when it is needed. </a:t>
            </a:r>
          </a:p>
          <a:p>
            <a:pPr marR="0" lvl="0">
              <a:spcBef>
                <a:spcPts val="0"/>
              </a:spcBef>
              <a:spcAft>
                <a:spcPts val="0"/>
              </a:spcAft>
            </a:pP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p>
            <a:pPr marR="0" lvl="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4" name="Picture 3" descr="Emoticon making a point Stock Vector - 14709057">
            <a:extLst>
              <a:ext uri="{FF2B5EF4-FFF2-40B4-BE49-F238E27FC236}">
                <a16:creationId xmlns:a16="http://schemas.microsoft.com/office/drawing/2014/main" id="{25384ECB-E426-4F76-A274-67CAFEE7DEC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37137" y="3681984"/>
            <a:ext cx="443415" cy="294743"/>
          </a:xfrm>
          <a:prstGeom prst="rect">
            <a:avLst/>
          </a:prstGeom>
          <a:noFill/>
          <a:ln>
            <a:noFill/>
          </a:ln>
        </p:spPr>
      </p:pic>
    </p:spTree>
    <p:extLst>
      <p:ext uri="{BB962C8B-B14F-4D97-AF65-F5344CB8AC3E}">
        <p14:creationId xmlns:p14="http://schemas.microsoft.com/office/powerpoint/2010/main" val="382962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424" y="1720840"/>
            <a:ext cx="8825194" cy="4154984"/>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Dynamic programming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uses additional memory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save computation time: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 example of a time-memory trade-off. </a:t>
            </a:r>
          </a:p>
          <a:p>
            <a:pPr marL="919163" lvl="1" indent="-461963">
              <a:spcBef>
                <a:spcPts val="600"/>
              </a:spcBef>
              <a:spcAft>
                <a:spcPts val="600"/>
              </a:spcAft>
              <a:buFont typeface="Arial" panose="020B0604020202020204" pitchFamily="34" charset="0"/>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Transforms an exponential-time solution into a polynomial-time solution, if memory function were used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dynamic-programming approach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runs in polynomial time </a:t>
            </a:r>
          </a:p>
          <a:p>
            <a:pPr marL="1376363" lvl="2"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when the number of distinct subproblems involved is polynomial in the input size and </a:t>
            </a:r>
          </a:p>
          <a:p>
            <a:pPr marL="1376363" lvl="2"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solve each such subproblem in polynomial time. </a:t>
            </a:r>
          </a:p>
          <a:p>
            <a:pPr>
              <a:spcBef>
                <a:spcPts val="60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Emoticon making a point Stock Vector - 14709057">
            <a:extLst>
              <a:ext uri="{FF2B5EF4-FFF2-40B4-BE49-F238E27FC236}">
                <a16:creationId xmlns:a16="http://schemas.microsoft.com/office/drawing/2014/main" id="{AF2A123B-BFF4-44F4-BF7C-73DF698829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56321" y="3671637"/>
            <a:ext cx="453417" cy="350274"/>
          </a:xfrm>
          <a:prstGeom prst="rect">
            <a:avLst/>
          </a:prstGeom>
          <a:noFill/>
          <a:ln>
            <a:noFill/>
          </a:ln>
        </p:spPr>
      </p:pic>
    </p:spTree>
    <p:extLst>
      <p:ext uri="{BB962C8B-B14F-4D97-AF65-F5344CB8AC3E}">
        <p14:creationId xmlns:p14="http://schemas.microsoft.com/office/powerpoint/2010/main" val="1609486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0518" y="645936"/>
            <a:ext cx="8614933" cy="5447645"/>
          </a:xfrm>
          <a:prstGeom prst="rect">
            <a:avLst/>
          </a:prstGeom>
        </p:spPr>
        <p:txBody>
          <a:bodyPr wrap="square">
            <a:spAutoFit/>
          </a:bodyPr>
          <a:lstStyle/>
          <a:p>
            <a:pPr>
              <a:spcBef>
                <a:spcPts val="600"/>
              </a:spcBef>
              <a:spcAft>
                <a:spcPts val="6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Two equivalent ways for implementing a dynamic programming approach: </a:t>
            </a:r>
          </a:p>
          <a:p>
            <a:pPr>
              <a:spcBef>
                <a:spcPts val="60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first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approach is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top-down with memorization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Write the procedure recursively, and then modify it to save the result of each subproblem (in an array or a hash table).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recursive procedure </a:t>
            </a:r>
          </a:p>
          <a:p>
            <a:pPr marL="1371600" lvl="2" indent="-4572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first checks whether “this” subproblem” has previously solved. </a:t>
            </a:r>
          </a:p>
          <a:p>
            <a:pPr marL="1371600" lvl="2" indent="-4572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so, returns the save value of its previous computation.</a:t>
            </a:r>
          </a:p>
          <a:p>
            <a:pPr marL="1371600" lvl="2" indent="-4572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not, the procedure computes this subproblem and then saves its value. </a:t>
            </a:r>
          </a:p>
          <a:p>
            <a:pPr marL="461963" marR="0" lvl="0"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 say that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recursive procedure has been memorized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 saves what results it has computed previously.</a:t>
            </a:r>
          </a:p>
        </p:txBody>
      </p:sp>
      <p:pic>
        <p:nvPicPr>
          <p:cNvPr id="3" name="Picture 2" descr="Emoticon making a point Stock Vector - 14709057">
            <a:extLst>
              <a:ext uri="{FF2B5EF4-FFF2-40B4-BE49-F238E27FC236}">
                <a16:creationId xmlns:a16="http://schemas.microsoft.com/office/drawing/2014/main" id="{BBC88FD2-B601-46F6-B589-44C9B6722E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57891" y="3748130"/>
            <a:ext cx="490352" cy="353410"/>
          </a:xfrm>
          <a:prstGeom prst="rect">
            <a:avLst/>
          </a:prstGeom>
          <a:noFill/>
          <a:ln>
            <a:noFill/>
          </a:ln>
        </p:spPr>
      </p:pic>
    </p:spTree>
    <p:extLst>
      <p:ext uri="{BB962C8B-B14F-4D97-AF65-F5344CB8AC3E}">
        <p14:creationId xmlns:p14="http://schemas.microsoft.com/office/powerpoint/2010/main" val="277589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72AA-BE5B-4035-AAF4-2F82AD322831}"/>
              </a:ext>
            </a:extLst>
          </p:cNvPr>
          <p:cNvSpPr>
            <a:spLocks noGrp="1"/>
          </p:cNvSpPr>
          <p:nvPr>
            <p:ph type="title"/>
          </p:nvPr>
        </p:nvSpPr>
        <p:spPr>
          <a:xfrm>
            <a:off x="838200" y="365125"/>
            <a:ext cx="6372497" cy="1071789"/>
          </a:xfrm>
        </p:spPr>
        <p:txBody>
          <a:bodyPr>
            <a:normAutofit/>
          </a:bodyPr>
          <a:lstStyle/>
          <a:p>
            <a:r>
              <a:rPr lang="en-US" sz="3200" dirty="0">
                <a:latin typeface="+mn-lt"/>
                <a:cs typeface="Times New Roman" panose="02020603050405020304" pitchFamily="18" charset="0"/>
              </a:rPr>
              <a:t>Knapsack Problem: </a:t>
            </a:r>
            <a:br>
              <a:rPr lang="en-US" sz="3600" dirty="0">
                <a:latin typeface="+mn-lt"/>
                <a:cs typeface="Times New Roman" panose="02020603050405020304" pitchFamily="18" charset="0"/>
              </a:rPr>
            </a:br>
            <a:r>
              <a:rPr lang="en-US" sz="2800" dirty="0">
                <a:latin typeface="+mn-lt"/>
                <a:cs typeface="Times New Roman" panose="02020603050405020304" pitchFamily="18" charset="0"/>
              </a:rPr>
              <a:t>The exhaustive search approach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89FC5F-B7FC-44A9-8814-C0804624A508}"/>
                  </a:ext>
                </a:extLst>
              </p:cNvPr>
              <p:cNvSpPr>
                <a:spLocks noGrp="1"/>
              </p:cNvSpPr>
              <p:nvPr>
                <p:ph idx="1"/>
              </p:nvPr>
            </p:nvSpPr>
            <p:spPr>
              <a:xfrm>
                <a:off x="315366" y="2414679"/>
                <a:ext cx="6973708" cy="4246744"/>
              </a:xfrm>
            </p:spPr>
            <p:txBody>
              <a:bodyPr>
                <a:normAutofit fontScale="70000" lnSpcReduction="20000"/>
              </a:bodyPr>
              <a:lstStyle/>
              <a:p>
                <a:endParaRPr lang="en-US" dirty="0"/>
              </a:p>
              <a:p>
                <a:endParaRPr lang="en-US" dirty="0"/>
              </a:p>
              <a:p>
                <a:endParaRPr lang="en-US" dirty="0"/>
              </a:p>
              <a:p>
                <a:pPr marL="0" indent="0">
                  <a:buNone/>
                </a:pPr>
                <a:r>
                  <a:rPr lang="en-US" sz="2400" dirty="0">
                    <a:latin typeface="Times New Roman" panose="02020603050405020304" pitchFamily="18" charset="0"/>
                    <a:cs typeface="Times New Roman" panose="02020603050405020304" pitchFamily="18" charset="0"/>
                  </a:rPr>
                  <a:t>                                  (a)                                                                     (b)</a:t>
                </a:r>
              </a:p>
              <a:p>
                <a:pPr marL="0" indent="0">
                  <a:buNone/>
                </a:pPr>
                <a:r>
                  <a:rPr lang="en-US" sz="2400" dirty="0">
                    <a:latin typeface="Times New Roman" panose="02020603050405020304" pitchFamily="18" charset="0"/>
                    <a:cs typeface="Times New Roman" panose="02020603050405020304" pitchFamily="18" charset="0"/>
                  </a:rPr>
                  <a:t>             Figure  6.1  (a) Instance of the knapsack problem.</a:t>
                </a:r>
              </a:p>
              <a:p>
                <a:pPr marL="0" indent="0">
                  <a:buNone/>
                </a:pPr>
                <a:r>
                  <a:rPr lang="en-US" sz="2400" dirty="0">
                    <a:latin typeface="Times New Roman" panose="02020603050405020304" pitchFamily="18" charset="0"/>
                    <a:cs typeface="Times New Roman" panose="02020603050405020304" pitchFamily="18" charset="0"/>
                  </a:rPr>
                  <a:t>                                (b) Its solution by exhaustive search.</a:t>
                </a:r>
              </a:p>
              <a:p>
                <a:endParaRPr lang="en-US" sz="24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The number of subsets of an n-element set is </a:t>
                </a:r>
                <a14:m>
                  <m:oMath xmlns:m="http://schemas.openxmlformats.org/officeDocument/2006/math">
                    <m:sSup>
                      <m:sSupPr>
                        <m:ctrlPr>
                          <a:rPr lang="en-US" sz="2900" i="1" smtClean="0">
                            <a:latin typeface="Cambria Math" panose="02040503050406030204" pitchFamily="18" charset="0"/>
                            <a:cs typeface="Times New Roman" panose="02020603050405020304" pitchFamily="18" charset="0"/>
                          </a:rPr>
                        </m:ctrlPr>
                      </m:sSupPr>
                      <m:e>
                        <m:r>
                          <a:rPr lang="en-US" sz="2900" b="0" i="1" smtClean="0">
                            <a:latin typeface="Cambria Math" panose="02040503050406030204" pitchFamily="18" charset="0"/>
                            <a:cs typeface="Times New Roman" panose="02020603050405020304" pitchFamily="18" charset="0"/>
                          </a:rPr>
                          <m:t>2</m:t>
                        </m:r>
                      </m:e>
                      <m:sup>
                        <m:r>
                          <a:rPr lang="en-US" sz="2900" b="0" i="1" smtClean="0">
                            <a:latin typeface="Cambria Math" panose="02040503050406030204" pitchFamily="18" charset="0"/>
                            <a:cs typeface="Times New Roman" panose="02020603050405020304" pitchFamily="18" charset="0"/>
                          </a:rPr>
                          <m:t>𝑛</m:t>
                        </m:r>
                      </m:sup>
                    </m:sSup>
                  </m:oMath>
                </a14:m>
                <a:r>
                  <a:rPr lang="en-US" sz="2900" dirty="0">
                    <a:latin typeface="Times New Roman" panose="02020603050405020304" pitchFamily="18" charset="0"/>
                    <a:cs typeface="Times New Roman" panose="02020603050405020304" pitchFamily="18" charset="0"/>
                  </a:rPr>
                  <a:t>.</a:t>
                </a:r>
              </a:p>
              <a:p>
                <a:r>
                  <a:rPr lang="en-US" sz="2900" dirty="0">
                    <a:latin typeface="Times New Roman" panose="02020603050405020304" pitchFamily="18" charset="0"/>
                    <a:cs typeface="Times New Roman" panose="02020603050405020304" pitchFamily="18" charset="0"/>
                  </a:rPr>
                  <a:t>The </a:t>
                </a:r>
                <a:r>
                  <a:rPr lang="en-US" sz="2900" dirty="0">
                    <a:highlight>
                      <a:srgbClr val="FFFF00"/>
                    </a:highlight>
                    <a:latin typeface="Times New Roman" panose="02020603050405020304" pitchFamily="18" charset="0"/>
                    <a:cs typeface="Times New Roman" panose="02020603050405020304" pitchFamily="18" charset="0"/>
                  </a:rPr>
                  <a:t>exhaustive search leads to a  </a:t>
                </a:r>
                <a:r>
                  <a:rPr lang="el-GR" sz="2900" dirty="0">
                    <a:highlight>
                      <a:srgbClr val="FFFF00"/>
                    </a:highlight>
                    <a:latin typeface="Times New Roman" panose="02020603050405020304" pitchFamily="18" charset="0"/>
                    <a:cs typeface="Times New Roman" panose="02020603050405020304" pitchFamily="18" charset="0"/>
                  </a:rPr>
                  <a:t>Ω</a:t>
                </a:r>
                <a:r>
                  <a:rPr lang="en-US" sz="2900" dirty="0">
                    <a:highlight>
                      <a:srgbClr val="FFFF00"/>
                    </a:highlight>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900" i="1" smtClean="0">
                            <a:highlight>
                              <a:srgbClr val="FFFF00"/>
                            </a:highlight>
                            <a:latin typeface="Cambria Math" panose="02040503050406030204" pitchFamily="18" charset="0"/>
                            <a:cs typeface="Times New Roman" panose="02020603050405020304" pitchFamily="18" charset="0"/>
                          </a:rPr>
                        </m:ctrlPr>
                      </m:sSupPr>
                      <m:e>
                        <m:r>
                          <a:rPr lang="en-US" sz="2900" b="0" i="1" smtClean="0">
                            <a:highlight>
                              <a:srgbClr val="FFFF00"/>
                            </a:highlight>
                            <a:latin typeface="Cambria Math" panose="02040503050406030204" pitchFamily="18" charset="0"/>
                            <a:cs typeface="Times New Roman" panose="02020603050405020304" pitchFamily="18" charset="0"/>
                          </a:rPr>
                          <m:t>2</m:t>
                        </m:r>
                      </m:e>
                      <m:sup>
                        <m:r>
                          <a:rPr lang="en-US" sz="2900" b="0" i="1" smtClean="0">
                            <a:highlight>
                              <a:srgbClr val="FFFF00"/>
                            </a:highlight>
                            <a:latin typeface="Cambria Math" panose="02040503050406030204" pitchFamily="18" charset="0"/>
                            <a:cs typeface="Times New Roman" panose="02020603050405020304" pitchFamily="18" charset="0"/>
                          </a:rPr>
                          <m:t>𝑛</m:t>
                        </m:r>
                      </m:sup>
                    </m:sSup>
                  </m:oMath>
                </a14:m>
                <a:r>
                  <a:rPr lang="en-US" sz="2900" dirty="0">
                    <a:highlight>
                      <a:srgbClr val="FFFF00"/>
                    </a:highlight>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algorithm no matter how efficient individual subsets are generated.</a:t>
                </a:r>
              </a:p>
              <a:p>
                <a:r>
                  <a:rPr lang="en-US" sz="2900" dirty="0">
                    <a:latin typeface="Times New Roman" panose="02020603050405020304" pitchFamily="18" charset="0"/>
                    <a:cs typeface="Times New Roman" panose="02020603050405020304" pitchFamily="18" charset="0"/>
                  </a:rPr>
                  <a:t>The knapsack and the traveling salesman problems are the best-known examples of so-called </a:t>
                </a:r>
                <a:r>
                  <a:rPr lang="en-US" sz="2900" dirty="0">
                    <a:solidFill>
                      <a:srgbClr val="0000FF"/>
                    </a:solidFill>
                    <a:highlight>
                      <a:srgbClr val="FFFF00"/>
                    </a:highlight>
                    <a:latin typeface="Times New Roman" panose="02020603050405020304" pitchFamily="18" charset="0"/>
                    <a:cs typeface="Times New Roman" panose="02020603050405020304" pitchFamily="18" charset="0"/>
                  </a:rPr>
                  <a:t>NP-hard problems</a:t>
                </a:r>
                <a:r>
                  <a:rPr lang="en-US" sz="2900" dirty="0">
                    <a:highlight>
                      <a:srgbClr val="FFFF00"/>
                    </a:highlight>
                    <a:latin typeface="Times New Roman" panose="02020603050405020304" pitchFamily="18" charset="0"/>
                    <a:cs typeface="Times New Roman" panose="02020603050405020304" pitchFamily="18" charset="0"/>
                  </a:rPr>
                  <a:t>.</a:t>
                </a:r>
              </a:p>
              <a:p>
                <a:r>
                  <a:rPr lang="en-US" sz="2900" dirty="0">
                    <a:latin typeface="Times New Roman" panose="02020603050405020304" pitchFamily="18" charset="0"/>
                    <a:cs typeface="Times New Roman" panose="02020603050405020304" pitchFamily="18" charset="0"/>
                  </a:rPr>
                  <a:t>No polynomial-time algorithm is known for any NP-hard problem.</a:t>
                </a:r>
              </a:p>
              <a:p>
                <a:endParaRPr lang="en-US" dirty="0"/>
              </a:p>
              <a:p>
                <a:endParaRPr lang="en-US" dirty="0"/>
              </a:p>
            </p:txBody>
          </p:sp>
        </mc:Choice>
        <mc:Fallback>
          <p:sp>
            <p:nvSpPr>
              <p:cNvPr id="3" name="Content Placeholder 2">
                <a:extLst>
                  <a:ext uri="{FF2B5EF4-FFF2-40B4-BE49-F238E27FC236}">
                    <a16:creationId xmlns:a16="http://schemas.microsoft.com/office/drawing/2014/main" id="{8089FC5F-B7FC-44A9-8814-C0804624A508}"/>
                  </a:ext>
                </a:extLst>
              </p:cNvPr>
              <p:cNvSpPr>
                <a:spLocks noGrp="1" noRot="1" noChangeAspect="1" noMove="1" noResize="1" noEditPoints="1" noAdjustHandles="1" noChangeArrowheads="1" noChangeShapeType="1" noTextEdit="1"/>
              </p:cNvSpPr>
              <p:nvPr>
                <p:ph idx="1"/>
              </p:nvPr>
            </p:nvSpPr>
            <p:spPr>
              <a:xfrm>
                <a:off x="315366" y="2414679"/>
                <a:ext cx="6973708" cy="4246744"/>
              </a:xfrm>
              <a:blipFill>
                <a:blip r:embed="rId2"/>
                <a:stretch>
                  <a:fillRect l="-787" b="-215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DB7211FF-B070-45E8-AD79-C6E13EEF7859}"/>
              </a:ext>
            </a:extLst>
          </p:cNvPr>
          <p:cNvGraphicFramePr>
            <a:graphicFrameLocks noGrp="1"/>
          </p:cNvGraphicFramePr>
          <p:nvPr>
            <p:extLst>
              <p:ext uri="{D42A27DB-BD31-4B8C-83A1-F6EECF244321}">
                <p14:modId xmlns:p14="http://schemas.microsoft.com/office/powerpoint/2010/main" val="770357844"/>
              </p:ext>
            </p:extLst>
          </p:nvPr>
        </p:nvGraphicFramePr>
        <p:xfrm>
          <a:off x="970038" y="1711234"/>
          <a:ext cx="4042391" cy="1676400"/>
        </p:xfrm>
        <a:graphic>
          <a:graphicData uri="http://schemas.openxmlformats.org/drawingml/2006/table">
            <a:tbl>
              <a:tblPr firstRow="1" firstCol="1" bandRow="1">
                <a:tableStyleId>{5C22544A-7EE6-4342-B048-85BDC9FD1C3A}</a:tableStyleId>
              </a:tblPr>
              <a:tblGrid>
                <a:gridCol w="1366442">
                  <a:extLst>
                    <a:ext uri="{9D8B030D-6E8A-4147-A177-3AD203B41FA5}">
                      <a16:colId xmlns:a16="http://schemas.microsoft.com/office/drawing/2014/main" val="20000"/>
                    </a:ext>
                  </a:extLst>
                </a:gridCol>
                <a:gridCol w="1309507">
                  <a:extLst>
                    <a:ext uri="{9D8B030D-6E8A-4147-A177-3AD203B41FA5}">
                      <a16:colId xmlns:a16="http://schemas.microsoft.com/office/drawing/2014/main" val="20001"/>
                    </a:ext>
                  </a:extLst>
                </a:gridCol>
                <a:gridCol w="1366442">
                  <a:extLst>
                    <a:ext uri="{9D8B030D-6E8A-4147-A177-3AD203B41FA5}">
                      <a16:colId xmlns:a16="http://schemas.microsoft.com/office/drawing/2014/main" val="20002"/>
                    </a:ext>
                  </a:extLst>
                </a:gridCol>
              </a:tblGrid>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item</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weight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value</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9728">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$ 20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9728">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4</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5" name="Table 5">
            <a:extLst>
              <a:ext uri="{FF2B5EF4-FFF2-40B4-BE49-F238E27FC236}">
                <a16:creationId xmlns:a16="http://schemas.microsoft.com/office/drawing/2014/main" id="{576ED7D7-B9AE-46C3-A479-E1CC1738C238}"/>
              </a:ext>
            </a:extLst>
          </p:cNvPr>
          <p:cNvGraphicFramePr>
            <a:graphicFrameLocks noGrp="1"/>
          </p:cNvGraphicFramePr>
          <p:nvPr>
            <p:extLst>
              <p:ext uri="{D42A27DB-BD31-4B8C-83A1-F6EECF244321}">
                <p14:modId xmlns:p14="http://schemas.microsoft.com/office/powerpoint/2010/main" val="2282070512"/>
              </p:ext>
            </p:extLst>
          </p:nvPr>
        </p:nvGraphicFramePr>
        <p:xfrm>
          <a:off x="5201918" y="1650274"/>
          <a:ext cx="1216296" cy="1737360"/>
        </p:xfrm>
        <a:graphic>
          <a:graphicData uri="http://schemas.openxmlformats.org/drawingml/2006/table">
            <a:tbl>
              <a:tblPr firstRow="1" bandRow="1">
                <a:tableStyleId>{5C22544A-7EE6-4342-B048-85BDC9FD1C3A}</a:tableStyleId>
              </a:tblPr>
              <a:tblGrid>
                <a:gridCol w="1216296">
                  <a:extLst>
                    <a:ext uri="{9D8B030D-6E8A-4147-A177-3AD203B41FA5}">
                      <a16:colId xmlns:a16="http://schemas.microsoft.com/office/drawing/2014/main" val="2493844432"/>
                    </a:ext>
                  </a:extLst>
                </a:gridCol>
              </a:tblGrid>
              <a:tr h="1654401">
                <a:tc>
                  <a:txBody>
                    <a:bodyPr/>
                    <a:lstStyle/>
                    <a:p>
                      <a:pPr algn="ctr"/>
                      <a:endParaRPr lang="en-US" b="0" dirty="0">
                        <a:solidFill>
                          <a:schemeClr val="tx1"/>
                        </a:solidFill>
                        <a:latin typeface="Times New Roman" panose="02020603050405020304" pitchFamily="18" charset="0"/>
                        <a:cs typeface="Times New Roman" panose="02020603050405020304" pitchFamily="18" charset="0"/>
                      </a:endParaRPr>
                    </a:p>
                    <a:p>
                      <a:pPr algn="ctr"/>
                      <a:endParaRPr lang="en-US" b="0" dirty="0">
                        <a:solidFill>
                          <a:schemeClr val="tx1"/>
                        </a:solidFill>
                        <a:latin typeface="Times New Roman" panose="02020603050405020304" pitchFamily="18" charset="0"/>
                        <a:cs typeface="Times New Roman" panose="02020603050405020304" pitchFamily="18" charset="0"/>
                      </a:endParaRPr>
                    </a:p>
                    <a:p>
                      <a:pPr algn="ctr"/>
                      <a:endParaRPr lang="en-US" b="0" dirty="0">
                        <a:solidFill>
                          <a:schemeClr val="tx1"/>
                        </a:solidFill>
                        <a:latin typeface="Times New Roman" panose="02020603050405020304" pitchFamily="18" charset="0"/>
                        <a:cs typeface="Times New Roman" panose="02020603050405020304" pitchFamily="18" charset="0"/>
                      </a:endParaRPr>
                    </a:p>
                    <a:p>
                      <a:pPr algn="ctr"/>
                      <a:r>
                        <a:rPr lang="en-US" b="0" dirty="0">
                          <a:solidFill>
                            <a:schemeClr val="tx1"/>
                          </a:solidFill>
                          <a:latin typeface="Times New Roman" panose="02020603050405020304" pitchFamily="18" charset="0"/>
                          <a:cs typeface="Times New Roman" panose="02020603050405020304" pitchFamily="18" charset="0"/>
                        </a:rPr>
                        <a:t>Knapsack</a:t>
                      </a:r>
                    </a:p>
                    <a:p>
                      <a:pPr algn="ctr"/>
                      <a:r>
                        <a:rPr lang="en-US" b="0" dirty="0">
                          <a:solidFill>
                            <a:schemeClr val="tx1"/>
                          </a:solidFill>
                          <a:latin typeface="Times New Roman" panose="02020603050405020304" pitchFamily="18" charset="0"/>
                          <a:cs typeface="Times New Roman" panose="02020603050405020304" pitchFamily="18" charset="0"/>
                        </a:rPr>
                        <a:t>Capacity</a:t>
                      </a:r>
                    </a:p>
                    <a:p>
                      <a:pPr algn="ctr"/>
                      <a:r>
                        <a:rPr lang="en-US" b="0" dirty="0">
                          <a:solidFill>
                            <a:schemeClr val="tx1"/>
                          </a:solidFill>
                          <a:latin typeface="Times New Roman" panose="02020603050405020304" pitchFamily="18" charset="0"/>
                          <a:cs typeface="Times New Roman" panose="02020603050405020304" pitchFamily="18" charset="0"/>
                        </a:rPr>
                        <a:t>W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9659646"/>
                  </a:ext>
                </a:extLst>
              </a:tr>
            </a:tbl>
          </a:graphicData>
        </a:graphic>
      </p:graphicFrame>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93AEC4FE-FAB7-406A-8187-56FBF5B110A7}"/>
                  </a:ext>
                </a:extLst>
              </p:cNvPr>
              <p:cNvGraphicFramePr>
                <a:graphicFrameLocks noGrp="1"/>
              </p:cNvGraphicFramePr>
              <p:nvPr>
                <p:extLst>
                  <p:ext uri="{D42A27DB-BD31-4B8C-83A1-F6EECF244321}">
                    <p14:modId xmlns:p14="http://schemas.microsoft.com/office/powerpoint/2010/main" val="3083158237"/>
                  </p:ext>
                </p:extLst>
              </p:nvPr>
            </p:nvGraphicFramePr>
            <p:xfrm>
              <a:off x="7375840" y="443503"/>
              <a:ext cx="4280664" cy="6217920"/>
            </p:xfrm>
            <a:graphic>
              <a:graphicData uri="http://schemas.openxmlformats.org/drawingml/2006/table">
                <a:tbl>
                  <a:tblPr firstRow="1" bandRow="1">
                    <a:tableStyleId>{5C22544A-7EE6-4342-B048-85BDC9FD1C3A}</a:tableStyleId>
                  </a:tblPr>
                  <a:tblGrid>
                    <a:gridCol w="1426888">
                      <a:extLst>
                        <a:ext uri="{9D8B030D-6E8A-4147-A177-3AD203B41FA5}">
                          <a16:colId xmlns:a16="http://schemas.microsoft.com/office/drawing/2014/main" val="2930204226"/>
                        </a:ext>
                      </a:extLst>
                    </a:gridCol>
                    <a:gridCol w="1426888">
                      <a:extLst>
                        <a:ext uri="{9D8B030D-6E8A-4147-A177-3AD203B41FA5}">
                          <a16:colId xmlns:a16="http://schemas.microsoft.com/office/drawing/2014/main" val="3974207000"/>
                        </a:ext>
                      </a:extLst>
                    </a:gridCol>
                    <a:gridCol w="1426888">
                      <a:extLst>
                        <a:ext uri="{9D8B030D-6E8A-4147-A177-3AD203B41FA5}">
                          <a16:colId xmlns:a16="http://schemas.microsoft.com/office/drawing/2014/main" val="3827249802"/>
                        </a:ext>
                      </a:extLst>
                    </a:gridCol>
                  </a:tblGrid>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Subset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Total weight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Total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117267"/>
                      </a:ext>
                    </a:extLst>
                  </a:tr>
                  <a:tr h="262319">
                    <a:tc>
                      <a:txBody>
                        <a:bodyP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74499025"/>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3384968"/>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677989"/>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514439549"/>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14</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95719992"/>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819586609"/>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8692818"/>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27</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24220236"/>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{2,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872544016"/>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{2,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25</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01173458"/>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35</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18325685"/>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317805520"/>
                      </a:ext>
                    </a:extLst>
                  </a:tr>
                  <a:tr h="262319">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{1, 2,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37</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624832054"/>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7</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3503281"/>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{2, 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925022823"/>
                      </a:ext>
                    </a:extLst>
                  </a:tr>
                  <a:tr h="262319">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 3, 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384136"/>
                      </a:ext>
                    </a:extLst>
                  </a:tr>
                </a:tbl>
              </a:graphicData>
            </a:graphic>
          </p:graphicFrame>
        </mc:Choice>
        <mc:Fallback xmlns="">
          <p:graphicFrame>
            <p:nvGraphicFramePr>
              <p:cNvPr id="6" name="Table 6">
                <a:extLst>
                  <a:ext uri="{FF2B5EF4-FFF2-40B4-BE49-F238E27FC236}">
                    <a16:creationId xmlns:a16="http://schemas.microsoft.com/office/drawing/2014/main" id="{93AEC4FE-FAB7-406A-8187-56FBF5B110A7}"/>
                  </a:ext>
                </a:extLst>
              </p:cNvPr>
              <p:cNvGraphicFramePr>
                <a:graphicFrameLocks noGrp="1"/>
              </p:cNvGraphicFramePr>
              <p:nvPr>
                <p:extLst>
                  <p:ext uri="{D42A27DB-BD31-4B8C-83A1-F6EECF244321}">
                    <p14:modId xmlns:p14="http://schemas.microsoft.com/office/powerpoint/2010/main" val="3083158237"/>
                  </p:ext>
                </p:extLst>
              </p:nvPr>
            </p:nvGraphicFramePr>
            <p:xfrm>
              <a:off x="7375840" y="443503"/>
              <a:ext cx="4280664" cy="6217920"/>
            </p:xfrm>
            <a:graphic>
              <a:graphicData uri="http://schemas.openxmlformats.org/drawingml/2006/table">
                <a:tbl>
                  <a:tblPr firstRow="1" bandRow="1">
                    <a:tableStyleId>{5C22544A-7EE6-4342-B048-85BDC9FD1C3A}</a:tableStyleId>
                  </a:tblPr>
                  <a:tblGrid>
                    <a:gridCol w="1426888">
                      <a:extLst>
                        <a:ext uri="{9D8B030D-6E8A-4147-A177-3AD203B41FA5}">
                          <a16:colId xmlns:a16="http://schemas.microsoft.com/office/drawing/2014/main" val="2930204226"/>
                        </a:ext>
                      </a:extLst>
                    </a:gridCol>
                    <a:gridCol w="1426888">
                      <a:extLst>
                        <a:ext uri="{9D8B030D-6E8A-4147-A177-3AD203B41FA5}">
                          <a16:colId xmlns:a16="http://schemas.microsoft.com/office/drawing/2014/main" val="3974207000"/>
                        </a:ext>
                      </a:extLst>
                    </a:gridCol>
                    <a:gridCol w="1426888">
                      <a:extLst>
                        <a:ext uri="{9D8B030D-6E8A-4147-A177-3AD203B41FA5}">
                          <a16:colId xmlns:a16="http://schemas.microsoft.com/office/drawing/2014/main" val="3827249802"/>
                        </a:ext>
                      </a:extLst>
                    </a:gridCol>
                  </a:tblGrid>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Subset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Total weight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Total 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117267"/>
                      </a:ext>
                    </a:extLst>
                  </a:tr>
                  <a:tr h="365760">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3"/>
                          <a:stretch>
                            <a:fillRect l="-426" t="-108333" r="-200426" b="-1528333"/>
                          </a:stretch>
                        </a:blip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74499025"/>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4253384968"/>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677989"/>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514439549"/>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14</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95719992"/>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819586609"/>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32</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8692818"/>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27</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24220236"/>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{2,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4</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30</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872544016"/>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{2,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25</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01173458"/>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35</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18325685"/>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 3}</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317805520"/>
                      </a:ext>
                    </a:extLst>
                  </a:tr>
                  <a:tr h="365760">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{1, 2,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5</a:t>
                          </a:r>
                        </a:p>
                      </a:txBody>
                      <a:tcPr>
                        <a:solidFill>
                          <a:schemeClr val="bg1"/>
                        </a:solidFill>
                      </a:tcPr>
                    </a:tc>
                    <a:tc>
                      <a:txBody>
                        <a:bodyPr/>
                        <a:lstStyle/>
                        <a:p>
                          <a:pPr algn="ctr"/>
                          <a:r>
                            <a:rPr lang="en-US" b="1" dirty="0">
                              <a:solidFill>
                                <a:srgbClr val="0000FF"/>
                              </a:solidFill>
                              <a:latin typeface="Times New Roman" panose="02020603050405020304" pitchFamily="18" charset="0"/>
                              <a:cs typeface="Times New Roman" panose="02020603050405020304" pitchFamily="18" charset="0"/>
                            </a:rPr>
                            <a:t>37</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624832054"/>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7</a:t>
                          </a:r>
                        </a:p>
                      </a:txBody>
                      <a:tcPr>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3503281"/>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{2, 3, 4}</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6</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925022823"/>
                      </a:ext>
                    </a:extLst>
                  </a:tr>
                  <a:tr h="365760">
                    <a:tc>
                      <a:txBody>
                        <a:bodyPr/>
                        <a:lstStyle/>
                        <a:p>
                          <a:pPr algn="ctr"/>
                          <a:r>
                            <a:rPr lang="en-US" dirty="0">
                              <a:solidFill>
                                <a:schemeClr val="tx1"/>
                              </a:solidFill>
                              <a:latin typeface="Times New Roman" panose="02020603050405020304" pitchFamily="18" charset="0"/>
                              <a:cs typeface="Times New Roman" panose="02020603050405020304" pitchFamily="18" charset="0"/>
                            </a:rPr>
                            <a:t>{1, 2, 3, 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8</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not feasible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9384136"/>
                      </a:ext>
                    </a:extLst>
                  </a:tr>
                </a:tbl>
              </a:graphicData>
            </a:graphic>
          </p:graphicFrame>
        </mc:Fallback>
      </mc:AlternateContent>
    </p:spTree>
    <p:extLst>
      <p:ext uri="{BB962C8B-B14F-4D97-AF65-F5344CB8AC3E}">
        <p14:creationId xmlns:p14="http://schemas.microsoft.com/office/powerpoint/2010/main" val="2010009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1889" y="909288"/>
            <a:ext cx="8847438" cy="4602029"/>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second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approach is 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bottom-up method with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memorization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indent="-461963">
              <a:lnSpc>
                <a:spcPct val="150000"/>
              </a:lnSpc>
              <a:buFont typeface="Symbol" panose="05050102010706020507" pitchFamily="18" charset="2"/>
              <a:buChar char=""/>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principle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solve each subproblem only once,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after all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its prerequisite and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smaller subproblems were solved (computed) and saved</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approach depends on the “size” of a subproblem:  solving any particular subproblem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depends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only</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on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solving “smaller” subproblems. </a:t>
            </a:r>
          </a:p>
          <a:p>
            <a:pPr marL="914400" marR="0" lvl="1" indent="-461963">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Sort the subproblems by size and solve (and saved) them in size order, smallest first.  </a:t>
            </a:r>
          </a:p>
          <a:p>
            <a:pPr marL="914400" marR="0" lvl="1" indent="-461963">
              <a:lnSpc>
                <a:spcPct val="150000"/>
              </a:lnSpc>
              <a:spcBef>
                <a:spcPts val="0"/>
              </a:spcBef>
              <a:spcAft>
                <a:spcPts val="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Solve any subproblem which depends on the solutions of smaller subproblems which were computed and saved.</a:t>
            </a:r>
          </a:p>
        </p:txBody>
      </p:sp>
      <p:pic>
        <p:nvPicPr>
          <p:cNvPr id="3" name="Picture 2" descr="Emoticon making a point Stock Vector - 14709057">
            <a:extLst>
              <a:ext uri="{FF2B5EF4-FFF2-40B4-BE49-F238E27FC236}">
                <a16:creationId xmlns:a16="http://schemas.microsoft.com/office/drawing/2014/main" id="{E520D3E8-1FC3-4B1C-B529-03434C796DE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1001558" y="3679357"/>
            <a:ext cx="505422" cy="389739"/>
          </a:xfrm>
          <a:prstGeom prst="rect">
            <a:avLst/>
          </a:prstGeom>
          <a:noFill/>
          <a:ln>
            <a:noFill/>
          </a:ln>
        </p:spPr>
      </p:pic>
    </p:spTree>
    <p:extLst>
      <p:ext uri="{BB962C8B-B14F-4D97-AF65-F5344CB8AC3E}">
        <p14:creationId xmlns:p14="http://schemas.microsoft.com/office/powerpoint/2010/main" val="356420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037" y="274290"/>
            <a:ext cx="9069215" cy="6309420"/>
          </a:xfrm>
          <a:prstGeom prst="rect">
            <a:avLst/>
          </a:prstGeom>
        </p:spPr>
        <p:txBody>
          <a:bodyPr wrap="square">
            <a:spAutoFit/>
          </a:bodyPr>
          <a:lstStyle/>
          <a:p>
            <a:pPr>
              <a:spcBef>
                <a:spcPts val="600"/>
              </a:spcBef>
              <a:spcAft>
                <a:spcPts val="6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bottom-up method with </a:t>
            </a: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memorization</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a:t>
            </a:r>
          </a:p>
          <a:p>
            <a:pPr marL="342900" indent="-342900">
              <a:spcBef>
                <a:spcPts val="600"/>
              </a:spcBef>
              <a:spcAft>
                <a:spcPts val="600"/>
              </a:spcAft>
              <a:buFont typeface="Arial" panose="020B0604020202020204" pitchFamily="34" charset="0"/>
              <a:buChar char="•"/>
            </a:pPr>
            <a:r>
              <a:rPr lang="en-US" sz="24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an alternative approach to dynamic programming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offers the efficiency of 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bottom-up</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dynamic programming approach while maintaining a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top-down</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strategy. </a:t>
            </a:r>
          </a:p>
          <a:p>
            <a:pPr marL="461963" marR="0" lvl="0"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idea is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to memorize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natural, but inefficient,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recursive 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4400" marR="0" lvl="1" indent="-457200">
              <a:spcBef>
                <a:spcPts val="600"/>
              </a:spcBef>
              <a:spcAft>
                <a:spcPts val="600"/>
              </a:spcAft>
              <a:buFont typeface="Arial" panose="020B0604020202020204" pitchFamily="34" charset="0"/>
              <a:buChar char="•"/>
            </a:pP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Apply</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bottom-up approach to maintaining a table with subproblem solutions, but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use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the recursive algorithm for filling in the table. </a:t>
            </a:r>
          </a:p>
          <a:p>
            <a:pPr marL="461963" marR="0" lvl="0" indent="-461963">
              <a:spcBef>
                <a:spcPts val="600"/>
              </a:spcBef>
              <a:spcAft>
                <a:spcPts val="600"/>
              </a:spcAft>
              <a:buFont typeface="Arial" panose="020B0604020202020204" pitchFamily="34" charset="0"/>
              <a:buChar char="•"/>
            </a:pP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 memorized recursive algorithm maintains an entry in a table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for the solution to each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4400" marR="0" lvl="1" indent="-4572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table entry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initially contains a special value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indicate that the entry has yet to be filled in.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When the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first encountered as the recursive algorithm unfolds, its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solution is computed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and then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stored in the table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Each subsequent time when this subproblem is encountered, simply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look up its stored value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from the table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and return it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p:txBody>
      </p:sp>
      <p:pic>
        <p:nvPicPr>
          <p:cNvPr id="3" name="Picture 2" descr="Emoticon making a point Stock Vector - 14709057">
            <a:extLst>
              <a:ext uri="{FF2B5EF4-FFF2-40B4-BE49-F238E27FC236}">
                <a16:creationId xmlns:a16="http://schemas.microsoft.com/office/drawing/2014/main" id="{8DE5A844-DF46-42D3-B47E-9A3503C976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914399" y="975360"/>
            <a:ext cx="485419" cy="301477"/>
          </a:xfrm>
          <a:prstGeom prst="rect">
            <a:avLst/>
          </a:prstGeom>
          <a:noFill/>
          <a:ln>
            <a:noFill/>
          </a:ln>
        </p:spPr>
      </p:pic>
    </p:spTree>
    <p:extLst>
      <p:ext uri="{BB962C8B-B14F-4D97-AF65-F5344CB8AC3E}">
        <p14:creationId xmlns:p14="http://schemas.microsoft.com/office/powerpoint/2010/main" val="2014080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0022" y="1560735"/>
            <a:ext cx="8757681" cy="3078535"/>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These two approaches yield algorithms with the same asymptotic running time, except in unusual circumstance where </a:t>
            </a:r>
          </a:p>
          <a:p>
            <a:pPr marL="919163" lvl="1" indent="-461963">
              <a:lnSpc>
                <a:spcPct val="150000"/>
              </a:lnSpc>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top-down approach does not actually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recurse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to examine all possible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lnSpc>
                <a:spcPct val="150000"/>
              </a:lnSpc>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bottom-up approach often has much better constant factors, since it has less overhead for procedure calls. [Cohen et al.]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Emoticon making a point Stock Vector - 14709057">
            <a:extLst>
              <a:ext uri="{FF2B5EF4-FFF2-40B4-BE49-F238E27FC236}">
                <a16:creationId xmlns:a16="http://schemas.microsoft.com/office/drawing/2014/main" id="{22F1E29A-0D20-4457-BDCD-F4A87C4D1C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204332" flipH="1" flipV="1">
            <a:off x="1118435" y="1381576"/>
            <a:ext cx="509196" cy="358319"/>
          </a:xfrm>
          <a:prstGeom prst="rect">
            <a:avLst/>
          </a:prstGeom>
          <a:noFill/>
          <a:ln>
            <a:noFill/>
          </a:ln>
        </p:spPr>
      </p:pic>
      <p:sp>
        <p:nvSpPr>
          <p:cNvPr id="4" name="Multiplication Sign 3">
            <a:extLst>
              <a:ext uri="{FF2B5EF4-FFF2-40B4-BE49-F238E27FC236}">
                <a16:creationId xmlns:a16="http://schemas.microsoft.com/office/drawing/2014/main" id="{A141165C-610C-4437-B599-52529BE34EE4}"/>
              </a:ext>
            </a:extLst>
          </p:cNvPr>
          <p:cNvSpPr/>
          <p:nvPr/>
        </p:nvSpPr>
        <p:spPr>
          <a:xfrm>
            <a:off x="1193074" y="5384314"/>
            <a:ext cx="547726" cy="41559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730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2674" y="1350890"/>
            <a:ext cx="8604698" cy="4662815"/>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bottom-up dynamic-programming algorithm usually outperforms the corresponding top-down memorized algorithm </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by a constant factor</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if all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must be solved at least once.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This is because the bottom-up algorithm has</a:t>
            </a:r>
          </a:p>
          <a:p>
            <a:pPr marL="461963" marR="0" lvl="0" indent="-461963">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 overhead for recursion and </a:t>
            </a:r>
          </a:p>
          <a:p>
            <a:pPr marL="461963" marR="0" lvl="0" indent="-461963">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less overhead for maintaining the table accesses in the dynamic-programming algorithm </a:t>
            </a:r>
          </a:p>
          <a:p>
            <a:pPr marL="461963" marR="0" lvl="0" indent="-461963">
              <a:lnSpc>
                <a:spcPct val="150000"/>
              </a:lnSpc>
              <a:spcBef>
                <a:spcPts val="0"/>
              </a:spcBef>
              <a:spcAft>
                <a:spcPts val="0"/>
              </a:spcAft>
              <a:buFont typeface="Courier New" panose="02070309020205020404" pitchFamily="49" charset="0"/>
              <a:buChar char="o"/>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reduce time or space requirements even further.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Emoticon making a point Stock Vector - 14709057">
            <a:extLst>
              <a:ext uri="{FF2B5EF4-FFF2-40B4-BE49-F238E27FC236}">
                <a16:creationId xmlns:a16="http://schemas.microsoft.com/office/drawing/2014/main" id="{5BBF3B23-CAE8-495D-900B-262E60E41A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flipV="1">
            <a:off x="1031496" y="1756469"/>
            <a:ext cx="467664" cy="289758"/>
          </a:xfrm>
          <a:prstGeom prst="rect">
            <a:avLst/>
          </a:prstGeom>
          <a:noFill/>
          <a:ln>
            <a:noFill/>
          </a:ln>
        </p:spPr>
      </p:pic>
    </p:spTree>
    <p:extLst>
      <p:ext uri="{BB962C8B-B14F-4D97-AF65-F5344CB8AC3E}">
        <p14:creationId xmlns:p14="http://schemas.microsoft.com/office/powerpoint/2010/main" val="3342799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1410" y="1859340"/>
            <a:ext cx="8955464" cy="3586366"/>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Alternatively if some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 the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space need not be solved at all, the memorized solution (top-down memorized algorithm) has the advantage of solving only those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subproblems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are definitely required.</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Using memory functions, a method solves a given problem in the top-down manner but, in addition, maintains a table of the kind that would have been used by a bottom-up dynamic programming algorithm.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00710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3703" y="1532304"/>
            <a:ext cx="8917757" cy="4662815"/>
          </a:xfrm>
          <a:prstGeom prst="rect">
            <a:avLst/>
          </a:prstGeom>
        </p:spPr>
        <p:txBody>
          <a:bodyPr wrap="square">
            <a:spAutoFit/>
          </a:bodyPr>
          <a:lstStyle/>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Initially, all the table’s entries are initialized with a special “null” symbol to indicate that they have not yet been calculated.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Thereafter, whenever a new value needs to be calculated, the method checks the corresponding entry in the table first: </a:t>
            </a:r>
          </a:p>
          <a:p>
            <a:pPr marL="461963" marR="0" lvl="0" indent="-461963">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this entry is not “null”, it is simply retrieved from the table ; </a:t>
            </a:r>
          </a:p>
          <a:p>
            <a:pPr marL="461963" marR="0" lvl="0" indent="-461963">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otherwise, it is computed by the recursive call whose result is then recorded in the table.</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1246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9960" y="2051315"/>
            <a:ext cx="8389857" cy="2755370"/>
          </a:xfrm>
          <a:prstGeom prst="rect">
            <a:avLst/>
          </a:prstGeom>
        </p:spPr>
        <p:txBody>
          <a:bodyPr wrap="square">
            <a:spAutoFit/>
          </a:bodyPr>
          <a:lstStyle/>
          <a:p>
            <a:pPr>
              <a:lnSpc>
                <a:spcPct val="150000"/>
              </a:lnSpc>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following algorithm implements this idea for the knapsack problem. After initializing the table, the recursive function needs to be called with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n (the number of items) and j = W (the knapsack capacity).</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57272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55" y="633164"/>
            <a:ext cx="9059159" cy="5970865"/>
          </a:xfrm>
          <a:prstGeom prst="rect">
            <a:avLst/>
          </a:prstGeom>
        </p:spPr>
        <p:txBody>
          <a:bodyPr wrap="square">
            <a:spAutoFit/>
          </a:bodyPr>
          <a:lstStyle/>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Algorithm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p>
          <a:p>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//Implements the memory function method for the knapsack problem</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Input:	  A nonnegative integer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indicating the number of the first items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being considered and a nonnegative integer j indicating the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knapsack capacity.</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Output:	  The value of an optimal feasible subset of the first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//Note :	  Uses as global variables input arrays Weights[1 .. n], Values[1 .. n],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table F[0 .. n, 0 .. W] whose entries are initialize with  -1’s except </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for row 0 and column 0 initialized with 0’s</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0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if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&lt; Weights[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else</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0"/>
              </a:spcBef>
              <a:spcAft>
                <a:spcPts val="0"/>
              </a:spcAft>
            </a:pP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a:t>
            </a:r>
          </a:p>
          <a:p>
            <a:pPr marL="1371600" marR="0" indent="457200">
              <a:spcBef>
                <a:spcPts val="0"/>
              </a:spcBef>
              <a:spcAft>
                <a:spcPts val="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Value[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MFKnapsack</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Weights[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indent="457200"/>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1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return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838745F1-33E3-4D68-8252-46B5EA2DEBA7}"/>
              </a:ext>
            </a:extLst>
          </p:cNvPr>
          <p:cNvSpPr/>
          <p:nvPr/>
        </p:nvSpPr>
        <p:spPr>
          <a:xfrm>
            <a:off x="582586" y="3595094"/>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Emoticon making a point Stock Vector - 14709057">
            <a:extLst>
              <a:ext uri="{FF2B5EF4-FFF2-40B4-BE49-F238E27FC236}">
                <a16:creationId xmlns:a16="http://schemas.microsoft.com/office/drawing/2014/main" id="{56139A34-6FEC-42AB-92E0-7C743AE0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48497" y="3658486"/>
            <a:ext cx="656296" cy="426649"/>
          </a:xfrm>
          <a:prstGeom prst="rect">
            <a:avLst/>
          </a:prstGeom>
          <a:noFill/>
          <a:ln>
            <a:noFill/>
          </a:ln>
        </p:spPr>
      </p:pic>
    </p:spTree>
    <p:extLst>
      <p:ext uri="{BB962C8B-B14F-4D97-AF65-F5344CB8AC3E}">
        <p14:creationId xmlns:p14="http://schemas.microsoft.com/office/powerpoint/2010/main" val="10471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57" y="917378"/>
            <a:ext cx="9087439" cy="1785104"/>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Example 2   Apply the memory function method to the instance considered in Example 1.  The table in Figure 8.6 gives the results.   Only 11 out of 20 nontrivial values (i.e., not those in row 0 or in column 0) have been computed. Just one nontrivial entry, F(1, 2), is retrieved rather than being recomputed. For larger instances, the proportion of such entries can be significantly larger.</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85050856"/>
              </p:ext>
            </p:extLst>
          </p:nvPr>
        </p:nvGraphicFramePr>
        <p:xfrm>
          <a:off x="2526384" y="3186714"/>
          <a:ext cx="7409471" cy="2346960"/>
        </p:xfrm>
        <a:graphic>
          <a:graphicData uri="http://schemas.openxmlformats.org/drawingml/2006/table">
            <a:tbl>
              <a:tblPr firstRow="1" firstCol="1" bandRow="1">
                <a:tableStyleId>{5C22544A-7EE6-4342-B048-85BDC9FD1C3A}</a:tableStyleId>
              </a:tblPr>
              <a:tblGrid>
                <a:gridCol w="2347274">
                  <a:extLst>
                    <a:ext uri="{9D8B030D-6E8A-4147-A177-3AD203B41FA5}">
                      <a16:colId xmlns:a16="http://schemas.microsoft.com/office/drawing/2014/main" val="20000"/>
                    </a:ext>
                  </a:extLst>
                </a:gridCol>
                <a:gridCol w="723171">
                  <a:extLst>
                    <a:ext uri="{9D8B030D-6E8A-4147-A177-3AD203B41FA5}">
                      <a16:colId xmlns:a16="http://schemas.microsoft.com/office/drawing/2014/main" val="20001"/>
                    </a:ext>
                  </a:extLst>
                </a:gridCol>
                <a:gridCol w="723171">
                  <a:extLst>
                    <a:ext uri="{9D8B030D-6E8A-4147-A177-3AD203B41FA5}">
                      <a16:colId xmlns:a16="http://schemas.microsoft.com/office/drawing/2014/main" val="20002"/>
                    </a:ext>
                  </a:extLst>
                </a:gridCol>
                <a:gridCol w="723171">
                  <a:extLst>
                    <a:ext uri="{9D8B030D-6E8A-4147-A177-3AD203B41FA5}">
                      <a16:colId xmlns:a16="http://schemas.microsoft.com/office/drawing/2014/main" val="20003"/>
                    </a:ext>
                  </a:extLst>
                </a:gridCol>
                <a:gridCol w="723171">
                  <a:extLst>
                    <a:ext uri="{9D8B030D-6E8A-4147-A177-3AD203B41FA5}">
                      <a16:colId xmlns:a16="http://schemas.microsoft.com/office/drawing/2014/main" val="20004"/>
                    </a:ext>
                  </a:extLst>
                </a:gridCol>
                <a:gridCol w="723171">
                  <a:extLst>
                    <a:ext uri="{9D8B030D-6E8A-4147-A177-3AD203B41FA5}">
                      <a16:colId xmlns:a16="http://schemas.microsoft.com/office/drawing/2014/main" val="20005"/>
                    </a:ext>
                  </a:extLst>
                </a:gridCol>
                <a:gridCol w="723171">
                  <a:extLst>
                    <a:ext uri="{9D8B030D-6E8A-4147-A177-3AD203B41FA5}">
                      <a16:colId xmlns:a16="http://schemas.microsoft.com/office/drawing/2014/main" val="20006"/>
                    </a:ext>
                  </a:extLst>
                </a:gridCol>
                <a:gridCol w="723171">
                  <a:extLst>
                    <a:ext uri="{9D8B030D-6E8A-4147-A177-3AD203B41FA5}">
                      <a16:colId xmlns:a16="http://schemas.microsoft.com/office/drawing/2014/main" val="20007"/>
                    </a:ext>
                  </a:extLst>
                </a:gridCol>
              </a:tblGrid>
              <a:tr h="0">
                <a:tc rowSpan="2">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 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37</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Rectangle 3"/>
          <p:cNvSpPr/>
          <p:nvPr/>
        </p:nvSpPr>
        <p:spPr>
          <a:xfrm>
            <a:off x="1602556" y="5679353"/>
            <a:ext cx="9087439" cy="769441"/>
          </a:xfrm>
          <a:prstGeom prst="rect">
            <a:avLst/>
          </a:prstGeom>
        </p:spPr>
        <p:txBody>
          <a:bodyPr wrap="square">
            <a:spAutoFit/>
          </a:bodyPr>
          <a:lstStyle/>
          <a:p>
            <a:pPr algn="ct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Figure 8.6   Example of solving an instance of the knapsack problem by the memory function algorithm</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6" name="Picture 5" descr="Emoticon making a point Stock Vector - 14709057">
            <a:extLst>
              <a:ext uri="{FF2B5EF4-FFF2-40B4-BE49-F238E27FC236}">
                <a16:creationId xmlns:a16="http://schemas.microsoft.com/office/drawing/2014/main" id="{7DB88DD0-E97C-4093-B33E-B2BA35AA28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848497" y="3658486"/>
            <a:ext cx="656296" cy="426649"/>
          </a:xfrm>
          <a:prstGeom prst="rect">
            <a:avLst/>
          </a:prstGeom>
          <a:noFill/>
          <a:ln>
            <a:noFill/>
          </a:ln>
        </p:spPr>
      </p:pic>
    </p:spTree>
    <p:extLst>
      <p:ext uri="{BB962C8B-B14F-4D97-AF65-F5344CB8AC3E}">
        <p14:creationId xmlns:p14="http://schemas.microsoft.com/office/powerpoint/2010/main" val="1868342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F671C0B-8792-4A6C-A460-E13C93440251}"/>
              </a:ext>
            </a:extLst>
          </p:cNvPr>
          <p:cNvGraphicFramePr>
            <a:graphicFrameLocks noGrp="1"/>
          </p:cNvGraphicFramePr>
          <p:nvPr>
            <p:extLst>
              <p:ext uri="{D42A27DB-BD31-4B8C-83A1-F6EECF244321}">
                <p14:modId xmlns:p14="http://schemas.microsoft.com/office/powerpoint/2010/main" val="3522471464"/>
              </p:ext>
            </p:extLst>
          </p:nvPr>
        </p:nvGraphicFramePr>
        <p:xfrm>
          <a:off x="1993949" y="3892770"/>
          <a:ext cx="7409471" cy="2346960"/>
        </p:xfrm>
        <a:graphic>
          <a:graphicData uri="http://schemas.openxmlformats.org/drawingml/2006/table">
            <a:tbl>
              <a:tblPr firstRow="1" firstCol="1" bandRow="1">
                <a:tableStyleId>{5C22544A-7EE6-4342-B048-85BDC9FD1C3A}</a:tableStyleId>
              </a:tblPr>
              <a:tblGrid>
                <a:gridCol w="2347274">
                  <a:extLst>
                    <a:ext uri="{9D8B030D-6E8A-4147-A177-3AD203B41FA5}">
                      <a16:colId xmlns:a16="http://schemas.microsoft.com/office/drawing/2014/main" val="20000"/>
                    </a:ext>
                  </a:extLst>
                </a:gridCol>
                <a:gridCol w="723171">
                  <a:extLst>
                    <a:ext uri="{9D8B030D-6E8A-4147-A177-3AD203B41FA5}">
                      <a16:colId xmlns:a16="http://schemas.microsoft.com/office/drawing/2014/main" val="20001"/>
                    </a:ext>
                  </a:extLst>
                </a:gridCol>
                <a:gridCol w="723171">
                  <a:extLst>
                    <a:ext uri="{9D8B030D-6E8A-4147-A177-3AD203B41FA5}">
                      <a16:colId xmlns:a16="http://schemas.microsoft.com/office/drawing/2014/main" val="20002"/>
                    </a:ext>
                  </a:extLst>
                </a:gridCol>
                <a:gridCol w="723171">
                  <a:extLst>
                    <a:ext uri="{9D8B030D-6E8A-4147-A177-3AD203B41FA5}">
                      <a16:colId xmlns:a16="http://schemas.microsoft.com/office/drawing/2014/main" val="20003"/>
                    </a:ext>
                  </a:extLst>
                </a:gridCol>
                <a:gridCol w="723171">
                  <a:extLst>
                    <a:ext uri="{9D8B030D-6E8A-4147-A177-3AD203B41FA5}">
                      <a16:colId xmlns:a16="http://schemas.microsoft.com/office/drawing/2014/main" val="20004"/>
                    </a:ext>
                  </a:extLst>
                </a:gridCol>
                <a:gridCol w="723171">
                  <a:extLst>
                    <a:ext uri="{9D8B030D-6E8A-4147-A177-3AD203B41FA5}">
                      <a16:colId xmlns:a16="http://schemas.microsoft.com/office/drawing/2014/main" val="20005"/>
                    </a:ext>
                  </a:extLst>
                </a:gridCol>
                <a:gridCol w="723171">
                  <a:extLst>
                    <a:ext uri="{9D8B030D-6E8A-4147-A177-3AD203B41FA5}">
                      <a16:colId xmlns:a16="http://schemas.microsoft.com/office/drawing/2014/main" val="20006"/>
                    </a:ext>
                  </a:extLst>
                </a:gridCol>
                <a:gridCol w="723171">
                  <a:extLst>
                    <a:ext uri="{9D8B030D-6E8A-4147-A177-3AD203B41FA5}">
                      <a16:colId xmlns:a16="http://schemas.microsoft.com/office/drawing/2014/main" val="20007"/>
                    </a:ext>
                  </a:extLst>
                </a:gridCol>
              </a:tblGrid>
              <a:tr h="0">
                <a:tc rowSpan="2">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capacity j</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22</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=2,  v</a:t>
                      </a:r>
                      <a:r>
                        <a:rPr lang="en-US" sz="2200" baseline="-25000">
                          <a:solidFill>
                            <a:schemeClr val="tx1"/>
                          </a:solidFill>
                          <a:effectLst/>
                          <a:latin typeface="Times New Roman" panose="02020603050405020304" pitchFamily="18" charset="0"/>
                          <a:cs typeface="Times New Roman" panose="02020603050405020304" pitchFamily="18" charset="0"/>
                        </a:rPr>
                        <a:t>4</a:t>
                      </a:r>
                      <a:r>
                        <a:rPr lang="en-US" sz="2200">
                          <a:solidFill>
                            <a:schemeClr val="tx1"/>
                          </a:solidFill>
                          <a:effectLst/>
                          <a:latin typeface="Times New Roman" panose="02020603050405020304" pitchFamily="18" charset="0"/>
                          <a:cs typeface="Times New Roman" panose="02020603050405020304" pitchFamily="18" charset="0"/>
                        </a:rPr>
                        <a:t> = 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37</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3" name="Table 2">
            <a:extLst>
              <a:ext uri="{FF2B5EF4-FFF2-40B4-BE49-F238E27FC236}">
                <a16:creationId xmlns:a16="http://schemas.microsoft.com/office/drawing/2014/main" id="{2E854B9C-4CAB-4836-8F64-04861299C7C3}"/>
              </a:ext>
            </a:extLst>
          </p:cNvPr>
          <p:cNvGraphicFramePr>
            <a:graphicFrameLocks noGrp="1"/>
          </p:cNvGraphicFramePr>
          <p:nvPr>
            <p:extLst>
              <p:ext uri="{D42A27DB-BD31-4B8C-83A1-F6EECF244321}">
                <p14:modId xmlns:p14="http://schemas.microsoft.com/office/powerpoint/2010/main" val="1542052993"/>
              </p:ext>
            </p:extLst>
          </p:nvPr>
        </p:nvGraphicFramePr>
        <p:xfrm>
          <a:off x="1826292" y="419657"/>
          <a:ext cx="8983745" cy="2346960"/>
        </p:xfrm>
        <a:graphic>
          <a:graphicData uri="http://schemas.openxmlformats.org/drawingml/2006/table">
            <a:tbl>
              <a:tblPr firstRow="1" firstCol="1" bandRow="1">
                <a:tableStyleId>{5C22544A-7EE6-4342-B048-85BDC9FD1C3A}</a:tableStyleId>
              </a:tblPr>
              <a:tblGrid>
                <a:gridCol w="2318996">
                  <a:extLst>
                    <a:ext uri="{9D8B030D-6E8A-4147-A177-3AD203B41FA5}">
                      <a16:colId xmlns:a16="http://schemas.microsoft.com/office/drawing/2014/main" val="20000"/>
                    </a:ext>
                  </a:extLst>
                </a:gridCol>
                <a:gridCol w="1526033">
                  <a:extLst>
                    <a:ext uri="{9D8B030D-6E8A-4147-A177-3AD203B41FA5}">
                      <a16:colId xmlns:a16="http://schemas.microsoft.com/office/drawing/2014/main" val="20001"/>
                    </a:ext>
                  </a:extLst>
                </a:gridCol>
                <a:gridCol w="855702">
                  <a:extLst>
                    <a:ext uri="{9D8B030D-6E8A-4147-A177-3AD203B41FA5}">
                      <a16:colId xmlns:a16="http://schemas.microsoft.com/office/drawing/2014/main" val="20002"/>
                    </a:ext>
                  </a:extLst>
                </a:gridCol>
                <a:gridCol w="856828">
                  <a:extLst>
                    <a:ext uri="{9D8B030D-6E8A-4147-A177-3AD203B41FA5}">
                      <a16:colId xmlns:a16="http://schemas.microsoft.com/office/drawing/2014/main" val="20003"/>
                    </a:ext>
                  </a:extLst>
                </a:gridCol>
                <a:gridCol w="856828">
                  <a:extLst>
                    <a:ext uri="{9D8B030D-6E8A-4147-A177-3AD203B41FA5}">
                      <a16:colId xmlns:a16="http://schemas.microsoft.com/office/drawing/2014/main" val="20004"/>
                    </a:ext>
                  </a:extLst>
                </a:gridCol>
                <a:gridCol w="855702">
                  <a:extLst>
                    <a:ext uri="{9D8B030D-6E8A-4147-A177-3AD203B41FA5}">
                      <a16:colId xmlns:a16="http://schemas.microsoft.com/office/drawing/2014/main" val="20005"/>
                    </a:ext>
                  </a:extLst>
                </a:gridCol>
                <a:gridCol w="856828">
                  <a:extLst>
                    <a:ext uri="{9D8B030D-6E8A-4147-A177-3AD203B41FA5}">
                      <a16:colId xmlns:a16="http://schemas.microsoft.com/office/drawing/2014/main" val="20006"/>
                    </a:ext>
                  </a:extLst>
                </a:gridCol>
                <a:gridCol w="856828">
                  <a:extLst>
                    <a:ext uri="{9D8B030D-6E8A-4147-A177-3AD203B41FA5}">
                      <a16:colId xmlns:a16="http://schemas.microsoft.com/office/drawing/2014/main" val="20007"/>
                    </a:ext>
                  </a:extLst>
                </a:gridCol>
              </a:tblGrid>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 </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F(i,  0) = 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6">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capacity j</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i</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 F(0 ,  j) = 0  </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2, v</a:t>
                      </a:r>
                      <a:r>
                        <a:rPr lang="en-US" sz="2200" baseline="-25000">
                          <a:solidFill>
                            <a:schemeClr val="tx1"/>
                          </a:solidFill>
                          <a:effectLst/>
                          <a:latin typeface="Times New Roman" panose="02020603050405020304" pitchFamily="18" charset="0"/>
                          <a:cs typeface="Times New Roman" panose="02020603050405020304" pitchFamily="18" charset="0"/>
                        </a:rPr>
                        <a:t>1</a:t>
                      </a:r>
                      <a:r>
                        <a:rPr lang="en-US" sz="2200">
                          <a:solidFill>
                            <a:schemeClr val="tx1"/>
                          </a:solidFill>
                          <a:effectLst/>
                          <a:latin typeface="Times New Roman" panose="02020603050405020304" pitchFamily="18" charset="0"/>
                          <a:cs typeface="Times New Roman" panose="02020603050405020304" pitchFamily="18" charset="0"/>
                        </a:rPr>
                        <a:t>  = 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 v</a:t>
                      </a:r>
                      <a:r>
                        <a:rPr lang="en-US" sz="2200" baseline="-25000">
                          <a:solidFill>
                            <a:schemeClr val="tx1"/>
                          </a:solidFill>
                          <a:effectLst/>
                          <a:latin typeface="Times New Roman" panose="02020603050405020304" pitchFamily="18" charset="0"/>
                          <a:cs typeface="Times New Roman" panose="02020603050405020304" pitchFamily="18" charset="0"/>
                        </a:rPr>
                        <a:t>2</a:t>
                      </a:r>
                      <a:r>
                        <a:rPr lang="en-US" sz="2200">
                          <a:solidFill>
                            <a:schemeClr val="tx1"/>
                          </a:solidFill>
                          <a:effectLst/>
                          <a:latin typeface="Times New Roman" panose="02020603050405020304" pitchFamily="18" charset="0"/>
                          <a:cs typeface="Times New Roman" panose="02020603050405020304" pitchFamily="18" charset="0"/>
                        </a:rPr>
                        <a:t>  = 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12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22</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B050"/>
                          </a:solidFill>
                          <a:effectLst/>
                          <a:latin typeface="Times New Roman" panose="02020603050405020304" pitchFamily="18" charset="0"/>
                          <a:cs typeface="Times New Roman" panose="02020603050405020304" pitchFamily="18" charset="0"/>
                        </a:rPr>
                        <a:t>22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w</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3, v</a:t>
                      </a:r>
                      <a:r>
                        <a:rPr lang="en-US" sz="2200" baseline="-25000">
                          <a:solidFill>
                            <a:schemeClr val="tx1"/>
                          </a:solidFill>
                          <a:effectLst/>
                          <a:latin typeface="Times New Roman" panose="02020603050405020304" pitchFamily="18" charset="0"/>
                          <a:cs typeface="Times New Roman" panose="02020603050405020304" pitchFamily="18" charset="0"/>
                        </a:rPr>
                        <a:t>3</a:t>
                      </a:r>
                      <a:r>
                        <a:rPr lang="en-US" sz="2200">
                          <a:solidFill>
                            <a:schemeClr val="tx1"/>
                          </a:solidFill>
                          <a:effectLst/>
                          <a:latin typeface="Times New Roman" panose="02020603050405020304" pitchFamily="18" charset="0"/>
                          <a:cs typeface="Times New Roman" panose="02020603050405020304" pitchFamily="18" charset="0"/>
                        </a:rPr>
                        <a:t>  = 20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22</a:t>
                      </a:r>
                      <a:endParaRPr lang="en-US" sz="220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30</a:t>
                      </a:r>
                      <a:endPar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3</a:t>
                      </a:r>
                      <a:r>
                        <a:rPr lang="en-US" sz="2200" dirty="0">
                          <a:solidFill>
                            <a:srgbClr val="00B050"/>
                          </a:solidFill>
                          <a:effectLst/>
                          <a:latin typeface="Times New Roman" panose="02020603050405020304" pitchFamily="18" charset="0"/>
                          <a:cs typeface="Times New Roman" panose="02020603050405020304" pitchFamily="18" charset="0"/>
                        </a:rPr>
                        <a:t>2</a:t>
                      </a:r>
                      <a:endParaRPr lang="en-US" sz="2200" dirty="0">
                        <a:solidFill>
                          <a:srgbClr val="00B05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w</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2, v</a:t>
                      </a:r>
                      <a:r>
                        <a:rPr lang="en-US" sz="2200" baseline="-25000" dirty="0">
                          <a:solidFill>
                            <a:schemeClr val="tx1"/>
                          </a:solidFill>
                          <a:effectLst/>
                          <a:latin typeface="Times New Roman" panose="02020603050405020304" pitchFamily="18" charset="0"/>
                          <a:cs typeface="Times New Roman" panose="02020603050405020304" pitchFamily="18" charset="0"/>
                        </a:rPr>
                        <a:t>4</a:t>
                      </a:r>
                      <a:r>
                        <a:rPr lang="en-US" sz="2200" dirty="0">
                          <a:solidFill>
                            <a:schemeClr val="tx1"/>
                          </a:solidFill>
                          <a:effectLst/>
                          <a:latin typeface="Times New Roman" panose="02020603050405020304" pitchFamily="18" charset="0"/>
                          <a:cs typeface="Times New Roman" panose="02020603050405020304" pitchFamily="18" charset="0"/>
                        </a:rPr>
                        <a:t>  = 15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25</a:t>
                      </a:r>
                      <a:endParaRPr lang="en-US" sz="22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30</a:t>
                      </a:r>
                      <a:endParaRPr lang="en-US" sz="22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dirty="0">
                          <a:solidFill>
                            <a:srgbClr val="FF0000"/>
                          </a:solidFill>
                          <a:effectLst/>
                          <a:latin typeface="Times New Roman" panose="02020603050405020304" pitchFamily="18" charset="0"/>
                          <a:cs typeface="Times New Roman" panose="02020603050405020304" pitchFamily="18" charset="0"/>
                        </a:rPr>
                        <a:t>37</a:t>
                      </a:r>
                      <a:endParaRPr lang="en-US" sz="220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Rectangle 3">
            <a:extLst>
              <a:ext uri="{FF2B5EF4-FFF2-40B4-BE49-F238E27FC236}">
                <a16:creationId xmlns:a16="http://schemas.microsoft.com/office/drawing/2014/main" id="{94C0DAD3-EBDD-4C14-B21A-2148CFD02234}"/>
              </a:ext>
            </a:extLst>
          </p:cNvPr>
          <p:cNvSpPr/>
          <p:nvPr/>
        </p:nvSpPr>
        <p:spPr>
          <a:xfrm>
            <a:off x="5136898" y="2965230"/>
            <a:ext cx="5814412"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 Max{ </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b="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1, j),</a:t>
            </a:r>
            <a:r>
              <a:rPr lang="en-US"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endParaRPr lang="en-US" dirty="0"/>
          </a:p>
        </p:txBody>
      </p:sp>
      <p:sp>
        <p:nvSpPr>
          <p:cNvPr id="5" name="Thought Bubble: Cloud 4">
            <a:extLst>
              <a:ext uri="{FF2B5EF4-FFF2-40B4-BE49-F238E27FC236}">
                <a16:creationId xmlns:a16="http://schemas.microsoft.com/office/drawing/2014/main" id="{3AEA2E43-881A-4A16-8313-FCDB27CE2FAC}"/>
              </a:ext>
            </a:extLst>
          </p:cNvPr>
          <p:cNvSpPr/>
          <p:nvPr/>
        </p:nvSpPr>
        <p:spPr>
          <a:xfrm>
            <a:off x="910811" y="2735574"/>
            <a:ext cx="659757" cy="459311"/>
          </a:xfrm>
          <a:prstGeom prst="cloudCallout">
            <a:avLst>
              <a:gd name="adj1" fmla="val 30044"/>
              <a:gd name="adj2" fmla="val 751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 name="Picture 5" descr="Emoticon making a point Stock Vector - 14709057">
            <a:extLst>
              <a:ext uri="{FF2B5EF4-FFF2-40B4-BE49-F238E27FC236}">
                <a16:creationId xmlns:a16="http://schemas.microsoft.com/office/drawing/2014/main" id="{E0ECF0FB-1D1D-492D-A6FA-77321D6151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082148" flipH="1" flipV="1">
            <a:off x="912542" y="2704844"/>
            <a:ext cx="656296" cy="426649"/>
          </a:xfrm>
          <a:prstGeom prst="rect">
            <a:avLst/>
          </a:prstGeom>
          <a:noFill/>
          <a:ln>
            <a:noFill/>
          </a:ln>
        </p:spPr>
      </p:pic>
    </p:spTree>
    <p:extLst>
      <p:ext uri="{BB962C8B-B14F-4D97-AF65-F5344CB8AC3E}">
        <p14:creationId xmlns:p14="http://schemas.microsoft.com/office/powerpoint/2010/main" val="159502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9365" y="643622"/>
            <a:ext cx="8749960" cy="5570756"/>
          </a:xfrm>
          <a:prstGeom prst="rect">
            <a:avLst/>
          </a:prstGeom>
        </p:spPr>
        <p:txBody>
          <a:bodyPr wrap="square">
            <a:spAutoFit/>
          </a:bodyPr>
          <a:lstStyle/>
          <a:p>
            <a:pPr>
              <a:spcBef>
                <a:spcPts val="600"/>
              </a:spcBef>
              <a:spcAft>
                <a:spcPts val="600"/>
              </a:spcAft>
            </a:pPr>
            <a:r>
              <a:rPr lang="en-US" sz="3200" dirty="0">
                <a:solidFill>
                  <a:srgbClr val="000000"/>
                </a:solidFill>
                <a:ea typeface="Microsoft YaHei" panose="020B0503020204020204" pitchFamily="34" charset="-122"/>
                <a:cs typeface="Times New Roman" panose="02020603050405020304" pitchFamily="18" charset="0"/>
              </a:rPr>
              <a:t>The Knapsack Problem and Memory Functions</a:t>
            </a:r>
          </a:p>
          <a:p>
            <a:pPr>
              <a:spcBef>
                <a:spcPts val="600"/>
              </a:spcBef>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Design a dynamic programming algorithm for the knapsack problem:</a:t>
            </a:r>
          </a:p>
          <a:p>
            <a:pPr marL="461963" marR="0" lvl="0" indent="-461963">
              <a:spcAft>
                <a:spcPts val="600"/>
              </a:spcAft>
              <a:buFont typeface="Symbol" panose="05050102010706020507" pitchFamily="18"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Given  </a:t>
            </a:r>
          </a:p>
          <a:p>
            <a:pPr marL="919163" lvl="1" indent="-461963">
              <a:spcAft>
                <a:spcPts val="600"/>
              </a:spcAft>
              <a:buFont typeface="Symbol" panose="05050102010706020507" pitchFamily="18"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  items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of known weights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with values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lvl="1">
              <a:spcAft>
                <a:spcPts val="600"/>
              </a:spcAft>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(w</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n</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knapsack of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capacity holding maximum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weight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461963" marR="0" lvl="0" indent="-461963">
              <a:spcAft>
                <a:spcPts val="600"/>
              </a:spcAft>
              <a:buFont typeface="Symbol" panose="05050102010706020507" pitchFamily="18" charset="2"/>
              <a:buChar char=""/>
            </a:pPr>
            <a:r>
              <a:rPr lang="en-US" sz="2200" dirty="0">
                <a:solidFill>
                  <a:srgbClr val="FF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find the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most valuable </a:t>
            </a:r>
            <a:r>
              <a:rPr lang="en-US" sz="2200" dirty="0">
                <a:solidFill>
                  <a:srgbClr val="FF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subset of the items that fit into the knapsack.  </a:t>
            </a:r>
          </a:p>
          <a:p>
            <a:pPr marL="461963" marR="0" lvl="0" indent="-461963">
              <a:spcAft>
                <a:spcPts val="600"/>
              </a:spcAft>
              <a:buFont typeface="Symbol" panose="05050102010706020507" pitchFamily="18" charset="2"/>
              <a:buChar char=""/>
            </a:pP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Assume</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that </a:t>
            </a:r>
          </a:p>
          <a:p>
            <a:pPr marL="919163" lvl="1" indent="-461963">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item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weights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the knapsack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capacity</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are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positive integers;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919163" lvl="1" indent="-461963">
              <a:spcAft>
                <a:spcPts val="600"/>
              </a:spcAft>
              <a:buFont typeface="Symbol" panose="05050102010706020507" pitchFamily="18" charset="2"/>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item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values do not </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have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to be</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integers</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marL="461963" indent="-461963">
              <a:spcAft>
                <a:spcPts val="60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Derive a recurrence relation that expresses </a:t>
            </a:r>
          </a:p>
          <a:p>
            <a:pPr marL="919163" lvl="1" indent="-461963">
              <a:spcAft>
                <a:spcPts val="600"/>
              </a:spcAft>
              <a:buFont typeface="Symbol" panose="05050102010706020507" pitchFamily="18" charset="2"/>
              <a:buChar char=""/>
            </a:pP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 solution to an instance of the knapsack problem in terms of solutions to its </a:t>
            </a:r>
            <a:r>
              <a:rPr lang="en-US" sz="2200" i="1"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smaller</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sub-instances.  </a:t>
            </a:r>
            <a:endParaRPr lang="en-US" sz="2200" dirty="0">
              <a:solidFill>
                <a:srgbClr val="0000FF"/>
              </a:solidFill>
              <a:effectLst/>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4" name="Picture 3" descr="Emoticon making a point Stock Vector - 14709057">
            <a:extLst>
              <a:ext uri="{FF2B5EF4-FFF2-40B4-BE49-F238E27FC236}">
                <a16:creationId xmlns:a16="http://schemas.microsoft.com/office/drawing/2014/main" id="{1CE409CC-EC6C-465C-BF74-71FA5D24367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976" y="1274516"/>
            <a:ext cx="531223" cy="369332"/>
          </a:xfrm>
          <a:prstGeom prst="rect">
            <a:avLst/>
          </a:prstGeom>
          <a:noFill/>
          <a:ln>
            <a:noFill/>
          </a:ln>
        </p:spPr>
      </p:pic>
    </p:spTree>
    <p:extLst>
      <p:ext uri="{BB962C8B-B14F-4D97-AF65-F5344CB8AC3E}">
        <p14:creationId xmlns:p14="http://schemas.microsoft.com/office/powerpoint/2010/main" val="29792936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525" y="1045312"/>
            <a:ext cx="8582880" cy="5109860"/>
          </a:xfrm>
          <a:prstGeom prst="rect">
            <a:avLst/>
          </a:prstGeom>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general, we cannot expect more than a constant-factor gain in using the memory function method for the knapsack problem, because its time efficiency class is the same as that of the bottom-up algorithm (why?).  </a:t>
            </a:r>
          </a:p>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more significant improvement can be expected for dynamic programming algorithms in which a computation of one value takes more than constant time. </a:t>
            </a:r>
          </a:p>
          <a:p>
            <a:pPr marL="342900" marR="0" lvl="0" indent="-342900">
              <a:lnSpc>
                <a:spcPct val="150000"/>
              </a:lnSpc>
              <a:spcBef>
                <a:spcPts val="0"/>
              </a:spcBef>
              <a:spcAft>
                <a:spcPts val="0"/>
              </a:spcAft>
              <a:buFont typeface="Symbol" panose="05050102010706020507" pitchFamily="18" charset="2"/>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 memory function algorithm may be less space-efficient than a space efficient version of a bottom-up algorithm.</a:t>
            </a:r>
          </a:p>
          <a:p>
            <a:pPr>
              <a:lnSpc>
                <a:spcPct val="150000"/>
              </a:lnSpc>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09864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A554-B2DC-4165-8B00-26876F02A1C7}"/>
              </a:ext>
            </a:extLst>
          </p:cNvPr>
          <p:cNvSpPr>
            <a:spLocks noGrp="1"/>
          </p:cNvSpPr>
          <p:nvPr>
            <p:ph type="title"/>
          </p:nvPr>
        </p:nvSpPr>
        <p:spPr>
          <a:xfrm>
            <a:off x="729018" y="2289459"/>
            <a:ext cx="10515600" cy="2514553"/>
          </a:xfrm>
        </p:spPr>
        <p:txBody>
          <a:bodyPr>
            <a:normAutofit/>
          </a:bodyPr>
          <a:lstStyle/>
          <a:p>
            <a:pPr algn="ctr"/>
            <a:r>
              <a:rPr lang="en-US" sz="3200" dirty="0">
                <a:latin typeface="+mn-lt"/>
              </a:rPr>
              <a:t>Chapter 06_07</a:t>
            </a:r>
            <a:br>
              <a:rPr lang="en-US" sz="3200" dirty="0"/>
            </a:br>
            <a:r>
              <a:rPr lang="en-US" sz="3200" dirty="0">
                <a:latin typeface="+mn-lt"/>
              </a:rPr>
              <a:t>Dynamic Programming</a:t>
            </a:r>
            <a:br>
              <a:rPr lang="en-US" sz="4000" dirty="0">
                <a:latin typeface="+mn-lt"/>
              </a:rPr>
            </a:br>
            <a:r>
              <a:rPr lang="en-US" sz="2800" dirty="0">
                <a:latin typeface="+mn-lt"/>
              </a:rPr>
              <a:t>The Traveling Salesperson Problem</a:t>
            </a:r>
          </a:p>
        </p:txBody>
      </p:sp>
    </p:spTree>
    <p:extLst>
      <p:ext uri="{BB962C8B-B14F-4D97-AF65-F5344CB8AC3E}">
        <p14:creationId xmlns:p14="http://schemas.microsoft.com/office/powerpoint/2010/main" val="756394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208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79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8060" y="747202"/>
            <a:ext cx="8928351" cy="5663089"/>
          </a:xfrm>
          <a:prstGeom prst="rect">
            <a:avLst/>
          </a:prstGeom>
        </p:spPr>
        <p:txBody>
          <a:bodyPr wrap="square">
            <a:spAutoFit/>
          </a:bodyPr>
          <a:lstStyle/>
          <a:p>
            <a:pPr marL="342900" indent="-3429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Consider an instance defined by the first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  1 </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n, with </a:t>
            </a:r>
          </a:p>
          <a:p>
            <a:pPr marL="914400" marR="0" lvl="1" indent="-4572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weights w</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w</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a:t>
            </a:r>
            <a:r>
              <a:rPr lang="en-US" sz="24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4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t>
            </a:r>
          </a:p>
          <a:p>
            <a:pPr marL="914400" marR="0" lvl="1" indent="-4572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values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1</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2</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  v</a:t>
            </a:r>
            <a:r>
              <a:rPr lang="en-US" sz="24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and </a:t>
            </a:r>
          </a:p>
          <a:p>
            <a:pPr marL="914400" marR="0" lvl="1" indent="-4572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knapsack capacity j,  for 1 </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j  </a:t>
            </a:r>
            <a:r>
              <a:rPr lang="zh-CN" alt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W.  </a:t>
            </a:r>
          </a:p>
          <a:p>
            <a:pPr marL="342900" indent="-342900">
              <a:spcAft>
                <a:spcPts val="600"/>
              </a:spcAft>
              <a:buFont typeface="Arial" panose="020B0604020202020204" pitchFamily="34" charset="0"/>
              <a:buChar char="•"/>
            </a:pPr>
            <a:endPar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spcAft>
                <a:spcPts val="600"/>
              </a:spcAft>
              <a:buFont typeface="Arial" panose="020B0604020202020204" pitchFamily="34" charset="0"/>
              <a:buChar char="•"/>
            </a:pPr>
            <a:r>
              <a:rPr lang="en-US" sz="24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Let F(</a:t>
            </a:r>
            <a:r>
              <a:rPr lang="en-US" sz="24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j) be the value of an optimal solution to this instance, </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i.e., </a:t>
            </a:r>
          </a:p>
          <a:p>
            <a:pPr marL="919163" lvl="1" indent="-461963">
              <a:spcAft>
                <a:spcPts val="600"/>
              </a:spcAft>
              <a:buFont typeface="Arial" panose="020B0604020202020204" pitchFamily="34" charset="0"/>
              <a:buChar char="•"/>
            </a:pPr>
            <a: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 value of the most valuable subset of the first </a:t>
            </a:r>
            <a:r>
              <a:rPr lang="en-US" sz="24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items that fit into the knapsack of capacity j.  </a:t>
            </a:r>
          </a:p>
          <a:p>
            <a:pPr>
              <a:spcAft>
                <a:spcPts val="600"/>
              </a:spcAft>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marL="342900" indent="-3429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goal is</a:t>
            </a:r>
            <a:r>
              <a:rPr lang="en-US" sz="24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to </a:t>
            </a:r>
            <a:r>
              <a:rPr lang="en-US" sz="24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find F(n,  W),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maximal value of a subset of the n given items that fit into the knapsack of capacity W</a:t>
            </a: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and </a:t>
            </a:r>
          </a:p>
          <a:p>
            <a:pPr marL="800100" lvl="1" indent="-342900">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an optimal subset itself.</a:t>
            </a:r>
            <a:endParaRPr lang="en-US" sz="24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5" name="Picture 4" descr="Emoticon making a point Stock Vector - 14709057">
            <a:extLst>
              <a:ext uri="{FF2B5EF4-FFF2-40B4-BE49-F238E27FC236}">
                <a16:creationId xmlns:a16="http://schemas.microsoft.com/office/drawing/2014/main" id="{49775F09-D2F8-4A5B-81A8-63E929165B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976" y="1274516"/>
            <a:ext cx="531223" cy="369332"/>
          </a:xfrm>
          <a:prstGeom prst="rect">
            <a:avLst/>
          </a:prstGeom>
          <a:noFill/>
          <a:ln>
            <a:noFill/>
          </a:ln>
        </p:spPr>
      </p:pic>
    </p:spTree>
    <p:extLst>
      <p:ext uri="{BB962C8B-B14F-4D97-AF65-F5344CB8AC3E}">
        <p14:creationId xmlns:p14="http://schemas.microsoft.com/office/powerpoint/2010/main" val="353113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0999" y="1790872"/>
            <a:ext cx="8983250" cy="4893647"/>
          </a:xfrm>
          <a:prstGeom prst="rect">
            <a:avLst/>
          </a:prstGeom>
        </p:spPr>
        <p:txBody>
          <a:bodyPr wrap="square">
            <a:spAutoFit/>
          </a:bodyPr>
          <a:lstStyle/>
          <a:p>
            <a:pPr>
              <a:spcAft>
                <a:spcPts val="1200"/>
              </a:spcAft>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Divide all the subsets of the first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items that fit the knapsack of capacity j into two categories: </a:t>
            </a:r>
          </a:p>
          <a:p>
            <a:pPr>
              <a:spcAft>
                <a:spcPts val="600"/>
              </a:spcAft>
            </a:pP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Those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do not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include 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item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j) = </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-1, j),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if j -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0.  (1)</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marR="0" indent="-457200">
              <a:spcBef>
                <a:spcPts val="60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Among the subsets that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do not include 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item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the value of an optimal subset is F(</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-1, j), by definition. </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457200" marR="0" indent="-457200">
              <a:spcBef>
                <a:spcPts val="600"/>
              </a:spcBef>
              <a:spcAft>
                <a:spcPts val="600"/>
              </a:spcAft>
              <a:buAutoNum type="arabicPlain" startAt="2"/>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Those that </a:t>
            </a:r>
            <a:r>
              <a:rPr lang="en-US" sz="2200" i="1"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do include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item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p>
          <a:p>
            <a:pPr>
              <a:spcBef>
                <a:spcPts val="600"/>
              </a:spcBef>
              <a:spcAft>
                <a:spcPts val="600"/>
              </a:spcAft>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j) = Max{ </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F(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if j -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0.  (2)</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914400" indent="-455613">
              <a:spcBef>
                <a:spcPts val="60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Among the subsets that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do include the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item</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say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having weight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value of such an optimal subset is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 F(</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 where</a:t>
            </a:r>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1371600" lvl="1" indent="-457200">
              <a:spcBef>
                <a:spcPts val="600"/>
              </a:spcBef>
              <a:spcAft>
                <a:spcPts val="12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value F(</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is an optimal subset of the first  </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-1 items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fits into the knapsack of capacity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a:t>
            </a:r>
          </a:p>
        </p:txBody>
      </p:sp>
      <p:pic>
        <p:nvPicPr>
          <p:cNvPr id="3" name="Picture 2" descr="Emoticon making a point Stock Vector - 14709057">
            <a:extLst>
              <a:ext uri="{FF2B5EF4-FFF2-40B4-BE49-F238E27FC236}">
                <a16:creationId xmlns:a16="http://schemas.microsoft.com/office/drawing/2014/main" id="{43CF579C-9220-476F-ABC0-2EF92682319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884" y="2850768"/>
            <a:ext cx="531223" cy="369332"/>
          </a:xfrm>
          <a:prstGeom prst="rect">
            <a:avLst/>
          </a:prstGeom>
          <a:noFill/>
          <a:ln>
            <a:noFill/>
          </a:ln>
        </p:spPr>
      </p:pic>
      <p:sp>
        <p:nvSpPr>
          <p:cNvPr id="4" name="Rectangle 3">
            <a:extLst>
              <a:ext uri="{FF2B5EF4-FFF2-40B4-BE49-F238E27FC236}">
                <a16:creationId xmlns:a16="http://schemas.microsoft.com/office/drawing/2014/main" id="{2E804BDA-81C0-47D7-A647-ABD642365DE9}"/>
              </a:ext>
            </a:extLst>
          </p:cNvPr>
          <p:cNvSpPr/>
          <p:nvPr/>
        </p:nvSpPr>
        <p:spPr>
          <a:xfrm>
            <a:off x="1500999" y="661278"/>
            <a:ext cx="8512092"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j) = Max{ </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F(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if j -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0.  (2)</a:t>
            </a:r>
          </a:p>
          <a:p>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b="1"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or</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j) = </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-1, j),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if j -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0.  (1)</a:t>
            </a:r>
            <a:endParaRPr lang="en-US" sz="2200" dirty="0">
              <a:highlight>
                <a:srgbClr val="FFFF00"/>
              </a:highlight>
            </a:endParaRPr>
          </a:p>
        </p:txBody>
      </p:sp>
    </p:spTree>
    <p:extLst>
      <p:ext uri="{BB962C8B-B14F-4D97-AF65-F5344CB8AC3E}">
        <p14:creationId xmlns:p14="http://schemas.microsoft.com/office/powerpoint/2010/main" val="129322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491" y="738755"/>
            <a:ext cx="8367412" cy="4693593"/>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200" dirty="0">
                <a:latin typeface="Times New Roman" panose="02020603050405020304" pitchFamily="18" charset="0"/>
                <a:ea typeface="Microsoft YaHei" panose="020B0503020204020204" pitchFamily="34" charset="-122"/>
                <a:cs typeface="Times New Roman" panose="02020603050405020304" pitchFamily="18" charset="0"/>
              </a:rPr>
              <a:t>In (1.), if the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30000" dirty="0" err="1">
                <a:latin typeface="Times New Roman" panose="02020603050405020304" pitchFamily="18" charset="0"/>
                <a:ea typeface="Microsoft YaHei" panose="020B0503020204020204" pitchFamily="34" charset="-122"/>
                <a:cs typeface="Times New Roman" panose="02020603050405020304" pitchFamily="18" charset="0"/>
              </a:rPr>
              <a:t>th</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item does not fit into the knapsack, the value of an optimal subset selected from the first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items is the same as the value </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3333FF"/>
                </a:solidFill>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of an optimal subset selected from the first  </a:t>
            </a:r>
            <a:r>
              <a:rPr lang="en-US" sz="2200" dirty="0" err="1">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latin typeface="Times New Roman" panose="02020603050405020304" pitchFamily="18" charset="0"/>
                <a:ea typeface="Microsoft YaHei" panose="020B0503020204020204" pitchFamily="34" charset="-122"/>
                <a:cs typeface="Times New Roman" panose="02020603050405020304" pitchFamily="18" charset="0"/>
              </a:rPr>
              <a:t> – 1 items. </a:t>
            </a:r>
          </a:p>
          <a:p>
            <a:pPr marL="342900" indent="-342900">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In (2.),</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v</a:t>
            </a:r>
            <a:r>
              <a:rPr lang="en-US" sz="2200" baseline="-250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 F(</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is the value of an optimal solution among all feasible subsets of the first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items.  </a:t>
            </a:r>
          </a:p>
          <a:p>
            <a:pPr marL="342900" indent="-342900">
              <a:spcBef>
                <a:spcPts val="600"/>
              </a:spcBef>
              <a:spcAft>
                <a:spcPts val="600"/>
              </a:spcAft>
              <a:buFont typeface="Arial" panose="020B0604020202020204" pitchFamily="34" charset="0"/>
              <a:buChar char="•"/>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These observations lead to the following recurrence:</a:t>
            </a:r>
          </a:p>
          <a:p>
            <a:pPr marL="800100" lvl="1" indent="-342900">
              <a:spcBef>
                <a:spcPts val="600"/>
              </a:spcBef>
              <a:spcAft>
                <a:spcPts val="600"/>
              </a:spcAft>
              <a:buFont typeface="Arial" panose="020B0604020202020204" pitchFamily="34" charset="0"/>
              <a:buChar char="•"/>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with the knapsack has the capacity j, and from first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items,</a:t>
            </a:r>
          </a:p>
          <a:p>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Max{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 </a:t>
            </a:r>
            <a:r>
              <a:rPr lang="en-US" sz="22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1, j),   </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v</a:t>
            </a:r>
            <a:r>
              <a:rPr lang="en-US" sz="2200" baseline="-250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F( </a:t>
            </a:r>
            <a:r>
              <a:rPr lang="en-US" sz="2200" dirty="0" err="1">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C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if j -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0.</a:t>
            </a:r>
          </a:p>
          <a:p>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j)  =	</a:t>
            </a:r>
          </a:p>
          <a:p>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-1, j)       </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if j -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0</a:t>
            </a:r>
            <a:r>
              <a:rPr lang="en-US" sz="2200" dirty="0">
                <a:solidFill>
                  <a:srgbClr val="0000FF"/>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8.6</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p:txBody>
      </p:sp>
      <p:sp>
        <p:nvSpPr>
          <p:cNvPr id="3" name="AutoShape 15"/>
          <p:cNvSpPr>
            <a:spLocks/>
          </p:cNvSpPr>
          <p:nvPr/>
        </p:nvSpPr>
        <p:spPr bwMode="auto">
          <a:xfrm>
            <a:off x="3141576" y="4076215"/>
            <a:ext cx="86252" cy="905905"/>
          </a:xfrm>
          <a:prstGeom prst="leftBrace">
            <a:avLst>
              <a:gd name="adj1" fmla="val 5856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TextBox 3">
            <a:extLst>
              <a:ext uri="{FF2B5EF4-FFF2-40B4-BE49-F238E27FC236}">
                <a16:creationId xmlns:a16="http://schemas.microsoft.com/office/drawing/2014/main" id="{388E0F17-183E-45C8-90BF-E15C38991101}"/>
              </a:ext>
            </a:extLst>
          </p:cNvPr>
          <p:cNvSpPr txBox="1"/>
          <p:nvPr/>
        </p:nvSpPr>
        <p:spPr>
          <a:xfrm>
            <a:off x="687976" y="5814404"/>
            <a:ext cx="1081604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 the inclusion of the  </a:t>
            </a:r>
            <a:r>
              <a:rPr lang="en-US" dirty="0" err="1"/>
              <a:t>i</a:t>
            </a:r>
            <a:r>
              <a:rPr lang="en-US" baseline="30000" dirty="0" err="1"/>
              <a:t>th</a:t>
            </a:r>
            <a:r>
              <a:rPr lang="en-US" dirty="0"/>
              <a:t>  item (</a:t>
            </a:r>
            <a:r>
              <a:rPr lang="en-US"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a:t>
            </a:r>
            <a:r>
              <a:rPr lang="en-US" sz="18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8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dirty="0"/>
              <a:t>),  “</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 -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8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r>
              <a:rPr lang="en-US" dirty="0"/>
              <a:t>” means that </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 </a:t>
            </a:r>
            <a:r>
              <a:rPr lang="zh-CN" alt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and therefore adding the </a:t>
            </a:r>
            <a:r>
              <a:rPr lang="en-US" dirty="0" err="1"/>
              <a:t>i</a:t>
            </a:r>
            <a:r>
              <a:rPr lang="en-US" baseline="30000" dirty="0" err="1"/>
              <a:t>th</a:t>
            </a:r>
            <a:r>
              <a:rPr lang="en-US" dirty="0"/>
              <a:t> item with weight </a:t>
            </a:r>
            <a:r>
              <a:rPr lang="en-US" dirty="0" err="1"/>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 the total weight is not exceeded the capacity j.  </a:t>
            </a:r>
          </a:p>
          <a:p>
            <a:r>
              <a:rPr lang="en-US" dirty="0"/>
              <a:t>If “</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j -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18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18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r>
              <a:rPr lang="en-US" sz="18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dirty="0"/>
              <a:t>” means j &lt; </a:t>
            </a:r>
            <a:r>
              <a:rPr lang="en-US" sz="18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  Adding the </a:t>
            </a:r>
            <a:r>
              <a:rPr lang="en-US" dirty="0" err="1"/>
              <a:t>i</a:t>
            </a:r>
            <a:r>
              <a:rPr lang="en-US" baseline="30000" dirty="0" err="1"/>
              <a:t>th</a:t>
            </a:r>
            <a:r>
              <a:rPr lang="en-US" dirty="0"/>
              <a:t> item with weight </a:t>
            </a:r>
            <a:r>
              <a:rPr lang="en-US" dirty="0" err="1"/>
              <a:t>w</a:t>
            </a:r>
            <a:r>
              <a:rPr lang="en-US" sz="18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dirty="0"/>
              <a:t> , the total weight exceeds the capacity j . </a:t>
            </a:r>
          </a:p>
        </p:txBody>
      </p:sp>
      <p:sp>
        <p:nvSpPr>
          <p:cNvPr id="5" name="TextBox 4">
            <a:extLst>
              <a:ext uri="{FF2B5EF4-FFF2-40B4-BE49-F238E27FC236}">
                <a16:creationId xmlns:a16="http://schemas.microsoft.com/office/drawing/2014/main" id="{D626A863-4E65-4CA1-83EF-1C68DA5FAADD}"/>
              </a:ext>
            </a:extLst>
          </p:cNvPr>
          <p:cNvSpPr txBox="1"/>
          <p:nvPr/>
        </p:nvSpPr>
        <p:spPr>
          <a:xfrm>
            <a:off x="6252754" y="2452244"/>
            <a:ext cx="572153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Adding the </a:t>
            </a:r>
            <a:r>
              <a:rPr lang="en-US" dirty="0" err="1"/>
              <a:t>i</a:t>
            </a:r>
            <a:r>
              <a:rPr lang="en-US" baseline="30000" dirty="0" err="1"/>
              <a:t>th</a:t>
            </a:r>
            <a:r>
              <a:rPr lang="en-US" dirty="0"/>
              <a:t> item with weight , the total weight exceeds j.</a:t>
            </a:r>
          </a:p>
        </p:txBody>
      </p:sp>
    </p:spTree>
    <p:extLst>
      <p:ext uri="{BB962C8B-B14F-4D97-AF65-F5344CB8AC3E}">
        <p14:creationId xmlns:p14="http://schemas.microsoft.com/office/powerpoint/2010/main" val="86799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571" y="1289953"/>
            <a:ext cx="8942716" cy="4462760"/>
          </a:xfrm>
          <a:prstGeom prst="rect">
            <a:avLst/>
          </a:prstGeom>
        </p:spPr>
        <p:txBody>
          <a:bodyPr wrap="square">
            <a:spAutoFit/>
          </a:bodyPr>
          <a:lstStyle/>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This conclude:</a:t>
            </a:r>
          </a:p>
          <a:p>
            <a:endPar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Max{F(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1, j),   v</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F(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 j)  =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F(</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-1, j),                                                  if j - </a:t>
            </a:r>
            <a:r>
              <a:rPr lang="en-US" sz="22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w</a:t>
            </a:r>
            <a:r>
              <a:rPr lang="en-US" sz="2200" baseline="-250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i</a:t>
            </a:r>
            <a:r>
              <a:rPr lang="en-US" sz="2200" baseline="-25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&lt;</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0  ….. 8.6</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pPr>
              <a:spcAft>
                <a:spcPts val="1200"/>
              </a:spcAft>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with the initial conditions which are as follows:</a:t>
            </a:r>
          </a:p>
          <a:p>
            <a:pPr>
              <a:spcAft>
                <a:spcPts val="1200"/>
              </a:spcAft>
            </a:pP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F(0,  j) = 0 for  j </a:t>
            </a:r>
            <a:r>
              <a:rPr lang="zh-CN" alt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0  and F(</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  0) = 0 for  </a:t>
            </a:r>
            <a:r>
              <a:rPr lang="en-US" sz="2200" dirty="0" err="1">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00"/>
                </a:solidFill>
                <a:highlight>
                  <a:srgbClr val="FFFF00"/>
                </a:highlight>
                <a:latin typeface="Times New Roman" panose="02020603050405020304" pitchFamily="18" charset="0"/>
                <a:ea typeface="Microsoft YaHei" panose="020B0503020204020204" pitchFamily="34" charset="-122"/>
                <a:cs typeface="Times New Roman" panose="02020603050405020304" pitchFamily="18" charset="0"/>
              </a:rPr>
              <a:t> 0.                       	 …. 8.7</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a:t>
            </a:r>
          </a:p>
          <a:p>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The goal is to </a:t>
            </a:r>
            <a:r>
              <a:rPr lang="en-US" sz="2200" dirty="0">
                <a:solidFill>
                  <a:srgbClr val="0000FF"/>
                </a:solidFill>
                <a:latin typeface="Times New Roman" panose="02020603050405020304" pitchFamily="18" charset="0"/>
                <a:ea typeface="Microsoft YaHei" panose="020B0503020204020204" pitchFamily="34" charset="-122"/>
                <a:cs typeface="Times New Roman" panose="02020603050405020304" pitchFamily="18" charset="0"/>
              </a:rPr>
              <a:t>find F(n,  W), the maximal value of a subset of the n given items  </a:t>
            </a:r>
            <a:r>
              <a:rPr lang="en-US" sz="22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that fit into the knapsack of capacity W, and an optimal subset itself.</a:t>
            </a:r>
          </a:p>
          <a:p>
            <a:endParaRPr lang="en-US" sz="220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AutoShape 15"/>
          <p:cNvSpPr>
            <a:spLocks/>
          </p:cNvSpPr>
          <p:nvPr/>
        </p:nvSpPr>
        <p:spPr bwMode="auto">
          <a:xfrm>
            <a:off x="2778779" y="2129529"/>
            <a:ext cx="86252" cy="905905"/>
          </a:xfrm>
          <a:prstGeom prst="leftBrace">
            <a:avLst>
              <a:gd name="adj1" fmla="val 5856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5" name="Picture 4" descr="Emoticon making a point Stock Vector - 14709057">
            <a:extLst>
              <a:ext uri="{FF2B5EF4-FFF2-40B4-BE49-F238E27FC236}">
                <a16:creationId xmlns:a16="http://schemas.microsoft.com/office/drawing/2014/main" id="{BAD88E6D-3EF5-47A0-8425-380ECA5FF64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884" y="2850768"/>
            <a:ext cx="531223" cy="369332"/>
          </a:xfrm>
          <a:prstGeom prst="rect">
            <a:avLst/>
          </a:prstGeom>
          <a:noFill/>
          <a:ln>
            <a:noFill/>
          </a:ln>
        </p:spPr>
      </p:pic>
    </p:spTree>
    <p:extLst>
      <p:ext uri="{BB962C8B-B14F-4D97-AF65-F5344CB8AC3E}">
        <p14:creationId xmlns:p14="http://schemas.microsoft.com/office/powerpoint/2010/main" val="233620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9904</TotalTime>
  <Words>14536</Words>
  <Application>Microsoft Office PowerPoint</Application>
  <PresentationFormat>Widescreen</PresentationFormat>
  <Paragraphs>2368</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Microsoft YaHei</vt:lpstr>
      <vt:lpstr>SimSun</vt:lpstr>
      <vt:lpstr>Arial</vt:lpstr>
      <vt:lpstr>Calibri</vt:lpstr>
      <vt:lpstr>Calibri Light</vt:lpstr>
      <vt:lpstr>Cambria Math</vt:lpstr>
      <vt:lpstr>Courier New</vt:lpstr>
      <vt:lpstr>Symbol</vt:lpstr>
      <vt:lpstr>Times New Roman</vt:lpstr>
      <vt:lpstr>Office Theme</vt:lpstr>
      <vt:lpstr>Chapter 06</vt:lpstr>
      <vt:lpstr>Chapter 06_06 Dynamic Programming The Knapsack Problem and Memory Function</vt:lpstr>
      <vt:lpstr>Chapter 06-06 Dynamic Programming Knapsack Problem</vt:lpstr>
      <vt:lpstr>Knapsack Problem:  The exhaustive search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06_07 Dynamic Programming The Traveling Salesperson Problem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532</cp:revision>
  <cp:lastPrinted>2021-06-17T19:43:53Z</cp:lastPrinted>
  <dcterms:created xsi:type="dcterms:W3CDTF">2016-10-13T00:10:31Z</dcterms:created>
  <dcterms:modified xsi:type="dcterms:W3CDTF">2023-04-26T16:52:59Z</dcterms:modified>
</cp:coreProperties>
</file>