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  <p:sldId id="533" r:id="rId3"/>
    <p:sldId id="534" r:id="rId4"/>
    <p:sldId id="535" r:id="rId5"/>
    <p:sldId id="536" r:id="rId6"/>
    <p:sldId id="541" r:id="rId7"/>
    <p:sldId id="511" r:id="rId8"/>
    <p:sldId id="508" r:id="rId9"/>
    <p:sldId id="341" r:id="rId10"/>
    <p:sldId id="342" r:id="rId11"/>
    <p:sldId id="343" r:id="rId12"/>
    <p:sldId id="421" r:id="rId13"/>
    <p:sldId id="422" r:id="rId14"/>
    <p:sldId id="344" r:id="rId15"/>
    <p:sldId id="345" r:id="rId16"/>
    <p:sldId id="423" r:id="rId17"/>
    <p:sldId id="542" r:id="rId18"/>
    <p:sldId id="424" r:id="rId19"/>
    <p:sldId id="346" r:id="rId20"/>
    <p:sldId id="347" r:id="rId21"/>
    <p:sldId id="348" r:id="rId22"/>
    <p:sldId id="413" r:id="rId23"/>
    <p:sldId id="414" r:id="rId24"/>
    <p:sldId id="425" r:id="rId25"/>
    <p:sldId id="426" r:id="rId26"/>
    <p:sldId id="415" r:id="rId27"/>
    <p:sldId id="527" r:id="rId28"/>
    <p:sldId id="416" r:id="rId29"/>
    <p:sldId id="417" r:id="rId30"/>
    <p:sldId id="428" r:id="rId31"/>
    <p:sldId id="427" r:id="rId32"/>
    <p:sldId id="418" r:id="rId33"/>
    <p:sldId id="419" r:id="rId34"/>
    <p:sldId id="420" r:id="rId35"/>
    <p:sldId id="349" r:id="rId36"/>
    <p:sldId id="350" r:id="rId37"/>
    <p:sldId id="351" r:id="rId38"/>
    <p:sldId id="430" r:id="rId39"/>
    <p:sldId id="431" r:id="rId40"/>
    <p:sldId id="352" r:id="rId41"/>
    <p:sldId id="432" r:id="rId42"/>
    <p:sldId id="433" r:id="rId43"/>
    <p:sldId id="434" r:id="rId44"/>
    <p:sldId id="435" r:id="rId45"/>
    <p:sldId id="353" r:id="rId46"/>
    <p:sldId id="437" r:id="rId47"/>
    <p:sldId id="436" r:id="rId48"/>
    <p:sldId id="354" r:id="rId49"/>
    <p:sldId id="355" r:id="rId50"/>
    <p:sldId id="356" r:id="rId51"/>
    <p:sldId id="357" r:id="rId52"/>
    <p:sldId id="358" r:id="rId53"/>
    <p:sldId id="359" r:id="rId54"/>
    <p:sldId id="544" r:id="rId55"/>
    <p:sldId id="545" r:id="rId56"/>
    <p:sldId id="360" r:id="rId57"/>
    <p:sldId id="362" r:id="rId58"/>
    <p:sldId id="363" r:id="rId59"/>
    <p:sldId id="451" r:id="rId60"/>
    <p:sldId id="546" r:id="rId61"/>
    <p:sldId id="453" r:id="rId62"/>
    <p:sldId id="452" r:id="rId63"/>
    <p:sldId id="454" r:id="rId64"/>
    <p:sldId id="455" r:id="rId65"/>
    <p:sldId id="456" r:id="rId66"/>
    <p:sldId id="457" r:id="rId67"/>
    <p:sldId id="458" r:id="rId68"/>
    <p:sldId id="459" r:id="rId69"/>
    <p:sldId id="364" r:id="rId70"/>
    <p:sldId id="365" r:id="rId71"/>
    <p:sldId id="543" r:id="rId72"/>
    <p:sldId id="46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4810A-685D-40B8-96A8-2A2B508466D3}">
          <p14:sldIdLst>
            <p14:sldId id="532"/>
            <p14:sldId id="533"/>
            <p14:sldId id="534"/>
            <p14:sldId id="535"/>
            <p14:sldId id="536"/>
            <p14:sldId id="541"/>
            <p14:sldId id="511"/>
            <p14:sldId id="508"/>
            <p14:sldId id="341"/>
            <p14:sldId id="342"/>
            <p14:sldId id="343"/>
            <p14:sldId id="421"/>
            <p14:sldId id="422"/>
            <p14:sldId id="344"/>
            <p14:sldId id="345"/>
            <p14:sldId id="423"/>
            <p14:sldId id="542"/>
            <p14:sldId id="424"/>
            <p14:sldId id="346"/>
            <p14:sldId id="347"/>
            <p14:sldId id="348"/>
            <p14:sldId id="413"/>
            <p14:sldId id="414"/>
            <p14:sldId id="425"/>
            <p14:sldId id="426"/>
            <p14:sldId id="415"/>
            <p14:sldId id="527"/>
            <p14:sldId id="416"/>
            <p14:sldId id="417"/>
            <p14:sldId id="428"/>
            <p14:sldId id="427"/>
            <p14:sldId id="418"/>
            <p14:sldId id="419"/>
            <p14:sldId id="420"/>
            <p14:sldId id="349"/>
            <p14:sldId id="350"/>
            <p14:sldId id="351"/>
            <p14:sldId id="430"/>
            <p14:sldId id="431"/>
            <p14:sldId id="352"/>
            <p14:sldId id="432"/>
            <p14:sldId id="433"/>
            <p14:sldId id="434"/>
            <p14:sldId id="435"/>
            <p14:sldId id="353"/>
            <p14:sldId id="437"/>
            <p14:sldId id="436"/>
            <p14:sldId id="354"/>
            <p14:sldId id="355"/>
            <p14:sldId id="356"/>
            <p14:sldId id="357"/>
            <p14:sldId id="358"/>
            <p14:sldId id="359"/>
            <p14:sldId id="544"/>
            <p14:sldId id="545"/>
            <p14:sldId id="360"/>
            <p14:sldId id="362"/>
            <p14:sldId id="363"/>
            <p14:sldId id="451"/>
            <p14:sldId id="546"/>
            <p14:sldId id="453"/>
            <p14:sldId id="452"/>
            <p14:sldId id="454"/>
            <p14:sldId id="455"/>
            <p14:sldId id="456"/>
            <p14:sldId id="457"/>
            <p14:sldId id="458"/>
            <p14:sldId id="459"/>
            <p14:sldId id="364"/>
            <p14:sldId id="365"/>
            <p14:sldId id="54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mmetric_rela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297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2237C37-5D0A-418F-85A0-6552AD74BA92}"/>
              </a:ext>
            </a:extLst>
          </p:cNvPr>
          <p:cNvSpPr txBox="1"/>
          <p:nvPr/>
        </p:nvSpPr>
        <p:spPr>
          <a:xfrm>
            <a:off x="893250" y="636536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543" y="636536"/>
            <a:ext cx="933423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Notion of the Heap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Definition: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(a data structure) can be defined 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binary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keys assigned to its nodes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(one key per node) satisfied the following two conditions:</a:t>
            </a:r>
          </a:p>
          <a:p>
            <a:pPr marL="1376363" lvl="1" indent="-461963"/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tree’s shape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828800" lvl="2" indent="-346075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binary tree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essentially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complete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2174875" lvl="3" indent="-346075"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its levels are full except possibly the last level, where only some rightmost leaves may be missing.</a:t>
            </a:r>
          </a:p>
          <a:p>
            <a:pPr marL="685800" lvl="1"/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2.  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parental dominance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</a:t>
            </a:r>
          </a:p>
          <a:p>
            <a:pPr marL="1828800" lvl="1" indent="-452438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max-heap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if it requires the key at each node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be greater than or equal to the keys at its children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</a:p>
          <a:p>
            <a:pPr marL="1828800" lvl="1" indent="-452438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min-heap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if it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requires the key at each node to be less than or equal to the keys at its children.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5">
            <a:extLst>
              <a:ext uri="{FF2B5EF4-FFF2-40B4-BE49-F238E27FC236}">
                <a16:creationId xmlns:a16="http://schemas.microsoft.com/office/drawing/2014/main" id="{B49C9409-A18D-48D8-9512-61A87821747D}"/>
              </a:ext>
            </a:extLst>
          </p:cNvPr>
          <p:cNvSpPr txBox="1"/>
          <p:nvPr/>
        </p:nvSpPr>
        <p:spPr>
          <a:xfrm>
            <a:off x="720513" y="4643248"/>
            <a:ext cx="10008528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870" y="1157585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9075"/>
              </p:ext>
            </p:extLst>
          </p:nvPr>
        </p:nvGraphicFramePr>
        <p:xfrm>
          <a:off x="6405085" y="3183071"/>
          <a:ext cx="2692733" cy="421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 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7    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2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 1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04885" y="4134178"/>
            <a:ext cx="104201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 rot="10800000" flipV="1">
            <a:off x="6499562" y="2549038"/>
            <a:ext cx="25982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1     2   3    4    5   6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7195127" y="3682412"/>
            <a:ext cx="821414" cy="859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7195127" y="3769265"/>
            <a:ext cx="1228438" cy="1571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6696364" y="3093086"/>
            <a:ext cx="498763" cy="797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677891" y="2974109"/>
            <a:ext cx="895927" cy="1087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7666182" y="3015173"/>
            <a:ext cx="1177302" cy="676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20753" y="4617691"/>
            <a:ext cx="6100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example of a heap.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complete binary tree and  max heap.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has height two;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stored in an array.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The node at index 3 has a value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0E39-2C52-427E-BF1B-A49632C50374}"/>
              </a:ext>
            </a:extLst>
          </p:cNvPr>
          <p:cNvSpPr txBox="1"/>
          <p:nvPr/>
        </p:nvSpPr>
        <p:spPr>
          <a:xfrm>
            <a:off x="9538720" y="3301766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2i and 2i+1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D4630-6D29-4C6C-9D7B-7CD01CF570BC}"/>
              </a:ext>
            </a:extLst>
          </p:cNvPr>
          <p:cNvSpPr/>
          <p:nvPr/>
        </p:nvSpPr>
        <p:spPr>
          <a:xfrm>
            <a:off x="6393422" y="1106840"/>
            <a:ext cx="4900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tree’s shape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parental dominance requirement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132" y="1184727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04885" y="4134178"/>
            <a:ext cx="104201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52424" y="4706259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heap, because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tree’s shape requirement is violated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 levels are full except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the last level,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rightmost leaves may be missing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37D2D0-4751-F981-D12F-3A8038C8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903772"/>
                  </p:ext>
                </p:extLst>
              </p:nvPr>
            </p:nvGraphicFramePr>
            <p:xfrm>
              <a:off x="6405085" y="3183071"/>
              <a:ext cx="2692733" cy="42142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54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405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142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37D2D0-4751-F981-D12F-3A8038C89E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903772"/>
                  </p:ext>
                </p:extLst>
              </p:nvPr>
            </p:nvGraphicFramePr>
            <p:xfrm>
              <a:off x="6405085" y="3183071"/>
              <a:ext cx="2692733" cy="42142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54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405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142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389" t="-21429" r="-193056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31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424" y="1060428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trees of Figure 6.9.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52423" y="4706259"/>
            <a:ext cx="8073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a heap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parental dominance requirement is violated.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tree fails to be a max heap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node with key 5 is less than one of its child node with key 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03A456-7ED4-4876-3BEA-8CC4C77D6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999095"/>
                  </p:ext>
                </p:extLst>
              </p:nvPr>
            </p:nvGraphicFramePr>
            <p:xfrm>
              <a:off x="6405085" y="3183071"/>
              <a:ext cx="2692733" cy="42142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54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405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142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D03A456-7ED4-4876-3BEA-8CC4C77D6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999095"/>
                  </p:ext>
                </p:extLst>
              </p:nvPr>
            </p:nvGraphicFramePr>
            <p:xfrm>
              <a:off x="6405085" y="3183071"/>
              <a:ext cx="2692733" cy="42142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54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7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405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142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389" t="-21429" r="-193056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790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2267" y="1174714"/>
            <a:ext cx="888477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Heap</a:t>
            </a:r>
          </a:p>
          <a:p>
            <a:pPr>
              <a:spcAft>
                <a:spcPts val="1200"/>
              </a:spcAft>
            </a:pP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 a max or min heap,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Key values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 a heap are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ordered top down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key values on any path from the root to a leaf is decreasing or increasing (respectively, nonincreasing or nondecreasing, if equal keys are allowed.)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 left-to-right order in key values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;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 relationship among key values for nodes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left and right subtrees of the same node.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i.e., no relationship among key values for nodes either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the same level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tree or, </a:t>
            </a:r>
          </a:p>
        </p:txBody>
      </p: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A004452B-449D-42A1-8F1D-51163E4F4753}"/>
              </a:ext>
            </a:extLst>
          </p:cNvPr>
          <p:cNvSpPr txBox="1"/>
          <p:nvPr/>
        </p:nvSpPr>
        <p:spPr>
          <a:xfrm>
            <a:off x="963714" y="1075037"/>
            <a:ext cx="10045661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6533" y="1276968"/>
            <a:ext cx="8966447" cy="4304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exists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exactly one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essentially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complete binary tree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nodes, with height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As a max heap, the root of a heap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always has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its largest element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Every subtree of a heap is also a heap.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node of a heap with all its descendants is also a heap.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root of the descendants contains its largest element again.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...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470" y="618665"/>
            <a:ext cx="92047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 heap can be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implemented as an array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H[0..n]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by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457200" algn="l"/>
                <a:tab pos="45720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recording its elements in the top down, left-to-right fashion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the heap’s elements in position 1 through n of the array H[0..n],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H[0] is either unused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having a sentinel whose value is greater than every element in the heap.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representation,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2DA8F-F49D-4E87-B25E-F2A0D3DE2DB7}"/>
              </a:ext>
            </a:extLst>
          </p:cNvPr>
          <p:cNvSpPr txBox="1"/>
          <p:nvPr/>
        </p:nvSpPr>
        <p:spPr>
          <a:xfrm>
            <a:off x="541421" y="4223084"/>
            <a:ext cx="175661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position 1</a:t>
            </a:r>
          </a:p>
          <a:p>
            <a:endParaRPr lang="en-US" dirty="0"/>
          </a:p>
          <a:p>
            <a:r>
              <a:rPr lang="en-US" dirty="0"/>
              <a:t>      2            3</a:t>
            </a:r>
          </a:p>
          <a:p>
            <a:endParaRPr lang="en-US" dirty="0"/>
          </a:p>
          <a:p>
            <a:r>
              <a:rPr lang="en-US" dirty="0"/>
              <a:t>4        5    6       7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BB2C2A-04F7-4F58-904A-3E022DF3BD87}"/>
              </a:ext>
            </a:extLst>
          </p:cNvPr>
          <p:cNvCxnSpPr>
            <a:cxnSpLocks/>
          </p:cNvCxnSpPr>
          <p:nvPr/>
        </p:nvCxnSpPr>
        <p:spPr>
          <a:xfrm flipH="1">
            <a:off x="1192568" y="4520645"/>
            <a:ext cx="239190" cy="44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9EAEC-2EBB-4337-AADA-E6C3FE29BCB8}"/>
              </a:ext>
            </a:extLst>
          </p:cNvPr>
          <p:cNvCxnSpPr>
            <a:cxnSpLocks/>
          </p:cNvCxnSpPr>
          <p:nvPr/>
        </p:nvCxnSpPr>
        <p:spPr>
          <a:xfrm>
            <a:off x="1443789" y="4547937"/>
            <a:ext cx="252663" cy="4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EB85B-E0E8-4CAA-97AF-A0FD669E3AFA}"/>
              </a:ext>
            </a:extLst>
          </p:cNvPr>
          <p:cNvCxnSpPr/>
          <p:nvPr/>
        </p:nvCxnSpPr>
        <p:spPr>
          <a:xfrm flipH="1">
            <a:off x="871047" y="5101389"/>
            <a:ext cx="260292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010FA5-7104-44AF-9761-D2593D22568B}"/>
              </a:ext>
            </a:extLst>
          </p:cNvPr>
          <p:cNvCxnSpPr/>
          <p:nvPr/>
        </p:nvCxnSpPr>
        <p:spPr>
          <a:xfrm>
            <a:off x="1127525" y="5089358"/>
            <a:ext cx="65043" cy="37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21E0D-8D04-429B-8E07-9194AE9C9C6E}"/>
              </a:ext>
            </a:extLst>
          </p:cNvPr>
          <p:cNvCxnSpPr/>
          <p:nvPr/>
        </p:nvCxnSpPr>
        <p:spPr>
          <a:xfrm flipH="1">
            <a:off x="1696452" y="5101389"/>
            <a:ext cx="132018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469E8-F164-4F1A-B340-C77D4B442ADD}"/>
              </a:ext>
            </a:extLst>
          </p:cNvPr>
          <p:cNvCxnSpPr/>
          <p:nvPr/>
        </p:nvCxnSpPr>
        <p:spPr>
          <a:xfrm>
            <a:off x="1828470" y="5101389"/>
            <a:ext cx="228930" cy="36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D242BF8E-FA0B-4035-9D88-AB55DBB13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64149"/>
                  </p:ext>
                </p:extLst>
              </p:nvPr>
            </p:nvGraphicFramePr>
            <p:xfrm>
              <a:off x="2693302" y="4590908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628430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0739063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494214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729857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5945667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165463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647000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028116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3428646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2354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index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4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4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060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D242BF8E-FA0B-4035-9D88-AB55DBB13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64149"/>
                  </p:ext>
                </p:extLst>
              </p:nvPr>
            </p:nvGraphicFramePr>
            <p:xfrm>
              <a:off x="2693302" y="4590908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6284301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0739063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494214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729857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5945667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165463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647000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028116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3428646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2354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index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43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04" t="-108197" r="-804511" b="-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10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 5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7    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4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2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 1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0601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256AC76-A1AA-4763-8B0E-74A963EDFCAE}"/>
              </a:ext>
            </a:extLst>
          </p:cNvPr>
          <p:cNvSpPr/>
          <p:nvPr/>
        </p:nvSpPr>
        <p:spPr>
          <a:xfrm>
            <a:off x="725935" y="5715811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2i and 2i+1</a:t>
            </a:r>
          </a:p>
        </p:txBody>
      </p:sp>
    </p:spTree>
    <p:extLst>
      <p:ext uri="{BB962C8B-B14F-4D97-AF65-F5344CB8AC3E}">
        <p14:creationId xmlns:p14="http://schemas.microsoft.com/office/powerpoint/2010/main" val="297492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5642" y="1191966"/>
            <a:ext cx="949248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Important properties of heaps: 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representation H[0 .. n] of a heap,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parental node keys will be in the first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positions of the array,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leaf keys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 occupy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n/2 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positions; 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n = 7 then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7/2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 positions will be parental node keys {1, 2, 3}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7/2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positions will be the leaf keys. {4, 5, 6, 7}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parental key is in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array’s parental position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(1 ≤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≤ 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of this parental key will be in positions 2i and 2i+1.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child key is in position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(2 ≤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≤ n),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parent of this key will be in position 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/2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┘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2DA8F-F49D-4E87-B25E-F2A0D3DE2DB7}"/>
              </a:ext>
            </a:extLst>
          </p:cNvPr>
          <p:cNvSpPr txBox="1"/>
          <p:nvPr/>
        </p:nvSpPr>
        <p:spPr>
          <a:xfrm>
            <a:off x="622634" y="4284500"/>
            <a:ext cx="175661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position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            </a:t>
            </a:r>
            <a:r>
              <a:rPr lang="en-US" b="1" dirty="0">
                <a:solidFill>
                  <a:srgbClr val="0000FF"/>
                </a:solidFill>
              </a:rPr>
              <a:t>3</a:t>
            </a:r>
          </a:p>
          <a:p>
            <a:endParaRPr lang="en-US" dirty="0"/>
          </a:p>
          <a:p>
            <a:r>
              <a:rPr lang="en-US" dirty="0"/>
              <a:t>4        5    6       7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BB2C2A-04F7-4F58-904A-3E022DF3BD87}"/>
              </a:ext>
            </a:extLst>
          </p:cNvPr>
          <p:cNvCxnSpPr>
            <a:cxnSpLocks/>
          </p:cNvCxnSpPr>
          <p:nvPr/>
        </p:nvCxnSpPr>
        <p:spPr>
          <a:xfrm flipH="1">
            <a:off x="1192568" y="4520645"/>
            <a:ext cx="239190" cy="44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9EAEC-2EBB-4337-AADA-E6C3FE29BCB8}"/>
              </a:ext>
            </a:extLst>
          </p:cNvPr>
          <p:cNvCxnSpPr>
            <a:cxnSpLocks/>
          </p:cNvCxnSpPr>
          <p:nvPr/>
        </p:nvCxnSpPr>
        <p:spPr>
          <a:xfrm>
            <a:off x="1443789" y="4547937"/>
            <a:ext cx="252663" cy="4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EB85B-E0E8-4CAA-97AF-A0FD669E3AFA}"/>
              </a:ext>
            </a:extLst>
          </p:cNvPr>
          <p:cNvCxnSpPr/>
          <p:nvPr/>
        </p:nvCxnSpPr>
        <p:spPr>
          <a:xfrm flipH="1">
            <a:off x="871047" y="5101389"/>
            <a:ext cx="260292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010FA5-7104-44AF-9761-D2593D22568B}"/>
              </a:ext>
            </a:extLst>
          </p:cNvPr>
          <p:cNvCxnSpPr/>
          <p:nvPr/>
        </p:nvCxnSpPr>
        <p:spPr>
          <a:xfrm>
            <a:off x="1127525" y="5089358"/>
            <a:ext cx="65043" cy="37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21E0D-8D04-429B-8E07-9194AE9C9C6E}"/>
              </a:ext>
            </a:extLst>
          </p:cNvPr>
          <p:cNvCxnSpPr/>
          <p:nvPr/>
        </p:nvCxnSpPr>
        <p:spPr>
          <a:xfrm flipH="1">
            <a:off x="1696452" y="5101389"/>
            <a:ext cx="132018" cy="33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4469E8-F164-4F1A-B340-C77D4B442ADD}"/>
              </a:ext>
            </a:extLst>
          </p:cNvPr>
          <p:cNvCxnSpPr/>
          <p:nvPr/>
        </p:nvCxnSpPr>
        <p:spPr>
          <a:xfrm>
            <a:off x="1828470" y="5101389"/>
            <a:ext cx="228930" cy="36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6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424" y="1060428"/>
            <a:ext cx="589776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6.10.  Heap and its array representation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30573"/>
              </p:ext>
            </p:extLst>
          </p:nvPr>
        </p:nvGraphicFramePr>
        <p:xfrm>
          <a:off x="6132945" y="3183071"/>
          <a:ext cx="4378038" cy="421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2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14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7   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3045355" y="2382982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430877" y="2382982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2653280" y="3438030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40949" y="3464430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65314" y="3412873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 rot="10800000" flipV="1">
            <a:off x="6859779" y="2546756"/>
            <a:ext cx="3651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1      2      3      4      5      6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6375" y="1953941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4485" y="293362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4832" y="2970446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0914" y="40817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12" y="407564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8200" y="407495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7568626" y="3635228"/>
            <a:ext cx="1279810" cy="8756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7559961" y="3640790"/>
            <a:ext cx="1898073" cy="138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6952840" y="3064371"/>
            <a:ext cx="713342" cy="1110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966860" y="2998382"/>
            <a:ext cx="1207321" cy="17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8280732" y="3008421"/>
            <a:ext cx="1833085" cy="1647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4987" y="2007038"/>
            <a:ext cx="3188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array representation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4520" y="257110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index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24520" y="3783153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value                 parents           leaves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6A8D9-F763-4CF3-AAB9-558E2403FEB3}"/>
              </a:ext>
            </a:extLst>
          </p:cNvPr>
          <p:cNvSpPr/>
          <p:nvPr/>
        </p:nvSpPr>
        <p:spPr>
          <a:xfrm>
            <a:off x="3140841" y="4668745"/>
            <a:ext cx="6100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example of a heap.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complete binary tree and  max heap.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has height two;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tree is stored in an array.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The node at index 3 has a value 7.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3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>
            <a:extLst>
              <a:ext uri="{FF2B5EF4-FFF2-40B4-BE49-F238E27FC236}">
                <a16:creationId xmlns:a16="http://schemas.microsoft.com/office/drawing/2014/main" id="{06CB5F3C-F1F8-46C2-96A7-49123143C352}"/>
              </a:ext>
            </a:extLst>
          </p:cNvPr>
          <p:cNvSpPr txBox="1"/>
          <p:nvPr/>
        </p:nvSpPr>
        <p:spPr>
          <a:xfrm>
            <a:off x="6252519" y="4292662"/>
            <a:ext cx="3521676" cy="7537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2364" y="1208779"/>
            <a:ext cx="76934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sz="2400" baseline="-25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3 positions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parents nodes keys 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leaf keys occupy the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last </a:t>
            </a:r>
            <a:r>
              <a:rPr lang="en-US" sz="2400" baseline="30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n/2 </a:t>
            </a:r>
            <a:r>
              <a:rPr lang="en-US" sz="2400" baseline="30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3 positions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n = 7, then the leaf keys will occupy the last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4 positions </a:t>
            </a:r>
          </a:p>
          <a:p>
            <a:pPr marL="461963" marR="0" lvl="0" indent="-4619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children of the key =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F06BA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array’s position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2,   ( 1 ≤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are in the positions 2i and 2i +1, that is 2*2 = 4 and 2*2 + 1 = 5, which contain keys 4 and 2, respectively.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CF609169-0F12-42E5-A97C-A3934C952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8921" y="2614827"/>
            <a:ext cx="390572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A264C964-F51F-4DFC-9016-7824A3206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348" y="2614827"/>
            <a:ext cx="476105" cy="6067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0065021-9578-459A-87B5-9935B4DA6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2937" y="3693664"/>
            <a:ext cx="293066" cy="5627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6540BEB-321D-4DBC-9741-BEFDA5B0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948" y="3690547"/>
            <a:ext cx="199784" cy="5363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AB1CADD-2A09-4544-84A5-47F8D8E27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418" y="3652190"/>
            <a:ext cx="210302" cy="613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5C0A8-4736-4716-B265-300569493769}"/>
              </a:ext>
            </a:extLst>
          </p:cNvPr>
          <p:cNvSpPr txBox="1"/>
          <p:nvPr/>
        </p:nvSpPr>
        <p:spPr>
          <a:xfrm>
            <a:off x="2079873" y="2085485"/>
            <a:ext cx="63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C308-938B-438D-85B4-82EDD7018E6B}"/>
              </a:ext>
            </a:extLst>
          </p:cNvPr>
          <p:cNvSpPr txBox="1"/>
          <p:nvPr/>
        </p:nvSpPr>
        <p:spPr>
          <a:xfrm>
            <a:off x="1567889" y="3211847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4E09E-139D-4443-B835-9E7D1D5D9297}"/>
              </a:ext>
            </a:extLst>
          </p:cNvPr>
          <p:cNvSpPr txBox="1"/>
          <p:nvPr/>
        </p:nvSpPr>
        <p:spPr>
          <a:xfrm>
            <a:off x="2610127" y="322888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218F1-944F-487B-9DCA-DF16C8E7DAED}"/>
              </a:ext>
            </a:extLst>
          </p:cNvPr>
          <p:cNvSpPr txBox="1"/>
          <p:nvPr/>
        </p:nvSpPr>
        <p:spPr>
          <a:xfrm>
            <a:off x="1176216" y="4186284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8674-03F6-4703-BE0F-B7A80BBA4797}"/>
              </a:ext>
            </a:extLst>
          </p:cNvPr>
          <p:cNvSpPr txBox="1"/>
          <p:nvPr/>
        </p:nvSpPr>
        <p:spPr>
          <a:xfrm>
            <a:off x="1793245" y="4186282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B085E-7A0E-45CF-B07C-8CE76887883C}"/>
              </a:ext>
            </a:extLst>
          </p:cNvPr>
          <p:cNvSpPr txBox="1"/>
          <p:nvPr/>
        </p:nvSpPr>
        <p:spPr>
          <a:xfrm>
            <a:off x="2285430" y="4183165"/>
            <a:ext cx="51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7DF6E9-5AF9-435A-87B6-8024BB04A409}"/>
              </a:ext>
            </a:extLst>
          </p:cNvPr>
          <p:cNvSpPr txBox="1"/>
          <p:nvPr/>
        </p:nvSpPr>
        <p:spPr>
          <a:xfrm>
            <a:off x="329184" y="3355848"/>
            <a:ext cx="11667744" cy="7772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3237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757" y="1455699"/>
            <a:ext cx="860094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a heap as an array H[1..n] in which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element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in position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first half of the array is greater than or equal to the elements (keys) in position 2i and 2i + 1, i.e.,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 ≥  max{H[2i],  H[2i+1]}   for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1, 2, ….,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contents at </a:t>
            </a:r>
            <a:r>
              <a:rPr lang="en-US" sz="2400" i="1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2i and 2i+1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2i + 1 &gt; n (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2i = n is the last location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only H[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≥ H[2i]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needs to be satisfied.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heaps as binary trees, their actual implementations are usually much simpler and more efficient with arrays.</a:t>
            </a:r>
          </a:p>
        </p:txBody>
      </p:sp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392" y="783907"/>
            <a:ext cx="876437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Maintaining the heap property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(a subroutine for manipulating max-heaps):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inputs are an array A and an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into the array,     A[0..i..n], 0 &lt;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called,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assume that the binary trees rooted at 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and 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are max-heaps,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but that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may be smaller than its children, thus violating the max-heap property.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function of 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let the value at A[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“float down” in the max-heap </a:t>
            </a:r>
          </a:p>
          <a:p>
            <a:pPr marL="1371600" lvl="2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 that the subtree rooted at index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becomes a max-heap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F35E216-D107-4814-BA10-BE3D21357B92}"/>
              </a:ext>
            </a:extLst>
          </p:cNvPr>
          <p:cNvSpPr/>
          <p:nvPr/>
        </p:nvSpPr>
        <p:spPr>
          <a:xfrm flipH="1">
            <a:off x="840095" y="180862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5" y="1751552"/>
            <a:ext cx="397763" cy="2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E57FB-4D9F-47EC-A250-DA2DD60423A9}"/>
              </a:ext>
            </a:extLst>
          </p:cNvPr>
          <p:cNvSpPr txBox="1"/>
          <p:nvPr/>
        </p:nvSpPr>
        <p:spPr>
          <a:xfrm>
            <a:off x="817230" y="3428999"/>
            <a:ext cx="1733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  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9243C-CE50-457B-B522-35B33E2E637D}"/>
              </a:ext>
            </a:extLst>
          </p:cNvPr>
          <p:cNvCxnSpPr/>
          <p:nvPr/>
        </p:nvCxnSpPr>
        <p:spPr>
          <a:xfrm flipH="1">
            <a:off x="1314998" y="3788229"/>
            <a:ext cx="371601" cy="53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08221-2A61-4A3A-B78D-B9DCAA1013BC}"/>
              </a:ext>
            </a:extLst>
          </p:cNvPr>
          <p:cNvCxnSpPr>
            <a:cxnSpLocks/>
          </p:cNvCxnSpPr>
          <p:nvPr/>
        </p:nvCxnSpPr>
        <p:spPr>
          <a:xfrm flipH="1" flipV="1">
            <a:off x="1683733" y="3788229"/>
            <a:ext cx="336659" cy="53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113AA-B5BA-4A01-940A-E5706A3487DA}"/>
              </a:ext>
            </a:extLst>
          </p:cNvPr>
          <p:cNvSpPr txBox="1"/>
          <p:nvPr/>
        </p:nvSpPr>
        <p:spPr>
          <a:xfrm>
            <a:off x="2935224" y="5708332"/>
            <a:ext cx="752471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Determine the larger content between LEFT(</a:t>
            </a:r>
            <a:r>
              <a:rPr lang="en-US" dirty="0" err="1"/>
              <a:t>i</a:t>
            </a:r>
            <a:r>
              <a:rPr lang="en-US" dirty="0"/>
              <a:t>) and RIGHT(</a:t>
            </a:r>
            <a:r>
              <a:rPr lang="en-US" dirty="0" err="1"/>
              <a:t>i</a:t>
            </a:r>
            <a:r>
              <a:rPr lang="en-US" dirty="0"/>
              <a:t>) to yield the result.</a:t>
            </a:r>
          </a:p>
          <a:p>
            <a:r>
              <a:rPr lang="en-US" dirty="0"/>
              <a:t>Determine the larger content between the result and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r>
              <a:rPr lang="en-US" dirty="0"/>
              <a:t>If the result is larger, then swap the content of (the result and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221" y="525759"/>
            <a:ext cx="8780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 the root node of the left/right tree of the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left  ←  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   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right  ←  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//the root node(index) is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within size-bound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the value of the root node,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],  A[left] &gt;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left  ≤  heap-size[A]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and A[left]  &gt;  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left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else largest ←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A[right] &gt; max{A[left],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]}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right ≤  heap-size[A]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and A[right] &gt;  A[largest])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right;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(largest  ≠ 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then {exchange(A[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], A[largest]);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largest)};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29AD8-0CCC-4C5D-A7B8-7215B0324799}"/>
              </a:ext>
            </a:extLst>
          </p:cNvPr>
          <p:cNvSpPr txBox="1"/>
          <p:nvPr/>
        </p:nvSpPr>
        <p:spPr>
          <a:xfrm>
            <a:off x="8259890" y="881637"/>
            <a:ext cx="3113504" cy="5909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   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  A[left] 	A[right]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Find out which of the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A[left] is larger? Then name the larger one as A[largest], where largest has the value of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Then, determine which of the A[right] and A[largest] is larger? If A[right] is larger than A[largest] then largest has the value of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Finally, if largest is not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then swap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A[largest] where largest can be left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 call Max-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(A, largest) to ensure that the A[largest] is a max heap.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40D40-423A-4A6E-B164-DF2FBEB70F3A}"/>
              </a:ext>
            </a:extLst>
          </p:cNvPr>
          <p:cNvCxnSpPr/>
          <p:nvPr/>
        </p:nvCxnSpPr>
        <p:spPr>
          <a:xfrm flipH="1">
            <a:off x="9183250" y="1278843"/>
            <a:ext cx="652007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2">
            <a:extLst>
              <a:ext uri="{FF2B5EF4-FFF2-40B4-BE49-F238E27FC236}">
                <a16:creationId xmlns:a16="http://schemas.microsoft.com/office/drawing/2014/main" id="{6F35E216-D107-4814-BA10-BE3D21357B92}"/>
              </a:ext>
            </a:extLst>
          </p:cNvPr>
          <p:cNvSpPr/>
          <p:nvPr/>
        </p:nvSpPr>
        <p:spPr>
          <a:xfrm flipH="1">
            <a:off x="716240" y="1043090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8" y="88163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1A958-9E41-4903-B02E-A074F602031D}"/>
              </a:ext>
            </a:extLst>
          </p:cNvPr>
          <p:cNvCxnSpPr>
            <a:cxnSpLocks/>
          </p:cNvCxnSpPr>
          <p:nvPr/>
        </p:nvCxnSpPr>
        <p:spPr>
          <a:xfrm flipH="1" flipV="1">
            <a:off x="9822411" y="1278843"/>
            <a:ext cx="680208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3FAF71A-0EB9-4DAE-A93E-DDCCAFEEEE04}"/>
              </a:ext>
            </a:extLst>
          </p:cNvPr>
          <p:cNvCxnSpPr/>
          <p:nvPr/>
        </p:nvCxnSpPr>
        <p:spPr>
          <a:xfrm flipV="1">
            <a:off x="8823960" y="1278843"/>
            <a:ext cx="905256" cy="500932"/>
          </a:xfrm>
          <a:prstGeom prst="curvedConnector3">
            <a:avLst>
              <a:gd name="adj1" fmla="val -15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40293B4-4167-4C16-8F85-4EB9A9E633FF}"/>
              </a:ext>
            </a:extLst>
          </p:cNvPr>
          <p:cNvCxnSpPr/>
          <p:nvPr/>
        </p:nvCxnSpPr>
        <p:spPr>
          <a:xfrm rot="10800000">
            <a:off x="8915400" y="1527049"/>
            <a:ext cx="1417320" cy="25272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833" y="725414"/>
            <a:ext cx="9641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6.2 shows the action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(A, 2), where heap-size[A] = 10.</a:t>
            </a:r>
          </a:p>
          <a:p>
            <a:pPr marL="457200" indent="-4572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initial configuration: at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2 A[2] violates the max-heap property since it is not larger than both children, A[4] and A[5].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Assume that it’s A[left(2)] and A[right(2)] are max-heaps.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604438" y="3037960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634386" y="3047288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2167905" y="495255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650962" y="4968416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179350" y="3958668"/>
            <a:ext cx="56179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-3780882">
            <a:off x="3198617" y="3256005"/>
            <a:ext cx="232508" cy="375420"/>
          </a:xfrm>
          <a:prstGeom prst="curvedLeftArrow">
            <a:avLst>
              <a:gd name="adj1" fmla="val 26789"/>
              <a:gd name="adj2" fmla="val 53578"/>
              <a:gd name="adj3" fmla="val 403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72330" y="3524343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12875" y="4478660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9728" y="5527709"/>
            <a:ext cx="4065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5805" y="2640316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759714" y="3910751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567027" y="3933407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699887" y="3934500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954276" y="495255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99046" y="253330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58393" y="2500225"/>
            <a:ext cx="2107096" cy="3693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Algorithm: Compare  A[2] and A[4] for pick up the larger one.</a:t>
            </a:r>
          </a:p>
          <a:p>
            <a:r>
              <a:rPr lang="en-US" dirty="0"/>
              <a:t>Compare max{A[2], A[4]} and A[5]. </a:t>
            </a:r>
          </a:p>
          <a:p>
            <a:endParaRPr lang="en-US" dirty="0"/>
          </a:p>
          <a:p>
            <a:r>
              <a:rPr lang="en-US" dirty="0"/>
              <a:t>Or another way:</a:t>
            </a:r>
          </a:p>
          <a:p>
            <a:r>
              <a:rPr lang="en-US" dirty="0"/>
              <a:t>Compare  A[4] and A[5] for pick up the larger one.</a:t>
            </a:r>
          </a:p>
          <a:p>
            <a:r>
              <a:rPr lang="en-US" dirty="0"/>
              <a:t>Compare max{A[4], A[5]} and A[2].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9EAFBD-4B67-433C-9866-412C7B5E6310}"/>
              </a:ext>
            </a:extLst>
          </p:cNvPr>
          <p:cNvSpPr/>
          <p:nvPr/>
        </p:nvSpPr>
        <p:spPr>
          <a:xfrm>
            <a:off x="1942018" y="3082840"/>
            <a:ext cx="2943497" cy="1974163"/>
          </a:xfrm>
          <a:custGeom>
            <a:avLst/>
            <a:gdLst>
              <a:gd name="connsiteX0" fmla="*/ 1123405 w 2943497"/>
              <a:gd name="connsiteY0" fmla="*/ 17417 h 1974163"/>
              <a:gd name="connsiteX1" fmla="*/ 957943 w 2943497"/>
              <a:gd name="connsiteY1" fmla="*/ 78377 h 1974163"/>
              <a:gd name="connsiteX2" fmla="*/ 888274 w 2943497"/>
              <a:gd name="connsiteY2" fmla="*/ 130628 h 1974163"/>
              <a:gd name="connsiteX3" fmla="*/ 775063 w 2943497"/>
              <a:gd name="connsiteY3" fmla="*/ 191588 h 1974163"/>
              <a:gd name="connsiteX4" fmla="*/ 714103 w 2943497"/>
              <a:gd name="connsiteY4" fmla="*/ 226422 h 1974163"/>
              <a:gd name="connsiteX5" fmla="*/ 687977 w 2943497"/>
              <a:gd name="connsiteY5" fmla="*/ 252548 h 1974163"/>
              <a:gd name="connsiteX6" fmla="*/ 635725 w 2943497"/>
              <a:gd name="connsiteY6" fmla="*/ 269965 h 1974163"/>
              <a:gd name="connsiteX7" fmla="*/ 609600 w 2943497"/>
              <a:gd name="connsiteY7" fmla="*/ 287382 h 1974163"/>
              <a:gd name="connsiteX8" fmla="*/ 592183 w 2943497"/>
              <a:gd name="connsiteY8" fmla="*/ 304800 h 1974163"/>
              <a:gd name="connsiteX9" fmla="*/ 539931 w 2943497"/>
              <a:gd name="connsiteY9" fmla="*/ 339634 h 1974163"/>
              <a:gd name="connsiteX10" fmla="*/ 496388 w 2943497"/>
              <a:gd name="connsiteY10" fmla="*/ 391885 h 1974163"/>
              <a:gd name="connsiteX11" fmla="*/ 452845 w 2943497"/>
              <a:gd name="connsiteY11" fmla="*/ 435428 h 1974163"/>
              <a:gd name="connsiteX12" fmla="*/ 444137 w 2943497"/>
              <a:gd name="connsiteY12" fmla="*/ 461554 h 1974163"/>
              <a:gd name="connsiteX13" fmla="*/ 400594 w 2943497"/>
              <a:gd name="connsiteY13" fmla="*/ 513805 h 1974163"/>
              <a:gd name="connsiteX14" fmla="*/ 391885 w 2943497"/>
              <a:gd name="connsiteY14" fmla="*/ 539931 h 1974163"/>
              <a:gd name="connsiteX15" fmla="*/ 365760 w 2943497"/>
              <a:gd name="connsiteY15" fmla="*/ 583474 h 1974163"/>
              <a:gd name="connsiteX16" fmla="*/ 357051 w 2943497"/>
              <a:gd name="connsiteY16" fmla="*/ 609600 h 1974163"/>
              <a:gd name="connsiteX17" fmla="*/ 330925 w 2943497"/>
              <a:gd name="connsiteY17" fmla="*/ 635725 h 1974163"/>
              <a:gd name="connsiteX18" fmla="*/ 313508 w 2943497"/>
              <a:gd name="connsiteY18" fmla="*/ 670560 h 1974163"/>
              <a:gd name="connsiteX19" fmla="*/ 261257 w 2943497"/>
              <a:gd name="connsiteY19" fmla="*/ 740228 h 1974163"/>
              <a:gd name="connsiteX20" fmla="*/ 243840 w 2943497"/>
              <a:gd name="connsiteY20" fmla="*/ 792480 h 1974163"/>
              <a:gd name="connsiteX21" fmla="*/ 191588 w 2943497"/>
              <a:gd name="connsiteY21" fmla="*/ 844731 h 1974163"/>
              <a:gd name="connsiteX22" fmla="*/ 174171 w 2943497"/>
              <a:gd name="connsiteY22" fmla="*/ 896982 h 1974163"/>
              <a:gd name="connsiteX23" fmla="*/ 139337 w 2943497"/>
              <a:gd name="connsiteY23" fmla="*/ 949234 h 1974163"/>
              <a:gd name="connsiteX24" fmla="*/ 130628 w 2943497"/>
              <a:gd name="connsiteY24" fmla="*/ 984068 h 1974163"/>
              <a:gd name="connsiteX25" fmla="*/ 113211 w 2943497"/>
              <a:gd name="connsiteY25" fmla="*/ 1018902 h 1974163"/>
              <a:gd name="connsiteX26" fmla="*/ 95794 w 2943497"/>
              <a:gd name="connsiteY26" fmla="*/ 1062445 h 1974163"/>
              <a:gd name="connsiteX27" fmla="*/ 78377 w 2943497"/>
              <a:gd name="connsiteY27" fmla="*/ 1097280 h 1974163"/>
              <a:gd name="connsiteX28" fmla="*/ 69668 w 2943497"/>
              <a:gd name="connsiteY28" fmla="*/ 1132114 h 1974163"/>
              <a:gd name="connsiteX29" fmla="*/ 43543 w 2943497"/>
              <a:gd name="connsiteY29" fmla="*/ 1210491 h 1974163"/>
              <a:gd name="connsiteX30" fmla="*/ 34834 w 2943497"/>
              <a:gd name="connsiteY30" fmla="*/ 1262742 h 1974163"/>
              <a:gd name="connsiteX31" fmla="*/ 17417 w 2943497"/>
              <a:gd name="connsiteY31" fmla="*/ 1297577 h 1974163"/>
              <a:gd name="connsiteX32" fmla="*/ 0 w 2943497"/>
              <a:gd name="connsiteY32" fmla="*/ 1393371 h 1974163"/>
              <a:gd name="connsiteX33" fmla="*/ 8708 w 2943497"/>
              <a:gd name="connsiteY33" fmla="*/ 1602377 h 1974163"/>
              <a:gd name="connsiteX34" fmla="*/ 26125 w 2943497"/>
              <a:gd name="connsiteY34" fmla="*/ 1628502 h 1974163"/>
              <a:gd name="connsiteX35" fmla="*/ 87085 w 2943497"/>
              <a:gd name="connsiteY35" fmla="*/ 1706880 h 1974163"/>
              <a:gd name="connsiteX36" fmla="*/ 156754 w 2943497"/>
              <a:gd name="connsiteY36" fmla="*/ 1733005 h 1974163"/>
              <a:gd name="connsiteX37" fmla="*/ 200297 w 2943497"/>
              <a:gd name="connsiteY37" fmla="*/ 1741714 h 1974163"/>
              <a:gd name="connsiteX38" fmla="*/ 226423 w 2943497"/>
              <a:gd name="connsiteY38" fmla="*/ 1750422 h 1974163"/>
              <a:gd name="connsiteX39" fmla="*/ 261257 w 2943497"/>
              <a:gd name="connsiteY39" fmla="*/ 1759131 h 1974163"/>
              <a:gd name="connsiteX40" fmla="*/ 313508 w 2943497"/>
              <a:gd name="connsiteY40" fmla="*/ 1776548 h 1974163"/>
              <a:gd name="connsiteX41" fmla="*/ 409303 w 2943497"/>
              <a:gd name="connsiteY41" fmla="*/ 1793965 h 1974163"/>
              <a:gd name="connsiteX42" fmla="*/ 435428 w 2943497"/>
              <a:gd name="connsiteY42" fmla="*/ 1811382 h 1974163"/>
              <a:gd name="connsiteX43" fmla="*/ 548640 w 2943497"/>
              <a:gd name="connsiteY43" fmla="*/ 1828800 h 1974163"/>
              <a:gd name="connsiteX44" fmla="*/ 600891 w 2943497"/>
              <a:gd name="connsiteY44" fmla="*/ 1846217 h 1974163"/>
              <a:gd name="connsiteX45" fmla="*/ 792480 w 2943497"/>
              <a:gd name="connsiteY45" fmla="*/ 1872342 h 1974163"/>
              <a:gd name="connsiteX46" fmla="*/ 844731 w 2943497"/>
              <a:gd name="connsiteY46" fmla="*/ 1881051 h 1974163"/>
              <a:gd name="connsiteX47" fmla="*/ 905691 w 2943497"/>
              <a:gd name="connsiteY47" fmla="*/ 1889760 h 1974163"/>
              <a:gd name="connsiteX48" fmla="*/ 975360 w 2943497"/>
              <a:gd name="connsiteY48" fmla="*/ 1898468 h 1974163"/>
              <a:gd name="connsiteX49" fmla="*/ 1105988 w 2943497"/>
              <a:gd name="connsiteY49" fmla="*/ 1915885 h 1974163"/>
              <a:gd name="connsiteX50" fmla="*/ 1132114 w 2943497"/>
              <a:gd name="connsiteY50" fmla="*/ 1924594 h 1974163"/>
              <a:gd name="connsiteX51" fmla="*/ 1602377 w 2943497"/>
              <a:gd name="connsiteY51" fmla="*/ 1942011 h 1974163"/>
              <a:gd name="connsiteX52" fmla="*/ 1663337 w 2943497"/>
              <a:gd name="connsiteY52" fmla="*/ 1950720 h 1974163"/>
              <a:gd name="connsiteX53" fmla="*/ 2055223 w 2943497"/>
              <a:gd name="connsiteY53" fmla="*/ 1968137 h 1974163"/>
              <a:gd name="connsiteX54" fmla="*/ 2508068 w 2943497"/>
              <a:gd name="connsiteY54" fmla="*/ 1950720 h 1974163"/>
              <a:gd name="connsiteX55" fmla="*/ 2534194 w 2943497"/>
              <a:gd name="connsiteY55" fmla="*/ 1942011 h 1974163"/>
              <a:gd name="connsiteX56" fmla="*/ 2569028 w 2943497"/>
              <a:gd name="connsiteY56" fmla="*/ 1915885 h 1974163"/>
              <a:gd name="connsiteX57" fmla="*/ 2595154 w 2943497"/>
              <a:gd name="connsiteY57" fmla="*/ 1907177 h 1974163"/>
              <a:gd name="connsiteX58" fmla="*/ 2629988 w 2943497"/>
              <a:gd name="connsiteY58" fmla="*/ 1898468 h 1974163"/>
              <a:gd name="connsiteX59" fmla="*/ 2673531 w 2943497"/>
              <a:gd name="connsiteY59" fmla="*/ 1889760 h 1974163"/>
              <a:gd name="connsiteX60" fmla="*/ 2725783 w 2943497"/>
              <a:gd name="connsiteY60" fmla="*/ 1872342 h 1974163"/>
              <a:gd name="connsiteX61" fmla="*/ 2786743 w 2943497"/>
              <a:gd name="connsiteY61" fmla="*/ 1837508 h 1974163"/>
              <a:gd name="connsiteX62" fmla="*/ 2838994 w 2943497"/>
              <a:gd name="connsiteY62" fmla="*/ 1802674 h 1974163"/>
              <a:gd name="connsiteX63" fmla="*/ 2873828 w 2943497"/>
              <a:gd name="connsiteY63" fmla="*/ 1750422 h 1974163"/>
              <a:gd name="connsiteX64" fmla="*/ 2891245 w 2943497"/>
              <a:gd name="connsiteY64" fmla="*/ 1689462 h 1974163"/>
              <a:gd name="connsiteX65" fmla="*/ 2899954 w 2943497"/>
              <a:gd name="connsiteY65" fmla="*/ 1645920 h 1974163"/>
              <a:gd name="connsiteX66" fmla="*/ 2908663 w 2943497"/>
              <a:gd name="connsiteY66" fmla="*/ 1619794 h 1974163"/>
              <a:gd name="connsiteX67" fmla="*/ 2917371 w 2943497"/>
              <a:gd name="connsiteY67" fmla="*/ 1576251 h 1974163"/>
              <a:gd name="connsiteX68" fmla="*/ 2926080 w 2943497"/>
              <a:gd name="connsiteY68" fmla="*/ 1541417 h 1974163"/>
              <a:gd name="connsiteX69" fmla="*/ 2943497 w 2943497"/>
              <a:gd name="connsiteY69" fmla="*/ 1489165 h 1974163"/>
              <a:gd name="connsiteX70" fmla="*/ 2934788 w 2943497"/>
              <a:gd name="connsiteY70" fmla="*/ 1201782 h 1974163"/>
              <a:gd name="connsiteX71" fmla="*/ 2926080 w 2943497"/>
              <a:gd name="connsiteY71" fmla="*/ 1166948 h 1974163"/>
              <a:gd name="connsiteX72" fmla="*/ 2891245 w 2943497"/>
              <a:gd name="connsiteY72" fmla="*/ 1105988 h 1974163"/>
              <a:gd name="connsiteX73" fmla="*/ 2856411 w 2943497"/>
              <a:gd name="connsiteY73" fmla="*/ 1045028 h 1974163"/>
              <a:gd name="connsiteX74" fmla="*/ 2847703 w 2943497"/>
              <a:gd name="connsiteY74" fmla="*/ 1018902 h 1974163"/>
              <a:gd name="connsiteX75" fmla="*/ 2830285 w 2943497"/>
              <a:gd name="connsiteY75" fmla="*/ 1001485 h 1974163"/>
              <a:gd name="connsiteX76" fmla="*/ 2804160 w 2943497"/>
              <a:gd name="connsiteY76" fmla="*/ 966651 h 1974163"/>
              <a:gd name="connsiteX77" fmla="*/ 2751908 w 2943497"/>
              <a:gd name="connsiteY77" fmla="*/ 905691 h 1974163"/>
              <a:gd name="connsiteX78" fmla="*/ 2743200 w 2943497"/>
              <a:gd name="connsiteY78" fmla="*/ 879565 h 1974163"/>
              <a:gd name="connsiteX79" fmla="*/ 2717074 w 2943497"/>
              <a:gd name="connsiteY79" fmla="*/ 853440 h 1974163"/>
              <a:gd name="connsiteX80" fmla="*/ 2690948 w 2943497"/>
              <a:gd name="connsiteY80" fmla="*/ 818605 h 1974163"/>
              <a:gd name="connsiteX81" fmla="*/ 2673531 w 2943497"/>
              <a:gd name="connsiteY81" fmla="*/ 783771 h 1974163"/>
              <a:gd name="connsiteX82" fmla="*/ 2656114 w 2943497"/>
              <a:gd name="connsiteY82" fmla="*/ 757645 h 1974163"/>
              <a:gd name="connsiteX83" fmla="*/ 2638697 w 2943497"/>
              <a:gd name="connsiteY83" fmla="*/ 722811 h 1974163"/>
              <a:gd name="connsiteX84" fmla="*/ 2586445 w 2943497"/>
              <a:gd name="connsiteY84" fmla="*/ 670560 h 1974163"/>
              <a:gd name="connsiteX85" fmla="*/ 2569028 w 2943497"/>
              <a:gd name="connsiteY85" fmla="*/ 653142 h 1974163"/>
              <a:gd name="connsiteX86" fmla="*/ 2534194 w 2943497"/>
              <a:gd name="connsiteY86" fmla="*/ 635725 h 1974163"/>
              <a:gd name="connsiteX87" fmla="*/ 2508068 w 2943497"/>
              <a:gd name="connsiteY87" fmla="*/ 609600 h 1974163"/>
              <a:gd name="connsiteX88" fmla="*/ 2429691 w 2943497"/>
              <a:gd name="connsiteY88" fmla="*/ 574765 h 1974163"/>
              <a:gd name="connsiteX89" fmla="*/ 2351314 w 2943497"/>
              <a:gd name="connsiteY89" fmla="*/ 531222 h 1974163"/>
              <a:gd name="connsiteX90" fmla="*/ 2299063 w 2943497"/>
              <a:gd name="connsiteY90" fmla="*/ 505097 h 1974163"/>
              <a:gd name="connsiteX91" fmla="*/ 2246811 w 2943497"/>
              <a:gd name="connsiteY91" fmla="*/ 470262 h 1974163"/>
              <a:gd name="connsiteX92" fmla="*/ 2220685 w 2943497"/>
              <a:gd name="connsiteY92" fmla="*/ 452845 h 1974163"/>
              <a:gd name="connsiteX93" fmla="*/ 2203268 w 2943497"/>
              <a:gd name="connsiteY93" fmla="*/ 426720 h 1974163"/>
              <a:gd name="connsiteX94" fmla="*/ 2159725 w 2943497"/>
              <a:gd name="connsiteY94" fmla="*/ 391885 h 1974163"/>
              <a:gd name="connsiteX95" fmla="*/ 2107474 w 2943497"/>
              <a:gd name="connsiteY95" fmla="*/ 322217 h 1974163"/>
              <a:gd name="connsiteX96" fmla="*/ 2055223 w 2943497"/>
              <a:gd name="connsiteY96" fmla="*/ 235131 h 1974163"/>
              <a:gd name="connsiteX97" fmla="*/ 1976845 w 2943497"/>
              <a:gd name="connsiteY97" fmla="*/ 165462 h 1974163"/>
              <a:gd name="connsiteX98" fmla="*/ 1942011 w 2943497"/>
              <a:gd name="connsiteY98" fmla="*/ 139337 h 1974163"/>
              <a:gd name="connsiteX99" fmla="*/ 1915885 w 2943497"/>
              <a:gd name="connsiteY99" fmla="*/ 130628 h 1974163"/>
              <a:gd name="connsiteX100" fmla="*/ 1881051 w 2943497"/>
              <a:gd name="connsiteY100" fmla="*/ 113211 h 1974163"/>
              <a:gd name="connsiteX101" fmla="*/ 1785257 w 2943497"/>
              <a:gd name="connsiteY101" fmla="*/ 78377 h 1974163"/>
              <a:gd name="connsiteX102" fmla="*/ 1759131 w 2943497"/>
              <a:gd name="connsiteY102" fmla="*/ 69668 h 1974163"/>
              <a:gd name="connsiteX103" fmla="*/ 1637211 w 2943497"/>
              <a:gd name="connsiteY103" fmla="*/ 52251 h 1974163"/>
              <a:gd name="connsiteX104" fmla="*/ 1576251 w 2943497"/>
              <a:gd name="connsiteY104" fmla="*/ 34834 h 1974163"/>
              <a:gd name="connsiteX105" fmla="*/ 1489165 w 2943497"/>
              <a:gd name="connsiteY105" fmla="*/ 26125 h 1974163"/>
              <a:gd name="connsiteX106" fmla="*/ 1419497 w 2943497"/>
              <a:gd name="connsiteY106" fmla="*/ 0 h 1974163"/>
              <a:gd name="connsiteX107" fmla="*/ 1254034 w 2943497"/>
              <a:gd name="connsiteY107" fmla="*/ 8708 h 1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43497" h="1974163">
                <a:moveTo>
                  <a:pt x="1123405" y="17417"/>
                </a:moveTo>
                <a:cubicBezTo>
                  <a:pt x="1068251" y="37737"/>
                  <a:pt x="1010902" y="52878"/>
                  <a:pt x="957943" y="78377"/>
                </a:cubicBezTo>
                <a:cubicBezTo>
                  <a:pt x="931788" y="90970"/>
                  <a:pt x="912956" y="115349"/>
                  <a:pt x="888274" y="130628"/>
                </a:cubicBezTo>
                <a:cubicBezTo>
                  <a:pt x="851832" y="153188"/>
                  <a:pt x="811408" y="168872"/>
                  <a:pt x="775063" y="191588"/>
                </a:cubicBezTo>
                <a:cubicBezTo>
                  <a:pt x="705887" y="234823"/>
                  <a:pt x="794497" y="206325"/>
                  <a:pt x="714103" y="226422"/>
                </a:cubicBezTo>
                <a:cubicBezTo>
                  <a:pt x="705394" y="235131"/>
                  <a:pt x="698743" y="246567"/>
                  <a:pt x="687977" y="252548"/>
                </a:cubicBezTo>
                <a:cubicBezTo>
                  <a:pt x="671928" y="261464"/>
                  <a:pt x="635725" y="269965"/>
                  <a:pt x="635725" y="269965"/>
                </a:cubicBezTo>
                <a:cubicBezTo>
                  <a:pt x="627017" y="275771"/>
                  <a:pt x="617773" y="280844"/>
                  <a:pt x="609600" y="287382"/>
                </a:cubicBezTo>
                <a:cubicBezTo>
                  <a:pt x="603189" y="292511"/>
                  <a:pt x="598752" y="299874"/>
                  <a:pt x="592183" y="304800"/>
                </a:cubicBezTo>
                <a:cubicBezTo>
                  <a:pt x="575437" y="317360"/>
                  <a:pt x="539931" y="339634"/>
                  <a:pt x="539931" y="339634"/>
                </a:cubicBezTo>
                <a:cubicBezTo>
                  <a:pt x="496688" y="404500"/>
                  <a:pt x="552266" y="324832"/>
                  <a:pt x="496388" y="391885"/>
                </a:cubicBezTo>
                <a:cubicBezTo>
                  <a:pt x="460101" y="435429"/>
                  <a:pt x="500744" y="403496"/>
                  <a:pt x="452845" y="435428"/>
                </a:cubicBezTo>
                <a:cubicBezTo>
                  <a:pt x="449942" y="444137"/>
                  <a:pt x="449229" y="453916"/>
                  <a:pt x="444137" y="461554"/>
                </a:cubicBezTo>
                <a:cubicBezTo>
                  <a:pt x="405615" y="519338"/>
                  <a:pt x="429088" y="456818"/>
                  <a:pt x="400594" y="513805"/>
                </a:cubicBezTo>
                <a:cubicBezTo>
                  <a:pt x="396489" y="522016"/>
                  <a:pt x="395990" y="531720"/>
                  <a:pt x="391885" y="539931"/>
                </a:cubicBezTo>
                <a:cubicBezTo>
                  <a:pt x="384315" y="555070"/>
                  <a:pt x="373330" y="568335"/>
                  <a:pt x="365760" y="583474"/>
                </a:cubicBezTo>
                <a:cubicBezTo>
                  <a:pt x="361655" y="591685"/>
                  <a:pt x="362143" y="601962"/>
                  <a:pt x="357051" y="609600"/>
                </a:cubicBezTo>
                <a:cubicBezTo>
                  <a:pt x="350219" y="619847"/>
                  <a:pt x="339634" y="627017"/>
                  <a:pt x="330925" y="635725"/>
                </a:cubicBezTo>
                <a:cubicBezTo>
                  <a:pt x="325119" y="647337"/>
                  <a:pt x="320709" y="659758"/>
                  <a:pt x="313508" y="670560"/>
                </a:cubicBezTo>
                <a:cubicBezTo>
                  <a:pt x="297406" y="694713"/>
                  <a:pt x="261257" y="740228"/>
                  <a:pt x="261257" y="740228"/>
                </a:cubicBezTo>
                <a:cubicBezTo>
                  <a:pt x="255451" y="757645"/>
                  <a:pt x="259116" y="782296"/>
                  <a:pt x="243840" y="792480"/>
                </a:cubicBezTo>
                <a:cubicBezTo>
                  <a:pt x="205637" y="817948"/>
                  <a:pt x="223994" y="801524"/>
                  <a:pt x="191588" y="844731"/>
                </a:cubicBezTo>
                <a:cubicBezTo>
                  <a:pt x="185782" y="862148"/>
                  <a:pt x="184355" y="881706"/>
                  <a:pt x="174171" y="896982"/>
                </a:cubicBezTo>
                <a:lnTo>
                  <a:pt x="139337" y="949234"/>
                </a:lnTo>
                <a:cubicBezTo>
                  <a:pt x="136434" y="960845"/>
                  <a:pt x="134831" y="972861"/>
                  <a:pt x="130628" y="984068"/>
                </a:cubicBezTo>
                <a:cubicBezTo>
                  <a:pt x="126070" y="996223"/>
                  <a:pt x="118483" y="1007039"/>
                  <a:pt x="113211" y="1018902"/>
                </a:cubicBezTo>
                <a:cubicBezTo>
                  <a:pt x="106862" y="1033187"/>
                  <a:pt x="102143" y="1048160"/>
                  <a:pt x="95794" y="1062445"/>
                </a:cubicBezTo>
                <a:cubicBezTo>
                  <a:pt x="90522" y="1074308"/>
                  <a:pt x="82935" y="1085124"/>
                  <a:pt x="78377" y="1097280"/>
                </a:cubicBezTo>
                <a:cubicBezTo>
                  <a:pt x="74174" y="1108487"/>
                  <a:pt x="73188" y="1120675"/>
                  <a:pt x="69668" y="1132114"/>
                </a:cubicBezTo>
                <a:cubicBezTo>
                  <a:pt x="61569" y="1158435"/>
                  <a:pt x="48071" y="1183327"/>
                  <a:pt x="43543" y="1210491"/>
                </a:cubicBezTo>
                <a:cubicBezTo>
                  <a:pt x="40640" y="1227908"/>
                  <a:pt x="39908" y="1245829"/>
                  <a:pt x="34834" y="1262742"/>
                </a:cubicBezTo>
                <a:cubicBezTo>
                  <a:pt x="31104" y="1275177"/>
                  <a:pt x="21975" y="1285421"/>
                  <a:pt x="17417" y="1297577"/>
                </a:cubicBezTo>
                <a:cubicBezTo>
                  <a:pt x="7940" y="1322849"/>
                  <a:pt x="3180" y="1371112"/>
                  <a:pt x="0" y="1393371"/>
                </a:cubicBezTo>
                <a:cubicBezTo>
                  <a:pt x="2903" y="1463040"/>
                  <a:pt x="1008" y="1533074"/>
                  <a:pt x="8708" y="1602377"/>
                </a:cubicBezTo>
                <a:cubicBezTo>
                  <a:pt x="9864" y="1612779"/>
                  <a:pt x="20932" y="1619415"/>
                  <a:pt x="26125" y="1628502"/>
                </a:cubicBezTo>
                <a:cubicBezTo>
                  <a:pt x="42827" y="1657730"/>
                  <a:pt x="50010" y="1692050"/>
                  <a:pt x="87085" y="1706880"/>
                </a:cubicBezTo>
                <a:cubicBezTo>
                  <a:pt x="100413" y="1712211"/>
                  <a:pt x="138545" y="1728453"/>
                  <a:pt x="156754" y="1733005"/>
                </a:cubicBezTo>
                <a:cubicBezTo>
                  <a:pt x="171114" y="1736595"/>
                  <a:pt x="185937" y="1738124"/>
                  <a:pt x="200297" y="1741714"/>
                </a:cubicBezTo>
                <a:cubicBezTo>
                  <a:pt x="209203" y="1743940"/>
                  <a:pt x="217597" y="1747900"/>
                  <a:pt x="226423" y="1750422"/>
                </a:cubicBezTo>
                <a:cubicBezTo>
                  <a:pt x="237931" y="1753710"/>
                  <a:pt x="249793" y="1755692"/>
                  <a:pt x="261257" y="1759131"/>
                </a:cubicBezTo>
                <a:cubicBezTo>
                  <a:pt x="278842" y="1764407"/>
                  <a:pt x="295333" y="1773952"/>
                  <a:pt x="313508" y="1776548"/>
                </a:cubicBezTo>
                <a:cubicBezTo>
                  <a:pt x="386317" y="1786950"/>
                  <a:pt x="354554" y="1780279"/>
                  <a:pt x="409303" y="1793965"/>
                </a:cubicBezTo>
                <a:cubicBezTo>
                  <a:pt x="418011" y="1799771"/>
                  <a:pt x="425808" y="1807259"/>
                  <a:pt x="435428" y="1811382"/>
                </a:cubicBezTo>
                <a:cubicBezTo>
                  <a:pt x="461826" y="1822695"/>
                  <a:pt x="532904" y="1827051"/>
                  <a:pt x="548640" y="1828800"/>
                </a:cubicBezTo>
                <a:cubicBezTo>
                  <a:pt x="566057" y="1834606"/>
                  <a:pt x="582782" y="1843199"/>
                  <a:pt x="600891" y="1846217"/>
                </a:cubicBezTo>
                <a:cubicBezTo>
                  <a:pt x="721520" y="1866320"/>
                  <a:pt x="576757" y="1842925"/>
                  <a:pt x="792480" y="1872342"/>
                </a:cubicBezTo>
                <a:cubicBezTo>
                  <a:pt x="809975" y="1874728"/>
                  <a:pt x="827279" y="1878366"/>
                  <a:pt x="844731" y="1881051"/>
                </a:cubicBezTo>
                <a:cubicBezTo>
                  <a:pt x="865019" y="1884172"/>
                  <a:pt x="885345" y="1887047"/>
                  <a:pt x="905691" y="1889760"/>
                </a:cubicBezTo>
                <a:lnTo>
                  <a:pt x="975360" y="1898468"/>
                </a:lnTo>
                <a:cubicBezTo>
                  <a:pt x="1155656" y="1922507"/>
                  <a:pt x="906305" y="1890926"/>
                  <a:pt x="1105988" y="1915885"/>
                </a:cubicBezTo>
                <a:cubicBezTo>
                  <a:pt x="1114697" y="1918788"/>
                  <a:pt x="1123026" y="1923296"/>
                  <a:pt x="1132114" y="1924594"/>
                </a:cubicBezTo>
                <a:cubicBezTo>
                  <a:pt x="1256626" y="1942381"/>
                  <a:pt x="1568230" y="1941217"/>
                  <a:pt x="1602377" y="1942011"/>
                </a:cubicBezTo>
                <a:cubicBezTo>
                  <a:pt x="1622697" y="1944914"/>
                  <a:pt x="1642831" y="1949809"/>
                  <a:pt x="1663337" y="1950720"/>
                </a:cubicBezTo>
                <a:lnTo>
                  <a:pt x="2055223" y="1968137"/>
                </a:lnTo>
                <a:cubicBezTo>
                  <a:pt x="2218139" y="1964743"/>
                  <a:pt x="2360962" y="1992750"/>
                  <a:pt x="2508068" y="1950720"/>
                </a:cubicBezTo>
                <a:cubicBezTo>
                  <a:pt x="2516895" y="1948198"/>
                  <a:pt x="2525485" y="1944914"/>
                  <a:pt x="2534194" y="1942011"/>
                </a:cubicBezTo>
                <a:cubicBezTo>
                  <a:pt x="2545805" y="1933302"/>
                  <a:pt x="2556426" y="1923086"/>
                  <a:pt x="2569028" y="1915885"/>
                </a:cubicBezTo>
                <a:cubicBezTo>
                  <a:pt x="2576998" y="1911331"/>
                  <a:pt x="2586328" y="1909699"/>
                  <a:pt x="2595154" y="1907177"/>
                </a:cubicBezTo>
                <a:cubicBezTo>
                  <a:pt x="2606662" y="1903889"/>
                  <a:pt x="2618304" y="1901064"/>
                  <a:pt x="2629988" y="1898468"/>
                </a:cubicBezTo>
                <a:cubicBezTo>
                  <a:pt x="2644437" y="1895257"/>
                  <a:pt x="2659251" y="1893655"/>
                  <a:pt x="2673531" y="1889760"/>
                </a:cubicBezTo>
                <a:cubicBezTo>
                  <a:pt x="2691244" y="1884929"/>
                  <a:pt x="2725783" y="1872342"/>
                  <a:pt x="2725783" y="1872342"/>
                </a:cubicBezTo>
                <a:cubicBezTo>
                  <a:pt x="2784439" y="1813686"/>
                  <a:pt x="2716570" y="1872595"/>
                  <a:pt x="2786743" y="1837508"/>
                </a:cubicBezTo>
                <a:cubicBezTo>
                  <a:pt x="2805466" y="1828147"/>
                  <a:pt x="2838994" y="1802674"/>
                  <a:pt x="2838994" y="1802674"/>
                </a:cubicBezTo>
                <a:cubicBezTo>
                  <a:pt x="2850605" y="1785257"/>
                  <a:pt x="2868077" y="1770550"/>
                  <a:pt x="2873828" y="1750422"/>
                </a:cubicBezTo>
                <a:cubicBezTo>
                  <a:pt x="2879634" y="1730102"/>
                  <a:pt x="2886119" y="1709964"/>
                  <a:pt x="2891245" y="1689462"/>
                </a:cubicBezTo>
                <a:cubicBezTo>
                  <a:pt x="2894835" y="1675102"/>
                  <a:pt x="2896364" y="1660279"/>
                  <a:pt x="2899954" y="1645920"/>
                </a:cubicBezTo>
                <a:cubicBezTo>
                  <a:pt x="2902181" y="1637014"/>
                  <a:pt x="2906437" y="1628700"/>
                  <a:pt x="2908663" y="1619794"/>
                </a:cubicBezTo>
                <a:cubicBezTo>
                  <a:pt x="2912253" y="1605434"/>
                  <a:pt x="2914160" y="1590700"/>
                  <a:pt x="2917371" y="1576251"/>
                </a:cubicBezTo>
                <a:cubicBezTo>
                  <a:pt x="2919967" y="1564567"/>
                  <a:pt x="2922641" y="1552881"/>
                  <a:pt x="2926080" y="1541417"/>
                </a:cubicBezTo>
                <a:cubicBezTo>
                  <a:pt x="2931356" y="1523832"/>
                  <a:pt x="2943497" y="1489165"/>
                  <a:pt x="2943497" y="1489165"/>
                </a:cubicBezTo>
                <a:cubicBezTo>
                  <a:pt x="2940594" y="1393371"/>
                  <a:pt x="2939961" y="1297481"/>
                  <a:pt x="2934788" y="1201782"/>
                </a:cubicBezTo>
                <a:cubicBezTo>
                  <a:pt x="2934142" y="1189831"/>
                  <a:pt x="2930282" y="1178155"/>
                  <a:pt x="2926080" y="1166948"/>
                </a:cubicBezTo>
                <a:cubicBezTo>
                  <a:pt x="2916609" y="1141692"/>
                  <a:pt x="2905684" y="1127645"/>
                  <a:pt x="2891245" y="1105988"/>
                </a:cubicBezTo>
                <a:cubicBezTo>
                  <a:pt x="2872028" y="1009897"/>
                  <a:pt x="2900832" y="1100555"/>
                  <a:pt x="2856411" y="1045028"/>
                </a:cubicBezTo>
                <a:cubicBezTo>
                  <a:pt x="2850677" y="1037860"/>
                  <a:pt x="2852426" y="1026773"/>
                  <a:pt x="2847703" y="1018902"/>
                </a:cubicBezTo>
                <a:cubicBezTo>
                  <a:pt x="2843479" y="1011861"/>
                  <a:pt x="2835541" y="1007793"/>
                  <a:pt x="2830285" y="1001485"/>
                </a:cubicBezTo>
                <a:cubicBezTo>
                  <a:pt x="2820993" y="990335"/>
                  <a:pt x="2813606" y="977671"/>
                  <a:pt x="2804160" y="966651"/>
                </a:cubicBezTo>
                <a:cubicBezTo>
                  <a:pt x="2731372" y="881731"/>
                  <a:pt x="2828320" y="1007571"/>
                  <a:pt x="2751908" y="905691"/>
                </a:cubicBezTo>
                <a:cubicBezTo>
                  <a:pt x="2749005" y="896982"/>
                  <a:pt x="2748292" y="887203"/>
                  <a:pt x="2743200" y="879565"/>
                </a:cubicBezTo>
                <a:cubicBezTo>
                  <a:pt x="2736368" y="869318"/>
                  <a:pt x="2725089" y="862791"/>
                  <a:pt x="2717074" y="853440"/>
                </a:cubicBezTo>
                <a:cubicBezTo>
                  <a:pt x="2707628" y="842420"/>
                  <a:pt x="2698641" y="830913"/>
                  <a:pt x="2690948" y="818605"/>
                </a:cubicBezTo>
                <a:cubicBezTo>
                  <a:pt x="2684068" y="807596"/>
                  <a:pt x="2679972" y="795042"/>
                  <a:pt x="2673531" y="783771"/>
                </a:cubicBezTo>
                <a:cubicBezTo>
                  <a:pt x="2668338" y="774684"/>
                  <a:pt x="2661307" y="766732"/>
                  <a:pt x="2656114" y="757645"/>
                </a:cubicBezTo>
                <a:cubicBezTo>
                  <a:pt x="2649673" y="746374"/>
                  <a:pt x="2646807" y="732948"/>
                  <a:pt x="2638697" y="722811"/>
                </a:cubicBezTo>
                <a:cubicBezTo>
                  <a:pt x="2623310" y="703577"/>
                  <a:pt x="2603862" y="687977"/>
                  <a:pt x="2586445" y="670560"/>
                </a:cubicBezTo>
                <a:cubicBezTo>
                  <a:pt x="2580639" y="664754"/>
                  <a:pt x="2576372" y="656814"/>
                  <a:pt x="2569028" y="653142"/>
                </a:cubicBezTo>
                <a:cubicBezTo>
                  <a:pt x="2557417" y="647336"/>
                  <a:pt x="2544758" y="643270"/>
                  <a:pt x="2534194" y="635725"/>
                </a:cubicBezTo>
                <a:cubicBezTo>
                  <a:pt x="2524172" y="628567"/>
                  <a:pt x="2517921" y="616989"/>
                  <a:pt x="2508068" y="609600"/>
                </a:cubicBezTo>
                <a:cubicBezTo>
                  <a:pt x="2459135" y="572901"/>
                  <a:pt x="2477500" y="590702"/>
                  <a:pt x="2429691" y="574765"/>
                </a:cubicBezTo>
                <a:cubicBezTo>
                  <a:pt x="2358242" y="550948"/>
                  <a:pt x="2412052" y="567665"/>
                  <a:pt x="2351314" y="531222"/>
                </a:cubicBezTo>
                <a:cubicBezTo>
                  <a:pt x="2334616" y="521203"/>
                  <a:pt x="2315883" y="514909"/>
                  <a:pt x="2299063" y="505097"/>
                </a:cubicBezTo>
                <a:cubicBezTo>
                  <a:pt x="2280981" y="494549"/>
                  <a:pt x="2264228" y="481874"/>
                  <a:pt x="2246811" y="470262"/>
                </a:cubicBezTo>
                <a:lnTo>
                  <a:pt x="2220685" y="452845"/>
                </a:lnTo>
                <a:cubicBezTo>
                  <a:pt x="2214879" y="444137"/>
                  <a:pt x="2210669" y="434121"/>
                  <a:pt x="2203268" y="426720"/>
                </a:cubicBezTo>
                <a:cubicBezTo>
                  <a:pt x="2158014" y="381464"/>
                  <a:pt x="2194192" y="434968"/>
                  <a:pt x="2159725" y="391885"/>
                </a:cubicBezTo>
                <a:cubicBezTo>
                  <a:pt x="2141591" y="369218"/>
                  <a:pt x="2122409" y="347109"/>
                  <a:pt x="2107474" y="322217"/>
                </a:cubicBezTo>
                <a:cubicBezTo>
                  <a:pt x="2090057" y="293188"/>
                  <a:pt x="2079161" y="259068"/>
                  <a:pt x="2055223" y="235131"/>
                </a:cubicBezTo>
                <a:cubicBezTo>
                  <a:pt x="1977292" y="157201"/>
                  <a:pt x="2031232" y="204310"/>
                  <a:pt x="1976845" y="165462"/>
                </a:cubicBezTo>
                <a:cubicBezTo>
                  <a:pt x="1965034" y="157026"/>
                  <a:pt x="1954613" y="146538"/>
                  <a:pt x="1942011" y="139337"/>
                </a:cubicBezTo>
                <a:cubicBezTo>
                  <a:pt x="1934041" y="134783"/>
                  <a:pt x="1924323" y="134244"/>
                  <a:pt x="1915885" y="130628"/>
                </a:cubicBezTo>
                <a:cubicBezTo>
                  <a:pt x="1903953" y="125514"/>
                  <a:pt x="1892914" y="118483"/>
                  <a:pt x="1881051" y="113211"/>
                </a:cubicBezTo>
                <a:cubicBezTo>
                  <a:pt x="1844698" y="97054"/>
                  <a:pt x="1823875" y="91250"/>
                  <a:pt x="1785257" y="78377"/>
                </a:cubicBezTo>
                <a:cubicBezTo>
                  <a:pt x="1776548" y="75474"/>
                  <a:pt x="1768133" y="71468"/>
                  <a:pt x="1759131" y="69668"/>
                </a:cubicBezTo>
                <a:cubicBezTo>
                  <a:pt x="1689812" y="55805"/>
                  <a:pt x="1730299" y="62595"/>
                  <a:pt x="1637211" y="52251"/>
                </a:cubicBezTo>
                <a:cubicBezTo>
                  <a:pt x="1618597" y="46046"/>
                  <a:pt x="1595392" y="37568"/>
                  <a:pt x="1576251" y="34834"/>
                </a:cubicBezTo>
                <a:cubicBezTo>
                  <a:pt x="1547371" y="30708"/>
                  <a:pt x="1518194" y="29028"/>
                  <a:pt x="1489165" y="26125"/>
                </a:cubicBezTo>
                <a:cubicBezTo>
                  <a:pt x="1469346" y="16216"/>
                  <a:pt x="1443213" y="0"/>
                  <a:pt x="1419497" y="0"/>
                </a:cubicBezTo>
                <a:cubicBezTo>
                  <a:pt x="1364266" y="0"/>
                  <a:pt x="1254034" y="8708"/>
                  <a:pt x="1254034" y="8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D37D0FF-4029-46C0-A712-1E6BFCE01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703976"/>
                  </p:ext>
                </p:extLst>
              </p:nvPr>
            </p:nvGraphicFramePr>
            <p:xfrm>
              <a:off x="1380314" y="6136241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D37D0FF-4029-46C0-A712-1E6BFCE01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703976"/>
                  </p:ext>
                </p:extLst>
              </p:nvPr>
            </p:nvGraphicFramePr>
            <p:xfrm>
              <a:off x="1380314" y="6136241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rrow: Left 9">
            <a:extLst>
              <a:ext uri="{FF2B5EF4-FFF2-40B4-BE49-F238E27FC236}">
                <a16:creationId xmlns:a16="http://schemas.microsoft.com/office/drawing/2014/main" id="{26560F4D-F934-45C5-B5A1-3566C73BCE70}"/>
              </a:ext>
            </a:extLst>
          </p:cNvPr>
          <p:cNvSpPr/>
          <p:nvPr/>
        </p:nvSpPr>
        <p:spPr>
          <a:xfrm>
            <a:off x="2067299" y="5989743"/>
            <a:ext cx="3074278" cy="1771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B294CEB-C555-41F3-B4E2-1BB94ED79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910755"/>
                  </p:ext>
                </p:extLst>
              </p:nvPr>
            </p:nvGraphicFramePr>
            <p:xfrm>
              <a:off x="1380314" y="6507081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B294CEB-C555-41F3-B4E2-1BB94ED79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910755"/>
                  </p:ext>
                </p:extLst>
              </p:nvPr>
            </p:nvGraphicFramePr>
            <p:xfrm>
              <a:off x="1380314" y="6507081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65" r="-115108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16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5492" y="454737"/>
            <a:ext cx="9641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max-heap property is restored for node 2 in (b) by exchanging A[2] and A[4], which destroys the max-heap property for node 4. The recursive call Max-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4) now has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</a:t>
            </a: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2968706" y="256986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3998654" y="257919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623662" y="4428192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117193" y="4450393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543618" y="349057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-3780882">
            <a:off x="1770440" y="3661427"/>
            <a:ext cx="232508" cy="375420"/>
          </a:xfrm>
          <a:prstGeom prst="curvedLeftArrow">
            <a:avLst>
              <a:gd name="adj1" fmla="val 26789"/>
              <a:gd name="adj2" fmla="val 53578"/>
              <a:gd name="adj3" fmla="val 403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612749" y="3058076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77143" y="401056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29914" y="5022264"/>
            <a:ext cx="3968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0073" y="217222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123982" y="344266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931295" y="346531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064155" y="346640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318544" y="448445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63314" y="2065217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C3D21-219B-4EE1-85D3-C6E3C9930DF3}"/>
              </a:ext>
            </a:extLst>
          </p:cNvPr>
          <p:cNvSpPr txBox="1"/>
          <p:nvPr/>
        </p:nvSpPr>
        <p:spPr>
          <a:xfrm>
            <a:off x="8206224" y="2024414"/>
            <a:ext cx="2530417" cy="45243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exchanging the contents of A[2] and A[4], the algorithm continues to check its left(2) = 4’s subtree.</a:t>
            </a:r>
          </a:p>
          <a:p>
            <a:r>
              <a:rPr lang="en-US" dirty="0"/>
              <a:t>Algorithm: Compare  A[4] and A[8] for pick up the larger one.</a:t>
            </a:r>
          </a:p>
          <a:p>
            <a:r>
              <a:rPr lang="en-US" dirty="0"/>
              <a:t>Compare max{A[4], A[8]} and A[9]. </a:t>
            </a:r>
          </a:p>
          <a:p>
            <a:endParaRPr lang="en-US" dirty="0"/>
          </a:p>
          <a:p>
            <a:r>
              <a:rPr lang="en-US" dirty="0"/>
              <a:t>Or another way:</a:t>
            </a:r>
          </a:p>
          <a:p>
            <a:r>
              <a:rPr lang="en-US" dirty="0"/>
              <a:t>Compare  A[8] and A[9] for pick up the larger one. Then, compare max{A[8], A[9]} and A[4].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001D089-9869-4A6D-812F-CBB4C9C21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664423"/>
                  </p:ext>
                </p:extLst>
              </p:nvPr>
            </p:nvGraphicFramePr>
            <p:xfrm>
              <a:off x="783772" y="5848241"/>
              <a:ext cx="7010402" cy="371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14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001D089-9869-4A6D-812F-CBB4C9C21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664423"/>
                  </p:ext>
                </p:extLst>
              </p:nvPr>
            </p:nvGraphicFramePr>
            <p:xfrm>
              <a:off x="783772" y="5848241"/>
              <a:ext cx="7010402" cy="371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1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8065" r="-115326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8E846D-896D-48E0-9C81-72496E547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71071"/>
                  </p:ext>
                </p:extLst>
              </p:nvPr>
            </p:nvGraphicFramePr>
            <p:xfrm>
              <a:off x="783772" y="548392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746776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543730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8E846D-896D-48E0-9C81-72496E547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71071"/>
                  </p:ext>
                </p:extLst>
              </p:nvPr>
            </p:nvGraphicFramePr>
            <p:xfrm>
              <a:off x="783772" y="5483929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746776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543730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928376E-1FAE-4FFF-AA3C-86A70FEE1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434523"/>
                  </p:ext>
                </p:extLst>
              </p:nvPr>
            </p:nvGraphicFramePr>
            <p:xfrm>
              <a:off x="763696" y="6207992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928376E-1FAE-4FFF-AA3C-86A70FEE1E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434523"/>
                  </p:ext>
                </p:extLst>
              </p:nvPr>
            </p:nvGraphicFramePr>
            <p:xfrm>
              <a:off x="763696" y="6207992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65" r="-115108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853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6885" y="1016677"/>
            <a:ext cx="9038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swapping A[4] and A[9], as shown 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4 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up, and the recursive call Max-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9) yields no further change to the data structure.</a:t>
            </a: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2968706" y="288990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3998654" y="289923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598090" y="479227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080295" y="4792274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543618" y="381061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636598" y="3376292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77143" y="433060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7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9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31650" y="5379658"/>
            <a:ext cx="3968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0073" y="249226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123982" y="376270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931295" y="378535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064155" y="378644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318544" y="480449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63314" y="238525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 flipV="1">
            <a:off x="2692061" y="5109717"/>
            <a:ext cx="169862" cy="228600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E9E9CC-B3B9-46CF-BDF5-D73D0F01C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21899"/>
                  </p:ext>
                </p:extLst>
              </p:nvPr>
            </p:nvGraphicFramePr>
            <p:xfrm>
              <a:off x="4385534" y="5071920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E9E9CC-B3B9-46CF-BDF5-D73D0F01C0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21899"/>
                  </p:ext>
                </p:extLst>
              </p:nvPr>
            </p:nvGraphicFramePr>
            <p:xfrm>
              <a:off x="4385534" y="5071920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8197" r="-11532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6298392-A86E-4AD2-8C54-2466820D6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2064275"/>
                  </p:ext>
                </p:extLst>
              </p:nvPr>
            </p:nvGraphicFramePr>
            <p:xfrm>
              <a:off x="4371827" y="5642085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6298392-A86E-4AD2-8C54-2466820D6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2064275"/>
                  </p:ext>
                </p:extLst>
              </p:nvPr>
            </p:nvGraphicFramePr>
            <p:xfrm>
              <a:off x="4371827" y="5642085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8065" r="-11532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6066745-F7E8-403F-8201-2636AAF48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098192"/>
                  </p:ext>
                </p:extLst>
              </p:nvPr>
            </p:nvGraphicFramePr>
            <p:xfrm>
              <a:off x="4365079" y="6009574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6066745-F7E8-403F-8201-2636AAF48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098192"/>
                  </p:ext>
                </p:extLst>
              </p:nvPr>
            </p:nvGraphicFramePr>
            <p:xfrm>
              <a:off x="4365079" y="6009574"/>
              <a:ext cx="701040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872">
                      <a:extLst>
                        <a:ext uri="{9D8B030D-6E8A-4147-A177-3AD203B41FA5}">
                          <a16:colId xmlns:a16="http://schemas.microsoft.com/office/drawing/2014/main" val="225090372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13323169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545058317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166279018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645046181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69089303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7657206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43865248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03637532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3766867440"/>
                        </a:ext>
                      </a:extLst>
                    </a:gridCol>
                    <a:gridCol w="645253">
                      <a:extLst>
                        <a:ext uri="{9D8B030D-6E8A-4147-A177-3AD203B41FA5}">
                          <a16:colId xmlns:a16="http://schemas.microsoft.com/office/drawing/2014/main" val="2186485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65" r="-115108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740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3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4671" y="796370"/>
            <a:ext cx="95637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subtree of size n rooted at given node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is 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Θ(1) time to fix up the relationship among the elements 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], A[LEFT(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)], and A[RIGHT(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plus the time to run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subtree rooted at one of the children of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F06BA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children’s subtrees each have a size at most 2n/3 –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worst case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occurs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when the bottom level of the tree is exactly half full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– and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can be described by the  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T(n) ≤ T(2n/3) + Θ(1).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e.g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, if h = 4, A[left(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)] rooted subtree has 15 nodes, and the half full A[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] rooted tree has 23 nodes.  That is 15/23 about 2/3]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solution to this recurrence, by case 2 of the Master Theorem is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T(n) = O(log n).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Alternatively, we can characterize the running time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node of height h as O(h).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0112" y="4837727"/>
            <a:ext cx="191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15+15 – 7 = 23</a:t>
            </a:r>
          </a:p>
        </p:txBody>
      </p:sp>
    </p:spTree>
    <p:extLst>
      <p:ext uri="{BB962C8B-B14F-4D97-AF65-F5344CB8AC3E}">
        <p14:creationId xmlns:p14="http://schemas.microsoft.com/office/powerpoint/2010/main" val="283637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0BE6F5-80DD-4B09-80F2-E27F38B937A3}"/>
              </a:ext>
            </a:extLst>
          </p:cNvPr>
          <p:cNvSpPr/>
          <p:nvPr/>
        </p:nvSpPr>
        <p:spPr>
          <a:xfrm>
            <a:off x="6225876" y="174324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119AC4-3C63-4987-9C59-165DD066EF25}"/>
              </a:ext>
            </a:extLst>
          </p:cNvPr>
          <p:cNvSpPr/>
          <p:nvPr/>
        </p:nvSpPr>
        <p:spPr>
          <a:xfrm>
            <a:off x="3995537" y="2403207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1BFE49-01D0-4959-9A3B-E58295A84519}"/>
              </a:ext>
            </a:extLst>
          </p:cNvPr>
          <p:cNvSpPr/>
          <p:nvPr/>
        </p:nvSpPr>
        <p:spPr>
          <a:xfrm>
            <a:off x="8765096" y="241791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C181FD-8212-4B3D-A655-F7614CC62181}"/>
              </a:ext>
            </a:extLst>
          </p:cNvPr>
          <p:cNvSpPr/>
          <p:nvPr/>
        </p:nvSpPr>
        <p:spPr>
          <a:xfrm>
            <a:off x="2505991" y="3034004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D8BC7-6355-4A37-924A-7E42DFF3DA56}"/>
              </a:ext>
            </a:extLst>
          </p:cNvPr>
          <p:cNvSpPr/>
          <p:nvPr/>
        </p:nvSpPr>
        <p:spPr>
          <a:xfrm>
            <a:off x="5377738" y="304063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3821A7-27EB-47A9-867F-4BF818A83541}"/>
              </a:ext>
            </a:extLst>
          </p:cNvPr>
          <p:cNvSpPr/>
          <p:nvPr/>
        </p:nvSpPr>
        <p:spPr>
          <a:xfrm>
            <a:off x="7417243" y="3025385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5FE61-D147-4375-AD25-088B9E5663BE}"/>
              </a:ext>
            </a:extLst>
          </p:cNvPr>
          <p:cNvSpPr/>
          <p:nvPr/>
        </p:nvSpPr>
        <p:spPr>
          <a:xfrm>
            <a:off x="10120690" y="3034004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AA6C8-07E3-477D-9FA8-10F43D2EBC9D}"/>
              </a:ext>
            </a:extLst>
          </p:cNvPr>
          <p:cNvSpPr/>
          <p:nvPr/>
        </p:nvSpPr>
        <p:spPr>
          <a:xfrm>
            <a:off x="1680380" y="3878166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348B85-BAB2-49A5-A6C2-62C32ACEC404}"/>
              </a:ext>
            </a:extLst>
          </p:cNvPr>
          <p:cNvSpPr/>
          <p:nvPr/>
        </p:nvSpPr>
        <p:spPr>
          <a:xfrm>
            <a:off x="3368709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A7755D-FC3E-4DC7-AE7E-75BD219F7B0C}"/>
              </a:ext>
            </a:extLst>
          </p:cNvPr>
          <p:cNvSpPr/>
          <p:nvPr/>
        </p:nvSpPr>
        <p:spPr>
          <a:xfrm>
            <a:off x="4766150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BAEE0F-C34D-4433-902F-A0987B58A6C2}"/>
              </a:ext>
            </a:extLst>
          </p:cNvPr>
          <p:cNvSpPr/>
          <p:nvPr/>
        </p:nvSpPr>
        <p:spPr>
          <a:xfrm>
            <a:off x="6140400" y="389249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9C9DC7-05FE-4533-817D-4FD0616BF471}"/>
              </a:ext>
            </a:extLst>
          </p:cNvPr>
          <p:cNvSpPr/>
          <p:nvPr/>
        </p:nvSpPr>
        <p:spPr>
          <a:xfrm>
            <a:off x="6845907" y="3898913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3167E-DFBB-4256-83CB-EBA3BB4D9D9B}"/>
              </a:ext>
            </a:extLst>
          </p:cNvPr>
          <p:cNvSpPr/>
          <p:nvPr/>
        </p:nvSpPr>
        <p:spPr>
          <a:xfrm>
            <a:off x="8135184" y="3890090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F60BAE-844D-4103-9EC1-7D13A04972C8}"/>
              </a:ext>
            </a:extLst>
          </p:cNvPr>
          <p:cNvSpPr/>
          <p:nvPr/>
        </p:nvSpPr>
        <p:spPr>
          <a:xfrm>
            <a:off x="9515601" y="388002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71A0DF-8807-41B3-8E97-124689E56C28}"/>
              </a:ext>
            </a:extLst>
          </p:cNvPr>
          <p:cNvSpPr/>
          <p:nvPr/>
        </p:nvSpPr>
        <p:spPr>
          <a:xfrm>
            <a:off x="10896018" y="3842525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20BACF-8539-4986-B7E2-08810B02F778}"/>
              </a:ext>
            </a:extLst>
          </p:cNvPr>
          <p:cNvSpPr/>
          <p:nvPr/>
        </p:nvSpPr>
        <p:spPr>
          <a:xfrm>
            <a:off x="1307994" y="485750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802C6-D9C6-46B4-B229-09CAD8146554}"/>
              </a:ext>
            </a:extLst>
          </p:cNvPr>
          <p:cNvSpPr/>
          <p:nvPr/>
        </p:nvSpPr>
        <p:spPr>
          <a:xfrm>
            <a:off x="2096498" y="4857502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601406-B2DA-4649-A4D5-64094F122785}"/>
              </a:ext>
            </a:extLst>
          </p:cNvPr>
          <p:cNvSpPr/>
          <p:nvPr/>
        </p:nvSpPr>
        <p:spPr>
          <a:xfrm>
            <a:off x="2907532" y="4854851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F99577-DE88-4CC1-937B-91A7AE770645}"/>
              </a:ext>
            </a:extLst>
          </p:cNvPr>
          <p:cNvSpPr/>
          <p:nvPr/>
        </p:nvSpPr>
        <p:spPr>
          <a:xfrm>
            <a:off x="3718566" y="4854851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B3F4CE-5292-44B3-9AB4-FABB4ED70F4D}"/>
              </a:ext>
            </a:extLst>
          </p:cNvPr>
          <p:cNvSpPr/>
          <p:nvPr/>
        </p:nvSpPr>
        <p:spPr>
          <a:xfrm>
            <a:off x="4358976" y="4862138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7F4DC9-5193-47DB-B066-4FBE208325FD}"/>
              </a:ext>
            </a:extLst>
          </p:cNvPr>
          <p:cNvSpPr/>
          <p:nvPr/>
        </p:nvSpPr>
        <p:spPr>
          <a:xfrm>
            <a:off x="5242547" y="4846236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D21F02-DD9E-4E30-BCAE-B0C3F1B54AF3}"/>
              </a:ext>
            </a:extLst>
          </p:cNvPr>
          <p:cNvSpPr/>
          <p:nvPr/>
        </p:nvSpPr>
        <p:spPr>
          <a:xfrm>
            <a:off x="6564728" y="4864787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1ACD2D-C39D-424A-871A-C5466A86ACB6}"/>
              </a:ext>
            </a:extLst>
          </p:cNvPr>
          <p:cNvCxnSpPr>
            <a:stCxn id="2" idx="4"/>
            <a:endCxn id="3" idx="7"/>
          </p:cNvCxnSpPr>
          <p:nvPr/>
        </p:nvCxnSpPr>
        <p:spPr>
          <a:xfrm flipH="1">
            <a:off x="4171996" y="1934074"/>
            <a:ext cx="2157247" cy="49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63AE84-3774-43F5-A485-90711D7DC624}"/>
              </a:ext>
            </a:extLst>
          </p:cNvPr>
          <p:cNvCxnSpPr>
            <a:cxnSpLocks/>
            <a:stCxn id="4" idx="0"/>
            <a:endCxn id="2" idx="4"/>
          </p:cNvCxnSpPr>
          <p:nvPr/>
        </p:nvCxnSpPr>
        <p:spPr>
          <a:xfrm flipH="1" flipV="1">
            <a:off x="6329243" y="1934074"/>
            <a:ext cx="2539220" cy="48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9CABF6-826F-4FEC-902C-B0E7237A3833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2609358" y="2594039"/>
            <a:ext cx="1489546" cy="43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91BF54-D297-480B-AAE9-9A40EE2BFBC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83207" y="2590060"/>
            <a:ext cx="1397898" cy="4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7EE87F-87B2-42F8-8E90-F7EEEEC3C48A}"/>
              </a:ext>
            </a:extLst>
          </p:cNvPr>
          <p:cNvCxnSpPr>
            <a:cxnSpLocks/>
          </p:cNvCxnSpPr>
          <p:nvPr/>
        </p:nvCxnSpPr>
        <p:spPr>
          <a:xfrm flipH="1" flipV="1">
            <a:off x="8765096" y="2583434"/>
            <a:ext cx="1397898" cy="4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856195-0DE8-4F74-B39B-CA2F25605F3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520610" y="2601392"/>
            <a:ext cx="1359784" cy="42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96A2F7-BFDC-4012-A9C3-8AF8C3A3599E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1783747" y="3224836"/>
            <a:ext cx="825611" cy="65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33C6CD-3597-4800-B90F-D83867415FE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51093" y="3212908"/>
            <a:ext cx="820983" cy="67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8EE34B-E77D-454B-86A9-34E3116E0E9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869517" y="3216217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4538AA-AD9C-45D2-8698-D76F287A89A8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5481105" y="3231462"/>
            <a:ext cx="762662" cy="66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FDECC8-50BE-48F6-9949-CAA69E4022C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411361" y="4052432"/>
            <a:ext cx="354164" cy="80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5E864E-E19F-45AD-972A-3A8F5F6603C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10899" y="4080922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93C315-1888-4B21-98FB-8E27276F17F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97331" y="4068998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B001C9-B113-4A5E-8541-ECA52DE3B383}"/>
              </a:ext>
            </a:extLst>
          </p:cNvPr>
          <p:cNvCxnSpPr>
            <a:cxnSpLocks/>
          </p:cNvCxnSpPr>
          <p:nvPr/>
        </p:nvCxnSpPr>
        <p:spPr>
          <a:xfrm>
            <a:off x="3455509" y="406303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ABBCBE3-DD1E-4F76-A433-20AD105B3E97}"/>
              </a:ext>
            </a:extLst>
          </p:cNvPr>
          <p:cNvSpPr/>
          <p:nvPr/>
        </p:nvSpPr>
        <p:spPr>
          <a:xfrm>
            <a:off x="5673557" y="4836418"/>
            <a:ext cx="206734" cy="19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EBDEFC-65AD-4A70-907C-344DE7A911F1}"/>
              </a:ext>
            </a:extLst>
          </p:cNvPr>
          <p:cNvCxnSpPr>
            <a:cxnSpLocks/>
          </p:cNvCxnSpPr>
          <p:nvPr/>
        </p:nvCxnSpPr>
        <p:spPr>
          <a:xfrm>
            <a:off x="4898500" y="404791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4BB4ED-5587-4FF1-BE62-564058CFF0EE}"/>
              </a:ext>
            </a:extLst>
          </p:cNvPr>
          <p:cNvCxnSpPr>
            <a:cxnSpLocks/>
          </p:cNvCxnSpPr>
          <p:nvPr/>
        </p:nvCxnSpPr>
        <p:spPr>
          <a:xfrm flipH="1">
            <a:off x="4436484" y="4072307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A0F96-FB2B-40C0-B089-6239217BC09A}"/>
              </a:ext>
            </a:extLst>
          </p:cNvPr>
          <p:cNvCxnSpPr>
            <a:cxnSpLocks/>
          </p:cNvCxnSpPr>
          <p:nvPr/>
        </p:nvCxnSpPr>
        <p:spPr>
          <a:xfrm flipH="1">
            <a:off x="5773143" y="4047914"/>
            <a:ext cx="444610" cy="7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DD8679-049D-4E35-AB3F-CB6425E6D6A9}"/>
              </a:ext>
            </a:extLst>
          </p:cNvPr>
          <p:cNvCxnSpPr>
            <a:cxnSpLocks/>
          </p:cNvCxnSpPr>
          <p:nvPr/>
        </p:nvCxnSpPr>
        <p:spPr>
          <a:xfrm>
            <a:off x="6212555" y="4073634"/>
            <a:ext cx="402534" cy="7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B7B461-E129-490C-AD29-AE753A340C26}"/>
              </a:ext>
            </a:extLst>
          </p:cNvPr>
          <p:cNvCxnSpPr>
            <a:cxnSpLocks/>
          </p:cNvCxnSpPr>
          <p:nvPr/>
        </p:nvCxnSpPr>
        <p:spPr>
          <a:xfrm>
            <a:off x="7523214" y="3178992"/>
            <a:ext cx="741128" cy="71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8029C5-8B76-45F6-A930-4D63C7BAE4EF}"/>
              </a:ext>
            </a:extLst>
          </p:cNvPr>
          <p:cNvCxnSpPr>
            <a:cxnSpLocks/>
          </p:cNvCxnSpPr>
          <p:nvPr/>
        </p:nvCxnSpPr>
        <p:spPr>
          <a:xfrm>
            <a:off x="10211796" y="3166588"/>
            <a:ext cx="762662" cy="66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E5ABF0-DBCF-4BF4-B8AE-81A42A2F8993}"/>
              </a:ext>
            </a:extLst>
          </p:cNvPr>
          <p:cNvCxnSpPr>
            <a:cxnSpLocks/>
          </p:cNvCxnSpPr>
          <p:nvPr/>
        </p:nvCxnSpPr>
        <p:spPr>
          <a:xfrm flipH="1">
            <a:off x="6939075" y="3216217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4E7C6C-6411-45D8-9B39-47626ED759F0}"/>
              </a:ext>
            </a:extLst>
          </p:cNvPr>
          <p:cNvCxnSpPr>
            <a:cxnSpLocks/>
          </p:cNvCxnSpPr>
          <p:nvPr/>
        </p:nvCxnSpPr>
        <p:spPr>
          <a:xfrm flipH="1">
            <a:off x="9652970" y="3225040"/>
            <a:ext cx="614894" cy="6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DA7DA66-F987-4AEA-B8F2-8DC584FE86DD}"/>
              </a:ext>
            </a:extLst>
          </p:cNvPr>
          <p:cNvSpPr/>
          <p:nvPr/>
        </p:nvSpPr>
        <p:spPr>
          <a:xfrm>
            <a:off x="1017772" y="2109002"/>
            <a:ext cx="6297433" cy="4259667"/>
          </a:xfrm>
          <a:custGeom>
            <a:avLst/>
            <a:gdLst>
              <a:gd name="connsiteX0" fmla="*/ 3498574 w 6297433"/>
              <a:gd name="connsiteY0" fmla="*/ 47708 h 4259667"/>
              <a:gd name="connsiteX1" fmla="*/ 3450866 w 6297433"/>
              <a:gd name="connsiteY1" fmla="*/ 31806 h 4259667"/>
              <a:gd name="connsiteX2" fmla="*/ 3403158 w 6297433"/>
              <a:gd name="connsiteY2" fmla="*/ 23854 h 4259667"/>
              <a:gd name="connsiteX3" fmla="*/ 3379304 w 6297433"/>
              <a:gd name="connsiteY3" fmla="*/ 7952 h 4259667"/>
              <a:gd name="connsiteX4" fmla="*/ 2894275 w 6297433"/>
              <a:gd name="connsiteY4" fmla="*/ 0 h 4259667"/>
              <a:gd name="connsiteX5" fmla="*/ 2719346 w 6297433"/>
              <a:gd name="connsiteY5" fmla="*/ 7952 h 4259667"/>
              <a:gd name="connsiteX6" fmla="*/ 2647784 w 6297433"/>
              <a:gd name="connsiteY6" fmla="*/ 23854 h 4259667"/>
              <a:gd name="connsiteX7" fmla="*/ 2608028 w 6297433"/>
              <a:gd name="connsiteY7" fmla="*/ 39757 h 4259667"/>
              <a:gd name="connsiteX8" fmla="*/ 2568271 w 6297433"/>
              <a:gd name="connsiteY8" fmla="*/ 47708 h 4259667"/>
              <a:gd name="connsiteX9" fmla="*/ 2504661 w 6297433"/>
              <a:gd name="connsiteY9" fmla="*/ 79513 h 4259667"/>
              <a:gd name="connsiteX10" fmla="*/ 2425148 w 6297433"/>
              <a:gd name="connsiteY10" fmla="*/ 95416 h 4259667"/>
              <a:gd name="connsiteX11" fmla="*/ 2353586 w 6297433"/>
              <a:gd name="connsiteY11" fmla="*/ 119270 h 4259667"/>
              <a:gd name="connsiteX12" fmla="*/ 2258170 w 6297433"/>
              <a:gd name="connsiteY12" fmla="*/ 135173 h 4259667"/>
              <a:gd name="connsiteX13" fmla="*/ 2234316 w 6297433"/>
              <a:gd name="connsiteY13" fmla="*/ 151075 h 4259667"/>
              <a:gd name="connsiteX14" fmla="*/ 2186609 w 6297433"/>
              <a:gd name="connsiteY14" fmla="*/ 159026 h 4259667"/>
              <a:gd name="connsiteX15" fmla="*/ 2154803 w 6297433"/>
              <a:gd name="connsiteY15" fmla="*/ 166978 h 4259667"/>
              <a:gd name="connsiteX16" fmla="*/ 2107096 w 6297433"/>
              <a:gd name="connsiteY16" fmla="*/ 182880 h 4259667"/>
              <a:gd name="connsiteX17" fmla="*/ 1979875 w 6297433"/>
              <a:gd name="connsiteY17" fmla="*/ 198783 h 4259667"/>
              <a:gd name="connsiteX18" fmla="*/ 1812897 w 6297433"/>
              <a:gd name="connsiteY18" fmla="*/ 230588 h 4259667"/>
              <a:gd name="connsiteX19" fmla="*/ 1741336 w 6297433"/>
              <a:gd name="connsiteY19" fmla="*/ 238540 h 4259667"/>
              <a:gd name="connsiteX20" fmla="*/ 1701579 w 6297433"/>
              <a:gd name="connsiteY20" fmla="*/ 246491 h 4259667"/>
              <a:gd name="connsiteX21" fmla="*/ 1645920 w 6297433"/>
              <a:gd name="connsiteY21" fmla="*/ 254442 h 4259667"/>
              <a:gd name="connsiteX22" fmla="*/ 1598212 w 6297433"/>
              <a:gd name="connsiteY22" fmla="*/ 270345 h 4259667"/>
              <a:gd name="connsiteX23" fmla="*/ 1526650 w 6297433"/>
              <a:gd name="connsiteY23" fmla="*/ 278296 h 4259667"/>
              <a:gd name="connsiteX24" fmla="*/ 1470991 w 6297433"/>
              <a:gd name="connsiteY24" fmla="*/ 286247 h 4259667"/>
              <a:gd name="connsiteX25" fmla="*/ 1431235 w 6297433"/>
              <a:gd name="connsiteY25" fmla="*/ 302150 h 4259667"/>
              <a:gd name="connsiteX26" fmla="*/ 1367624 w 6297433"/>
              <a:gd name="connsiteY26" fmla="*/ 318053 h 4259667"/>
              <a:gd name="connsiteX27" fmla="*/ 1343770 w 6297433"/>
              <a:gd name="connsiteY27" fmla="*/ 326004 h 4259667"/>
              <a:gd name="connsiteX28" fmla="*/ 1319916 w 6297433"/>
              <a:gd name="connsiteY28" fmla="*/ 341906 h 4259667"/>
              <a:gd name="connsiteX29" fmla="*/ 1288111 w 6297433"/>
              <a:gd name="connsiteY29" fmla="*/ 349858 h 4259667"/>
              <a:gd name="connsiteX30" fmla="*/ 1264257 w 6297433"/>
              <a:gd name="connsiteY30" fmla="*/ 357809 h 4259667"/>
              <a:gd name="connsiteX31" fmla="*/ 1200647 w 6297433"/>
              <a:gd name="connsiteY31" fmla="*/ 381663 h 4259667"/>
              <a:gd name="connsiteX32" fmla="*/ 1144988 w 6297433"/>
              <a:gd name="connsiteY32" fmla="*/ 413468 h 4259667"/>
              <a:gd name="connsiteX33" fmla="*/ 1121134 w 6297433"/>
              <a:gd name="connsiteY33" fmla="*/ 421420 h 4259667"/>
              <a:gd name="connsiteX34" fmla="*/ 1097280 w 6297433"/>
              <a:gd name="connsiteY34" fmla="*/ 437322 h 4259667"/>
              <a:gd name="connsiteX35" fmla="*/ 1025718 w 6297433"/>
              <a:gd name="connsiteY35" fmla="*/ 469127 h 4259667"/>
              <a:gd name="connsiteX36" fmla="*/ 978010 w 6297433"/>
              <a:gd name="connsiteY36" fmla="*/ 508884 h 4259667"/>
              <a:gd name="connsiteX37" fmla="*/ 946205 w 6297433"/>
              <a:gd name="connsiteY37" fmla="*/ 524786 h 4259667"/>
              <a:gd name="connsiteX38" fmla="*/ 906449 w 6297433"/>
              <a:gd name="connsiteY38" fmla="*/ 564543 h 4259667"/>
              <a:gd name="connsiteX39" fmla="*/ 874643 w 6297433"/>
              <a:gd name="connsiteY39" fmla="*/ 588397 h 4259667"/>
              <a:gd name="connsiteX40" fmla="*/ 811033 w 6297433"/>
              <a:gd name="connsiteY40" fmla="*/ 636105 h 4259667"/>
              <a:gd name="connsiteX41" fmla="*/ 683812 w 6297433"/>
              <a:gd name="connsiteY41" fmla="*/ 755374 h 4259667"/>
              <a:gd name="connsiteX42" fmla="*/ 612250 w 6297433"/>
              <a:gd name="connsiteY42" fmla="*/ 818985 h 4259667"/>
              <a:gd name="connsiteX43" fmla="*/ 588396 w 6297433"/>
              <a:gd name="connsiteY43" fmla="*/ 866693 h 4259667"/>
              <a:gd name="connsiteX44" fmla="*/ 532737 w 6297433"/>
              <a:gd name="connsiteY44" fmla="*/ 922352 h 4259667"/>
              <a:gd name="connsiteX45" fmla="*/ 492981 w 6297433"/>
              <a:gd name="connsiteY45" fmla="*/ 1001865 h 4259667"/>
              <a:gd name="connsiteX46" fmla="*/ 485030 w 6297433"/>
              <a:gd name="connsiteY46" fmla="*/ 1025719 h 4259667"/>
              <a:gd name="connsiteX47" fmla="*/ 469127 w 6297433"/>
              <a:gd name="connsiteY47" fmla="*/ 1049573 h 4259667"/>
              <a:gd name="connsiteX48" fmla="*/ 445273 w 6297433"/>
              <a:gd name="connsiteY48" fmla="*/ 1089329 h 4259667"/>
              <a:gd name="connsiteX49" fmla="*/ 405516 w 6297433"/>
              <a:gd name="connsiteY49" fmla="*/ 1176793 h 4259667"/>
              <a:gd name="connsiteX50" fmla="*/ 397565 w 6297433"/>
              <a:gd name="connsiteY50" fmla="*/ 1200647 h 4259667"/>
              <a:gd name="connsiteX51" fmla="*/ 389614 w 6297433"/>
              <a:gd name="connsiteY51" fmla="*/ 1232453 h 4259667"/>
              <a:gd name="connsiteX52" fmla="*/ 365760 w 6297433"/>
              <a:gd name="connsiteY52" fmla="*/ 1264258 h 4259667"/>
              <a:gd name="connsiteX53" fmla="*/ 357809 w 6297433"/>
              <a:gd name="connsiteY53" fmla="*/ 1296063 h 4259667"/>
              <a:gd name="connsiteX54" fmla="*/ 349857 w 6297433"/>
              <a:gd name="connsiteY54" fmla="*/ 1319917 h 4259667"/>
              <a:gd name="connsiteX55" fmla="*/ 341906 w 6297433"/>
              <a:gd name="connsiteY55" fmla="*/ 1359673 h 4259667"/>
              <a:gd name="connsiteX56" fmla="*/ 333955 w 6297433"/>
              <a:gd name="connsiteY56" fmla="*/ 1407381 h 4259667"/>
              <a:gd name="connsiteX57" fmla="*/ 318052 w 6297433"/>
              <a:gd name="connsiteY57" fmla="*/ 1439186 h 4259667"/>
              <a:gd name="connsiteX58" fmla="*/ 302150 w 6297433"/>
              <a:gd name="connsiteY58" fmla="*/ 1494846 h 4259667"/>
              <a:gd name="connsiteX59" fmla="*/ 286247 w 6297433"/>
              <a:gd name="connsiteY59" fmla="*/ 1550505 h 4259667"/>
              <a:gd name="connsiteX60" fmla="*/ 262393 w 6297433"/>
              <a:gd name="connsiteY60" fmla="*/ 1598213 h 4259667"/>
              <a:gd name="connsiteX61" fmla="*/ 254442 w 6297433"/>
              <a:gd name="connsiteY61" fmla="*/ 1630018 h 4259667"/>
              <a:gd name="connsiteX62" fmla="*/ 214685 w 6297433"/>
              <a:gd name="connsiteY62" fmla="*/ 1709531 h 4259667"/>
              <a:gd name="connsiteX63" fmla="*/ 182880 w 6297433"/>
              <a:gd name="connsiteY63" fmla="*/ 1773141 h 4259667"/>
              <a:gd name="connsiteX64" fmla="*/ 166977 w 6297433"/>
              <a:gd name="connsiteY64" fmla="*/ 1812898 h 4259667"/>
              <a:gd name="connsiteX65" fmla="*/ 119270 w 6297433"/>
              <a:gd name="connsiteY65" fmla="*/ 1884460 h 4259667"/>
              <a:gd name="connsiteX66" fmla="*/ 103367 w 6297433"/>
              <a:gd name="connsiteY66" fmla="*/ 1908313 h 4259667"/>
              <a:gd name="connsiteX67" fmla="*/ 87464 w 6297433"/>
              <a:gd name="connsiteY67" fmla="*/ 1971924 h 4259667"/>
              <a:gd name="connsiteX68" fmla="*/ 71562 w 6297433"/>
              <a:gd name="connsiteY68" fmla="*/ 2027583 h 4259667"/>
              <a:gd name="connsiteX69" fmla="*/ 63610 w 6297433"/>
              <a:gd name="connsiteY69" fmla="*/ 2067340 h 4259667"/>
              <a:gd name="connsiteX70" fmla="*/ 47708 w 6297433"/>
              <a:gd name="connsiteY70" fmla="*/ 2107096 h 4259667"/>
              <a:gd name="connsiteX71" fmla="*/ 39756 w 6297433"/>
              <a:gd name="connsiteY71" fmla="*/ 2130950 h 4259667"/>
              <a:gd name="connsiteX72" fmla="*/ 23854 w 6297433"/>
              <a:gd name="connsiteY72" fmla="*/ 2186609 h 4259667"/>
              <a:gd name="connsiteX73" fmla="*/ 0 w 6297433"/>
              <a:gd name="connsiteY73" fmla="*/ 2234317 h 4259667"/>
              <a:gd name="connsiteX74" fmla="*/ 15903 w 6297433"/>
              <a:gd name="connsiteY74" fmla="*/ 2671639 h 4259667"/>
              <a:gd name="connsiteX75" fmla="*/ 23854 w 6297433"/>
              <a:gd name="connsiteY75" fmla="*/ 2695493 h 4259667"/>
              <a:gd name="connsiteX76" fmla="*/ 31805 w 6297433"/>
              <a:gd name="connsiteY76" fmla="*/ 3132814 h 4259667"/>
              <a:gd name="connsiteX77" fmla="*/ 47708 w 6297433"/>
              <a:gd name="connsiteY77" fmla="*/ 3164620 h 4259667"/>
              <a:gd name="connsiteX78" fmla="*/ 63610 w 6297433"/>
              <a:gd name="connsiteY78" fmla="*/ 3275938 h 4259667"/>
              <a:gd name="connsiteX79" fmla="*/ 95416 w 6297433"/>
              <a:gd name="connsiteY79" fmla="*/ 3331597 h 4259667"/>
              <a:gd name="connsiteX80" fmla="*/ 119270 w 6297433"/>
              <a:gd name="connsiteY80" fmla="*/ 3363402 h 4259667"/>
              <a:gd name="connsiteX81" fmla="*/ 135172 w 6297433"/>
              <a:gd name="connsiteY81" fmla="*/ 3395207 h 4259667"/>
              <a:gd name="connsiteX82" fmla="*/ 198783 w 6297433"/>
              <a:gd name="connsiteY82" fmla="*/ 3450866 h 4259667"/>
              <a:gd name="connsiteX83" fmla="*/ 222636 w 6297433"/>
              <a:gd name="connsiteY83" fmla="*/ 3466769 h 4259667"/>
              <a:gd name="connsiteX84" fmla="*/ 246490 w 6297433"/>
              <a:gd name="connsiteY84" fmla="*/ 3490623 h 4259667"/>
              <a:gd name="connsiteX85" fmla="*/ 270344 w 6297433"/>
              <a:gd name="connsiteY85" fmla="*/ 3498574 h 4259667"/>
              <a:gd name="connsiteX86" fmla="*/ 310101 w 6297433"/>
              <a:gd name="connsiteY86" fmla="*/ 3514477 h 4259667"/>
              <a:gd name="connsiteX87" fmla="*/ 341906 w 6297433"/>
              <a:gd name="connsiteY87" fmla="*/ 3530380 h 4259667"/>
              <a:gd name="connsiteX88" fmla="*/ 397565 w 6297433"/>
              <a:gd name="connsiteY88" fmla="*/ 3554233 h 4259667"/>
              <a:gd name="connsiteX89" fmla="*/ 429370 w 6297433"/>
              <a:gd name="connsiteY89" fmla="*/ 3570136 h 4259667"/>
              <a:gd name="connsiteX90" fmla="*/ 477078 w 6297433"/>
              <a:gd name="connsiteY90" fmla="*/ 3586039 h 4259667"/>
              <a:gd name="connsiteX91" fmla="*/ 532737 w 6297433"/>
              <a:gd name="connsiteY91" fmla="*/ 3617844 h 4259667"/>
              <a:gd name="connsiteX92" fmla="*/ 580445 w 6297433"/>
              <a:gd name="connsiteY92" fmla="*/ 3625795 h 4259667"/>
              <a:gd name="connsiteX93" fmla="*/ 644056 w 6297433"/>
              <a:gd name="connsiteY93" fmla="*/ 3641698 h 4259667"/>
              <a:gd name="connsiteX94" fmla="*/ 691763 w 6297433"/>
              <a:gd name="connsiteY94" fmla="*/ 3657600 h 4259667"/>
              <a:gd name="connsiteX95" fmla="*/ 795130 w 6297433"/>
              <a:gd name="connsiteY95" fmla="*/ 3681454 h 4259667"/>
              <a:gd name="connsiteX96" fmla="*/ 850790 w 6297433"/>
              <a:gd name="connsiteY96" fmla="*/ 3705308 h 4259667"/>
              <a:gd name="connsiteX97" fmla="*/ 954156 w 6297433"/>
              <a:gd name="connsiteY97" fmla="*/ 3713260 h 4259667"/>
              <a:gd name="connsiteX98" fmla="*/ 985962 w 6297433"/>
              <a:gd name="connsiteY98" fmla="*/ 3721211 h 4259667"/>
              <a:gd name="connsiteX99" fmla="*/ 1351722 w 6297433"/>
              <a:gd name="connsiteY99" fmla="*/ 3729162 h 4259667"/>
              <a:gd name="connsiteX100" fmla="*/ 1407381 w 6297433"/>
              <a:gd name="connsiteY100" fmla="*/ 3745065 h 4259667"/>
              <a:gd name="connsiteX101" fmla="*/ 1574358 w 6297433"/>
              <a:gd name="connsiteY101" fmla="*/ 3768919 h 4259667"/>
              <a:gd name="connsiteX102" fmla="*/ 1701579 w 6297433"/>
              <a:gd name="connsiteY102" fmla="*/ 3792773 h 4259667"/>
              <a:gd name="connsiteX103" fmla="*/ 1757238 w 6297433"/>
              <a:gd name="connsiteY103" fmla="*/ 3808675 h 4259667"/>
              <a:gd name="connsiteX104" fmla="*/ 1828800 w 6297433"/>
              <a:gd name="connsiteY104" fmla="*/ 3824578 h 4259667"/>
              <a:gd name="connsiteX105" fmla="*/ 1908313 w 6297433"/>
              <a:gd name="connsiteY105" fmla="*/ 3856383 h 4259667"/>
              <a:gd name="connsiteX106" fmla="*/ 1987826 w 6297433"/>
              <a:gd name="connsiteY106" fmla="*/ 3864334 h 4259667"/>
              <a:gd name="connsiteX107" fmla="*/ 2154803 w 6297433"/>
              <a:gd name="connsiteY107" fmla="*/ 3912042 h 4259667"/>
              <a:gd name="connsiteX108" fmla="*/ 2345635 w 6297433"/>
              <a:gd name="connsiteY108" fmla="*/ 3927945 h 4259667"/>
              <a:gd name="connsiteX109" fmla="*/ 2560320 w 6297433"/>
              <a:gd name="connsiteY109" fmla="*/ 3959750 h 4259667"/>
              <a:gd name="connsiteX110" fmla="*/ 2775005 w 6297433"/>
              <a:gd name="connsiteY110" fmla="*/ 4007458 h 4259667"/>
              <a:gd name="connsiteX111" fmla="*/ 2997642 w 6297433"/>
              <a:gd name="connsiteY111" fmla="*/ 4023360 h 4259667"/>
              <a:gd name="connsiteX112" fmla="*/ 3108960 w 6297433"/>
              <a:gd name="connsiteY112" fmla="*/ 4039263 h 4259667"/>
              <a:gd name="connsiteX113" fmla="*/ 3434963 w 6297433"/>
              <a:gd name="connsiteY113" fmla="*/ 4134679 h 4259667"/>
              <a:gd name="connsiteX114" fmla="*/ 3538330 w 6297433"/>
              <a:gd name="connsiteY114" fmla="*/ 4166484 h 4259667"/>
              <a:gd name="connsiteX115" fmla="*/ 3649649 w 6297433"/>
              <a:gd name="connsiteY115" fmla="*/ 4174435 h 4259667"/>
              <a:gd name="connsiteX116" fmla="*/ 3745064 w 6297433"/>
              <a:gd name="connsiteY116" fmla="*/ 4198289 h 4259667"/>
              <a:gd name="connsiteX117" fmla="*/ 3808675 w 6297433"/>
              <a:gd name="connsiteY117" fmla="*/ 4222143 h 4259667"/>
              <a:gd name="connsiteX118" fmla="*/ 4015409 w 6297433"/>
              <a:gd name="connsiteY118" fmla="*/ 4238046 h 4259667"/>
              <a:gd name="connsiteX119" fmla="*/ 4746929 w 6297433"/>
              <a:gd name="connsiteY119" fmla="*/ 4230094 h 4259667"/>
              <a:gd name="connsiteX120" fmla="*/ 4898003 w 6297433"/>
              <a:gd name="connsiteY120" fmla="*/ 4190338 h 4259667"/>
              <a:gd name="connsiteX121" fmla="*/ 4945711 w 6297433"/>
              <a:gd name="connsiteY121" fmla="*/ 4182386 h 4259667"/>
              <a:gd name="connsiteX122" fmla="*/ 5017273 w 6297433"/>
              <a:gd name="connsiteY122" fmla="*/ 4158533 h 4259667"/>
              <a:gd name="connsiteX123" fmla="*/ 5088835 w 6297433"/>
              <a:gd name="connsiteY123" fmla="*/ 4142630 h 4259667"/>
              <a:gd name="connsiteX124" fmla="*/ 5152445 w 6297433"/>
              <a:gd name="connsiteY124" fmla="*/ 4118776 h 4259667"/>
              <a:gd name="connsiteX125" fmla="*/ 5176299 w 6297433"/>
              <a:gd name="connsiteY125" fmla="*/ 4110825 h 4259667"/>
              <a:gd name="connsiteX126" fmla="*/ 5247861 w 6297433"/>
              <a:gd name="connsiteY126" fmla="*/ 4094922 h 4259667"/>
              <a:gd name="connsiteX127" fmla="*/ 5327374 w 6297433"/>
              <a:gd name="connsiteY127" fmla="*/ 4071068 h 4259667"/>
              <a:gd name="connsiteX128" fmla="*/ 5398936 w 6297433"/>
              <a:gd name="connsiteY128" fmla="*/ 4055166 h 4259667"/>
              <a:gd name="connsiteX129" fmla="*/ 5502303 w 6297433"/>
              <a:gd name="connsiteY129" fmla="*/ 4015409 h 4259667"/>
              <a:gd name="connsiteX130" fmla="*/ 5565913 w 6297433"/>
              <a:gd name="connsiteY130" fmla="*/ 3975653 h 4259667"/>
              <a:gd name="connsiteX131" fmla="*/ 5701085 w 6297433"/>
              <a:gd name="connsiteY131" fmla="*/ 3927945 h 4259667"/>
              <a:gd name="connsiteX132" fmla="*/ 5756744 w 6297433"/>
              <a:gd name="connsiteY132" fmla="*/ 3896140 h 4259667"/>
              <a:gd name="connsiteX133" fmla="*/ 5868063 w 6297433"/>
              <a:gd name="connsiteY133" fmla="*/ 3856383 h 4259667"/>
              <a:gd name="connsiteX134" fmla="*/ 5963478 w 6297433"/>
              <a:gd name="connsiteY134" fmla="*/ 3808675 h 4259667"/>
              <a:gd name="connsiteX135" fmla="*/ 6050943 w 6297433"/>
              <a:gd name="connsiteY135" fmla="*/ 3760967 h 4259667"/>
              <a:gd name="connsiteX136" fmla="*/ 6090699 w 6297433"/>
              <a:gd name="connsiteY136" fmla="*/ 3721211 h 4259667"/>
              <a:gd name="connsiteX137" fmla="*/ 6122504 w 6297433"/>
              <a:gd name="connsiteY137" fmla="*/ 3681454 h 4259667"/>
              <a:gd name="connsiteX138" fmla="*/ 6138407 w 6297433"/>
              <a:gd name="connsiteY138" fmla="*/ 3641698 h 4259667"/>
              <a:gd name="connsiteX139" fmla="*/ 6178163 w 6297433"/>
              <a:gd name="connsiteY139" fmla="*/ 3442915 h 4259667"/>
              <a:gd name="connsiteX140" fmla="*/ 6209969 w 6297433"/>
              <a:gd name="connsiteY140" fmla="*/ 3331597 h 4259667"/>
              <a:gd name="connsiteX141" fmla="*/ 6225871 w 6297433"/>
              <a:gd name="connsiteY141" fmla="*/ 3283889 h 4259667"/>
              <a:gd name="connsiteX142" fmla="*/ 6257676 w 6297433"/>
              <a:gd name="connsiteY142" fmla="*/ 3164620 h 4259667"/>
              <a:gd name="connsiteX143" fmla="*/ 6265628 w 6297433"/>
              <a:gd name="connsiteY143" fmla="*/ 3077155 h 4259667"/>
              <a:gd name="connsiteX144" fmla="*/ 6289482 w 6297433"/>
              <a:gd name="connsiteY144" fmla="*/ 3005593 h 4259667"/>
              <a:gd name="connsiteX145" fmla="*/ 6297433 w 6297433"/>
              <a:gd name="connsiteY145" fmla="*/ 2973788 h 4259667"/>
              <a:gd name="connsiteX146" fmla="*/ 6289482 w 6297433"/>
              <a:gd name="connsiteY146" fmla="*/ 2822713 h 4259667"/>
              <a:gd name="connsiteX147" fmla="*/ 6225871 w 6297433"/>
              <a:gd name="connsiteY147" fmla="*/ 2735249 h 4259667"/>
              <a:gd name="connsiteX148" fmla="*/ 6138407 w 6297433"/>
              <a:gd name="connsiteY148" fmla="*/ 2647785 h 4259667"/>
              <a:gd name="connsiteX149" fmla="*/ 6098650 w 6297433"/>
              <a:gd name="connsiteY149" fmla="*/ 2631882 h 4259667"/>
              <a:gd name="connsiteX150" fmla="*/ 6066845 w 6297433"/>
              <a:gd name="connsiteY150" fmla="*/ 2615980 h 4259667"/>
              <a:gd name="connsiteX151" fmla="*/ 5955527 w 6297433"/>
              <a:gd name="connsiteY151" fmla="*/ 2568272 h 4259667"/>
              <a:gd name="connsiteX152" fmla="*/ 5899868 w 6297433"/>
              <a:gd name="connsiteY152" fmla="*/ 2544418 h 4259667"/>
              <a:gd name="connsiteX153" fmla="*/ 5876014 w 6297433"/>
              <a:gd name="connsiteY153" fmla="*/ 2520564 h 4259667"/>
              <a:gd name="connsiteX154" fmla="*/ 5868063 w 6297433"/>
              <a:gd name="connsiteY154" fmla="*/ 2496710 h 4259667"/>
              <a:gd name="connsiteX155" fmla="*/ 5860111 w 6297433"/>
              <a:gd name="connsiteY155" fmla="*/ 2321781 h 4259667"/>
              <a:gd name="connsiteX156" fmla="*/ 5844209 w 6297433"/>
              <a:gd name="connsiteY156" fmla="*/ 2274073 h 4259667"/>
              <a:gd name="connsiteX157" fmla="*/ 5796501 w 6297433"/>
              <a:gd name="connsiteY157" fmla="*/ 2138901 h 4259667"/>
              <a:gd name="connsiteX158" fmla="*/ 5780598 w 6297433"/>
              <a:gd name="connsiteY158" fmla="*/ 2043486 h 4259667"/>
              <a:gd name="connsiteX159" fmla="*/ 5756744 w 6297433"/>
              <a:gd name="connsiteY159" fmla="*/ 2003729 h 4259667"/>
              <a:gd name="connsiteX160" fmla="*/ 5732890 w 6297433"/>
              <a:gd name="connsiteY160" fmla="*/ 1948070 h 4259667"/>
              <a:gd name="connsiteX161" fmla="*/ 5701085 w 6297433"/>
              <a:gd name="connsiteY161" fmla="*/ 1884460 h 4259667"/>
              <a:gd name="connsiteX162" fmla="*/ 5685183 w 6297433"/>
              <a:gd name="connsiteY162" fmla="*/ 1836752 h 4259667"/>
              <a:gd name="connsiteX163" fmla="*/ 5677231 w 6297433"/>
              <a:gd name="connsiteY163" fmla="*/ 1804946 h 4259667"/>
              <a:gd name="connsiteX164" fmla="*/ 5653377 w 6297433"/>
              <a:gd name="connsiteY164" fmla="*/ 1749287 h 4259667"/>
              <a:gd name="connsiteX165" fmla="*/ 5637475 w 6297433"/>
              <a:gd name="connsiteY165" fmla="*/ 1693628 h 4259667"/>
              <a:gd name="connsiteX166" fmla="*/ 5621572 w 6297433"/>
              <a:gd name="connsiteY166" fmla="*/ 1542553 h 4259667"/>
              <a:gd name="connsiteX167" fmla="*/ 5613621 w 6297433"/>
              <a:gd name="connsiteY167" fmla="*/ 1510748 h 4259667"/>
              <a:gd name="connsiteX168" fmla="*/ 5597718 w 6297433"/>
              <a:gd name="connsiteY168" fmla="*/ 1407381 h 4259667"/>
              <a:gd name="connsiteX169" fmla="*/ 5542059 w 6297433"/>
              <a:gd name="connsiteY169" fmla="*/ 1311966 h 4259667"/>
              <a:gd name="connsiteX170" fmla="*/ 5510254 w 6297433"/>
              <a:gd name="connsiteY170" fmla="*/ 1232453 h 4259667"/>
              <a:gd name="connsiteX171" fmla="*/ 5454595 w 6297433"/>
              <a:gd name="connsiteY171" fmla="*/ 1144988 h 4259667"/>
              <a:gd name="connsiteX172" fmla="*/ 5422790 w 6297433"/>
              <a:gd name="connsiteY172" fmla="*/ 1097280 h 4259667"/>
              <a:gd name="connsiteX173" fmla="*/ 5390984 w 6297433"/>
              <a:gd name="connsiteY173" fmla="*/ 1057524 h 4259667"/>
              <a:gd name="connsiteX174" fmla="*/ 5367130 w 6297433"/>
              <a:gd name="connsiteY174" fmla="*/ 1009816 h 4259667"/>
              <a:gd name="connsiteX175" fmla="*/ 5335325 w 6297433"/>
              <a:gd name="connsiteY175" fmla="*/ 954157 h 4259667"/>
              <a:gd name="connsiteX176" fmla="*/ 5319423 w 6297433"/>
              <a:gd name="connsiteY176" fmla="*/ 914400 h 4259667"/>
              <a:gd name="connsiteX177" fmla="*/ 5279666 w 6297433"/>
              <a:gd name="connsiteY177" fmla="*/ 858741 h 4259667"/>
              <a:gd name="connsiteX178" fmla="*/ 5231958 w 6297433"/>
              <a:gd name="connsiteY178" fmla="*/ 763326 h 4259667"/>
              <a:gd name="connsiteX179" fmla="*/ 5200153 w 6297433"/>
              <a:gd name="connsiteY179" fmla="*/ 691764 h 4259667"/>
              <a:gd name="connsiteX180" fmla="*/ 5176299 w 6297433"/>
              <a:gd name="connsiteY180" fmla="*/ 652007 h 4259667"/>
              <a:gd name="connsiteX181" fmla="*/ 5152445 w 6297433"/>
              <a:gd name="connsiteY181" fmla="*/ 636105 h 4259667"/>
              <a:gd name="connsiteX182" fmla="*/ 5136543 w 6297433"/>
              <a:gd name="connsiteY182" fmla="*/ 612251 h 4259667"/>
              <a:gd name="connsiteX183" fmla="*/ 5057030 w 6297433"/>
              <a:gd name="connsiteY183" fmla="*/ 556592 h 4259667"/>
              <a:gd name="connsiteX184" fmla="*/ 5033176 w 6297433"/>
              <a:gd name="connsiteY184" fmla="*/ 548640 h 4259667"/>
              <a:gd name="connsiteX185" fmla="*/ 4913906 w 6297433"/>
              <a:gd name="connsiteY185" fmla="*/ 492981 h 4259667"/>
              <a:gd name="connsiteX186" fmla="*/ 4802588 w 6297433"/>
              <a:gd name="connsiteY186" fmla="*/ 453225 h 4259667"/>
              <a:gd name="connsiteX187" fmla="*/ 4754880 w 6297433"/>
              <a:gd name="connsiteY187" fmla="*/ 437322 h 4259667"/>
              <a:gd name="connsiteX188" fmla="*/ 4691270 w 6297433"/>
              <a:gd name="connsiteY188" fmla="*/ 405517 h 4259667"/>
              <a:gd name="connsiteX189" fmla="*/ 4579951 w 6297433"/>
              <a:gd name="connsiteY189" fmla="*/ 365760 h 4259667"/>
              <a:gd name="connsiteX190" fmla="*/ 4556097 w 6297433"/>
              <a:gd name="connsiteY190" fmla="*/ 357809 h 4259667"/>
              <a:gd name="connsiteX191" fmla="*/ 4365266 w 6297433"/>
              <a:gd name="connsiteY191" fmla="*/ 333955 h 4259667"/>
              <a:gd name="connsiteX192" fmla="*/ 4341412 w 6297433"/>
              <a:gd name="connsiteY192" fmla="*/ 326004 h 4259667"/>
              <a:gd name="connsiteX193" fmla="*/ 4309607 w 6297433"/>
              <a:gd name="connsiteY193" fmla="*/ 318053 h 4259667"/>
              <a:gd name="connsiteX194" fmla="*/ 4285753 w 6297433"/>
              <a:gd name="connsiteY194" fmla="*/ 302150 h 4259667"/>
              <a:gd name="connsiteX195" fmla="*/ 4245996 w 6297433"/>
              <a:gd name="connsiteY195" fmla="*/ 294199 h 4259667"/>
              <a:gd name="connsiteX196" fmla="*/ 4222143 w 6297433"/>
              <a:gd name="connsiteY196" fmla="*/ 286247 h 4259667"/>
              <a:gd name="connsiteX197" fmla="*/ 4190337 w 6297433"/>
              <a:gd name="connsiteY197" fmla="*/ 278296 h 4259667"/>
              <a:gd name="connsiteX198" fmla="*/ 4126727 w 6297433"/>
              <a:gd name="connsiteY198" fmla="*/ 238540 h 4259667"/>
              <a:gd name="connsiteX199" fmla="*/ 4094922 w 6297433"/>
              <a:gd name="connsiteY199" fmla="*/ 230588 h 4259667"/>
              <a:gd name="connsiteX200" fmla="*/ 4071068 w 6297433"/>
              <a:gd name="connsiteY200" fmla="*/ 222637 h 4259667"/>
              <a:gd name="connsiteX201" fmla="*/ 3959750 w 6297433"/>
              <a:gd name="connsiteY201" fmla="*/ 214686 h 4259667"/>
              <a:gd name="connsiteX202" fmla="*/ 3872285 w 6297433"/>
              <a:gd name="connsiteY202" fmla="*/ 198783 h 4259667"/>
              <a:gd name="connsiteX203" fmla="*/ 3848431 w 6297433"/>
              <a:gd name="connsiteY203" fmla="*/ 190832 h 4259667"/>
              <a:gd name="connsiteX204" fmla="*/ 3800723 w 6297433"/>
              <a:gd name="connsiteY204" fmla="*/ 159026 h 4259667"/>
              <a:gd name="connsiteX205" fmla="*/ 3745064 w 6297433"/>
              <a:gd name="connsiteY205" fmla="*/ 135173 h 4259667"/>
              <a:gd name="connsiteX206" fmla="*/ 3705308 w 6297433"/>
              <a:gd name="connsiteY206" fmla="*/ 127221 h 4259667"/>
              <a:gd name="connsiteX207" fmla="*/ 3673503 w 6297433"/>
              <a:gd name="connsiteY207" fmla="*/ 119270 h 42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6297433" h="4259667">
                <a:moveTo>
                  <a:pt x="3498574" y="47708"/>
                </a:moveTo>
                <a:cubicBezTo>
                  <a:pt x="3482671" y="42407"/>
                  <a:pt x="3467128" y="35872"/>
                  <a:pt x="3450866" y="31806"/>
                </a:cubicBezTo>
                <a:cubicBezTo>
                  <a:pt x="3435225" y="27896"/>
                  <a:pt x="3418453" y="28952"/>
                  <a:pt x="3403158" y="23854"/>
                </a:cubicBezTo>
                <a:cubicBezTo>
                  <a:pt x="3394092" y="20832"/>
                  <a:pt x="3388850" y="8399"/>
                  <a:pt x="3379304" y="7952"/>
                </a:cubicBezTo>
                <a:cubicBezTo>
                  <a:pt x="3217783" y="381"/>
                  <a:pt x="3055951" y="2651"/>
                  <a:pt x="2894275" y="0"/>
                </a:cubicBezTo>
                <a:cubicBezTo>
                  <a:pt x="2835965" y="2651"/>
                  <a:pt x="2777556" y="3640"/>
                  <a:pt x="2719346" y="7952"/>
                </a:cubicBezTo>
                <a:cubicBezTo>
                  <a:pt x="2711246" y="8552"/>
                  <a:pt x="2658438" y="20303"/>
                  <a:pt x="2647784" y="23854"/>
                </a:cubicBezTo>
                <a:cubicBezTo>
                  <a:pt x="2634244" y="28367"/>
                  <a:pt x="2621699" y="35656"/>
                  <a:pt x="2608028" y="39757"/>
                </a:cubicBezTo>
                <a:cubicBezTo>
                  <a:pt x="2595083" y="43640"/>
                  <a:pt x="2581523" y="45058"/>
                  <a:pt x="2568271" y="47708"/>
                </a:cubicBezTo>
                <a:cubicBezTo>
                  <a:pt x="2547068" y="58310"/>
                  <a:pt x="2528044" y="75615"/>
                  <a:pt x="2504661" y="79513"/>
                </a:cubicBezTo>
                <a:cubicBezTo>
                  <a:pt x="2481179" y="83427"/>
                  <a:pt x="2448867" y="87510"/>
                  <a:pt x="2425148" y="95416"/>
                </a:cubicBezTo>
                <a:cubicBezTo>
                  <a:pt x="2377981" y="111138"/>
                  <a:pt x="2397143" y="111103"/>
                  <a:pt x="2353586" y="119270"/>
                </a:cubicBezTo>
                <a:cubicBezTo>
                  <a:pt x="2321894" y="125212"/>
                  <a:pt x="2258170" y="135173"/>
                  <a:pt x="2258170" y="135173"/>
                </a:cubicBezTo>
                <a:cubicBezTo>
                  <a:pt x="2250219" y="140474"/>
                  <a:pt x="2243382" y="148053"/>
                  <a:pt x="2234316" y="151075"/>
                </a:cubicBezTo>
                <a:cubicBezTo>
                  <a:pt x="2219022" y="156173"/>
                  <a:pt x="2202418" y="155864"/>
                  <a:pt x="2186609" y="159026"/>
                </a:cubicBezTo>
                <a:cubicBezTo>
                  <a:pt x="2175893" y="161169"/>
                  <a:pt x="2165270" y="163838"/>
                  <a:pt x="2154803" y="166978"/>
                </a:cubicBezTo>
                <a:cubicBezTo>
                  <a:pt x="2138747" y="171795"/>
                  <a:pt x="2123358" y="178814"/>
                  <a:pt x="2107096" y="182880"/>
                </a:cubicBezTo>
                <a:cubicBezTo>
                  <a:pt x="2072869" y="191437"/>
                  <a:pt x="2009748" y="195464"/>
                  <a:pt x="1979875" y="198783"/>
                </a:cubicBezTo>
                <a:cubicBezTo>
                  <a:pt x="1848615" y="213367"/>
                  <a:pt x="1990967" y="198211"/>
                  <a:pt x="1812897" y="230588"/>
                </a:cubicBezTo>
                <a:cubicBezTo>
                  <a:pt x="1789284" y="234881"/>
                  <a:pt x="1765095" y="235146"/>
                  <a:pt x="1741336" y="238540"/>
                </a:cubicBezTo>
                <a:cubicBezTo>
                  <a:pt x="1727957" y="240451"/>
                  <a:pt x="1714910" y="244269"/>
                  <a:pt x="1701579" y="246491"/>
                </a:cubicBezTo>
                <a:cubicBezTo>
                  <a:pt x="1683093" y="249572"/>
                  <a:pt x="1664473" y="251792"/>
                  <a:pt x="1645920" y="254442"/>
                </a:cubicBezTo>
                <a:cubicBezTo>
                  <a:pt x="1630017" y="259743"/>
                  <a:pt x="1614649" y="267058"/>
                  <a:pt x="1598212" y="270345"/>
                </a:cubicBezTo>
                <a:cubicBezTo>
                  <a:pt x="1574677" y="275052"/>
                  <a:pt x="1550465" y="275319"/>
                  <a:pt x="1526650" y="278296"/>
                </a:cubicBezTo>
                <a:cubicBezTo>
                  <a:pt x="1508053" y="280620"/>
                  <a:pt x="1489544" y="283597"/>
                  <a:pt x="1470991" y="286247"/>
                </a:cubicBezTo>
                <a:cubicBezTo>
                  <a:pt x="1457739" y="291548"/>
                  <a:pt x="1444877" y="297952"/>
                  <a:pt x="1431235" y="302150"/>
                </a:cubicBezTo>
                <a:cubicBezTo>
                  <a:pt x="1410345" y="308578"/>
                  <a:pt x="1388359" y="311142"/>
                  <a:pt x="1367624" y="318053"/>
                </a:cubicBezTo>
                <a:cubicBezTo>
                  <a:pt x="1359673" y="320703"/>
                  <a:pt x="1351267" y="322256"/>
                  <a:pt x="1343770" y="326004"/>
                </a:cubicBezTo>
                <a:cubicBezTo>
                  <a:pt x="1335223" y="330278"/>
                  <a:pt x="1328700" y="338142"/>
                  <a:pt x="1319916" y="341906"/>
                </a:cubicBezTo>
                <a:cubicBezTo>
                  <a:pt x="1309872" y="346211"/>
                  <a:pt x="1298619" y="346856"/>
                  <a:pt x="1288111" y="349858"/>
                </a:cubicBezTo>
                <a:cubicBezTo>
                  <a:pt x="1280052" y="352161"/>
                  <a:pt x="1271961" y="354507"/>
                  <a:pt x="1264257" y="357809"/>
                </a:cubicBezTo>
                <a:cubicBezTo>
                  <a:pt x="1206044" y="382758"/>
                  <a:pt x="1259287" y="367004"/>
                  <a:pt x="1200647" y="381663"/>
                </a:cubicBezTo>
                <a:cubicBezTo>
                  <a:pt x="1182094" y="392265"/>
                  <a:pt x="1164100" y="403912"/>
                  <a:pt x="1144988" y="413468"/>
                </a:cubicBezTo>
                <a:cubicBezTo>
                  <a:pt x="1137491" y="417216"/>
                  <a:pt x="1128631" y="417672"/>
                  <a:pt x="1121134" y="421420"/>
                </a:cubicBezTo>
                <a:cubicBezTo>
                  <a:pt x="1112587" y="425694"/>
                  <a:pt x="1105577" y="432581"/>
                  <a:pt x="1097280" y="437322"/>
                </a:cubicBezTo>
                <a:cubicBezTo>
                  <a:pt x="1071273" y="452183"/>
                  <a:pt x="1054125" y="457765"/>
                  <a:pt x="1025718" y="469127"/>
                </a:cubicBezTo>
                <a:cubicBezTo>
                  <a:pt x="1009815" y="482379"/>
                  <a:pt x="994969" y="497013"/>
                  <a:pt x="978010" y="508884"/>
                </a:cubicBezTo>
                <a:cubicBezTo>
                  <a:pt x="968300" y="515681"/>
                  <a:pt x="955561" y="517509"/>
                  <a:pt x="946205" y="524786"/>
                </a:cubicBezTo>
                <a:cubicBezTo>
                  <a:pt x="931411" y="536292"/>
                  <a:pt x="920456" y="552092"/>
                  <a:pt x="906449" y="564543"/>
                </a:cubicBezTo>
                <a:cubicBezTo>
                  <a:pt x="896544" y="573347"/>
                  <a:pt x="884705" y="579772"/>
                  <a:pt x="874643" y="588397"/>
                </a:cubicBezTo>
                <a:cubicBezTo>
                  <a:pt x="820535" y="634775"/>
                  <a:pt x="886995" y="590528"/>
                  <a:pt x="811033" y="636105"/>
                </a:cubicBezTo>
                <a:cubicBezTo>
                  <a:pt x="766066" y="692314"/>
                  <a:pt x="761281" y="703727"/>
                  <a:pt x="683812" y="755374"/>
                </a:cubicBezTo>
                <a:cubicBezTo>
                  <a:pt x="658603" y="772180"/>
                  <a:pt x="625866" y="791753"/>
                  <a:pt x="612250" y="818985"/>
                </a:cubicBezTo>
                <a:cubicBezTo>
                  <a:pt x="604299" y="834888"/>
                  <a:pt x="599236" y="852600"/>
                  <a:pt x="588396" y="866693"/>
                </a:cubicBezTo>
                <a:cubicBezTo>
                  <a:pt x="572398" y="887490"/>
                  <a:pt x="532737" y="922352"/>
                  <a:pt x="532737" y="922352"/>
                </a:cubicBezTo>
                <a:cubicBezTo>
                  <a:pt x="519485" y="948856"/>
                  <a:pt x="502351" y="973753"/>
                  <a:pt x="492981" y="1001865"/>
                </a:cubicBezTo>
                <a:cubicBezTo>
                  <a:pt x="490331" y="1009816"/>
                  <a:pt x="488778" y="1018222"/>
                  <a:pt x="485030" y="1025719"/>
                </a:cubicBezTo>
                <a:cubicBezTo>
                  <a:pt x="480756" y="1034266"/>
                  <a:pt x="474192" y="1041469"/>
                  <a:pt x="469127" y="1049573"/>
                </a:cubicBezTo>
                <a:cubicBezTo>
                  <a:pt x="460936" y="1062678"/>
                  <a:pt x="453224" y="1076077"/>
                  <a:pt x="445273" y="1089329"/>
                </a:cubicBezTo>
                <a:cubicBezTo>
                  <a:pt x="429760" y="1151384"/>
                  <a:pt x="447397" y="1093031"/>
                  <a:pt x="405516" y="1176793"/>
                </a:cubicBezTo>
                <a:cubicBezTo>
                  <a:pt x="401768" y="1184290"/>
                  <a:pt x="399867" y="1192588"/>
                  <a:pt x="397565" y="1200647"/>
                </a:cubicBezTo>
                <a:cubicBezTo>
                  <a:pt x="394563" y="1211155"/>
                  <a:pt x="394501" y="1222678"/>
                  <a:pt x="389614" y="1232453"/>
                </a:cubicBezTo>
                <a:cubicBezTo>
                  <a:pt x="383688" y="1244306"/>
                  <a:pt x="373711" y="1253656"/>
                  <a:pt x="365760" y="1264258"/>
                </a:cubicBezTo>
                <a:cubicBezTo>
                  <a:pt x="363110" y="1274860"/>
                  <a:pt x="360811" y="1285556"/>
                  <a:pt x="357809" y="1296063"/>
                </a:cubicBezTo>
                <a:cubicBezTo>
                  <a:pt x="355506" y="1304122"/>
                  <a:pt x="351890" y="1311786"/>
                  <a:pt x="349857" y="1319917"/>
                </a:cubicBezTo>
                <a:cubicBezTo>
                  <a:pt x="346579" y="1333028"/>
                  <a:pt x="344323" y="1346377"/>
                  <a:pt x="341906" y="1359673"/>
                </a:cubicBezTo>
                <a:cubicBezTo>
                  <a:pt x="339022" y="1375535"/>
                  <a:pt x="338588" y="1391939"/>
                  <a:pt x="333955" y="1407381"/>
                </a:cubicBezTo>
                <a:cubicBezTo>
                  <a:pt x="330549" y="1418734"/>
                  <a:pt x="323353" y="1428584"/>
                  <a:pt x="318052" y="1439186"/>
                </a:cubicBezTo>
                <a:cubicBezTo>
                  <a:pt x="293212" y="1538551"/>
                  <a:pt x="324950" y="1415047"/>
                  <a:pt x="302150" y="1494846"/>
                </a:cubicBezTo>
                <a:cubicBezTo>
                  <a:pt x="297098" y="1512526"/>
                  <a:pt x="293870" y="1533353"/>
                  <a:pt x="286247" y="1550505"/>
                </a:cubicBezTo>
                <a:cubicBezTo>
                  <a:pt x="279026" y="1566752"/>
                  <a:pt x="270344" y="1582310"/>
                  <a:pt x="262393" y="1598213"/>
                </a:cubicBezTo>
                <a:cubicBezTo>
                  <a:pt x="259743" y="1608815"/>
                  <a:pt x="258747" y="1619974"/>
                  <a:pt x="254442" y="1630018"/>
                </a:cubicBezTo>
                <a:cubicBezTo>
                  <a:pt x="242769" y="1657255"/>
                  <a:pt x="214685" y="1709531"/>
                  <a:pt x="214685" y="1709531"/>
                </a:cubicBezTo>
                <a:cubicBezTo>
                  <a:pt x="198201" y="1775469"/>
                  <a:pt x="219741" y="1706791"/>
                  <a:pt x="182880" y="1773141"/>
                </a:cubicBezTo>
                <a:cubicBezTo>
                  <a:pt x="175948" y="1785618"/>
                  <a:pt x="174058" y="1800505"/>
                  <a:pt x="166977" y="1812898"/>
                </a:cubicBezTo>
                <a:cubicBezTo>
                  <a:pt x="152753" y="1837790"/>
                  <a:pt x="135173" y="1860606"/>
                  <a:pt x="119270" y="1884460"/>
                </a:cubicBezTo>
                <a:lnTo>
                  <a:pt x="103367" y="1908313"/>
                </a:lnTo>
                <a:cubicBezTo>
                  <a:pt x="85193" y="1962838"/>
                  <a:pt x="106653" y="1895167"/>
                  <a:pt x="87464" y="1971924"/>
                </a:cubicBezTo>
                <a:cubicBezTo>
                  <a:pt x="82784" y="1990643"/>
                  <a:pt x="76242" y="2008864"/>
                  <a:pt x="71562" y="2027583"/>
                </a:cubicBezTo>
                <a:cubicBezTo>
                  <a:pt x="68284" y="2040694"/>
                  <a:pt x="67493" y="2054395"/>
                  <a:pt x="63610" y="2067340"/>
                </a:cubicBezTo>
                <a:cubicBezTo>
                  <a:pt x="59509" y="2081011"/>
                  <a:pt x="52720" y="2093732"/>
                  <a:pt x="47708" y="2107096"/>
                </a:cubicBezTo>
                <a:cubicBezTo>
                  <a:pt x="44765" y="2114944"/>
                  <a:pt x="42059" y="2122891"/>
                  <a:pt x="39756" y="2130950"/>
                </a:cubicBezTo>
                <a:cubicBezTo>
                  <a:pt x="34702" y="2148638"/>
                  <a:pt x="31480" y="2169451"/>
                  <a:pt x="23854" y="2186609"/>
                </a:cubicBezTo>
                <a:cubicBezTo>
                  <a:pt x="16633" y="2202856"/>
                  <a:pt x="7951" y="2218414"/>
                  <a:pt x="0" y="2234317"/>
                </a:cubicBezTo>
                <a:cubicBezTo>
                  <a:pt x="960" y="2274652"/>
                  <a:pt x="1835" y="2559097"/>
                  <a:pt x="15903" y="2671639"/>
                </a:cubicBezTo>
                <a:cubicBezTo>
                  <a:pt x="16943" y="2679956"/>
                  <a:pt x="21204" y="2687542"/>
                  <a:pt x="23854" y="2695493"/>
                </a:cubicBezTo>
                <a:cubicBezTo>
                  <a:pt x="26504" y="2841267"/>
                  <a:pt x="24401" y="2987204"/>
                  <a:pt x="31805" y="3132814"/>
                </a:cubicBezTo>
                <a:cubicBezTo>
                  <a:pt x="32407" y="3144652"/>
                  <a:pt x="45224" y="3153030"/>
                  <a:pt x="47708" y="3164620"/>
                </a:cubicBezTo>
                <a:cubicBezTo>
                  <a:pt x="57430" y="3209988"/>
                  <a:pt x="48919" y="3236761"/>
                  <a:pt x="63610" y="3275938"/>
                </a:cubicBezTo>
                <a:cubicBezTo>
                  <a:pt x="70966" y="3295554"/>
                  <a:pt x="83275" y="3314599"/>
                  <a:pt x="95416" y="3331597"/>
                </a:cubicBezTo>
                <a:cubicBezTo>
                  <a:pt x="103119" y="3342381"/>
                  <a:pt x="112246" y="3352164"/>
                  <a:pt x="119270" y="3363402"/>
                </a:cubicBezTo>
                <a:cubicBezTo>
                  <a:pt x="125552" y="3373453"/>
                  <a:pt x="128283" y="3385562"/>
                  <a:pt x="135172" y="3395207"/>
                </a:cubicBezTo>
                <a:cubicBezTo>
                  <a:pt x="146489" y="3411051"/>
                  <a:pt x="187278" y="3442237"/>
                  <a:pt x="198783" y="3450866"/>
                </a:cubicBezTo>
                <a:cubicBezTo>
                  <a:pt x="206428" y="3456600"/>
                  <a:pt x="215295" y="3460651"/>
                  <a:pt x="222636" y="3466769"/>
                </a:cubicBezTo>
                <a:cubicBezTo>
                  <a:pt x="231274" y="3473968"/>
                  <a:pt x="237134" y="3484386"/>
                  <a:pt x="246490" y="3490623"/>
                </a:cubicBezTo>
                <a:cubicBezTo>
                  <a:pt x="253464" y="3495272"/>
                  <a:pt x="262496" y="3495631"/>
                  <a:pt x="270344" y="3498574"/>
                </a:cubicBezTo>
                <a:cubicBezTo>
                  <a:pt x="283708" y="3503586"/>
                  <a:pt x="297058" y="3508680"/>
                  <a:pt x="310101" y="3514477"/>
                </a:cubicBezTo>
                <a:cubicBezTo>
                  <a:pt x="320932" y="3519291"/>
                  <a:pt x="331115" y="3525475"/>
                  <a:pt x="341906" y="3530380"/>
                </a:cubicBezTo>
                <a:cubicBezTo>
                  <a:pt x="360282" y="3538733"/>
                  <a:pt x="379189" y="3545880"/>
                  <a:pt x="397565" y="3554233"/>
                </a:cubicBezTo>
                <a:cubicBezTo>
                  <a:pt x="408356" y="3559138"/>
                  <a:pt x="418365" y="3565734"/>
                  <a:pt x="429370" y="3570136"/>
                </a:cubicBezTo>
                <a:cubicBezTo>
                  <a:pt x="444934" y="3576362"/>
                  <a:pt x="461858" y="3579014"/>
                  <a:pt x="477078" y="3586039"/>
                </a:cubicBezTo>
                <a:cubicBezTo>
                  <a:pt x="496480" y="3594994"/>
                  <a:pt x="512793" y="3610173"/>
                  <a:pt x="532737" y="3617844"/>
                </a:cubicBezTo>
                <a:cubicBezTo>
                  <a:pt x="547784" y="3623631"/>
                  <a:pt x="564681" y="3622417"/>
                  <a:pt x="580445" y="3625795"/>
                </a:cubicBezTo>
                <a:cubicBezTo>
                  <a:pt x="601816" y="3630375"/>
                  <a:pt x="623041" y="3635694"/>
                  <a:pt x="644056" y="3641698"/>
                </a:cubicBezTo>
                <a:cubicBezTo>
                  <a:pt x="660174" y="3646303"/>
                  <a:pt x="675645" y="3652995"/>
                  <a:pt x="691763" y="3657600"/>
                </a:cubicBezTo>
                <a:cubicBezTo>
                  <a:pt x="736524" y="3670389"/>
                  <a:pt x="753705" y="3673169"/>
                  <a:pt x="795130" y="3681454"/>
                </a:cubicBezTo>
                <a:cubicBezTo>
                  <a:pt x="813683" y="3689405"/>
                  <a:pt x="830997" y="3701349"/>
                  <a:pt x="850790" y="3705308"/>
                </a:cubicBezTo>
                <a:cubicBezTo>
                  <a:pt x="884676" y="3712085"/>
                  <a:pt x="919836" y="3709222"/>
                  <a:pt x="954156" y="3713260"/>
                </a:cubicBezTo>
                <a:cubicBezTo>
                  <a:pt x="965009" y="3714537"/>
                  <a:pt x="975042" y="3720774"/>
                  <a:pt x="985962" y="3721211"/>
                </a:cubicBezTo>
                <a:cubicBezTo>
                  <a:pt x="1107813" y="3726085"/>
                  <a:pt x="1229802" y="3726512"/>
                  <a:pt x="1351722" y="3729162"/>
                </a:cubicBezTo>
                <a:cubicBezTo>
                  <a:pt x="1370275" y="3734463"/>
                  <a:pt x="1388499" y="3741090"/>
                  <a:pt x="1407381" y="3745065"/>
                </a:cubicBezTo>
                <a:cubicBezTo>
                  <a:pt x="1557750" y="3776722"/>
                  <a:pt x="1447466" y="3748616"/>
                  <a:pt x="1574358" y="3768919"/>
                </a:cubicBezTo>
                <a:cubicBezTo>
                  <a:pt x="1616962" y="3775736"/>
                  <a:pt x="1659418" y="3783608"/>
                  <a:pt x="1701579" y="3792773"/>
                </a:cubicBezTo>
                <a:cubicBezTo>
                  <a:pt x="1720434" y="3796872"/>
                  <a:pt x="1738519" y="3803995"/>
                  <a:pt x="1757238" y="3808675"/>
                </a:cubicBezTo>
                <a:cubicBezTo>
                  <a:pt x="1780944" y="3814602"/>
                  <a:pt x="1805498" y="3817220"/>
                  <a:pt x="1828800" y="3824578"/>
                </a:cubicBezTo>
                <a:cubicBezTo>
                  <a:pt x="1856021" y="3833174"/>
                  <a:pt x="1880619" y="3849460"/>
                  <a:pt x="1908313" y="3856383"/>
                </a:cubicBezTo>
                <a:cubicBezTo>
                  <a:pt x="1934154" y="3862843"/>
                  <a:pt x="1961322" y="3861684"/>
                  <a:pt x="1987826" y="3864334"/>
                </a:cubicBezTo>
                <a:cubicBezTo>
                  <a:pt x="2072506" y="3901970"/>
                  <a:pt x="2053831" y="3900823"/>
                  <a:pt x="2154803" y="3912042"/>
                </a:cubicBezTo>
                <a:cubicBezTo>
                  <a:pt x="2218244" y="3919091"/>
                  <a:pt x="2345635" y="3927945"/>
                  <a:pt x="2345635" y="3927945"/>
                </a:cubicBezTo>
                <a:cubicBezTo>
                  <a:pt x="2715726" y="4013351"/>
                  <a:pt x="2171267" y="3893326"/>
                  <a:pt x="2560320" y="3959750"/>
                </a:cubicBezTo>
                <a:cubicBezTo>
                  <a:pt x="2632582" y="3972087"/>
                  <a:pt x="2701860" y="4002582"/>
                  <a:pt x="2775005" y="4007458"/>
                </a:cubicBezTo>
                <a:lnTo>
                  <a:pt x="2997642" y="4023360"/>
                </a:lnTo>
                <a:cubicBezTo>
                  <a:pt x="3034895" y="4027499"/>
                  <a:pt x="3071854" y="4033962"/>
                  <a:pt x="3108960" y="4039263"/>
                </a:cubicBezTo>
                <a:cubicBezTo>
                  <a:pt x="3582993" y="4197275"/>
                  <a:pt x="3137526" y="4057566"/>
                  <a:pt x="3434963" y="4134679"/>
                </a:cubicBezTo>
                <a:cubicBezTo>
                  <a:pt x="3469859" y="4143726"/>
                  <a:pt x="3502883" y="4159920"/>
                  <a:pt x="3538330" y="4166484"/>
                </a:cubicBezTo>
                <a:cubicBezTo>
                  <a:pt x="3574909" y="4173258"/>
                  <a:pt x="3612543" y="4171785"/>
                  <a:pt x="3649649" y="4174435"/>
                </a:cubicBezTo>
                <a:cubicBezTo>
                  <a:pt x="3681454" y="4182386"/>
                  <a:pt x="3713663" y="4188869"/>
                  <a:pt x="3745064" y="4198289"/>
                </a:cubicBezTo>
                <a:cubicBezTo>
                  <a:pt x="3766754" y="4204796"/>
                  <a:pt x="3786515" y="4217478"/>
                  <a:pt x="3808675" y="4222143"/>
                </a:cubicBezTo>
                <a:cubicBezTo>
                  <a:pt x="3830094" y="4226652"/>
                  <a:pt x="4010829" y="4237741"/>
                  <a:pt x="4015409" y="4238046"/>
                </a:cubicBezTo>
                <a:cubicBezTo>
                  <a:pt x="4288351" y="4277036"/>
                  <a:pt x="4122089" y="4256403"/>
                  <a:pt x="4746929" y="4230094"/>
                </a:cubicBezTo>
                <a:cubicBezTo>
                  <a:pt x="4858862" y="4225381"/>
                  <a:pt x="4793577" y="4207744"/>
                  <a:pt x="4898003" y="4190338"/>
                </a:cubicBezTo>
                <a:cubicBezTo>
                  <a:pt x="4913906" y="4187687"/>
                  <a:pt x="4930133" y="4186540"/>
                  <a:pt x="4945711" y="4182386"/>
                </a:cubicBezTo>
                <a:cubicBezTo>
                  <a:pt x="4970006" y="4175907"/>
                  <a:pt x="4992617" y="4163465"/>
                  <a:pt x="5017273" y="4158533"/>
                </a:cubicBezTo>
                <a:cubicBezTo>
                  <a:pt x="5044595" y="4153068"/>
                  <a:pt x="5062638" y="4150115"/>
                  <a:pt x="5088835" y="4142630"/>
                </a:cubicBezTo>
                <a:cubicBezTo>
                  <a:pt x="5114109" y="4135409"/>
                  <a:pt x="5125547" y="4128863"/>
                  <a:pt x="5152445" y="4118776"/>
                </a:cubicBezTo>
                <a:cubicBezTo>
                  <a:pt x="5160293" y="4115833"/>
                  <a:pt x="5168168" y="4112858"/>
                  <a:pt x="5176299" y="4110825"/>
                </a:cubicBezTo>
                <a:cubicBezTo>
                  <a:pt x="5221686" y="4099478"/>
                  <a:pt x="5207057" y="4107163"/>
                  <a:pt x="5247861" y="4094922"/>
                </a:cubicBezTo>
                <a:cubicBezTo>
                  <a:pt x="5304476" y="4077938"/>
                  <a:pt x="5280259" y="4081538"/>
                  <a:pt x="5327374" y="4071068"/>
                </a:cubicBezTo>
                <a:cubicBezTo>
                  <a:pt x="5342680" y="4067667"/>
                  <a:pt x="5382456" y="4060983"/>
                  <a:pt x="5398936" y="4055166"/>
                </a:cubicBezTo>
                <a:cubicBezTo>
                  <a:pt x="5433748" y="4042880"/>
                  <a:pt x="5468900" y="4031128"/>
                  <a:pt x="5502303" y="4015409"/>
                </a:cubicBezTo>
                <a:cubicBezTo>
                  <a:pt x="5607467" y="3965920"/>
                  <a:pt x="5465122" y="4014049"/>
                  <a:pt x="5565913" y="3975653"/>
                </a:cubicBezTo>
                <a:cubicBezTo>
                  <a:pt x="5610564" y="3958643"/>
                  <a:pt x="5656979" y="3946322"/>
                  <a:pt x="5701085" y="3927945"/>
                </a:cubicBezTo>
                <a:cubicBezTo>
                  <a:pt x="5720810" y="3919726"/>
                  <a:pt x="5737103" y="3904557"/>
                  <a:pt x="5756744" y="3896140"/>
                </a:cubicBezTo>
                <a:cubicBezTo>
                  <a:pt x="5792960" y="3880619"/>
                  <a:pt x="5831775" y="3871736"/>
                  <a:pt x="5868063" y="3856383"/>
                </a:cubicBezTo>
                <a:cubicBezTo>
                  <a:pt x="5900812" y="3842528"/>
                  <a:pt x="5931673" y="3824578"/>
                  <a:pt x="5963478" y="3808675"/>
                </a:cubicBezTo>
                <a:cubicBezTo>
                  <a:pt x="5982823" y="3799002"/>
                  <a:pt x="6032609" y="3775634"/>
                  <a:pt x="6050943" y="3760967"/>
                </a:cubicBezTo>
                <a:cubicBezTo>
                  <a:pt x="6065577" y="3749260"/>
                  <a:pt x="6078162" y="3735141"/>
                  <a:pt x="6090699" y="3721211"/>
                </a:cubicBezTo>
                <a:cubicBezTo>
                  <a:pt x="6102052" y="3708596"/>
                  <a:pt x="6113772" y="3696007"/>
                  <a:pt x="6122504" y="3681454"/>
                </a:cubicBezTo>
                <a:cubicBezTo>
                  <a:pt x="6129847" y="3669215"/>
                  <a:pt x="6133395" y="3655062"/>
                  <a:pt x="6138407" y="3641698"/>
                </a:cubicBezTo>
                <a:cubicBezTo>
                  <a:pt x="6162246" y="3578129"/>
                  <a:pt x="6163039" y="3508452"/>
                  <a:pt x="6178163" y="3442915"/>
                </a:cubicBezTo>
                <a:cubicBezTo>
                  <a:pt x="6186841" y="3405312"/>
                  <a:pt x="6197766" y="3368208"/>
                  <a:pt x="6209969" y="3331597"/>
                </a:cubicBezTo>
                <a:cubicBezTo>
                  <a:pt x="6215270" y="3315694"/>
                  <a:pt x="6221805" y="3300151"/>
                  <a:pt x="6225871" y="3283889"/>
                </a:cubicBezTo>
                <a:cubicBezTo>
                  <a:pt x="6262125" y="3138874"/>
                  <a:pt x="6191033" y="3364555"/>
                  <a:pt x="6257676" y="3164620"/>
                </a:cubicBezTo>
                <a:cubicBezTo>
                  <a:pt x="6260327" y="3135465"/>
                  <a:pt x="6259887" y="3105862"/>
                  <a:pt x="6265628" y="3077155"/>
                </a:cubicBezTo>
                <a:cubicBezTo>
                  <a:pt x="6270559" y="3052499"/>
                  <a:pt x="6283384" y="3029987"/>
                  <a:pt x="6289482" y="3005593"/>
                </a:cubicBezTo>
                <a:lnTo>
                  <a:pt x="6297433" y="2973788"/>
                </a:lnTo>
                <a:cubicBezTo>
                  <a:pt x="6294783" y="2923430"/>
                  <a:pt x="6300421" y="2871940"/>
                  <a:pt x="6289482" y="2822713"/>
                </a:cubicBezTo>
                <a:cubicBezTo>
                  <a:pt x="6279627" y="2778367"/>
                  <a:pt x="6251278" y="2763832"/>
                  <a:pt x="6225871" y="2735249"/>
                </a:cubicBezTo>
                <a:cubicBezTo>
                  <a:pt x="6199352" y="2705414"/>
                  <a:pt x="6175733" y="2666448"/>
                  <a:pt x="6138407" y="2647785"/>
                </a:cubicBezTo>
                <a:cubicBezTo>
                  <a:pt x="6125641" y="2641402"/>
                  <a:pt x="6111693" y="2637679"/>
                  <a:pt x="6098650" y="2631882"/>
                </a:cubicBezTo>
                <a:cubicBezTo>
                  <a:pt x="6087819" y="2627068"/>
                  <a:pt x="6077676" y="2620794"/>
                  <a:pt x="6066845" y="2615980"/>
                </a:cubicBezTo>
                <a:cubicBezTo>
                  <a:pt x="6029954" y="2599584"/>
                  <a:pt x="5992633" y="2584175"/>
                  <a:pt x="5955527" y="2568272"/>
                </a:cubicBezTo>
                <a:lnTo>
                  <a:pt x="5899868" y="2544418"/>
                </a:lnTo>
                <a:cubicBezTo>
                  <a:pt x="5891917" y="2536467"/>
                  <a:pt x="5882251" y="2529920"/>
                  <a:pt x="5876014" y="2520564"/>
                </a:cubicBezTo>
                <a:cubicBezTo>
                  <a:pt x="5871365" y="2513590"/>
                  <a:pt x="5868731" y="2505065"/>
                  <a:pt x="5868063" y="2496710"/>
                </a:cubicBezTo>
                <a:cubicBezTo>
                  <a:pt x="5863408" y="2438526"/>
                  <a:pt x="5866329" y="2379819"/>
                  <a:pt x="5860111" y="2321781"/>
                </a:cubicBezTo>
                <a:cubicBezTo>
                  <a:pt x="5858325" y="2305114"/>
                  <a:pt x="5848695" y="2290224"/>
                  <a:pt x="5844209" y="2274073"/>
                </a:cubicBezTo>
                <a:cubicBezTo>
                  <a:pt x="5810897" y="2154149"/>
                  <a:pt x="5839914" y="2211256"/>
                  <a:pt x="5796501" y="2138901"/>
                </a:cubicBezTo>
                <a:cubicBezTo>
                  <a:pt x="5795595" y="2132559"/>
                  <a:pt x="5785768" y="2056409"/>
                  <a:pt x="5780598" y="2043486"/>
                </a:cubicBezTo>
                <a:cubicBezTo>
                  <a:pt x="5774858" y="2029137"/>
                  <a:pt x="5763656" y="2017552"/>
                  <a:pt x="5756744" y="2003729"/>
                </a:cubicBezTo>
                <a:cubicBezTo>
                  <a:pt x="5747717" y="1985675"/>
                  <a:pt x="5741426" y="1966361"/>
                  <a:pt x="5732890" y="1948070"/>
                </a:cubicBezTo>
                <a:cubicBezTo>
                  <a:pt x="5722865" y="1926588"/>
                  <a:pt x="5708581" y="1906950"/>
                  <a:pt x="5701085" y="1884460"/>
                </a:cubicBezTo>
                <a:cubicBezTo>
                  <a:pt x="5695784" y="1868557"/>
                  <a:pt x="5690000" y="1852808"/>
                  <a:pt x="5685183" y="1836752"/>
                </a:cubicBezTo>
                <a:cubicBezTo>
                  <a:pt x="5682043" y="1826285"/>
                  <a:pt x="5680966" y="1815216"/>
                  <a:pt x="5677231" y="1804946"/>
                </a:cubicBezTo>
                <a:cubicBezTo>
                  <a:pt x="5670333" y="1785976"/>
                  <a:pt x="5660874" y="1768028"/>
                  <a:pt x="5653377" y="1749287"/>
                </a:cubicBezTo>
                <a:cubicBezTo>
                  <a:pt x="5645773" y="1730277"/>
                  <a:pt x="5642501" y="1713731"/>
                  <a:pt x="5637475" y="1693628"/>
                </a:cubicBezTo>
                <a:cubicBezTo>
                  <a:pt x="5632174" y="1643270"/>
                  <a:pt x="5628121" y="1592764"/>
                  <a:pt x="5621572" y="1542553"/>
                </a:cubicBezTo>
                <a:cubicBezTo>
                  <a:pt x="5620159" y="1531717"/>
                  <a:pt x="5615417" y="1521527"/>
                  <a:pt x="5613621" y="1510748"/>
                </a:cubicBezTo>
                <a:cubicBezTo>
                  <a:pt x="5611880" y="1500304"/>
                  <a:pt x="5604873" y="1425983"/>
                  <a:pt x="5597718" y="1407381"/>
                </a:cubicBezTo>
                <a:cubicBezTo>
                  <a:pt x="5522029" y="1210592"/>
                  <a:pt x="5601356" y="1430559"/>
                  <a:pt x="5542059" y="1311966"/>
                </a:cubicBezTo>
                <a:cubicBezTo>
                  <a:pt x="5529293" y="1286434"/>
                  <a:pt x="5523499" y="1257740"/>
                  <a:pt x="5510254" y="1232453"/>
                </a:cubicBezTo>
                <a:cubicBezTo>
                  <a:pt x="5494219" y="1201841"/>
                  <a:pt x="5473368" y="1174002"/>
                  <a:pt x="5454595" y="1144988"/>
                </a:cubicBezTo>
                <a:cubicBezTo>
                  <a:pt x="5444212" y="1128942"/>
                  <a:pt x="5434730" y="1112204"/>
                  <a:pt x="5422790" y="1097280"/>
                </a:cubicBezTo>
                <a:cubicBezTo>
                  <a:pt x="5412188" y="1084028"/>
                  <a:pt x="5400095" y="1071842"/>
                  <a:pt x="5390984" y="1057524"/>
                </a:cubicBezTo>
                <a:cubicBezTo>
                  <a:pt x="5381438" y="1042524"/>
                  <a:pt x="5375559" y="1025471"/>
                  <a:pt x="5367130" y="1009816"/>
                </a:cubicBezTo>
                <a:cubicBezTo>
                  <a:pt x="5356999" y="991002"/>
                  <a:pt x="5344881" y="973270"/>
                  <a:pt x="5335325" y="954157"/>
                </a:cubicBezTo>
                <a:cubicBezTo>
                  <a:pt x="5328942" y="941391"/>
                  <a:pt x="5326615" y="926729"/>
                  <a:pt x="5319423" y="914400"/>
                </a:cubicBezTo>
                <a:cubicBezTo>
                  <a:pt x="5307935" y="894706"/>
                  <a:pt x="5291090" y="878473"/>
                  <a:pt x="5279666" y="858741"/>
                </a:cubicBezTo>
                <a:cubicBezTo>
                  <a:pt x="5261849" y="827967"/>
                  <a:pt x="5243202" y="797061"/>
                  <a:pt x="5231958" y="763326"/>
                </a:cubicBezTo>
                <a:cubicBezTo>
                  <a:pt x="5220243" y="728181"/>
                  <a:pt x="5223813" y="735140"/>
                  <a:pt x="5200153" y="691764"/>
                </a:cubicBezTo>
                <a:cubicBezTo>
                  <a:pt x="5192753" y="678196"/>
                  <a:pt x="5186357" y="663741"/>
                  <a:pt x="5176299" y="652007"/>
                </a:cubicBezTo>
                <a:cubicBezTo>
                  <a:pt x="5170080" y="644751"/>
                  <a:pt x="5160396" y="641406"/>
                  <a:pt x="5152445" y="636105"/>
                </a:cubicBezTo>
                <a:cubicBezTo>
                  <a:pt x="5147144" y="628154"/>
                  <a:pt x="5143300" y="619008"/>
                  <a:pt x="5136543" y="612251"/>
                </a:cubicBezTo>
                <a:cubicBezTo>
                  <a:pt x="5117378" y="593086"/>
                  <a:pt x="5081598" y="568876"/>
                  <a:pt x="5057030" y="556592"/>
                </a:cubicBezTo>
                <a:cubicBezTo>
                  <a:pt x="5049533" y="552844"/>
                  <a:pt x="5040673" y="552388"/>
                  <a:pt x="5033176" y="548640"/>
                </a:cubicBezTo>
                <a:cubicBezTo>
                  <a:pt x="4927727" y="495915"/>
                  <a:pt x="5083894" y="556726"/>
                  <a:pt x="4913906" y="492981"/>
                </a:cubicBezTo>
                <a:cubicBezTo>
                  <a:pt x="4877013" y="479146"/>
                  <a:pt x="4839777" y="466241"/>
                  <a:pt x="4802588" y="453225"/>
                </a:cubicBezTo>
                <a:cubicBezTo>
                  <a:pt x="4786766" y="447687"/>
                  <a:pt x="4769873" y="444819"/>
                  <a:pt x="4754880" y="437322"/>
                </a:cubicBezTo>
                <a:cubicBezTo>
                  <a:pt x="4733677" y="426720"/>
                  <a:pt x="4712794" y="415451"/>
                  <a:pt x="4691270" y="405517"/>
                </a:cubicBezTo>
                <a:cubicBezTo>
                  <a:pt x="4658455" y="390372"/>
                  <a:pt x="4611698" y="376342"/>
                  <a:pt x="4579951" y="365760"/>
                </a:cubicBezTo>
                <a:cubicBezTo>
                  <a:pt x="4572000" y="363110"/>
                  <a:pt x="4564394" y="358994"/>
                  <a:pt x="4556097" y="357809"/>
                </a:cubicBezTo>
                <a:cubicBezTo>
                  <a:pt x="4418410" y="338139"/>
                  <a:pt x="4482076" y="345636"/>
                  <a:pt x="4365266" y="333955"/>
                </a:cubicBezTo>
                <a:cubicBezTo>
                  <a:pt x="4357315" y="331305"/>
                  <a:pt x="4349471" y="328306"/>
                  <a:pt x="4341412" y="326004"/>
                </a:cubicBezTo>
                <a:cubicBezTo>
                  <a:pt x="4330905" y="323002"/>
                  <a:pt x="4319651" y="322358"/>
                  <a:pt x="4309607" y="318053"/>
                </a:cubicBezTo>
                <a:cubicBezTo>
                  <a:pt x="4300823" y="314289"/>
                  <a:pt x="4294701" y="305505"/>
                  <a:pt x="4285753" y="302150"/>
                </a:cubicBezTo>
                <a:cubicBezTo>
                  <a:pt x="4273099" y="297405"/>
                  <a:pt x="4259107" y="297477"/>
                  <a:pt x="4245996" y="294199"/>
                </a:cubicBezTo>
                <a:cubicBezTo>
                  <a:pt x="4237865" y="292166"/>
                  <a:pt x="4230202" y="288550"/>
                  <a:pt x="4222143" y="286247"/>
                </a:cubicBezTo>
                <a:cubicBezTo>
                  <a:pt x="4211635" y="283245"/>
                  <a:pt x="4200939" y="280946"/>
                  <a:pt x="4190337" y="278296"/>
                </a:cubicBezTo>
                <a:cubicBezTo>
                  <a:pt x="4165318" y="259531"/>
                  <a:pt x="4155835" y="249456"/>
                  <a:pt x="4126727" y="238540"/>
                </a:cubicBezTo>
                <a:cubicBezTo>
                  <a:pt x="4116495" y="234703"/>
                  <a:pt x="4105430" y="233590"/>
                  <a:pt x="4094922" y="230588"/>
                </a:cubicBezTo>
                <a:cubicBezTo>
                  <a:pt x="4086863" y="228285"/>
                  <a:pt x="4079392" y="223616"/>
                  <a:pt x="4071068" y="222637"/>
                </a:cubicBezTo>
                <a:cubicBezTo>
                  <a:pt x="4034122" y="218291"/>
                  <a:pt x="3996856" y="217336"/>
                  <a:pt x="3959750" y="214686"/>
                </a:cubicBezTo>
                <a:cubicBezTo>
                  <a:pt x="3938494" y="211143"/>
                  <a:pt x="3894502" y="204337"/>
                  <a:pt x="3872285" y="198783"/>
                </a:cubicBezTo>
                <a:cubicBezTo>
                  <a:pt x="3864154" y="196750"/>
                  <a:pt x="3856382" y="193482"/>
                  <a:pt x="3848431" y="190832"/>
                </a:cubicBezTo>
                <a:cubicBezTo>
                  <a:pt x="3803213" y="145614"/>
                  <a:pt x="3846751" y="182040"/>
                  <a:pt x="3800723" y="159026"/>
                </a:cubicBezTo>
                <a:cubicBezTo>
                  <a:pt x="3751600" y="134464"/>
                  <a:pt x="3804641" y="148413"/>
                  <a:pt x="3745064" y="135173"/>
                </a:cubicBezTo>
                <a:cubicBezTo>
                  <a:pt x="3731871" y="132241"/>
                  <a:pt x="3718501" y="130153"/>
                  <a:pt x="3705308" y="127221"/>
                </a:cubicBezTo>
                <a:cubicBezTo>
                  <a:pt x="3694640" y="124850"/>
                  <a:pt x="3673503" y="119270"/>
                  <a:pt x="3673503" y="1192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8E56BD-ADAB-4B8D-BD7E-66D138BE71C5}"/>
              </a:ext>
            </a:extLst>
          </p:cNvPr>
          <p:cNvSpPr txBox="1"/>
          <p:nvPr/>
        </p:nvSpPr>
        <p:spPr>
          <a:xfrm>
            <a:off x="4267057" y="5693247"/>
            <a:ext cx="141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0BB44D-BF58-455F-941B-D805BB4FFDA1}"/>
              </a:ext>
            </a:extLst>
          </p:cNvPr>
          <p:cNvSpPr txBox="1"/>
          <p:nvPr/>
        </p:nvSpPr>
        <p:spPr>
          <a:xfrm>
            <a:off x="8562527" y="5384450"/>
            <a:ext cx="129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14728" y="968177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 case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23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2804" y="2015632"/>
            <a:ext cx="8021691" cy="282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Heap Construction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for a given list of keys: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principal alternatives of doing this: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bottom-up heap construction algorithm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top-down heap construction algorithm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830556" y="2339656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5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666" y="731217"/>
            <a:ext cx="9132923" cy="22006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 Bottom-up construction of a heap 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given list 2, 9, 7, 6, 5, 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 Heap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from 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lengthA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 ]/2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1, to determine their children node, A[2i] or A[2i+1].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67766" y="307970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446221" y="401482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Oval 4"/>
          <p:cNvSpPr/>
          <p:nvPr/>
        </p:nvSpPr>
        <p:spPr>
          <a:xfrm>
            <a:off x="4513237" y="4022960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1815907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076535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882923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 flipH="1">
            <a:off x="2761378" y="3665633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2131064" y="4600748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2826481" y="4600748"/>
            <a:ext cx="565211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3928792" y="3665633"/>
            <a:ext cx="899602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8080" y="4608886"/>
            <a:ext cx="630314" cy="4283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727996" y="4242104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7970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91129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4022960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189432" y="3665632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256448" y="4014821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8319854" y="3665633"/>
            <a:ext cx="1251751" cy="349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90695" y="503723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5531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5531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618828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608886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6368BD-A19B-48E5-9ADD-5C356B9FB0E5}"/>
              </a:ext>
            </a:extLst>
          </p:cNvPr>
          <p:cNvSpPr/>
          <p:nvPr/>
        </p:nvSpPr>
        <p:spPr>
          <a:xfrm>
            <a:off x="1976548" y="5913975"/>
            <a:ext cx="2221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8, - 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8F1420-60DC-4D38-ACD4-7EDBB3308280}"/>
              </a:ext>
            </a:extLst>
          </p:cNvPr>
          <p:cNvSpPr/>
          <p:nvPr/>
        </p:nvSpPr>
        <p:spPr>
          <a:xfrm>
            <a:off x="6872748" y="5898631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12" name="Curved Left Arrow 11"/>
          <p:cNvSpPr/>
          <p:nvPr/>
        </p:nvSpPr>
        <p:spPr>
          <a:xfrm>
            <a:off x="5143551" y="3665632"/>
            <a:ext cx="132102" cy="3491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268220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88" y="904908"/>
            <a:ext cx="9065578" cy="14311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Bottom-up construction of a heap for the given list 2, 9, 7, 6, 5, 8.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24525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602980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Oval 4"/>
          <p:cNvSpPr/>
          <p:nvPr/>
        </p:nvSpPr>
        <p:spPr>
          <a:xfrm>
            <a:off x="4669996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972666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233294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039682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 flipH="1">
            <a:off x="2918137" y="3622088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29687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85551" y="3622088"/>
            <a:ext cx="899602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34557" y="4543262"/>
            <a:ext cx="687280" cy="4504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39814" y="4272378"/>
            <a:ext cx="423046" cy="197197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9256448" y="39712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05927" y="4568860"/>
            <a:ext cx="599242" cy="43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2096276" y="3957336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957EE3-C53B-494F-A1F1-A444CC95D53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136166" y="3587861"/>
            <a:ext cx="1198850" cy="3915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305A6-9CA6-47AC-A075-83636308962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313001" y="3582510"/>
            <a:ext cx="1258604" cy="388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4D88330-E539-4C36-A6E1-2C00DB65B706}"/>
              </a:ext>
            </a:extLst>
          </p:cNvPr>
          <p:cNvSpPr/>
          <p:nvPr/>
        </p:nvSpPr>
        <p:spPr>
          <a:xfrm>
            <a:off x="2622169" y="5987486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8A446-AC62-47E2-9E1A-C5BA4B990978}"/>
              </a:ext>
            </a:extLst>
          </p:cNvPr>
          <p:cNvSpPr/>
          <p:nvPr/>
        </p:nvSpPr>
        <p:spPr>
          <a:xfrm>
            <a:off x="6640123" y="6061878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9,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9" name="Curved Right Arrow 8"/>
          <p:cNvSpPr/>
          <p:nvPr/>
        </p:nvSpPr>
        <p:spPr>
          <a:xfrm>
            <a:off x="2445065" y="3530172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>
            <a:off x="7732556" y="2954115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5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61" y="1013481"/>
            <a:ext cx="905902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The bottom-up heap construction algorithm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6.11.  Bottom-up construction of a heap for the given list 2, 9, 7, 6, 5, 8.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785484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Oval 3"/>
          <p:cNvSpPr/>
          <p:nvPr/>
        </p:nvSpPr>
        <p:spPr>
          <a:xfrm>
            <a:off x="2663939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730955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203362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294253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100641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cxnSpLocks/>
            <a:stCxn id="3" idx="4"/>
            <a:endCxn id="4" idx="0"/>
          </p:cNvCxnSpPr>
          <p:nvPr/>
        </p:nvCxnSpPr>
        <p:spPr>
          <a:xfrm flipH="1">
            <a:off x="2979096" y="3622088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90646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3" idx="4"/>
            <a:endCxn id="5" idx="0"/>
          </p:cNvCxnSpPr>
          <p:nvPr/>
        </p:nvCxnSpPr>
        <p:spPr>
          <a:xfrm>
            <a:off x="4100641" y="3622088"/>
            <a:ext cx="945471" cy="357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6" idx="0"/>
          </p:cNvCxnSpPr>
          <p:nvPr/>
        </p:nvCxnSpPr>
        <p:spPr>
          <a:xfrm flipH="1">
            <a:off x="2348782" y="4557202"/>
            <a:ext cx="685800" cy="43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27276" y="4236914"/>
            <a:ext cx="368300" cy="147638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9256448" y="39712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0"/>
          </p:cNvCxnSpPr>
          <p:nvPr/>
        </p:nvCxnSpPr>
        <p:spPr>
          <a:xfrm flipH="1" flipV="1">
            <a:off x="2979096" y="4575284"/>
            <a:ext cx="630314" cy="4184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4B751-8D96-4EEC-BF23-FB07EA2E92CC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136166" y="3612469"/>
            <a:ext cx="1191302" cy="366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9D07BF-E99D-4741-A35A-E1B61A942D1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348037" y="3626652"/>
            <a:ext cx="1223568" cy="344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2">
            <a:extLst>
              <a:ext uri="{FF2B5EF4-FFF2-40B4-BE49-F238E27FC236}">
                <a16:creationId xmlns:a16="http://schemas.microsoft.com/office/drawing/2014/main" id="{83FEC13B-EC73-4E38-8FAB-B554C2FB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92" y="4137643"/>
            <a:ext cx="329833" cy="198542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DDA99D-9F07-40F2-91C3-580417B9C7CC}"/>
              </a:ext>
            </a:extLst>
          </p:cNvPr>
          <p:cNvSpPr/>
          <p:nvPr/>
        </p:nvSpPr>
        <p:spPr>
          <a:xfrm>
            <a:off x="2417560" y="6016099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6,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227547-8812-43F9-84C7-39AF230C20FB}"/>
              </a:ext>
            </a:extLst>
          </p:cNvPr>
          <p:cNvSpPr/>
          <p:nvPr/>
        </p:nvSpPr>
        <p:spPr>
          <a:xfrm>
            <a:off x="6517188" y="5987486"/>
            <a:ext cx="23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2,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- </a:t>
            </a:r>
            <a:endParaRPr lang="en-US" sz="2400" dirty="0"/>
          </a:p>
        </p:txBody>
      </p:sp>
      <p:sp>
        <p:nvSpPr>
          <p:cNvPr id="35" name="Curved Right Arrow 34"/>
          <p:cNvSpPr/>
          <p:nvPr/>
        </p:nvSpPr>
        <p:spPr>
          <a:xfrm>
            <a:off x="2506024" y="3530172"/>
            <a:ext cx="162383" cy="4016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9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8528" y="1969241"/>
            <a:ext cx="8414657" cy="21364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HeapBottomUp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(A[1 .. n])</a:t>
            </a:r>
          </a:p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heap-size[A] ← length[A];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length[A]/2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downto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1) do {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	Max-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(A,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);}</a:t>
            </a:r>
            <a:endParaRPr lang="en-US" sz="2400" spc="-100" dirty="0">
              <a:solidFill>
                <a:srgbClr val="0000FF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9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4614" y="452240"/>
                <a:ext cx="953106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Algorithm </a:t>
                </a:r>
                <a:r>
                  <a:rPr lang="en-US" sz="2400" spc="-100" dirty="0" err="1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HeapBottonUp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(H[1 .. n]) </a:t>
                </a:r>
                <a:r>
                  <a:rPr lang="en-US" sz="20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[Using Levitin’s textbook algorithm,]</a:t>
                </a:r>
                <a:endParaRPr lang="en-US" sz="20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//Construct a heap from the elements of a given array by the bottom-up algorithm.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//Input:     An array H[1 .. n] of orderable items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//Output:   A heap H[1 .. n]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for (</a:t>
                </a:r>
                <a:r>
                  <a:rPr lang="en-US" sz="2400" spc="-100" dirty="0" err="1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← </a:t>
                </a:r>
                <a:r>
                  <a:rPr lang="en-US" sz="32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└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n /2</a:t>
                </a:r>
                <a:r>
                  <a:rPr lang="en-US" sz="32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┘</a:t>
                </a:r>
                <a:r>
                  <a:rPr lang="en-US" sz="2400" spc="-1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400" spc="-100" dirty="0" err="1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downto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 1)do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{k ← </a:t>
                </a:r>
                <a:r>
                  <a:rPr lang="en-US" sz="2400" spc="-100" dirty="0" err="1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i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; v ← H[k];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 heap ← false;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while (</a:t>
                </a:r>
                <a14:m>
                  <m:oMath xmlns:m="http://schemas.openxmlformats.org/officeDocument/2006/math">
                    <m:r>
                      <a:rPr lang="en-US" sz="2400" i="1" spc="-100" dirty="0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heap and 2*k ≤ n) do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//runs down the subtree but stops</a:t>
                </a:r>
                <a:endParaRPr lang="en-US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</a:t>
                </a: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{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j ← 2*k;			</a:t>
                </a:r>
                <a:r>
                  <a:rPr lang="en-US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//at a root or a maxheap subtree.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 if (j &lt; n) 	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//there are two children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        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then if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(H[j] &lt; H[j + 1])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then j ← j + 1; ; </a:t>
                </a:r>
                <a:endParaRPr lang="en-US" sz="2400" spc="-100" dirty="0"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 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if (v &gt; H[j]) then heap ← true;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	              else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{H[k] ← H[j]</a:t>
                </a:r>
                <a:endParaRPr lang="en-US" sz="2400" spc="-100" dirty="0">
                  <a:highlight>
                    <a:srgbClr val="FFFF00"/>
                  </a:highlight>
                  <a:latin typeface="Consolas" panose="020B06090202040302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				         </a:t>
                </a:r>
                <a:r>
                  <a:rPr lang="en-US" sz="2400" spc="-1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ea typeface="SimSun" panose="02010600030101010101" pitchFamily="2" charset="-122"/>
                  </a:rPr>
                  <a:t>k ← j;}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;</a:t>
                </a:r>
                <a:r>
                  <a:rPr lang="en-US" sz="2400" spc="-1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end do-while</a:t>
                </a:r>
                <a:endParaRPr lang="en-US" sz="2400" spc="-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:r>
                  <a:rPr lang="en-US" sz="2400" spc="-100" dirty="0">
                    <a:solidFill>
                      <a:srgbClr val="0000FF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H[k] ← v;} </a:t>
                </a:r>
                <a:r>
                  <a:rPr lang="en-US" sz="2400" spc="-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//end for</a:t>
                </a:r>
                <a:endParaRPr lang="en-US" sz="2400" spc="-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4" y="452240"/>
                <a:ext cx="9531066" cy="6170920"/>
              </a:xfrm>
              <a:prstGeom prst="rect">
                <a:avLst/>
              </a:prstGeom>
              <a:blipFill>
                <a:blip r:embed="rId2"/>
                <a:stretch>
                  <a:fillRect l="-1024" t="-791" b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7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5634" y="1172177"/>
                <a:ext cx="8993080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How efficient is this algorithm in the worst case?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assume that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n =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, where k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0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so that a heap’s tree is full. 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the maximum number of nodes occurs on each level.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h be the height of the tree.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 heap’s tree is full, the maximum number of nodes for height h is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4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h+1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-1, where 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0  </a:t>
                </a:r>
                <a:endParaRPr 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According to the first property of heaps in the list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h = 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n 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h = 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(n + 1)</a:t>
                </a:r>
                <a:r>
                  <a:rPr lang="en-US" sz="32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(or </a:t>
                </a:r>
                <a:r>
                  <a:rPr lang="en-US" sz="32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(n +1) </a:t>
                </a:r>
                <a:r>
                  <a:rPr lang="en-US" sz="32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- 1 = h).</a:t>
                </a:r>
                <a:endParaRPr lang="en-US" sz="2400" dirty="0"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4" y="1172177"/>
                <a:ext cx="8993080" cy="5401479"/>
              </a:xfrm>
              <a:prstGeom prst="rect">
                <a:avLst/>
              </a:prstGeom>
              <a:blipFill>
                <a:blip r:embed="rId2"/>
                <a:stretch>
                  <a:fillRect l="-1220" t="-903" r="-1763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830556" y="2339656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153400" y="753533"/>
            <a:ext cx="1701800" cy="19304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5"/>
          </p:cNvCxnSpPr>
          <p:nvPr/>
        </p:nvCxnSpPr>
        <p:spPr>
          <a:xfrm>
            <a:off x="8578850" y="1718733"/>
            <a:ext cx="85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65067" y="2192867"/>
            <a:ext cx="12700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79933" y="128693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75914" y="610737"/>
            <a:ext cx="19096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0 (1 node)</a:t>
            </a:r>
          </a:p>
          <a:p>
            <a:endParaRPr lang="en-US" sz="1200" dirty="0"/>
          </a:p>
          <a:p>
            <a:r>
              <a:rPr lang="en-US" dirty="0"/>
              <a:t>k = 1 (2 nodes)</a:t>
            </a:r>
          </a:p>
          <a:p>
            <a:endParaRPr lang="en-US" sz="1200" dirty="0"/>
          </a:p>
          <a:p>
            <a:r>
              <a:rPr lang="en-US" dirty="0"/>
              <a:t>k  = 2 (4 nodes)</a:t>
            </a:r>
          </a:p>
          <a:p>
            <a:endParaRPr lang="en-US" sz="1200" dirty="0"/>
          </a:p>
          <a:p>
            <a:r>
              <a:rPr lang="en-US" dirty="0"/>
              <a:t>k = 3 (8 nodes)</a:t>
            </a:r>
          </a:p>
          <a:p>
            <a:endParaRPr lang="en-US" sz="1200" dirty="0"/>
          </a:p>
          <a:p>
            <a:r>
              <a:rPr lang="en-US" dirty="0"/>
              <a:t>k = 4 (16 nodes)</a:t>
            </a:r>
          </a:p>
        </p:txBody>
      </p:sp>
    </p:spTree>
    <p:extLst>
      <p:ext uri="{BB962C8B-B14F-4D97-AF65-F5344CB8AC3E}">
        <p14:creationId xmlns:p14="http://schemas.microsoft.com/office/powerpoint/2010/main" val="3835942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043" y="1804652"/>
            <a:ext cx="88599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worst case of the heap construction algorithm,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key on level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the tree will travel to the leaf level h.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moving to the next level down requires two comparisons: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to find the largest child and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other to determine whether the exchange is required.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key comparisons involving a key on level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with be 2(h -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621616-32D7-44DF-9598-7BB1324348AF}"/>
              </a:ext>
            </a:extLst>
          </p:cNvPr>
          <p:cNvSpPr/>
          <p:nvPr/>
        </p:nvSpPr>
        <p:spPr>
          <a:xfrm flipH="1">
            <a:off x="661880" y="4346010"/>
            <a:ext cx="527727" cy="28143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1355" y="1120209"/>
                <a:ext cx="9000520" cy="5220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Therefore, the total number of key comparisons in the worst case will be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 err="1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worst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level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keys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rgbClr val="0F06BA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F06BA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F06BA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F06BA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=  2(n - log</a:t>
                </a:r>
                <a:r>
                  <a:rPr lang="en-US" sz="2400" baseline="-250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F06BA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 + 1))</a:t>
                </a:r>
                <a:endParaRPr 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where the validity of the last equality can be proved either by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using the closed-form formula for the sum   </a:t>
                </a:r>
                <a:r>
                  <a:rPr lang="zh-CN" alt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∑</a:t>
                </a:r>
                <a:r>
                  <a:rPr lang="en-US" sz="2400" baseline="30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400" baseline="-25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 = 1  </a:t>
                </a:r>
                <a:r>
                  <a:rPr lang="en-US" sz="2400" dirty="0" err="1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</a:t>
                </a:r>
                <a:r>
                  <a:rPr lang="en-US" sz="2400" baseline="30000" dirty="0">
                    <a:solidFill>
                      <a:srgbClr val="0F06BA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or by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mathematical induction on  h.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with this bottom-up algorithm, a heap of size n can be constructed with fewer than 2n comparisons.</a:t>
                </a:r>
                <a:endParaRPr lang="en-US" sz="2400" dirty="0">
                  <a:solidFill>
                    <a:srgbClr val="0000FF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55" y="1120209"/>
                <a:ext cx="9000520" cy="5220212"/>
              </a:xfrm>
              <a:prstGeom prst="rect">
                <a:avLst/>
              </a:prstGeom>
              <a:blipFill>
                <a:blip r:embed="rId2"/>
                <a:stretch>
                  <a:fillRect l="-880" t="-93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0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726" y="1606201"/>
            <a:ext cx="8487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6-3  is an example of the action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6.3 The operation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(A[1..n]), showing the data structure before the call to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line 3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57200" indent="-4572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10 element input array A and the binary tree it represents.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figure shows that the loop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refers to node 5 before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call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81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396918" y="2889909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426866" y="2899237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026302" y="479227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508507" y="4792274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971830" y="3810617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810" y="3376292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05355" y="4330609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5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582309" y="5379658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8  14      9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8285" y="249226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552194" y="3762700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359507" y="3785356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492367" y="3786449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746756" y="480449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05797" y="256640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5307227" y="4106399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61920"/>
              </p:ext>
            </p:extLst>
          </p:nvPr>
        </p:nvGraphicFramePr>
        <p:xfrm>
          <a:off x="1935931" y="1087093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90244"/>
              </p:ext>
            </p:extLst>
          </p:nvPr>
        </p:nvGraphicFramePr>
        <p:xfrm>
          <a:off x="1922366" y="1733471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04C09-72EE-438A-800E-BBAB6972659B}"/>
              </a:ext>
            </a:extLst>
          </p:cNvPr>
          <p:cNvCxnSpPr>
            <a:cxnSpLocks/>
          </p:cNvCxnSpPr>
          <p:nvPr/>
        </p:nvCxnSpPr>
        <p:spPr>
          <a:xfrm flipV="1">
            <a:off x="3014428" y="2326490"/>
            <a:ext cx="1286505" cy="943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8C120A35-B959-4A44-8D4B-00546AEF10F3}"/>
              </a:ext>
            </a:extLst>
          </p:cNvPr>
          <p:cNvSpPr/>
          <p:nvPr/>
        </p:nvSpPr>
        <p:spPr>
          <a:xfrm>
            <a:off x="1971368" y="952769"/>
            <a:ext cx="2609776" cy="1513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649460" y="2698314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679408" y="2707642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278844" y="4600679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761049" y="4600679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224372" y="3619022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317352" y="3184697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357897" y="4139014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34851" y="5188063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8  14      9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0827" y="230067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804736" y="3571105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612049" y="3593761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744909" y="3594854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999298" y="4612904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30307" y="2236649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3418422" y="3914805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26889"/>
              </p:ext>
            </p:extLst>
          </p:nvPr>
        </p:nvGraphicFramePr>
        <p:xfrm>
          <a:off x="1935931" y="1087093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799101" y="5759940"/>
            <a:ext cx="7606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 The data structure that results.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The loop index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the next iteration refers to node 4.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5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23749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917" y="2828836"/>
            <a:ext cx="9383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 – (e ) Subsequent iterations of the for loop in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(A[1..n]).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Observe that when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called on a node, the two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subtrees of that node are both max-heaps.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431751" y="3246975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461699" y="3256303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3061135" y="5149340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543340" y="5149340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006663" y="4167683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99643" y="3733358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40188" y="4687675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17142" y="5736724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3118" y="284933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587027" y="4119766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394340" y="4142422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527200" y="4143515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781589" y="5161565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7097" y="278531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7260279" y="3571060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8401"/>
              </p:ext>
            </p:extLst>
          </p:nvPr>
        </p:nvGraphicFramePr>
        <p:xfrm>
          <a:off x="2321324" y="1341027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921112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266"/>
              </p:ext>
            </p:extLst>
          </p:nvPr>
        </p:nvGraphicFramePr>
        <p:xfrm>
          <a:off x="2356928" y="699584"/>
          <a:ext cx="6447432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9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67944"/>
              </p:ext>
            </p:extLst>
          </p:nvPr>
        </p:nvGraphicFramePr>
        <p:xfrm>
          <a:off x="2356929" y="1955268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137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4240165" y="3264383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5270113" y="3273711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2869549" y="5166748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3351754" y="5166748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815077" y="4185091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08057" y="3750766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948602" y="4705083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16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25556" y="5754132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10  7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1532" y="2866739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1  4</a:t>
            </a:r>
            <a:endParaRPr lang="en-US" sz="240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3395441" y="4137174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202754" y="4159830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6335614" y="4160923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4590003" y="5178973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5246" y="2802278"/>
            <a:ext cx="605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(d)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3907804" y="3517288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5382"/>
              </p:ext>
            </p:extLst>
          </p:nvPr>
        </p:nvGraphicFramePr>
        <p:xfrm>
          <a:off x="2468247" y="1346474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12121" y="886274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41690"/>
              </p:ext>
            </p:extLst>
          </p:nvPr>
        </p:nvGraphicFramePr>
        <p:xfrm>
          <a:off x="2468247" y="743372"/>
          <a:ext cx="6431916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9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76727"/>
              </p:ext>
            </p:extLst>
          </p:nvPr>
        </p:nvGraphicFramePr>
        <p:xfrm>
          <a:off x="2468247" y="1984086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49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247382" y="3072797"/>
            <a:ext cx="1029948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77330" y="3082125"/>
            <a:ext cx="1498107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876766" y="4975162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358971" y="4975162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810989" y="3969337"/>
            <a:ext cx="602157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15274" y="3559180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955819" y="4513497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32773" y="5562546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8749" y="267515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402658" y="3945588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169921" y="3936282"/>
            <a:ext cx="872888" cy="58789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342831" y="3969337"/>
            <a:ext cx="468158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597220" y="4896071"/>
            <a:ext cx="483056" cy="65096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80432" y="2568145"/>
            <a:ext cx="52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(e)</a:t>
            </a:r>
            <a:endParaRPr lang="en-US" sz="2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4071103" y="2516884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42737"/>
              </p:ext>
            </p:extLst>
          </p:nvPr>
        </p:nvGraphicFramePr>
        <p:xfrm>
          <a:off x="3999491" y="1123950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601593" y="642430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40257"/>
              </p:ext>
            </p:extLst>
          </p:nvPr>
        </p:nvGraphicFramePr>
        <p:xfrm>
          <a:off x="4006713" y="515328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47572"/>
              </p:ext>
            </p:extLst>
          </p:nvPr>
        </p:nvGraphicFramePr>
        <p:xfrm>
          <a:off x="3990066" y="1727716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05122"/>
              </p:ext>
            </p:extLst>
          </p:nvPr>
        </p:nvGraphicFramePr>
        <p:xfrm>
          <a:off x="4407963" y="5216056"/>
          <a:ext cx="6434220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1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84278"/>
              </p:ext>
            </p:extLst>
          </p:nvPr>
        </p:nvGraphicFramePr>
        <p:xfrm>
          <a:off x="4400691" y="5819978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07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/>
        </p:nvSpPr>
        <p:spPr bwMode="auto">
          <a:xfrm flipH="1">
            <a:off x="3378926" y="2985708"/>
            <a:ext cx="976782" cy="51205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355709" y="2995035"/>
            <a:ext cx="1470326" cy="5118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55144" y="4888073"/>
            <a:ext cx="483057" cy="5596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437349" y="4888073"/>
            <a:ext cx="495556" cy="559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900672" y="3906416"/>
            <a:ext cx="590852" cy="5473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93652" y="3472091"/>
            <a:ext cx="3497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3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3875" y="4391572"/>
            <a:ext cx="530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5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6   9        7  3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11151" y="5475457"/>
            <a:ext cx="414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8  2        9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10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17127" y="25880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2498454" y="3875917"/>
            <a:ext cx="805579" cy="5238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3288349" y="3881155"/>
            <a:ext cx="832837" cy="5559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5331787" y="3890957"/>
            <a:ext cx="583707" cy="567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3718560" y="4880969"/>
            <a:ext cx="402626" cy="65459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7819118">
            <a:off x="4219149" y="2403668"/>
            <a:ext cx="212831" cy="266231"/>
          </a:xfrm>
          <a:prstGeom prst="curvedLeftArrow">
            <a:avLst>
              <a:gd name="adj1" fmla="val 21221"/>
              <a:gd name="adj2" fmla="val 5383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09633"/>
              </p:ext>
            </p:extLst>
          </p:nvPr>
        </p:nvGraphicFramePr>
        <p:xfrm>
          <a:off x="4325564" y="1220705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67317" y="426096"/>
            <a:ext cx="413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962161" y="3131609"/>
            <a:ext cx="3842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(f)   The max-heap after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finishes.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74380"/>
              </p:ext>
            </p:extLst>
          </p:nvPr>
        </p:nvGraphicFramePr>
        <p:xfrm>
          <a:off x="4317236" y="717423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69668"/>
              </p:ext>
            </p:extLst>
          </p:nvPr>
        </p:nvGraphicFramePr>
        <p:xfrm>
          <a:off x="4325564" y="240960"/>
          <a:ext cx="6444588" cy="451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8533"/>
              </p:ext>
            </p:extLst>
          </p:nvPr>
        </p:nvGraphicFramePr>
        <p:xfrm>
          <a:off x="4325564" y="1770424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9629"/>
              </p:ext>
            </p:extLst>
          </p:nvPr>
        </p:nvGraphicFramePr>
        <p:xfrm>
          <a:off x="4360292" y="5119482"/>
          <a:ext cx="6444588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33574"/>
              </p:ext>
            </p:extLst>
          </p:nvPr>
        </p:nvGraphicFramePr>
        <p:xfrm>
          <a:off x="4385534" y="5686621"/>
          <a:ext cx="6439224" cy="5120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2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1AAA35-491A-43B1-B5A5-1E52F1DB3273}"/>
              </a:ext>
            </a:extLst>
          </p:cNvPr>
          <p:cNvSpPr txBox="1"/>
          <p:nvPr/>
        </p:nvSpPr>
        <p:spPr>
          <a:xfrm>
            <a:off x="408440" y="3506926"/>
            <a:ext cx="1497777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A[5], it is a max subtree, stop going down to the bottom.</a:t>
            </a:r>
          </a:p>
        </p:txBody>
      </p:sp>
    </p:spTree>
    <p:extLst>
      <p:ext uri="{BB962C8B-B14F-4D97-AF65-F5344CB8AC3E}">
        <p14:creationId xmlns:p14="http://schemas.microsoft.com/office/powerpoint/2010/main" val="4064617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223" y="602349"/>
            <a:ext cx="9321553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The top-down heap construction algorithm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by successive insertion of a new key K into a previously constructed heap.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First, attach a new node with key K in it after the last leaf of the existing heap.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sift K up to its appropriate place in the new heap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Compare K with its parent’s key: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latter is greater than or equal to K, stop (the structure is a heap);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otherwise,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swap these two keys and compare K with its new parent.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swapping continues until K is not greater than its last parent or it reaches the root.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this algorithm, we can sift up an empty node until it reaches its proper position, where it will get K’s value.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9" y="120228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8115" y="1108301"/>
            <a:ext cx="896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6.12: Inserting a key 10 into the heap constructed in Figure 6.11.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The new key is shifted up via a swap with its parent until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it is not larger than its parent (or is in the root).</a:t>
            </a:r>
          </a:p>
        </p:txBody>
      </p:sp>
      <p:sp>
        <p:nvSpPr>
          <p:cNvPr id="3" name="Oval 2"/>
          <p:cNvSpPr/>
          <p:nvPr/>
        </p:nvSpPr>
        <p:spPr>
          <a:xfrm>
            <a:off x="4134638" y="3953898"/>
            <a:ext cx="691370" cy="6214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Oval 3"/>
          <p:cNvSpPr/>
          <p:nvPr/>
        </p:nvSpPr>
        <p:spPr>
          <a:xfrm>
            <a:off x="2150135" y="3971277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4981803" y="5011444"/>
            <a:ext cx="707563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1519821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780449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586837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endCxn id="4" idx="0"/>
          </p:cNvCxnSpPr>
          <p:nvPr/>
        </p:nvCxnSpPr>
        <p:spPr>
          <a:xfrm flipH="1">
            <a:off x="2465292" y="3581489"/>
            <a:ext cx="1062554" cy="389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66484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" idx="0"/>
          </p:cNvCxnSpPr>
          <p:nvPr/>
        </p:nvCxnSpPr>
        <p:spPr>
          <a:xfrm>
            <a:off x="3496882" y="3561059"/>
            <a:ext cx="983441" cy="39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631464" y="4169914"/>
            <a:ext cx="622173" cy="188652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95820" y="303616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7115450" y="4547584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1009" y="39794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10013976" y="5049409"/>
            <a:ext cx="566939" cy="5302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6190695" y="499368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451323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711951" y="5011768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77740" y="4575283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9027108" y="4565341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232340" y="3630226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36914" y="2984526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809516" y="4558310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2476390" y="4559170"/>
            <a:ext cx="619216" cy="434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208240" y="4002347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618951" y="4575283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348584" y="3624321"/>
            <a:ext cx="1216672" cy="3869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20772" y="5708884"/>
            <a:ext cx="2379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2, 9, 7, 6, 5, 8,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H="1" flipV="1">
            <a:off x="4503983" y="4575283"/>
            <a:ext cx="831602" cy="4361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2" y="2174754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01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834" y="915393"/>
            <a:ext cx="90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6.12: Inserting a key 10 into the heap constructed in Figure 6.11.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 new key is shifted up via a swap with its parent until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it is not larger than its parent (or is in the root).</a:t>
            </a:r>
          </a:p>
        </p:txBody>
      </p:sp>
      <p:sp>
        <p:nvSpPr>
          <p:cNvPr id="3" name="Oval 2"/>
          <p:cNvSpPr/>
          <p:nvPr/>
        </p:nvSpPr>
        <p:spPr>
          <a:xfrm>
            <a:off x="9098543" y="3980025"/>
            <a:ext cx="691370" cy="6214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" name="Oval 3"/>
          <p:cNvSpPr/>
          <p:nvPr/>
        </p:nvSpPr>
        <p:spPr>
          <a:xfrm>
            <a:off x="7114040" y="3997404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Oval 4"/>
          <p:cNvSpPr/>
          <p:nvPr/>
        </p:nvSpPr>
        <p:spPr>
          <a:xfrm>
            <a:off x="9945709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6483726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744354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8550742" y="5019815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0" name="Straight Connector 9"/>
          <p:cNvCxnSpPr>
            <a:endCxn id="4" idx="0"/>
          </p:cNvCxnSpPr>
          <p:nvPr/>
        </p:nvCxnSpPr>
        <p:spPr>
          <a:xfrm flipH="1">
            <a:off x="7429197" y="3607616"/>
            <a:ext cx="1062554" cy="389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830389" y="4601410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" idx="0"/>
          </p:cNvCxnSpPr>
          <p:nvPr/>
        </p:nvCxnSpPr>
        <p:spPr>
          <a:xfrm>
            <a:off x="8460787" y="3587186"/>
            <a:ext cx="983441" cy="39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837143" y="4200481"/>
            <a:ext cx="667058" cy="179771"/>
          </a:xfrm>
          <a:prstGeom prst="rightArrow">
            <a:avLst>
              <a:gd name="adj1" fmla="val 50000"/>
              <a:gd name="adj2" fmla="val 6236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41224" y="3044876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22" name="Straight Connector 21"/>
          <p:cNvCxnSpPr>
            <a:endCxn id="30" idx="0"/>
          </p:cNvCxnSpPr>
          <p:nvPr/>
        </p:nvCxnSpPr>
        <p:spPr>
          <a:xfrm>
            <a:off x="2560854" y="4556298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66413" y="3988129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5441962" y="5058123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1636099" y="500240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2896727" y="502048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4157355" y="5020482"/>
            <a:ext cx="630314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23144" y="4583997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1" idx="0"/>
          </p:cNvCxnSpPr>
          <p:nvPr/>
        </p:nvCxnSpPr>
        <p:spPr>
          <a:xfrm flipH="1">
            <a:off x="4472512" y="4574055"/>
            <a:ext cx="591843" cy="4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77744" y="3638940"/>
            <a:ext cx="1121545" cy="349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00819" y="3010653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773421" y="4584437"/>
            <a:ext cx="676182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>
            <a:off x="7440295" y="4585297"/>
            <a:ext cx="619216" cy="434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53644" y="4011061"/>
            <a:ext cx="714031" cy="5859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64355" y="4583997"/>
            <a:ext cx="651030" cy="46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772010" y="3638940"/>
            <a:ext cx="1216672" cy="3869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5" idx="0"/>
          </p:cNvCxnSpPr>
          <p:nvPr/>
        </p:nvCxnSpPr>
        <p:spPr>
          <a:xfrm>
            <a:off x="9470015" y="4583330"/>
            <a:ext cx="790851" cy="43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184677" y="5735011"/>
            <a:ext cx="2379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2, 9, 7, 6, 5, 8,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3" y="915393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91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4405" y="2499586"/>
            <a:ext cx="8103368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insertion operation requires key comparisons no more than the heap’s height.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insertion is in O(log n), since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height of a heap with n nodes is about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1680" y="2050954"/>
            <a:ext cx="830864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Delete an item from a heap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only the important case of deleting the root’s key,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leaving the question about deleting an arbitrary key in a heap for an exercise.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4765848-B487-4EFF-BFCF-F49665138126}"/>
              </a:ext>
            </a:extLst>
          </p:cNvPr>
          <p:cNvSpPr/>
          <p:nvPr/>
        </p:nvSpPr>
        <p:spPr>
          <a:xfrm flipH="1">
            <a:off x="652765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1F94C7-D0E8-45AE-B2E0-41103E63B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" y="1721401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9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39C8B0-7228-4668-BF8E-3F9438EAFF62}"/>
              </a:ext>
            </a:extLst>
          </p:cNvPr>
          <p:cNvSpPr/>
          <p:nvPr/>
        </p:nvSpPr>
        <p:spPr>
          <a:xfrm rot="18384320" flipH="1">
            <a:off x="2871087" y="5212291"/>
            <a:ext cx="143970" cy="545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0084" y="1185450"/>
            <a:ext cx="8391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Maximum Key Deletion from a Heap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   Exchange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root’s key with the last key K of the heap.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2: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Decrease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heap’s size by 1.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Step 3: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“Max-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” the smaller tree by sifting K down the  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tree exactly in the same way as it is done in the bottom-</a:t>
            </a:r>
          </a:p>
          <a:p>
            <a:pPr marL="973138" indent="-973138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up heap construction algorithm.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i.e., verify the parental dominance for K: </a:t>
            </a:r>
          </a:p>
          <a:p>
            <a:pPr marL="2290763" lvl="4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it holds, we are done; </a:t>
            </a:r>
          </a:p>
          <a:p>
            <a:pPr marL="2290763" lvl="4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not, swap K with the larger of its children  and repeat this operation until the parental dominance condition holds for K in its new position.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75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3390" y="2344088"/>
            <a:ext cx="8895426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SimSun" panose="02010600030101010101" pitchFamily="2" charset="-122"/>
              </a:rPr>
              <a:t>The efficiency of deletion from a heap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efficiency of deletion is determined by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needed to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tree after the swap has been made and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size of the tree is decreased by 1.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of deletion is in O(log n) as well,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it requires key comparisons no more than twice the heap’s height,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1461194"/>
            <a:ext cx="921519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Heapsort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[discovered by J. W. J. Williams]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two-stage algorithm: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Stage 1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(heap construction):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Construct a heap for a given array (Apply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Stage 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(maximum deletions):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Apply the root-deletion operation n-1 times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the remaining heap.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a result, the array elements are eliminated in decreasing order. </a:t>
            </a:r>
          </a:p>
          <a:p>
            <a:pPr marL="1376363" lvl="2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Under the array implementation of heaps,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 element being deleted is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placed last in the remaining heap; </a:t>
            </a:r>
          </a:p>
          <a:p>
            <a:pPr marL="1833563" lvl="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resulting array will be exactly the original array sorted in ascending order.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C2BBF7B-109C-43F3-A404-542576DA77B1}"/>
              </a:ext>
            </a:extLst>
          </p:cNvPr>
          <p:cNvSpPr/>
          <p:nvPr/>
        </p:nvSpPr>
        <p:spPr>
          <a:xfrm flipH="1">
            <a:off x="1033283" y="119620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3" y="107558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285D65-5B22-4440-960B-05AAD2F7FF6D}"/>
              </a:ext>
            </a:extLst>
          </p:cNvPr>
          <p:cNvSpPr/>
          <p:nvPr/>
        </p:nvSpPr>
        <p:spPr>
          <a:xfrm>
            <a:off x="1748901" y="611425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022" y="1322077"/>
            <a:ext cx="8769108" cy="525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Heapsort(A)</a:t>
            </a:r>
          </a:p>
          <a:p>
            <a:r>
              <a:rPr lang="en-US" sz="800" b="1" spc="-1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HeapBottomUp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(A[1..n]); </a:t>
            </a: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//Build-Max-Heap(A)     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(1</a:t>
            </a:r>
            <a:r>
              <a:rPr lang="en-US" sz="2400" spc="-1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st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Max-</a:t>
            </a:r>
            <a:r>
              <a:rPr lang="en-US" sz="2400" spc="-1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length[A]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downto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2) do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exchange(A[1], 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]); //place the root-deleted 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        //one to the last in the remaining heap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heap-size[A] ←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heapsize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[A] – 1;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Max-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Heapify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(A, 1);}    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//end for 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(2</a:t>
            </a:r>
            <a:r>
              <a:rPr lang="en-US" sz="2400" spc="-1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nd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Max-</a:t>
            </a:r>
            <a:r>
              <a:rPr lang="en-US" sz="2400" spc="-1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      </a:t>
            </a:r>
          </a:p>
          <a:p>
            <a:r>
              <a:rPr lang="en-US" sz="24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8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procedure 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Heapsort(A)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takes time O(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n),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since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call to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(A[1..n]) takes time O(n) and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each of the n-1 calls to 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takes time O(log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6DD8FA4-4EBF-488C-A981-DBE6183508A7}"/>
              </a:ext>
            </a:extLst>
          </p:cNvPr>
          <p:cNvSpPr/>
          <p:nvPr/>
        </p:nvSpPr>
        <p:spPr>
          <a:xfrm flipH="1">
            <a:off x="786792" y="144269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2" y="1322077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6E8ED-9521-4D35-BB88-D110285EDC1F}"/>
              </a:ext>
            </a:extLst>
          </p:cNvPr>
          <p:cNvSpPr/>
          <p:nvPr/>
        </p:nvSpPr>
        <p:spPr>
          <a:xfrm>
            <a:off x="1740022" y="497996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8528" y="1969241"/>
            <a:ext cx="8414657" cy="21364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HeapBottomUp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(A[1 .. n])</a:t>
            </a:r>
          </a:p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heap-size[A] ← length[A];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length[A]/2</a:t>
            </a:r>
            <a:r>
              <a:rPr lang="en-US" sz="3200" spc="-100" baseline="-25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downto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1) do {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	Max-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Heapify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(A,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);}</a:t>
            </a:r>
            <a:endParaRPr lang="en-US" sz="2400" spc="-100" dirty="0">
              <a:solidFill>
                <a:srgbClr val="0000FF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18ECE-3ED3-4E43-A620-8C1EE7E9D4F1}"/>
              </a:ext>
            </a:extLst>
          </p:cNvPr>
          <p:cNvSpPr/>
          <p:nvPr/>
        </p:nvSpPr>
        <p:spPr>
          <a:xfrm>
            <a:off x="1630680" y="5116622"/>
            <a:ext cx="88026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call to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(A[1..n]) takes time O(n)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each of the n-1 calls to Max-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takes time O(log n).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5B2B-A893-467F-8862-D40FC08079D8}"/>
              </a:ext>
            </a:extLst>
          </p:cNvPr>
          <p:cNvSpPr/>
          <p:nvPr/>
        </p:nvSpPr>
        <p:spPr>
          <a:xfrm>
            <a:off x="7987375" y="3577354"/>
            <a:ext cx="1648785" cy="41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(1</a:t>
            </a:r>
            <a:r>
              <a:rPr lang="en-US" spc="-1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st</a:t>
            </a:r>
            <a:r>
              <a:rPr lang="en-US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Max-</a:t>
            </a:r>
            <a:r>
              <a:rPr lang="en-US" spc="-100" dirty="0" err="1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pc="-1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4940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7609" y="544047"/>
            <a:ext cx="8780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 - Max-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takes time O(log n).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 the root node of the left/right tree of the node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left  ←  LEFT(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   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right  ←  RIGHT(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);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//the root node(index) is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within size-bound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the value of the root node,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],  A[left] &gt;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left  ≤  heap-size[A]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and A[left]  &gt;  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left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else largest ←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A[right] &gt; max{A[left],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]}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right ≤  heap-size[A]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and A[right] &gt;  A[largest])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	    then largest ← right;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 (largest  ≠ 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    then {exchange(A[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], A[largest]);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sz="2400" dirty="0" err="1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largest)};</a:t>
            </a:r>
            <a:endParaRPr lang="en-US" sz="2400" dirty="0">
              <a:effectLst/>
              <a:highlight>
                <a:srgbClr val="00FF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29AD8-0CCC-4C5D-A7B8-7215B0324799}"/>
              </a:ext>
            </a:extLst>
          </p:cNvPr>
          <p:cNvSpPr txBox="1"/>
          <p:nvPr/>
        </p:nvSpPr>
        <p:spPr>
          <a:xfrm>
            <a:off x="8278505" y="638928"/>
            <a:ext cx="3113504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   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  A[left] 	A[right]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Find out which of the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A[left] is larger? Then name the larger one as A[largest], where the largest has the value of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or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Then, determine which of the A[right] and A[largest] is larger? If A[right] is larger than A[largest] then the largest has the value of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Finally, if the largest is not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then swap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and A[largest] where the largest can be left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Then call Max-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(A, largest) to ensure that the A[largest] is a max heap.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40D40-423A-4A6E-B164-DF2FBEB70F3A}"/>
              </a:ext>
            </a:extLst>
          </p:cNvPr>
          <p:cNvCxnSpPr/>
          <p:nvPr/>
        </p:nvCxnSpPr>
        <p:spPr>
          <a:xfrm flipH="1">
            <a:off x="9183250" y="931371"/>
            <a:ext cx="652007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2">
            <a:extLst>
              <a:ext uri="{FF2B5EF4-FFF2-40B4-BE49-F238E27FC236}">
                <a16:creationId xmlns:a16="http://schemas.microsoft.com/office/drawing/2014/main" id="{6F35E216-D107-4814-BA10-BE3D21357B92}"/>
              </a:ext>
            </a:extLst>
          </p:cNvPr>
          <p:cNvSpPr/>
          <p:nvPr/>
        </p:nvSpPr>
        <p:spPr>
          <a:xfrm flipH="1">
            <a:off x="637105" y="542396"/>
            <a:ext cx="527727" cy="29756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4395">
            <a:off x="663357" y="608381"/>
            <a:ext cx="504076" cy="30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1A958-9E41-4903-B02E-A074F602031D}"/>
              </a:ext>
            </a:extLst>
          </p:cNvPr>
          <p:cNvCxnSpPr>
            <a:cxnSpLocks/>
          </p:cNvCxnSpPr>
          <p:nvPr/>
        </p:nvCxnSpPr>
        <p:spPr>
          <a:xfrm flipH="1" flipV="1">
            <a:off x="9822411" y="931371"/>
            <a:ext cx="680208" cy="50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3FAF71A-0EB9-4DAE-A93E-DDCCAFEEEE04}"/>
              </a:ext>
            </a:extLst>
          </p:cNvPr>
          <p:cNvCxnSpPr/>
          <p:nvPr/>
        </p:nvCxnSpPr>
        <p:spPr>
          <a:xfrm flipV="1">
            <a:off x="8823960" y="931371"/>
            <a:ext cx="905256" cy="500932"/>
          </a:xfrm>
          <a:prstGeom prst="curvedConnector3">
            <a:avLst>
              <a:gd name="adj1" fmla="val -15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40293B4-4167-4C16-8F85-4EB9A9E633FF}"/>
              </a:ext>
            </a:extLst>
          </p:cNvPr>
          <p:cNvCxnSpPr/>
          <p:nvPr/>
        </p:nvCxnSpPr>
        <p:spPr>
          <a:xfrm rot="10800000">
            <a:off x="8915400" y="1179577"/>
            <a:ext cx="1417320" cy="25272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71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59298" y="829848"/>
                <a:ext cx="9334827" cy="5880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heap construction stage of the algorithm is in O(n).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of the second stage of heapsort: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C(n)  = O(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n):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919163" lvl="1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number of key comparisons, C(n), needed for eliminating the root keys from the heaps of diminishing sizes from n to 2,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get the following inequality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C(n)  	≤   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 – 1)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 – 2)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+ 2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		 ≤ 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≤   2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−1)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	≤   2 (n - 1)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(n – 1)                                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 2n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both stages, we get O(n) + O(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= O(n log n).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of heapsort is Θ(n log n) for both the worst and average cases.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8" y="829848"/>
                <a:ext cx="9334827" cy="5880712"/>
              </a:xfrm>
              <a:prstGeom prst="rect">
                <a:avLst/>
              </a:prstGeom>
              <a:blipFill>
                <a:blip r:embed="rId2"/>
                <a:stretch>
                  <a:fillRect l="-914" t="-829" r="-131" b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407F4A5-CDAF-409F-88AE-AE1D56F6184E}"/>
              </a:ext>
            </a:extLst>
          </p:cNvPr>
          <p:cNvSpPr/>
          <p:nvPr/>
        </p:nvSpPr>
        <p:spPr>
          <a:xfrm flipH="1">
            <a:off x="715231" y="4146133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35466-7F40-4E84-BDD0-9AB75C90D2F9}"/>
              </a:ext>
            </a:extLst>
          </p:cNvPr>
          <p:cNvSpPr/>
          <p:nvPr/>
        </p:nvSpPr>
        <p:spPr>
          <a:xfrm>
            <a:off x="1202602" y="211175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537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4909791" y="204635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317731" y="3343977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793113" y="3343977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77456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4784" y="448475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79828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074201" y="4481798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92754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62158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10082" y="5708396"/>
            <a:ext cx="730928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3683195" y="2600242"/>
            <a:ext cx="159206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275255" y="2600242"/>
            <a:ext cx="1883322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342920" y="3897861"/>
            <a:ext cx="1313389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1558218" y="5035682"/>
            <a:ext cx="757817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53052" y="5035682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65987" y="3898346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3670321" y="3897861"/>
            <a:ext cx="1189927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05880" y="3888473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2304099" y="5035682"/>
            <a:ext cx="82352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40200" y="576269"/>
            <a:ext cx="65709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operation of Heapsort.</a:t>
            </a:r>
          </a:p>
          <a:p>
            <a:pPr marL="461963" indent="-461963">
              <a:spcAft>
                <a:spcPts val="600"/>
              </a:spcAft>
              <a:buFont typeface="+mj-lt"/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max-heap data structure just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after “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HeapBottomUp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(A[1..n]);” has built it.</a:t>
            </a: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B94AFCC5-D0A4-426C-B16B-D0852DA40354}"/>
              </a:ext>
            </a:extLst>
          </p:cNvPr>
          <p:cNvSpPr/>
          <p:nvPr/>
        </p:nvSpPr>
        <p:spPr>
          <a:xfrm flipH="1">
            <a:off x="1040355" y="2128596"/>
            <a:ext cx="453972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7" name="Picture 2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09" y="1976210"/>
            <a:ext cx="569473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FCEAE9-9B2F-479A-ACEA-57D2B046A9A9}"/>
              </a:ext>
            </a:extLst>
          </p:cNvPr>
          <p:cNvSpPr/>
          <p:nvPr/>
        </p:nvSpPr>
        <p:spPr>
          <a:xfrm>
            <a:off x="8780861" y="576269"/>
            <a:ext cx="171354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A5EDE4-BDB6-4162-B4CC-53EC9A90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0334"/>
              </p:ext>
            </p:extLst>
          </p:nvPr>
        </p:nvGraphicFramePr>
        <p:xfrm>
          <a:off x="4783980" y="5709045"/>
          <a:ext cx="5987654" cy="66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8082" y="2842686"/>
            <a:ext cx="9144000" cy="14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 – j)  The max-heap just after each call of Max-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in the algorithm Heapsort(A), showing the value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at that time. Only lightly shaded nodes remain in the heap.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B671-CBEB-457B-86B2-AF474EC794C7}"/>
              </a:ext>
            </a:extLst>
          </p:cNvPr>
          <p:cNvSpPr/>
          <p:nvPr/>
        </p:nvSpPr>
        <p:spPr>
          <a:xfrm>
            <a:off x="1518082" y="1290477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517436" y="190701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81829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304957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41554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58882" y="434541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57137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586045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56852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326256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74180" y="5569049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74180" y="2460896"/>
            <a:ext cx="163560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909787" y="2460896"/>
            <a:ext cx="1787521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933905" y="3758515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2149203" y="4896336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endCxn id="7" idx="0"/>
          </p:cNvCxnSpPr>
          <p:nvPr/>
        </p:nvCxnSpPr>
        <p:spPr>
          <a:xfrm flipH="1">
            <a:off x="6649488" y="3759000"/>
            <a:ext cx="1122392" cy="583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288193" y="3758515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71498" y="3749127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2921971" y="4896336"/>
            <a:ext cx="796636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59517" y="997672"/>
            <a:ext cx="5662855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882" y="5694280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258C1-8D69-433B-BD33-AF49DEB6CBAC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687B17E-32F3-4698-92B1-93492EBF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0173"/>
              </p:ext>
            </p:extLst>
          </p:nvPr>
        </p:nvGraphicFramePr>
        <p:xfrm>
          <a:off x="5402732" y="5232693"/>
          <a:ext cx="5987654" cy="46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59C2B10-0210-4727-9433-2C03B9E1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88706"/>
              </p:ext>
            </p:extLst>
          </p:nvPr>
        </p:nvGraphicFramePr>
        <p:xfrm>
          <a:off x="5402732" y="5925113"/>
          <a:ext cx="5987654" cy="429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B91BF938-D83F-4C54-B916-01AEFBEB5F5A}"/>
              </a:ext>
            </a:extLst>
          </p:cNvPr>
          <p:cNvSpPr/>
          <p:nvPr/>
        </p:nvSpPr>
        <p:spPr>
          <a:xfrm>
            <a:off x="5696712" y="5056632"/>
            <a:ext cx="704088" cy="1760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6BE32F4F-E967-423D-8FC6-79B380804710}"/>
              </a:ext>
            </a:extLst>
          </p:cNvPr>
          <p:cNvSpPr/>
          <p:nvPr/>
        </p:nvSpPr>
        <p:spPr>
          <a:xfrm>
            <a:off x="5693664" y="5021140"/>
            <a:ext cx="1210056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F76244D1-41F5-4741-A78F-A33C5C063D1F}"/>
              </a:ext>
            </a:extLst>
          </p:cNvPr>
          <p:cNvSpPr/>
          <p:nvPr/>
        </p:nvSpPr>
        <p:spPr>
          <a:xfrm>
            <a:off x="6400800" y="5029257"/>
            <a:ext cx="1210056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64697973-8292-4CE2-AE59-479622B646F2}"/>
              </a:ext>
            </a:extLst>
          </p:cNvPr>
          <p:cNvSpPr/>
          <p:nvPr/>
        </p:nvSpPr>
        <p:spPr>
          <a:xfrm>
            <a:off x="6397751" y="5001939"/>
            <a:ext cx="1691907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91BD1F22-AA0C-4951-8483-39700AFFF9E9}"/>
              </a:ext>
            </a:extLst>
          </p:cNvPr>
          <p:cNvSpPr/>
          <p:nvPr/>
        </p:nvSpPr>
        <p:spPr>
          <a:xfrm>
            <a:off x="6874868" y="5036742"/>
            <a:ext cx="1734055" cy="181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F97964DD-E084-4A58-AF4C-F13E6F8BA1DF}"/>
              </a:ext>
            </a:extLst>
          </p:cNvPr>
          <p:cNvSpPr/>
          <p:nvPr/>
        </p:nvSpPr>
        <p:spPr>
          <a:xfrm>
            <a:off x="6899538" y="5001939"/>
            <a:ext cx="2370491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Arrow: Curved Down 91">
            <a:extLst>
              <a:ext uri="{FF2B5EF4-FFF2-40B4-BE49-F238E27FC236}">
                <a16:creationId xmlns:a16="http://schemas.microsoft.com/office/drawing/2014/main" id="{953375BA-DEF4-4A8E-9BCE-3A991FD6E49B}"/>
              </a:ext>
            </a:extLst>
          </p:cNvPr>
          <p:cNvSpPr/>
          <p:nvPr/>
        </p:nvSpPr>
        <p:spPr>
          <a:xfrm>
            <a:off x="7530206" y="5036742"/>
            <a:ext cx="2370491" cy="2085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" name="Arrow: Curved Down 92">
            <a:extLst>
              <a:ext uri="{FF2B5EF4-FFF2-40B4-BE49-F238E27FC236}">
                <a16:creationId xmlns:a16="http://schemas.microsoft.com/office/drawing/2014/main" id="{691B32E4-2B7C-44A7-949A-B516C6F102AC}"/>
              </a:ext>
            </a:extLst>
          </p:cNvPr>
          <p:cNvSpPr/>
          <p:nvPr/>
        </p:nvSpPr>
        <p:spPr>
          <a:xfrm>
            <a:off x="7622372" y="4995509"/>
            <a:ext cx="2904811" cy="2150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4" name="Arrow: Curved Down 93">
            <a:extLst>
              <a:ext uri="{FF2B5EF4-FFF2-40B4-BE49-F238E27FC236}">
                <a16:creationId xmlns:a16="http://schemas.microsoft.com/office/drawing/2014/main" id="{BB0D5A3B-94E9-4DA2-B7E3-2310CF9E5B70}"/>
              </a:ext>
            </a:extLst>
          </p:cNvPr>
          <p:cNvSpPr/>
          <p:nvPr/>
        </p:nvSpPr>
        <p:spPr>
          <a:xfrm>
            <a:off x="8084783" y="4985511"/>
            <a:ext cx="3040535" cy="239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AEAD8F9-F22C-40B1-9D0F-A96FF747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9025"/>
              </p:ext>
            </p:extLst>
          </p:nvPr>
        </p:nvGraphicFramePr>
        <p:xfrm>
          <a:off x="6204346" y="1570576"/>
          <a:ext cx="5987654" cy="46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84369489-6125-4698-88B9-FE34D0C4D0EB}"/>
              </a:ext>
            </a:extLst>
          </p:cNvPr>
          <p:cNvSpPr/>
          <p:nvPr/>
        </p:nvSpPr>
        <p:spPr>
          <a:xfrm>
            <a:off x="6257137" y="5095320"/>
            <a:ext cx="45719" cy="45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11CBC086-6F2E-4859-BAC3-220F2761C7F0}"/>
              </a:ext>
            </a:extLst>
          </p:cNvPr>
          <p:cNvSpPr/>
          <p:nvPr/>
        </p:nvSpPr>
        <p:spPr>
          <a:xfrm flipH="1">
            <a:off x="6397750" y="1417320"/>
            <a:ext cx="669659" cy="150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CF908793-D56F-4199-B526-84295F58ACF3}"/>
              </a:ext>
            </a:extLst>
          </p:cNvPr>
          <p:cNvSpPr/>
          <p:nvPr/>
        </p:nvSpPr>
        <p:spPr>
          <a:xfrm flipH="1">
            <a:off x="7146116" y="1394288"/>
            <a:ext cx="1184067" cy="146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BF5EBE81-1076-4CD0-B112-CECCB3A3C802}"/>
              </a:ext>
            </a:extLst>
          </p:cNvPr>
          <p:cNvSpPr/>
          <p:nvPr/>
        </p:nvSpPr>
        <p:spPr>
          <a:xfrm flipH="1">
            <a:off x="8408889" y="1371357"/>
            <a:ext cx="2829086" cy="146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4EEC1513-2002-4CC4-8934-C68E675EA802}"/>
              </a:ext>
            </a:extLst>
          </p:cNvPr>
          <p:cNvSpPr/>
          <p:nvPr/>
        </p:nvSpPr>
        <p:spPr>
          <a:xfrm flipH="1">
            <a:off x="11246216" y="1413258"/>
            <a:ext cx="669659" cy="150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6763247-D065-488E-BEA6-1B3F8CA2DB4E}"/>
              </a:ext>
            </a:extLst>
          </p:cNvPr>
          <p:cNvSpPr/>
          <p:nvPr/>
        </p:nvSpPr>
        <p:spPr>
          <a:xfrm rot="5400000">
            <a:off x="7330019" y="1817094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5132E2-D407-42F3-8EB1-7F98D3ECDE62}"/>
              </a:ext>
            </a:extLst>
          </p:cNvPr>
          <p:cNvSpPr/>
          <p:nvPr/>
        </p:nvSpPr>
        <p:spPr>
          <a:xfrm rot="5400000">
            <a:off x="8443500" y="1815220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B8C02C6-EDFC-48AE-8B83-C751A53EE0CD}"/>
              </a:ext>
            </a:extLst>
          </p:cNvPr>
          <p:cNvSpPr/>
          <p:nvPr/>
        </p:nvSpPr>
        <p:spPr>
          <a:xfrm rot="5400000">
            <a:off x="10948909" y="1831910"/>
            <a:ext cx="178867" cy="704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FF8E680-B3A2-4C93-80A7-A7C2973372A3}"/>
              </a:ext>
            </a:extLst>
          </p:cNvPr>
          <p:cNvSpPr/>
          <p:nvPr/>
        </p:nvSpPr>
        <p:spPr>
          <a:xfrm rot="5400000">
            <a:off x="11826440" y="1925271"/>
            <a:ext cx="178870" cy="601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94DDC1-A5A8-41D5-8421-04C6A2A6390F}"/>
              </a:ext>
            </a:extLst>
          </p:cNvPr>
          <p:cNvSpPr/>
          <p:nvPr/>
        </p:nvSpPr>
        <p:spPr>
          <a:xfrm>
            <a:off x="5378881" y="6432866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D60BC-1BD3-4F65-8F2B-C5BE2BA9DBA2}"/>
              </a:ext>
            </a:extLst>
          </p:cNvPr>
          <p:cNvSpPr/>
          <p:nvPr/>
        </p:nvSpPr>
        <p:spPr>
          <a:xfrm>
            <a:off x="2196288" y="2791573"/>
            <a:ext cx="818454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ea typeface="SimSun" panose="02010600030101010101" pitchFamily="2" charset="-122"/>
              </a:rPr>
              <a:t>Representation Changes  </a:t>
            </a:r>
          </a:p>
          <a:p>
            <a:endParaRPr lang="en-US" sz="3600" dirty="0">
              <a:ea typeface="SimSun" panose="02010600030101010101" pitchFamily="2" charset="-122"/>
            </a:endParaRPr>
          </a:p>
          <a:p>
            <a:pPr algn="ctr"/>
            <a:r>
              <a:rPr lang="en-US" sz="3200" dirty="0">
                <a:ea typeface="SimSun" panose="02010600030101010101" pitchFamily="2" charset="-122"/>
              </a:rPr>
              <a:t>Heaps and 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3517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>
            <a:extLst>
              <a:ext uri="{FF2B5EF4-FFF2-40B4-BE49-F238E27FC236}">
                <a16:creationId xmlns:a16="http://schemas.microsoft.com/office/drawing/2014/main" id="{258C4789-E587-4D73-A798-D7EACFDE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436" y="190701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1F8336-D50F-4FEC-9B7A-0D47349C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829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76E415-6C14-4B63-8CFA-9E7B8D6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957" y="320463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45CA0-9635-4E51-B966-9A1BDFF1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54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70B3D-DD0F-4691-80DD-8B1A3D85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82" y="434541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4EE2C2-CEBA-424F-A011-B192318E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137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82350A-ADE3-4C30-B96E-C3CDA0CE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045" y="434245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F3C82-3137-40B4-BE9C-1B3F91D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52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E16678-40AD-4BEB-BED1-24AE54C7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256" y="556905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579C91-2F3A-40A9-9D94-74FCCDDE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34" y="6155964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775D39-8F9D-472F-8A17-37CE6A0E6450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274180" y="2460896"/>
            <a:ext cx="163560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AF46DF-346E-4504-A186-C1E5E8CCFB40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909787" y="2460896"/>
            <a:ext cx="1787521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04AF85-0708-4BA9-A565-B88FE492492A}"/>
              </a:ext>
            </a:extLst>
          </p:cNvPr>
          <p:cNvCxnSpPr>
            <a:endCxn id="5" idx="0"/>
          </p:cNvCxnSpPr>
          <p:nvPr/>
        </p:nvCxnSpPr>
        <p:spPr>
          <a:xfrm flipH="1">
            <a:off x="2933905" y="3758515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D7214F-673F-4224-8AD7-4CA49DFAD1CA}"/>
              </a:ext>
            </a:extLst>
          </p:cNvPr>
          <p:cNvCxnSpPr>
            <a:endCxn id="9" idx="0"/>
          </p:cNvCxnSpPr>
          <p:nvPr/>
        </p:nvCxnSpPr>
        <p:spPr>
          <a:xfrm flipH="1">
            <a:off x="2149203" y="4896336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3B3062-1609-4B46-A480-C8BB6B60F54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649488" y="3759000"/>
            <a:ext cx="1122392" cy="583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B2B8C-FC78-44E2-922D-4FA032296A8E}"/>
              </a:ext>
            </a:extLst>
          </p:cNvPr>
          <p:cNvCxnSpPr>
            <a:endCxn id="6" idx="0"/>
          </p:cNvCxnSpPr>
          <p:nvPr/>
        </p:nvCxnSpPr>
        <p:spPr>
          <a:xfrm>
            <a:off x="4288193" y="3758515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7DAA9-18B0-458F-8096-6A5DECCA7CD8}"/>
              </a:ext>
            </a:extLst>
          </p:cNvPr>
          <p:cNvCxnSpPr/>
          <p:nvPr/>
        </p:nvCxnSpPr>
        <p:spPr>
          <a:xfrm>
            <a:off x="7771498" y="3749127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C54C9-4F0A-41A8-8BB3-016036F6F273}"/>
              </a:ext>
            </a:extLst>
          </p:cNvPr>
          <p:cNvCxnSpPr>
            <a:endCxn id="10" idx="0"/>
          </p:cNvCxnSpPr>
          <p:nvPr/>
        </p:nvCxnSpPr>
        <p:spPr>
          <a:xfrm>
            <a:off x="2921971" y="4896336"/>
            <a:ext cx="796636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04D52F1-77BF-4765-9D18-7B4BA2329FF8}"/>
              </a:ext>
            </a:extLst>
          </p:cNvPr>
          <p:cNvSpPr/>
          <p:nvPr/>
        </p:nvSpPr>
        <p:spPr>
          <a:xfrm>
            <a:off x="6257137" y="5095320"/>
            <a:ext cx="45719" cy="45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EA9800-0ADF-4CEF-856C-4075AD18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829" y="6155964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504F88E-14F7-431C-B5B0-9BA2848A1EF8}"/>
              </a:ext>
            </a:extLst>
          </p:cNvPr>
          <p:cNvCxnSpPr>
            <a:stCxn id="4" idx="0"/>
            <a:endCxn id="2" idx="6"/>
          </p:cNvCxnSpPr>
          <p:nvPr/>
        </p:nvCxnSpPr>
        <p:spPr>
          <a:xfrm rot="16200000" flipV="1">
            <a:off x="6489385" y="1996708"/>
            <a:ext cx="1020677" cy="1395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D88C541-2F34-43E6-B672-190BD3E22E67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546783" y="3584279"/>
            <a:ext cx="860879" cy="655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D36231D-D459-43B1-AA66-CCFA84E63E2E}"/>
              </a:ext>
            </a:extLst>
          </p:cNvPr>
          <p:cNvCxnSpPr>
            <a:stCxn id="10" idx="6"/>
            <a:endCxn id="7" idx="3"/>
          </p:cNvCxnSpPr>
          <p:nvPr/>
        </p:nvCxnSpPr>
        <p:spPr>
          <a:xfrm flipV="1">
            <a:off x="4110958" y="4815222"/>
            <a:ext cx="2261096" cy="1030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7D3CBBC-B4B8-406B-BFB4-E3B5E8583FCC}"/>
              </a:ext>
            </a:extLst>
          </p:cNvPr>
          <p:cNvSpPr/>
          <p:nvPr/>
        </p:nvSpPr>
        <p:spPr>
          <a:xfrm>
            <a:off x="1617601" y="1186934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Max-</a:t>
            </a:r>
            <a:r>
              <a:rPr lang="en-US" dirty="0" err="1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Heapify</a:t>
            </a:r>
            <a:r>
              <a:rPr lang="en-US" dirty="0">
                <a:solidFill>
                  <a:srgbClr val="0000FF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(A, 1) </a:t>
            </a:r>
            <a:endParaRPr lang="en-US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EA18607-BF25-444D-B6E6-6DEA5D88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0325"/>
              </p:ext>
            </p:extLst>
          </p:nvPr>
        </p:nvGraphicFramePr>
        <p:xfrm>
          <a:off x="5711090" y="635321"/>
          <a:ext cx="5987654" cy="429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7E6BDED-418F-418F-A259-28DA27F92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29862"/>
              </p:ext>
            </p:extLst>
          </p:nvPr>
        </p:nvGraphicFramePr>
        <p:xfrm>
          <a:off x="5711090" y="1225185"/>
          <a:ext cx="5987654" cy="429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308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978987" y="191572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282420" y="32133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513971" y="32133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42145" y="43511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59473" y="435412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69092" y="435327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795059" y="43511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57443" y="5577761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26847" y="557776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74771" y="5577760"/>
            <a:ext cx="784702" cy="586895"/>
          </a:xfrm>
          <a:prstGeom prst="ellipse">
            <a:avLst/>
          </a:prstGeom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674771" y="2469607"/>
            <a:ext cx="169656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6371338" y="2469607"/>
            <a:ext cx="1534984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3334496" y="3767226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0"/>
          </p:cNvCxnSpPr>
          <p:nvPr/>
        </p:nvCxnSpPr>
        <p:spPr>
          <a:xfrm flipH="1">
            <a:off x="2549794" y="4905047"/>
            <a:ext cx="784703" cy="672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4" idx="4"/>
            <a:endCxn id="7" idx="0"/>
          </p:cNvCxnSpPr>
          <p:nvPr/>
        </p:nvCxnSpPr>
        <p:spPr>
          <a:xfrm flipH="1">
            <a:off x="7061443" y="3767226"/>
            <a:ext cx="844879" cy="586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688784" y="3767226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80512" y="3757838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0676" y="1182225"/>
            <a:ext cx="5764487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4648" y="5854703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2A0FB181-594B-4D41-8EF7-E516C1BA8F46}"/>
              </a:ext>
            </a:extLst>
          </p:cNvPr>
          <p:cNvSpPr/>
          <p:nvPr/>
        </p:nvSpPr>
        <p:spPr>
          <a:xfrm flipH="1">
            <a:off x="804400" y="2017724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71DB5-B0CC-415C-B6AF-F8587CD21894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AB948B1-8239-4F26-B80A-4E35B9A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81806"/>
              </p:ext>
            </p:extLst>
          </p:nvPr>
        </p:nvGraphicFramePr>
        <p:xfrm>
          <a:off x="5624129" y="5632598"/>
          <a:ext cx="5987654" cy="429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78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560976" y="205505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951509" y="337009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44009" y="335267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11234" y="4507915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28562" y="451087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09406" y="44904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525097" y="44904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628824" y="5549806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83323" y="5516796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1247" y="5516795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343860" y="2608941"/>
            <a:ext cx="1609467" cy="761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953327" y="2608941"/>
            <a:ext cx="1683033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3003585" y="3923978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endCxn id="7" idx="0"/>
          </p:cNvCxnSpPr>
          <p:nvPr/>
        </p:nvCxnSpPr>
        <p:spPr>
          <a:xfrm flipH="1">
            <a:off x="6701757" y="3907045"/>
            <a:ext cx="1009176" cy="583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357873" y="3923978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10550" y="3897172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66155" y="1152204"/>
            <a:ext cx="5346476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3526" y="5826748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D58D3233-08EC-4B0C-BDAB-26B6A1B9ABD9}"/>
              </a:ext>
            </a:extLst>
          </p:cNvPr>
          <p:cNvSpPr/>
          <p:nvPr/>
        </p:nvSpPr>
        <p:spPr>
          <a:xfrm flipH="1">
            <a:off x="804400" y="2017724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4C83D-065F-4352-BFC5-D766DF8B1141}"/>
              </a:ext>
            </a:extLst>
          </p:cNvPr>
          <p:cNvSpPr/>
          <p:nvPr/>
        </p:nvSpPr>
        <p:spPr>
          <a:xfrm>
            <a:off x="2213031" y="49493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402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03764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99247" y="33352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44002" y="333526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37650" y="447308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32755" y="4476042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57143" y="4473084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9342" y="540489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43811" y="541917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8310" y="538616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6234" y="5386166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91598" y="2591528"/>
            <a:ext cx="156593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2591528"/>
            <a:ext cx="1778825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3" idx="4"/>
            <a:endCxn id="5" idx="0"/>
          </p:cNvCxnSpPr>
          <p:nvPr/>
        </p:nvCxnSpPr>
        <p:spPr>
          <a:xfrm flipH="1">
            <a:off x="3230001" y="3889147"/>
            <a:ext cx="1061597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4" idx="4"/>
            <a:endCxn id="7" idx="0"/>
          </p:cNvCxnSpPr>
          <p:nvPr/>
        </p:nvCxnSpPr>
        <p:spPr>
          <a:xfrm flipH="1">
            <a:off x="6649494" y="3889147"/>
            <a:ext cx="986859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262066" y="3889147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5676" y="1192663"/>
            <a:ext cx="5250677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4044" y="5681839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D0B8132-17B0-48CF-A670-1C4DF525E5CA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CDD90-313C-43A2-8F5E-92A98E69D153}"/>
              </a:ext>
            </a:extLst>
          </p:cNvPr>
          <p:cNvSpPr/>
          <p:nvPr/>
        </p:nvSpPr>
        <p:spPr>
          <a:xfrm>
            <a:off x="2303429" y="528408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9715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395505" y="208119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707656" y="337880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139502" y="337880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32852" y="4516630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84709" y="45195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57586" y="5468982"/>
            <a:ext cx="784702" cy="53542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87312" y="543102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14364" y="544530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68863" y="541229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16787" y="541229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100007" y="2635074"/>
            <a:ext cx="168784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787856" y="2635074"/>
            <a:ext cx="1743997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3" idx="4"/>
            <a:endCxn id="5" idx="0"/>
          </p:cNvCxnSpPr>
          <p:nvPr/>
        </p:nvCxnSpPr>
        <p:spPr>
          <a:xfrm flipH="1">
            <a:off x="2925203" y="3932693"/>
            <a:ext cx="1174804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4114020" y="3932693"/>
            <a:ext cx="1163040" cy="586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50853" y="1285393"/>
            <a:ext cx="5652413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(f)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3176" y="5707966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D2C1209-A75B-46B8-A408-BA8D240C88E9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3405FE-80F6-40AE-9C0D-29316F34F35C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1367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12472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12165" y="342234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296256" y="342234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71890" y="456016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64194" y="557245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02629" y="557245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1064" y="557037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81025" y="558464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635524" y="55516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583448" y="555163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04516" y="2678612"/>
            <a:ext cx="1653012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2678612"/>
            <a:ext cx="183107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2864241" y="3976231"/>
            <a:ext cx="1340275" cy="583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70266" y="1289967"/>
            <a:ext cx="5910692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8896" y="5803768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5389BD5A-8B8B-4E9B-BF2E-A47FE0A378F8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D2F2F-B683-404F-9E35-BA3F261A1FAF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918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2986869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820868" y="42844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7183051" y="4284488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74259" y="546915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04424" y="54679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42859" y="546793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381294" y="5422309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43168" y="541917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497667" y="538616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445591" y="5386160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213219" y="3540753"/>
            <a:ext cx="1644309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4"/>
            <a:endCxn id="4" idx="0"/>
          </p:cNvCxnSpPr>
          <p:nvPr/>
        </p:nvCxnSpPr>
        <p:spPr>
          <a:xfrm>
            <a:off x="5857528" y="3540753"/>
            <a:ext cx="1717874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74259" y="1803423"/>
            <a:ext cx="5932821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(h)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6917" y="5655204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DEB8B801-0B7C-46C6-B6AE-5BDEFB4A92D8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32174-0702-4BDB-89D0-7724A337C5A8}"/>
              </a:ext>
            </a:extLst>
          </p:cNvPr>
          <p:cNvSpPr/>
          <p:nvPr/>
        </p:nvSpPr>
        <p:spPr>
          <a:xfrm>
            <a:off x="1983229" y="741131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5354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65177" y="3317797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690237" y="4615416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334135" y="558622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393461" y="5582367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23626" y="5581143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62061" y="5581143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00496" y="5535518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523035" y="555850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577534" y="5525494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525458" y="5525493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" name="Straight Connector 12"/>
          <p:cNvCxnSpPr>
            <a:stCxn id="2" idx="4"/>
            <a:endCxn id="3" idx="0"/>
          </p:cNvCxnSpPr>
          <p:nvPr/>
        </p:nvCxnSpPr>
        <p:spPr>
          <a:xfrm flipH="1">
            <a:off x="4082588" y="3871681"/>
            <a:ext cx="1774940" cy="74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77894" y="1688700"/>
            <a:ext cx="5445141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8476" y="5863170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DEBE5C54-BBD8-484E-9066-C828497F15EA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EF456-D6BD-47D5-BDBD-EE771FEA9877}"/>
              </a:ext>
            </a:extLst>
          </p:cNvPr>
          <p:cNvSpPr/>
          <p:nvPr/>
        </p:nvSpPr>
        <p:spPr>
          <a:xfrm>
            <a:off x="1976691" y="771914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0033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186502" y="3596473"/>
            <a:ext cx="784702" cy="55388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800716" y="4758912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882771" y="4758912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8884" y="4763764"/>
            <a:ext cx="795355" cy="53975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784880" y="4762540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62352" y="4762540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48536" y="4734332"/>
            <a:ext cx="784702" cy="577897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97207" y="4739901"/>
            <a:ext cx="784702" cy="55388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673325" y="4706891"/>
            <a:ext cx="784702" cy="57921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647376" y="4706890"/>
            <a:ext cx="784702" cy="58689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00716" y="1707920"/>
            <a:ext cx="6620798" cy="10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6.4   The operation of Heapsort.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(j)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5418" y="4990365"/>
            <a:ext cx="4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9DE1CA1A-2651-410B-BA71-CF4F0DD294EC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5524D1-6CD7-48F2-8011-479146DF9634}"/>
              </a:ext>
            </a:extLst>
          </p:cNvPr>
          <p:cNvSpPr/>
          <p:nvPr/>
        </p:nvSpPr>
        <p:spPr>
          <a:xfrm>
            <a:off x="1800716" y="715031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2351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4178"/>
              </p:ext>
            </p:extLst>
          </p:nvPr>
        </p:nvGraphicFramePr>
        <p:xfrm>
          <a:off x="2059616" y="2444961"/>
          <a:ext cx="7057750" cy="66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3242" y="1430695"/>
            <a:ext cx="51288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(k)   The resulting sorted array A.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3242" y="4073016"/>
            <a:ext cx="8573430" cy="19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Time efficiency: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worst case running time of Heapsort is   Ω(n log n).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all elements are distinct, the best-case running time of Heapsort is  Ω(n log n).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36653A6-4E8E-4D77-9CD4-CBC8FDE3616F}"/>
              </a:ext>
            </a:extLst>
          </p:cNvPr>
          <p:cNvSpPr/>
          <p:nvPr/>
        </p:nvSpPr>
        <p:spPr>
          <a:xfrm flipH="1">
            <a:off x="874257" y="1956265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9010F-9F99-4862-8F24-A45C661C03C9}"/>
              </a:ext>
            </a:extLst>
          </p:cNvPr>
          <p:cNvSpPr/>
          <p:nvPr/>
        </p:nvSpPr>
        <p:spPr>
          <a:xfrm>
            <a:off x="1972503" y="564142"/>
            <a:ext cx="1713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Heapsort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660786-A925-4086-B296-125E55E47EE9}"/>
              </a:ext>
            </a:extLst>
          </p:cNvPr>
          <p:cNvSpPr txBox="1"/>
          <p:nvPr/>
        </p:nvSpPr>
        <p:spPr>
          <a:xfrm>
            <a:off x="1714323" y="4909372"/>
            <a:ext cx="9625959" cy="1160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1BD660-069D-498C-A025-A86236746BD5}"/>
              </a:ext>
            </a:extLst>
          </p:cNvPr>
          <p:cNvSpPr/>
          <p:nvPr/>
        </p:nvSpPr>
        <p:spPr>
          <a:xfrm>
            <a:off x="1914569" y="1368406"/>
            <a:ext cx="87267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Recall: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Changes: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 by first transforming it to another system that makes finding a solution quite easy.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 (transformation from an unbalanced binary tree to a binary search tree is considered to be instance simplification) is an example of the representation change technique.</a:t>
            </a: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Horner’s rule and Binary Exponentiation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considered examples of the representation change.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507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10547"/>
              </p:ext>
            </p:extLst>
          </p:nvPr>
        </p:nvGraphicFramePr>
        <p:xfrm>
          <a:off x="1890584" y="1285103"/>
          <a:ext cx="8451901" cy="4714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7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Worst-case running time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Average-case/expected running time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 log n) (expected)</a:t>
                      </a:r>
                      <a:endParaRPr lang="en-US" sz="24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Counting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Ɵ(k + n)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Ɵ(k + n)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 sort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Ɵ(d(n +k))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Ɵ(d(n +k))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Bucket sort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Ɵ(n) (Average-case)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 rot="1456724">
            <a:off x="2028779" y="674269"/>
            <a:ext cx="9488768" cy="68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C9C1C2F-19B1-4D77-A5C4-0A397EB215B0}"/>
              </a:ext>
            </a:extLst>
          </p:cNvPr>
          <p:cNvSpPr/>
          <p:nvPr/>
        </p:nvSpPr>
        <p:spPr>
          <a:xfrm flipH="1">
            <a:off x="954027" y="3021740"/>
            <a:ext cx="487371" cy="338401"/>
          </a:xfrm>
          <a:prstGeom prst="cloudCallout">
            <a:avLst>
              <a:gd name="adj1" fmla="val -35516"/>
              <a:gd name="adj2" fmla="val 673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410073-6B37-47A1-A41C-6A28279DCA38}"/>
              </a:ext>
            </a:extLst>
          </p:cNvPr>
          <p:cNvSpPr/>
          <p:nvPr/>
        </p:nvSpPr>
        <p:spPr>
          <a:xfrm>
            <a:off x="3309257" y="2638697"/>
            <a:ext cx="582603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ea typeface="Times New Roman" panose="02020603050405020304" pitchFamily="18" charset="0"/>
              </a:rPr>
              <a:t>Transformation and Conquer</a:t>
            </a:r>
          </a:p>
          <a:p>
            <a:pPr algn="ctr">
              <a:spcAft>
                <a:spcPts val="1200"/>
              </a:spcAft>
            </a:pPr>
            <a:r>
              <a:rPr lang="en-US" sz="3600" dirty="0">
                <a:ea typeface="SimSun" panose="02010600030101010101" pitchFamily="2" charset="-122"/>
              </a:rPr>
              <a:t>Problem Reduction</a:t>
            </a:r>
            <a:r>
              <a:rPr lang="en-US" sz="3600" dirty="0">
                <a:ea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4447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8740" y="2947386"/>
            <a:ext cx="157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7869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063" y="489734"/>
            <a:ext cx="929507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 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we say that 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 related to 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imply that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also related to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relation need not be </a:t>
            </a:r>
            <a:r>
              <a:rPr lang="en-US" sz="24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ymmetric relation"/>
              </a:rPr>
              <a:t>symmetric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partial order</a:t>
            </a:r>
            <a:r>
              <a:rPr lang="en-US" sz="2400" i="1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a binary relation ≤ over a set 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satisfying particular axioms: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relation ≤ is reflexive, antisymmetric and transitive. 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relation ≤ must satisfy: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reflexivity: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is related to itself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 err="1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antisymmetry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two distinct elements cannot be related in both directions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≤ 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transitivity: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a first element is related to a second element, which is, in turn, related to a third element, then the first element is related to the third element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partial order is an </a:t>
            </a:r>
            <a:r>
              <a:rPr lang="en-US" sz="2400" i="1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antisymmetric preorder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0" dirty="0">
              <a:solidFill>
                <a:srgbClr val="222222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256" y="5380672"/>
            <a:ext cx="165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1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2"/>
            </a:pPr>
            <a:r>
              <a:rPr lang="en-US" dirty="0"/>
              <a:t>                 3</a:t>
            </a:r>
          </a:p>
          <a:p>
            <a:r>
              <a:rPr lang="en-US" dirty="0"/>
              <a:t>      (1, 2, 3)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258657" y="5712349"/>
            <a:ext cx="550333" cy="550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9808991" y="5712349"/>
            <a:ext cx="550332" cy="550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27" y="968091"/>
            <a:ext cx="931334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Heaps and Heapsort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Priority queues: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implemented based on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partially ordered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structure.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priority queue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multiset of items with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orderable characteristic 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item’s priority)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with the following operations: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item with the highest (i.e., largest or lowest) priority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Deleting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item with the highest priority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new item to the multiset.</a:t>
            </a:r>
          </a:p>
          <a:p>
            <a:pPr marR="0" lvl="0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Operation systems’ Scheduling job executions, traffic management by communication networks;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Prim’s algorithm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Dijkstra’s algorithm, Huffman encoding,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branch-and-bound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14249</TotalTime>
  <Words>6483</Words>
  <Application>Microsoft Office PowerPoint</Application>
  <PresentationFormat>Widescreen</PresentationFormat>
  <Paragraphs>1200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Microsoft YaHei</vt:lpstr>
      <vt:lpstr>宋体</vt:lpstr>
      <vt:lpstr>宋体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535</cp:revision>
  <dcterms:created xsi:type="dcterms:W3CDTF">2016-10-13T00:10:31Z</dcterms:created>
  <dcterms:modified xsi:type="dcterms:W3CDTF">2023-04-17T14:54:17Z</dcterms:modified>
</cp:coreProperties>
</file>