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8"/>
  </p:notesMasterIdLst>
  <p:sldIdLst>
    <p:sldId id="294" r:id="rId2"/>
    <p:sldId id="257" r:id="rId3"/>
    <p:sldId id="293" r:id="rId4"/>
    <p:sldId id="295" r:id="rId5"/>
    <p:sldId id="296" r:id="rId6"/>
    <p:sldId id="308" r:id="rId7"/>
    <p:sldId id="309" r:id="rId8"/>
    <p:sldId id="310" r:id="rId9"/>
    <p:sldId id="311" r:id="rId10"/>
    <p:sldId id="312" r:id="rId11"/>
    <p:sldId id="313" r:id="rId12"/>
    <p:sldId id="297" r:id="rId13"/>
    <p:sldId id="298" r:id="rId14"/>
    <p:sldId id="314" r:id="rId15"/>
    <p:sldId id="299" r:id="rId16"/>
    <p:sldId id="300" r:id="rId17"/>
    <p:sldId id="301" r:id="rId18"/>
    <p:sldId id="302" r:id="rId19"/>
    <p:sldId id="303" r:id="rId20"/>
    <p:sldId id="304" r:id="rId21"/>
    <p:sldId id="305" r:id="rId22"/>
    <p:sldId id="306" r:id="rId23"/>
    <p:sldId id="315" r:id="rId24"/>
    <p:sldId id="316" r:id="rId25"/>
    <p:sldId id="307" r:id="rId26"/>
    <p:sldId id="256" r:id="rId27"/>
  </p:sldIdLst>
  <p:sldSz cx="9144000" cy="5143500" type="screen16x9"/>
  <p:notesSz cx="6858000" cy="9144000"/>
  <p:embeddedFontLst>
    <p:embeddedFont>
      <p:font typeface="PMingLiU-ExtB" panose="020B0604020202020204" charset="0"/>
      <p:regular r:id="rId29"/>
    </p:embeddedFont>
    <p:embeddedFont>
      <p:font typeface="Anaheim" panose="020B0604020202020204" charset="0"/>
      <p:regular r:id="rId30"/>
    </p:embeddedFont>
    <p:embeddedFont>
      <p:font typeface="Staatliches" panose="020B0604020202020204" charset="0"/>
      <p:regular r:id="rId31"/>
    </p:embeddedFont>
    <p:embeddedFont>
      <p:font typeface="Josefin Sans" panose="020B0604020202020204" charset="0"/>
      <p:regular r:id="rId32"/>
      <p:bold r:id="rId33"/>
      <p:italic r:id="rId34"/>
      <p:boldItalic r:id="rId35"/>
    </p:embeddedFont>
    <p:embeddedFont>
      <p:font typeface="Josefin Slab"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98FC7E-016C-472A-AF15-B9FBF22B7EAC}">
  <a:tblStyle styleId="{3D98FC7E-016C-472A-AF15-B9FBF22B7E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666" y="72"/>
      </p:cViewPr>
      <p:guideLst>
        <p:guide pos="5227"/>
        <p:guide orient="horz" pos="297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868374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659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526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73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054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041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707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92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217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927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56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31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6114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134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304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715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363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8474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487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977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620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47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756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790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626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046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136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3F3F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p:cSld name="CUSTOM_7_1">
    <p:bg>
      <p:bgPr>
        <a:solidFill>
          <a:srgbClr val="F3F3F3"/>
        </a:solidFill>
        <a:effectLst/>
      </p:bgPr>
    </p:bg>
    <p:spTree>
      <p:nvGrpSpPr>
        <p:cNvPr id="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subTitle" idx="1"/>
          </p:nvPr>
        </p:nvSpPr>
        <p:spPr>
          <a:xfrm flipH="1">
            <a:off x="889350" y="1030050"/>
            <a:ext cx="7409100" cy="28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rtl="0">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2pPr>
            <a:lvl3pPr lvl="2" algn="ctr" rtl="0">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3pPr>
            <a:lvl4pPr lvl="3" algn="ctr" rtl="0">
              <a:lnSpc>
                <a:spcPct val="100000"/>
              </a:lnSpc>
              <a:spcBef>
                <a:spcPts val="0"/>
              </a:spcBef>
              <a:spcAft>
                <a:spcPts val="0"/>
              </a:spcAft>
              <a:buSzPts val="1400"/>
              <a:buFont typeface="Josefin Slab Thin"/>
              <a:buAutoNum type="arabicPeriod"/>
              <a:defRPr sz="1400">
                <a:latin typeface="Josefin Slab"/>
                <a:ea typeface="Josefin Slab"/>
                <a:cs typeface="Josefin Slab"/>
                <a:sym typeface="Josefin Slab"/>
              </a:defRPr>
            </a:lvl4pPr>
            <a:lvl5pPr lvl="4" algn="ctr" rtl="0">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5pPr>
            <a:lvl6pPr lvl="5" algn="ctr" rtl="0">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6pPr>
            <a:lvl7pPr lvl="6" algn="ctr" rtl="0">
              <a:lnSpc>
                <a:spcPct val="100000"/>
              </a:lnSpc>
              <a:spcBef>
                <a:spcPts val="0"/>
              </a:spcBef>
              <a:spcAft>
                <a:spcPts val="0"/>
              </a:spcAft>
              <a:buSzPts val="1400"/>
              <a:buFont typeface="Josefin Slab Thin"/>
              <a:buAutoNum type="arabicPeriod"/>
              <a:defRPr sz="1400">
                <a:latin typeface="Josefin Slab"/>
                <a:ea typeface="Josefin Slab"/>
                <a:cs typeface="Josefin Slab"/>
                <a:sym typeface="Josefin Slab"/>
              </a:defRPr>
            </a:lvl7pPr>
            <a:lvl8pPr lvl="7" algn="ctr" rtl="0">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8pPr>
            <a:lvl9pPr lvl="8" algn="ctr" rtl="0">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9pPr>
          </a:lstStyle>
          <a:p>
            <a:endParaRPr/>
          </a:p>
        </p:txBody>
      </p:sp>
      <p:sp>
        <p:nvSpPr>
          <p:cNvPr id="15" name="Google Shape;15;p3"/>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rgbClr val="EFEFEF"/>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8FAF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marL="914400" lvl="1"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marL="1371600" lvl="2"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marL="1828800" lvl="3"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marL="2286000" lvl="4"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marL="2743200" lvl="5"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marL="3200400" lvl="6"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marL="3657600" lvl="7"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marL="4114800" lvl="8" indent="-30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6" r:id="rId3"/>
    <p:sldLayoutId id="2147483667"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2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140" name="Google Shape;140;p26"/>
          <p:cNvSpPr/>
          <p:nvPr/>
        </p:nvSpPr>
        <p:spPr>
          <a:xfrm>
            <a:off x="5057925" y="1382750"/>
            <a:ext cx="3029400" cy="2370300"/>
          </a:xfrm>
          <a:prstGeom prst="roundRect">
            <a:avLst>
              <a:gd name="adj" fmla="val 1472"/>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6"/>
          <p:cNvGrpSpPr/>
          <p:nvPr/>
        </p:nvGrpSpPr>
        <p:grpSpPr>
          <a:xfrm>
            <a:off x="4969574" y="1120650"/>
            <a:ext cx="3029365" cy="2547136"/>
            <a:chOff x="4741999" y="986350"/>
            <a:chExt cx="3029365" cy="2547136"/>
          </a:xfrm>
        </p:grpSpPr>
        <p:sp>
          <p:nvSpPr>
            <p:cNvPr id="142"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6"/>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6"/>
          <p:cNvGrpSpPr/>
          <p:nvPr/>
        </p:nvGrpSpPr>
        <p:grpSpPr>
          <a:xfrm>
            <a:off x="3551493" y="2697040"/>
            <a:ext cx="1286978" cy="391497"/>
            <a:chOff x="3551493" y="2562740"/>
            <a:chExt cx="1286978" cy="391497"/>
          </a:xfrm>
        </p:grpSpPr>
        <p:sp>
          <p:nvSpPr>
            <p:cNvPr id="159"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6"/>
          <p:cNvSpPr txBox="1">
            <a:spLocks noGrp="1"/>
          </p:cNvSpPr>
          <p:nvPr>
            <p:ph type="subTitle" idx="1"/>
          </p:nvPr>
        </p:nvSpPr>
        <p:spPr>
          <a:xfrm>
            <a:off x="833000" y="3299562"/>
            <a:ext cx="3326700" cy="14664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Kelompok 6 : </a:t>
            </a:r>
          </a:p>
          <a:p>
            <a:pPr marL="0" lvl="0" indent="0" algn="l" rtl="0">
              <a:spcBef>
                <a:spcPts val="0"/>
              </a:spcBef>
              <a:spcAft>
                <a:spcPts val="0"/>
              </a:spcAft>
              <a:buNone/>
            </a:pPr>
            <a:r>
              <a:rPr lang="en" dirty="0" smtClean="0"/>
              <a:t>Fatimah Nur Suswantoro ( 1903041 )</a:t>
            </a:r>
            <a:endParaRPr lang="en" dirty="0"/>
          </a:p>
          <a:p>
            <a:pPr marL="0" lvl="0" indent="0" algn="l" rtl="0">
              <a:spcBef>
                <a:spcPts val="0"/>
              </a:spcBef>
              <a:spcAft>
                <a:spcPts val="0"/>
              </a:spcAft>
              <a:buNone/>
            </a:pPr>
            <a:r>
              <a:rPr lang="en" dirty="0" smtClean="0"/>
              <a:t>Nisa Fadilah ( 1903053 )</a:t>
            </a:r>
          </a:p>
          <a:p>
            <a:pPr marL="0" lvl="0" indent="0" algn="l" rtl="0">
              <a:spcBef>
                <a:spcPts val="0"/>
              </a:spcBef>
              <a:spcAft>
                <a:spcPts val="0"/>
              </a:spcAft>
              <a:buNone/>
            </a:pPr>
            <a:r>
              <a:rPr lang="en" dirty="0" smtClean="0"/>
              <a:t>Rifki Ega Saputra ( 1903055 )</a:t>
            </a:r>
            <a:endParaRPr lang="en" dirty="0"/>
          </a:p>
        </p:txBody>
      </p:sp>
      <p:sp>
        <p:nvSpPr>
          <p:cNvPr id="166" name="Google Shape;166;p26"/>
          <p:cNvSpPr txBox="1">
            <a:spLocks noGrp="1"/>
          </p:cNvSpPr>
          <p:nvPr>
            <p:ph type="ctrTitle"/>
          </p:nvPr>
        </p:nvSpPr>
        <p:spPr>
          <a:xfrm>
            <a:off x="250032" y="371789"/>
            <a:ext cx="3959172" cy="25596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Sistem informasi </a:t>
            </a:r>
            <a:br>
              <a:rPr lang="en" sz="3200" dirty="0" smtClean="0"/>
            </a:br>
            <a:r>
              <a:rPr lang="en" sz="3200" dirty="0" smtClean="0"/>
              <a:t>dan </a:t>
            </a:r>
            <a:br>
              <a:rPr lang="en" sz="3200" dirty="0" smtClean="0"/>
            </a:br>
            <a:r>
              <a:rPr lang="en" sz="3200" dirty="0" smtClean="0"/>
              <a:t>pemesanan hasil umkm </a:t>
            </a:r>
            <a:br>
              <a:rPr lang="en" sz="3200" dirty="0" smtClean="0"/>
            </a:br>
            <a:r>
              <a:rPr lang="en" sz="3200" dirty="0" smtClean="0"/>
              <a:t>karang taruna desa kenanga</a:t>
            </a:r>
            <a:endParaRPr sz="3200" dirty="0"/>
          </a:p>
        </p:txBody>
      </p:sp>
      <p:grpSp>
        <p:nvGrpSpPr>
          <p:cNvPr id="167" name="Google Shape;167;p26"/>
          <p:cNvGrpSpPr/>
          <p:nvPr/>
        </p:nvGrpSpPr>
        <p:grpSpPr>
          <a:xfrm>
            <a:off x="5765433" y="3973585"/>
            <a:ext cx="203088" cy="412126"/>
            <a:chOff x="7764635" y="2404362"/>
            <a:chExt cx="353565" cy="717489"/>
          </a:xfrm>
        </p:grpSpPr>
        <p:sp>
          <p:nvSpPr>
            <p:cNvPr id="168" name="Google Shape;168;p26"/>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6"/>
          <p:cNvGrpSpPr/>
          <p:nvPr/>
        </p:nvGrpSpPr>
        <p:grpSpPr>
          <a:xfrm>
            <a:off x="8071692" y="3374463"/>
            <a:ext cx="777728" cy="1334382"/>
            <a:chOff x="7825967" y="3240163"/>
            <a:chExt cx="777728" cy="1334382"/>
          </a:xfrm>
        </p:grpSpPr>
        <p:sp>
          <p:nvSpPr>
            <p:cNvPr id="173" name="Google Shape;173;p26"/>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6"/>
          <p:cNvGrpSpPr/>
          <p:nvPr/>
        </p:nvGrpSpPr>
        <p:grpSpPr>
          <a:xfrm>
            <a:off x="3929256" y="3919614"/>
            <a:ext cx="576962" cy="773332"/>
            <a:chOff x="3429656" y="3785314"/>
            <a:chExt cx="576962" cy="773332"/>
          </a:xfrm>
        </p:grpSpPr>
        <p:sp>
          <p:nvSpPr>
            <p:cNvPr id="181" name="Google Shape;181;p26"/>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6"/>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6345231" y="2886609"/>
            <a:ext cx="1407691" cy="1286147"/>
            <a:chOff x="6117656" y="2752309"/>
            <a:chExt cx="1407691" cy="1286147"/>
          </a:xfrm>
        </p:grpSpPr>
        <p:sp>
          <p:nvSpPr>
            <p:cNvPr id="197" name="Google Shape;197;p26"/>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3940094" y="1807838"/>
            <a:ext cx="1294564" cy="589573"/>
            <a:chOff x="3940094" y="1807838"/>
            <a:chExt cx="1294564" cy="589573"/>
          </a:xfrm>
        </p:grpSpPr>
        <p:grpSp>
          <p:nvGrpSpPr>
            <p:cNvPr id="216" name="Google Shape;216;p26"/>
            <p:cNvGrpSpPr/>
            <p:nvPr/>
          </p:nvGrpSpPr>
          <p:grpSpPr>
            <a:xfrm>
              <a:off x="3940094" y="1807838"/>
              <a:ext cx="1294564" cy="589573"/>
              <a:chOff x="3543907" y="2562740"/>
              <a:chExt cx="1294564" cy="381675"/>
            </a:xfrm>
          </p:grpSpPr>
          <p:sp>
            <p:nvSpPr>
              <p:cNvPr id="217" name="Google Shape;217;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6"/>
          <p:cNvGrpSpPr/>
          <p:nvPr/>
        </p:nvGrpSpPr>
        <p:grpSpPr>
          <a:xfrm>
            <a:off x="6193917" y="1459403"/>
            <a:ext cx="906007" cy="136663"/>
            <a:chOff x="5966342" y="1378202"/>
            <a:chExt cx="906007" cy="136663"/>
          </a:xfrm>
        </p:grpSpPr>
        <p:sp>
          <p:nvSpPr>
            <p:cNvPr id="226"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8042062" y="2843136"/>
            <a:ext cx="496812" cy="472595"/>
            <a:chOff x="7814487" y="2708836"/>
            <a:chExt cx="496812" cy="472595"/>
          </a:xfrm>
        </p:grpSpPr>
        <p:sp>
          <p:nvSpPr>
            <p:cNvPr id="231" name="Google Shape;231;p26"/>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739700" y="1512500"/>
            <a:ext cx="1109728" cy="1002828"/>
            <a:chOff x="7739700" y="1512500"/>
            <a:chExt cx="1109728" cy="1002828"/>
          </a:xfrm>
        </p:grpSpPr>
        <p:sp>
          <p:nvSpPr>
            <p:cNvPr id="234" name="Google Shape;234;p26"/>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6"/>
            <p:cNvGrpSpPr/>
            <p:nvPr/>
          </p:nvGrpSpPr>
          <p:grpSpPr>
            <a:xfrm>
              <a:off x="7808309" y="1610467"/>
              <a:ext cx="966993" cy="714803"/>
              <a:chOff x="7183784" y="1476167"/>
              <a:chExt cx="966993" cy="714803"/>
            </a:xfrm>
          </p:grpSpPr>
          <p:sp>
            <p:nvSpPr>
              <p:cNvPr id="236" name="Google Shape;236;p26"/>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 name="Google Shape;252;p26"/>
          <p:cNvGrpSpPr/>
          <p:nvPr/>
        </p:nvGrpSpPr>
        <p:grpSpPr>
          <a:xfrm flipH="1">
            <a:off x="6415607" y="1911354"/>
            <a:ext cx="1520787" cy="2773390"/>
            <a:chOff x="-823767" y="1667843"/>
            <a:chExt cx="1580203" cy="2881743"/>
          </a:xfrm>
        </p:grpSpPr>
        <p:sp>
          <p:nvSpPr>
            <p:cNvPr id="253" name="Google Shape;253;p26"/>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6"/>
          <p:cNvGrpSpPr/>
          <p:nvPr/>
        </p:nvGrpSpPr>
        <p:grpSpPr>
          <a:xfrm>
            <a:off x="4389208" y="3195116"/>
            <a:ext cx="1579322" cy="671293"/>
            <a:chOff x="4161633" y="3060816"/>
            <a:chExt cx="1579322" cy="671293"/>
          </a:xfrm>
        </p:grpSpPr>
        <p:sp>
          <p:nvSpPr>
            <p:cNvPr id="404"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6"/>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93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833793" y="437203"/>
            <a:ext cx="3194700" cy="481200"/>
          </a:xfrm>
          <a:prstGeom prst="rect">
            <a:avLst/>
          </a:prstGeom>
        </p:spPr>
        <p:txBody>
          <a:bodyPr spcFirstLastPara="1" wrap="square" lIns="91425" tIns="91425" rIns="91425" bIns="91425" anchor="ctr" anchorCtr="0">
            <a:noAutofit/>
          </a:bodyPr>
          <a:lstStyle/>
          <a:p>
            <a:pPr lvl="0"/>
            <a:r>
              <a:rPr lang="en-US" dirty="0" smtClean="0">
                <a:latin typeface="Staatliches" panose="020B0604020202020204" charset="0"/>
                <a:ea typeface="PMingLiU-ExtB" panose="02020500000000000000" pitchFamily="18" charset="-120"/>
              </a:rPr>
              <a:t>DFD LEVEL 1 proses 3</a:t>
            </a:r>
            <a:endParaRPr dirty="0">
              <a:latin typeface="Staatliches" panose="020B0604020202020204" charset="0"/>
            </a:endParaRP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823964" y="1071503"/>
            <a:ext cx="5184950" cy="3701463"/>
          </a:xfrm>
          <a:prstGeom prst="rect">
            <a:avLst/>
          </a:prstGeom>
        </p:spPr>
      </p:pic>
    </p:spTree>
    <p:extLst>
      <p:ext uri="{BB962C8B-B14F-4D97-AF65-F5344CB8AC3E}">
        <p14:creationId xmlns:p14="http://schemas.microsoft.com/office/powerpoint/2010/main" val="37589327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833793" y="437203"/>
            <a:ext cx="3194700" cy="481200"/>
          </a:xfrm>
          <a:prstGeom prst="rect">
            <a:avLst/>
          </a:prstGeom>
        </p:spPr>
        <p:txBody>
          <a:bodyPr spcFirstLastPara="1" wrap="square" lIns="91425" tIns="91425" rIns="91425" bIns="91425" anchor="ctr" anchorCtr="0">
            <a:noAutofit/>
          </a:bodyPr>
          <a:lstStyle/>
          <a:p>
            <a:pPr lvl="0"/>
            <a:r>
              <a:rPr lang="en-US" dirty="0" smtClean="0">
                <a:latin typeface="Staatliches" panose="020B0604020202020204" charset="0"/>
                <a:ea typeface="PMingLiU-ExtB" panose="02020500000000000000" pitchFamily="18" charset="-120"/>
              </a:rPr>
              <a:t>DFD LEVEL 2 proses 1</a:t>
            </a:r>
            <a:endParaRPr dirty="0">
              <a:latin typeface="Staatliches" panose="020B0604020202020204" charset="0"/>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73240" y="1316037"/>
            <a:ext cx="5849480" cy="3436833"/>
          </a:xfrm>
          <a:prstGeom prst="rect">
            <a:avLst/>
          </a:prstGeom>
        </p:spPr>
      </p:pic>
    </p:spTree>
    <p:extLst>
      <p:ext uri="{BB962C8B-B14F-4D97-AF65-F5344CB8AC3E}">
        <p14:creationId xmlns:p14="http://schemas.microsoft.com/office/powerpoint/2010/main" val="217402901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3623156" y="427155"/>
            <a:ext cx="3194700" cy="481200"/>
          </a:xfrm>
          <a:prstGeom prst="rect">
            <a:avLst/>
          </a:prstGeom>
        </p:spPr>
        <p:txBody>
          <a:bodyPr spcFirstLastPara="1" wrap="square" lIns="91425" tIns="91425" rIns="91425" bIns="91425" anchor="ctr" anchorCtr="0">
            <a:noAutofit/>
          </a:bodyPr>
          <a:lstStyle/>
          <a:p>
            <a:pPr lvl="0"/>
            <a:r>
              <a:rPr lang="en-US" dirty="0" smtClean="0">
                <a:latin typeface="Staatliches" panose="020B0604020202020204" charset="0"/>
                <a:ea typeface="PMingLiU-ExtB" panose="02020500000000000000" pitchFamily="18" charset="-120"/>
              </a:rPr>
              <a:t>ERD</a:t>
            </a:r>
            <a:endParaRPr dirty="0">
              <a:latin typeface="Staatliches"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91" y="170820"/>
            <a:ext cx="5089415" cy="4972680"/>
          </a:xfrm>
          <a:prstGeom prst="rect">
            <a:avLst/>
          </a:prstGeom>
        </p:spPr>
      </p:pic>
    </p:spTree>
    <p:extLst>
      <p:ext uri="{BB962C8B-B14F-4D97-AF65-F5344CB8AC3E}">
        <p14:creationId xmlns:p14="http://schemas.microsoft.com/office/powerpoint/2010/main" val="302340289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833793" y="437203"/>
            <a:ext cx="3194700" cy="481200"/>
          </a:xfrm>
          <a:prstGeom prst="rect">
            <a:avLst/>
          </a:prstGeom>
        </p:spPr>
        <p:txBody>
          <a:bodyPr spcFirstLastPara="1" wrap="square" lIns="91425" tIns="91425" rIns="91425" bIns="91425" anchor="ctr" anchorCtr="0">
            <a:noAutofit/>
          </a:bodyPr>
          <a:lstStyle/>
          <a:p>
            <a:pPr lvl="0"/>
            <a:r>
              <a:rPr lang="en-US" dirty="0" smtClean="0">
                <a:latin typeface="Staatliches" panose="020B0604020202020204" charset="0"/>
                <a:ea typeface="PMingLiU-ExtB" panose="02020500000000000000" pitchFamily="18" charset="-120"/>
              </a:rPr>
              <a:t>FLOWCHART</a:t>
            </a:r>
            <a:endParaRPr dirty="0">
              <a:latin typeface="Staatliches"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06119" cy="5143500"/>
          </a:xfrm>
          <a:prstGeom prst="rect">
            <a:avLst/>
          </a:prstGeom>
        </p:spPr>
      </p:pic>
    </p:spTree>
    <p:extLst>
      <p:ext uri="{BB962C8B-B14F-4D97-AF65-F5344CB8AC3E}">
        <p14:creationId xmlns:p14="http://schemas.microsoft.com/office/powerpoint/2010/main" val="28052309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833793" y="437203"/>
            <a:ext cx="3194700" cy="481200"/>
          </a:xfrm>
          <a:prstGeom prst="rect">
            <a:avLst/>
          </a:prstGeom>
        </p:spPr>
        <p:txBody>
          <a:bodyPr spcFirstLastPara="1" wrap="square" lIns="91425" tIns="91425" rIns="91425" bIns="91425" anchor="ctr" anchorCtr="0">
            <a:noAutofit/>
          </a:bodyPr>
          <a:lstStyle/>
          <a:p>
            <a:pPr lvl="0"/>
            <a:r>
              <a:rPr lang="en-US" dirty="0" smtClean="0">
                <a:latin typeface="Staatliches" panose="020B0604020202020204" charset="0"/>
                <a:ea typeface="PMingLiU-ExtB" panose="02020500000000000000" pitchFamily="18" charset="-120"/>
              </a:rPr>
              <a:t>USE CASE</a:t>
            </a:r>
            <a:endParaRPr dirty="0">
              <a:latin typeface="Staatliches"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61" y="931146"/>
            <a:ext cx="7861213" cy="4212354"/>
          </a:xfrm>
          <a:prstGeom prst="rect">
            <a:avLst/>
          </a:prstGeom>
        </p:spPr>
      </p:pic>
    </p:spTree>
    <p:extLst>
      <p:ext uri="{BB962C8B-B14F-4D97-AF65-F5344CB8AC3E}">
        <p14:creationId xmlns:p14="http://schemas.microsoft.com/office/powerpoint/2010/main" val="98326600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386830" y="417106"/>
            <a:ext cx="3194700" cy="481200"/>
          </a:xfrm>
          <a:prstGeom prst="rect">
            <a:avLst/>
          </a:prstGeom>
        </p:spPr>
        <p:txBody>
          <a:bodyPr spcFirstLastPara="1" wrap="square" lIns="91425" tIns="91425" rIns="91425" bIns="91425" anchor="ctr" anchorCtr="0">
            <a:noAutofit/>
          </a:bodyPr>
          <a:lstStyle/>
          <a:p>
            <a:pPr lvl="0" algn="ctr"/>
            <a:r>
              <a:rPr lang="en-US" dirty="0" smtClean="0">
                <a:latin typeface="Staatliches" panose="020B0604020202020204" charset="0"/>
                <a:ea typeface="PMingLiU-ExtB" panose="02020500000000000000" pitchFamily="18" charset="-120"/>
              </a:rPr>
              <a:t>MOCK UP</a:t>
            </a:r>
            <a:endParaRPr dirty="0">
              <a:latin typeface="Staatliches" panose="020B0604020202020204" charset="0"/>
            </a:endParaRPr>
          </a:p>
        </p:txBody>
      </p:sp>
      <p:sp>
        <p:nvSpPr>
          <p:cNvPr id="2" name="TextBox 1"/>
          <p:cNvSpPr txBox="1"/>
          <p:nvPr/>
        </p:nvSpPr>
        <p:spPr>
          <a:xfrm>
            <a:off x="1085222" y="1075173"/>
            <a:ext cx="1249857" cy="307777"/>
          </a:xfrm>
          <a:prstGeom prst="rect">
            <a:avLst/>
          </a:prstGeom>
          <a:noFill/>
        </p:spPr>
        <p:txBody>
          <a:bodyPr wrap="square" rtlCol="0">
            <a:spAutoFit/>
          </a:bodyPr>
          <a:lstStyle/>
          <a:p>
            <a:r>
              <a:rPr lang="en-US" dirty="0" smtClean="0"/>
              <a:t>Login User</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9733"/>
            <a:ext cx="9144000" cy="2264228"/>
          </a:xfrm>
          <a:prstGeom prst="rect">
            <a:avLst/>
          </a:prstGeom>
        </p:spPr>
      </p:pic>
    </p:spTree>
    <p:extLst>
      <p:ext uri="{BB962C8B-B14F-4D97-AF65-F5344CB8AC3E}">
        <p14:creationId xmlns:p14="http://schemas.microsoft.com/office/powerpoint/2010/main" val="152372713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386830" y="417106"/>
            <a:ext cx="3194700" cy="481200"/>
          </a:xfrm>
          <a:prstGeom prst="rect">
            <a:avLst/>
          </a:prstGeom>
        </p:spPr>
        <p:txBody>
          <a:bodyPr spcFirstLastPara="1" wrap="square" lIns="91425" tIns="91425" rIns="91425" bIns="91425" anchor="ctr" anchorCtr="0">
            <a:noAutofit/>
          </a:bodyPr>
          <a:lstStyle/>
          <a:p>
            <a:pPr lvl="0" algn="ctr"/>
            <a:r>
              <a:rPr lang="en-US" dirty="0" smtClean="0">
                <a:latin typeface="Staatliches" panose="020B0604020202020204" charset="0"/>
                <a:ea typeface="PMingLiU-ExtB" panose="02020500000000000000" pitchFamily="18" charset="-120"/>
              </a:rPr>
              <a:t>MOCK UP</a:t>
            </a:r>
            <a:endParaRPr dirty="0">
              <a:latin typeface="Staatliches" panose="020B0604020202020204" charset="0"/>
            </a:endParaRPr>
          </a:p>
        </p:txBody>
      </p:sp>
      <p:sp>
        <p:nvSpPr>
          <p:cNvPr id="2" name="TextBox 1"/>
          <p:cNvSpPr txBox="1"/>
          <p:nvPr/>
        </p:nvSpPr>
        <p:spPr>
          <a:xfrm>
            <a:off x="1085222" y="1075173"/>
            <a:ext cx="1587640" cy="307777"/>
          </a:xfrm>
          <a:prstGeom prst="rect">
            <a:avLst/>
          </a:prstGeom>
          <a:noFill/>
        </p:spPr>
        <p:txBody>
          <a:bodyPr wrap="square" rtlCol="0">
            <a:spAutoFit/>
          </a:bodyPr>
          <a:lstStyle/>
          <a:p>
            <a:r>
              <a:rPr lang="en-US" dirty="0" err="1" smtClean="0"/>
              <a:t>Halaman</a:t>
            </a:r>
            <a:r>
              <a:rPr lang="en-US" dirty="0" smtClean="0"/>
              <a:t> User</a:t>
            </a:r>
            <a:endParaRPr lang="en-US"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82950"/>
            <a:ext cx="9144000" cy="3927579"/>
          </a:xfrm>
          <a:prstGeom prst="rect">
            <a:avLst/>
          </a:prstGeom>
        </p:spPr>
      </p:pic>
    </p:spTree>
    <p:extLst>
      <p:ext uri="{BB962C8B-B14F-4D97-AF65-F5344CB8AC3E}">
        <p14:creationId xmlns:p14="http://schemas.microsoft.com/office/powerpoint/2010/main" val="155260850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386830" y="417106"/>
            <a:ext cx="3194700" cy="481200"/>
          </a:xfrm>
          <a:prstGeom prst="rect">
            <a:avLst/>
          </a:prstGeom>
        </p:spPr>
        <p:txBody>
          <a:bodyPr spcFirstLastPara="1" wrap="square" lIns="91425" tIns="91425" rIns="91425" bIns="91425" anchor="ctr" anchorCtr="0">
            <a:noAutofit/>
          </a:bodyPr>
          <a:lstStyle/>
          <a:p>
            <a:pPr lvl="0" algn="ctr"/>
            <a:r>
              <a:rPr lang="en-US" dirty="0" smtClean="0">
                <a:latin typeface="Staatliches" panose="020B0604020202020204" charset="0"/>
                <a:ea typeface="PMingLiU-ExtB" panose="02020500000000000000" pitchFamily="18" charset="-120"/>
              </a:rPr>
              <a:t>MOCK UP</a:t>
            </a:r>
            <a:endParaRPr dirty="0">
              <a:latin typeface="Staatliches" panose="020B0604020202020204" charset="0"/>
            </a:endParaRPr>
          </a:p>
        </p:txBody>
      </p:sp>
      <p:sp>
        <p:nvSpPr>
          <p:cNvPr id="2" name="TextBox 1"/>
          <p:cNvSpPr txBox="1"/>
          <p:nvPr/>
        </p:nvSpPr>
        <p:spPr>
          <a:xfrm>
            <a:off x="1085222" y="1075173"/>
            <a:ext cx="1587640" cy="307777"/>
          </a:xfrm>
          <a:prstGeom prst="rect">
            <a:avLst/>
          </a:prstGeom>
          <a:noFill/>
        </p:spPr>
        <p:txBody>
          <a:bodyPr wrap="square" rtlCol="0">
            <a:spAutoFit/>
          </a:bodyPr>
          <a:lstStyle/>
          <a:p>
            <a:r>
              <a:rPr lang="en-US" dirty="0" err="1" smtClean="0"/>
              <a:t>Halaman</a:t>
            </a:r>
            <a:r>
              <a:rPr lang="en-US" dirty="0" smtClean="0"/>
              <a:t> User</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451" y="1382950"/>
            <a:ext cx="8842549" cy="3760550"/>
          </a:xfrm>
          <a:prstGeom prst="rect">
            <a:avLst/>
          </a:prstGeom>
        </p:spPr>
      </p:pic>
    </p:spTree>
    <p:extLst>
      <p:ext uri="{BB962C8B-B14F-4D97-AF65-F5344CB8AC3E}">
        <p14:creationId xmlns:p14="http://schemas.microsoft.com/office/powerpoint/2010/main" val="153814503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386830" y="417106"/>
            <a:ext cx="3194700" cy="481200"/>
          </a:xfrm>
          <a:prstGeom prst="rect">
            <a:avLst/>
          </a:prstGeom>
        </p:spPr>
        <p:txBody>
          <a:bodyPr spcFirstLastPara="1" wrap="square" lIns="91425" tIns="91425" rIns="91425" bIns="91425" anchor="ctr" anchorCtr="0">
            <a:noAutofit/>
          </a:bodyPr>
          <a:lstStyle/>
          <a:p>
            <a:pPr lvl="0" algn="ctr"/>
            <a:r>
              <a:rPr lang="en-US" dirty="0" smtClean="0">
                <a:latin typeface="Staatliches" panose="020B0604020202020204" charset="0"/>
                <a:ea typeface="PMingLiU-ExtB" panose="02020500000000000000" pitchFamily="18" charset="-120"/>
              </a:rPr>
              <a:t>MOCK UP</a:t>
            </a:r>
            <a:endParaRPr dirty="0">
              <a:latin typeface="Staatliches" panose="020B0604020202020204" charset="0"/>
            </a:endParaRPr>
          </a:p>
        </p:txBody>
      </p:sp>
      <p:sp>
        <p:nvSpPr>
          <p:cNvPr id="2" name="TextBox 1"/>
          <p:cNvSpPr txBox="1"/>
          <p:nvPr/>
        </p:nvSpPr>
        <p:spPr>
          <a:xfrm>
            <a:off x="1085222" y="1075173"/>
            <a:ext cx="1587640" cy="307777"/>
          </a:xfrm>
          <a:prstGeom prst="rect">
            <a:avLst/>
          </a:prstGeom>
          <a:noFill/>
        </p:spPr>
        <p:txBody>
          <a:bodyPr wrap="square" rtlCol="0">
            <a:spAutoFit/>
          </a:bodyPr>
          <a:lstStyle/>
          <a:p>
            <a:r>
              <a:rPr lang="en-US" dirty="0" err="1" smtClean="0"/>
              <a:t>Halaman</a:t>
            </a:r>
            <a:r>
              <a:rPr lang="en-US" dirty="0" smtClean="0"/>
              <a:t> User</a:t>
            </a:r>
            <a:endParaRPr lang="en-US"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0894"/>
            <a:ext cx="9144000" cy="2624226"/>
          </a:xfrm>
          <a:prstGeom prst="rect">
            <a:avLst/>
          </a:prstGeom>
        </p:spPr>
      </p:pic>
    </p:spTree>
    <p:extLst>
      <p:ext uri="{BB962C8B-B14F-4D97-AF65-F5344CB8AC3E}">
        <p14:creationId xmlns:p14="http://schemas.microsoft.com/office/powerpoint/2010/main" val="234178733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386830" y="417106"/>
            <a:ext cx="3194700" cy="481200"/>
          </a:xfrm>
          <a:prstGeom prst="rect">
            <a:avLst/>
          </a:prstGeom>
        </p:spPr>
        <p:txBody>
          <a:bodyPr spcFirstLastPara="1" wrap="square" lIns="91425" tIns="91425" rIns="91425" bIns="91425" anchor="ctr" anchorCtr="0">
            <a:noAutofit/>
          </a:bodyPr>
          <a:lstStyle/>
          <a:p>
            <a:pPr lvl="0" algn="ctr"/>
            <a:r>
              <a:rPr lang="en-US" dirty="0" smtClean="0">
                <a:latin typeface="Staatliches" panose="020B0604020202020204" charset="0"/>
                <a:ea typeface="PMingLiU-ExtB" panose="02020500000000000000" pitchFamily="18" charset="-120"/>
              </a:rPr>
              <a:t>MOCK UP</a:t>
            </a:r>
            <a:endParaRPr dirty="0">
              <a:latin typeface="Staatliches" panose="020B0604020202020204" charset="0"/>
            </a:endParaRPr>
          </a:p>
        </p:txBody>
      </p:sp>
      <p:sp>
        <p:nvSpPr>
          <p:cNvPr id="2" name="TextBox 1"/>
          <p:cNvSpPr txBox="1"/>
          <p:nvPr/>
        </p:nvSpPr>
        <p:spPr>
          <a:xfrm>
            <a:off x="1085222" y="1075173"/>
            <a:ext cx="1587640" cy="307777"/>
          </a:xfrm>
          <a:prstGeom prst="rect">
            <a:avLst/>
          </a:prstGeom>
          <a:noFill/>
        </p:spPr>
        <p:txBody>
          <a:bodyPr wrap="square" rtlCol="0">
            <a:spAutoFit/>
          </a:bodyPr>
          <a:lstStyle/>
          <a:p>
            <a:r>
              <a:rPr lang="en-US" dirty="0" err="1" smtClean="0"/>
              <a:t>Halaman</a:t>
            </a:r>
            <a:r>
              <a:rPr lang="en-US" dirty="0" smtClean="0"/>
              <a:t> Detail</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82950"/>
            <a:ext cx="9144000" cy="3818374"/>
          </a:xfrm>
          <a:prstGeom prst="rect">
            <a:avLst/>
          </a:prstGeom>
        </p:spPr>
      </p:pic>
    </p:spTree>
    <p:extLst>
      <p:ext uri="{BB962C8B-B14F-4D97-AF65-F5344CB8AC3E}">
        <p14:creationId xmlns:p14="http://schemas.microsoft.com/office/powerpoint/2010/main" val="145739186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818910" y="437204"/>
            <a:ext cx="31947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LATAR BELAKANG </a:t>
            </a:r>
            <a:endParaRPr dirty="0"/>
          </a:p>
        </p:txBody>
      </p:sp>
      <p:sp>
        <p:nvSpPr>
          <p:cNvPr id="422" name="Google Shape;422;p27"/>
          <p:cNvSpPr txBox="1">
            <a:spLocks noGrp="1"/>
          </p:cNvSpPr>
          <p:nvPr>
            <p:ph type="subTitle" idx="1"/>
          </p:nvPr>
        </p:nvSpPr>
        <p:spPr>
          <a:xfrm flipH="1">
            <a:off x="-100484" y="723481"/>
            <a:ext cx="9003324" cy="4420019"/>
          </a:xfrm>
          <a:prstGeom prst="rect">
            <a:avLst/>
          </a:prstGeom>
        </p:spPr>
        <p:txBody>
          <a:bodyPr spcFirstLastPara="1" wrap="square" lIns="91425" tIns="234000" rIns="91425" bIns="0" anchor="ctr" anchorCtr="0">
            <a:noAutofit/>
          </a:bodyPr>
          <a:lstStyle/>
          <a:p>
            <a:pPr marL="152400" indent="0" algn="just">
              <a:buNone/>
            </a:pPr>
            <a:r>
              <a:rPr lang="en-US" sz="1400" dirty="0" smtClean="0"/>
              <a:t>	Website </a:t>
            </a:r>
            <a:r>
              <a:rPr lang="en-US" sz="1400" dirty="0" err="1"/>
              <a:t>saat</a:t>
            </a:r>
            <a:r>
              <a:rPr lang="en-US" sz="1400" dirty="0"/>
              <a:t> </a:t>
            </a:r>
            <a:r>
              <a:rPr lang="en-US" sz="1400" dirty="0" err="1"/>
              <a:t>ini</a:t>
            </a:r>
            <a:r>
              <a:rPr lang="en-US" sz="1400" dirty="0"/>
              <a:t> </a:t>
            </a:r>
            <a:r>
              <a:rPr lang="en-US" sz="1400" dirty="0" err="1"/>
              <a:t>muncul</a:t>
            </a:r>
            <a:r>
              <a:rPr lang="en-US" sz="1400" dirty="0"/>
              <a:t> </a:t>
            </a:r>
            <a:r>
              <a:rPr lang="en-US" sz="1400" dirty="0" err="1"/>
              <a:t>karena</a:t>
            </a:r>
            <a:r>
              <a:rPr lang="en-US" sz="1400" dirty="0"/>
              <a:t> </a:t>
            </a:r>
            <a:r>
              <a:rPr lang="en-US" sz="1400" dirty="0" err="1"/>
              <a:t>adanya</a:t>
            </a:r>
            <a:r>
              <a:rPr lang="en-US" sz="1400" dirty="0"/>
              <a:t> </a:t>
            </a:r>
            <a:r>
              <a:rPr lang="en-US" sz="1400" dirty="0" err="1"/>
              <a:t>kebutuhan</a:t>
            </a:r>
            <a:r>
              <a:rPr lang="en-US" sz="1400" dirty="0"/>
              <a:t> </a:t>
            </a:r>
            <a:r>
              <a:rPr lang="en-US" sz="1400" dirty="0" err="1"/>
              <a:t>pasar</a:t>
            </a:r>
            <a:r>
              <a:rPr lang="en-US" sz="1400" dirty="0"/>
              <a:t> </a:t>
            </a:r>
            <a:r>
              <a:rPr lang="en-US" sz="1400" dirty="0" err="1"/>
              <a:t>serta</a:t>
            </a:r>
            <a:r>
              <a:rPr lang="en-US" sz="1400" dirty="0"/>
              <a:t> </a:t>
            </a:r>
            <a:r>
              <a:rPr lang="en-US" sz="1400" dirty="0" err="1"/>
              <a:t>masyarakat</a:t>
            </a:r>
            <a:r>
              <a:rPr lang="en-US" sz="1400" dirty="0"/>
              <a:t> yang </a:t>
            </a:r>
            <a:r>
              <a:rPr lang="en-US" sz="1400" dirty="0" err="1"/>
              <a:t>semakin</a:t>
            </a:r>
            <a:r>
              <a:rPr lang="en-US" sz="1400" dirty="0"/>
              <a:t> </a:t>
            </a:r>
            <a:r>
              <a:rPr lang="en-US" sz="1400" dirty="0" err="1"/>
              <a:t>tinggi</a:t>
            </a:r>
            <a:r>
              <a:rPr lang="en-US" sz="1400" dirty="0"/>
              <a:t> </a:t>
            </a:r>
            <a:r>
              <a:rPr lang="en-US" sz="1400" dirty="0" err="1"/>
              <a:t>dibidang</a:t>
            </a:r>
            <a:r>
              <a:rPr lang="en-US" sz="1400" dirty="0"/>
              <a:t> </a:t>
            </a:r>
            <a:r>
              <a:rPr lang="en-US" sz="1400" dirty="0" err="1"/>
              <a:t>teknologi</a:t>
            </a:r>
            <a:r>
              <a:rPr lang="en-US" sz="1400" dirty="0"/>
              <a:t>. Website </a:t>
            </a:r>
            <a:r>
              <a:rPr lang="en-US" sz="1400" dirty="0" err="1"/>
              <a:t>saat</a:t>
            </a:r>
            <a:r>
              <a:rPr lang="en-US" sz="1400" dirty="0"/>
              <a:t> </a:t>
            </a:r>
            <a:r>
              <a:rPr lang="en-US" sz="1400" dirty="0" err="1"/>
              <a:t>ini</a:t>
            </a:r>
            <a:r>
              <a:rPr lang="en-US" sz="1400" dirty="0"/>
              <a:t> </a:t>
            </a:r>
            <a:r>
              <a:rPr lang="en-US" sz="1400" dirty="0" err="1"/>
              <a:t>tidak</a:t>
            </a:r>
            <a:r>
              <a:rPr lang="en-US" sz="1400" dirty="0"/>
              <a:t> </a:t>
            </a:r>
            <a:r>
              <a:rPr lang="en-US" sz="1400" dirty="0" err="1"/>
              <a:t>hanya</a:t>
            </a:r>
            <a:r>
              <a:rPr lang="en-US" sz="1400" dirty="0"/>
              <a:t> </a:t>
            </a:r>
            <a:r>
              <a:rPr lang="en-US" sz="1400" dirty="0" err="1"/>
              <a:t>menyediakan</a:t>
            </a:r>
            <a:r>
              <a:rPr lang="en-US" sz="1400" dirty="0"/>
              <a:t> </a:t>
            </a:r>
            <a:r>
              <a:rPr lang="en-US" sz="1400" dirty="0" err="1"/>
              <a:t>jasa</a:t>
            </a:r>
            <a:r>
              <a:rPr lang="en-US" sz="1400" dirty="0"/>
              <a:t> </a:t>
            </a:r>
            <a:r>
              <a:rPr lang="en-US" sz="1400" dirty="0" err="1"/>
              <a:t>atau</a:t>
            </a:r>
            <a:r>
              <a:rPr lang="en-US" sz="1400" dirty="0"/>
              <a:t> </a:t>
            </a:r>
            <a:r>
              <a:rPr lang="en-US" sz="1400" dirty="0" err="1"/>
              <a:t>sebagai</a:t>
            </a:r>
            <a:r>
              <a:rPr lang="en-US" sz="1400" dirty="0"/>
              <a:t> company profile </a:t>
            </a:r>
            <a:r>
              <a:rPr lang="en-US" sz="1400" dirty="0" err="1"/>
              <a:t>terhadap</a:t>
            </a:r>
            <a:r>
              <a:rPr lang="en-US" sz="1400" dirty="0"/>
              <a:t> </a:t>
            </a:r>
            <a:r>
              <a:rPr lang="en-US" sz="1400" dirty="0" err="1"/>
              <a:t>suatu</a:t>
            </a:r>
            <a:r>
              <a:rPr lang="en-US" sz="1400" dirty="0"/>
              <a:t> </a:t>
            </a:r>
            <a:r>
              <a:rPr lang="en-US" sz="1400" dirty="0" err="1"/>
              <a:t>perusahaan</a:t>
            </a:r>
            <a:r>
              <a:rPr lang="en-US" sz="1400" dirty="0"/>
              <a:t>, </a:t>
            </a:r>
            <a:r>
              <a:rPr lang="en-US" sz="1400" dirty="0" err="1"/>
              <a:t>tetapi</a:t>
            </a:r>
            <a:r>
              <a:rPr lang="en-US" sz="1400" dirty="0"/>
              <a:t> </a:t>
            </a:r>
            <a:r>
              <a:rPr lang="en-US" sz="1400" dirty="0" err="1"/>
              <a:t>juga</a:t>
            </a:r>
            <a:r>
              <a:rPr lang="en-US" sz="1400" dirty="0"/>
              <a:t> </a:t>
            </a:r>
            <a:r>
              <a:rPr lang="en-US" sz="1400" dirty="0" err="1"/>
              <a:t>menjadi</a:t>
            </a:r>
            <a:r>
              <a:rPr lang="en-US" sz="1400" dirty="0"/>
              <a:t> </a:t>
            </a:r>
            <a:r>
              <a:rPr lang="en-US" sz="1400" dirty="0" err="1"/>
              <a:t>tempat</a:t>
            </a:r>
            <a:r>
              <a:rPr lang="en-US" sz="1400" dirty="0"/>
              <a:t> </a:t>
            </a:r>
            <a:r>
              <a:rPr lang="en-US" sz="1400" dirty="0" err="1"/>
              <a:t>jual</a:t>
            </a:r>
            <a:r>
              <a:rPr lang="en-US" sz="1400" dirty="0"/>
              <a:t> - </a:t>
            </a:r>
            <a:r>
              <a:rPr lang="en-US" sz="1400" dirty="0" err="1"/>
              <a:t>beli</a:t>
            </a:r>
            <a:r>
              <a:rPr lang="en-US" sz="1400" dirty="0"/>
              <a:t>, </a:t>
            </a:r>
            <a:r>
              <a:rPr lang="en-US" sz="1400" dirty="0" err="1"/>
              <a:t>hiburan</a:t>
            </a:r>
            <a:r>
              <a:rPr lang="en-US" sz="1400" dirty="0"/>
              <a:t>, forum, </a:t>
            </a:r>
            <a:r>
              <a:rPr lang="en-US" sz="1400" dirty="0" err="1"/>
              <a:t>dan</a:t>
            </a:r>
            <a:r>
              <a:rPr lang="en-US" sz="1400" dirty="0"/>
              <a:t> </a:t>
            </a:r>
            <a:r>
              <a:rPr lang="en-US" sz="1400" dirty="0" err="1"/>
              <a:t>berbagai</a:t>
            </a:r>
            <a:r>
              <a:rPr lang="en-US" sz="1400" dirty="0"/>
              <a:t> </a:t>
            </a:r>
            <a:r>
              <a:rPr lang="en-US" sz="1400" dirty="0" err="1"/>
              <a:t>kreativitas</a:t>
            </a:r>
            <a:r>
              <a:rPr lang="en-US" sz="1400" dirty="0"/>
              <a:t> </a:t>
            </a:r>
            <a:r>
              <a:rPr lang="en-US" sz="1400" dirty="0" err="1"/>
              <a:t>lainnya</a:t>
            </a:r>
            <a:r>
              <a:rPr lang="en-US" sz="1400" dirty="0"/>
              <a:t> yang </a:t>
            </a:r>
            <a:r>
              <a:rPr lang="en-US" sz="1400" dirty="0" err="1"/>
              <a:t>dapat</a:t>
            </a:r>
            <a:r>
              <a:rPr lang="en-US" sz="1400" dirty="0"/>
              <a:t> </a:t>
            </a:r>
            <a:r>
              <a:rPr lang="en-US" sz="1400" dirty="0" err="1"/>
              <a:t>menunjang</a:t>
            </a:r>
            <a:r>
              <a:rPr lang="en-US" sz="1400" dirty="0"/>
              <a:t> </a:t>
            </a:r>
            <a:r>
              <a:rPr lang="en-US" sz="1400" dirty="0" err="1"/>
              <a:t>dan</a:t>
            </a:r>
            <a:r>
              <a:rPr lang="en-US" sz="1400" dirty="0"/>
              <a:t> </a:t>
            </a:r>
            <a:r>
              <a:rPr lang="en-US" sz="1400" dirty="0" err="1"/>
              <a:t>memiliki</a:t>
            </a:r>
            <a:r>
              <a:rPr lang="en-US" sz="1400" dirty="0"/>
              <a:t> </a:t>
            </a:r>
            <a:r>
              <a:rPr lang="en-US" sz="1400" dirty="0" err="1"/>
              <a:t>daya</a:t>
            </a:r>
            <a:r>
              <a:rPr lang="en-US" sz="1400" dirty="0"/>
              <a:t> </a:t>
            </a:r>
            <a:r>
              <a:rPr lang="en-US" sz="1400" dirty="0" err="1"/>
              <a:t>tarik</a:t>
            </a:r>
            <a:r>
              <a:rPr lang="en-US" sz="1400" dirty="0"/>
              <a:t> </a:t>
            </a:r>
            <a:r>
              <a:rPr lang="en-US" sz="1400" dirty="0" err="1"/>
              <a:t>lebih</a:t>
            </a:r>
            <a:r>
              <a:rPr lang="en-US" sz="1400" dirty="0"/>
              <a:t> </a:t>
            </a:r>
            <a:r>
              <a:rPr lang="en-US" sz="1400" dirty="0" err="1"/>
              <a:t>untuk</a:t>
            </a:r>
            <a:r>
              <a:rPr lang="en-US" sz="1400" dirty="0"/>
              <a:t> </a:t>
            </a:r>
            <a:r>
              <a:rPr lang="en-US" sz="1400" dirty="0" err="1"/>
              <a:t>menarik</a:t>
            </a:r>
            <a:r>
              <a:rPr lang="en-US" sz="1400" dirty="0"/>
              <a:t> </a:t>
            </a:r>
            <a:r>
              <a:rPr lang="en-US" sz="1400" dirty="0" err="1"/>
              <a:t>pasar</a:t>
            </a:r>
            <a:r>
              <a:rPr lang="en-US" sz="1400" dirty="0"/>
              <a:t> </a:t>
            </a:r>
            <a:r>
              <a:rPr lang="en-US" sz="1400" dirty="0" err="1"/>
              <a:t>dan</a:t>
            </a:r>
            <a:r>
              <a:rPr lang="en-US" sz="1400" dirty="0"/>
              <a:t> </a:t>
            </a:r>
            <a:r>
              <a:rPr lang="en-US" sz="1400" dirty="0" err="1"/>
              <a:t>konsumennya</a:t>
            </a:r>
            <a:r>
              <a:rPr lang="en-US" sz="1400" dirty="0"/>
              <a:t> agar </a:t>
            </a:r>
            <a:r>
              <a:rPr lang="en-US" sz="1400" dirty="0" err="1"/>
              <a:t>memakai</a:t>
            </a:r>
            <a:r>
              <a:rPr lang="en-US" sz="1400" dirty="0"/>
              <a:t> </a:t>
            </a:r>
            <a:r>
              <a:rPr lang="en-US" sz="1400" dirty="0" err="1"/>
              <a:t>produk</a:t>
            </a:r>
            <a:r>
              <a:rPr lang="en-US" sz="1400" dirty="0"/>
              <a:t> yang </a:t>
            </a:r>
            <a:r>
              <a:rPr lang="en-US" sz="1400" dirty="0" err="1"/>
              <a:t>dipromosikan</a:t>
            </a:r>
            <a:r>
              <a:rPr lang="en-US" sz="1400" dirty="0"/>
              <a:t> </a:t>
            </a:r>
            <a:r>
              <a:rPr lang="en-US" sz="1400" dirty="0" err="1"/>
              <a:t>dalam</a:t>
            </a:r>
            <a:r>
              <a:rPr lang="en-US" sz="1400" dirty="0"/>
              <a:t> website</a:t>
            </a:r>
            <a:r>
              <a:rPr lang="id-ID" sz="1400" dirty="0"/>
              <a:t>.</a:t>
            </a:r>
            <a:endParaRPr lang="en-US" sz="1400" dirty="0"/>
          </a:p>
          <a:p>
            <a:pPr marL="152400" indent="0" algn="just">
              <a:buNone/>
            </a:pPr>
            <a:r>
              <a:rPr lang="en-US" sz="1400" dirty="0" smtClean="0"/>
              <a:t>	</a:t>
            </a:r>
            <a:r>
              <a:rPr lang="en-US" sz="1400" dirty="0" err="1" smtClean="0"/>
              <a:t>Manfaat</a:t>
            </a:r>
            <a:r>
              <a:rPr lang="en-US" sz="1400" dirty="0" smtClean="0"/>
              <a:t> </a:t>
            </a:r>
            <a:r>
              <a:rPr lang="en-US" sz="1400" dirty="0"/>
              <a:t>website </a:t>
            </a:r>
            <a:r>
              <a:rPr lang="en-US" sz="1400" dirty="0" err="1"/>
              <a:t>untuk</a:t>
            </a:r>
            <a:r>
              <a:rPr lang="en-US" sz="1400" dirty="0"/>
              <a:t> </a:t>
            </a:r>
            <a:r>
              <a:rPr lang="en-US" sz="1400" dirty="0" err="1"/>
              <a:t>masyarakat</a:t>
            </a:r>
            <a:r>
              <a:rPr lang="en-US" sz="1400" dirty="0"/>
              <a:t> </a:t>
            </a:r>
            <a:r>
              <a:rPr lang="en-US" sz="1400" dirty="0" err="1"/>
              <a:t>salah</a:t>
            </a:r>
            <a:r>
              <a:rPr lang="en-US" sz="1400" dirty="0"/>
              <a:t> </a:t>
            </a:r>
            <a:r>
              <a:rPr lang="en-US" sz="1400" dirty="0" err="1"/>
              <a:t>satunya</a:t>
            </a:r>
            <a:r>
              <a:rPr lang="en-US" sz="1400" dirty="0"/>
              <a:t> </a:t>
            </a:r>
            <a:r>
              <a:rPr lang="en-US" sz="1400" dirty="0" err="1"/>
              <a:t>adalah</a:t>
            </a:r>
            <a:r>
              <a:rPr lang="en-US" sz="1400" dirty="0"/>
              <a:t> </a:t>
            </a:r>
            <a:r>
              <a:rPr lang="en-US" sz="1400" dirty="0" err="1"/>
              <a:t>masyarakat</a:t>
            </a:r>
            <a:r>
              <a:rPr lang="en-US" sz="1400" dirty="0"/>
              <a:t> </a:t>
            </a:r>
            <a:r>
              <a:rPr lang="en-US" sz="1400" dirty="0" err="1"/>
              <a:t>dapat</a:t>
            </a:r>
            <a:r>
              <a:rPr lang="id-ID" sz="1400" dirty="0"/>
              <a:t> b</a:t>
            </a:r>
            <a:r>
              <a:rPr lang="en-US" sz="1400" dirty="0" err="1"/>
              <a:t>erbelanja</a:t>
            </a:r>
            <a:r>
              <a:rPr lang="id-ID" sz="1400" dirty="0"/>
              <a:t>. Seperti belanja kebutuhan pokok, mulai dari sandang, pangan, dan papan. Tidak hanya itu, website juga sering dijadikan sebagai media promosi dan pemesanan produk penjualan</a:t>
            </a:r>
            <a:r>
              <a:rPr lang="en-US" sz="1400" dirty="0"/>
              <a:t>.</a:t>
            </a:r>
          </a:p>
          <a:p>
            <a:pPr marL="152400" indent="0" algn="just">
              <a:buNone/>
            </a:pPr>
            <a:r>
              <a:rPr lang="en-US" sz="1400" dirty="0" smtClean="0"/>
              <a:t>	</a:t>
            </a:r>
            <a:r>
              <a:rPr lang="id-ID" sz="1400" dirty="0" smtClean="0"/>
              <a:t>Saat </a:t>
            </a:r>
            <a:r>
              <a:rPr lang="id-ID" sz="1400" dirty="0"/>
              <a:t>ini, website pemesanan dan promosi </a:t>
            </a:r>
            <a:r>
              <a:rPr lang="en-US" sz="1400" dirty="0" err="1"/>
              <a:t>hasil</a:t>
            </a:r>
            <a:r>
              <a:rPr lang="en-US" sz="1400" dirty="0"/>
              <a:t> UMKM </a:t>
            </a:r>
            <a:r>
              <a:rPr lang="en-US" sz="1400" dirty="0" err="1"/>
              <a:t>desa</a:t>
            </a:r>
            <a:r>
              <a:rPr lang="en-US" sz="1400" dirty="0"/>
              <a:t> </a:t>
            </a:r>
            <a:r>
              <a:rPr lang="id-ID" sz="1400" dirty="0"/>
              <a:t>di daerah Indramayu jarang ditemukan bahkan hampir tidak terlihat di muka umum. Sehingga mempersulit para konsumen untuk melakukan pembelian </a:t>
            </a:r>
            <a:r>
              <a:rPr lang="en-US" sz="1400" dirty="0" err="1"/>
              <a:t>hasil</a:t>
            </a:r>
            <a:r>
              <a:rPr lang="en-US" sz="1400" dirty="0"/>
              <a:t> UMKM</a:t>
            </a:r>
            <a:r>
              <a:rPr lang="id-ID" sz="1400" dirty="0"/>
              <a:t>. </a:t>
            </a:r>
            <a:r>
              <a:rPr lang="en-US" sz="1400" dirty="0" err="1"/>
              <a:t>Padahal</a:t>
            </a:r>
            <a:r>
              <a:rPr lang="en-US" sz="1400" dirty="0"/>
              <a:t> </a:t>
            </a:r>
            <a:r>
              <a:rPr lang="en-US" sz="1400" dirty="0" err="1"/>
              <a:t>kegiatan</a:t>
            </a:r>
            <a:r>
              <a:rPr lang="en-US" sz="1400" dirty="0"/>
              <a:t> </a:t>
            </a:r>
            <a:r>
              <a:rPr lang="en-US" sz="1400" dirty="0" err="1"/>
              <a:t>perekonomian</a:t>
            </a:r>
            <a:r>
              <a:rPr lang="en-US" sz="1400" dirty="0"/>
              <a:t> UMKM </a:t>
            </a:r>
            <a:r>
              <a:rPr lang="en-US" sz="1400" dirty="0" err="1"/>
              <a:t>adalah</a:t>
            </a:r>
            <a:r>
              <a:rPr lang="en-US" sz="1400" dirty="0"/>
              <a:t> </a:t>
            </a:r>
            <a:r>
              <a:rPr lang="en-US" sz="1400" dirty="0" err="1"/>
              <a:t>salah</a:t>
            </a:r>
            <a:r>
              <a:rPr lang="en-US" sz="1400" dirty="0"/>
              <a:t> </a:t>
            </a:r>
            <a:r>
              <a:rPr lang="en-US" sz="1400" dirty="0" err="1"/>
              <a:t>satu</a:t>
            </a:r>
            <a:r>
              <a:rPr lang="en-US" sz="1400" dirty="0"/>
              <a:t> yang </a:t>
            </a:r>
            <a:r>
              <a:rPr lang="en-US" sz="1400" dirty="0" err="1"/>
              <a:t>mempunyai</a:t>
            </a:r>
            <a:r>
              <a:rPr lang="en-US" sz="1400" dirty="0"/>
              <a:t> </a:t>
            </a:r>
            <a:r>
              <a:rPr lang="en-US" sz="1400" dirty="0" err="1"/>
              <a:t>dampak</a:t>
            </a:r>
            <a:r>
              <a:rPr lang="en-US" sz="1400" dirty="0"/>
              <a:t> </a:t>
            </a:r>
            <a:r>
              <a:rPr lang="en-US" sz="1400" dirty="0" err="1"/>
              <a:t>perekonomian</a:t>
            </a:r>
            <a:r>
              <a:rPr lang="en-US" sz="1400" dirty="0"/>
              <a:t> yang </a:t>
            </a:r>
            <a:r>
              <a:rPr lang="en-US" sz="1400" dirty="0" err="1"/>
              <a:t>cukup</a:t>
            </a:r>
            <a:r>
              <a:rPr lang="en-US" sz="1400" dirty="0"/>
              <a:t> </a:t>
            </a:r>
            <a:r>
              <a:rPr lang="en-US" sz="1400" dirty="0" err="1"/>
              <a:t>membanggakan</a:t>
            </a:r>
            <a:r>
              <a:rPr lang="en-US" sz="1400" dirty="0"/>
              <a:t> </a:t>
            </a:r>
            <a:r>
              <a:rPr lang="en-US" sz="1400" dirty="0" err="1"/>
              <a:t>bagi</a:t>
            </a:r>
            <a:r>
              <a:rPr lang="en-US" sz="1400" dirty="0"/>
              <a:t> </a:t>
            </a:r>
            <a:r>
              <a:rPr lang="en-US" sz="1400" dirty="0" err="1"/>
              <a:t>perekonomian</a:t>
            </a:r>
            <a:r>
              <a:rPr lang="en-US" sz="1400" dirty="0"/>
              <a:t> Indonesia. </a:t>
            </a:r>
            <a:r>
              <a:rPr lang="id-ID" sz="1400" dirty="0"/>
              <a:t>Perlu diketahui persaingan bisnis di Indonesaia ini sangat ketat dan masing-masing pengusaha/instansi harus bisa mempertahankan loyalitas para pelanggannya. Media promosi yang sangat efektif  untuk informasi adalah </a:t>
            </a:r>
            <a:r>
              <a:rPr lang="id-ID" sz="1400" i="1" dirty="0"/>
              <a:t>advertising</a:t>
            </a:r>
            <a:r>
              <a:rPr lang="en-US" sz="1400" i="1" dirty="0"/>
              <a:t>( </a:t>
            </a:r>
            <a:r>
              <a:rPr lang="en-US" sz="1400" i="1" dirty="0" err="1"/>
              <a:t>iklan</a:t>
            </a:r>
            <a:r>
              <a:rPr lang="en-US" sz="1400" i="1" dirty="0"/>
              <a:t> )</a:t>
            </a:r>
            <a:r>
              <a:rPr lang="en-US" sz="1400" dirty="0"/>
              <a:t> yang </a:t>
            </a:r>
            <a:r>
              <a:rPr lang="en-US" sz="1400" dirty="0" err="1"/>
              <a:t>melalui</a:t>
            </a:r>
            <a:r>
              <a:rPr lang="en-US" sz="1400" dirty="0"/>
              <a:t> </a:t>
            </a:r>
            <a:r>
              <a:rPr lang="id-ID" sz="1400" dirty="0"/>
              <a:t>sebuah website.</a:t>
            </a:r>
            <a:endParaRPr lang="en-US" sz="1400" dirty="0"/>
          </a:p>
          <a:p>
            <a:pPr marL="152400" indent="0" algn="just">
              <a:buNone/>
            </a:pPr>
            <a:r>
              <a:rPr lang="en-US" sz="1400" dirty="0" smtClean="0"/>
              <a:t>	</a:t>
            </a:r>
            <a:r>
              <a:rPr lang="id-ID" sz="1400" dirty="0" smtClean="0"/>
              <a:t>Berdasarkan </a:t>
            </a:r>
            <a:r>
              <a:rPr lang="id-ID" sz="1400" dirty="0"/>
              <a:t>paparan tersebut penggunaan website sebagai alat pemesanan dan promosi produk untuk usaha itu wajar. Sebuah perusahaan atau </a:t>
            </a:r>
            <a:r>
              <a:rPr lang="en-US" sz="1400" dirty="0" err="1"/>
              <a:t>produksi</a:t>
            </a:r>
            <a:r>
              <a:rPr lang="en-US" sz="1400" dirty="0"/>
              <a:t> </a:t>
            </a:r>
            <a:r>
              <a:rPr lang="en-US" sz="1400" dirty="0" err="1"/>
              <a:t>rumahan</a:t>
            </a:r>
            <a:r>
              <a:rPr lang="id-ID" sz="1400" dirty="0"/>
              <a:t> memang seharusnya wajib memiliki website karena adanya media publikasi konvensional yang dilakukan, website menjadi media baru yang sifatnya interaktif. Meskipun masih terbatasnya sumber daya manusia yang ahli dalam bidang teknologi, serta masih dipertahankannya penggunaan media konvensional.</a:t>
            </a:r>
            <a:endParaRPr lang="en-US" sz="1400" dirty="0"/>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386830" y="417106"/>
            <a:ext cx="3194700" cy="481200"/>
          </a:xfrm>
          <a:prstGeom prst="rect">
            <a:avLst/>
          </a:prstGeom>
        </p:spPr>
        <p:txBody>
          <a:bodyPr spcFirstLastPara="1" wrap="square" lIns="91425" tIns="91425" rIns="91425" bIns="91425" anchor="ctr" anchorCtr="0">
            <a:noAutofit/>
          </a:bodyPr>
          <a:lstStyle/>
          <a:p>
            <a:pPr lvl="0" algn="ctr"/>
            <a:r>
              <a:rPr lang="en-US" dirty="0" smtClean="0">
                <a:latin typeface="Staatliches" panose="020B0604020202020204" charset="0"/>
                <a:ea typeface="PMingLiU-ExtB" panose="02020500000000000000" pitchFamily="18" charset="-120"/>
              </a:rPr>
              <a:t>MOCK UP</a:t>
            </a:r>
            <a:endParaRPr dirty="0">
              <a:latin typeface="Staatliches" panose="020B0604020202020204" charset="0"/>
            </a:endParaRPr>
          </a:p>
        </p:txBody>
      </p:sp>
      <p:sp>
        <p:nvSpPr>
          <p:cNvPr id="2" name="TextBox 1"/>
          <p:cNvSpPr txBox="1"/>
          <p:nvPr/>
        </p:nvSpPr>
        <p:spPr>
          <a:xfrm>
            <a:off x="1085221" y="1075173"/>
            <a:ext cx="2833635" cy="307777"/>
          </a:xfrm>
          <a:prstGeom prst="rect">
            <a:avLst/>
          </a:prstGeom>
          <a:noFill/>
        </p:spPr>
        <p:txBody>
          <a:bodyPr wrap="square" rtlCol="0">
            <a:spAutoFit/>
          </a:bodyPr>
          <a:lstStyle/>
          <a:p>
            <a:r>
              <a:rPr lang="en-US" dirty="0" err="1" smtClean="0"/>
              <a:t>Halaman</a:t>
            </a:r>
            <a:r>
              <a:rPr lang="en-US" dirty="0" smtClean="0"/>
              <a:t> </a:t>
            </a:r>
            <a:r>
              <a:rPr lang="en-US" dirty="0" err="1" smtClean="0"/>
              <a:t>Riwayat</a:t>
            </a:r>
            <a:r>
              <a:rPr lang="en-US" dirty="0" smtClean="0"/>
              <a:t> </a:t>
            </a:r>
            <a:r>
              <a:rPr lang="en-US" dirty="0" err="1" smtClean="0"/>
              <a:t>Pemesanan</a:t>
            </a:r>
            <a:endParaRPr lang="en-US"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03275"/>
            <a:ext cx="9144000" cy="2880528"/>
          </a:xfrm>
          <a:prstGeom prst="rect">
            <a:avLst/>
          </a:prstGeom>
        </p:spPr>
      </p:pic>
    </p:spTree>
    <p:extLst>
      <p:ext uri="{BB962C8B-B14F-4D97-AF65-F5344CB8AC3E}">
        <p14:creationId xmlns:p14="http://schemas.microsoft.com/office/powerpoint/2010/main" val="185643439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386830" y="417106"/>
            <a:ext cx="3194700" cy="481200"/>
          </a:xfrm>
          <a:prstGeom prst="rect">
            <a:avLst/>
          </a:prstGeom>
        </p:spPr>
        <p:txBody>
          <a:bodyPr spcFirstLastPara="1" wrap="square" lIns="91425" tIns="91425" rIns="91425" bIns="91425" anchor="ctr" anchorCtr="0">
            <a:noAutofit/>
          </a:bodyPr>
          <a:lstStyle/>
          <a:p>
            <a:pPr lvl="0" algn="ctr"/>
            <a:r>
              <a:rPr lang="en-US" dirty="0" smtClean="0">
                <a:latin typeface="Staatliches" panose="020B0604020202020204" charset="0"/>
                <a:ea typeface="PMingLiU-ExtB" panose="02020500000000000000" pitchFamily="18" charset="-120"/>
              </a:rPr>
              <a:t>MOCK UP</a:t>
            </a:r>
            <a:endParaRPr dirty="0">
              <a:latin typeface="Staatliches" panose="020B0604020202020204" charset="0"/>
            </a:endParaRPr>
          </a:p>
        </p:txBody>
      </p:sp>
      <p:sp>
        <p:nvSpPr>
          <p:cNvPr id="2" name="TextBox 1"/>
          <p:cNvSpPr txBox="1"/>
          <p:nvPr/>
        </p:nvSpPr>
        <p:spPr>
          <a:xfrm>
            <a:off x="1085221" y="1075173"/>
            <a:ext cx="2833635" cy="307777"/>
          </a:xfrm>
          <a:prstGeom prst="rect">
            <a:avLst/>
          </a:prstGeom>
          <a:noFill/>
        </p:spPr>
        <p:txBody>
          <a:bodyPr wrap="square" rtlCol="0">
            <a:spAutoFit/>
          </a:bodyPr>
          <a:lstStyle/>
          <a:p>
            <a:r>
              <a:rPr lang="en-US" dirty="0" err="1" smtClean="0"/>
              <a:t>Halaman</a:t>
            </a:r>
            <a:r>
              <a:rPr lang="en-US" dirty="0" smtClean="0"/>
              <a:t> </a:t>
            </a:r>
            <a:r>
              <a:rPr lang="en-US" dirty="0" err="1" smtClean="0"/>
              <a:t>Keranjang</a:t>
            </a:r>
            <a:r>
              <a:rPr lang="en-US" dirty="0" smtClean="0"/>
              <a:t> </a:t>
            </a:r>
            <a:r>
              <a:rPr lang="en-US" dirty="0" err="1" smtClean="0"/>
              <a:t>Belanja</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3385"/>
            <a:ext cx="9144000" cy="3215472"/>
          </a:xfrm>
          <a:prstGeom prst="rect">
            <a:avLst/>
          </a:prstGeom>
        </p:spPr>
      </p:pic>
    </p:spTree>
    <p:extLst>
      <p:ext uri="{BB962C8B-B14F-4D97-AF65-F5344CB8AC3E}">
        <p14:creationId xmlns:p14="http://schemas.microsoft.com/office/powerpoint/2010/main" val="167996109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386830" y="417106"/>
            <a:ext cx="3194700" cy="481200"/>
          </a:xfrm>
          <a:prstGeom prst="rect">
            <a:avLst/>
          </a:prstGeom>
        </p:spPr>
        <p:txBody>
          <a:bodyPr spcFirstLastPara="1" wrap="square" lIns="91425" tIns="91425" rIns="91425" bIns="91425" anchor="ctr" anchorCtr="0">
            <a:noAutofit/>
          </a:bodyPr>
          <a:lstStyle/>
          <a:p>
            <a:pPr lvl="0" algn="ctr"/>
            <a:r>
              <a:rPr lang="en-US" dirty="0" smtClean="0">
                <a:latin typeface="Staatliches" panose="020B0604020202020204" charset="0"/>
                <a:ea typeface="PMingLiU-ExtB" panose="02020500000000000000" pitchFamily="18" charset="-120"/>
              </a:rPr>
              <a:t>MOCK UP</a:t>
            </a:r>
            <a:endParaRPr dirty="0">
              <a:latin typeface="Staatliches" panose="020B0604020202020204" charset="0"/>
            </a:endParaRPr>
          </a:p>
        </p:txBody>
      </p:sp>
      <p:sp>
        <p:nvSpPr>
          <p:cNvPr id="2" name="TextBox 1"/>
          <p:cNvSpPr txBox="1"/>
          <p:nvPr/>
        </p:nvSpPr>
        <p:spPr>
          <a:xfrm>
            <a:off x="713432" y="832851"/>
            <a:ext cx="2833635" cy="307777"/>
          </a:xfrm>
          <a:prstGeom prst="rect">
            <a:avLst/>
          </a:prstGeom>
          <a:noFill/>
        </p:spPr>
        <p:txBody>
          <a:bodyPr wrap="square" rtlCol="0">
            <a:spAutoFit/>
          </a:bodyPr>
          <a:lstStyle/>
          <a:p>
            <a:r>
              <a:rPr lang="en-US" dirty="0" err="1" smtClean="0"/>
              <a:t>Halaman</a:t>
            </a:r>
            <a:r>
              <a:rPr lang="en-US" dirty="0" smtClean="0"/>
              <a:t> </a:t>
            </a:r>
            <a:r>
              <a:rPr lang="en-US" dirty="0" err="1" smtClean="0"/>
              <a:t>Profil</a:t>
            </a:r>
            <a:r>
              <a:rPr lang="en-US" dirty="0" smtClean="0"/>
              <a:t> User</a:t>
            </a:r>
            <a:endParaRPr lang="en-US"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38678"/>
          <a:stretch/>
        </p:blipFill>
        <p:spPr>
          <a:xfrm>
            <a:off x="0" y="1140628"/>
            <a:ext cx="5134707" cy="2454627"/>
          </a:xfrm>
          <a:prstGeom prst="rect">
            <a:avLst/>
          </a:prstGeom>
        </p:spPr>
      </p:pic>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l="12782" r="18447"/>
          <a:stretch/>
        </p:blipFill>
        <p:spPr>
          <a:xfrm>
            <a:off x="4727862" y="2065614"/>
            <a:ext cx="4416138" cy="3059281"/>
          </a:xfrm>
          <a:prstGeom prst="rect">
            <a:avLst/>
          </a:prstGeom>
        </p:spPr>
      </p:pic>
    </p:spTree>
    <p:extLst>
      <p:ext uri="{BB962C8B-B14F-4D97-AF65-F5344CB8AC3E}">
        <p14:creationId xmlns:p14="http://schemas.microsoft.com/office/powerpoint/2010/main" val="137462017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386830" y="417106"/>
            <a:ext cx="3194700" cy="481200"/>
          </a:xfrm>
          <a:prstGeom prst="rect">
            <a:avLst/>
          </a:prstGeom>
        </p:spPr>
        <p:txBody>
          <a:bodyPr spcFirstLastPara="1" wrap="square" lIns="91425" tIns="91425" rIns="91425" bIns="91425" anchor="ctr" anchorCtr="0">
            <a:noAutofit/>
          </a:bodyPr>
          <a:lstStyle/>
          <a:p>
            <a:pPr lvl="0" algn="ctr"/>
            <a:r>
              <a:rPr lang="en-US" dirty="0" smtClean="0">
                <a:latin typeface="Staatliches" panose="020B0604020202020204" charset="0"/>
                <a:ea typeface="PMingLiU-ExtB" panose="02020500000000000000" pitchFamily="18" charset="-120"/>
              </a:rPr>
              <a:t>MOCK UP</a:t>
            </a:r>
            <a:endParaRPr dirty="0">
              <a:latin typeface="Staatliches" panose="020B0604020202020204" charset="0"/>
            </a:endParaRPr>
          </a:p>
        </p:txBody>
      </p:sp>
      <p:sp>
        <p:nvSpPr>
          <p:cNvPr id="2" name="TextBox 1"/>
          <p:cNvSpPr txBox="1"/>
          <p:nvPr/>
        </p:nvSpPr>
        <p:spPr>
          <a:xfrm>
            <a:off x="713432" y="832851"/>
            <a:ext cx="2833635" cy="307777"/>
          </a:xfrm>
          <a:prstGeom prst="rect">
            <a:avLst/>
          </a:prstGeom>
          <a:noFill/>
        </p:spPr>
        <p:txBody>
          <a:bodyPr wrap="square" rtlCol="0">
            <a:spAutoFit/>
          </a:bodyPr>
          <a:lstStyle/>
          <a:p>
            <a:r>
              <a:rPr lang="en-US" dirty="0" smtClean="0"/>
              <a:t>Dashboard Admin</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5899"/>
            <a:ext cx="9144000" cy="3866538"/>
          </a:xfrm>
          <a:prstGeom prst="rect">
            <a:avLst/>
          </a:prstGeom>
        </p:spPr>
      </p:pic>
    </p:spTree>
    <p:extLst>
      <p:ext uri="{BB962C8B-B14F-4D97-AF65-F5344CB8AC3E}">
        <p14:creationId xmlns:p14="http://schemas.microsoft.com/office/powerpoint/2010/main" val="324769268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386830" y="417106"/>
            <a:ext cx="3194700" cy="481200"/>
          </a:xfrm>
          <a:prstGeom prst="rect">
            <a:avLst/>
          </a:prstGeom>
        </p:spPr>
        <p:txBody>
          <a:bodyPr spcFirstLastPara="1" wrap="square" lIns="91425" tIns="91425" rIns="91425" bIns="91425" anchor="ctr" anchorCtr="0">
            <a:noAutofit/>
          </a:bodyPr>
          <a:lstStyle/>
          <a:p>
            <a:pPr lvl="0" algn="ctr"/>
            <a:r>
              <a:rPr lang="en-US" dirty="0" smtClean="0">
                <a:latin typeface="Staatliches" panose="020B0604020202020204" charset="0"/>
                <a:ea typeface="PMingLiU-ExtB" panose="02020500000000000000" pitchFamily="18" charset="-120"/>
              </a:rPr>
              <a:t>MOCK UP</a:t>
            </a:r>
            <a:endParaRPr dirty="0">
              <a:latin typeface="Staatliches" panose="020B0604020202020204" charset="0"/>
            </a:endParaRPr>
          </a:p>
        </p:txBody>
      </p:sp>
      <p:sp>
        <p:nvSpPr>
          <p:cNvPr id="2" name="TextBox 1"/>
          <p:cNvSpPr txBox="1"/>
          <p:nvPr/>
        </p:nvSpPr>
        <p:spPr>
          <a:xfrm>
            <a:off x="713432" y="832851"/>
            <a:ext cx="2833635" cy="307777"/>
          </a:xfrm>
          <a:prstGeom prst="rect">
            <a:avLst/>
          </a:prstGeom>
          <a:noFill/>
        </p:spPr>
        <p:txBody>
          <a:bodyPr wrap="square" rtlCol="0">
            <a:spAutoFit/>
          </a:bodyPr>
          <a:lstStyle/>
          <a:p>
            <a:r>
              <a:rPr lang="en-US" dirty="0" err="1" smtClean="0"/>
              <a:t>Halaman</a:t>
            </a:r>
            <a:r>
              <a:rPr lang="en-US" dirty="0" smtClean="0"/>
              <a:t> Data </a:t>
            </a:r>
            <a:r>
              <a:rPr lang="en-US" dirty="0" err="1" smtClean="0"/>
              <a:t>Produk</a:t>
            </a:r>
            <a:r>
              <a:rPr lang="en-US" dirty="0" smtClean="0"/>
              <a:t> ( </a:t>
            </a:r>
            <a:r>
              <a:rPr lang="en-US" dirty="0" smtClean="0"/>
              <a:t>Admin )</a:t>
            </a:r>
            <a:endParaRPr lang="en-US"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0628"/>
            <a:ext cx="8209503" cy="3883548"/>
          </a:xfrm>
          <a:prstGeom prst="rect">
            <a:avLst/>
          </a:prstGeom>
        </p:spPr>
      </p:pic>
    </p:spTree>
    <p:extLst>
      <p:ext uri="{BB962C8B-B14F-4D97-AF65-F5344CB8AC3E}">
        <p14:creationId xmlns:p14="http://schemas.microsoft.com/office/powerpoint/2010/main" val="2642036622"/>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386830" y="417106"/>
            <a:ext cx="3194700" cy="481200"/>
          </a:xfrm>
          <a:prstGeom prst="rect">
            <a:avLst/>
          </a:prstGeom>
        </p:spPr>
        <p:txBody>
          <a:bodyPr spcFirstLastPara="1" wrap="square" lIns="91425" tIns="91425" rIns="91425" bIns="91425" anchor="ctr" anchorCtr="0">
            <a:noAutofit/>
          </a:bodyPr>
          <a:lstStyle/>
          <a:p>
            <a:pPr lvl="0" algn="ctr"/>
            <a:r>
              <a:rPr lang="en-US" dirty="0" smtClean="0">
                <a:latin typeface="Staatliches" panose="020B0604020202020204" charset="0"/>
                <a:ea typeface="PMingLiU-ExtB" panose="02020500000000000000" pitchFamily="18" charset="-120"/>
              </a:rPr>
              <a:t>PROGRESS IMPLEMENTASI</a:t>
            </a:r>
            <a:endParaRPr dirty="0">
              <a:latin typeface="Staatliches" panose="020B0604020202020204" charset="0"/>
            </a:endParaRPr>
          </a:p>
        </p:txBody>
      </p:sp>
      <p:sp>
        <p:nvSpPr>
          <p:cNvPr id="2" name="TextBox 1"/>
          <p:cNvSpPr txBox="1"/>
          <p:nvPr/>
        </p:nvSpPr>
        <p:spPr>
          <a:xfrm>
            <a:off x="110532" y="1154398"/>
            <a:ext cx="8932984" cy="3108543"/>
          </a:xfrm>
          <a:prstGeom prst="rect">
            <a:avLst/>
          </a:prstGeom>
          <a:noFill/>
        </p:spPr>
        <p:txBody>
          <a:bodyPr wrap="square" rtlCol="0">
            <a:spAutoFit/>
          </a:bodyPr>
          <a:lstStyle/>
          <a:p>
            <a:r>
              <a:rPr lang="en-US" dirty="0" smtClean="0"/>
              <a:t>Progress yang </a:t>
            </a:r>
            <a:r>
              <a:rPr lang="en-US" dirty="0" err="1" smtClean="0"/>
              <a:t>baru</a:t>
            </a:r>
            <a:r>
              <a:rPr lang="en-US" dirty="0" smtClean="0"/>
              <a:t> </a:t>
            </a:r>
            <a:r>
              <a:rPr lang="en-US" dirty="0" err="1" smtClean="0"/>
              <a:t>kita</a:t>
            </a:r>
            <a:r>
              <a:rPr lang="en-US" dirty="0" smtClean="0"/>
              <a:t> </a:t>
            </a:r>
            <a:r>
              <a:rPr lang="en-US" dirty="0" err="1" smtClean="0"/>
              <a:t>bikin</a:t>
            </a:r>
            <a:r>
              <a:rPr lang="en-US" dirty="0" smtClean="0"/>
              <a:t> </a:t>
            </a:r>
            <a:r>
              <a:rPr lang="en-US" dirty="0" err="1" smtClean="0"/>
              <a:t>sampai</a:t>
            </a:r>
            <a:r>
              <a:rPr lang="en-US" dirty="0" smtClean="0"/>
              <a:t> </a:t>
            </a:r>
            <a:r>
              <a:rPr lang="en-US" dirty="0" err="1" smtClean="0"/>
              <a:t>pencheck</a:t>
            </a:r>
            <a:r>
              <a:rPr lang="en-US" dirty="0" smtClean="0"/>
              <a:t> </a:t>
            </a:r>
            <a:r>
              <a:rPr lang="en-US" dirty="0" err="1" smtClean="0"/>
              <a:t>outan</a:t>
            </a:r>
            <a:r>
              <a:rPr lang="en-US" dirty="0" smtClean="0"/>
              <a:t> </a:t>
            </a:r>
            <a:r>
              <a:rPr lang="en-US" dirty="0" err="1" smtClean="0"/>
              <a:t>produk</a:t>
            </a:r>
            <a:r>
              <a:rPr lang="en-US" dirty="0" smtClean="0"/>
              <a:t> </a:t>
            </a:r>
            <a:r>
              <a:rPr lang="en-US" dirty="0" err="1" smtClean="0"/>
              <a:t>untuk</a:t>
            </a:r>
            <a:r>
              <a:rPr lang="en-US" dirty="0" smtClean="0"/>
              <a:t> user.</a:t>
            </a:r>
          </a:p>
          <a:p>
            <a:r>
              <a:rPr lang="en-US" dirty="0" smtClean="0"/>
              <a:t>Dan </a:t>
            </a:r>
            <a:r>
              <a:rPr lang="en-US" dirty="0" err="1" smtClean="0"/>
              <a:t>untuk</a:t>
            </a:r>
            <a:r>
              <a:rPr lang="en-US" dirty="0" smtClean="0"/>
              <a:t> admin </a:t>
            </a:r>
            <a:r>
              <a:rPr lang="en-US" dirty="0" err="1" smtClean="0"/>
              <a:t>baru</a:t>
            </a:r>
            <a:r>
              <a:rPr lang="en-US" dirty="0" smtClean="0"/>
              <a:t> </a:t>
            </a:r>
            <a:r>
              <a:rPr lang="en-US" dirty="0" err="1" smtClean="0"/>
              <a:t>melakukan</a:t>
            </a:r>
            <a:r>
              <a:rPr lang="en-US" dirty="0" smtClean="0"/>
              <a:t> action </a:t>
            </a:r>
            <a:r>
              <a:rPr lang="en-US" dirty="0" err="1" smtClean="0"/>
              <a:t>hapus</a:t>
            </a:r>
            <a:r>
              <a:rPr lang="en-US" dirty="0" smtClean="0"/>
              <a:t>.</a:t>
            </a:r>
          </a:p>
          <a:p>
            <a:endParaRPr lang="en-US" dirty="0"/>
          </a:p>
          <a:p>
            <a:r>
              <a:rPr lang="en-US" dirty="0" smtClean="0"/>
              <a:t>Yang </a:t>
            </a:r>
            <a:r>
              <a:rPr lang="en-US" dirty="0" err="1" smtClean="0"/>
              <a:t>belum</a:t>
            </a:r>
            <a:r>
              <a:rPr lang="en-US" dirty="0" smtClean="0"/>
              <a:t> di </a:t>
            </a:r>
            <a:r>
              <a:rPr lang="en-US" dirty="0" err="1" smtClean="0"/>
              <a:t>kerjakan</a:t>
            </a:r>
            <a:r>
              <a:rPr lang="en-US" dirty="0" smtClean="0"/>
              <a:t> </a:t>
            </a:r>
            <a:r>
              <a:rPr lang="en-US" dirty="0" err="1" smtClean="0"/>
              <a:t>yakni</a:t>
            </a:r>
            <a:r>
              <a:rPr lang="en-US" dirty="0" smtClean="0"/>
              <a:t> :</a:t>
            </a:r>
          </a:p>
          <a:p>
            <a:pPr marL="342900" indent="-342900">
              <a:buAutoNum type="arabicPeriod"/>
            </a:pPr>
            <a:r>
              <a:rPr lang="en-US" dirty="0" smtClean="0"/>
              <a:t>Edit </a:t>
            </a:r>
            <a:r>
              <a:rPr lang="en-US" dirty="0" err="1" smtClean="0"/>
              <a:t>untuk</a:t>
            </a:r>
            <a:r>
              <a:rPr lang="en-US" dirty="0" smtClean="0"/>
              <a:t> admin</a:t>
            </a:r>
          </a:p>
          <a:p>
            <a:pPr marL="342900" indent="-342900">
              <a:buAutoNum type="arabicPeriod"/>
            </a:pPr>
            <a:r>
              <a:rPr lang="en-US" dirty="0" smtClean="0"/>
              <a:t>Data detail history </a:t>
            </a:r>
            <a:r>
              <a:rPr lang="en-US" dirty="0" err="1" smtClean="0"/>
              <a:t>pembelian</a:t>
            </a:r>
            <a:r>
              <a:rPr lang="en-US" dirty="0" smtClean="0"/>
              <a:t> yang </a:t>
            </a:r>
            <a:r>
              <a:rPr lang="en-US" dirty="0" err="1" smtClean="0"/>
              <a:t>telah</a:t>
            </a:r>
            <a:r>
              <a:rPr lang="en-US" dirty="0" smtClean="0"/>
              <a:t> </a:t>
            </a:r>
            <a:r>
              <a:rPr lang="en-US" dirty="0" err="1" smtClean="0"/>
              <a:t>dilakukan</a:t>
            </a:r>
            <a:r>
              <a:rPr lang="en-US" dirty="0" smtClean="0"/>
              <a:t> user </a:t>
            </a:r>
            <a:r>
              <a:rPr lang="en-US" dirty="0" err="1" smtClean="0"/>
              <a:t>pada</a:t>
            </a:r>
            <a:r>
              <a:rPr lang="en-US" dirty="0" smtClean="0"/>
              <a:t> admin </a:t>
            </a:r>
            <a:r>
              <a:rPr lang="en-US" dirty="0"/>
              <a:t>( backend)</a:t>
            </a:r>
            <a:endParaRPr lang="en-US" dirty="0" smtClean="0"/>
          </a:p>
          <a:p>
            <a:pPr marL="342900" indent="-342900">
              <a:buAutoNum type="arabicPeriod"/>
            </a:pPr>
            <a:r>
              <a:rPr lang="en-US" dirty="0" smtClean="0"/>
              <a:t>Data user yang </a:t>
            </a:r>
            <a:r>
              <a:rPr lang="en-US" dirty="0" err="1" smtClean="0"/>
              <a:t>telah</a:t>
            </a:r>
            <a:r>
              <a:rPr lang="en-US" dirty="0" smtClean="0"/>
              <a:t> </a:t>
            </a:r>
            <a:r>
              <a:rPr lang="en-US" dirty="0" err="1" smtClean="0"/>
              <a:t>masuk</a:t>
            </a:r>
            <a:r>
              <a:rPr lang="en-US" dirty="0" smtClean="0"/>
              <a:t> </a:t>
            </a:r>
            <a:r>
              <a:rPr lang="en-US" dirty="0" err="1" smtClean="0"/>
              <a:t>menjadi</a:t>
            </a:r>
            <a:r>
              <a:rPr lang="en-US" dirty="0" smtClean="0"/>
              <a:t> </a:t>
            </a:r>
            <a:r>
              <a:rPr lang="en-US" dirty="0" err="1" smtClean="0"/>
              <a:t>pelanggan</a:t>
            </a:r>
            <a:r>
              <a:rPr lang="en-US" dirty="0" smtClean="0"/>
              <a:t> </a:t>
            </a:r>
            <a:r>
              <a:rPr lang="en-US" dirty="0" err="1" smtClean="0"/>
              <a:t>pada</a:t>
            </a:r>
            <a:r>
              <a:rPr lang="en-US" dirty="0" smtClean="0"/>
              <a:t> admin ( backend)</a:t>
            </a:r>
          </a:p>
          <a:p>
            <a:pPr marL="342900" indent="-342900">
              <a:buAutoNum type="arabicPeriod"/>
            </a:pPr>
            <a:r>
              <a:rPr lang="en-US" dirty="0" smtClean="0"/>
              <a:t>Data </a:t>
            </a:r>
            <a:r>
              <a:rPr lang="en-US" dirty="0" err="1" smtClean="0"/>
              <a:t>transaksi</a:t>
            </a:r>
            <a:r>
              <a:rPr lang="en-US" dirty="0" smtClean="0"/>
              <a:t> yang </a:t>
            </a:r>
            <a:r>
              <a:rPr lang="en-US" dirty="0" err="1" smtClean="0"/>
              <a:t>telah</a:t>
            </a:r>
            <a:r>
              <a:rPr lang="en-US" dirty="0" smtClean="0"/>
              <a:t> </a:t>
            </a:r>
            <a:r>
              <a:rPr lang="en-US" dirty="0" err="1" smtClean="0"/>
              <a:t>dilakukan</a:t>
            </a:r>
            <a:r>
              <a:rPr lang="en-US" dirty="0" smtClean="0"/>
              <a:t> user </a:t>
            </a:r>
            <a:r>
              <a:rPr lang="en-US" dirty="0" err="1" smtClean="0"/>
              <a:t>pada</a:t>
            </a:r>
            <a:r>
              <a:rPr lang="en-US" dirty="0" smtClean="0"/>
              <a:t> admin ( backend </a:t>
            </a:r>
            <a:r>
              <a:rPr lang="en-US" dirty="0" smtClean="0"/>
              <a:t>)</a:t>
            </a:r>
          </a:p>
          <a:p>
            <a:pPr marL="342900" indent="-342900">
              <a:buAutoNum type="arabicPeriod"/>
            </a:pPr>
            <a:r>
              <a:rPr lang="en-US" dirty="0" err="1" smtClean="0"/>
              <a:t>Penghapus</a:t>
            </a:r>
            <a:r>
              <a:rPr lang="en-US" dirty="0" err="1" smtClean="0"/>
              <a:t>an</a:t>
            </a:r>
            <a:r>
              <a:rPr lang="en-US" dirty="0" smtClean="0"/>
              <a:t> data detail </a:t>
            </a:r>
            <a:r>
              <a:rPr lang="en-US" dirty="0" err="1" smtClean="0"/>
              <a:t>transaksi</a:t>
            </a:r>
            <a:endParaRPr lang="en-US" dirty="0" smtClean="0"/>
          </a:p>
          <a:p>
            <a:pPr marL="342900" indent="-342900">
              <a:buAutoNum type="arabicPeriod"/>
            </a:pPr>
            <a:r>
              <a:rPr lang="en-US" dirty="0" err="1"/>
              <a:t>Pengrelasian</a:t>
            </a:r>
            <a:r>
              <a:rPr lang="en-US" dirty="0"/>
              <a:t> </a:t>
            </a:r>
            <a:r>
              <a:rPr lang="en-US" dirty="0" err="1"/>
              <a:t>antar</a:t>
            </a:r>
            <a:r>
              <a:rPr lang="en-US" dirty="0"/>
              <a:t> table</a:t>
            </a:r>
            <a:endParaRPr lang="en-US" dirty="0" smtClean="0"/>
          </a:p>
          <a:p>
            <a:pPr marL="342900" indent="-342900">
              <a:buAutoNum type="arabicPeriod"/>
            </a:pPr>
            <a:r>
              <a:rPr lang="en-US" dirty="0" err="1" smtClean="0"/>
              <a:t>Pemilihan</a:t>
            </a:r>
            <a:r>
              <a:rPr lang="en-US" dirty="0" smtClean="0"/>
              <a:t> </a:t>
            </a:r>
            <a:r>
              <a:rPr lang="en-US" dirty="0" err="1" smtClean="0"/>
              <a:t>metode</a:t>
            </a:r>
            <a:r>
              <a:rPr lang="en-US" dirty="0" smtClean="0"/>
              <a:t> </a:t>
            </a:r>
            <a:r>
              <a:rPr lang="en-US" dirty="0" err="1" smtClean="0"/>
              <a:t>pembayaran</a:t>
            </a:r>
            <a:endParaRPr lang="en-US" dirty="0" smtClean="0"/>
          </a:p>
          <a:p>
            <a:pPr marL="342900" indent="-342900">
              <a:buAutoNum type="arabicPeriod"/>
            </a:pPr>
            <a:r>
              <a:rPr lang="en-US" dirty="0" err="1" smtClean="0"/>
              <a:t>Pemilihan</a:t>
            </a:r>
            <a:r>
              <a:rPr lang="en-US" dirty="0" smtClean="0"/>
              <a:t> </a:t>
            </a:r>
            <a:r>
              <a:rPr lang="en-US" dirty="0" err="1" smtClean="0"/>
              <a:t>jasa</a:t>
            </a:r>
            <a:r>
              <a:rPr lang="en-US" dirty="0" smtClean="0"/>
              <a:t> </a:t>
            </a:r>
            <a:r>
              <a:rPr lang="en-US" dirty="0" err="1" smtClean="0"/>
              <a:t>pengiriman</a:t>
            </a:r>
            <a:endParaRPr lang="en-US" dirty="0" smtClean="0"/>
          </a:p>
          <a:p>
            <a:pPr marL="342900" indent="-342900">
              <a:buAutoNum type="arabicPeriod"/>
            </a:pPr>
            <a:endParaRPr lang="en-US" dirty="0" smtClean="0"/>
          </a:p>
          <a:p>
            <a:pPr marL="342900" indent="-342900">
              <a:buAutoNum type="arabicPeriod"/>
            </a:pPr>
            <a:endParaRPr lang="en-US" dirty="0"/>
          </a:p>
        </p:txBody>
      </p:sp>
    </p:spTree>
    <p:extLst>
      <p:ext uri="{BB962C8B-B14F-4D97-AF65-F5344CB8AC3E}">
        <p14:creationId xmlns:p14="http://schemas.microsoft.com/office/powerpoint/2010/main" val="274248351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140" name="Google Shape;140;p26"/>
          <p:cNvSpPr/>
          <p:nvPr/>
        </p:nvSpPr>
        <p:spPr>
          <a:xfrm>
            <a:off x="5057925" y="1382750"/>
            <a:ext cx="3029400" cy="2370300"/>
          </a:xfrm>
          <a:prstGeom prst="roundRect">
            <a:avLst>
              <a:gd name="adj" fmla="val 1472"/>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6"/>
          <p:cNvGrpSpPr/>
          <p:nvPr/>
        </p:nvGrpSpPr>
        <p:grpSpPr>
          <a:xfrm>
            <a:off x="4969574" y="1120650"/>
            <a:ext cx="3029365" cy="2547136"/>
            <a:chOff x="4741999" y="986350"/>
            <a:chExt cx="3029365" cy="2547136"/>
          </a:xfrm>
        </p:grpSpPr>
        <p:sp>
          <p:nvSpPr>
            <p:cNvPr id="142"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6"/>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6"/>
          <p:cNvGrpSpPr/>
          <p:nvPr/>
        </p:nvGrpSpPr>
        <p:grpSpPr>
          <a:xfrm>
            <a:off x="3551493" y="2697040"/>
            <a:ext cx="1286978" cy="391497"/>
            <a:chOff x="3551493" y="2562740"/>
            <a:chExt cx="1286978" cy="391497"/>
          </a:xfrm>
        </p:grpSpPr>
        <p:sp>
          <p:nvSpPr>
            <p:cNvPr id="159"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26"/>
          <p:cNvSpPr txBox="1">
            <a:spLocks noGrp="1"/>
          </p:cNvSpPr>
          <p:nvPr>
            <p:ph type="ctrTitle"/>
          </p:nvPr>
        </p:nvSpPr>
        <p:spPr>
          <a:xfrm>
            <a:off x="250032" y="371789"/>
            <a:ext cx="3959172" cy="25596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smtClean="0"/>
              <a:t>THANK You</a:t>
            </a:r>
            <a:endParaRPr sz="3200" dirty="0"/>
          </a:p>
        </p:txBody>
      </p:sp>
      <p:grpSp>
        <p:nvGrpSpPr>
          <p:cNvPr id="167" name="Google Shape;167;p26"/>
          <p:cNvGrpSpPr/>
          <p:nvPr/>
        </p:nvGrpSpPr>
        <p:grpSpPr>
          <a:xfrm>
            <a:off x="5765433" y="3973585"/>
            <a:ext cx="203088" cy="412126"/>
            <a:chOff x="7764635" y="2404362"/>
            <a:chExt cx="353565" cy="717489"/>
          </a:xfrm>
        </p:grpSpPr>
        <p:sp>
          <p:nvSpPr>
            <p:cNvPr id="168" name="Google Shape;168;p26"/>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6"/>
          <p:cNvGrpSpPr/>
          <p:nvPr/>
        </p:nvGrpSpPr>
        <p:grpSpPr>
          <a:xfrm>
            <a:off x="8071692" y="3374463"/>
            <a:ext cx="777728" cy="1334382"/>
            <a:chOff x="7825967" y="3240163"/>
            <a:chExt cx="777728" cy="1334382"/>
          </a:xfrm>
        </p:grpSpPr>
        <p:sp>
          <p:nvSpPr>
            <p:cNvPr id="173" name="Google Shape;173;p26"/>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6"/>
          <p:cNvGrpSpPr/>
          <p:nvPr/>
        </p:nvGrpSpPr>
        <p:grpSpPr>
          <a:xfrm>
            <a:off x="3929256" y="3919614"/>
            <a:ext cx="576962" cy="773332"/>
            <a:chOff x="3429656" y="3785314"/>
            <a:chExt cx="576962" cy="773332"/>
          </a:xfrm>
        </p:grpSpPr>
        <p:sp>
          <p:nvSpPr>
            <p:cNvPr id="181" name="Google Shape;181;p26"/>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6"/>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6345231" y="2886609"/>
            <a:ext cx="1407691" cy="1286147"/>
            <a:chOff x="6117656" y="2752309"/>
            <a:chExt cx="1407691" cy="1286147"/>
          </a:xfrm>
        </p:grpSpPr>
        <p:sp>
          <p:nvSpPr>
            <p:cNvPr id="197" name="Google Shape;197;p26"/>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3940094" y="1807838"/>
            <a:ext cx="1294564" cy="589573"/>
            <a:chOff x="3940094" y="1807838"/>
            <a:chExt cx="1294564" cy="589573"/>
          </a:xfrm>
        </p:grpSpPr>
        <p:grpSp>
          <p:nvGrpSpPr>
            <p:cNvPr id="216" name="Google Shape;216;p26"/>
            <p:cNvGrpSpPr/>
            <p:nvPr/>
          </p:nvGrpSpPr>
          <p:grpSpPr>
            <a:xfrm>
              <a:off x="3940094" y="1807838"/>
              <a:ext cx="1294564" cy="589573"/>
              <a:chOff x="3543907" y="2562740"/>
              <a:chExt cx="1294564" cy="381675"/>
            </a:xfrm>
          </p:grpSpPr>
          <p:sp>
            <p:nvSpPr>
              <p:cNvPr id="217" name="Google Shape;217;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6"/>
          <p:cNvGrpSpPr/>
          <p:nvPr/>
        </p:nvGrpSpPr>
        <p:grpSpPr>
          <a:xfrm>
            <a:off x="6193917" y="1459403"/>
            <a:ext cx="906007" cy="136663"/>
            <a:chOff x="5966342" y="1378202"/>
            <a:chExt cx="906007" cy="136663"/>
          </a:xfrm>
        </p:grpSpPr>
        <p:sp>
          <p:nvSpPr>
            <p:cNvPr id="226"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8042062" y="2843136"/>
            <a:ext cx="496812" cy="472595"/>
            <a:chOff x="7814487" y="2708836"/>
            <a:chExt cx="496812" cy="472595"/>
          </a:xfrm>
        </p:grpSpPr>
        <p:sp>
          <p:nvSpPr>
            <p:cNvPr id="231" name="Google Shape;231;p26"/>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739700" y="1512500"/>
            <a:ext cx="1109728" cy="1002828"/>
            <a:chOff x="7739700" y="1512500"/>
            <a:chExt cx="1109728" cy="1002828"/>
          </a:xfrm>
        </p:grpSpPr>
        <p:sp>
          <p:nvSpPr>
            <p:cNvPr id="234" name="Google Shape;234;p26"/>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6"/>
            <p:cNvGrpSpPr/>
            <p:nvPr/>
          </p:nvGrpSpPr>
          <p:grpSpPr>
            <a:xfrm>
              <a:off x="7808309" y="1610467"/>
              <a:ext cx="966993" cy="714803"/>
              <a:chOff x="7183784" y="1476167"/>
              <a:chExt cx="966993" cy="714803"/>
            </a:xfrm>
          </p:grpSpPr>
          <p:sp>
            <p:nvSpPr>
              <p:cNvPr id="236" name="Google Shape;236;p26"/>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 name="Google Shape;252;p26"/>
          <p:cNvGrpSpPr/>
          <p:nvPr/>
        </p:nvGrpSpPr>
        <p:grpSpPr>
          <a:xfrm flipH="1">
            <a:off x="6415607" y="1911354"/>
            <a:ext cx="1520787" cy="2773390"/>
            <a:chOff x="-823767" y="1667843"/>
            <a:chExt cx="1580203" cy="2881743"/>
          </a:xfrm>
        </p:grpSpPr>
        <p:sp>
          <p:nvSpPr>
            <p:cNvPr id="253" name="Google Shape;253;p26"/>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6"/>
          <p:cNvGrpSpPr/>
          <p:nvPr/>
        </p:nvGrpSpPr>
        <p:grpSpPr>
          <a:xfrm>
            <a:off x="4389208" y="3195116"/>
            <a:ext cx="1579322" cy="671293"/>
            <a:chOff x="4161633" y="3060816"/>
            <a:chExt cx="1579322" cy="671293"/>
          </a:xfrm>
        </p:grpSpPr>
        <p:sp>
          <p:nvSpPr>
            <p:cNvPr id="404"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6"/>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3623156" y="427155"/>
            <a:ext cx="3194700" cy="481200"/>
          </a:xfrm>
          <a:prstGeom prst="rect">
            <a:avLst/>
          </a:prstGeom>
        </p:spPr>
        <p:txBody>
          <a:bodyPr spcFirstLastPara="1" wrap="square" lIns="91425" tIns="91425" rIns="91425" bIns="91425" anchor="ctr" anchorCtr="0">
            <a:noAutofit/>
          </a:bodyPr>
          <a:lstStyle/>
          <a:p>
            <a:pPr lvl="0"/>
            <a:r>
              <a:rPr lang="en-US" dirty="0" smtClean="0">
                <a:latin typeface="Staatliches" panose="020B0604020202020204" charset="0"/>
                <a:ea typeface="PMingLiU-ExtB" panose="02020500000000000000" pitchFamily="18" charset="-120"/>
              </a:rPr>
              <a:t>PROFIL MITRA</a:t>
            </a:r>
            <a:endParaRPr dirty="0">
              <a:latin typeface="Staatliches" panose="020B0604020202020204" charset="0"/>
            </a:endParaRPr>
          </a:p>
        </p:txBody>
      </p:sp>
      <p:sp>
        <p:nvSpPr>
          <p:cNvPr id="422" name="Google Shape;422;p27"/>
          <p:cNvSpPr txBox="1">
            <a:spLocks noGrp="1"/>
          </p:cNvSpPr>
          <p:nvPr>
            <p:ph type="subTitle" idx="1"/>
          </p:nvPr>
        </p:nvSpPr>
        <p:spPr>
          <a:xfrm flipH="1">
            <a:off x="0" y="908355"/>
            <a:ext cx="8872694" cy="3813255"/>
          </a:xfrm>
          <a:prstGeom prst="rect">
            <a:avLst/>
          </a:prstGeom>
        </p:spPr>
        <p:txBody>
          <a:bodyPr spcFirstLastPara="1" wrap="square" lIns="91425" tIns="234000" rIns="91425" bIns="0" anchor="ctr" anchorCtr="0">
            <a:noAutofit/>
          </a:bodyPr>
          <a:lstStyle/>
          <a:p>
            <a:pPr marL="152400" indent="0" algn="just">
              <a:buNone/>
            </a:pPr>
            <a:r>
              <a:rPr lang="en-US" sz="1400" dirty="0" smtClean="0"/>
              <a:t>	</a:t>
            </a:r>
            <a:r>
              <a:rPr lang="en-US" sz="1400" dirty="0" err="1" smtClean="0"/>
              <a:t>Karang</a:t>
            </a:r>
            <a:r>
              <a:rPr lang="en-US" sz="1400" dirty="0" smtClean="0"/>
              <a:t> </a:t>
            </a:r>
            <a:r>
              <a:rPr lang="en-US" sz="1400" dirty="0" err="1"/>
              <a:t>Taruna</a:t>
            </a:r>
            <a:r>
              <a:rPr lang="en-US" sz="1400" dirty="0"/>
              <a:t> </a:t>
            </a:r>
            <a:r>
              <a:rPr lang="en-US" sz="1400" dirty="0" err="1"/>
              <a:t>adalah</a:t>
            </a:r>
            <a:r>
              <a:rPr lang="en-US" sz="1400" dirty="0"/>
              <a:t> </a:t>
            </a:r>
            <a:r>
              <a:rPr lang="en-US" sz="1400" dirty="0" err="1"/>
              <a:t>organisasi</a:t>
            </a:r>
            <a:r>
              <a:rPr lang="en-US" sz="1400" dirty="0"/>
              <a:t> </a:t>
            </a:r>
            <a:r>
              <a:rPr lang="en-US" sz="1400" dirty="0" err="1"/>
              <a:t>kepemudaan</a:t>
            </a:r>
            <a:r>
              <a:rPr lang="en-US" sz="1400" dirty="0"/>
              <a:t> di Indonesia. </a:t>
            </a:r>
            <a:r>
              <a:rPr lang="en-US" sz="1400" dirty="0" err="1"/>
              <a:t>Karang</a:t>
            </a:r>
            <a:r>
              <a:rPr lang="en-US" sz="1400" dirty="0"/>
              <a:t> </a:t>
            </a:r>
            <a:r>
              <a:rPr lang="en-US" sz="1400" dirty="0" err="1"/>
              <a:t>Taruna</a:t>
            </a:r>
            <a:r>
              <a:rPr lang="en-US" sz="1400" dirty="0"/>
              <a:t> </a:t>
            </a:r>
            <a:r>
              <a:rPr lang="en-US" sz="1400" dirty="0" err="1"/>
              <a:t>merupakan</a:t>
            </a:r>
            <a:r>
              <a:rPr lang="en-US" sz="1400" dirty="0"/>
              <a:t> </a:t>
            </a:r>
            <a:r>
              <a:rPr lang="en-US" sz="1400" dirty="0" err="1"/>
              <a:t>wadah</a:t>
            </a:r>
            <a:r>
              <a:rPr lang="en-US" sz="1400" dirty="0"/>
              <a:t> </a:t>
            </a:r>
            <a:r>
              <a:rPr lang="en-US" sz="1400" dirty="0" err="1"/>
              <a:t>pengembangan</a:t>
            </a:r>
            <a:r>
              <a:rPr lang="en-US" sz="1400" dirty="0"/>
              <a:t> </a:t>
            </a:r>
            <a:r>
              <a:rPr lang="en-US" sz="1400" dirty="0" err="1"/>
              <a:t>generasi</a:t>
            </a:r>
            <a:r>
              <a:rPr lang="en-US" sz="1400" dirty="0"/>
              <a:t> </a:t>
            </a:r>
            <a:r>
              <a:rPr lang="en-US" sz="1400" dirty="0" err="1"/>
              <a:t>muda</a:t>
            </a:r>
            <a:r>
              <a:rPr lang="en-US" sz="1400" dirty="0"/>
              <a:t> nonpartisan, yang </a:t>
            </a:r>
            <a:r>
              <a:rPr lang="en-US" sz="1400" dirty="0" err="1"/>
              <a:t>tumbuh</a:t>
            </a:r>
            <a:r>
              <a:rPr lang="en-US" sz="1400" dirty="0"/>
              <a:t> </a:t>
            </a:r>
            <a:r>
              <a:rPr lang="en-US" sz="1400" dirty="0" err="1"/>
              <a:t>atas</a:t>
            </a:r>
            <a:r>
              <a:rPr lang="en-US" sz="1400" dirty="0"/>
              <a:t> </a:t>
            </a:r>
            <a:r>
              <a:rPr lang="en-US" sz="1400" dirty="0" err="1"/>
              <a:t>dasar</a:t>
            </a:r>
            <a:r>
              <a:rPr lang="en-US" sz="1400" dirty="0"/>
              <a:t> </a:t>
            </a:r>
            <a:r>
              <a:rPr lang="en-US" sz="1400" dirty="0" err="1"/>
              <a:t>kesadaran</a:t>
            </a:r>
            <a:r>
              <a:rPr lang="en-US" sz="1400" dirty="0"/>
              <a:t> </a:t>
            </a:r>
            <a:r>
              <a:rPr lang="en-US" sz="1400" dirty="0" err="1"/>
              <a:t>dan</a:t>
            </a:r>
            <a:r>
              <a:rPr lang="en-US" sz="1400" dirty="0"/>
              <a:t> rasa </a:t>
            </a:r>
            <a:r>
              <a:rPr lang="en-US" sz="1400" dirty="0" err="1"/>
              <a:t>tanggung</a:t>
            </a:r>
            <a:r>
              <a:rPr lang="en-US" sz="1400" dirty="0"/>
              <a:t> </a:t>
            </a:r>
            <a:r>
              <a:rPr lang="en-US" sz="1400" dirty="0" err="1"/>
              <a:t>jawab</a:t>
            </a:r>
            <a:r>
              <a:rPr lang="en-US" sz="1400" dirty="0"/>
              <a:t> </a:t>
            </a:r>
            <a:r>
              <a:rPr lang="en-US" sz="1400" dirty="0" err="1"/>
              <a:t>sosial</a:t>
            </a:r>
            <a:r>
              <a:rPr lang="en-US" sz="1400" dirty="0"/>
              <a:t> </a:t>
            </a:r>
            <a:r>
              <a:rPr lang="en-US" sz="1400" dirty="0" err="1"/>
              <a:t>dari</a:t>
            </a:r>
            <a:r>
              <a:rPr lang="en-US" sz="1400" dirty="0"/>
              <a:t>, </a:t>
            </a:r>
            <a:r>
              <a:rPr lang="en-US" sz="1400" dirty="0" err="1"/>
              <a:t>oleh</a:t>
            </a:r>
            <a:r>
              <a:rPr lang="en-US" sz="1400" dirty="0"/>
              <a:t> </a:t>
            </a:r>
            <a:r>
              <a:rPr lang="en-US" sz="1400" dirty="0" err="1"/>
              <a:t>dan</a:t>
            </a:r>
            <a:r>
              <a:rPr lang="en-US" sz="1400" dirty="0"/>
              <a:t> </a:t>
            </a:r>
            <a:r>
              <a:rPr lang="en-US" sz="1400" dirty="0" err="1"/>
              <a:t>untuk</a:t>
            </a:r>
            <a:r>
              <a:rPr lang="en-US" sz="1400" dirty="0"/>
              <a:t> </a:t>
            </a:r>
            <a:r>
              <a:rPr lang="en-US" sz="1400" dirty="0" err="1"/>
              <a:t>masyarakat</a:t>
            </a:r>
            <a:r>
              <a:rPr lang="en-US" sz="1400" dirty="0"/>
              <a:t> </a:t>
            </a:r>
            <a:r>
              <a:rPr lang="en-US" sz="1400" dirty="0" err="1"/>
              <a:t>khususnya</a:t>
            </a:r>
            <a:r>
              <a:rPr lang="en-US" sz="1400" dirty="0"/>
              <a:t> </a:t>
            </a:r>
            <a:r>
              <a:rPr lang="en-US" sz="1400" dirty="0" err="1"/>
              <a:t>generasi</a:t>
            </a:r>
            <a:r>
              <a:rPr lang="en-US" sz="1400" dirty="0"/>
              <a:t> </a:t>
            </a:r>
            <a:r>
              <a:rPr lang="en-US" sz="1400" dirty="0" err="1"/>
              <a:t>muda</a:t>
            </a:r>
            <a:r>
              <a:rPr lang="en-US" sz="1400" dirty="0"/>
              <a:t> di </a:t>
            </a:r>
            <a:r>
              <a:rPr lang="en-US" sz="1400" dirty="0" err="1"/>
              <a:t>wilayah</a:t>
            </a:r>
            <a:r>
              <a:rPr lang="en-US" sz="1400" dirty="0"/>
              <a:t> </a:t>
            </a:r>
            <a:r>
              <a:rPr lang="en-US" sz="1400" dirty="0" err="1"/>
              <a:t>Desa</a:t>
            </a:r>
            <a:r>
              <a:rPr lang="en-US" sz="1400" dirty="0"/>
              <a:t> / </a:t>
            </a:r>
            <a:r>
              <a:rPr lang="en-US" sz="1400" dirty="0" err="1"/>
              <a:t>Kelurahan</a:t>
            </a:r>
            <a:r>
              <a:rPr lang="en-US" sz="1400" dirty="0"/>
              <a:t> </a:t>
            </a:r>
            <a:r>
              <a:rPr lang="en-US" sz="1400" dirty="0" err="1"/>
              <a:t>atau</a:t>
            </a:r>
            <a:r>
              <a:rPr lang="en-US" sz="1400" dirty="0"/>
              <a:t> </a:t>
            </a:r>
            <a:r>
              <a:rPr lang="en-US" sz="1400" dirty="0" err="1"/>
              <a:t>komunitas</a:t>
            </a:r>
            <a:r>
              <a:rPr lang="en-US" sz="1400" dirty="0"/>
              <a:t> </a:t>
            </a:r>
            <a:r>
              <a:rPr lang="en-US" sz="1400" dirty="0" err="1"/>
              <a:t>sosial</a:t>
            </a:r>
            <a:r>
              <a:rPr lang="en-US" sz="1400" dirty="0"/>
              <a:t> </a:t>
            </a:r>
            <a:r>
              <a:rPr lang="en-US" sz="1400" dirty="0" err="1"/>
              <a:t>sederajat</a:t>
            </a:r>
            <a:r>
              <a:rPr lang="en-US" sz="1400" dirty="0"/>
              <a:t>, yang </a:t>
            </a:r>
            <a:r>
              <a:rPr lang="en-US" sz="1400" dirty="0" err="1"/>
              <a:t>terutama</a:t>
            </a:r>
            <a:r>
              <a:rPr lang="en-US" sz="1400" dirty="0"/>
              <a:t> </a:t>
            </a:r>
            <a:r>
              <a:rPr lang="en-US" sz="1400" dirty="0" err="1"/>
              <a:t>bergerak</a:t>
            </a:r>
            <a:r>
              <a:rPr lang="en-US" sz="1400" dirty="0"/>
              <a:t> </a:t>
            </a:r>
            <a:r>
              <a:rPr lang="en-US" sz="1400" dirty="0" err="1"/>
              <a:t>dibidang</a:t>
            </a:r>
            <a:r>
              <a:rPr lang="en-US" sz="1400" dirty="0"/>
              <a:t> </a:t>
            </a:r>
            <a:r>
              <a:rPr lang="en-US" sz="1400" dirty="0" err="1"/>
              <a:t>kesejahteraan</a:t>
            </a:r>
            <a:r>
              <a:rPr lang="en-US" sz="1400" dirty="0"/>
              <a:t> </a:t>
            </a:r>
            <a:r>
              <a:rPr lang="en-US" sz="1400" dirty="0" err="1"/>
              <a:t>sosial</a:t>
            </a:r>
            <a:r>
              <a:rPr lang="en-US" sz="1400" dirty="0"/>
              <a:t>. </a:t>
            </a:r>
          </a:p>
          <a:p>
            <a:pPr marL="152400" indent="0" algn="just">
              <a:buNone/>
            </a:pPr>
            <a:r>
              <a:rPr lang="en-US" sz="1400" dirty="0" smtClean="0"/>
              <a:t>	</a:t>
            </a:r>
            <a:r>
              <a:rPr lang="en-US" sz="1400" dirty="0" err="1" smtClean="0"/>
              <a:t>Sebagai</a:t>
            </a:r>
            <a:r>
              <a:rPr lang="en-US" sz="1400" dirty="0" smtClean="0"/>
              <a:t> </a:t>
            </a:r>
            <a:r>
              <a:rPr lang="en-US" sz="1400" dirty="0" err="1"/>
              <a:t>organisasi</a:t>
            </a:r>
            <a:r>
              <a:rPr lang="en-US" sz="1400" dirty="0"/>
              <a:t> </a:t>
            </a:r>
            <a:r>
              <a:rPr lang="en-US" sz="1400" dirty="0" err="1"/>
              <a:t>sosial</a:t>
            </a:r>
            <a:r>
              <a:rPr lang="en-US" sz="1400" dirty="0"/>
              <a:t> </a:t>
            </a:r>
            <a:r>
              <a:rPr lang="en-US" sz="1400" dirty="0" err="1"/>
              <a:t>kepemudaan</a:t>
            </a:r>
            <a:r>
              <a:rPr lang="en-US" sz="1400" dirty="0"/>
              <a:t> </a:t>
            </a:r>
            <a:r>
              <a:rPr lang="en-US" sz="1400" dirty="0" err="1"/>
              <a:t>Karang</a:t>
            </a:r>
            <a:r>
              <a:rPr lang="en-US" sz="1400" dirty="0"/>
              <a:t> </a:t>
            </a:r>
            <a:r>
              <a:rPr lang="en-US" sz="1400" dirty="0" err="1"/>
              <a:t>Taruna</a:t>
            </a:r>
            <a:r>
              <a:rPr lang="en-US" sz="1400" dirty="0"/>
              <a:t> </a:t>
            </a:r>
            <a:r>
              <a:rPr lang="en-US" sz="1400" dirty="0" err="1"/>
              <a:t>merupakan</a:t>
            </a:r>
            <a:r>
              <a:rPr lang="en-US" sz="1400" dirty="0"/>
              <a:t> </a:t>
            </a:r>
            <a:r>
              <a:rPr lang="en-US" sz="1400" dirty="0" err="1"/>
              <a:t>wadah</a:t>
            </a:r>
            <a:r>
              <a:rPr lang="en-US" sz="1400" dirty="0"/>
              <a:t> </a:t>
            </a:r>
            <a:r>
              <a:rPr lang="en-US" sz="1400" dirty="0" err="1"/>
              <a:t>pembinaan</a:t>
            </a:r>
            <a:r>
              <a:rPr lang="en-US" sz="1400" dirty="0"/>
              <a:t> </a:t>
            </a:r>
            <a:r>
              <a:rPr lang="en-US" sz="1400" dirty="0" err="1"/>
              <a:t>dan</a:t>
            </a:r>
            <a:r>
              <a:rPr lang="en-US" sz="1400" dirty="0"/>
              <a:t> </a:t>
            </a:r>
            <a:r>
              <a:rPr lang="en-US" sz="1400" dirty="0" err="1"/>
              <a:t>pengembangan</a:t>
            </a:r>
            <a:r>
              <a:rPr lang="en-US" sz="1400" dirty="0"/>
              <a:t> </a:t>
            </a:r>
            <a:r>
              <a:rPr lang="en-US" sz="1400" dirty="0" err="1"/>
              <a:t>serta</a:t>
            </a:r>
            <a:r>
              <a:rPr lang="en-US" sz="1400" dirty="0"/>
              <a:t> </a:t>
            </a:r>
            <a:r>
              <a:rPr lang="en-US" sz="1400" dirty="0" err="1"/>
              <a:t>pemberdayaan</a:t>
            </a:r>
            <a:r>
              <a:rPr lang="en-US" sz="1400" dirty="0"/>
              <a:t> </a:t>
            </a:r>
            <a:r>
              <a:rPr lang="en-US" sz="1400" dirty="0" err="1"/>
              <a:t>dalam</a:t>
            </a:r>
            <a:r>
              <a:rPr lang="en-US" sz="1400" dirty="0"/>
              <a:t> </a:t>
            </a:r>
            <a:r>
              <a:rPr lang="en-US" sz="1400" dirty="0" err="1"/>
              <a:t>upaya</a:t>
            </a:r>
            <a:r>
              <a:rPr lang="en-US" sz="1400" dirty="0"/>
              <a:t> </a:t>
            </a:r>
            <a:r>
              <a:rPr lang="en-US" sz="1400" dirty="0" err="1"/>
              <a:t>mengembangkan</a:t>
            </a:r>
            <a:r>
              <a:rPr lang="en-US" sz="1400" dirty="0"/>
              <a:t> </a:t>
            </a:r>
            <a:r>
              <a:rPr lang="en-US" sz="1400" dirty="0" err="1"/>
              <a:t>kegiatan</a:t>
            </a:r>
            <a:r>
              <a:rPr lang="en-US" sz="1400" dirty="0"/>
              <a:t> </a:t>
            </a:r>
            <a:r>
              <a:rPr lang="en-US" sz="1400" dirty="0" err="1"/>
              <a:t>ekonomis</a:t>
            </a:r>
            <a:r>
              <a:rPr lang="en-US" sz="1400" dirty="0"/>
              <a:t> </a:t>
            </a:r>
            <a:r>
              <a:rPr lang="en-US" sz="1400" dirty="0" err="1"/>
              <a:t>produktif</a:t>
            </a:r>
            <a:r>
              <a:rPr lang="en-US" sz="1400" dirty="0"/>
              <a:t> </a:t>
            </a:r>
            <a:r>
              <a:rPr lang="en-US" sz="1400" dirty="0" err="1"/>
              <a:t>dengan</a:t>
            </a:r>
            <a:r>
              <a:rPr lang="en-US" sz="1400" dirty="0"/>
              <a:t> </a:t>
            </a:r>
            <a:r>
              <a:rPr lang="en-US" sz="1400" dirty="0" err="1"/>
              <a:t>pendayagunaan</a:t>
            </a:r>
            <a:r>
              <a:rPr lang="en-US" sz="1400" dirty="0"/>
              <a:t> </a:t>
            </a:r>
            <a:r>
              <a:rPr lang="en-US" sz="1400" dirty="0" err="1"/>
              <a:t>semua</a:t>
            </a:r>
            <a:r>
              <a:rPr lang="en-US" sz="1400" dirty="0"/>
              <a:t> </a:t>
            </a:r>
            <a:r>
              <a:rPr lang="en-US" sz="1400" dirty="0" err="1"/>
              <a:t>potensi</a:t>
            </a:r>
            <a:r>
              <a:rPr lang="en-US" sz="1400" dirty="0"/>
              <a:t> yang </a:t>
            </a:r>
            <a:r>
              <a:rPr lang="en-US" sz="1400" dirty="0" err="1"/>
              <a:t>tersedia</a:t>
            </a:r>
            <a:r>
              <a:rPr lang="en-US" sz="1400" dirty="0"/>
              <a:t> </a:t>
            </a:r>
            <a:r>
              <a:rPr lang="en-US" sz="1400" dirty="0" err="1"/>
              <a:t>dilingkungan</a:t>
            </a:r>
            <a:r>
              <a:rPr lang="en-US" sz="1400" dirty="0"/>
              <a:t> </a:t>
            </a:r>
            <a:r>
              <a:rPr lang="en-US" sz="1400" dirty="0" err="1"/>
              <a:t>baik</a:t>
            </a:r>
            <a:r>
              <a:rPr lang="en-US" sz="1400" dirty="0"/>
              <a:t> </a:t>
            </a:r>
            <a:r>
              <a:rPr lang="en-US" sz="1400" dirty="0" err="1"/>
              <a:t>sumber</a:t>
            </a:r>
            <a:r>
              <a:rPr lang="en-US" sz="1400" dirty="0"/>
              <a:t> </a:t>
            </a:r>
            <a:r>
              <a:rPr lang="en-US" sz="1400" dirty="0" err="1"/>
              <a:t>daya</a:t>
            </a:r>
            <a:r>
              <a:rPr lang="en-US" sz="1400" dirty="0"/>
              <a:t> </a:t>
            </a:r>
            <a:r>
              <a:rPr lang="en-US" sz="1400" dirty="0" err="1"/>
              <a:t>manusia</a:t>
            </a:r>
            <a:r>
              <a:rPr lang="en-US" sz="1400" dirty="0"/>
              <a:t> </a:t>
            </a:r>
            <a:r>
              <a:rPr lang="en-US" sz="1400" dirty="0" err="1"/>
              <a:t>maupun</a:t>
            </a:r>
            <a:r>
              <a:rPr lang="en-US" sz="1400" dirty="0"/>
              <a:t> </a:t>
            </a:r>
            <a:r>
              <a:rPr lang="en-US" sz="1400" dirty="0" err="1"/>
              <a:t>sumber</a:t>
            </a:r>
            <a:r>
              <a:rPr lang="en-US" sz="1400" dirty="0"/>
              <a:t> </a:t>
            </a:r>
            <a:r>
              <a:rPr lang="en-US" sz="1400" dirty="0" err="1"/>
              <a:t>daya</a:t>
            </a:r>
            <a:r>
              <a:rPr lang="en-US" sz="1400" dirty="0"/>
              <a:t> </a:t>
            </a:r>
            <a:r>
              <a:rPr lang="en-US" sz="1400" dirty="0" err="1"/>
              <a:t>alam</a:t>
            </a:r>
            <a:r>
              <a:rPr lang="en-US" sz="1400" dirty="0"/>
              <a:t> yang </a:t>
            </a:r>
            <a:r>
              <a:rPr lang="en-US" sz="1400" dirty="0" err="1"/>
              <a:t>telah</a:t>
            </a:r>
            <a:r>
              <a:rPr lang="en-US" sz="1400" dirty="0"/>
              <a:t> </a:t>
            </a:r>
            <a:r>
              <a:rPr lang="en-US" sz="1400" dirty="0" err="1"/>
              <a:t>ada</a:t>
            </a:r>
            <a:r>
              <a:rPr lang="en-US" sz="1400" dirty="0"/>
              <a:t>.   </a:t>
            </a:r>
          </a:p>
          <a:p>
            <a:pPr marL="152400" indent="0" algn="just">
              <a:buNone/>
            </a:pPr>
            <a:r>
              <a:rPr lang="en-US" sz="1400" dirty="0" smtClean="0"/>
              <a:t>	</a:t>
            </a:r>
            <a:r>
              <a:rPr lang="en-US" sz="1400" dirty="0" err="1" smtClean="0"/>
              <a:t>Karang</a:t>
            </a:r>
            <a:r>
              <a:rPr lang="en-US" sz="1400" dirty="0" smtClean="0"/>
              <a:t> </a:t>
            </a:r>
            <a:r>
              <a:rPr lang="en-US" sz="1400" dirty="0" err="1" smtClean="0"/>
              <a:t>Taruna</a:t>
            </a:r>
            <a:r>
              <a:rPr lang="en-US" sz="1400" dirty="0" smtClean="0"/>
              <a:t> </a:t>
            </a:r>
            <a:r>
              <a:rPr lang="en-US" sz="1400" dirty="0" err="1" smtClean="0"/>
              <a:t>desa</a:t>
            </a:r>
            <a:r>
              <a:rPr lang="en-US" sz="1400" dirty="0" smtClean="0"/>
              <a:t> </a:t>
            </a:r>
            <a:r>
              <a:rPr lang="en-US" sz="1400" dirty="0" err="1" smtClean="0"/>
              <a:t>Kenanga</a:t>
            </a:r>
            <a:r>
              <a:rPr lang="en-US" sz="1400" dirty="0" smtClean="0"/>
              <a:t> </a:t>
            </a:r>
            <a:r>
              <a:rPr lang="en-US" sz="1400" dirty="0" err="1" smtClean="0"/>
              <a:t>bertempat</a:t>
            </a:r>
            <a:r>
              <a:rPr lang="en-US" sz="1400" dirty="0" smtClean="0"/>
              <a:t> di </a:t>
            </a:r>
            <a:r>
              <a:rPr lang="en-US" sz="1400" dirty="0" err="1" smtClean="0"/>
              <a:t>Desa</a:t>
            </a:r>
            <a:r>
              <a:rPr lang="en-US" sz="1400" dirty="0" smtClean="0"/>
              <a:t> </a:t>
            </a:r>
            <a:r>
              <a:rPr lang="en-US" sz="1400" dirty="0" err="1" smtClean="0"/>
              <a:t>Kenanga</a:t>
            </a:r>
            <a:r>
              <a:rPr lang="en-US" sz="1400" dirty="0" smtClean="0"/>
              <a:t>, </a:t>
            </a:r>
            <a:r>
              <a:rPr lang="en-US" sz="1400" dirty="0" err="1" smtClean="0"/>
              <a:t>Sindang</a:t>
            </a:r>
            <a:r>
              <a:rPr lang="en-US" sz="1400" dirty="0" smtClean="0"/>
              <a:t>, </a:t>
            </a:r>
            <a:r>
              <a:rPr lang="en-US" sz="1400" dirty="0" err="1" smtClean="0"/>
              <a:t>Kabupaten</a:t>
            </a:r>
            <a:r>
              <a:rPr lang="en-US" sz="1400" dirty="0" smtClean="0"/>
              <a:t> </a:t>
            </a:r>
            <a:r>
              <a:rPr lang="en-US" sz="1400" dirty="0" err="1" smtClean="0"/>
              <a:t>Indramayu</a:t>
            </a:r>
            <a:r>
              <a:rPr lang="en-US" sz="1400" dirty="0" smtClean="0"/>
              <a:t>. Yang </a:t>
            </a:r>
            <a:r>
              <a:rPr lang="en-US" sz="1400" dirty="0" err="1" smtClean="0"/>
              <a:t>digerakkan</a:t>
            </a:r>
            <a:r>
              <a:rPr lang="en-US" sz="1400" dirty="0" smtClean="0"/>
              <a:t> </a:t>
            </a:r>
            <a:r>
              <a:rPr lang="en-US" sz="1400" dirty="0" err="1" smtClean="0"/>
              <a:t>oleh</a:t>
            </a:r>
            <a:r>
              <a:rPr lang="en-US" sz="1400" dirty="0" smtClean="0"/>
              <a:t> </a:t>
            </a:r>
            <a:r>
              <a:rPr lang="en-US" sz="1400" dirty="0" err="1" smtClean="0"/>
              <a:t>beberapa</a:t>
            </a:r>
            <a:r>
              <a:rPr lang="en-US" sz="1400" dirty="0" smtClean="0"/>
              <a:t> </a:t>
            </a:r>
            <a:r>
              <a:rPr lang="en-US" sz="1400" dirty="0" err="1" smtClean="0"/>
              <a:t>pemuda</a:t>
            </a:r>
            <a:r>
              <a:rPr lang="en-US" sz="1400" dirty="0" smtClean="0"/>
              <a:t>/I </a:t>
            </a:r>
            <a:r>
              <a:rPr lang="en-US" sz="1400" dirty="0" err="1" smtClean="0"/>
              <a:t>dari</a:t>
            </a:r>
            <a:r>
              <a:rPr lang="en-US" sz="1400" dirty="0" smtClean="0"/>
              <a:t> </a:t>
            </a:r>
            <a:r>
              <a:rPr lang="en-US" sz="1400" dirty="0" err="1" smtClean="0"/>
              <a:t>desa</a:t>
            </a:r>
            <a:r>
              <a:rPr lang="en-US" sz="1400" dirty="0" smtClean="0"/>
              <a:t> </a:t>
            </a:r>
            <a:r>
              <a:rPr lang="en-US" sz="1400" dirty="0" err="1" smtClean="0"/>
              <a:t>tersebut</a:t>
            </a:r>
            <a:r>
              <a:rPr lang="en-US" sz="1400" dirty="0" smtClean="0"/>
              <a:t>. </a:t>
            </a:r>
            <a:r>
              <a:rPr lang="en-US" sz="1400" dirty="0" err="1" smtClean="0"/>
              <a:t>Dengan</a:t>
            </a:r>
            <a:r>
              <a:rPr lang="en-US" sz="1400" dirty="0" smtClean="0"/>
              <a:t> </a:t>
            </a:r>
            <a:r>
              <a:rPr lang="en-US" sz="1400" dirty="0" err="1" smtClean="0"/>
              <a:t>ketua</a:t>
            </a:r>
            <a:r>
              <a:rPr lang="en-US" sz="1400" dirty="0" smtClean="0"/>
              <a:t> </a:t>
            </a:r>
            <a:r>
              <a:rPr lang="en-US" sz="1400" dirty="0" err="1" smtClean="0"/>
              <a:t>Karang</a:t>
            </a:r>
            <a:r>
              <a:rPr lang="en-US" sz="1400" dirty="0" smtClean="0"/>
              <a:t> </a:t>
            </a:r>
            <a:r>
              <a:rPr lang="en-US" sz="1400" dirty="0" err="1" smtClean="0"/>
              <a:t>Taruna</a:t>
            </a:r>
            <a:r>
              <a:rPr lang="en-US" sz="1400" dirty="0" smtClean="0"/>
              <a:t> </a:t>
            </a:r>
            <a:r>
              <a:rPr lang="en-US" sz="1400" dirty="0" err="1" smtClean="0"/>
              <a:t>yakni</a:t>
            </a:r>
            <a:r>
              <a:rPr lang="en-US" sz="1400" dirty="0" smtClean="0"/>
              <a:t> Rizal </a:t>
            </a:r>
            <a:r>
              <a:rPr lang="en-US" sz="1400" dirty="0" err="1" smtClean="0"/>
              <a:t>Baharudin</a:t>
            </a:r>
            <a:r>
              <a:rPr lang="en-US" sz="1400" dirty="0" smtClean="0"/>
              <a:t>.</a:t>
            </a:r>
            <a:endParaRPr lang="en-US" sz="1400" dirty="0"/>
          </a:p>
        </p:txBody>
      </p:sp>
    </p:spTree>
    <p:extLst>
      <p:ext uri="{BB962C8B-B14F-4D97-AF65-F5344CB8AC3E}">
        <p14:creationId xmlns:p14="http://schemas.microsoft.com/office/powerpoint/2010/main" val="323284481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3623156" y="427155"/>
            <a:ext cx="3194700" cy="481200"/>
          </a:xfrm>
          <a:prstGeom prst="rect">
            <a:avLst/>
          </a:prstGeom>
        </p:spPr>
        <p:txBody>
          <a:bodyPr spcFirstLastPara="1" wrap="square" lIns="91425" tIns="91425" rIns="91425" bIns="91425" anchor="ctr" anchorCtr="0">
            <a:noAutofit/>
          </a:bodyPr>
          <a:lstStyle/>
          <a:p>
            <a:pPr lvl="0"/>
            <a:r>
              <a:rPr lang="en-US" dirty="0" smtClean="0">
                <a:latin typeface="Staatliches" panose="020B0604020202020204" charset="0"/>
                <a:ea typeface="PMingLiU-ExtB" panose="02020500000000000000" pitchFamily="18" charset="-120"/>
              </a:rPr>
              <a:t>ALUR PENGERJAAN PROYEK</a:t>
            </a:r>
            <a:endParaRPr dirty="0">
              <a:latin typeface="Staatliches" panose="020B0604020202020204" charset="0"/>
            </a:endParaRPr>
          </a:p>
        </p:txBody>
      </p:sp>
      <p:pic>
        <p:nvPicPr>
          <p:cNvPr id="2" name="Picture 1" descr="proyek2.docx - Microsoft Word"/>
          <p:cNvPicPr>
            <a:picLocks noChangeAspect="1"/>
          </p:cNvPicPr>
          <p:nvPr/>
        </p:nvPicPr>
        <p:blipFill rotWithShape="1">
          <a:blip r:embed="rId3">
            <a:extLst>
              <a:ext uri="{28A0092B-C50C-407E-A947-70E740481C1C}">
                <a14:useLocalDpi xmlns:a14="http://schemas.microsoft.com/office/drawing/2010/main" val="0"/>
              </a:ext>
            </a:extLst>
          </a:blip>
          <a:srcRect l="27583" t="56862" r="24835" b="3862"/>
          <a:stretch/>
        </p:blipFill>
        <p:spPr>
          <a:xfrm>
            <a:off x="964641" y="1175657"/>
            <a:ext cx="7596555" cy="3737987"/>
          </a:xfrm>
          <a:prstGeom prst="rect">
            <a:avLst/>
          </a:prstGeom>
        </p:spPr>
      </p:pic>
    </p:spTree>
    <p:extLst>
      <p:ext uri="{BB962C8B-B14F-4D97-AF65-F5344CB8AC3E}">
        <p14:creationId xmlns:p14="http://schemas.microsoft.com/office/powerpoint/2010/main" val="342895533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3623156" y="427155"/>
            <a:ext cx="3194700" cy="481200"/>
          </a:xfrm>
          <a:prstGeom prst="rect">
            <a:avLst/>
          </a:prstGeom>
        </p:spPr>
        <p:txBody>
          <a:bodyPr spcFirstLastPara="1" wrap="square" lIns="91425" tIns="91425" rIns="91425" bIns="91425" anchor="ctr" anchorCtr="0">
            <a:noAutofit/>
          </a:bodyPr>
          <a:lstStyle/>
          <a:p>
            <a:pPr lvl="0"/>
            <a:r>
              <a:rPr lang="en-US" dirty="0" smtClean="0">
                <a:latin typeface="Staatliches" panose="020B0604020202020204" charset="0"/>
                <a:ea typeface="PMingLiU-ExtB" panose="02020500000000000000" pitchFamily="18" charset="-120"/>
              </a:rPr>
              <a:t>PEMBAGIAN TUGAS KELOMPOK</a:t>
            </a:r>
            <a:endParaRPr dirty="0">
              <a:latin typeface="Staatliches" panose="020B060402020202020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55900126"/>
              </p:ext>
            </p:extLst>
          </p:nvPr>
        </p:nvGraphicFramePr>
        <p:xfrm>
          <a:off x="241161" y="1142651"/>
          <a:ext cx="8591340" cy="1854200"/>
        </p:xfrm>
        <a:graphic>
          <a:graphicData uri="http://schemas.openxmlformats.org/drawingml/2006/table">
            <a:tbl>
              <a:tblPr firstRow="1" bandRow="1">
                <a:tableStyleId>{3D98FC7E-016C-472A-AF15-B9FBF22B7EAC}</a:tableStyleId>
              </a:tblPr>
              <a:tblGrid>
                <a:gridCol w="2863780"/>
                <a:gridCol w="2863780"/>
                <a:gridCol w="2863780"/>
              </a:tblGrid>
              <a:tr h="370840">
                <a:tc>
                  <a:txBody>
                    <a:bodyPr/>
                    <a:lstStyle/>
                    <a:p>
                      <a:r>
                        <a:rPr lang="en-US" dirty="0" smtClean="0"/>
                        <a:t>NISA FADILAH</a:t>
                      </a:r>
                      <a:endParaRPr lang="en-US" dirty="0"/>
                    </a:p>
                  </a:txBody>
                  <a:tcPr/>
                </a:tc>
                <a:tc>
                  <a:txBody>
                    <a:bodyPr/>
                    <a:lstStyle/>
                    <a:p>
                      <a:r>
                        <a:rPr lang="en-US" dirty="0" smtClean="0"/>
                        <a:t>FATIMAH NUR SUSWANTORO</a:t>
                      </a:r>
                      <a:endParaRPr lang="en-US" dirty="0"/>
                    </a:p>
                  </a:txBody>
                  <a:tcPr/>
                </a:tc>
                <a:tc>
                  <a:txBody>
                    <a:bodyPr/>
                    <a:lstStyle/>
                    <a:p>
                      <a:r>
                        <a:rPr lang="en-US" dirty="0" smtClean="0"/>
                        <a:t>RIFKI EGA SAPUTRA</a:t>
                      </a:r>
                      <a:endParaRPr lang="en-US" dirty="0"/>
                    </a:p>
                  </a:txBody>
                  <a:tcPr/>
                </a:tc>
              </a:tr>
              <a:tr h="370840">
                <a:tc>
                  <a:txBody>
                    <a:bodyPr/>
                    <a:lstStyle/>
                    <a:p>
                      <a:r>
                        <a:rPr lang="en-US" dirty="0" smtClean="0"/>
                        <a:t>PROJEK MANAGER</a:t>
                      </a:r>
                      <a:endParaRPr lang="en-US" dirty="0"/>
                    </a:p>
                  </a:txBody>
                  <a:tcPr/>
                </a:tc>
                <a:tc>
                  <a:txBody>
                    <a:bodyPr/>
                    <a:lstStyle/>
                    <a:p>
                      <a:r>
                        <a:rPr lang="en-US" dirty="0" smtClean="0"/>
                        <a:t>DOKUMENTASI</a:t>
                      </a:r>
                      <a:endParaRPr lang="en-US" dirty="0"/>
                    </a:p>
                  </a:txBody>
                  <a:tcPr/>
                </a:tc>
                <a:tc>
                  <a:txBody>
                    <a:bodyPr/>
                    <a:lstStyle/>
                    <a:p>
                      <a:r>
                        <a:rPr lang="en-US" dirty="0" smtClean="0"/>
                        <a:t>DOKUMENTASI</a:t>
                      </a:r>
                      <a:endParaRPr lang="en-US" dirty="0"/>
                    </a:p>
                  </a:txBody>
                  <a:tcPr/>
                </a:tc>
              </a:tr>
              <a:tr h="370840">
                <a:tc>
                  <a:txBody>
                    <a:bodyPr/>
                    <a:lstStyle/>
                    <a:p>
                      <a:r>
                        <a:rPr lang="en-US" dirty="0" smtClean="0"/>
                        <a:t>PROGRAMMER</a:t>
                      </a:r>
                      <a:endParaRPr lang="en-US" dirty="0"/>
                    </a:p>
                  </a:txBody>
                  <a:tcPr/>
                </a:tc>
                <a:tc>
                  <a:txBody>
                    <a:bodyPr/>
                    <a:lstStyle/>
                    <a:p>
                      <a:r>
                        <a:rPr lang="en-US" dirty="0" smtClean="0"/>
                        <a:t>DESIGN</a:t>
                      </a:r>
                      <a:endParaRPr lang="en-US" dirty="0"/>
                    </a:p>
                  </a:txBody>
                  <a:tcPr/>
                </a:tc>
                <a:tc>
                  <a:txBody>
                    <a:bodyPr/>
                    <a:lstStyle/>
                    <a:p>
                      <a:endParaRPr lang="en-US"/>
                    </a:p>
                  </a:txBody>
                  <a:tcPr/>
                </a:tc>
              </a:tr>
              <a:tr h="370840">
                <a:tc>
                  <a:txBody>
                    <a:bodyPr/>
                    <a:lstStyle/>
                    <a:p>
                      <a:r>
                        <a:rPr lang="en-US" dirty="0" smtClean="0"/>
                        <a:t>ANALISIS</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DATABASE</a:t>
                      </a:r>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28060255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833793" y="437203"/>
            <a:ext cx="3194700" cy="481200"/>
          </a:xfrm>
          <a:prstGeom prst="rect">
            <a:avLst/>
          </a:prstGeom>
        </p:spPr>
        <p:txBody>
          <a:bodyPr spcFirstLastPara="1" wrap="square" lIns="91425" tIns="91425" rIns="91425" bIns="91425" anchor="ctr" anchorCtr="0">
            <a:noAutofit/>
          </a:bodyPr>
          <a:lstStyle/>
          <a:p>
            <a:pPr lvl="0"/>
            <a:r>
              <a:rPr lang="en-US" dirty="0" smtClean="0">
                <a:latin typeface="Staatliches" panose="020B0604020202020204" charset="0"/>
                <a:ea typeface="PMingLiU-ExtB" panose="02020500000000000000" pitchFamily="18" charset="-120"/>
              </a:rPr>
              <a:t>DIAGRAM KONTEKS</a:t>
            </a:r>
            <a:endParaRPr dirty="0">
              <a:latin typeface="Staatliches" panose="020B0604020202020204" charset="0"/>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442403" y="1081007"/>
            <a:ext cx="5264785" cy="1795780"/>
          </a:xfrm>
          <a:prstGeom prst="rect">
            <a:avLst/>
          </a:prstGeom>
        </p:spPr>
      </p:pic>
    </p:spTree>
    <p:extLst>
      <p:ext uri="{BB962C8B-B14F-4D97-AF65-F5344CB8AC3E}">
        <p14:creationId xmlns:p14="http://schemas.microsoft.com/office/powerpoint/2010/main" val="19671581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833793" y="437203"/>
            <a:ext cx="3194700" cy="481200"/>
          </a:xfrm>
          <a:prstGeom prst="rect">
            <a:avLst/>
          </a:prstGeom>
        </p:spPr>
        <p:txBody>
          <a:bodyPr spcFirstLastPara="1" wrap="square" lIns="91425" tIns="91425" rIns="91425" bIns="91425" anchor="ctr" anchorCtr="0">
            <a:noAutofit/>
          </a:bodyPr>
          <a:lstStyle/>
          <a:p>
            <a:pPr lvl="0"/>
            <a:r>
              <a:rPr lang="en-US" dirty="0" smtClean="0">
                <a:latin typeface="Staatliches" panose="020B0604020202020204" charset="0"/>
                <a:ea typeface="PMingLiU-ExtB" panose="02020500000000000000" pitchFamily="18" charset="-120"/>
              </a:rPr>
              <a:t>DFD LEVEL 0</a:t>
            </a:r>
            <a:endParaRPr dirty="0">
              <a:latin typeface="Staatliches"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737" y="1088833"/>
            <a:ext cx="7248525" cy="3629025"/>
          </a:xfrm>
          <a:prstGeom prst="rect">
            <a:avLst/>
          </a:prstGeom>
        </p:spPr>
      </p:pic>
    </p:spTree>
    <p:extLst>
      <p:ext uri="{BB962C8B-B14F-4D97-AF65-F5344CB8AC3E}">
        <p14:creationId xmlns:p14="http://schemas.microsoft.com/office/powerpoint/2010/main" val="121764146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833793" y="437203"/>
            <a:ext cx="3194700" cy="481200"/>
          </a:xfrm>
          <a:prstGeom prst="rect">
            <a:avLst/>
          </a:prstGeom>
        </p:spPr>
        <p:txBody>
          <a:bodyPr spcFirstLastPara="1" wrap="square" lIns="91425" tIns="91425" rIns="91425" bIns="91425" anchor="ctr" anchorCtr="0">
            <a:noAutofit/>
          </a:bodyPr>
          <a:lstStyle/>
          <a:p>
            <a:pPr lvl="0"/>
            <a:r>
              <a:rPr lang="en-US" dirty="0" smtClean="0">
                <a:latin typeface="Staatliches" panose="020B0604020202020204" charset="0"/>
                <a:ea typeface="PMingLiU-ExtB" panose="02020500000000000000" pitchFamily="18" charset="-120"/>
              </a:rPr>
              <a:t>DFD LEVEL 1 proses 1</a:t>
            </a:r>
            <a:endParaRPr dirty="0">
              <a:latin typeface="Staatliches" panose="020B0604020202020204" charset="0"/>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547446" y="1407158"/>
            <a:ext cx="5355771" cy="3154793"/>
          </a:xfrm>
          <a:prstGeom prst="rect">
            <a:avLst/>
          </a:prstGeom>
        </p:spPr>
      </p:pic>
    </p:spTree>
    <p:extLst>
      <p:ext uri="{BB962C8B-B14F-4D97-AF65-F5344CB8AC3E}">
        <p14:creationId xmlns:p14="http://schemas.microsoft.com/office/powerpoint/2010/main" val="180197921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833793" y="437203"/>
            <a:ext cx="3194700" cy="481200"/>
          </a:xfrm>
          <a:prstGeom prst="rect">
            <a:avLst/>
          </a:prstGeom>
        </p:spPr>
        <p:txBody>
          <a:bodyPr spcFirstLastPara="1" wrap="square" lIns="91425" tIns="91425" rIns="91425" bIns="91425" anchor="ctr" anchorCtr="0">
            <a:noAutofit/>
          </a:bodyPr>
          <a:lstStyle/>
          <a:p>
            <a:pPr lvl="0"/>
            <a:r>
              <a:rPr lang="en-US" dirty="0" smtClean="0">
                <a:latin typeface="Staatliches" panose="020B0604020202020204" charset="0"/>
                <a:ea typeface="PMingLiU-ExtB" panose="02020500000000000000" pitchFamily="18" charset="-120"/>
              </a:rPr>
              <a:t>DFD LEVEL 1 proses 2</a:t>
            </a:r>
            <a:endParaRPr dirty="0">
              <a:latin typeface="Staatliches" panose="020B0604020202020204" charset="0"/>
            </a:endParaRP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95271" y="918402"/>
            <a:ext cx="3868615" cy="3774177"/>
          </a:xfrm>
          <a:prstGeom prst="rect">
            <a:avLst/>
          </a:prstGeom>
        </p:spPr>
      </p:pic>
    </p:spTree>
    <p:extLst>
      <p:ext uri="{BB962C8B-B14F-4D97-AF65-F5344CB8AC3E}">
        <p14:creationId xmlns:p14="http://schemas.microsoft.com/office/powerpoint/2010/main" val="375771496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206</Words>
  <Application>Microsoft Office PowerPoint</Application>
  <PresentationFormat>On-screen Show (16:9)</PresentationFormat>
  <Paragraphs>69</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PMingLiU-ExtB</vt:lpstr>
      <vt:lpstr>Josefin Slab Thin</vt:lpstr>
      <vt:lpstr>Anaheim</vt:lpstr>
      <vt:lpstr>Staatliches</vt:lpstr>
      <vt:lpstr>Arial</vt:lpstr>
      <vt:lpstr>Josefin Sans</vt:lpstr>
      <vt:lpstr>Josefin Slab</vt:lpstr>
      <vt:lpstr>Economy Thesis by Slidesgo</vt:lpstr>
      <vt:lpstr>Sistem informasi  dan  pemesanan hasil umkm  karang taruna desa kenanga</vt:lpstr>
      <vt:lpstr>LATAR BELAKANG </vt:lpstr>
      <vt:lpstr>PROFIL MITRA</vt:lpstr>
      <vt:lpstr>ALUR PENGERJAAN PROYEK</vt:lpstr>
      <vt:lpstr>PEMBAGIAN TUGAS KELOMPOK</vt:lpstr>
      <vt:lpstr>DIAGRAM KONTEKS</vt:lpstr>
      <vt:lpstr>DFD LEVEL 0</vt:lpstr>
      <vt:lpstr>DFD LEVEL 1 proses 1</vt:lpstr>
      <vt:lpstr>DFD LEVEL 1 proses 2</vt:lpstr>
      <vt:lpstr>DFD LEVEL 1 proses 3</vt:lpstr>
      <vt:lpstr>DFD LEVEL 2 proses 1</vt:lpstr>
      <vt:lpstr>ERD</vt:lpstr>
      <vt:lpstr>FLOWCHART</vt:lpstr>
      <vt:lpstr>USE CASE</vt:lpstr>
      <vt:lpstr>MOCK UP</vt:lpstr>
      <vt:lpstr>MOCK UP</vt:lpstr>
      <vt:lpstr>MOCK UP</vt:lpstr>
      <vt:lpstr>MOCK UP</vt:lpstr>
      <vt:lpstr>MOCK UP</vt:lpstr>
      <vt:lpstr>MOCK UP</vt:lpstr>
      <vt:lpstr>MOCK UP</vt:lpstr>
      <vt:lpstr>MOCK UP</vt:lpstr>
      <vt:lpstr>MOCK UP</vt:lpstr>
      <vt:lpstr>MOCK UP</vt:lpstr>
      <vt:lpstr>PROGRESS IMPLEMENTASI</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dan  pemesanan hasil umkm  karang taruna desa kenanga</dc:title>
  <dc:creator>Administrator</dc:creator>
  <cp:lastModifiedBy>Windows User</cp:lastModifiedBy>
  <cp:revision>32</cp:revision>
  <dcterms:modified xsi:type="dcterms:W3CDTF">2021-04-01T07:25:34Z</dcterms:modified>
</cp:coreProperties>
</file>