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60"/>
  </p:normalViewPr>
  <p:slideViewPr>
    <p:cSldViewPr>
      <p:cViewPr>
        <p:scale>
          <a:sx n="75" d="100"/>
          <a:sy n="75" d="100"/>
        </p:scale>
        <p:origin x="61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EMPLOYEE</a:t>
            </a:r>
            <a:r>
              <a:rPr lang="en-SG" baseline="0"/>
              <a:t> PERFORMANCE ANALYSIS</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9765-4559-897F-2218352EDE8B}"/>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9765-4559-897F-2218352EDE8B}"/>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9765-4559-897F-2218352EDE8B}"/>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9765-4559-897F-2218352EDE8B}"/>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4"/>
  </c:pivotSource>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SG" b="1"/>
              <a:t>EMPLOYEE PERFORMANCE ANALYSIS</a:t>
            </a:r>
          </a:p>
        </c:rich>
      </c:tx>
      <c:layout>
        <c:manualLayout>
          <c:xMode val="edge"/>
          <c:yMode val="edge"/>
          <c:x val="0.15891072126622469"/>
          <c:y val="2.321083172147002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F5E5-40EC-84DC-2390D726FA9F}"/>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F5E5-40EC-84DC-2390D726FA9F}"/>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F5E5-40EC-84DC-2390D726FA9F}"/>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F5E5-40EC-84DC-2390D726FA9F}"/>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90471" y="3290233"/>
            <a:ext cx="8610600" cy="2308324"/>
          </a:xfrm>
          <a:prstGeom prst="rect">
            <a:avLst/>
          </a:prstGeom>
          <a:noFill/>
        </p:spPr>
        <p:txBody>
          <a:bodyPr wrap="square" rtlCol="0">
            <a:spAutoFit/>
          </a:bodyPr>
          <a:lstStyle/>
          <a:p>
            <a:r>
              <a:rPr lang="en-US" sz="2400" dirty="0"/>
              <a:t>STUDENT NAME: NISHA K </a:t>
            </a:r>
          </a:p>
          <a:p>
            <a:r>
              <a:rPr lang="en-US" sz="2400" dirty="0"/>
              <a:t>REGISTER NO: 312208332 ;</a:t>
            </a:r>
          </a:p>
          <a:p>
            <a:r>
              <a:rPr lang="en-IN" sz="2400" dirty="0"/>
              <a:t>NM ID : AE1EA78239E9FAD916B4ED0277918953</a:t>
            </a:r>
            <a:endParaRPr lang="en-US" sz="2400" dirty="0"/>
          </a:p>
          <a:p>
            <a:r>
              <a:rPr lang="en-US" sz="2400" dirty="0"/>
              <a:t>DEPARTMENT: COMMERCE</a:t>
            </a:r>
          </a:p>
          <a:p>
            <a:r>
              <a:rPr lang="en-US" sz="2400" dirty="0"/>
              <a:t>COLLEGE: CHELLAMMAL WOMEN’S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1" name="Chart 10">
            <a:extLst>
              <a:ext uri="{FF2B5EF4-FFF2-40B4-BE49-F238E27FC236}">
                <a16:creationId xmlns:a16="http://schemas.microsoft.com/office/drawing/2014/main" id="{A333D635-7427-4C3C-8855-814C098F72B5}"/>
              </a:ext>
            </a:extLst>
          </p:cNvPr>
          <p:cNvGraphicFramePr>
            <a:graphicFrameLocks/>
          </p:cNvGraphicFramePr>
          <p:nvPr>
            <p:extLst>
              <p:ext uri="{D42A27DB-BD31-4B8C-83A1-F6EECF244321}">
                <p14:modId xmlns:p14="http://schemas.microsoft.com/office/powerpoint/2010/main" val="1553055816"/>
              </p:ext>
            </p:extLst>
          </p:nvPr>
        </p:nvGraphicFramePr>
        <p:xfrm flipH="1">
          <a:off x="9229724" y="4581525"/>
          <a:ext cx="828675" cy="60007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05A2537A-3A92-4479-85AC-3728FCB94391}"/>
              </a:ext>
            </a:extLst>
          </p:cNvPr>
          <p:cNvSpPr txBox="1"/>
          <p:nvPr/>
        </p:nvSpPr>
        <p:spPr>
          <a:xfrm>
            <a:off x="914400" y="1600200"/>
            <a:ext cx="6102416" cy="3139321"/>
          </a:xfrm>
          <a:prstGeom prst="rect">
            <a:avLst/>
          </a:prstGeom>
          <a:noFill/>
        </p:spPr>
        <p:txBody>
          <a:bodyPr wrap="square">
            <a:spAutoFit/>
          </a:bodyPr>
          <a:lstStyle/>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Gender-male , female</a:t>
            </a:r>
          </a:p>
          <a:p>
            <a:r>
              <a:rPr lang="en-US" b="1" dirty="0">
                <a:solidFill>
                  <a:srgbClr val="474747"/>
                </a:solidFill>
                <a:latin typeface="Google Sans"/>
              </a:rPr>
              <a:t>Emp rating –num</a:t>
            </a:r>
          </a:p>
          <a:p>
            <a:r>
              <a:rPr lang="en-US" b="1" dirty="0">
                <a:solidFill>
                  <a:srgbClr val="474747"/>
                </a:solidFill>
                <a:latin typeface="Google Sans"/>
              </a:rPr>
              <a:t>PIVOT TABLE</a:t>
            </a:r>
          </a:p>
          <a:p>
            <a:r>
              <a:rPr lang="en-US" b="1" dirty="0">
                <a:solidFill>
                  <a:srgbClr val="474747"/>
                </a:solidFill>
                <a:latin typeface="Google Sans"/>
              </a:rPr>
              <a:t>PIVOT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A333D635-7427-4C3C-8855-814C098F72B5}"/>
              </a:ext>
            </a:extLst>
          </p:cNvPr>
          <p:cNvGraphicFramePr>
            <a:graphicFrameLocks/>
          </p:cNvGraphicFramePr>
          <p:nvPr>
            <p:extLst>
              <p:ext uri="{D42A27DB-BD31-4B8C-83A1-F6EECF244321}">
                <p14:modId xmlns:p14="http://schemas.microsoft.com/office/powerpoint/2010/main" val="3733550770"/>
              </p:ext>
            </p:extLst>
          </p:nvPr>
        </p:nvGraphicFramePr>
        <p:xfrm>
          <a:off x="1973897" y="1676400"/>
          <a:ext cx="6267450" cy="3282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ADF717-5C3A-4779-9DCF-C48FECA04F79}"/>
              </a:ext>
            </a:extLst>
          </p:cNvPr>
          <p:cNvSpPr txBox="1"/>
          <p:nvPr/>
        </p:nvSpPr>
        <p:spPr>
          <a:xfrm>
            <a:off x="717232" y="1676400"/>
            <a:ext cx="6102416" cy="1477328"/>
          </a:xfrm>
          <a:prstGeom prst="rect">
            <a:avLst/>
          </a:prstGeom>
          <a:noFill/>
        </p:spPr>
        <p:txBody>
          <a:bodyPr wrap="square">
            <a:spAutoFit/>
          </a:bodyPr>
          <a:lstStyle/>
          <a:p>
            <a:r>
              <a:rPr lang="en-US" b="0" i="0" dirty="0">
                <a:solidFill>
                  <a:srgbClr val="001E2E"/>
                </a:solidFill>
                <a:effectLst/>
                <a:latin typeface="Google Sans"/>
              </a:rPr>
              <a:t>The conclusion of an employee performance analysis is enhance employee engagement and retention and develop target training and development programs and inform data –driven decision on talent management and resource allocation and it improve overall business pe</a:t>
            </a:r>
            <a:r>
              <a:rPr lang="en-US" dirty="0">
                <a:solidFill>
                  <a:srgbClr val="001E2E"/>
                </a:solidFill>
                <a:latin typeface="Google Sans"/>
              </a:rPr>
              <a:t>rformance and success.</a:t>
            </a:r>
            <a:endParaRPr lang="en-SG"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303CA8E-30BD-4387-BA05-2D654A1B7F8E}"/>
              </a:ext>
            </a:extLst>
          </p:cNvPr>
          <p:cNvSpPr txBox="1"/>
          <p:nvPr/>
        </p:nvSpPr>
        <p:spPr>
          <a:xfrm>
            <a:off x="525517" y="2095500"/>
            <a:ext cx="8839200" cy="1477328"/>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474747"/>
                </a:solidFill>
                <a:latin typeface="Google Sans"/>
              </a:rPr>
              <a:t>I</a:t>
            </a:r>
            <a:r>
              <a:rPr lang="en-US" dirty="0" err="1">
                <a:solidFill>
                  <a:srgbClr val="474747"/>
                </a:solidFill>
                <a:latin typeface="Google Sans"/>
              </a:rPr>
              <a:t>nefficient</a:t>
            </a:r>
            <a:r>
              <a:rPr lang="en-US" dirty="0">
                <a:solidFill>
                  <a:srgbClr val="474747"/>
                </a:solidFill>
                <a:latin typeface="Google Sans"/>
              </a:rPr>
              <a:t>  talent identification and development </a:t>
            </a:r>
          </a:p>
          <a:p>
            <a:pPr marL="285750" indent="-285750">
              <a:buFont typeface="Wingdings" panose="05000000000000000000" pitchFamily="2" charset="2"/>
              <a:buChar char="Ø"/>
            </a:pPr>
            <a:r>
              <a:rPr lang="en-IN" dirty="0">
                <a:solidFill>
                  <a:srgbClr val="474747"/>
                </a:solidFill>
                <a:latin typeface="Google Sans"/>
              </a:rPr>
              <a:t>I</a:t>
            </a:r>
            <a:r>
              <a:rPr lang="en-US" dirty="0" err="1">
                <a:solidFill>
                  <a:srgbClr val="474747"/>
                </a:solidFill>
                <a:latin typeface="Google Sans"/>
              </a:rPr>
              <a:t>nadequate</a:t>
            </a:r>
            <a:r>
              <a:rPr lang="en-US" dirty="0">
                <a:solidFill>
                  <a:srgbClr val="474747"/>
                </a:solidFill>
                <a:latin typeface="Google Sans"/>
              </a:rPr>
              <a:t>  resource allocation </a:t>
            </a:r>
          </a:p>
          <a:p>
            <a:pPr marL="285750" indent="-285750">
              <a:buFont typeface="Wingdings" panose="05000000000000000000" pitchFamily="2" charset="2"/>
              <a:buChar char="Ø"/>
            </a:pPr>
            <a:r>
              <a:rPr lang="en-IN" dirty="0">
                <a:solidFill>
                  <a:srgbClr val="474747"/>
                </a:solidFill>
                <a:latin typeface="Google Sans"/>
              </a:rPr>
              <a:t>S</a:t>
            </a:r>
            <a:r>
              <a:rPr lang="en-US" dirty="0" err="1">
                <a:solidFill>
                  <a:srgbClr val="474747"/>
                </a:solidFill>
                <a:latin typeface="Google Sans"/>
              </a:rPr>
              <a:t>uboptimal</a:t>
            </a:r>
            <a:r>
              <a:rPr lang="en-US" dirty="0">
                <a:solidFill>
                  <a:srgbClr val="474747"/>
                </a:solidFill>
                <a:latin typeface="Google Sans"/>
              </a:rPr>
              <a:t>  employee engagement and retention difficulty in identifying areas for improvement and tracking progress</a:t>
            </a:r>
          </a:p>
          <a:p>
            <a:pPr marL="285750" indent="-285750">
              <a:buFont typeface="Wingdings" panose="05000000000000000000" pitchFamily="2" charset="2"/>
              <a:buChar char="Ø"/>
            </a:pPr>
            <a:r>
              <a:rPr lang="en-IN" dirty="0">
                <a:solidFill>
                  <a:srgbClr val="474747"/>
                </a:solidFill>
                <a:latin typeface="Google Sans"/>
              </a:rPr>
              <a:t>L</a:t>
            </a:r>
            <a:r>
              <a:rPr lang="en-US" dirty="0" err="1">
                <a:solidFill>
                  <a:srgbClr val="474747"/>
                </a:solidFill>
                <a:latin typeface="Google Sans"/>
              </a:rPr>
              <a:t>imited</a:t>
            </a:r>
            <a:r>
              <a:rPr lang="en-US" dirty="0">
                <a:solidFill>
                  <a:srgbClr val="474747"/>
                </a:solidFill>
                <a:latin typeface="Google Sans"/>
              </a:rPr>
              <a:t>  insights for data driven decision making </a:t>
            </a:r>
            <a:endParaRPr lang="en-S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C7E1B44-698E-4F8F-AFD8-D76BB792CF1D}"/>
              </a:ext>
            </a:extLst>
          </p:cNvPr>
          <p:cNvSpPr txBox="1"/>
          <p:nvPr/>
        </p:nvSpPr>
        <p:spPr>
          <a:xfrm>
            <a:off x="751983" y="2056537"/>
            <a:ext cx="6101254" cy="1754326"/>
          </a:xfrm>
          <a:prstGeom prst="rect">
            <a:avLst/>
          </a:prstGeom>
          <a:noFill/>
        </p:spPr>
        <p:txBody>
          <a:bodyPr wrap="square">
            <a:spAutoFit/>
          </a:bodyPr>
          <a:lstStyle/>
          <a:p>
            <a:pPr algn="l"/>
            <a:r>
              <a:rPr lang="en-US" b="1" i="0" dirty="0">
                <a:solidFill>
                  <a:srgbClr val="1F1F1F"/>
                </a:solidFill>
                <a:effectLst/>
                <a:latin typeface="Google Sans"/>
              </a:rPr>
              <a:t>These reports often include:</a:t>
            </a:r>
            <a:endParaRPr lang="en-US" b="0" i="0" dirty="0">
              <a:solidFill>
                <a:srgbClr val="1F1F1F"/>
              </a:solidFill>
              <a:effectLst/>
              <a:latin typeface="Google Sans"/>
            </a:endParaRPr>
          </a:p>
          <a:p>
            <a:pPr algn="l">
              <a:buFont typeface="+mj-lt"/>
              <a:buAutoNum type="arabicPeriod"/>
            </a:pPr>
            <a:r>
              <a:rPr lang="en-US" b="0" i="0" dirty="0">
                <a:solidFill>
                  <a:srgbClr val="1F1F1F"/>
                </a:solidFill>
                <a:effectLst/>
                <a:latin typeface="Google Sans"/>
              </a:rPr>
              <a:t>Executive summary of the project's overall status.</a:t>
            </a:r>
          </a:p>
          <a:p>
            <a:pPr algn="l">
              <a:buFont typeface="+mj-lt"/>
              <a:buAutoNum type="arabicPeriod"/>
            </a:pPr>
            <a:r>
              <a:rPr lang="en-US" b="0" i="0" dirty="0">
                <a:solidFill>
                  <a:srgbClr val="1F1F1F"/>
                </a:solidFill>
                <a:effectLst/>
                <a:latin typeface="Google Sans"/>
              </a:rPr>
              <a:t>Progress against key milestones and the project timeline.</a:t>
            </a:r>
          </a:p>
          <a:p>
            <a:pPr algn="l">
              <a:buFont typeface="+mj-lt"/>
              <a:buAutoNum type="arabicPeriod"/>
            </a:pPr>
            <a:r>
              <a:rPr lang="en-US" b="0" i="0" dirty="0">
                <a:solidFill>
                  <a:srgbClr val="1F1F1F"/>
                </a:solidFill>
                <a:effectLst/>
                <a:latin typeface="Google Sans"/>
              </a:rPr>
              <a:t>Budget updates and financial metrics.</a:t>
            </a:r>
          </a:p>
          <a:p>
            <a:pPr algn="l">
              <a:buFont typeface="+mj-lt"/>
              <a:buAutoNum type="arabicPeriod"/>
            </a:pPr>
            <a:r>
              <a:rPr lang="en-US" b="0" i="0" dirty="0">
                <a:solidFill>
                  <a:srgbClr val="1F1F1F"/>
                </a:solidFill>
                <a:effectLst/>
                <a:latin typeface="Google Sans"/>
              </a:rPr>
              <a:t>Significant achievements and challenges.</a:t>
            </a:r>
          </a:p>
          <a:p>
            <a:pPr algn="l">
              <a:buFont typeface="+mj-lt"/>
              <a:buAutoNum type="arabicPeriod"/>
            </a:pPr>
            <a:r>
              <a:rPr lang="en-US" b="0" i="0" dirty="0">
                <a:solidFill>
                  <a:srgbClr val="1F1F1F"/>
                </a:solidFill>
                <a:effectLst/>
                <a:latin typeface="Google Sans"/>
              </a:rPr>
              <a:t>Long-term risks and their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C78E112-A6BC-4FC5-ADF9-CB8B8F46DACF}"/>
              </a:ext>
            </a:extLst>
          </p:cNvPr>
          <p:cNvSpPr txBox="1"/>
          <p:nvPr/>
        </p:nvSpPr>
        <p:spPr>
          <a:xfrm>
            <a:off x="816435" y="1857375"/>
            <a:ext cx="6101254" cy="3416320"/>
          </a:xfrm>
          <a:prstGeom prst="rect">
            <a:avLst/>
          </a:prstGeom>
          <a:noFill/>
        </p:spPr>
        <p:txBody>
          <a:bodyPr wrap="square">
            <a:spAutoFit/>
          </a:bodyPr>
          <a:lstStyle/>
          <a:p>
            <a:pPr marL="285750" indent="-285750" algn="l">
              <a:buFont typeface="Arial" panose="020B0604020202020204" pitchFamily="34" charset="0"/>
              <a:buChar char="•"/>
            </a:pPr>
            <a:r>
              <a:rPr lang="en-IN" b="0" i="0" dirty="0">
                <a:solidFill>
                  <a:srgbClr val="111111"/>
                </a:solidFill>
                <a:effectLst/>
                <a:latin typeface="SourceSansPro"/>
              </a:rPr>
              <a:t>Hr professionals responsible for implementing performance management sys</a:t>
            </a:r>
            <a:r>
              <a:rPr lang="en-IN" dirty="0">
                <a:solidFill>
                  <a:srgbClr val="111111"/>
                </a:solidFill>
                <a:latin typeface="SourceSansPro"/>
              </a:rPr>
              <a:t>tems ,analysing data, and providing insights to support talent development and organizational decisions .</a:t>
            </a:r>
          </a:p>
          <a:p>
            <a:pPr marL="285750" indent="-285750" algn="l">
              <a:buFont typeface="Arial" panose="020B0604020202020204" pitchFamily="34" charset="0"/>
              <a:buChar char="•"/>
            </a:pPr>
            <a:r>
              <a:rPr lang="en-IN" b="0" i="0" dirty="0">
                <a:solidFill>
                  <a:srgbClr val="111111"/>
                </a:solidFill>
                <a:effectLst/>
                <a:latin typeface="SourceSansPro"/>
              </a:rPr>
              <a:t>Managers and supervisors use performance data to evaluate employee progress , identify areas for improvement ,and make informed decisions about promotions, training ,and resource allocation .</a:t>
            </a:r>
          </a:p>
          <a:p>
            <a:pPr algn="l"/>
            <a:endParaRPr lang="en-IN" b="0" i="0" dirty="0">
              <a:solidFill>
                <a:srgbClr val="111111"/>
              </a:solidFill>
              <a:effectLst/>
              <a:latin typeface="SourceSansPro"/>
            </a:endParaRPr>
          </a:p>
          <a:p>
            <a:pPr marL="285750" indent="-285750" algn="l">
              <a:buFont typeface="Arial" panose="020B0604020202020204" pitchFamily="34" charset="0"/>
              <a:buChar char="•"/>
            </a:pPr>
            <a:r>
              <a:rPr lang="en-IN" dirty="0">
                <a:solidFill>
                  <a:srgbClr val="111111"/>
                </a:solidFill>
                <a:latin typeface="SourceSansPro"/>
              </a:rPr>
              <a:t>Employees receive feedback and coaching use performance data to set goals and  </a:t>
            </a:r>
            <a:r>
              <a:rPr lang="en-IN" dirty="0" err="1">
                <a:solidFill>
                  <a:srgbClr val="111111"/>
                </a:solidFill>
                <a:latin typeface="SourceSansPro"/>
              </a:rPr>
              <a:t>devolop</a:t>
            </a:r>
            <a:r>
              <a:rPr lang="en-IN" dirty="0">
                <a:solidFill>
                  <a:srgbClr val="111111"/>
                </a:solidFill>
                <a:latin typeface="SourceSansPro"/>
              </a:rPr>
              <a:t>  skills, and benefits from personalized development plans.</a:t>
            </a:r>
            <a:endParaRPr lang="en-US" b="0" i="0" dirty="0">
              <a:solidFill>
                <a:srgbClr val="111111"/>
              </a:solidFill>
              <a:effectLst/>
              <a:latin typeface="SourceSans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6B4246-99F4-4687-815F-D9745E027C10}"/>
              </a:ext>
            </a:extLst>
          </p:cNvPr>
          <p:cNvSpPr txBox="1"/>
          <p:nvPr/>
        </p:nvSpPr>
        <p:spPr>
          <a:xfrm>
            <a:off x="3045373" y="3074719"/>
            <a:ext cx="6101254" cy="646331"/>
          </a:xfrm>
          <a:prstGeom prst="rect">
            <a:avLst/>
          </a:prstGeom>
          <a:noFill/>
        </p:spPr>
        <p:txBody>
          <a:bodyPr wrap="square">
            <a:spAutoFit/>
          </a:bodyPr>
          <a:lstStyle/>
          <a:p>
            <a:r>
              <a:rPr lang="en-US" b="0" i="0" dirty="0">
                <a:solidFill>
                  <a:srgbClr val="474747"/>
                </a:solidFill>
                <a:effectLst/>
                <a:latin typeface="Google Sans"/>
              </a:rPr>
              <a:t> </a:t>
            </a:r>
            <a:r>
              <a:rPr lang="en-US" b="1" i="0" dirty="0">
                <a:solidFill>
                  <a:srgbClr val="040C28"/>
                </a:solidFill>
                <a:effectLst/>
                <a:latin typeface="Google Sans"/>
              </a:rPr>
              <a:t>Compensation, career development, work-life balance, company culture, and purpose and mission</a:t>
            </a:r>
            <a:endParaRPr lang="en-SG"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A843351-24AB-4570-A174-D9E992F866EC}"/>
              </a:ext>
            </a:extLst>
          </p:cNvPr>
          <p:cNvSpPr txBox="1"/>
          <p:nvPr/>
        </p:nvSpPr>
        <p:spPr>
          <a:xfrm>
            <a:off x="914400" y="1447800"/>
            <a:ext cx="6102416" cy="3139321"/>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Gender-male , female</a:t>
            </a:r>
          </a:p>
          <a:p>
            <a:r>
              <a:rPr lang="en-US" b="1" dirty="0">
                <a:solidFill>
                  <a:srgbClr val="474747"/>
                </a:solidFill>
                <a:latin typeface="Google Sans"/>
              </a:rPr>
              <a:t>Emp rating –num</a:t>
            </a:r>
          </a:p>
          <a:p>
            <a:endParaRPr lang="en-US" b="0" i="0" dirty="0">
              <a:solidFill>
                <a:srgbClr val="474747"/>
              </a:solidFill>
              <a:effectLst/>
              <a:latin typeface="Google Sans"/>
            </a:endParaRPr>
          </a:p>
        </p:txBody>
      </p:sp>
      <p:sp>
        <p:nvSpPr>
          <p:cNvPr id="5" name="TextBox 4">
            <a:extLst>
              <a:ext uri="{FF2B5EF4-FFF2-40B4-BE49-F238E27FC236}">
                <a16:creationId xmlns:a16="http://schemas.microsoft.com/office/drawing/2014/main" id="{9F31F33B-52A4-4D67-AAEF-46ACDF7AA676}"/>
              </a:ext>
            </a:extLst>
          </p:cNvPr>
          <p:cNvSpPr txBox="1"/>
          <p:nvPr/>
        </p:nvSpPr>
        <p:spPr>
          <a:xfrm>
            <a:off x="3429000" y="2819400"/>
            <a:ext cx="6102416" cy="923330"/>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a:t>
            </a:r>
            <a:endParaRPr lang="en-US" b="1" dirty="0">
              <a:solidFill>
                <a:srgbClr val="474747"/>
              </a:solidFill>
              <a:latin typeface="Google Sans"/>
            </a:endParaRPr>
          </a:p>
          <a:p>
            <a:endParaRPr lang="en-US" b="0" i="0" dirty="0">
              <a:solidFill>
                <a:srgbClr val="474747"/>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0AD5EA2-8347-4F30-B57A-1B2D32796F80}"/>
              </a:ext>
            </a:extLst>
          </p:cNvPr>
          <p:cNvSpPr txBox="1"/>
          <p:nvPr/>
        </p:nvSpPr>
        <p:spPr>
          <a:xfrm>
            <a:off x="1981200" y="1883096"/>
            <a:ext cx="6102416" cy="646331"/>
          </a:xfrm>
          <a:prstGeom prst="rect">
            <a:avLst/>
          </a:prstGeom>
          <a:noFill/>
        </p:spPr>
        <p:txBody>
          <a:bodyPr wrap="square">
            <a:spAutoFit/>
          </a:bodyPr>
          <a:lstStyle/>
          <a:p>
            <a:r>
              <a:rPr lang="en-US" b="1" dirty="0">
                <a:solidFill>
                  <a:srgbClr val="474747"/>
                </a:solidFill>
                <a:latin typeface="Google Sans"/>
              </a:rPr>
              <a:t>Performance level=IFS(Z2&gt;=5,”VERY HIGH”,Z2&gt;=4,”HIGH”,Z2&gt;=3,”MED”,TRUE,”LOW”)</a:t>
            </a:r>
            <a:endParaRPr lang="en-SG"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TotalTime>
  <Words>370</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Google Sans</vt:lpstr>
      <vt:lpstr>Roboto</vt:lpstr>
      <vt:lpstr>SourceSansPro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22</cp:revision>
  <dcterms:created xsi:type="dcterms:W3CDTF">2024-03-29T15:07:22Z</dcterms:created>
  <dcterms:modified xsi:type="dcterms:W3CDTF">2024-08-28T11:42:31Z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