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686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14" autoAdjust="0"/>
    <p:restoredTop sz="94198" autoAdjust="0"/>
  </p:normalViewPr>
  <p:slideViewPr>
    <p:cSldViewPr snapToGrid="0">
      <p:cViewPr varScale="1">
        <p:scale>
          <a:sx n="83" d="100"/>
          <a:sy n="83" d="100"/>
        </p:scale>
        <p:origin x="2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AF64C0-221E-4155-9A37-792D116ED335}"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286197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AF64C0-221E-4155-9A37-792D116ED335}"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146556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AF64C0-221E-4155-9A37-792D116ED335}"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354372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AF64C0-221E-4155-9A37-792D116ED335}"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667462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AF64C0-221E-4155-9A37-792D116ED335}"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210830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AF64C0-221E-4155-9A37-792D116ED335}"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239936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AF64C0-221E-4155-9A37-792D116ED335}" type="datetimeFigureOut">
              <a:rPr lang="en-IN" smtClean="0"/>
              <a:t>16-06-2023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1864358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AF64C0-221E-4155-9A37-792D116ED335}" type="datetimeFigureOut">
              <a:rPr lang="en-IN" smtClean="0"/>
              <a:t>16-06-2023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282547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AF64C0-221E-4155-9A37-792D116ED335}" type="datetimeFigureOut">
              <a:rPr lang="en-IN" smtClean="0"/>
              <a:t>16-06-2023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121815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F64C0-221E-4155-9A37-792D116ED335}"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420948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AF64C0-221E-4155-9A37-792D116ED335}"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9141F4-45B6-44B1-A76B-3EE17381CAF3}" type="slidenum">
              <a:rPr lang="en-IN" smtClean="0"/>
              <a:t>‹#›</a:t>
            </a:fld>
            <a:endParaRPr lang="en-IN"/>
          </a:p>
        </p:txBody>
      </p:sp>
    </p:spTree>
    <p:extLst>
      <p:ext uri="{BB962C8B-B14F-4D97-AF65-F5344CB8AC3E}">
        <p14:creationId xmlns:p14="http://schemas.microsoft.com/office/powerpoint/2010/main" val="4322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F64C0-221E-4155-9A37-792D116ED335}" type="datetimeFigureOut">
              <a:rPr lang="en-IN" smtClean="0"/>
              <a:t>16-06-2023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141F4-45B6-44B1-A76B-3EE17381CAF3}" type="slidenum">
              <a:rPr lang="en-IN" smtClean="0"/>
              <a:t>‹#›</a:t>
            </a:fld>
            <a:endParaRPr lang="en-IN"/>
          </a:p>
        </p:txBody>
      </p:sp>
    </p:spTree>
    <p:extLst>
      <p:ext uri="{BB962C8B-B14F-4D97-AF65-F5344CB8AC3E}">
        <p14:creationId xmlns:p14="http://schemas.microsoft.com/office/powerpoint/2010/main" val="270596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bwMode="ltGray">
          <a:xfrm>
            <a:off x="-830292" y="276225"/>
            <a:ext cx="12628179" cy="6858000"/>
          </a:xfrm>
          <a:prstGeom prst="rect">
            <a:avLst/>
          </a:prstGeom>
        </p:spPr>
      </p:pic>
      <p:sp>
        <p:nvSpPr>
          <p:cNvPr id="8" name="TextBox 7"/>
          <p:cNvSpPr txBox="1"/>
          <p:nvPr/>
        </p:nvSpPr>
        <p:spPr>
          <a:xfrm>
            <a:off x="3438312" y="418539"/>
            <a:ext cx="7352589" cy="1815882"/>
          </a:xfrm>
          <a:prstGeom prst="rect">
            <a:avLst/>
          </a:prstGeom>
          <a:noFill/>
        </p:spPr>
        <p:txBody>
          <a:bodyPr wrap="none" rtlCol="0">
            <a:spAutoFit/>
          </a:bodyPr>
          <a:lstStyle/>
          <a:p>
            <a:pPr algn="ctr"/>
            <a:r>
              <a:rPr lang="en-IN" sz="4000" b="1" dirty="0" smtClean="0">
                <a:solidFill>
                  <a:schemeClr val="bg1">
                    <a:lumMod val="95000"/>
                  </a:schemeClr>
                </a:solidFill>
                <a:latin typeface="Times New Roman" panose="02020603050405020304" pitchFamily="18" charset="0"/>
                <a:cs typeface="Times New Roman" panose="02020603050405020304" pitchFamily="18" charset="0"/>
              </a:rPr>
              <a:t>LAPTOP PRICE PREDICTION</a:t>
            </a:r>
            <a:br>
              <a:rPr lang="en-IN" sz="4000" b="1" dirty="0" smtClean="0">
                <a:solidFill>
                  <a:schemeClr val="bg1">
                    <a:lumMod val="95000"/>
                  </a:schemeClr>
                </a:solidFill>
                <a:latin typeface="Times New Roman" panose="02020603050405020304" pitchFamily="18" charset="0"/>
                <a:cs typeface="Times New Roman" panose="02020603050405020304" pitchFamily="18" charset="0"/>
              </a:rPr>
            </a:br>
            <a:r>
              <a:rPr lang="en-IN" sz="4000" b="1" dirty="0" smtClean="0">
                <a:solidFill>
                  <a:schemeClr val="bg1">
                    <a:lumMod val="95000"/>
                  </a:schemeClr>
                </a:solidFill>
                <a:latin typeface="Times New Roman" panose="02020603050405020304" pitchFamily="18" charset="0"/>
                <a:cs typeface="Times New Roman" panose="02020603050405020304" pitchFamily="18" charset="0"/>
              </a:rPr>
              <a:t>          </a:t>
            </a:r>
            <a:r>
              <a:rPr lang="en-IN" sz="3200" b="1" dirty="0" smtClean="0">
                <a:solidFill>
                  <a:schemeClr val="bg1">
                    <a:lumMod val="65000"/>
                  </a:schemeClr>
                </a:solidFill>
                <a:latin typeface="Times New Roman" panose="02020603050405020304" pitchFamily="18" charset="0"/>
                <a:cs typeface="Times New Roman" panose="02020603050405020304" pitchFamily="18" charset="0"/>
              </a:rPr>
              <a:t>Using machine learning</a:t>
            </a:r>
            <a:r>
              <a:rPr lang="en-IN" sz="4000" b="1" dirty="0" smtClean="0">
                <a:solidFill>
                  <a:srgbClr val="686868"/>
                </a:solidFill>
                <a:latin typeface="Times New Roman" panose="02020603050405020304" pitchFamily="18" charset="0"/>
                <a:cs typeface="Times New Roman" panose="02020603050405020304" pitchFamily="18" charset="0"/>
              </a:rPr>
              <a:t/>
            </a:r>
            <a:br>
              <a:rPr lang="en-IN" sz="4000" b="1" dirty="0" smtClean="0">
                <a:solidFill>
                  <a:srgbClr val="686868"/>
                </a:solidFill>
                <a:latin typeface="Times New Roman" panose="02020603050405020304" pitchFamily="18" charset="0"/>
                <a:cs typeface="Times New Roman" panose="02020603050405020304" pitchFamily="18" charset="0"/>
              </a:rPr>
            </a:br>
            <a:endParaRPr lang="en-IN" sz="3200" dirty="0">
              <a:solidFill>
                <a:srgbClr val="686868"/>
              </a:solidFill>
            </a:endParaRPr>
          </a:p>
        </p:txBody>
      </p:sp>
    </p:spTree>
    <p:extLst>
      <p:ext uri="{BB962C8B-B14F-4D97-AF65-F5344CB8AC3E}">
        <p14:creationId xmlns:p14="http://schemas.microsoft.com/office/powerpoint/2010/main" val="3847286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584" y="416350"/>
            <a:ext cx="11750040" cy="6217087"/>
          </a:xfrm>
          <a:prstGeom prst="rect">
            <a:avLst/>
          </a:prstGeom>
        </p:spPr>
        <p:txBody>
          <a:bodyPr wrap="square">
            <a:spAutoFit/>
          </a:bodyPr>
          <a:lstStyle/>
          <a:p>
            <a:r>
              <a:rPr lang="en-IN" sz="2800" b="1" dirty="0" smtClean="0">
                <a:latin typeface="Times New Roman" panose="02020603050405020304" pitchFamily="18" charset="0"/>
                <a:cs typeface="Times New Roman" panose="02020603050405020304" pitchFamily="18" charset="0"/>
              </a:rPr>
              <a:t>Results and Analysis</a:t>
            </a:r>
          </a:p>
          <a:p>
            <a:endParaRPr lang="en-IN" sz="2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ea typeface="Cascadia Mono" panose="020B0609020000020004" pitchFamily="49" charset="0"/>
                <a:cs typeface="Times New Roman" panose="02020603050405020304" pitchFamily="18" charset="0"/>
              </a:rPr>
              <a:t> Apart from linear regression I have also used Decision Tree </a:t>
            </a:r>
            <a:r>
              <a:rPr lang="en-US" sz="1600" dirty="0" err="1" smtClean="0">
                <a:latin typeface="Times New Roman" panose="02020603050405020304" pitchFamily="18" charset="0"/>
                <a:ea typeface="Cascadia Mono" panose="020B0609020000020004" pitchFamily="49" charset="0"/>
                <a:cs typeface="Times New Roman" panose="02020603050405020304" pitchFamily="18" charset="0"/>
              </a:rPr>
              <a:t>Regressor</a:t>
            </a:r>
            <a:r>
              <a:rPr lang="en-US" sz="1600" dirty="0" smtClean="0">
                <a:latin typeface="Times New Roman" panose="02020603050405020304" pitchFamily="18" charset="0"/>
                <a:ea typeface="Cascadia Mono" panose="020B0609020000020004" pitchFamily="49" charset="0"/>
                <a:cs typeface="Times New Roman" panose="02020603050405020304" pitchFamily="18" charset="0"/>
              </a:rPr>
              <a:t>, Random Forest </a:t>
            </a:r>
            <a:r>
              <a:rPr lang="en-US" sz="1600" dirty="0" err="1" smtClean="0">
                <a:latin typeface="Times New Roman" panose="02020603050405020304" pitchFamily="18" charset="0"/>
                <a:ea typeface="Cascadia Mono" panose="020B0609020000020004" pitchFamily="49" charset="0"/>
                <a:cs typeface="Times New Roman" panose="02020603050405020304" pitchFamily="18" charset="0"/>
              </a:rPr>
              <a:t>Regressor</a:t>
            </a:r>
            <a:r>
              <a:rPr lang="en-US" sz="1600" dirty="0" smtClean="0">
                <a:latin typeface="Times New Roman" panose="02020603050405020304" pitchFamily="18" charset="0"/>
                <a:ea typeface="Cascadia Mono" panose="020B0609020000020004" pitchFamily="49" charset="0"/>
                <a:cs typeface="Times New Roman" panose="02020603050405020304" pitchFamily="18" charset="0"/>
              </a:rPr>
              <a:t>, KNN further</a:t>
            </a:r>
            <a:r>
              <a:rPr lang="en" sz="1600" dirty="0" smtClean="0">
                <a:latin typeface="Times New Roman" panose="02020603050405020304" pitchFamily="18" charset="0"/>
                <a:cs typeface="Times New Roman" panose="02020603050405020304" pitchFamily="18" charset="0"/>
              </a:rPr>
              <a:t>.</a:t>
            </a:r>
            <a:endParaRPr lang="en"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 Linear Regression Mean Squared Error : 1.14 and R^2 Score = 0.65</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Decision Tree </a:t>
            </a:r>
            <a:r>
              <a:rPr lang="en-US" b="1" dirty="0" err="1" smtClean="0">
                <a:latin typeface="Times New Roman" panose="02020603050405020304" pitchFamily="18" charset="0"/>
                <a:cs typeface="Times New Roman" panose="02020603050405020304" pitchFamily="18" charset="0"/>
              </a:rPr>
              <a:t>Regressor</a:t>
            </a:r>
            <a:r>
              <a:rPr lang="en-US" b="1" dirty="0" smtClean="0">
                <a:latin typeface="Times New Roman" panose="02020603050405020304" pitchFamily="18" charset="0"/>
                <a:cs typeface="Times New Roman" panose="02020603050405020304" pitchFamily="18" charset="0"/>
              </a:rPr>
              <a:t> : </a:t>
            </a:r>
          </a:p>
          <a:p>
            <a:pPr lvl="1"/>
            <a:r>
              <a:rPr lang="en-US" sz="1600" dirty="0" smtClean="0">
                <a:latin typeface="Times New Roman" panose="02020603050405020304" pitchFamily="18" charset="0"/>
                <a:cs typeface="Times New Roman" panose="02020603050405020304" pitchFamily="18" charset="0"/>
              </a:rPr>
              <a:t>        The Decision Tree </a:t>
            </a:r>
            <a:r>
              <a:rPr lang="en-US" sz="1600" dirty="0" err="1" smtClean="0">
                <a:latin typeface="Times New Roman" panose="02020603050405020304" pitchFamily="18" charset="0"/>
                <a:cs typeface="Times New Roman" panose="02020603050405020304" pitchFamily="18" charset="0"/>
              </a:rPr>
              <a:t>Regressor</a:t>
            </a:r>
            <a:r>
              <a:rPr lang="en-US" sz="1600" dirty="0" smtClean="0">
                <a:latin typeface="Times New Roman" panose="02020603050405020304" pitchFamily="18" charset="0"/>
                <a:cs typeface="Times New Roman" panose="02020603050405020304" pitchFamily="18" charset="0"/>
              </a:rPr>
              <a:t> is a machine learning algorithm used for regression tasks. It is a predictive model that maps features of an input to a continuous target variable</a:t>
            </a:r>
            <a:endParaRPr lang="en-US"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Decision Tree </a:t>
            </a:r>
            <a:r>
              <a:rPr lang="en-IN" sz="1600" b="1" dirty="0" err="1" smtClean="0">
                <a:latin typeface="Times New Roman" panose="02020603050405020304" pitchFamily="18" charset="0"/>
                <a:cs typeface="Times New Roman" panose="02020603050405020304" pitchFamily="18" charset="0"/>
              </a:rPr>
              <a:t>Regressor</a:t>
            </a:r>
            <a:r>
              <a:rPr lang="en-IN" sz="1600" b="1" dirty="0" smtClean="0">
                <a:latin typeface="Times New Roman" panose="02020603050405020304" pitchFamily="18" charset="0"/>
                <a:cs typeface="Times New Roman" panose="02020603050405020304" pitchFamily="18" charset="0"/>
              </a:rPr>
              <a:t> Accuracy Score =96.2 %</a:t>
            </a:r>
          </a:p>
          <a:p>
            <a:pPr marL="285750" indent="-285750">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Random Forest </a:t>
            </a:r>
            <a:r>
              <a:rPr lang="en-US" b="1" dirty="0" err="1" smtClean="0">
                <a:latin typeface="Times New Roman" panose="02020603050405020304" pitchFamily="18" charset="0"/>
                <a:cs typeface="Times New Roman" panose="02020603050405020304" pitchFamily="18" charset="0"/>
              </a:rPr>
              <a:t>Regressor</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lvl="1"/>
            <a:r>
              <a:rPr lang="en-US" sz="1600" dirty="0" smtClean="0">
                <a:latin typeface="Times New Roman" panose="02020603050405020304" pitchFamily="18" charset="0"/>
                <a:cs typeface="Times New Roman" panose="02020603050405020304" pitchFamily="18" charset="0"/>
              </a:rPr>
              <a:t>        The Random Forest </a:t>
            </a:r>
            <a:r>
              <a:rPr lang="en-US" sz="1600" dirty="0" err="1" smtClean="0">
                <a:latin typeface="Times New Roman" panose="02020603050405020304" pitchFamily="18" charset="0"/>
                <a:cs typeface="Times New Roman" panose="02020603050405020304" pitchFamily="18" charset="0"/>
              </a:rPr>
              <a:t>Regressor</a:t>
            </a:r>
            <a:r>
              <a:rPr lang="en-US" sz="1600" dirty="0" smtClean="0">
                <a:latin typeface="Times New Roman" panose="02020603050405020304" pitchFamily="18" charset="0"/>
                <a:cs typeface="Times New Roman" panose="02020603050405020304" pitchFamily="18" charset="0"/>
              </a:rPr>
              <a:t> is an ensemble learning algorithm used for regression tasks. It is an extension of the decision tree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algorithm that combines multiple decision trees to make predictions.</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Random Forest </a:t>
            </a:r>
            <a:r>
              <a:rPr lang="en-US" sz="1600" b="1" dirty="0" err="1" smtClean="0">
                <a:latin typeface="Times New Roman" panose="02020603050405020304" pitchFamily="18" charset="0"/>
                <a:cs typeface="Times New Roman" panose="02020603050405020304" pitchFamily="18" charset="0"/>
              </a:rPr>
              <a:t>Regressor</a:t>
            </a:r>
            <a:r>
              <a:rPr lang="en-US" sz="1600" b="1" dirty="0" smtClean="0">
                <a:latin typeface="Times New Roman" panose="02020603050405020304" pitchFamily="18" charset="0"/>
                <a:cs typeface="Times New Roman" panose="02020603050405020304" pitchFamily="18" charset="0"/>
              </a:rPr>
              <a:t> Accuracy Score For Training Data = 97.6%</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Random Forest </a:t>
            </a:r>
            <a:r>
              <a:rPr lang="en-US" sz="1600" b="1" dirty="0" err="1" smtClean="0">
                <a:latin typeface="Times New Roman" panose="02020603050405020304" pitchFamily="18" charset="0"/>
                <a:cs typeface="Times New Roman" panose="02020603050405020304" pitchFamily="18" charset="0"/>
              </a:rPr>
              <a:t>Regressor</a:t>
            </a:r>
            <a:r>
              <a:rPr lang="en-US" sz="1600" b="1" dirty="0" smtClean="0">
                <a:latin typeface="Times New Roman" panose="02020603050405020304" pitchFamily="18" charset="0"/>
                <a:cs typeface="Times New Roman" panose="02020603050405020304" pitchFamily="18" charset="0"/>
              </a:rPr>
              <a:t> Accuracy Score For Test Data = 97.7%</a:t>
            </a:r>
          </a:p>
          <a:p>
            <a:pPr marL="285750" indent="-285750">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Random Forest </a:t>
            </a:r>
            <a:r>
              <a:rPr lang="en-IN" sz="1600" b="1" dirty="0" err="1" smtClean="0">
                <a:latin typeface="Times New Roman" panose="02020603050405020304" pitchFamily="18" charset="0"/>
                <a:cs typeface="Times New Roman" panose="02020603050405020304" pitchFamily="18" charset="0"/>
              </a:rPr>
              <a:t>Regressor</a:t>
            </a:r>
            <a:r>
              <a:rPr lang="en-IN" sz="1600" b="1" dirty="0" smtClean="0">
                <a:latin typeface="Times New Roman" panose="02020603050405020304" pitchFamily="18" charset="0"/>
                <a:cs typeface="Times New Roman" panose="02020603050405020304" pitchFamily="18" charset="0"/>
              </a:rPr>
              <a:t> R^2 SCORE = 0.66</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K NEAREST NEIGHBOR (KNN) </a:t>
            </a:r>
            <a:r>
              <a:rPr lang="en-US" dirty="0" smtClean="0">
                <a:latin typeface="Times New Roman" panose="02020603050405020304" pitchFamily="18" charset="0"/>
                <a:cs typeface="Times New Roman" panose="02020603050405020304" pitchFamily="18" charset="0"/>
              </a:rPr>
              <a:t>: </a:t>
            </a:r>
          </a:p>
          <a:p>
            <a:pPr lvl="1"/>
            <a:r>
              <a:rPr lang="en-US" sz="1600" dirty="0" smtClean="0">
                <a:latin typeface="Times New Roman" panose="02020603050405020304" pitchFamily="18" charset="0"/>
                <a:cs typeface="Times New Roman" panose="02020603050405020304" pitchFamily="18" charset="0"/>
              </a:rPr>
              <a:t>               K-Nearest Neighbors (KNN) </a:t>
            </a:r>
            <a:r>
              <a:rPr lang="en-US" sz="1600" dirty="0" err="1" smtClean="0">
                <a:latin typeface="Times New Roman" panose="02020603050405020304" pitchFamily="18" charset="0"/>
                <a:cs typeface="Times New Roman" panose="02020603050405020304" pitchFamily="18" charset="0"/>
              </a:rPr>
              <a:t>Regressor</a:t>
            </a:r>
            <a:r>
              <a:rPr lang="en-US" sz="1600" dirty="0" smtClean="0">
                <a:latin typeface="Times New Roman" panose="02020603050405020304" pitchFamily="18" charset="0"/>
                <a:cs typeface="Times New Roman" panose="02020603050405020304" pitchFamily="18" charset="0"/>
              </a:rPr>
              <a:t> is a machine learning algorithm used for regression tasks. Unlike parametric models, KNN is a non-parametric algorithm that makes predictions based on the similarity of data points in the feature space. </a:t>
            </a:r>
            <a:endParaRPr lang="en-US" sz="16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K NEAREST NEIGHBOR (KNN)    MSE= 1.95 &amp; R^2 Score = 0.41</a:t>
            </a:r>
          </a:p>
          <a:p>
            <a:endParaRPr lang="en-IN" sz="1600" b="1"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ea typeface="Cascadia Mono" panose="020B0609020000020004" pitchFamily="49"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359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08275"/>
            <a:ext cx="10905744" cy="3203954"/>
          </a:xfrm>
          <a:prstGeom prst="rect">
            <a:avLst/>
          </a:prstGeom>
        </p:spPr>
        <p:txBody>
          <a:bodyPr wrap="square">
            <a:spAutoFit/>
          </a:bodyPr>
          <a:lstStyle/>
          <a:p>
            <a:r>
              <a:rPr lang="en-IN" sz="3200" b="1" dirty="0" smtClean="0">
                <a:solidFill>
                  <a:srgbClr val="000000"/>
                </a:solidFill>
                <a:effectLst/>
                <a:latin typeface="Times New Roman" panose="02020603050405020304" pitchFamily="18" charset="0"/>
                <a:ea typeface="Times New Roman" panose="02020603050405020304" pitchFamily="18" charset="0"/>
              </a:rPr>
              <a:t>Conclusions :- </a:t>
            </a:r>
            <a:endParaRPr lang="en-IN" sz="3200" dirty="0" smtClean="0">
              <a:solidFill>
                <a:srgbClr val="000000"/>
              </a:solidFill>
              <a:effectLst/>
              <a:latin typeface="Times New Roman" panose="02020603050405020304" pitchFamily="18" charset="0"/>
              <a:ea typeface="Times New Roman" panose="02020603050405020304" pitchFamily="18" charset="0"/>
            </a:endParaRPr>
          </a:p>
          <a:p>
            <a:r>
              <a:rPr lang="en-IN" sz="2800" b="1" dirty="0" smtClean="0">
                <a:solidFill>
                  <a:srgbClr val="000000"/>
                </a:solidFill>
                <a:effectLst/>
                <a:latin typeface="Times New Roman" panose="02020603050405020304" pitchFamily="18" charset="0"/>
                <a:ea typeface="Times New Roman" panose="02020603050405020304" pitchFamily="18" charset="0"/>
              </a:rPr>
              <a:t> </a:t>
            </a:r>
            <a:endParaRPr lang="en-IN" sz="1600" dirty="0" smtClean="0">
              <a:solidFill>
                <a:srgbClr val="000000"/>
              </a:solidFill>
              <a:effectLst/>
              <a:latin typeface="Times New Roman" panose="02020603050405020304" pitchFamily="18" charset="0"/>
              <a:ea typeface="Times New Roman" panose="02020603050405020304" pitchFamily="18" charset="0"/>
            </a:endParaRPr>
          </a:p>
          <a:p>
            <a:r>
              <a:rPr lang="en-IN" sz="2000" b="1" dirty="0" smtClean="0">
                <a:solidFill>
                  <a:srgbClr val="000000"/>
                </a:solidFill>
                <a:effectLst/>
                <a:latin typeface="Times New Roman" panose="02020603050405020304" pitchFamily="18" charset="0"/>
                <a:ea typeface="Times New Roman" panose="02020603050405020304" pitchFamily="18" charset="0"/>
              </a:rPr>
              <a:t>	</a:t>
            </a:r>
            <a:r>
              <a:rPr lang="en-IN" sz="20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Predicting something through the application of machine learning using the Decision Tree algorithm makes it easy for students, especially in determining the choice of laptop specifications that are most desirable for students to meet student needs and in accordance with the purchasing power of students. Students no longer need to look for various sources to find laptop specifications that are needed by students in meeting the needs of students, because the laptop specifications from the results of the machine learning application have provided the most desirable specifications with their prices of laptops.</a:t>
            </a:r>
            <a:endParaRPr lang="en-IN" sz="2000" dirty="0" smtClean="0">
              <a:solidFill>
                <a:srgbClr val="000000"/>
              </a:solidFill>
              <a:effectLst/>
              <a:latin typeface="Times New Roman" panose="02020603050405020304" pitchFamily="18" charset="0"/>
              <a:ea typeface="Times New Roman" panose="02020603050405020304" pitchFamily="18" charset="0"/>
            </a:endParaRPr>
          </a:p>
          <a:p>
            <a:pPr>
              <a:lnSpc>
                <a:spcPct val="115000"/>
              </a:lnSpc>
              <a:spcAft>
                <a:spcPts val="1000"/>
              </a:spcAft>
            </a:pPr>
            <a:r>
              <a:rPr lang="en-IN" sz="2000" b="1"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2000" dirty="0">
              <a:effectLst/>
              <a:latin typeface="Calibri" panose="020F0502020204030204" pitchFamily="34" charset="0"/>
              <a:ea typeface="Times New Roman" panose="02020603050405020304" pitchFamily="18" charset="0"/>
              <a:cs typeface="Mangal"/>
            </a:endParaRPr>
          </a:p>
        </p:txBody>
      </p:sp>
    </p:spTree>
    <p:extLst>
      <p:ext uri="{BB962C8B-B14F-4D97-AF65-F5344CB8AC3E}">
        <p14:creationId xmlns:p14="http://schemas.microsoft.com/office/powerpoint/2010/main" val="2523494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832" y="629422"/>
            <a:ext cx="8848344" cy="3848233"/>
          </a:xfrm>
          <a:prstGeom prst="rect">
            <a:avLst/>
          </a:prstGeom>
        </p:spPr>
        <p:txBody>
          <a:bodyPr wrap="square">
            <a:spAutoFit/>
          </a:bodyPr>
          <a:lstStyle/>
          <a:p>
            <a:pPr>
              <a:lnSpc>
                <a:spcPct val="115000"/>
              </a:lnSpc>
              <a:spcAft>
                <a:spcPts val="1000"/>
              </a:spcAft>
            </a:pPr>
            <a:r>
              <a:rPr lang="en-IN" sz="3200" b="1" dirty="0" smtClean="0">
                <a:effectLst/>
                <a:latin typeface="Calibri" panose="020F0502020204030204" pitchFamily="34" charset="0"/>
                <a:ea typeface="Times New Roman" panose="02020603050405020304" pitchFamily="18" charset="0"/>
                <a:cs typeface="Calibri" panose="020F0502020204030204" pitchFamily="34" charset="0"/>
              </a:rPr>
              <a:t>References:-</a:t>
            </a:r>
            <a:endParaRPr lang="en-IN" sz="3200" dirty="0" smtClean="0">
              <a:effectLst/>
              <a:latin typeface="Calibri" panose="020F0502020204030204" pitchFamily="34" charset="0"/>
              <a:ea typeface="Times New Roman" panose="02020603050405020304" pitchFamily="18" charset="0"/>
              <a:cs typeface="Mangal"/>
            </a:endParaRPr>
          </a:p>
          <a:p>
            <a:pPr marL="285750" indent="-285750">
              <a:lnSpc>
                <a:spcPct val="115000"/>
              </a:lnSpc>
              <a:spcAft>
                <a:spcPts val="1000"/>
              </a:spcAft>
              <a:buFont typeface="Arial" panose="020B0604020202020204" pitchFamily="34" charset="0"/>
              <a:buChar char="•"/>
            </a:pPr>
            <a:r>
              <a:rPr lang="en-IN" sz="2400" dirty="0" smtClean="0">
                <a:effectLst/>
                <a:latin typeface="Calibri" panose="020F0502020204030204" pitchFamily="34" charset="0"/>
                <a:ea typeface="Times New Roman" panose="02020603050405020304" pitchFamily="18" charset="0"/>
                <a:cs typeface="Calibri" panose="020F0502020204030204" pitchFamily="34" charset="0"/>
              </a:rPr>
              <a:t>https://www.kaggle.com/code/danielbethell/la </a:t>
            </a:r>
            <a:r>
              <a:rPr lang="en-IN" sz="2400" dirty="0" err="1" smtClean="0">
                <a:effectLst/>
                <a:latin typeface="Calibri" panose="020F0502020204030204" pitchFamily="34" charset="0"/>
                <a:ea typeface="Times New Roman" panose="02020603050405020304" pitchFamily="18" charset="0"/>
                <a:cs typeface="Calibri" panose="020F0502020204030204" pitchFamily="34" charset="0"/>
              </a:rPr>
              <a:t>ptop</a:t>
            </a:r>
            <a:r>
              <a:rPr lang="en-IN" sz="2400" dirty="0" smtClean="0">
                <a:effectLst/>
                <a:latin typeface="Calibri" panose="020F0502020204030204" pitchFamily="34" charset="0"/>
                <a:ea typeface="Times New Roman" panose="02020603050405020304" pitchFamily="18" charset="0"/>
                <a:cs typeface="Calibri" panose="020F0502020204030204" pitchFamily="34" charset="0"/>
              </a:rPr>
              <a:t>-prices-prediction</a:t>
            </a:r>
          </a:p>
          <a:p>
            <a:pPr marL="285750" indent="-285750">
              <a:lnSpc>
                <a:spcPct val="115000"/>
              </a:lnSpc>
              <a:spcAft>
                <a:spcPts val="1000"/>
              </a:spcAft>
              <a:buFont typeface="Arial" panose="020B0604020202020204" pitchFamily="34" charset="0"/>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Google </a:t>
            </a:r>
          </a:p>
          <a:p>
            <a:pPr marL="285750" indent="-285750">
              <a:lnSpc>
                <a:spcPct val="115000"/>
              </a:lnSpc>
              <a:spcAft>
                <a:spcPts val="1000"/>
              </a:spcAft>
              <a:buFont typeface="Arial" panose="020B0604020202020204" pitchFamily="34" charset="0"/>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YouTube</a:t>
            </a:r>
          </a:p>
          <a:p>
            <a:pPr>
              <a:lnSpc>
                <a:spcPct val="115000"/>
              </a:lnSpc>
              <a:spcAft>
                <a:spcPts val="1000"/>
              </a:spcAft>
            </a:pPr>
            <a:endParaRPr lang="en-IN" sz="2400" dirty="0" smtClean="0">
              <a:effectLst/>
              <a:latin typeface="Calibri" panose="020F0502020204030204" pitchFamily="34" charset="0"/>
              <a:ea typeface="Times New Roman" panose="02020603050405020304" pitchFamily="18" charset="0"/>
              <a:cs typeface="Mangal"/>
            </a:endParaRPr>
          </a:p>
          <a:p>
            <a:pPr>
              <a:lnSpc>
                <a:spcPct val="115000"/>
              </a:lnSpc>
              <a:spcAft>
                <a:spcPts val="1000"/>
              </a:spcAft>
            </a:pPr>
            <a:r>
              <a:rPr lang="en-IN" sz="2400"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Times New Roman" panose="02020603050405020304" pitchFamily="18" charset="0"/>
              <a:cs typeface="Mangal"/>
            </a:endParaRPr>
          </a:p>
        </p:txBody>
      </p:sp>
    </p:spTree>
    <p:extLst>
      <p:ext uri="{BB962C8B-B14F-4D97-AF65-F5344CB8AC3E}">
        <p14:creationId xmlns:p14="http://schemas.microsoft.com/office/powerpoint/2010/main" val="4046562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9123" y="1190446"/>
            <a:ext cx="9946257" cy="3662541"/>
          </a:xfrm>
          <a:prstGeom prst="rect">
            <a:avLst/>
          </a:prstGeom>
        </p:spPr>
        <p:txBody>
          <a:bodyPr wrap="square">
            <a:spAutoFit/>
          </a:bodyPr>
          <a:lstStyle/>
          <a:p>
            <a:r>
              <a:rPr lang="en-IN" sz="2800" b="1" dirty="0" smtClean="0">
                <a:latin typeface="Times New Roman" panose="02020603050405020304" pitchFamily="18" charset="0"/>
                <a:cs typeface="Times New Roman" panose="02020603050405020304" pitchFamily="18" charset="0"/>
              </a:rPr>
              <a:t>Introduction: -</a:t>
            </a:r>
          </a:p>
          <a:p>
            <a:endParaRPr lang="en-IN" sz="2000" dirty="0" smtClean="0">
              <a:latin typeface="Times New Roman" panose="02020603050405020304" pitchFamily="18" charset="0"/>
              <a:cs typeface="Times New Roman" panose="02020603050405020304" pitchFamily="18" charset="0"/>
            </a:endParaRPr>
          </a:p>
          <a:p>
            <a:r>
              <a:rPr lang="en-IN" b="1" dirty="0" smtClean="0"/>
              <a:t>    </a:t>
            </a:r>
            <a:r>
              <a:rPr lang="en-IN" dirty="0" smtClean="0">
                <a:latin typeface="Times New Roman" panose="02020603050405020304" pitchFamily="18" charset="0"/>
                <a:cs typeface="Times New Roman" panose="02020603050405020304" pitchFamily="18" charset="0"/>
              </a:rPr>
              <a:t>The laptop price predictor project is a very interesting project that you can use to predict the price of laptops. This will help you in saving money and time, because you don’t need to go to different stores and check prices every time you want to buy a new laptop. </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project will be divided into 3 parts, each having its own specific tasks. The first part is to create a model that predicts the price of laptops based on various factors such as the size of screen and CPU speed.</a:t>
            </a: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The second part is to test this model on real data collected from different websites. Finally, we test our model on new data sets to see if it can accurately predict how much a laptop costs.</a:t>
            </a: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292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262" y="369370"/>
            <a:ext cx="6006644" cy="556434"/>
          </a:xfrm>
          <a:prstGeom prst="rect">
            <a:avLst/>
          </a:prstGeom>
        </p:spPr>
        <p:txBody>
          <a:bodyPr wrap="none">
            <a:spAutoFit/>
          </a:bodyPr>
          <a:lstStyle/>
          <a:p>
            <a:pPr>
              <a:lnSpc>
                <a:spcPct val="115000"/>
              </a:lnSpc>
              <a:spcAft>
                <a:spcPts val="1000"/>
              </a:spcAft>
            </a:pPr>
            <a:r>
              <a:rPr lang="en-IN" sz="2800" b="1" dirty="0" smtClean="0">
                <a:effectLst/>
                <a:latin typeface="Times New Roman" panose="02020603050405020304" pitchFamily="18" charset="0"/>
                <a:ea typeface="Times New Roman" panose="02020603050405020304" pitchFamily="18" charset="0"/>
                <a:cs typeface="Mangal"/>
              </a:rPr>
              <a:t>Data Collection and Pre-processing: - </a:t>
            </a:r>
            <a:endParaRPr lang="en-IN" sz="2800" dirty="0">
              <a:effectLst/>
              <a:latin typeface="Calibri" panose="020F0502020204030204" pitchFamily="34" charset="0"/>
              <a:ea typeface="Times New Roman" panose="02020603050405020304" pitchFamily="18" charset="0"/>
              <a:cs typeface="Mangal"/>
            </a:endParaRPr>
          </a:p>
        </p:txBody>
      </p:sp>
      <p:sp>
        <p:nvSpPr>
          <p:cNvPr id="3" name="Rectangle 2"/>
          <p:cNvSpPr/>
          <p:nvPr/>
        </p:nvSpPr>
        <p:spPr>
          <a:xfrm>
            <a:off x="567714" y="1331632"/>
            <a:ext cx="10982565" cy="4055982"/>
          </a:xfrm>
          <a:prstGeom prst="rect">
            <a:avLst/>
          </a:prstGeom>
        </p:spPr>
        <p:txBody>
          <a:bodyPr wrap="square">
            <a:spAutoFit/>
          </a:bodyPr>
          <a:lstStyle/>
          <a:p>
            <a:pPr>
              <a:lnSpc>
                <a:spcPct val="115000"/>
              </a:lnSpc>
              <a:spcAft>
                <a:spcPts val="1000"/>
              </a:spcAft>
            </a:pPr>
            <a:r>
              <a:rPr lang="en-IN" b="1" dirty="0" smtClean="0">
                <a:effectLst/>
                <a:latin typeface="Times New Roman" panose="02020603050405020304" pitchFamily="18" charset="0"/>
                <a:ea typeface="Times New Roman" panose="02020603050405020304" pitchFamily="18" charset="0"/>
                <a:cs typeface="Mangal"/>
              </a:rPr>
              <a:t>To collect and </a:t>
            </a:r>
            <a:r>
              <a:rPr lang="en-IN" b="1" dirty="0" err="1" smtClean="0">
                <a:effectLst/>
                <a:latin typeface="Times New Roman" panose="02020603050405020304" pitchFamily="18" charset="0"/>
                <a:ea typeface="Times New Roman" panose="02020603050405020304" pitchFamily="18" charset="0"/>
                <a:cs typeface="Mangal"/>
              </a:rPr>
              <a:t>preprocess</a:t>
            </a:r>
            <a:r>
              <a:rPr lang="en-IN" b="1" dirty="0" smtClean="0">
                <a:effectLst/>
                <a:latin typeface="Times New Roman" panose="02020603050405020304" pitchFamily="18" charset="0"/>
                <a:ea typeface="Times New Roman" panose="02020603050405020304" pitchFamily="18" charset="0"/>
                <a:cs typeface="Mangal"/>
              </a:rPr>
              <a:t> US tornado data, you can follow these general steps:</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Font typeface="Symbol" panose="05050102010706020507" pitchFamily="18" charset="2"/>
              <a:buChar char=""/>
            </a:pPr>
            <a:r>
              <a:rPr lang="en-IN" sz="2000" b="1" u="sng" dirty="0" smtClean="0">
                <a:effectLst/>
                <a:latin typeface="Times New Roman" panose="02020603050405020304" pitchFamily="18" charset="0"/>
                <a:ea typeface="Times New Roman" panose="02020603050405020304" pitchFamily="18" charset="0"/>
                <a:cs typeface="Mangal"/>
              </a:rPr>
              <a:t>Data Collection </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Wingdings" panose="05000000000000000000" pitchFamily="2" charset="2"/>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Data source</a:t>
            </a:r>
            <a:r>
              <a:rPr lang="en-IN" sz="1400" b="1" dirty="0" smtClean="0">
                <a:effectLst/>
                <a:latin typeface="Calibri" panose="020F0502020204030204" pitchFamily="34" charset="0"/>
                <a:ea typeface="Times New Roman" panose="02020603050405020304" pitchFamily="18" charset="0"/>
                <a:cs typeface="Calibri" panose="020F0502020204030204" pitchFamily="34" charset="0"/>
              </a:rPr>
              <a:t>:</a:t>
            </a:r>
          </a:p>
          <a:p>
            <a:pPr lvl="0">
              <a:lnSpc>
                <a:spcPct val="115000"/>
              </a:lnSpc>
              <a:spcAft>
                <a:spcPts val="1000"/>
              </a:spcAft>
              <a:buSzPts val="1400"/>
            </a:pPr>
            <a:r>
              <a:rPr lang="en-IN" sz="1400" b="1" dirty="0" smtClean="0">
                <a:latin typeface="Calibri" panose="020F0502020204030204" pitchFamily="34" charset="0"/>
                <a:ea typeface="Times New Roman" panose="02020603050405020304" pitchFamily="18" charset="0"/>
                <a:cs typeface="Calibri" panose="020F0502020204030204" pitchFamily="34" charset="0"/>
              </a:rPr>
              <a:t>        </a:t>
            </a:r>
            <a:r>
              <a:rPr lang="en-IN" b="1" dirty="0" smtClean="0">
                <a:effectLst/>
                <a:latin typeface="Calibri" panose="020F0502020204030204" pitchFamily="34" charset="0"/>
                <a:ea typeface="Times New Roman" panose="02020603050405020304" pitchFamily="18" charset="0"/>
                <a:cs typeface="Calibri" panose="020F0502020204030204" pitchFamily="34" charset="0"/>
              </a:rPr>
              <a:t>  </a:t>
            </a:r>
            <a:r>
              <a:rPr lang="en-IN" dirty="0" smtClean="0">
                <a:effectLst/>
                <a:latin typeface="Times New Roman" panose="02020603050405020304" pitchFamily="18" charset="0"/>
                <a:ea typeface="Times New Roman" panose="02020603050405020304" pitchFamily="18" charset="0"/>
                <a:cs typeface="Mangal"/>
              </a:rPr>
              <a:t>There are various sources of </a:t>
            </a:r>
            <a:r>
              <a:rPr lang="en-IN" dirty="0" smtClean="0">
                <a:solidFill>
                  <a:srgbClr val="000000"/>
                </a:solidFill>
                <a:effectLst/>
                <a:latin typeface="Times New Roman" panose="02020603050405020304" pitchFamily="18" charset="0"/>
                <a:ea typeface="Times New Roman" panose="02020603050405020304" pitchFamily="18" charset="0"/>
                <a:cs typeface="Mangal"/>
              </a:rPr>
              <a:t>Laptop Price Prediction</a:t>
            </a:r>
            <a:r>
              <a:rPr lang="en-IN" dirty="0" smtClean="0">
                <a:effectLst/>
                <a:latin typeface="Times New Roman" panose="02020603050405020304" pitchFamily="18" charset="0"/>
                <a:ea typeface="Times New Roman" panose="02020603050405020304" pitchFamily="18" charset="0"/>
                <a:cs typeface="Mangal"/>
              </a:rPr>
              <a:t>. The data used in this paper is taken from </a:t>
            </a:r>
            <a:r>
              <a:rPr lang="en-IN" dirty="0" err="1" smtClean="0">
                <a:effectLst/>
                <a:latin typeface="Times New Roman" panose="02020603050405020304" pitchFamily="18" charset="0"/>
                <a:ea typeface="Times New Roman" panose="02020603050405020304" pitchFamily="18" charset="0"/>
                <a:cs typeface="Mangal"/>
              </a:rPr>
              <a:t>Kaggle</a:t>
            </a:r>
            <a:r>
              <a:rPr lang="en-IN" dirty="0" smtClean="0">
                <a:effectLst/>
                <a:latin typeface="Times New Roman" panose="02020603050405020304" pitchFamily="18" charset="0"/>
                <a:ea typeface="Times New Roman" panose="02020603050405020304" pitchFamily="18" charset="0"/>
                <a:cs typeface="Mangal"/>
              </a:rPr>
              <a:t> website.</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Wingdings" panose="05000000000000000000" pitchFamily="2" charset="2"/>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Access the data:</a:t>
            </a:r>
            <a:r>
              <a:rPr lang="en-IN" sz="1400" b="1"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1000"/>
              </a:spcAft>
              <a:buSzPts val="1400"/>
            </a:pPr>
            <a:r>
              <a:rPr lang="en-IN" dirty="0" smtClean="0">
                <a:effectLst/>
                <a:latin typeface="Times New Roman" panose="02020603050405020304" pitchFamily="18" charset="0"/>
                <a:ea typeface="Times New Roman" panose="02020603050405020304" pitchFamily="18" charset="0"/>
                <a:cs typeface="Mangal"/>
              </a:rPr>
              <a:t>        Visit the websites of the selected sources to directly access the tornado datasets. </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Wingdings" panose="05000000000000000000" pitchFamily="2" charset="2"/>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Download &amp; Understand the data format</a:t>
            </a:r>
            <a:r>
              <a:rPr lang="en-IN" sz="1400" b="1"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lvl="0">
              <a:lnSpc>
                <a:spcPct val="115000"/>
              </a:lnSpc>
              <a:spcAft>
                <a:spcPts val="1000"/>
              </a:spcAft>
              <a:buSzPts val="1400"/>
            </a:pPr>
            <a:r>
              <a:rPr lang="en-IN" sz="14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n-IN" dirty="0" smtClean="0">
                <a:effectLst/>
                <a:latin typeface="Times New Roman" panose="02020603050405020304" pitchFamily="18" charset="0"/>
                <a:ea typeface="Times New Roman" panose="02020603050405020304" pitchFamily="18" charset="0"/>
                <a:cs typeface="Mangal"/>
              </a:rPr>
              <a:t>      The data was downloaded in CSV format to perform </a:t>
            </a:r>
            <a:r>
              <a:rPr lang="en-IN" dirty="0" err="1" smtClean="0">
                <a:effectLst/>
                <a:latin typeface="Times New Roman" panose="02020603050405020304" pitchFamily="18" charset="0"/>
                <a:ea typeface="Times New Roman" panose="02020603050405020304" pitchFamily="18" charset="0"/>
                <a:cs typeface="Mangal"/>
              </a:rPr>
              <a:t>analyzations</a:t>
            </a:r>
            <a:r>
              <a:rPr lang="en-IN" dirty="0" smtClean="0">
                <a:effectLst/>
                <a:latin typeface="Times New Roman" panose="02020603050405020304" pitchFamily="18" charset="0"/>
                <a:ea typeface="Times New Roman" panose="02020603050405020304" pitchFamily="18" charset="0"/>
                <a:cs typeface="Mangal"/>
              </a:rPr>
              <a:t>.</a:t>
            </a:r>
            <a:endParaRPr lang="en-IN" sz="1400" dirty="0" smtClean="0">
              <a:effectLst/>
              <a:latin typeface="Calibri" panose="020F0502020204030204" pitchFamily="34" charset="0"/>
              <a:ea typeface="Times New Roman" panose="02020603050405020304" pitchFamily="18" charset="0"/>
              <a:cs typeface="Mangal"/>
            </a:endParaRPr>
          </a:p>
          <a:p>
            <a:pPr marL="457200" indent="-457200">
              <a:lnSpc>
                <a:spcPct val="115000"/>
              </a:lnSpc>
              <a:spcAft>
                <a:spcPts val="1000"/>
              </a:spcAft>
              <a:buFont typeface="Wingdings" panose="05000000000000000000" pitchFamily="2" charset="2"/>
              <a:buChar char="§"/>
            </a:pPr>
            <a:endParaRPr lang="en-IN" sz="2000" b="1" u="sng" dirty="0" smtClean="0">
              <a:effectLst/>
              <a:latin typeface="Times New Roman" panose="02020603050405020304" pitchFamily="18" charset="0"/>
              <a:ea typeface="Times New Roman" panose="02020603050405020304" pitchFamily="18" charset="0"/>
              <a:cs typeface="Mangal"/>
            </a:endParaRPr>
          </a:p>
        </p:txBody>
      </p:sp>
    </p:spTree>
    <p:extLst>
      <p:ext uri="{BB962C8B-B14F-4D97-AF65-F5344CB8AC3E}">
        <p14:creationId xmlns:p14="http://schemas.microsoft.com/office/powerpoint/2010/main" val="3433555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184" y="210941"/>
            <a:ext cx="11728940" cy="6520246"/>
          </a:xfrm>
          <a:prstGeom prst="rect">
            <a:avLst/>
          </a:prstGeom>
        </p:spPr>
        <p:txBody>
          <a:bodyPr wrap="square">
            <a:spAutoFit/>
          </a:bodyPr>
          <a:lstStyle/>
          <a:p>
            <a:pPr>
              <a:lnSpc>
                <a:spcPct val="115000"/>
              </a:lnSpc>
              <a:spcAft>
                <a:spcPts val="1000"/>
              </a:spcAft>
            </a:pPr>
            <a:r>
              <a:rPr lang="en-IN" sz="2000" b="1" u="sng" dirty="0" smtClean="0">
                <a:effectLst/>
                <a:latin typeface="Times New Roman" panose="02020603050405020304" pitchFamily="18" charset="0"/>
                <a:ea typeface="Times New Roman" panose="02020603050405020304" pitchFamily="18" charset="0"/>
                <a:cs typeface="Mangal"/>
              </a:rPr>
              <a:t>Data </a:t>
            </a:r>
            <a:r>
              <a:rPr lang="en-IN" sz="2000" b="1" u="sng" dirty="0" err="1" smtClean="0">
                <a:effectLst/>
                <a:latin typeface="Times New Roman" panose="02020603050405020304" pitchFamily="18" charset="0"/>
                <a:ea typeface="Times New Roman" panose="02020603050405020304" pitchFamily="18" charset="0"/>
                <a:cs typeface="Mangal"/>
              </a:rPr>
              <a:t>Preprocessing</a:t>
            </a:r>
            <a:r>
              <a:rPr lang="en-IN" sz="2000" b="1" u="sng" dirty="0" smtClean="0">
                <a:effectLst/>
                <a:latin typeface="Times New Roman" panose="02020603050405020304" pitchFamily="18" charset="0"/>
                <a:ea typeface="Times New Roman" panose="02020603050405020304" pitchFamily="18" charset="0"/>
                <a:cs typeface="Mangal"/>
              </a:rPr>
              <a:t>:</a:t>
            </a:r>
            <a:endParaRPr lang="en-IN" sz="20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Arial" panose="020B0604020202020204" pitchFamily="34" charset="0"/>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Import the data</a:t>
            </a:r>
            <a:r>
              <a:rPr lang="en-IN" dirty="0" smtClean="0">
                <a:effectLst/>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768985">
              <a:lnSpc>
                <a:spcPct val="115000"/>
              </a:lnSpc>
              <a:spcAft>
                <a:spcPts val="1000"/>
              </a:spcAft>
            </a:pPr>
            <a:r>
              <a:rPr lang="en-IN" b="1" dirty="0" smtClean="0">
                <a:effectLst/>
                <a:latin typeface="Times New Roman" panose="02020603050405020304" pitchFamily="18" charset="0"/>
                <a:ea typeface="Times New Roman" panose="02020603050405020304" pitchFamily="18" charset="0"/>
                <a:cs typeface="Mangal"/>
              </a:rPr>
              <a:t>   </a:t>
            </a:r>
            <a:r>
              <a:rPr lang="en-IN" dirty="0" smtClean="0">
                <a:effectLst/>
                <a:latin typeface="Times New Roman" panose="02020603050405020304" pitchFamily="18" charset="0"/>
                <a:ea typeface="Times New Roman" panose="02020603050405020304" pitchFamily="18" charset="0"/>
                <a:cs typeface="Mangal"/>
              </a:rPr>
              <a:t> The downloaded </a:t>
            </a:r>
            <a:r>
              <a:rPr lang="en-IN" dirty="0" smtClean="0">
                <a:solidFill>
                  <a:srgbClr val="000000"/>
                </a:solidFill>
                <a:effectLst/>
                <a:latin typeface="Times New Roman" panose="02020603050405020304" pitchFamily="18" charset="0"/>
                <a:ea typeface="Times New Roman" panose="02020603050405020304" pitchFamily="18" charset="0"/>
                <a:cs typeface="Mangal"/>
              </a:rPr>
              <a:t>Laptop Price Prediction</a:t>
            </a:r>
            <a:r>
              <a:rPr lang="en-IN" dirty="0" smtClean="0">
                <a:effectLst/>
                <a:latin typeface="Times New Roman" panose="02020603050405020304" pitchFamily="18" charset="0"/>
                <a:ea typeface="Times New Roman" panose="02020603050405020304" pitchFamily="18" charset="0"/>
                <a:cs typeface="Mangal"/>
              </a:rPr>
              <a:t> data or programming environment, such as Python with libraries like Pandas, </a:t>
            </a:r>
            <a:r>
              <a:rPr lang="en-IN" dirty="0" err="1" smtClean="0">
                <a:effectLst/>
                <a:latin typeface="Times New Roman" panose="02020603050405020304" pitchFamily="18" charset="0"/>
                <a:ea typeface="Times New Roman" panose="02020603050405020304" pitchFamily="18" charset="0"/>
                <a:cs typeface="Mangal"/>
              </a:rPr>
              <a:t>Numpy</a:t>
            </a:r>
            <a:r>
              <a:rPr lang="en-IN" dirty="0" smtClean="0">
                <a:effectLst/>
                <a:latin typeface="Times New Roman" panose="02020603050405020304" pitchFamily="18" charset="0"/>
                <a:ea typeface="Times New Roman" panose="02020603050405020304" pitchFamily="18" charset="0"/>
                <a:cs typeface="Mangal"/>
              </a:rPr>
              <a:t>, </a:t>
            </a:r>
            <a:r>
              <a:rPr lang="en-IN" dirty="0" err="1" smtClean="0">
                <a:effectLst/>
                <a:latin typeface="Times New Roman" panose="02020603050405020304" pitchFamily="18" charset="0"/>
                <a:ea typeface="Times New Roman" panose="02020603050405020304" pitchFamily="18" charset="0"/>
                <a:cs typeface="Mangal"/>
              </a:rPr>
              <a:t>Matplotlib</a:t>
            </a:r>
            <a:r>
              <a:rPr lang="en-IN" dirty="0" smtClean="0">
                <a:effectLst/>
                <a:latin typeface="Times New Roman" panose="02020603050405020304" pitchFamily="18" charset="0"/>
                <a:ea typeface="Times New Roman" panose="02020603050405020304" pitchFamily="18" charset="0"/>
                <a:cs typeface="Mangal"/>
              </a:rPr>
              <a:t>, </a:t>
            </a:r>
            <a:r>
              <a:rPr lang="en-IN" dirty="0" err="1" smtClean="0">
                <a:effectLst/>
                <a:latin typeface="Times New Roman" panose="02020603050405020304" pitchFamily="18" charset="0"/>
                <a:ea typeface="Times New Roman" panose="02020603050405020304" pitchFamily="18" charset="0"/>
                <a:cs typeface="Mangal"/>
              </a:rPr>
              <a:t>Seaborn</a:t>
            </a:r>
            <a:r>
              <a:rPr lang="en-IN" dirty="0" smtClean="0">
                <a:effectLst/>
                <a:latin typeface="Times New Roman" panose="02020603050405020304" pitchFamily="18" charset="0"/>
                <a:ea typeface="Times New Roman" panose="02020603050405020304" pitchFamily="18" charset="0"/>
                <a:cs typeface="Mangal"/>
              </a:rPr>
              <a:t>, </a:t>
            </a:r>
            <a:r>
              <a:rPr lang="en-IN" dirty="0" err="1" smtClean="0">
                <a:effectLst/>
                <a:latin typeface="Times New Roman" panose="02020603050405020304" pitchFamily="18" charset="0"/>
                <a:ea typeface="Times New Roman" panose="02020603050405020304" pitchFamily="18" charset="0"/>
                <a:cs typeface="Mangal"/>
              </a:rPr>
              <a:t>Scikit</a:t>
            </a:r>
            <a:r>
              <a:rPr lang="en-IN" dirty="0" smtClean="0">
                <a:effectLst/>
                <a:latin typeface="Times New Roman" panose="02020603050405020304" pitchFamily="18" charset="0"/>
                <a:ea typeface="Times New Roman" panose="02020603050405020304" pitchFamily="18" charset="0"/>
                <a:cs typeface="Mangal"/>
              </a:rPr>
              <a:t> etc.</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Arial" panose="020B0604020202020204" pitchFamily="34" charset="0"/>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Data cleaning &amp; transformation:</a:t>
            </a:r>
            <a:r>
              <a:rPr lang="en-IN"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768985">
              <a:lnSpc>
                <a:spcPct val="115000"/>
              </a:lnSpc>
              <a:spcAft>
                <a:spcPts val="1000"/>
              </a:spcAft>
            </a:pPr>
            <a:r>
              <a:rPr lang="en-IN" dirty="0">
                <a:latin typeface="Times New Roman" panose="02020603050405020304" pitchFamily="18" charset="0"/>
                <a:ea typeface="Times New Roman" panose="02020603050405020304" pitchFamily="18" charset="0"/>
                <a:cs typeface="Mangal"/>
              </a:rPr>
              <a:t> </a:t>
            </a:r>
            <a:r>
              <a:rPr lang="en-IN" dirty="0" smtClean="0">
                <a:latin typeface="Times New Roman" panose="02020603050405020304" pitchFamily="18" charset="0"/>
                <a:ea typeface="Times New Roman" panose="02020603050405020304" pitchFamily="18" charset="0"/>
                <a:cs typeface="Mangal"/>
              </a:rPr>
              <a:t>  </a:t>
            </a:r>
            <a:r>
              <a:rPr lang="en-IN" dirty="0" smtClean="0">
                <a:effectLst/>
                <a:latin typeface="Times New Roman" panose="02020603050405020304" pitchFamily="18" charset="0"/>
                <a:ea typeface="Times New Roman" panose="02020603050405020304" pitchFamily="18" charset="0"/>
                <a:cs typeface="Mangal"/>
              </a:rPr>
              <a:t>  Checked for missing values, inconsistencies, or errors in the dataset. Fortunately they were no missing values in dataset, Had to drop the date columns as I was able to generate information using the Month, </a:t>
            </a:r>
            <a:r>
              <a:rPr lang="en-IN" dirty="0" err="1" smtClean="0">
                <a:effectLst/>
                <a:latin typeface="Times New Roman" panose="02020603050405020304" pitchFamily="18" charset="0"/>
                <a:ea typeface="Times New Roman" panose="02020603050405020304" pitchFamily="18" charset="0"/>
                <a:cs typeface="Mangal"/>
              </a:rPr>
              <a:t>Inche</a:t>
            </a:r>
            <a:r>
              <a:rPr lang="en-IN" dirty="0" smtClean="0">
                <a:effectLst/>
                <a:latin typeface="Times New Roman" panose="02020603050405020304" pitchFamily="18" charset="0"/>
                <a:ea typeface="Times New Roman" panose="02020603050405020304" pitchFamily="18" charset="0"/>
                <a:cs typeface="Mangal"/>
              </a:rPr>
              <a:t> and price column. I had to apply label encoding for states to convert the feature to numeric from categorical. Machine Learning Only consider numeric values so I had to convert the feature (company,TypeName,ScreenResolution,Cpu,ram,memory,Gpu,OpSys,Weight) type to Integer from object and float</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Arial" panose="020B0604020202020204" pitchFamily="34" charset="0"/>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Feature engineering</a:t>
            </a:r>
            <a:r>
              <a:rPr lang="en-IN"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768985">
              <a:lnSpc>
                <a:spcPct val="115000"/>
              </a:lnSpc>
              <a:spcAft>
                <a:spcPts val="1000"/>
              </a:spcAft>
            </a:pPr>
            <a:r>
              <a:rPr lang="en-IN" b="1" dirty="0" smtClean="0">
                <a:effectLst/>
                <a:latin typeface="Times New Roman" panose="02020603050405020304" pitchFamily="18" charset="0"/>
                <a:ea typeface="Times New Roman" panose="02020603050405020304" pitchFamily="18" charset="0"/>
                <a:cs typeface="Mangal"/>
              </a:rPr>
              <a:t>   </a:t>
            </a:r>
            <a:r>
              <a:rPr lang="en-IN" dirty="0" smtClean="0">
                <a:effectLst/>
                <a:latin typeface="Times New Roman" panose="02020603050405020304" pitchFamily="18" charset="0"/>
                <a:ea typeface="Times New Roman" panose="02020603050405020304" pitchFamily="18" charset="0"/>
                <a:cs typeface="Mangal"/>
              </a:rPr>
              <a:t> While performing EDA I created a new data frame for understanding</a:t>
            </a:r>
            <a:endParaRPr lang="en-IN" sz="1400" dirty="0" smtClean="0">
              <a:effectLst/>
              <a:latin typeface="Calibri" panose="020F0502020204030204" pitchFamily="34" charset="0"/>
              <a:ea typeface="Times New Roman" panose="02020603050405020304" pitchFamily="18" charset="0"/>
              <a:cs typeface="Mangal"/>
            </a:endParaRPr>
          </a:p>
          <a:p>
            <a:pPr marL="768985">
              <a:lnSpc>
                <a:spcPct val="115000"/>
              </a:lnSpc>
              <a:spcAft>
                <a:spcPts val="1000"/>
              </a:spcAft>
            </a:pPr>
            <a:r>
              <a:rPr lang="en-IN" dirty="0" smtClean="0">
                <a:effectLst/>
                <a:latin typeface="Times New Roman" panose="02020603050405020304" pitchFamily="18" charset="0"/>
                <a:ea typeface="Times New Roman" panose="02020603050405020304" pitchFamily="18" charset="0"/>
                <a:cs typeface="Mangal"/>
              </a:rPr>
              <a:t>Company of laptop price based on width ,inches and price.</a:t>
            </a:r>
            <a:endParaRPr lang="en-IN" sz="1400" dirty="0" smtClean="0">
              <a:effectLst/>
              <a:latin typeface="Calibri" panose="020F0502020204030204" pitchFamily="34" charset="0"/>
              <a:ea typeface="Times New Roman" panose="02020603050405020304" pitchFamily="18" charset="0"/>
              <a:cs typeface="Mangal"/>
            </a:endParaRPr>
          </a:p>
          <a:p>
            <a:pPr marL="342900" lvl="0" indent="-342900">
              <a:lnSpc>
                <a:spcPct val="115000"/>
              </a:lnSpc>
              <a:spcAft>
                <a:spcPts val="1000"/>
              </a:spcAft>
              <a:buSzPts val="1400"/>
              <a:buFont typeface="Arial" panose="020B0604020202020204" pitchFamily="34" charset="0"/>
              <a:buChar char="•"/>
            </a:pPr>
            <a:r>
              <a:rPr lang="en-IN" b="1" dirty="0" smtClean="0">
                <a:effectLst/>
                <a:latin typeface="Calibri" panose="020F0502020204030204" pitchFamily="34" charset="0"/>
                <a:ea typeface="Times New Roman" panose="02020603050405020304" pitchFamily="18" charset="0"/>
                <a:cs typeface="Calibri" panose="020F0502020204030204" pitchFamily="34" charset="0"/>
              </a:rPr>
              <a:t>Save the </a:t>
            </a:r>
            <a:r>
              <a:rPr lang="en-IN" b="1" dirty="0" err="1" smtClean="0">
                <a:effectLst/>
                <a:latin typeface="Calibri" panose="020F0502020204030204" pitchFamily="34" charset="0"/>
                <a:ea typeface="Times New Roman" panose="02020603050405020304" pitchFamily="18" charset="0"/>
                <a:cs typeface="Calibri" panose="020F0502020204030204" pitchFamily="34" charset="0"/>
              </a:rPr>
              <a:t>preprocessed</a:t>
            </a:r>
            <a:r>
              <a:rPr lang="en-IN" b="1" dirty="0" smtClean="0">
                <a:effectLst/>
                <a:latin typeface="Calibri" panose="020F0502020204030204" pitchFamily="34" charset="0"/>
                <a:ea typeface="Times New Roman" panose="02020603050405020304" pitchFamily="18" charset="0"/>
                <a:cs typeface="Calibri" panose="020F0502020204030204" pitchFamily="34" charset="0"/>
              </a:rPr>
              <a:t> data:</a:t>
            </a:r>
            <a:r>
              <a:rPr lang="en-IN" dirty="0" smtClean="0">
                <a:effectLst/>
                <a:latin typeface="Calibri" panose="020F0502020204030204" pitchFamily="34" charset="0"/>
                <a:ea typeface="Times New Roman" panose="02020603050405020304" pitchFamily="18" charset="0"/>
                <a:cs typeface="Calibri" panose="020F0502020204030204" pitchFamily="34" charset="0"/>
              </a:rPr>
              <a:t> </a:t>
            </a:r>
            <a:endParaRPr lang="en-IN" sz="14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540385">
              <a:lnSpc>
                <a:spcPct val="115000"/>
              </a:lnSpc>
              <a:spcAft>
                <a:spcPts val="1000"/>
              </a:spcAft>
            </a:pPr>
            <a:r>
              <a:rPr lang="en-IN" dirty="0" smtClean="0">
                <a:effectLst/>
                <a:latin typeface="Times New Roman" panose="02020603050405020304" pitchFamily="18" charset="0"/>
                <a:ea typeface="Times New Roman" panose="02020603050405020304" pitchFamily="18" charset="0"/>
                <a:cs typeface="Mangal"/>
              </a:rPr>
              <a:t>       Store the cleaned and processed Laptop price prediction data in a suitable format for</a:t>
            </a:r>
            <a:r>
              <a:rPr lang="en-IN" sz="1400" b="1" dirty="0" smtClean="0">
                <a:effectLst/>
                <a:latin typeface="Calibri" panose="020F0502020204030204" pitchFamily="34" charset="0"/>
                <a:ea typeface="Times New Roman" panose="02020603050405020304" pitchFamily="18" charset="0"/>
                <a:cs typeface="Calibri" panose="020F0502020204030204" pitchFamily="34" charset="0"/>
              </a:rPr>
              <a:t> </a:t>
            </a:r>
            <a:r>
              <a:rPr lang="en-IN" dirty="0" smtClean="0">
                <a:effectLst/>
                <a:latin typeface="Times New Roman" panose="02020603050405020304" pitchFamily="18" charset="0"/>
                <a:ea typeface="Times New Roman" panose="02020603050405020304" pitchFamily="18" charset="0"/>
                <a:cs typeface="Mangal"/>
              </a:rPr>
              <a:t>future analysis, such as CSV or a database.</a:t>
            </a:r>
            <a:endParaRPr lang="en-IN" sz="1400" dirty="0">
              <a:effectLst/>
              <a:latin typeface="Calibri" panose="020F0502020204030204" pitchFamily="34" charset="0"/>
              <a:ea typeface="Times New Roman" panose="02020603050405020304" pitchFamily="18" charset="0"/>
              <a:cs typeface="Mangal"/>
            </a:endParaRPr>
          </a:p>
        </p:txBody>
      </p:sp>
    </p:spTree>
    <p:extLst>
      <p:ext uri="{BB962C8B-B14F-4D97-AF65-F5344CB8AC3E}">
        <p14:creationId xmlns:p14="http://schemas.microsoft.com/office/powerpoint/2010/main" val="1573424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2376" y="365760"/>
            <a:ext cx="5532120"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Laptop price prediction dataset </a:t>
            </a:r>
            <a:r>
              <a:rPr lang="en-IN" sz="2800" dirty="0" smtClean="0"/>
              <a:t>:-  </a:t>
            </a:r>
            <a:endParaRPr lang="en-IN" sz="2800" dirty="0"/>
          </a:p>
        </p:txBody>
      </p:sp>
      <p:pic>
        <p:nvPicPr>
          <p:cNvPr id="3" name="Picture 2"/>
          <p:cNvPicPr>
            <a:picLocks noChangeAspect="1"/>
          </p:cNvPicPr>
          <p:nvPr/>
        </p:nvPicPr>
        <p:blipFill>
          <a:blip r:embed="rId2"/>
          <a:stretch>
            <a:fillRect/>
          </a:stretch>
        </p:blipFill>
        <p:spPr>
          <a:xfrm>
            <a:off x="722376" y="1161288"/>
            <a:ext cx="10113264" cy="5029200"/>
          </a:xfrm>
          <a:prstGeom prst="rect">
            <a:avLst/>
          </a:prstGeom>
        </p:spPr>
      </p:pic>
    </p:spTree>
    <p:extLst>
      <p:ext uri="{BB962C8B-B14F-4D97-AF65-F5344CB8AC3E}">
        <p14:creationId xmlns:p14="http://schemas.microsoft.com/office/powerpoint/2010/main" val="615795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474" y="1704594"/>
            <a:ext cx="4751070" cy="1230630"/>
          </a:xfrm>
          <a:prstGeom prst="rect">
            <a:avLst/>
          </a:prstGeom>
          <a:noFill/>
          <a:ln>
            <a:noFill/>
          </a:ln>
        </p:spPr>
      </p:pic>
      <p:sp>
        <p:nvSpPr>
          <p:cNvPr id="3" name="Rectangle 2"/>
          <p:cNvSpPr/>
          <p:nvPr/>
        </p:nvSpPr>
        <p:spPr>
          <a:xfrm>
            <a:off x="454532" y="527274"/>
            <a:ext cx="4544569" cy="417871"/>
          </a:xfrm>
          <a:prstGeom prst="rect">
            <a:avLst/>
          </a:prstGeom>
        </p:spPr>
        <p:txBody>
          <a:bodyPr wrap="square">
            <a:spAutoFit/>
          </a:bodyPr>
          <a:lstStyle/>
          <a:p>
            <a:pPr marL="1257300" indent="-342900">
              <a:lnSpc>
                <a:spcPct val="115000"/>
              </a:lnSpc>
              <a:spcAft>
                <a:spcPts val="1000"/>
              </a:spcAft>
              <a:buFont typeface="Arial" panose="020B0604020202020204" pitchFamily="34" charset="0"/>
              <a:buChar char="•"/>
            </a:pP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Flow of design and analysis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0474" y="3666744"/>
            <a:ext cx="4083558" cy="2823337"/>
          </a:xfrm>
          <a:prstGeom prst="rect">
            <a:avLst/>
          </a:prstGeom>
          <a:noFill/>
          <a:ln>
            <a:noFill/>
          </a:ln>
        </p:spPr>
      </p:pic>
      <p:sp>
        <p:nvSpPr>
          <p:cNvPr id="5" name="Rectangle 4"/>
          <p:cNvSpPr/>
          <p:nvPr/>
        </p:nvSpPr>
        <p:spPr>
          <a:xfrm>
            <a:off x="1411912" y="3202626"/>
            <a:ext cx="2880917" cy="400110"/>
          </a:xfrm>
          <a:prstGeom prst="rect">
            <a:avLst/>
          </a:prstGeom>
        </p:spPr>
        <p:txBody>
          <a:bodyPr wrap="none">
            <a:spAutoFit/>
          </a:bodyPr>
          <a:lstStyle/>
          <a:p>
            <a:pPr marL="285750" indent="-285750">
              <a:buFont typeface="Arial" panose="020B0604020202020204" pitchFamily="34" charset="0"/>
              <a:buChar char="•"/>
            </a:pPr>
            <a:r>
              <a:rPr lang="en-IN" b="1" dirty="0" smtClean="0">
                <a:effectLst/>
                <a:latin typeface="Calibri" panose="020F0502020204030204" pitchFamily="34" charset="0"/>
                <a:ea typeface="Times New Roman" panose="02020603050405020304" pitchFamily="18" charset="0"/>
                <a:cs typeface="Mangal"/>
              </a:rPr>
              <a:t> </a:t>
            </a: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Algorithms flowchart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98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921" y="729734"/>
            <a:ext cx="11500729" cy="1415772"/>
          </a:xfrm>
          <a:prstGeom prst="rect">
            <a:avLst/>
          </a:prstGeom>
        </p:spPr>
        <p:txBody>
          <a:bodyPr wrap="square">
            <a:spAutoFit/>
          </a:bodyPr>
          <a:lstStyle/>
          <a:p>
            <a:r>
              <a:rPr lang="en-IN" sz="2800" b="1" dirty="0" smtClean="0">
                <a:effectLst/>
                <a:latin typeface="Times New Roman" panose="02020603050405020304" pitchFamily="18" charset="0"/>
                <a:ea typeface="Times New Roman" panose="02020603050405020304" pitchFamily="18" charset="0"/>
                <a:cs typeface="Times New Roman" panose="02020603050405020304" pitchFamily="18" charset="0"/>
              </a:rPr>
              <a:t>Explanatory Data Analysis (EDA):-</a:t>
            </a:r>
          </a:p>
          <a:p>
            <a:endPar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Exploratory Data Analysis (EDA) is one of the techniques used for extracting vital features and trends used by machine learning and deep learning models in Data Science.</a:t>
            </a:r>
            <a:endPar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557920" y="2465755"/>
            <a:ext cx="9189583" cy="369332"/>
          </a:xfrm>
          <a:prstGeom prst="rect">
            <a:avLst/>
          </a:prstGeom>
        </p:spPr>
        <p:txBody>
          <a:bodyPr wrap="square">
            <a:spAutoFit/>
          </a:bodyPr>
          <a:lstStyle/>
          <a:p>
            <a:r>
              <a:rPr lang="en-IN" dirty="0" smtClean="0">
                <a:solidFill>
                  <a:srgbClr val="000000"/>
                </a:solidFill>
                <a:effectLst/>
                <a:latin typeface="Times New Roman" panose="02020603050405020304" pitchFamily="18" charset="0"/>
                <a:ea typeface="Times New Roman" panose="02020603050405020304" pitchFamily="18" charset="0"/>
              </a:rPr>
              <a:t>Here’s an illustration of plotting a </a:t>
            </a:r>
            <a:r>
              <a:rPr lang="en-IN" dirty="0" err="1" smtClean="0">
                <a:solidFill>
                  <a:srgbClr val="000000"/>
                </a:solidFill>
                <a:effectLst/>
                <a:latin typeface="Times New Roman" panose="02020603050405020304" pitchFamily="18" charset="0"/>
                <a:ea typeface="Times New Roman" panose="02020603050405020304" pitchFamily="18" charset="0"/>
              </a:rPr>
              <a:t>barplot</a:t>
            </a:r>
            <a:r>
              <a:rPr lang="en-IN" dirty="0" smtClean="0">
                <a:solidFill>
                  <a:srgbClr val="000000"/>
                </a:solidFill>
                <a:effectLst/>
                <a:latin typeface="Times New Roman" panose="02020603050405020304" pitchFamily="18" charset="0"/>
                <a:ea typeface="Times New Roman" panose="02020603050405020304" pitchFamily="18" charset="0"/>
              </a:rPr>
              <a:t> for the feature </a:t>
            </a:r>
            <a:r>
              <a:rPr lang="en-IN" dirty="0" err="1" smtClean="0">
                <a:solidFill>
                  <a:srgbClr val="000000"/>
                </a:solidFill>
                <a:effectLst/>
                <a:latin typeface="Times New Roman" panose="02020603050405020304" pitchFamily="18" charset="0"/>
                <a:ea typeface="Times New Roman" panose="02020603050405020304" pitchFamily="18" charset="0"/>
              </a:rPr>
              <a:t>TypeName</a:t>
            </a:r>
            <a:r>
              <a:rPr lang="en-IN" dirty="0" smtClean="0">
                <a:solidFill>
                  <a:srgbClr val="000000"/>
                </a:solidFill>
                <a:effectLst/>
                <a:latin typeface="Times New Roman" panose="02020603050405020304" pitchFamily="18" charset="0"/>
                <a:ea typeface="Times New Roman" panose="02020603050405020304" pitchFamily="18" charset="0"/>
              </a:rPr>
              <a:t> (type of laptop)</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6340" y="2964180"/>
            <a:ext cx="8167116" cy="3793236"/>
          </a:xfrm>
          <a:prstGeom prst="rect">
            <a:avLst/>
          </a:prstGeom>
        </p:spPr>
      </p:pic>
    </p:spTree>
    <p:extLst>
      <p:ext uri="{BB962C8B-B14F-4D97-AF65-F5344CB8AC3E}">
        <p14:creationId xmlns:p14="http://schemas.microsoft.com/office/powerpoint/2010/main" val="569409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6072" y="1307592"/>
            <a:ext cx="9528048" cy="5212080"/>
          </a:xfrm>
          <a:prstGeom prst="rect">
            <a:avLst/>
          </a:prstGeom>
        </p:spPr>
      </p:pic>
      <p:sp>
        <p:nvSpPr>
          <p:cNvPr id="3" name="Rectangle 2"/>
          <p:cNvSpPr/>
          <p:nvPr/>
        </p:nvSpPr>
        <p:spPr>
          <a:xfrm>
            <a:off x="719930" y="409694"/>
            <a:ext cx="3706784" cy="400110"/>
          </a:xfrm>
          <a:prstGeom prst="rect">
            <a:avLst/>
          </a:prstGeom>
        </p:spPr>
        <p:txBody>
          <a:bodyPr wrap="none">
            <a:spAutoFit/>
          </a:bodyPr>
          <a:lstStyle/>
          <a:p>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Data Visualisation using </a:t>
            </a:r>
            <a:r>
              <a:rPr lang="en-IN" sz="2000" b="1" dirty="0" err="1" smtClean="0">
                <a:effectLst/>
                <a:latin typeface="Times New Roman" panose="02020603050405020304" pitchFamily="18" charset="0"/>
                <a:ea typeface="Times New Roman" panose="02020603050405020304" pitchFamily="18" charset="0"/>
                <a:cs typeface="Times New Roman" panose="02020603050405020304" pitchFamily="18" charset="0"/>
              </a:rPr>
              <a:t>barplot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24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835" y="729734"/>
            <a:ext cx="2970557" cy="523220"/>
          </a:xfrm>
          <a:prstGeom prst="rect">
            <a:avLst/>
          </a:prstGeom>
        </p:spPr>
        <p:txBody>
          <a:bodyPr wrap="none">
            <a:spAutoFit/>
          </a:bodyPr>
          <a:lstStyle/>
          <a:p>
            <a:r>
              <a:rPr lang="en-IN" sz="2800" b="1" dirty="0" smtClean="0">
                <a:solidFill>
                  <a:srgbClr val="001746"/>
                </a:solidFill>
                <a:latin typeface="Times New Roman" panose="02020603050405020304" pitchFamily="18" charset="0"/>
                <a:cs typeface="Times New Roman" panose="02020603050405020304" pitchFamily="18" charset="0"/>
              </a:rPr>
              <a:t>Linear Regression</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26835" y="1554010"/>
            <a:ext cx="11254154" cy="4001095"/>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Algorithm</a:t>
            </a:r>
            <a:r>
              <a:rPr lang="en-US" b="1" dirty="0" smtClean="0">
                <a:latin typeface="Arial Black" panose="020B0A04020102020204" pitchFamily="34" charset="0"/>
              </a:rPr>
              <a:t>: </a:t>
            </a:r>
          </a:p>
          <a:p>
            <a:r>
              <a:rPr lang="en-US" b="1" dirty="0">
                <a:latin typeface="Arial Black" panose="020B0A04020102020204" pitchFamily="34" charset="0"/>
              </a:rPr>
              <a:t>	</a:t>
            </a:r>
            <a:r>
              <a:rPr lang="en-US" dirty="0" smtClean="0">
                <a:latin typeface="Times New Roman" panose="02020603050405020304" pitchFamily="18" charset="0"/>
                <a:cs typeface="Times New Roman" panose="02020603050405020304" pitchFamily="18" charset="0"/>
              </a:rPr>
              <a:t>Linear regression is the algorithm that aims to find the best-fitting line that represents the relationship between the input features and the target variable. The algorithm estimates the coefficients (slope and intercept) of the line that minimize the difference between the predicted values and the actual target values.</a:t>
            </a:r>
          </a:p>
          <a:p>
            <a:endParaRPr lang="en-US" dirty="0" smtClean="0">
              <a:latin typeface="Bell MT" panose="02020503060305020303" pitchFamily="18" charset="0"/>
            </a:endParaRPr>
          </a:p>
          <a:p>
            <a:r>
              <a:rPr lang="en-US" b="1" dirty="0" smtClean="0">
                <a:latin typeface="Times New Roman" panose="02020603050405020304" pitchFamily="18" charset="0"/>
                <a:cs typeface="Times New Roman" panose="02020603050405020304" pitchFamily="18" charset="0"/>
              </a:rPr>
              <a:t>Model training: </a:t>
            </a:r>
          </a:p>
          <a:p>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training process involves fitting the linear regression model to the training data, estimating the optimal values for the coefficients ('m' and 'b'). This is typically done using numerical optimization methods such as Ordinary Least Squares (OLS) or gradient descent</a:t>
            </a:r>
          </a:p>
          <a:p>
            <a:endParaRPr lang="en-US" b="1" dirty="0" smtClean="0">
              <a:latin typeface="Bell MT" panose="02020503060305020303" pitchFamily="18" charset="0"/>
            </a:endParaRPr>
          </a:p>
          <a:p>
            <a:r>
              <a:rPr lang="en-US" b="1" dirty="0" smtClean="0">
                <a:latin typeface="Times New Roman" panose="02020603050405020304" pitchFamily="18" charset="0"/>
                <a:cs typeface="Times New Roman" panose="02020603050405020304" pitchFamily="18" charset="0"/>
              </a:rPr>
              <a:t>Model evaluation</a:t>
            </a:r>
            <a:r>
              <a:rPr lang="en-US" b="1" dirty="0" smtClean="0">
                <a:latin typeface="Bell MT" panose="02020503060305020303" pitchFamily="18" charset="0"/>
              </a:rPr>
              <a:t>: </a:t>
            </a:r>
          </a:p>
          <a:p>
            <a:r>
              <a:rPr lang="en-US" b="1" dirty="0">
                <a:latin typeface="Bell MT" panose="02020503060305020303" pitchFamily="18" charset="0"/>
              </a:rPr>
              <a:t>	</a:t>
            </a:r>
            <a:r>
              <a:rPr lang="en-US" dirty="0" smtClean="0">
                <a:latin typeface="Bell MT" panose="02020503060305020303" pitchFamily="18" charset="0"/>
              </a:rPr>
              <a:t>After training, the model's performance is assessed using evaluation metrics such as Mean Squared Error (MSE) = 1.14, Root Mean Squared Error (RMSE), or R-squared = 0.65 . These metrics quantify the discrepancy between predicted and actual values, providing insights into the model's accuracy and predictive power.</a:t>
            </a:r>
            <a:endParaRPr lang="en-IN" b="1" dirty="0">
              <a:latin typeface="Bell MT" panose="02020503060305020303" pitchFamily="18" charset="0"/>
            </a:endParaRPr>
          </a:p>
        </p:txBody>
      </p:sp>
    </p:spTree>
    <p:extLst>
      <p:ext uri="{BB962C8B-B14F-4D97-AF65-F5344CB8AC3E}">
        <p14:creationId xmlns:p14="http://schemas.microsoft.com/office/powerpoint/2010/main" val="385070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680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Black</vt:lpstr>
      <vt:lpstr>Bell MT</vt:lpstr>
      <vt:lpstr>Calibri</vt:lpstr>
      <vt:lpstr>Calibri Light</vt:lpstr>
      <vt:lpstr>Cascadia Mono</vt:lpstr>
      <vt:lpstr>Mangal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 Using Machine Learning</dc:title>
  <dc:creator>Microsoft account</dc:creator>
  <cp:lastModifiedBy>Microsoft account</cp:lastModifiedBy>
  <cp:revision>8</cp:revision>
  <dcterms:created xsi:type="dcterms:W3CDTF">2023-06-16T07:32:19Z</dcterms:created>
  <dcterms:modified xsi:type="dcterms:W3CDTF">2023-06-16T09:01:47Z</dcterms:modified>
</cp:coreProperties>
</file>