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B398E7-CDCD-48E1-9576-8E2C0B32CEC0}">
  <a:tblStyle styleId="{D2B398E7-CDCD-48E1-9576-8E2C0B32CE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5956fbbfd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85956fbbfd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5956fbbfd_0_22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85956fbbfd_0_22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956fbbfd_0_23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85956fbbfd_0_23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956fbbfd_0_25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85956fbbfd_0_25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956fbbfd_0_26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85956fbbfd_0_26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5956fbbfd_0_27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85956fbbfd_0_27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5956fbbfd_0_28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85956fbbfd_0_28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956fbbfd_0_6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85956fbbfd_0_6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956fbbfd_0_12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85956fbbfd_0_12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956fbbfd_0_15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These images have the selection symbol (swastika) within the bounding boxes.</a:t>
            </a:r>
            <a:endParaRPr/>
          </a:p>
        </p:txBody>
      </p:sp>
      <p:sp>
        <p:nvSpPr>
          <p:cNvPr id="83" name="Google Shape;83;g85956fbbfd_0_15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956fbbfd_0_17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Selection symbol outside bounding boxes and can occur randomly, Also removal of noise is essential(see the quallity of images differs)</a:t>
            </a:r>
            <a:endParaRPr/>
          </a:p>
        </p:txBody>
      </p:sp>
      <p:sp>
        <p:nvSpPr>
          <p:cNvPr id="96" name="Google Shape;96;g85956fbbfd_0_17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956fbbfd_0_13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Accuracy is a bad metric for test set.</a:t>
            </a:r>
            <a:endParaRPr/>
          </a:p>
        </p:txBody>
      </p:sp>
      <p:sp>
        <p:nvSpPr>
          <p:cNvPr id="110" name="Google Shape;110;g85956fbbfd_0_13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956fbbfd_0_14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Unable to load dataset at once, Instead used Keras’s ImageDataGenerator class.</a:t>
            </a:r>
            <a:endParaRPr/>
          </a:p>
        </p:txBody>
      </p:sp>
      <p:sp>
        <p:nvSpPr>
          <p:cNvPr id="124" name="Google Shape;124;g85956fbbfd_0_14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956fbbfd_0_18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85956fbbfd_0_18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956fbbfd_0_20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85956fbbfd_0_20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20"/>
            <a:ext cx="8229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200" y="120024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open?id=1kVRbCd-FkSfhYrPlkFpC5Llvmab694o0" TargetMode="External"/><Relationship Id="rId4" Type="http://schemas.openxmlformats.org/officeDocument/2006/relationships/hyperlink" Target="https://drive.google.com/open?id=1kVRbCd-FkSfhYrPlkFpC5Llvmab694o0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/url?sa=i&amp;url=https%3A%2F%2Ftowardsdatascience.com%2Funderstanding-and-visualizing-densenets-7f688092391a&amp;psig=AOvVaw00MdxFLWoTpQ4BuLMu0YN0&amp;ust=1590133847348000&amp;source=images&amp;cd=vfe&amp;ved=0CAIQjRxqFwoTCOCJnay8xOkCFQAAAAAdAAAAABAD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nalyticsvidhya.com/blog/2018/10/understanding-inception-network-from-scratch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12.jp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keras.io/api/preprocessing/imag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080" y="438120"/>
            <a:ext cx="1001520" cy="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1251000" y="1877454"/>
            <a:ext cx="66420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CV BALLOT PAPER</a:t>
            </a:r>
            <a:endParaRPr b="1" sz="3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(Progress Presentation)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127750" y="3525300"/>
            <a:ext cx="31521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063125" y="3645152"/>
            <a:ext cx="4754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2020-05-21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342725" y="372950"/>
            <a:ext cx="6827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Baseline Model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3"/>
          <p:cNvSpPr txBox="1"/>
          <p:nvPr/>
        </p:nvSpPr>
        <p:spPr>
          <a:xfrm>
            <a:off x="496525" y="961850"/>
            <a:ext cx="81888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Simple CNN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950" y="1539975"/>
            <a:ext cx="3627916" cy="24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00" y="1539975"/>
            <a:ext cx="3886026" cy="24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2675725" y="4068975"/>
            <a:ext cx="4288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Loss(Categorical Cross-Entropy)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342725" y="372950"/>
            <a:ext cx="6827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Improvement on Model architecture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4"/>
          <p:cNvSpPr txBox="1"/>
          <p:nvPr/>
        </p:nvSpPr>
        <p:spPr>
          <a:xfrm>
            <a:off x="496525" y="961850"/>
            <a:ext cx="81888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Modified</a:t>
            </a:r>
            <a:r>
              <a:rPr b="1" lang="en" sz="1800" u="sng">
                <a:solidFill>
                  <a:schemeClr val="hlink"/>
                </a:solidFill>
                <a:hlinkClick r:id="rId4"/>
              </a:rPr>
              <a:t> CNN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75" name="Google Shape;175;p24"/>
          <p:cNvSpPr txBox="1"/>
          <p:nvPr/>
        </p:nvSpPr>
        <p:spPr>
          <a:xfrm>
            <a:off x="2694050" y="3787975"/>
            <a:ext cx="4288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Loss(Categorical Cross-Entropy)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421" y="1552200"/>
            <a:ext cx="3476575" cy="23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832" y="1520750"/>
            <a:ext cx="3465343" cy="2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989725" y="4111725"/>
            <a:ext cx="7666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layer results in more time for training but </a:t>
            </a:r>
            <a:r>
              <a:rPr b="1" lang="en"/>
              <a:t>higher accuracy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42725" y="372950"/>
            <a:ext cx="6827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Transfering learnings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5"/>
          <p:cNvSpPr txBox="1"/>
          <p:nvPr/>
        </p:nvSpPr>
        <p:spPr>
          <a:xfrm>
            <a:off x="496525" y="961850"/>
            <a:ext cx="81888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DenseNet121</a:t>
            </a:r>
            <a:r>
              <a:rPr b="1" lang="en" sz="1800"/>
              <a:t> (See Figure 3)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88" name="Google Shape;188;p25"/>
          <p:cNvSpPr txBox="1"/>
          <p:nvPr/>
        </p:nvSpPr>
        <p:spPr>
          <a:xfrm>
            <a:off x="2675725" y="4068975"/>
            <a:ext cx="4288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Loss(Categorical Cross-Entropy)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975" y="1464225"/>
            <a:ext cx="3508751" cy="23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050" y="1518700"/>
            <a:ext cx="3573600" cy="23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342725" y="372950"/>
            <a:ext cx="6827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Transfering learnings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6"/>
          <p:cNvSpPr txBox="1"/>
          <p:nvPr/>
        </p:nvSpPr>
        <p:spPr>
          <a:xfrm>
            <a:off x="496525" y="961850"/>
            <a:ext cx="81888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  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InceptionNet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00" name="Google Shape;200;p26"/>
          <p:cNvSpPr txBox="1"/>
          <p:nvPr/>
        </p:nvSpPr>
        <p:spPr>
          <a:xfrm>
            <a:off x="2675725" y="4068975"/>
            <a:ext cx="4288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Loss(Categorical Cross-Entropy)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b="0" l="-960" r="960" t="0"/>
          <a:stretch/>
        </p:blipFill>
        <p:spPr>
          <a:xfrm>
            <a:off x="4864025" y="1564538"/>
            <a:ext cx="3701026" cy="23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822" y="1495850"/>
            <a:ext cx="3733175" cy="24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342725" y="372950"/>
            <a:ext cx="6827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Performance Evaluations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graphicFrame>
        <p:nvGraphicFramePr>
          <p:cNvPr id="211" name="Google Shape;211;p27"/>
          <p:cNvGraphicFramePr/>
          <p:nvPr/>
        </p:nvGraphicFramePr>
        <p:xfrm>
          <a:off x="952500" y="152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{D2B398E7-CDCD-48E1-9576-8E2C0B32CEC0}</a:tableStyleId>
              </a:tblPr>
              <a:tblGrid>
                <a:gridCol w="2413000"/>
                <a:gridCol w="2413000"/>
                <a:gridCol w="2413000"/>
              </a:tblGrid>
              <a:tr h="38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Model Name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Train Accuracy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Test Accuracy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Simple CNN(Underfit)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1.8%(Very bad)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Modified CNN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82.75%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DenseNet121(Best)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~99%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~99%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InceptionNet</a:t>
                      </a:r>
                      <a:endParaRPr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32%(Overfit)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342725" y="372950"/>
            <a:ext cx="6827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Future Works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8"/>
          <p:cNvSpPr txBox="1"/>
          <p:nvPr/>
        </p:nvSpPr>
        <p:spPr>
          <a:xfrm>
            <a:off x="372750" y="1014625"/>
            <a:ext cx="83427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Further Prep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rocessing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Conversion to GrayScale??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Gaussian Filter to remove noise.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Label “0” handling?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Proper Metrics - F1 score, Precision and Accuracy.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Integrate API for prediction.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Docker integration for reproducibility.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42725" y="372950"/>
            <a:ext cx="397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CURRENT </a:t>
            </a:r>
            <a:r>
              <a:rPr b="1" lang="en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STATUS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4294967295" type="subTitle"/>
          </p:nvPr>
        </p:nvSpPr>
        <p:spPr>
          <a:xfrm>
            <a:off x="609600" y="1162800"/>
            <a:ext cx="78600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Initial exploration of dataset (Done)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Data preprocessing and Augmentation (Done)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Baseline model selection (Done)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Initial result analysis (Done)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❏"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Trying out other model and analysis(Done)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Future works(In Progress/Suggested)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7446 rows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42725" y="372950"/>
            <a:ext cx="397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Description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4294967295" type="subTitle"/>
          </p:nvPr>
        </p:nvSpPr>
        <p:spPr>
          <a:xfrm>
            <a:off x="609600" y="1259400"/>
            <a:ext cx="78600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Ballot paper 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Images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- 420 x 618(Resolution), 3 color channel(RBG)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■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Train Set - 9600 images (80%)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■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Test Set - 2609 images (20%)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Target 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Labels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- 48 labels (0-47)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- Multiclass Image classification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42725" y="372950"/>
            <a:ext cx="397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Visualization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48" y="790167"/>
            <a:ext cx="2362175" cy="34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898" y="770927"/>
            <a:ext cx="2362175" cy="343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3325" y="744203"/>
            <a:ext cx="2362175" cy="34348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527175" y="4242700"/>
            <a:ext cx="3634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 Samples of label (1-47)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42725" y="372950"/>
            <a:ext cx="397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Visualization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idx="4294967295" type="subTitle"/>
          </p:nvPr>
        </p:nvSpPr>
        <p:spPr>
          <a:xfrm>
            <a:off x="609600" y="1259400"/>
            <a:ext cx="78600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000" y="722050"/>
            <a:ext cx="2430775" cy="353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400" y="645300"/>
            <a:ext cx="2430775" cy="353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" y="743975"/>
            <a:ext cx="2430775" cy="35346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527175" y="4242700"/>
            <a:ext cx="3634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 Samples of label (0)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42725" y="372950"/>
            <a:ext cx="397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Visualization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>
            <p:ph idx="4294967295" type="subTitle"/>
          </p:nvPr>
        </p:nvSpPr>
        <p:spPr>
          <a:xfrm>
            <a:off x="609600" y="1259400"/>
            <a:ext cx="78600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750" y="975827"/>
            <a:ext cx="4650249" cy="30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84051"/>
            <a:ext cx="4650244" cy="30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609600" y="4011975"/>
            <a:ext cx="3634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set target label counts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103225" y="4011975"/>
            <a:ext cx="3634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set target label counts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42725" y="372950"/>
            <a:ext cx="397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Loading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idx="4294967295" type="subTitle"/>
          </p:nvPr>
        </p:nvSpPr>
        <p:spPr>
          <a:xfrm>
            <a:off x="609600" y="988526"/>
            <a:ext cx="78600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- Each image array -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420 x 618 x 3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       - Whole dataset - 420 x 618 x 3 x 12209 (Very large memory)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Keras API’s </a:t>
            </a:r>
            <a:r>
              <a:rPr b="1"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ImageDataGenerator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class for loading dataset in batch (using dataset and directory)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atch upload of data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with various real time 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augmentation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preprocessing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(lower load on memory)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342725" y="372950"/>
            <a:ext cx="6827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Augmentation and Preprocessing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>
            <p:ph idx="4294967295" type="subTitle"/>
          </p:nvPr>
        </p:nvSpPr>
        <p:spPr>
          <a:xfrm>
            <a:off x="609600" y="988525"/>
            <a:ext cx="78600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Augmentation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Shear Transformation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shear_range: 0.2 (Range of shear angle)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Zooming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Zoom_range: 0.2 (Range of zoom, [1-0.2, 1+0.2])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1"/>
          <p:cNvSpPr txBox="1"/>
          <p:nvPr/>
        </p:nvSpPr>
        <p:spPr>
          <a:xfrm>
            <a:off x="623225" y="2946925"/>
            <a:ext cx="78240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Preprocessing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Magnitude Normalization - Pixel value - [-1,1]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Change in Resolution - 150 x 150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42725" y="372950"/>
            <a:ext cx="6827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Baseline Model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2"/>
          <p:cNvSpPr txBox="1"/>
          <p:nvPr/>
        </p:nvSpPr>
        <p:spPr>
          <a:xfrm>
            <a:off x="496525" y="961850"/>
            <a:ext cx="81888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Simple CNN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2" name="Google Shape;152;p22"/>
          <p:cNvSpPr txBox="1"/>
          <p:nvPr/>
        </p:nvSpPr>
        <p:spPr>
          <a:xfrm>
            <a:off x="3066925" y="4232200"/>
            <a:ext cx="2431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Simple CNN model Graph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325" y="961850"/>
            <a:ext cx="3084874" cy="32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