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8" r:id="rId3"/>
    <p:sldId id="269" r:id="rId4"/>
    <p:sldId id="275" r:id="rId5"/>
    <p:sldId id="298" r:id="rId6"/>
    <p:sldId id="260" r:id="rId7"/>
    <p:sldId id="274" r:id="rId8"/>
    <p:sldId id="290" r:id="rId9"/>
    <p:sldId id="291" r:id="rId10"/>
    <p:sldId id="292" r:id="rId11"/>
    <p:sldId id="293" r:id="rId12"/>
    <p:sldId id="294" r:id="rId13"/>
    <p:sldId id="295" r:id="rId14"/>
    <p:sldId id="263" r:id="rId15"/>
    <p:sldId id="289" r:id="rId16"/>
    <p:sldId id="296" r:id="rId17"/>
    <p:sldId id="300" r:id="rId18"/>
    <p:sldId id="297" r:id="rId19"/>
    <p:sldId id="302" r:id="rId20"/>
    <p:sldId id="304" r:id="rId21"/>
    <p:sldId id="284" r:id="rId22"/>
    <p:sldId id="306" r:id="rId23"/>
    <p:sldId id="307" r:id="rId24"/>
    <p:sldId id="30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C5A"/>
    <a:srgbClr val="104764"/>
    <a:srgbClr val="47682C"/>
    <a:srgbClr val="C44536"/>
    <a:srgbClr val="447E61"/>
    <a:srgbClr val="639E51"/>
    <a:srgbClr val="81BD41"/>
    <a:srgbClr val="DC9E82"/>
    <a:srgbClr val="265F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>
        <p:guide orient="horz" pos="2280"/>
        <p:guide pos="698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297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15F861C-D563-4395-8D89-F4044FE8BD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9BEED-CB98-4EE2-8F2C-CE75B5765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E4AC8-A3FB-45CF-9B14-F1CAC439204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16AE2-E4CA-4DA9-8971-6865441D9FA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4F2D6-08C9-48E0-871F-806F7FE1BE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D3354-60FE-4284-BDF2-F8C8B4FA6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69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A6DB9-9F3E-44CC-8AEB-CC6ABDB7468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27605-4F6B-47B1-BC01-017281B99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7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2C68-5077-46BB-8024-0FA1C8BD0E13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6B2-0236-42F6-A694-2B6F78EDE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2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2C68-5077-46BB-8024-0FA1C8BD0E13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6B2-0236-42F6-A694-2B6F78EDE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5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2C68-5077-46BB-8024-0FA1C8BD0E13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6B2-0236-42F6-A694-2B6F78EDE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5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507524"/>
            <a:ext cx="10972800" cy="448691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400"/>
              </a:spcBef>
              <a:buClr>
                <a:srgbClr val="6FB231"/>
              </a:buClr>
              <a:defRPr sz="2400"/>
            </a:lvl1pPr>
          </a:lstStyle>
          <a:p>
            <a:pPr lvl="0"/>
            <a:r>
              <a:rPr lang="en-US" dirty="0"/>
              <a:t>Click to edit Master text styles (20pt)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2C68-5077-46BB-8024-0FA1C8BD0E13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DF9C59-8B17-4694-8C98-024A66547C22}"/>
              </a:ext>
            </a:extLst>
          </p:cNvPr>
          <p:cNvSpPr txBox="1"/>
          <p:nvPr userDrawn="1"/>
        </p:nvSpPr>
        <p:spPr>
          <a:xfrm>
            <a:off x="11312166" y="6173787"/>
            <a:ext cx="68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78CC77E-1495-488F-AFA0-7D6310E3894D}" type="slidenum">
              <a:rPr lang="en-US" b="1" smtClean="0">
                <a:solidFill>
                  <a:srgbClr val="81BD41"/>
                </a:solidFill>
              </a:rPr>
              <a:pPr algn="r"/>
              <a:t>‹#›</a:t>
            </a:fld>
            <a:endParaRPr lang="en-US" b="1" dirty="0">
              <a:solidFill>
                <a:srgbClr val="81BD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3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2C68-5077-46BB-8024-0FA1C8BD0E13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6B2-0236-42F6-A694-2B6F78EDE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0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2C68-5077-46BB-8024-0FA1C8BD0E13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6B2-0236-42F6-A694-2B6F78EDE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1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2C68-5077-46BB-8024-0FA1C8BD0E13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6B2-0236-42F6-A694-2B6F78EDE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1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2C68-5077-46BB-8024-0FA1C8BD0E13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6B2-0236-42F6-A694-2B6F78EDE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7232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2C68-5077-46BB-8024-0FA1C8BD0E13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6B2-0236-42F6-A694-2B6F78EDE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0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2C68-5077-46BB-8024-0FA1C8BD0E13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6B2-0236-42F6-A694-2B6F78EDE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6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2C68-5077-46BB-8024-0FA1C8BD0E13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26B2-0236-42F6-A694-2B6F78EDE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9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56384" y="62251"/>
            <a:ext cx="772601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495037"/>
            <a:ext cx="10972800" cy="349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17378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32C68-5077-46BB-8024-0FA1C8BD0E13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17378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17378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026B2-0236-42F6-A694-2B6F78EDE7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7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68924"/>
            <a:ext cx="10363200" cy="1578429"/>
          </a:xfrm>
        </p:spPr>
        <p:txBody>
          <a:bodyPr>
            <a:normAutofit/>
          </a:bodyPr>
          <a:lstStyle/>
          <a:p>
            <a:r>
              <a:rPr lang="en-US" dirty="0" err="1"/>
              <a:t>AIChE</a:t>
            </a:r>
            <a:r>
              <a:rPr lang="en-US" dirty="0"/>
              <a:t> 2019 Computational Catalysis Workshop: Thermochemistry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102941"/>
            <a:ext cx="8534400" cy="1115961"/>
          </a:xfrm>
        </p:spPr>
        <p:txBody>
          <a:bodyPr>
            <a:normAutofit/>
          </a:bodyPr>
          <a:lstStyle/>
          <a:p>
            <a:r>
              <a:rPr lang="en-US" sz="2400" b="1" dirty="0"/>
              <a:t>Jonathan Lym</a:t>
            </a:r>
            <a:r>
              <a:rPr lang="en-US" sz="2400" dirty="0"/>
              <a:t>, Gerhard </a:t>
            </a:r>
            <a:r>
              <a:rPr lang="en-US" sz="2400" dirty="0" err="1"/>
              <a:t>Wittreich</a:t>
            </a:r>
            <a:r>
              <a:rPr lang="en-US" sz="2400" dirty="0"/>
              <a:t>, Bharat </a:t>
            </a:r>
            <a:r>
              <a:rPr lang="en-US" sz="2400" dirty="0" err="1"/>
              <a:t>Medasani</a:t>
            </a:r>
            <a:r>
              <a:rPr lang="en-US" sz="2400" dirty="0"/>
              <a:t>, </a:t>
            </a:r>
            <a:r>
              <a:rPr lang="en-US" sz="2400" dirty="0" err="1"/>
              <a:t>Dionisios</a:t>
            </a:r>
            <a:r>
              <a:rPr lang="en-US" sz="2400" dirty="0"/>
              <a:t> Vlachos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8E6063-E8A9-42DF-87B8-F9B71C89EB00}"/>
              </a:ext>
            </a:extLst>
          </p:cNvPr>
          <p:cNvGrpSpPr/>
          <p:nvPr/>
        </p:nvGrpSpPr>
        <p:grpSpPr>
          <a:xfrm>
            <a:off x="1505315" y="3318879"/>
            <a:ext cx="9181370" cy="1537249"/>
            <a:chOff x="2603246" y="3318879"/>
            <a:chExt cx="9181370" cy="1537249"/>
          </a:xfrm>
        </p:grpSpPr>
        <p:pic>
          <p:nvPicPr>
            <p:cNvPr id="6" name="Picture 5" descr="A close up of a sign&#10;&#10;Description automatically generated">
              <a:extLst>
                <a:ext uri="{FF2B5EF4-FFF2-40B4-BE49-F238E27FC236}">
                  <a16:creationId xmlns:a16="http://schemas.microsoft.com/office/drawing/2014/main" id="{E9A9A90F-C0D1-4F12-913F-F26710DF5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3246" y="3318879"/>
              <a:ext cx="2940621" cy="1514421"/>
            </a:xfrm>
            <a:prstGeom prst="rect">
              <a:avLst/>
            </a:prstGeom>
          </p:spPr>
        </p:pic>
        <p:pic>
          <p:nvPicPr>
            <p:cNvPr id="5" name="Picture 4" descr="A close up of a sign&#10;&#10;Description automatically generated">
              <a:extLst>
                <a:ext uri="{FF2B5EF4-FFF2-40B4-BE49-F238E27FC236}">
                  <a16:creationId xmlns:a16="http://schemas.microsoft.com/office/drawing/2014/main" id="{CBD664C2-C2A0-4434-BE48-5825F2385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6575" y="3341707"/>
              <a:ext cx="4708041" cy="1514421"/>
            </a:xfrm>
            <a:prstGeom prst="rect">
              <a:avLst/>
            </a:prstGeom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E0DB459E-22F5-4F55-8F67-F7F7845D7394}"/>
                </a:ext>
              </a:extLst>
            </p:cNvPr>
            <p:cNvSpPr/>
            <p:nvPr/>
          </p:nvSpPr>
          <p:spPr>
            <a:xfrm>
              <a:off x="5782009" y="3710648"/>
              <a:ext cx="1056424" cy="523275"/>
            </a:xfrm>
            <a:prstGeom prst="rightArrow">
              <a:avLst/>
            </a:prstGeom>
            <a:solidFill>
              <a:srgbClr val="013C5A"/>
            </a:solidFill>
            <a:ln>
              <a:solidFill>
                <a:srgbClr val="013C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rgbClr val="013C5A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1321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246E-7044-43D9-B154-C8650C617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384" y="62251"/>
            <a:ext cx="7726017" cy="1143000"/>
          </a:xfrm>
        </p:spPr>
        <p:txBody>
          <a:bodyPr/>
          <a:lstStyle/>
          <a:p>
            <a:r>
              <a:rPr lang="en-JM" dirty="0"/>
              <a:t>Microkinetic Model Inputs:</a:t>
            </a:r>
            <a:br>
              <a:rPr lang="en-JM" dirty="0"/>
            </a:br>
            <a:r>
              <a:rPr lang="en-JM" dirty="0"/>
              <a:t>Reverse Rate Constants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13BA96-B492-4FC9-8A86-46E83C4DA329}"/>
                  </a:ext>
                </a:extLst>
              </p:cNvPr>
              <p:cNvSpPr txBox="1"/>
              <p:nvPr/>
            </p:nvSpPr>
            <p:spPr>
              <a:xfrm>
                <a:off x="378823" y="1369070"/>
                <a:ext cx="10925175" cy="910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JM" sz="2800" b="1" i="1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JM" sz="2800" b="1" i="0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</m:num>
                        <m:den>
                          <m:r>
                            <a:rPr lang="en-JM" sz="2800" b="1" i="0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  <m:t>𝐝𝐭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JM" sz="2800" b="1" i="1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JM" sz="2800" b="1" i="1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JM" sz="2800" b="1" i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b>
                              <m:r>
                                <a:rPr lang="en-JM" sz="2800" b="1" i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JM" sz="2800" b="1" i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JM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JM" sz="2800" b="1" i="1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𝐟𝐰𝐝</m:t>
                          </m:r>
                        </m:sup>
                      </m:sSubSup>
                      <m:sSub>
                        <m:sSubPr>
                          <m:ctrlPr>
                            <a:rPr lang="en-JM" sz="2800" b="1" i="1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JM" sz="2800" b="1" i="0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sSub>
                            <m:sSubPr>
                              <m:ctrlPr>
                                <a:rPr lang="en-JM" sz="2800" b="1" i="1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b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lang="en-JM" sz="2800" b="1" i="0" smtClean="0">
                          <a:solidFill>
                            <a:srgbClr val="47682C"/>
                          </a:solidFill>
                          <a:latin typeface="Cambria Math" panose="02040503050406030204" pitchFamily="18" charset="0"/>
                        </a:rPr>
                        <m:t>[∗]</m:t>
                      </m:r>
                      <m:r>
                        <a:rPr lang="en-JM" sz="2800" b="1" i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JM" sz="2800" b="1" i="1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𝐫𝐞𝐯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JM" sz="2800" b="1" i="1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JM" sz="2800" b="1" i="1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b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JM" sz="2800" b="1" i="0">
                          <a:latin typeface="Cambria Math" panose="02040503050406030204" pitchFamily="18" charset="0"/>
                        </a:rPr>
                        <m:t>− </m:t>
                      </m:r>
                      <m:sSubSup>
                        <m:sSubSupPr>
                          <m:ctrlPr>
                            <a:rPr lang="en-JM" sz="2800" b="1" i="1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JM" sz="2800" b="1" i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JM" sz="2800" b="1" i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𝐟𝐰𝐝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JM" sz="2800" b="1" i="1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JM" sz="2800" b="1" i="1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b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JM" sz="2800" b="1" i="1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JM" sz="2800" b="1" i="0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d>
                      <m:r>
                        <a:rPr lang="en-JM" sz="2800" b="1" i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JM" sz="2800" b="1" i="1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JM" sz="2800" b="1" i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JM" sz="2800" b="1" i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𝐫𝐞𝐯</m:t>
                          </m:r>
                        </m:sup>
                      </m:sSubSup>
                      <m:sSup>
                        <m:sSupPr>
                          <m:ctrlPr>
                            <a:rPr lang="en-JM" sz="2800" b="1" i="1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JM" sz="2800" b="1" i="1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JM" sz="2800" b="1" i="1" smtClean="0">
                                      <a:solidFill>
                                        <a:srgbClr val="47682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JM" sz="2800" b="1" i="0" smtClean="0">
                                      <a:solidFill>
                                        <a:srgbClr val="47682C"/>
                                      </a:solidFill>
                                      <a:latin typeface="Cambria Math" panose="02040503050406030204" pitchFamily="18" charset="0"/>
                                    </a:rPr>
                                    <m:t>𝐍</m:t>
                                  </m:r>
                                </m:e>
                                <m:sup>
                                  <m:r>
                                    <a:rPr lang="en-JM" sz="2800" b="1" i="0" smtClean="0">
                                      <a:solidFill>
                                        <a:srgbClr val="47682C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JM" sz="2800" b="1" i="0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JM" sz="28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13BA96-B492-4FC9-8A86-46E83C4DA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3" y="1369070"/>
                <a:ext cx="10925175" cy="9103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364BC4-ECC5-49C8-A284-9A90C2288414}"/>
              </a:ext>
            </a:extLst>
          </p:cNvPr>
          <p:cNvCxnSpPr/>
          <p:nvPr/>
        </p:nvCxnSpPr>
        <p:spPr>
          <a:xfrm>
            <a:off x="8867492" y="8920214"/>
            <a:ext cx="213671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C2C468-8379-4F94-9140-1C90D0AEA48D}"/>
                  </a:ext>
                </a:extLst>
              </p:cNvPr>
              <p:cNvSpPr txBox="1"/>
              <p:nvPr/>
            </p:nvSpPr>
            <p:spPr>
              <a:xfrm>
                <a:off x="11004203" y="8389972"/>
                <a:ext cx="2864498" cy="10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𝑅𝑇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C2C468-8379-4F94-9140-1C90D0AEA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203" y="8389972"/>
                <a:ext cx="2864498" cy="10604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838113E-4E6C-4E42-B35B-379C780DCD7D}"/>
              </a:ext>
            </a:extLst>
          </p:cNvPr>
          <p:cNvSpPr txBox="1"/>
          <p:nvPr/>
        </p:nvSpPr>
        <p:spPr>
          <a:xfrm>
            <a:off x="149479" y="4114562"/>
            <a:ext cx="2994660" cy="23083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Legend</a:t>
            </a:r>
          </a:p>
          <a:p>
            <a:r>
              <a:rPr lang="en-US" sz="2400" dirty="0">
                <a:solidFill>
                  <a:srgbClr val="C44536"/>
                </a:solidFill>
              </a:rPr>
              <a:t>Set by user</a:t>
            </a:r>
          </a:p>
          <a:p>
            <a:r>
              <a:rPr lang="en-US" sz="2400" dirty="0">
                <a:solidFill>
                  <a:srgbClr val="47682C"/>
                </a:solidFill>
              </a:rPr>
              <a:t>Calculated by MKM</a:t>
            </a:r>
          </a:p>
          <a:p>
            <a:r>
              <a:rPr lang="en-US" sz="2400" dirty="0">
                <a:solidFill>
                  <a:srgbClr val="013C5A"/>
                </a:solidFill>
              </a:rPr>
              <a:t>Derived from DFT</a:t>
            </a:r>
          </a:p>
          <a:p>
            <a:r>
              <a:rPr lang="en-US" sz="2400" dirty="0" err="1"/>
              <a:t>i</a:t>
            </a:r>
            <a:r>
              <a:rPr lang="en-US" sz="2400" dirty="0"/>
              <a:t> – Species </a:t>
            </a:r>
            <a:r>
              <a:rPr lang="en-US" sz="2400" dirty="0" err="1"/>
              <a:t>i</a:t>
            </a:r>
            <a:endParaRPr lang="en-US" sz="2400" dirty="0"/>
          </a:p>
          <a:p>
            <a:r>
              <a:rPr lang="en-US" sz="2400" dirty="0"/>
              <a:t>j – Reaction j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761714-246F-49B5-99D0-607C5C2D5FFF}"/>
              </a:ext>
            </a:extLst>
          </p:cNvPr>
          <p:cNvSpPr/>
          <p:nvPr/>
        </p:nvSpPr>
        <p:spPr>
          <a:xfrm>
            <a:off x="1086122" y="1329061"/>
            <a:ext cx="3751349" cy="95038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42E6DC-7F6F-4C06-BDC8-4BE46D25B630}"/>
              </a:ext>
            </a:extLst>
          </p:cNvPr>
          <p:cNvSpPr/>
          <p:nvPr/>
        </p:nvSpPr>
        <p:spPr>
          <a:xfrm>
            <a:off x="5544769" y="1638300"/>
            <a:ext cx="3322723" cy="4953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6D7071-AD82-464C-8414-77235788F17C}"/>
              </a:ext>
            </a:extLst>
          </p:cNvPr>
          <p:cNvSpPr/>
          <p:nvPr/>
        </p:nvSpPr>
        <p:spPr>
          <a:xfrm>
            <a:off x="9591674" y="1634939"/>
            <a:ext cx="893445" cy="4953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68041CE-5377-487E-BE09-510D631A394E}"/>
                  </a:ext>
                </a:extLst>
              </p:cNvPr>
              <p:cNvSpPr txBox="1"/>
              <p:nvPr/>
            </p:nvSpPr>
            <p:spPr>
              <a:xfrm>
                <a:off x="214096" y="2474274"/>
                <a:ext cx="5424465" cy="1178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JM" sz="2800" b="1" i="1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US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𝐣</m:t>
                          </m:r>
                        </m:sub>
                        <m:sup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𝐟𝐰𝐝</m:t>
                          </m:r>
                        </m:sup>
                      </m:sSubSup>
                      <m:r>
                        <a:rPr lang="en-JM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JM" sz="2800" b="1" i="1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𝐣</m:t>
                          </m:r>
                        </m:sub>
                      </m:sSub>
                      <m:sSup>
                        <m:sSupPr>
                          <m:ctrlPr>
                            <a:rPr lang="en-JM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JM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JM" sz="2800" b="1" i="1" smtClean="0">
                                      <a:solidFill>
                                        <a:srgbClr val="C4453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JM" sz="2800" b="1" i="0" smtClean="0">
                                      <a:solidFill>
                                        <a:srgbClr val="C44536"/>
                                      </a:solidFill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JM" sz="2800" b="1" i="1" smtClean="0">
                                          <a:solidFill>
                                            <a:srgbClr val="C4453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JM" sz="2800" b="1" i="0" smtClean="0">
                                          <a:solidFill>
                                            <a:srgbClr val="C4453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𝐓</m:t>
                                      </m:r>
                                    </m:e>
                                    <m:sub>
                                      <m:r>
                                        <a:rPr lang="en-JM" sz="2800" b="1" i="0" smtClean="0">
                                          <a:solidFill>
                                            <a:srgbClr val="C4453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𝐫𝐞𝐟</m:t>
                                      </m:r>
                                      <m:r>
                                        <a:rPr lang="en-US" sz="2800" b="1" i="0" smtClean="0">
                                          <a:solidFill>
                                            <a:srgbClr val="C4453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b="1" i="0" smtClean="0">
                                          <a:solidFill>
                                            <a:srgbClr val="C4453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𝐣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rgbClr val="C4453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JM" sz="2800" b="1" i="0" smtClean="0">
                                  <a:solidFill>
                                    <a:srgbClr val="C44536"/>
                                  </a:solidFill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e>
                            <m:sub>
                              <m:r>
                                <a:rPr lang="en-US" sz="2800" b="1" i="0" smtClean="0">
                                  <a:solidFill>
                                    <a:srgbClr val="C44536"/>
                                  </a:solidFill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sub>
                          </m:sSub>
                        </m:sup>
                      </m:sSup>
                      <m:func>
                        <m:funcPr>
                          <m:ctrlPr>
                            <a:rPr lang="en-JM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JM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JM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JM" sz="2800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JM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JM" sz="2800" b="1" i="1" smtClean="0">
                                          <a:solidFill>
                                            <a:srgbClr val="10476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JM" sz="2800" b="1" i="0" smtClean="0">
                                          <a:solidFill>
                                            <a:srgbClr val="10476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𝐄</m:t>
                                      </m:r>
                                    </m:e>
                                    <m:sub>
                                      <m:r>
                                        <a:rPr lang="en-JM" sz="2800" b="1" i="0" smtClean="0">
                                          <a:solidFill>
                                            <a:srgbClr val="10476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𝐀</m:t>
                                      </m:r>
                                      <m:r>
                                        <a:rPr lang="en-JM" sz="2800" b="1" i="0" smtClean="0">
                                          <a:solidFill>
                                            <a:srgbClr val="10476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b="1" i="0" smtClean="0">
                                          <a:solidFill>
                                            <a:srgbClr val="10476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𝐣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JM" sz="2800" b="0" i="0" smtClean="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  <m:r>
                                    <a:rPr lang="en-JM" sz="2800" b="1" i="0" smtClean="0">
                                      <a:solidFill>
                                        <a:srgbClr val="C44536"/>
                                      </a:solidFill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68041CE-5377-487E-BE09-510D631A3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96" y="2474274"/>
                <a:ext cx="5424465" cy="11784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F207E7-F922-4894-90B8-F9662403F95E}"/>
                  </a:ext>
                </a:extLst>
              </p:cNvPr>
              <p:cNvSpPr txBox="1"/>
              <p:nvPr/>
            </p:nvSpPr>
            <p:spPr>
              <a:xfrm>
                <a:off x="6856273" y="2474230"/>
                <a:ext cx="5253135" cy="12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JM" sz="2800" b="1" i="1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US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𝐣</m:t>
                          </m:r>
                        </m:sub>
                        <m:sup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𝐫𝐞𝐯</m:t>
                          </m:r>
                        </m:sup>
                      </m:sSubSup>
                      <m:r>
                        <a:rPr lang="en-JM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JM" sz="2800" b="1" i="1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JM" sz="2800" b="1" i="1" smtClean="0">
                                  <a:solidFill>
                                    <a:srgbClr val="10476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JM" sz="2800" b="1" i="0" smtClean="0">
                                  <a:solidFill>
                                    <a:srgbClr val="104764"/>
                                  </a:solidFill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e>
                            <m:sub>
                              <m:r>
                                <a:rPr lang="en-US" sz="2800" b="1" i="0" smtClean="0">
                                  <a:solidFill>
                                    <a:srgbClr val="104764"/>
                                  </a:solidFill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sub>
                            <m:sup>
                              <m:r>
                                <a:rPr lang="en-JM" sz="2800" b="1" i="0" smtClean="0">
                                  <a:solidFill>
                                    <a:srgbClr val="104764"/>
                                  </a:solidFill>
                                  <a:latin typeface="Cambria Math" panose="02040503050406030204" pitchFamily="18" charset="0"/>
                                </a:rPr>
                                <m:t>𝐟𝐰𝐝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JM" sz="2800" b="1" i="1" smtClean="0">
                                  <a:solidFill>
                                    <a:srgbClr val="10476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JM" sz="2800" b="1" i="0" smtClean="0">
                                  <a:solidFill>
                                    <a:srgbClr val="104764"/>
                                  </a:solidFill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</m:e>
                            <m:sub>
                              <m:r>
                                <a:rPr lang="en-US" sz="2800" b="1" i="0" smtClean="0">
                                  <a:solidFill>
                                    <a:srgbClr val="104764"/>
                                  </a:solidFill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sub>
                            <m:sup>
                              <m:r>
                                <a:rPr lang="en-JM" sz="2800" b="1" i="0" smtClean="0">
                                  <a:solidFill>
                                    <a:srgbClr val="104764"/>
                                  </a:solidFill>
                                  <a:latin typeface="Cambria Math" panose="02040503050406030204" pitchFamily="18" charset="0"/>
                                </a:rPr>
                                <m:t>𝐞𝐪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F207E7-F922-4894-90B8-F9662403F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273" y="2474230"/>
                <a:ext cx="5253135" cy="12329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F01807-6D85-40E0-9628-92AF4D8CE1FB}"/>
              </a:ext>
            </a:extLst>
          </p:cNvPr>
          <p:cNvCxnSpPr>
            <a:cxnSpLocks/>
          </p:cNvCxnSpPr>
          <p:nvPr/>
        </p:nvCxnSpPr>
        <p:spPr>
          <a:xfrm>
            <a:off x="5519194" y="3062339"/>
            <a:ext cx="27914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FAECEEE-09FB-47C1-A9DB-9CEA15519D2F}"/>
              </a:ext>
            </a:extLst>
          </p:cNvPr>
          <p:cNvSpPr txBox="1"/>
          <p:nvPr/>
        </p:nvSpPr>
        <p:spPr>
          <a:xfrm>
            <a:off x="5414916" y="3111592"/>
            <a:ext cx="2882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By microscopic reversibility</a:t>
            </a:r>
          </a:p>
        </p:txBody>
      </p:sp>
    </p:spTree>
    <p:extLst>
      <p:ext uri="{BB962C8B-B14F-4D97-AF65-F5344CB8AC3E}">
        <p14:creationId xmlns:p14="http://schemas.microsoft.com/office/powerpoint/2010/main" val="3499017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246E-7044-43D9-B154-C8650C61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Microkinetic Model Inputs:</a:t>
            </a:r>
            <a:br>
              <a:rPr lang="en-JM" dirty="0"/>
            </a:br>
            <a:r>
              <a:rPr lang="en-JM" dirty="0"/>
              <a:t>Reverse Rate Constants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13BA96-B492-4FC9-8A86-46E83C4DA329}"/>
                  </a:ext>
                </a:extLst>
              </p:cNvPr>
              <p:cNvSpPr txBox="1"/>
              <p:nvPr/>
            </p:nvSpPr>
            <p:spPr>
              <a:xfrm>
                <a:off x="378823" y="1369070"/>
                <a:ext cx="10925175" cy="910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JM" sz="2800" b="1" i="1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JM" sz="2800" b="1" i="0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</m:num>
                        <m:den>
                          <m:r>
                            <a:rPr lang="en-JM" sz="2800" b="1" i="0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  <m:t>𝐝𝐭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JM" sz="2800" b="1" i="1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JM" sz="2800" b="1" i="1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JM" sz="2800" b="1" i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b>
                              <m:r>
                                <a:rPr lang="en-JM" sz="2800" b="1" i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JM" sz="2800" b="1" i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JM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JM" sz="2800" b="1" i="1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𝐟𝐰𝐝</m:t>
                          </m:r>
                        </m:sup>
                      </m:sSubSup>
                      <m:sSub>
                        <m:sSubPr>
                          <m:ctrlPr>
                            <a:rPr lang="en-JM" sz="2800" b="1" i="1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JM" sz="2800" b="1" i="0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sSub>
                            <m:sSubPr>
                              <m:ctrlPr>
                                <a:rPr lang="en-JM" sz="2800" b="1" i="1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b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lang="en-JM" sz="2800" b="1" i="0" smtClean="0">
                          <a:solidFill>
                            <a:srgbClr val="47682C"/>
                          </a:solidFill>
                          <a:latin typeface="Cambria Math" panose="02040503050406030204" pitchFamily="18" charset="0"/>
                        </a:rPr>
                        <m:t>[∗]</m:t>
                      </m:r>
                      <m:r>
                        <a:rPr lang="en-JM" sz="2800" b="1" i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JM" sz="2800" b="1" i="1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𝐫𝐞𝐯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JM" sz="2800" b="1" i="1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JM" sz="2800" b="1" i="1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b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JM" sz="2800" b="1" i="0">
                          <a:latin typeface="Cambria Math" panose="02040503050406030204" pitchFamily="18" charset="0"/>
                        </a:rPr>
                        <m:t>− </m:t>
                      </m:r>
                      <m:sSubSup>
                        <m:sSubSupPr>
                          <m:ctrlPr>
                            <a:rPr lang="en-JM" sz="2800" b="1" i="1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JM" sz="2800" b="1" i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JM" sz="2800" b="1" i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𝐟𝐰𝐝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JM" sz="2800" b="1" i="1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JM" sz="2800" b="1" i="1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b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JM" sz="2800" b="1" i="1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JM" sz="2800" b="1" i="0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d>
                      <m:r>
                        <a:rPr lang="en-JM" sz="2800" b="1" i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JM" sz="2800" b="1" i="1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JM" sz="2800" b="1" i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JM" sz="2800" b="1" i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𝐫𝐞𝐯</m:t>
                          </m:r>
                        </m:sup>
                      </m:sSubSup>
                      <m:sSup>
                        <m:sSupPr>
                          <m:ctrlPr>
                            <a:rPr lang="en-JM" sz="2800" b="1" i="1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JM" sz="2800" b="1" i="1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JM" sz="2800" b="1" i="1" smtClean="0">
                                      <a:solidFill>
                                        <a:srgbClr val="47682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JM" sz="2800" b="1" i="0" smtClean="0">
                                      <a:solidFill>
                                        <a:srgbClr val="47682C"/>
                                      </a:solidFill>
                                      <a:latin typeface="Cambria Math" panose="02040503050406030204" pitchFamily="18" charset="0"/>
                                    </a:rPr>
                                    <m:t>𝐍</m:t>
                                  </m:r>
                                </m:e>
                                <m:sup>
                                  <m:r>
                                    <a:rPr lang="en-JM" sz="2800" b="1" i="0" smtClean="0">
                                      <a:solidFill>
                                        <a:srgbClr val="47682C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JM" sz="2800" b="1" i="0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JM" sz="28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13BA96-B492-4FC9-8A86-46E83C4DA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3" y="1369070"/>
                <a:ext cx="10925175" cy="9103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45C686-3F83-4DC1-9A8A-A10CB1DEDAAF}"/>
                  </a:ext>
                </a:extLst>
              </p:cNvPr>
              <p:cNvSpPr txBox="1"/>
              <p:nvPr/>
            </p:nvSpPr>
            <p:spPr>
              <a:xfrm>
                <a:off x="214096" y="2474274"/>
                <a:ext cx="5424465" cy="1178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JM" sz="2800" b="1" i="1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US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𝐣</m:t>
                          </m:r>
                        </m:sub>
                        <m:sup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𝐟𝐰𝐝</m:t>
                          </m:r>
                        </m:sup>
                      </m:sSubSup>
                      <m:r>
                        <a:rPr lang="en-JM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JM" sz="2800" b="1" i="1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𝐣</m:t>
                          </m:r>
                        </m:sub>
                      </m:sSub>
                      <m:sSup>
                        <m:sSupPr>
                          <m:ctrlPr>
                            <a:rPr lang="en-JM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JM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JM" sz="2800" b="1" i="1" smtClean="0">
                                      <a:solidFill>
                                        <a:srgbClr val="C4453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JM" sz="2800" b="1" i="0" smtClean="0">
                                      <a:solidFill>
                                        <a:srgbClr val="C44536"/>
                                      </a:solidFill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JM" sz="2800" b="1" i="1" smtClean="0">
                                          <a:solidFill>
                                            <a:srgbClr val="C4453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JM" sz="2800" b="1" i="0" smtClean="0">
                                          <a:solidFill>
                                            <a:srgbClr val="C4453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𝐓</m:t>
                                      </m:r>
                                    </m:e>
                                    <m:sub>
                                      <m:r>
                                        <a:rPr lang="en-JM" sz="2800" b="1" i="0" smtClean="0">
                                          <a:solidFill>
                                            <a:srgbClr val="C4453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𝐫𝐞𝐟</m:t>
                                      </m:r>
                                      <m:r>
                                        <a:rPr lang="en-US" sz="2800" b="1" i="0" smtClean="0">
                                          <a:solidFill>
                                            <a:srgbClr val="C4453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b="1" i="0" smtClean="0">
                                          <a:solidFill>
                                            <a:srgbClr val="C4453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𝐣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rgbClr val="C4453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JM" sz="2800" b="1" i="0" smtClean="0">
                                  <a:solidFill>
                                    <a:srgbClr val="C44536"/>
                                  </a:solidFill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e>
                            <m:sub>
                              <m:r>
                                <a:rPr lang="en-US" sz="2800" b="1" i="0" smtClean="0">
                                  <a:solidFill>
                                    <a:srgbClr val="C44536"/>
                                  </a:solidFill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sub>
                          </m:sSub>
                        </m:sup>
                      </m:sSup>
                      <m:func>
                        <m:funcPr>
                          <m:ctrlPr>
                            <a:rPr lang="en-JM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JM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JM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JM" sz="2800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JM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JM" sz="2800" b="1" i="1" smtClean="0">
                                          <a:solidFill>
                                            <a:srgbClr val="10476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JM" sz="2800" b="1" i="0" smtClean="0">
                                          <a:solidFill>
                                            <a:srgbClr val="10476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𝐄</m:t>
                                      </m:r>
                                    </m:e>
                                    <m:sub>
                                      <m:r>
                                        <a:rPr lang="en-JM" sz="2800" b="1" i="0" smtClean="0">
                                          <a:solidFill>
                                            <a:srgbClr val="10476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𝐀</m:t>
                                      </m:r>
                                      <m:r>
                                        <a:rPr lang="en-JM" sz="2800" b="1" i="0" smtClean="0">
                                          <a:solidFill>
                                            <a:srgbClr val="10476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b="1" i="0" smtClean="0">
                                          <a:solidFill>
                                            <a:srgbClr val="10476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𝐣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JM" sz="2800" b="0" i="0" smtClean="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  <m:r>
                                    <a:rPr lang="en-JM" sz="2800" b="1" i="0" smtClean="0">
                                      <a:solidFill>
                                        <a:srgbClr val="C44536"/>
                                      </a:solidFill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45C686-3F83-4DC1-9A8A-A10CB1DED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96" y="2474274"/>
                <a:ext cx="5424465" cy="11784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3472D8-ABA8-4AF0-8305-A864F37EF88A}"/>
                  </a:ext>
                </a:extLst>
              </p:cNvPr>
              <p:cNvSpPr txBox="1"/>
              <p:nvPr/>
            </p:nvSpPr>
            <p:spPr>
              <a:xfrm>
                <a:off x="6856273" y="2474230"/>
                <a:ext cx="5253135" cy="12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JM" sz="2800" b="1" i="1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US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𝐣</m:t>
                          </m:r>
                        </m:sub>
                        <m:sup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𝐫𝐞𝐯</m:t>
                          </m:r>
                        </m:sup>
                      </m:sSubSup>
                      <m:r>
                        <a:rPr lang="en-JM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JM" sz="2800" b="1" i="1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JM" sz="2800" b="1" i="1" smtClean="0">
                                  <a:solidFill>
                                    <a:srgbClr val="10476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JM" sz="2800" b="1" i="0" smtClean="0">
                                  <a:solidFill>
                                    <a:srgbClr val="104764"/>
                                  </a:solidFill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e>
                            <m:sub>
                              <m:r>
                                <a:rPr lang="en-US" sz="2800" b="1" i="0" smtClean="0">
                                  <a:solidFill>
                                    <a:srgbClr val="104764"/>
                                  </a:solidFill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sub>
                            <m:sup>
                              <m:r>
                                <a:rPr lang="en-JM" sz="2800" b="1" i="0" smtClean="0">
                                  <a:solidFill>
                                    <a:srgbClr val="104764"/>
                                  </a:solidFill>
                                  <a:latin typeface="Cambria Math" panose="02040503050406030204" pitchFamily="18" charset="0"/>
                                </a:rPr>
                                <m:t>𝐟𝐰𝐝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JM" sz="2800" b="1" i="1" smtClean="0">
                                  <a:solidFill>
                                    <a:srgbClr val="10476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JM" sz="2800" b="1" i="0" smtClean="0">
                                  <a:solidFill>
                                    <a:srgbClr val="104764"/>
                                  </a:solidFill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</m:e>
                            <m:sub>
                              <m:r>
                                <a:rPr lang="en-US" sz="2800" b="1" i="0" smtClean="0">
                                  <a:solidFill>
                                    <a:srgbClr val="104764"/>
                                  </a:solidFill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sub>
                            <m:sup>
                              <m:r>
                                <a:rPr lang="en-JM" sz="2800" b="1" i="0" smtClean="0">
                                  <a:solidFill>
                                    <a:srgbClr val="104764"/>
                                  </a:solidFill>
                                  <a:latin typeface="Cambria Math" panose="02040503050406030204" pitchFamily="18" charset="0"/>
                                </a:rPr>
                                <m:t>𝐞𝐪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3472D8-ABA8-4AF0-8305-A864F37EF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273" y="2474230"/>
                <a:ext cx="5253135" cy="12329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923AAF-CF54-4409-B698-DDE2540B7A87}"/>
              </a:ext>
            </a:extLst>
          </p:cNvPr>
          <p:cNvCxnSpPr>
            <a:cxnSpLocks/>
          </p:cNvCxnSpPr>
          <p:nvPr/>
        </p:nvCxnSpPr>
        <p:spPr>
          <a:xfrm>
            <a:off x="5519194" y="3062339"/>
            <a:ext cx="279142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CB1C79-9315-4925-A897-FA0D4D49C4AF}"/>
              </a:ext>
            </a:extLst>
          </p:cNvPr>
          <p:cNvSpPr txBox="1"/>
          <p:nvPr/>
        </p:nvSpPr>
        <p:spPr>
          <a:xfrm>
            <a:off x="5414916" y="3111592"/>
            <a:ext cx="2882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By microscopic reversibility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585996-CEC8-419B-B9F7-58297864F9E4}"/>
              </a:ext>
            </a:extLst>
          </p:cNvPr>
          <p:cNvCxnSpPr>
            <a:cxnSpLocks/>
          </p:cNvCxnSpPr>
          <p:nvPr/>
        </p:nvCxnSpPr>
        <p:spPr>
          <a:xfrm>
            <a:off x="9453984" y="3680569"/>
            <a:ext cx="0" cy="12232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106F91-D413-4BCC-9921-F6EB17CAE232}"/>
                  </a:ext>
                </a:extLst>
              </p:cNvPr>
              <p:cNvSpPr txBox="1"/>
              <p:nvPr/>
            </p:nvSpPr>
            <p:spPr>
              <a:xfrm>
                <a:off x="8050590" y="4979729"/>
                <a:ext cx="2953611" cy="10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  <m:sub>
                          <m:r>
                            <a:rPr lang="en-US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𝐣</m:t>
                          </m:r>
                        </m:sub>
                        <m:sup>
                          <m:r>
                            <a:rPr lang="en-US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𝐞𝐪</m:t>
                          </m:r>
                        </m:sup>
                      </m:sSubSup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1" i="0" smtClean="0">
                                      <a:solidFill>
                                        <a:srgbClr val="104764"/>
                                      </a:solidFill>
                                      <a:latin typeface="Cambria Math" panose="02040503050406030204" pitchFamily="18" charset="0"/>
                                    </a:rPr>
                                    <m:t>𝚫</m:t>
                                  </m:r>
                                  <m:sSub>
                                    <m:sSubPr>
                                      <m:ctrlPr>
                                        <a:rPr lang="en-US" sz="2800" b="1" i="1" smtClean="0">
                                          <a:solidFill>
                                            <a:srgbClr val="10476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0" smtClean="0">
                                          <a:solidFill>
                                            <a:srgbClr val="10476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𝐆</m:t>
                                      </m:r>
                                    </m:e>
                                    <m:sub>
                                      <m:r>
                                        <a:rPr lang="en-US" sz="2800" b="1" i="0" smtClean="0">
                                          <a:solidFill>
                                            <a:srgbClr val="10476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𝐣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  <m:r>
                                    <a:rPr lang="en-US" sz="2800" b="1" i="0" smtClean="0">
                                      <a:solidFill>
                                        <a:srgbClr val="C44536"/>
                                      </a:solidFill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106F91-D413-4BCC-9921-F6EB17CAE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590" y="4979729"/>
                <a:ext cx="2953611" cy="10604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C268A82A-EC05-4E8D-A04F-C2A1A47B8973}"/>
              </a:ext>
            </a:extLst>
          </p:cNvPr>
          <p:cNvSpPr txBox="1"/>
          <p:nvPr/>
        </p:nvSpPr>
        <p:spPr>
          <a:xfrm>
            <a:off x="149479" y="4114562"/>
            <a:ext cx="2994660" cy="23083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Legend</a:t>
            </a:r>
          </a:p>
          <a:p>
            <a:r>
              <a:rPr lang="en-US" sz="2400" dirty="0">
                <a:solidFill>
                  <a:srgbClr val="C44536"/>
                </a:solidFill>
              </a:rPr>
              <a:t>Set by user</a:t>
            </a:r>
          </a:p>
          <a:p>
            <a:r>
              <a:rPr lang="en-US" sz="2400" dirty="0">
                <a:solidFill>
                  <a:srgbClr val="47682C"/>
                </a:solidFill>
              </a:rPr>
              <a:t>Calculated by MKM</a:t>
            </a:r>
          </a:p>
          <a:p>
            <a:r>
              <a:rPr lang="en-US" sz="2400" dirty="0">
                <a:solidFill>
                  <a:srgbClr val="013C5A"/>
                </a:solidFill>
              </a:rPr>
              <a:t>Derived from DFT</a:t>
            </a:r>
          </a:p>
          <a:p>
            <a:r>
              <a:rPr lang="en-US" sz="2400" dirty="0" err="1"/>
              <a:t>i</a:t>
            </a:r>
            <a:r>
              <a:rPr lang="en-US" sz="2400" dirty="0"/>
              <a:t> – Species </a:t>
            </a:r>
            <a:r>
              <a:rPr lang="en-US" sz="2400" dirty="0" err="1"/>
              <a:t>i</a:t>
            </a:r>
            <a:endParaRPr lang="en-US" sz="2400" dirty="0"/>
          </a:p>
          <a:p>
            <a:r>
              <a:rPr lang="en-US" sz="2400" dirty="0"/>
              <a:t>j – Reaction j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F974B1-2BC7-478A-B3BB-F724ECF99294}"/>
              </a:ext>
            </a:extLst>
          </p:cNvPr>
          <p:cNvSpPr/>
          <p:nvPr/>
        </p:nvSpPr>
        <p:spPr>
          <a:xfrm>
            <a:off x="1086122" y="1329061"/>
            <a:ext cx="3751349" cy="95038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7054BB-31F7-493D-9DDE-8DAAF4158D70}"/>
              </a:ext>
            </a:extLst>
          </p:cNvPr>
          <p:cNvSpPr/>
          <p:nvPr/>
        </p:nvSpPr>
        <p:spPr>
          <a:xfrm>
            <a:off x="5544769" y="1638300"/>
            <a:ext cx="3322723" cy="4953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69E866-1E3C-4176-A07B-B8FC8F99513B}"/>
              </a:ext>
            </a:extLst>
          </p:cNvPr>
          <p:cNvSpPr/>
          <p:nvPr/>
        </p:nvSpPr>
        <p:spPr>
          <a:xfrm>
            <a:off x="9591674" y="1634939"/>
            <a:ext cx="893445" cy="4953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7452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246E-7044-43D9-B154-C8650C61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Microkinetic Model Inputs:</a:t>
            </a:r>
            <a:br>
              <a:rPr lang="en-JM" dirty="0"/>
            </a:br>
            <a:r>
              <a:rPr lang="en-JM" dirty="0"/>
              <a:t>Adsorption Preexponential Factor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13BA96-B492-4FC9-8A86-46E83C4DA329}"/>
                  </a:ext>
                </a:extLst>
              </p:cNvPr>
              <p:cNvSpPr txBox="1"/>
              <p:nvPr/>
            </p:nvSpPr>
            <p:spPr>
              <a:xfrm>
                <a:off x="378823" y="1369070"/>
                <a:ext cx="10925175" cy="910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JM" sz="2800" b="1" i="1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JM" sz="2800" b="1" i="0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</m:num>
                        <m:den>
                          <m:r>
                            <a:rPr lang="en-JM" sz="2800" b="1" i="0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  <m:t>𝐝𝐭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JM" sz="2800" b="1" i="1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JM" sz="2800" b="1" i="1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JM" sz="2800" b="1" i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b>
                              <m:r>
                                <a:rPr lang="en-JM" sz="2800" b="1" i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JM" sz="2800" b="1" i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JM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JM" sz="2800" b="1" i="1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𝐟𝐰𝐝</m:t>
                          </m:r>
                        </m:sup>
                      </m:sSubSup>
                      <m:sSub>
                        <m:sSubPr>
                          <m:ctrlPr>
                            <a:rPr lang="en-JM" sz="2800" b="1" i="1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JM" sz="2800" b="1" i="0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sSub>
                            <m:sSubPr>
                              <m:ctrlPr>
                                <a:rPr lang="en-JM" sz="2800" b="1" i="1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b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lang="en-JM" sz="2800" b="1" i="0" smtClean="0">
                          <a:solidFill>
                            <a:srgbClr val="47682C"/>
                          </a:solidFill>
                          <a:latin typeface="Cambria Math" panose="02040503050406030204" pitchFamily="18" charset="0"/>
                        </a:rPr>
                        <m:t>[∗]</m:t>
                      </m:r>
                      <m:r>
                        <a:rPr lang="en-JM" sz="2800" b="1" i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JM" sz="2800" b="1" i="1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𝐫𝐞𝐯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JM" sz="2800" b="1" i="1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JM" sz="2800" b="1" i="1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b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JM" sz="2800" b="1" i="0">
                          <a:latin typeface="Cambria Math" panose="02040503050406030204" pitchFamily="18" charset="0"/>
                        </a:rPr>
                        <m:t>− </m:t>
                      </m:r>
                      <m:sSubSup>
                        <m:sSubSupPr>
                          <m:ctrlPr>
                            <a:rPr lang="en-JM" sz="2800" b="1" i="1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JM" sz="2800" b="1" i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JM" sz="2800" b="1" i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𝐟𝐰𝐝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JM" sz="2800" b="1" i="1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JM" sz="2800" b="1" i="1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b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JM" sz="2800" b="1" i="1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JM" sz="2800" b="1" i="0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d>
                      <m:r>
                        <a:rPr lang="en-JM" sz="2800" b="1" i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JM" sz="2800" b="1" i="1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JM" sz="2800" b="1" i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JM" sz="2800" b="1" i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𝐫𝐞𝐯</m:t>
                          </m:r>
                        </m:sup>
                      </m:sSubSup>
                      <m:sSup>
                        <m:sSupPr>
                          <m:ctrlPr>
                            <a:rPr lang="en-JM" sz="2800" b="1" i="1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JM" sz="2800" b="1" i="1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JM" sz="2800" b="1" i="1" smtClean="0">
                                      <a:solidFill>
                                        <a:srgbClr val="47682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JM" sz="2800" b="1" i="0" smtClean="0">
                                      <a:solidFill>
                                        <a:srgbClr val="47682C"/>
                                      </a:solidFill>
                                      <a:latin typeface="Cambria Math" panose="02040503050406030204" pitchFamily="18" charset="0"/>
                                    </a:rPr>
                                    <m:t>𝐍</m:t>
                                  </m:r>
                                </m:e>
                                <m:sup>
                                  <m:r>
                                    <a:rPr lang="en-JM" sz="2800" b="1" i="0" smtClean="0">
                                      <a:solidFill>
                                        <a:srgbClr val="47682C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JM" sz="2800" b="1" i="0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JM" sz="28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13BA96-B492-4FC9-8A86-46E83C4DA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3" y="1369070"/>
                <a:ext cx="10925175" cy="9103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45C686-3F83-4DC1-9A8A-A10CB1DEDAAF}"/>
                  </a:ext>
                </a:extLst>
              </p:cNvPr>
              <p:cNvSpPr txBox="1"/>
              <p:nvPr/>
            </p:nvSpPr>
            <p:spPr>
              <a:xfrm>
                <a:off x="3383767" y="2611246"/>
                <a:ext cx="5664096" cy="1163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JM" sz="2800" b="1" i="1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US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𝐚𝐝𝐬</m:t>
                          </m:r>
                          <m:r>
                            <a:rPr lang="en-US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𝐣</m:t>
                          </m:r>
                        </m:sub>
                        <m:sup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𝐟𝐰𝐝</m:t>
                          </m:r>
                        </m:sup>
                      </m:sSubSup>
                      <m:r>
                        <a:rPr lang="en-JM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JM" sz="2800" b="1" i="1" smtClean="0">
                              <a:solidFill>
                                <a:srgbClr val="C4453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JM" sz="2800" b="1" i="0" smtClean="0">
                              <a:solidFill>
                                <a:srgbClr val="C44536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sz="2800" b="1" i="0" smtClean="0">
                              <a:solidFill>
                                <a:srgbClr val="C44536"/>
                              </a:solidFill>
                              <a:latin typeface="Cambria Math" panose="02040503050406030204" pitchFamily="18" charset="0"/>
                            </a:rPr>
                            <m:t>𝐚𝐝𝐬</m:t>
                          </m:r>
                          <m:r>
                            <a:rPr lang="en-US" sz="2800" b="1" i="0" smtClean="0">
                              <a:solidFill>
                                <a:srgbClr val="C44536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1" i="0" smtClean="0">
                              <a:solidFill>
                                <a:srgbClr val="C44536"/>
                              </a:solidFill>
                              <a:latin typeface="Cambria Math" panose="02040503050406030204" pitchFamily="18" charset="0"/>
                            </a:rPr>
                            <m:t>𝐣</m:t>
                          </m:r>
                        </m:sub>
                      </m:sSub>
                      <m:sSup>
                        <m:sSupPr>
                          <m:ctrlPr>
                            <a:rPr lang="en-JM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JM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JM" sz="2800" b="1" i="1" smtClean="0">
                                      <a:solidFill>
                                        <a:srgbClr val="C4453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JM" sz="2800" b="1" i="0" smtClean="0">
                                      <a:solidFill>
                                        <a:srgbClr val="C44536"/>
                                      </a:solidFill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JM" sz="2800" b="1" i="1" smtClean="0">
                                          <a:solidFill>
                                            <a:srgbClr val="C4453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JM" sz="2800" b="1" i="0" smtClean="0">
                                          <a:solidFill>
                                            <a:srgbClr val="C4453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𝐓</m:t>
                                      </m:r>
                                    </m:e>
                                    <m:sub>
                                      <m:r>
                                        <a:rPr lang="en-JM" sz="2800" b="1" i="0" smtClean="0">
                                          <a:solidFill>
                                            <a:srgbClr val="C4453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𝐫𝐞𝐟</m:t>
                                      </m:r>
                                      <m:r>
                                        <a:rPr lang="en-US" sz="2800" b="1" i="0" smtClean="0">
                                          <a:solidFill>
                                            <a:srgbClr val="C4453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b="1" i="0" smtClean="0">
                                          <a:solidFill>
                                            <a:srgbClr val="C4453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𝐢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rgbClr val="C4453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JM" sz="2800" b="1" i="0" smtClean="0">
                                  <a:solidFill>
                                    <a:srgbClr val="C44536"/>
                                  </a:solidFill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e>
                            <m:sub>
                              <m:r>
                                <a:rPr lang="en-US" sz="2800" b="1" i="0" smtClean="0">
                                  <a:solidFill>
                                    <a:srgbClr val="C44536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</m:sup>
                      </m:sSup>
                      <m:func>
                        <m:funcPr>
                          <m:ctrlPr>
                            <a:rPr lang="en-JM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JM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JM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JM" sz="2800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JM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JM" sz="2800" b="1" i="1" smtClean="0">
                                          <a:solidFill>
                                            <a:srgbClr val="10476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JM" sz="2800" b="1" i="0" smtClean="0">
                                          <a:solidFill>
                                            <a:srgbClr val="10476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𝐄</m:t>
                                      </m:r>
                                    </m:e>
                                    <m:sub>
                                      <m:r>
                                        <a:rPr lang="en-JM" sz="2800" b="1" i="0" smtClean="0">
                                          <a:solidFill>
                                            <a:srgbClr val="10476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𝐀</m:t>
                                      </m:r>
                                      <m:r>
                                        <a:rPr lang="en-JM" sz="2800" b="1" i="0" smtClean="0">
                                          <a:solidFill>
                                            <a:srgbClr val="10476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JM" sz="2800" b="1" i="0" smtClean="0">
                                          <a:solidFill>
                                            <a:srgbClr val="10476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𝐢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JM" sz="2800" b="0" i="0" smtClean="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  <m:r>
                                    <a:rPr lang="en-JM" sz="2800" b="1" i="0" smtClean="0">
                                      <a:solidFill>
                                        <a:srgbClr val="C44536"/>
                                      </a:solidFill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45C686-3F83-4DC1-9A8A-A10CB1DED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767" y="2611246"/>
                <a:ext cx="5664096" cy="11632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604C661-D162-4141-A40B-2667475251E1}"/>
                  </a:ext>
                </a:extLst>
              </p:cNvPr>
              <p:cNvSpPr/>
              <p:nvPr/>
            </p:nvSpPr>
            <p:spPr>
              <a:xfrm>
                <a:off x="4637660" y="4864855"/>
                <a:ext cx="3942361" cy="1365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JM" sz="2800" b="1" i="1" smtClean="0">
                              <a:solidFill>
                                <a:srgbClr val="C4453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JM" sz="2800" b="1" i="0">
                              <a:solidFill>
                                <a:srgbClr val="C44536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JM" sz="2800" b="1" i="0" smtClean="0">
                              <a:solidFill>
                                <a:srgbClr val="C44536"/>
                              </a:solidFill>
                              <a:latin typeface="Cambria Math" panose="02040503050406030204" pitchFamily="18" charset="0"/>
                            </a:rPr>
                            <m:t>𝐚𝐝𝐬</m:t>
                          </m:r>
                          <m:r>
                            <a:rPr lang="en-US" sz="2800" b="1" i="0" smtClean="0">
                              <a:solidFill>
                                <a:srgbClr val="C4453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0" smtClean="0">
                              <a:solidFill>
                                <a:srgbClr val="C44536"/>
                              </a:solidFill>
                              <a:latin typeface="Cambria Math" panose="02040503050406030204" pitchFamily="18" charset="0"/>
                            </a:rPr>
                            <m:t>𝐣</m:t>
                          </m:r>
                        </m:sub>
                      </m:sSub>
                      <m:r>
                        <a:rPr lang="en-JM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JM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rgbClr val="C4453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JM" sz="2800" b="1" i="0" smtClean="0">
                                  <a:solidFill>
                                    <a:srgbClr val="C44536"/>
                                  </a:solidFill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e>
                            <m:sub>
                              <m:r>
                                <a:rPr lang="en-US" sz="2800" b="1" i="0" smtClean="0">
                                  <a:solidFill>
                                    <a:srgbClr val="C44536"/>
                                  </a:solidFill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0" smtClean="0">
                                      <a:solidFill>
                                        <a:srgbClr val="C44536"/>
                                      </a:solidFill>
                                      <a:latin typeface="Cambria Math" panose="02040503050406030204" pitchFamily="18" charset="0"/>
                                    </a:rPr>
                                    <m:t>𝛔</m:t>
                                  </m:r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sz="2800" b="1" i="1" smtClean="0">
                                      <a:solidFill>
                                        <a:srgbClr val="C4453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0" smtClean="0">
                                      <a:solidFill>
                                        <a:srgbClr val="C44536"/>
                                      </a:solidFill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</m:e>
                                <m:sub>
                                  <m:r>
                                    <a:rPr lang="en-US" sz="2800" b="1" i="0" smtClean="0">
                                      <a:solidFill>
                                        <a:srgbClr val="C44536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𝐬𝐮𝐫𝐟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JM" sz="2800" b="1" i="0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JM" sz="28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JM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JM" sz="2800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a:rPr lang="en-JM" sz="2800" b="1" i="0" smtClean="0">
                                  <a:solidFill>
                                    <a:srgbClr val="C44536"/>
                                  </a:solidFill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num>
                            <m:den>
                              <m:r>
                                <a:rPr lang="en-JM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JM" sz="2800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sSub>
                                <m:sSubPr>
                                  <m:ctrlPr>
                                    <a:rPr lang="en-JM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JM" sz="2800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JM" sz="2800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604C661-D162-4141-A40B-2667475251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660" y="4864855"/>
                <a:ext cx="3942361" cy="13653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1CCFF7A-11E9-40B1-AAB2-E8F75774F77D}"/>
              </a:ext>
            </a:extLst>
          </p:cNvPr>
          <p:cNvCxnSpPr/>
          <p:nvPr/>
        </p:nvCxnSpPr>
        <p:spPr>
          <a:xfrm>
            <a:off x="4897120" y="3698240"/>
            <a:ext cx="0" cy="13817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496874B-DE36-40BF-B98A-7DF66FF3AC61}"/>
              </a:ext>
            </a:extLst>
          </p:cNvPr>
          <p:cNvSpPr txBox="1"/>
          <p:nvPr/>
        </p:nvSpPr>
        <p:spPr>
          <a:xfrm>
            <a:off x="149479" y="4114562"/>
            <a:ext cx="2994660" cy="23083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Legend</a:t>
            </a:r>
          </a:p>
          <a:p>
            <a:r>
              <a:rPr lang="en-US" sz="2400" dirty="0">
                <a:solidFill>
                  <a:srgbClr val="C44536"/>
                </a:solidFill>
              </a:rPr>
              <a:t>Set by user</a:t>
            </a:r>
          </a:p>
          <a:p>
            <a:r>
              <a:rPr lang="en-US" sz="2400" dirty="0">
                <a:solidFill>
                  <a:srgbClr val="47682C"/>
                </a:solidFill>
              </a:rPr>
              <a:t>Calculated by MKM</a:t>
            </a:r>
          </a:p>
          <a:p>
            <a:r>
              <a:rPr lang="en-US" sz="2400" dirty="0">
                <a:solidFill>
                  <a:srgbClr val="013C5A"/>
                </a:solidFill>
              </a:rPr>
              <a:t>Derived from DFT</a:t>
            </a:r>
          </a:p>
          <a:p>
            <a:r>
              <a:rPr lang="en-US" sz="2400" dirty="0" err="1"/>
              <a:t>i</a:t>
            </a:r>
            <a:r>
              <a:rPr lang="en-US" sz="2400" dirty="0"/>
              <a:t> – Species </a:t>
            </a:r>
            <a:r>
              <a:rPr lang="en-US" sz="2400" dirty="0" err="1"/>
              <a:t>i</a:t>
            </a:r>
            <a:endParaRPr lang="en-US" sz="2400" dirty="0"/>
          </a:p>
          <a:p>
            <a:r>
              <a:rPr lang="en-US" sz="2400" dirty="0"/>
              <a:t>j – Reaction j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1EBB36-8033-4C70-BCE7-63217997F8CE}"/>
              </a:ext>
            </a:extLst>
          </p:cNvPr>
          <p:cNvSpPr txBox="1"/>
          <p:nvPr/>
        </p:nvSpPr>
        <p:spPr>
          <a:xfrm>
            <a:off x="4969117" y="4165124"/>
            <a:ext cx="288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By collision theory 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A7FBD3-D3CC-4B8A-BFC0-0E5AF13F5CFE}"/>
              </a:ext>
            </a:extLst>
          </p:cNvPr>
          <p:cNvSpPr/>
          <p:nvPr/>
        </p:nvSpPr>
        <p:spPr>
          <a:xfrm>
            <a:off x="1086123" y="1329061"/>
            <a:ext cx="1677398" cy="95038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1CC84A-DCE5-4121-B0C6-7CB45573AAF0}"/>
              </a:ext>
            </a:extLst>
          </p:cNvPr>
          <p:cNvSpPr/>
          <p:nvPr/>
        </p:nvSpPr>
        <p:spPr>
          <a:xfrm>
            <a:off x="3556000" y="1455151"/>
            <a:ext cx="6929120" cy="95038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C5D889-4B00-45BC-80AC-4B06EECFBF50}"/>
              </a:ext>
            </a:extLst>
          </p:cNvPr>
          <p:cNvSpPr/>
          <p:nvPr/>
        </p:nvSpPr>
        <p:spPr>
          <a:xfrm>
            <a:off x="5535560" y="2611246"/>
            <a:ext cx="3512303" cy="13653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8871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246E-7044-43D9-B154-C8650C61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Microkinetic Model Inputs:</a:t>
            </a:r>
            <a:br>
              <a:rPr lang="en-JM" dirty="0"/>
            </a:br>
            <a:r>
              <a:rPr lang="en-JM" dirty="0"/>
              <a:t>Surface Preexponential Factor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13BA96-B492-4FC9-8A86-46E83C4DA329}"/>
                  </a:ext>
                </a:extLst>
              </p:cNvPr>
              <p:cNvSpPr txBox="1"/>
              <p:nvPr/>
            </p:nvSpPr>
            <p:spPr>
              <a:xfrm>
                <a:off x="378823" y="1369070"/>
                <a:ext cx="10925175" cy="910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JM" sz="2800" b="1" i="1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JM" sz="2800" b="1" i="0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</m:num>
                        <m:den>
                          <m:r>
                            <a:rPr lang="en-JM" sz="2800" b="1" i="0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  <m:t>𝐝𝐭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JM" sz="2800" b="1" i="1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JM" sz="2800" b="1" i="1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JM" sz="2800" b="1" i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b>
                              <m:r>
                                <a:rPr lang="en-JM" sz="2800" b="1" i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JM" sz="2800" b="1" i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JM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JM" sz="2800" b="1" i="1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𝐟𝐰𝐝</m:t>
                          </m:r>
                        </m:sup>
                      </m:sSubSup>
                      <m:sSub>
                        <m:sSubPr>
                          <m:ctrlPr>
                            <a:rPr lang="en-JM" sz="2800" b="1" i="1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JM" sz="2800" b="1" i="0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sSub>
                            <m:sSubPr>
                              <m:ctrlPr>
                                <a:rPr lang="en-JM" sz="2800" b="1" i="1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b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lang="en-JM" sz="2800" b="1" i="0" smtClean="0">
                          <a:solidFill>
                            <a:srgbClr val="47682C"/>
                          </a:solidFill>
                          <a:latin typeface="Cambria Math" panose="02040503050406030204" pitchFamily="18" charset="0"/>
                        </a:rPr>
                        <m:t>[∗]</m:t>
                      </m:r>
                      <m:r>
                        <a:rPr lang="en-JM" sz="2800" b="1" i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JM" sz="2800" b="1" i="1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𝐫𝐞𝐯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JM" sz="2800" b="1" i="1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JM" sz="2800" b="1" i="1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b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JM" sz="2800" b="1" i="0">
                          <a:latin typeface="Cambria Math" panose="02040503050406030204" pitchFamily="18" charset="0"/>
                        </a:rPr>
                        <m:t>− </m:t>
                      </m:r>
                      <m:sSubSup>
                        <m:sSubSupPr>
                          <m:ctrlPr>
                            <a:rPr lang="en-JM" sz="2800" b="1" i="1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JM" sz="2800" b="1" i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JM" sz="2800" b="1" i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𝐟𝐰𝐝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JM" sz="2800" b="1" i="1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JM" sz="2800" b="1" i="1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b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JM" sz="2800" b="1" i="1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JM" sz="2800" b="1" i="0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d>
                      <m:r>
                        <a:rPr lang="en-JM" sz="2800" b="1" i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JM" sz="2800" b="1" i="1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JM" sz="2800" b="1" i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JM" sz="2800" b="1" i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𝐫𝐞𝐯</m:t>
                          </m:r>
                        </m:sup>
                      </m:sSubSup>
                      <m:sSup>
                        <m:sSupPr>
                          <m:ctrlPr>
                            <a:rPr lang="en-JM" sz="2800" b="1" i="1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JM" sz="2800" b="1" i="1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JM" sz="2800" b="1" i="1" smtClean="0">
                                      <a:solidFill>
                                        <a:srgbClr val="47682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JM" sz="2800" b="1" i="0" smtClean="0">
                                      <a:solidFill>
                                        <a:srgbClr val="47682C"/>
                                      </a:solidFill>
                                      <a:latin typeface="Cambria Math" panose="02040503050406030204" pitchFamily="18" charset="0"/>
                                    </a:rPr>
                                    <m:t>𝐍</m:t>
                                  </m:r>
                                </m:e>
                                <m:sup>
                                  <m:r>
                                    <a:rPr lang="en-JM" sz="2800" b="1" i="0" smtClean="0">
                                      <a:solidFill>
                                        <a:srgbClr val="47682C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JM" sz="2800" b="1" i="0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JM" sz="28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13BA96-B492-4FC9-8A86-46E83C4DA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3" y="1369070"/>
                <a:ext cx="10925175" cy="9103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45C686-3F83-4DC1-9A8A-A10CB1DEDAAF}"/>
                  </a:ext>
                </a:extLst>
              </p:cNvPr>
              <p:cNvSpPr txBox="1"/>
              <p:nvPr/>
            </p:nvSpPr>
            <p:spPr>
              <a:xfrm>
                <a:off x="3383768" y="2630562"/>
                <a:ext cx="5879488" cy="1163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JM" sz="2800" b="1" i="1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US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𝐬𝐮𝐫𝐟</m:t>
                          </m:r>
                          <m:r>
                            <a:rPr lang="en-US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𝐣</m:t>
                          </m:r>
                        </m:sub>
                        <m:sup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𝐟𝐰𝐝</m:t>
                          </m:r>
                        </m:sup>
                      </m:sSubSup>
                      <m:r>
                        <a:rPr lang="en-JM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JM" sz="2800" b="1" i="1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𝐬𝐮𝐫𝐟</m:t>
                          </m:r>
                          <m:r>
                            <a:rPr lang="en-US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sSup>
                        <m:sSupPr>
                          <m:ctrlPr>
                            <a:rPr lang="en-JM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JM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JM" sz="2800" b="1" i="1" smtClean="0">
                                      <a:solidFill>
                                        <a:srgbClr val="C4453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JM" sz="2800" b="1" i="0" smtClean="0">
                                      <a:solidFill>
                                        <a:srgbClr val="C44536"/>
                                      </a:solidFill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JM" sz="2800" b="1" i="1" smtClean="0">
                                          <a:solidFill>
                                            <a:srgbClr val="C4453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JM" sz="2800" b="1" i="0" smtClean="0">
                                          <a:solidFill>
                                            <a:srgbClr val="C4453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𝐓</m:t>
                                      </m:r>
                                    </m:e>
                                    <m:sub>
                                      <m:r>
                                        <a:rPr lang="en-JM" sz="2800" b="1" i="0" smtClean="0">
                                          <a:solidFill>
                                            <a:srgbClr val="C4453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𝐫𝐞𝐟</m:t>
                                      </m:r>
                                      <m:r>
                                        <a:rPr lang="en-US" sz="2800" b="1" i="0" smtClean="0">
                                          <a:solidFill>
                                            <a:srgbClr val="C4453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b="1" i="0" smtClean="0">
                                          <a:solidFill>
                                            <a:srgbClr val="C4453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𝐢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rgbClr val="C4453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JM" sz="2800" b="1" i="0" smtClean="0">
                                  <a:solidFill>
                                    <a:srgbClr val="C44536"/>
                                  </a:solidFill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e>
                            <m:sub>
                              <m:r>
                                <a:rPr lang="en-US" sz="2800" b="1" i="0" smtClean="0">
                                  <a:solidFill>
                                    <a:srgbClr val="C44536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</m:sup>
                      </m:sSup>
                      <m:func>
                        <m:funcPr>
                          <m:ctrlPr>
                            <a:rPr lang="en-JM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JM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JM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JM" sz="28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JM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JM" sz="2800" b="1" i="1" smtClean="0">
                                          <a:solidFill>
                                            <a:srgbClr val="10476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JM" sz="2800" b="1" i="0" smtClean="0">
                                          <a:solidFill>
                                            <a:srgbClr val="10476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𝐄</m:t>
                                      </m:r>
                                    </m:e>
                                    <m:sub>
                                      <m:r>
                                        <a:rPr lang="en-JM" sz="2800" b="1" i="0" smtClean="0">
                                          <a:solidFill>
                                            <a:srgbClr val="10476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𝐀</m:t>
                                      </m:r>
                                      <m:r>
                                        <a:rPr lang="en-JM" sz="2800" b="1" i="0" smtClean="0">
                                          <a:solidFill>
                                            <a:srgbClr val="10476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b="1" i="0" smtClean="0">
                                          <a:solidFill>
                                            <a:srgbClr val="10476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𝐣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JM" sz="2800" b="0" i="0" smtClean="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  <m:r>
                                    <a:rPr lang="en-JM" sz="2800" b="1" i="0" smtClean="0">
                                      <a:solidFill>
                                        <a:srgbClr val="C44536"/>
                                      </a:solidFill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45C686-3F83-4DC1-9A8A-A10CB1DED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768" y="2630562"/>
                <a:ext cx="5879488" cy="11632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1CCFF7A-11E9-40B1-AAB2-E8F75774F77D}"/>
              </a:ext>
            </a:extLst>
          </p:cNvPr>
          <p:cNvCxnSpPr/>
          <p:nvPr/>
        </p:nvCxnSpPr>
        <p:spPr>
          <a:xfrm>
            <a:off x="4970904" y="3698240"/>
            <a:ext cx="0" cy="13817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496874B-DE36-40BF-B98A-7DF66FF3AC61}"/>
              </a:ext>
            </a:extLst>
          </p:cNvPr>
          <p:cNvSpPr txBox="1"/>
          <p:nvPr/>
        </p:nvSpPr>
        <p:spPr>
          <a:xfrm>
            <a:off x="149479" y="4114562"/>
            <a:ext cx="2994660" cy="23083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Legend</a:t>
            </a:r>
          </a:p>
          <a:p>
            <a:r>
              <a:rPr lang="en-US" sz="2400" dirty="0">
                <a:solidFill>
                  <a:srgbClr val="C44536"/>
                </a:solidFill>
              </a:rPr>
              <a:t>Set by user</a:t>
            </a:r>
          </a:p>
          <a:p>
            <a:r>
              <a:rPr lang="en-US" sz="2400" dirty="0">
                <a:solidFill>
                  <a:srgbClr val="47682C"/>
                </a:solidFill>
              </a:rPr>
              <a:t>Calculated by MKM</a:t>
            </a:r>
          </a:p>
          <a:p>
            <a:r>
              <a:rPr lang="en-US" sz="2400" dirty="0">
                <a:solidFill>
                  <a:srgbClr val="013C5A"/>
                </a:solidFill>
              </a:rPr>
              <a:t>Derived from DFT</a:t>
            </a:r>
          </a:p>
          <a:p>
            <a:r>
              <a:rPr lang="en-US" sz="2400" dirty="0" err="1"/>
              <a:t>i</a:t>
            </a:r>
            <a:r>
              <a:rPr lang="en-US" sz="2400" dirty="0"/>
              <a:t> – Species </a:t>
            </a:r>
            <a:r>
              <a:rPr lang="en-US" sz="2400" dirty="0" err="1"/>
              <a:t>i</a:t>
            </a:r>
            <a:endParaRPr lang="en-US" sz="2400" dirty="0"/>
          </a:p>
          <a:p>
            <a:r>
              <a:rPr lang="en-US" sz="2400" dirty="0"/>
              <a:t>j – Reaction 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86DCE0D-6065-478D-BCB5-DA152EFC3C96}"/>
                  </a:ext>
                </a:extLst>
              </p:cNvPr>
              <p:cNvSpPr/>
              <p:nvPr/>
            </p:nvSpPr>
            <p:spPr>
              <a:xfrm>
                <a:off x="3144139" y="5080000"/>
                <a:ext cx="5326778" cy="10941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JM" sz="2800" b="1" i="1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JM" sz="2800" b="1" i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JM" sz="2800" b="1" i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𝐬𝐮𝐫𝐟</m:t>
                          </m:r>
                          <m:r>
                            <a:rPr lang="en-US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𝐣</m:t>
                          </m:r>
                        </m:sub>
                      </m:sSub>
                      <m:r>
                        <a:rPr lang="en-JM" sz="28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JM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JM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JM" sz="2800" b="0" i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JM" sz="2800" b="0" i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JM" sz="2800" b="0" i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JM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JM" sz="2800" b="1" i="1" smtClean="0">
                                  <a:solidFill>
                                    <a:srgbClr val="C44536"/>
                                  </a:solidFill>
                                  <a:latin typeface="Cambria Math" panose="02040503050406030204" pitchFamily="18" charset="0"/>
                                </a:rPr>
                                <m:t>𝛔</m:t>
                              </m:r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b="1" i="1" smtClean="0">
                                      <a:solidFill>
                                        <a:srgbClr val="C4453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0">
                                      <a:solidFill>
                                        <a:srgbClr val="C44536"/>
                                      </a:solidFill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</m:e>
                                <m:sub>
                                  <m:r>
                                    <a:rPr lang="en-US" sz="2800" b="1" i="0">
                                      <a:solidFill>
                                        <a:srgbClr val="C44536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𝐬𝐮𝐫𝐟</m:t>
                                  </m:r>
                                </m:sub>
                              </m:sSub>
                              <m:r>
                                <a:rPr lang="en-JM" sz="2800" b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JM" sz="28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1" i="0" smtClean="0">
                                      <a:solidFill>
                                        <a:srgbClr val="104764"/>
                                      </a:solidFill>
                                      <a:latin typeface="Cambria Math" panose="02040503050406030204" pitchFamily="18" charset="0"/>
                                    </a:rPr>
                                    <m:t>𝚫</m:t>
                                  </m:r>
                                  <m:sSubSup>
                                    <m:sSubSupPr>
                                      <m:ctrlPr>
                                        <a:rPr lang="en-US" sz="2800" b="1" i="1" smtClean="0">
                                          <a:solidFill>
                                            <a:srgbClr val="10476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b="1" i="0" smtClean="0">
                                          <a:solidFill>
                                            <a:srgbClr val="10476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𝐒</m:t>
                                      </m:r>
                                    </m:e>
                                    <m:sub>
                                      <m:r>
                                        <a:rPr lang="en-US" sz="2800" b="1" i="0" smtClean="0">
                                          <a:solidFill>
                                            <a:srgbClr val="10476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𝐣</m:t>
                                      </m:r>
                                    </m:sub>
                                    <m:sup>
                                      <m:r>
                                        <a:rPr lang="en-US" sz="2800" b="1" i="0" smtClean="0">
                                          <a:solidFill>
                                            <a:srgbClr val="10476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≠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86DCE0D-6065-478D-BCB5-DA152EFC3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139" y="5080000"/>
                <a:ext cx="5326778" cy="10941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C4C5FE8-E343-4AE2-A16C-6523AE8739D1}"/>
              </a:ext>
            </a:extLst>
          </p:cNvPr>
          <p:cNvSpPr txBox="1"/>
          <p:nvPr/>
        </p:nvSpPr>
        <p:spPr>
          <a:xfrm>
            <a:off x="5234576" y="3980254"/>
            <a:ext cx="3573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By transition-state theory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907894-2063-4B2B-BF16-2B5FB6E6A0AC}"/>
              </a:ext>
            </a:extLst>
          </p:cNvPr>
          <p:cNvCxnSpPr>
            <a:cxnSpLocks/>
          </p:cNvCxnSpPr>
          <p:nvPr/>
        </p:nvCxnSpPr>
        <p:spPr>
          <a:xfrm>
            <a:off x="9263256" y="3405850"/>
            <a:ext cx="635243" cy="7723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855687F-E8CB-4561-9DCA-3E7302F099E8}"/>
                  </a:ext>
                </a:extLst>
              </p:cNvPr>
              <p:cNvSpPr/>
              <p:nvPr/>
            </p:nvSpPr>
            <p:spPr>
              <a:xfrm>
                <a:off x="9165223" y="4250292"/>
                <a:ext cx="2009140" cy="5790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US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en-US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𝐣</m:t>
                          </m:r>
                        </m:sub>
                      </m:sSub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0" smtClean="0">
                          <a:solidFill>
                            <a:srgbClr val="104764"/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sSubSup>
                        <m:sSubSupPr>
                          <m:ctrlPr>
                            <a:rPr lang="en-US" sz="2800" b="1" i="1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en-US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𝐣</m:t>
                          </m:r>
                        </m:sub>
                        <m:sup>
                          <m:r>
                            <a:rPr lang="en-US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</m:sup>
                      </m:sSub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855687F-E8CB-4561-9DCA-3E7302F09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223" y="4250292"/>
                <a:ext cx="2009140" cy="5790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9B3FA96B-A736-4B22-9926-A686EC8B0F17}"/>
              </a:ext>
            </a:extLst>
          </p:cNvPr>
          <p:cNvSpPr/>
          <p:nvPr/>
        </p:nvSpPr>
        <p:spPr>
          <a:xfrm>
            <a:off x="7416800" y="1455151"/>
            <a:ext cx="3068320" cy="95038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58306C-332D-4C3D-AADA-12148A565717}"/>
              </a:ext>
            </a:extLst>
          </p:cNvPr>
          <p:cNvSpPr/>
          <p:nvPr/>
        </p:nvSpPr>
        <p:spPr>
          <a:xfrm>
            <a:off x="1086122" y="1329061"/>
            <a:ext cx="5511799" cy="95038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FD31A7-4E36-4AE9-AFC2-8AA4CEACF39B}"/>
              </a:ext>
            </a:extLst>
          </p:cNvPr>
          <p:cNvSpPr/>
          <p:nvPr/>
        </p:nvSpPr>
        <p:spPr>
          <a:xfrm>
            <a:off x="5843063" y="2631874"/>
            <a:ext cx="2523937" cy="13653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027208-B11F-46C7-A12A-9F914F0DED20}"/>
              </a:ext>
            </a:extLst>
          </p:cNvPr>
          <p:cNvSpPr/>
          <p:nvPr/>
        </p:nvSpPr>
        <p:spPr>
          <a:xfrm>
            <a:off x="8397240" y="3226423"/>
            <a:ext cx="548394" cy="4449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E2E6D3-E755-4D41-9E4A-292EA6844F01}"/>
              </a:ext>
            </a:extLst>
          </p:cNvPr>
          <p:cNvSpPr/>
          <p:nvPr/>
        </p:nvSpPr>
        <p:spPr>
          <a:xfrm>
            <a:off x="8945634" y="2611050"/>
            <a:ext cx="219589" cy="118271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4090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58A177-BC4B-403A-8C91-BF6EE3EDFB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27"/>
          <a:stretch/>
        </p:blipFill>
        <p:spPr>
          <a:xfrm>
            <a:off x="814894" y="3703297"/>
            <a:ext cx="4427483" cy="28308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54A36B-8D84-4737-8C00-97FFD4DC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Lateral Interactions Modify Enthalpies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76CB2-8A3D-467D-8309-CD868C77D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041138"/>
            <a:ext cx="5486400" cy="2953299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JM" sz="2000" b="0" dirty="0"/>
              <a:t>Enthalpy of species change with coverage</a:t>
            </a:r>
          </a:p>
          <a:p>
            <a:pPr>
              <a:buClrTx/>
            </a:pPr>
            <a:r>
              <a:rPr lang="en-JM" sz="2000" dirty="0"/>
              <a:t>Linear piece-wise is often sufficient:</a:t>
            </a:r>
            <a:endParaRPr lang="en-JM" sz="2000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8720ED-87FB-4F95-810D-6BFEFDA5E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308" y="3928672"/>
            <a:ext cx="936132" cy="208122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A819459-334A-4DD4-9414-6F8414EA03D4}"/>
              </a:ext>
            </a:extLst>
          </p:cNvPr>
          <p:cNvGrpSpPr/>
          <p:nvPr/>
        </p:nvGrpSpPr>
        <p:grpSpPr>
          <a:xfrm>
            <a:off x="6301294" y="1517206"/>
            <a:ext cx="5764580" cy="4372173"/>
            <a:chOff x="5991496" y="1232332"/>
            <a:chExt cx="6087944" cy="461743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D3D811D-12C3-4BE8-9D39-C04568805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91496" y="1893832"/>
              <a:ext cx="2955059" cy="167668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607162B-1CAA-444F-8A59-0DBBF16B7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25928" y="1893832"/>
              <a:ext cx="2953512" cy="167580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1781F47-7D07-4BD3-AE9C-F2EFA6827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91496" y="4173957"/>
              <a:ext cx="2953512" cy="167580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808A577-5431-4C92-840F-FD93AB1D1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25928" y="4173958"/>
              <a:ext cx="2953512" cy="167580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EA1372F-957F-4072-B9D0-4F3B1688BAA2}"/>
                    </a:ext>
                  </a:extLst>
                </p:cNvPr>
                <p:cNvSpPr txBox="1"/>
                <p:nvPr/>
              </p:nvSpPr>
              <p:spPr>
                <a:xfrm>
                  <a:off x="6043748" y="1244259"/>
                  <a:ext cx="2849008" cy="612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JM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JM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JM" b="0" i="0" smtClean="0">
                                <a:latin typeface="Cambria Math" panose="02040503050406030204" pitchFamily="18" charset="0"/>
                              </a:rPr>
                              <m:t>O</m:t>
                            </m:r>
                          </m:sub>
                        </m:sSub>
                        <m:r>
                          <a:rPr lang="en-JM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JM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JM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JM" b="0" i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JM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JM" b="0" i="0" smtClean="0">
                            <a:latin typeface="Cambria Math" panose="02040503050406030204" pitchFamily="18" charset="0"/>
                          </a:rPr>
                          <m:t>ML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EA1372F-957F-4072-B9D0-4F3B1688BA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3748" y="1244259"/>
                  <a:ext cx="2849008" cy="61272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BC0D287-0D0E-43BA-8910-521732BBAA1E}"/>
                    </a:ext>
                  </a:extLst>
                </p:cNvPr>
                <p:cNvSpPr txBox="1"/>
                <p:nvPr/>
              </p:nvSpPr>
              <p:spPr>
                <a:xfrm>
                  <a:off x="9178180" y="1232332"/>
                  <a:ext cx="2849008" cy="6365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JM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JM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JM" b="0" i="0" smtClean="0">
                                <a:latin typeface="Cambria Math" panose="02040503050406030204" pitchFamily="18" charset="0"/>
                              </a:rPr>
                              <m:t>O</m:t>
                            </m:r>
                          </m:sub>
                        </m:sSub>
                        <m:r>
                          <a:rPr lang="en-JM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JM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JM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JM" b="0" i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JM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JM" b="0" i="0" smtClean="0">
                            <a:latin typeface="Cambria Math" panose="02040503050406030204" pitchFamily="18" charset="0"/>
                          </a:rPr>
                          <m:t>ML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BC0D287-0D0E-43BA-8910-521732BBA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8180" y="1232332"/>
                  <a:ext cx="2849008" cy="6365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9862AB3-2344-40F0-B35F-3505807A012C}"/>
                    </a:ext>
                  </a:extLst>
                </p:cNvPr>
                <p:cNvSpPr txBox="1"/>
                <p:nvPr/>
              </p:nvSpPr>
              <p:spPr>
                <a:xfrm>
                  <a:off x="6050719" y="3561228"/>
                  <a:ext cx="2849008" cy="612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JM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JM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JM" b="0" i="0" smtClean="0">
                                <a:latin typeface="Cambria Math" panose="02040503050406030204" pitchFamily="18" charset="0"/>
                              </a:rPr>
                              <m:t>O</m:t>
                            </m:r>
                          </m:sub>
                        </m:sSub>
                        <m:r>
                          <a:rPr lang="en-JM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JM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JM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JM" b="0" i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JM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JM" b="0" i="0" smtClean="0">
                            <a:latin typeface="Cambria Math" panose="02040503050406030204" pitchFamily="18" charset="0"/>
                          </a:rPr>
                          <m:t>ML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9862AB3-2344-40F0-B35F-3505807A01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0719" y="3561228"/>
                  <a:ext cx="2849008" cy="6127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CFF2915-C777-4F95-A72C-254061A4F698}"/>
                    </a:ext>
                  </a:extLst>
                </p:cNvPr>
                <p:cNvSpPr txBox="1"/>
                <p:nvPr/>
              </p:nvSpPr>
              <p:spPr>
                <a:xfrm>
                  <a:off x="9178180" y="3682928"/>
                  <a:ext cx="28490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JM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JM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JM" b="0" i="0" smtClean="0">
                                <a:latin typeface="Cambria Math" panose="02040503050406030204" pitchFamily="18" charset="0"/>
                              </a:rPr>
                              <m:t>O</m:t>
                            </m:r>
                          </m:sub>
                        </m:sSub>
                        <m:r>
                          <a:rPr lang="en-JM" b="0" i="0" smtClean="0">
                            <a:latin typeface="Cambria Math" panose="02040503050406030204" pitchFamily="18" charset="0"/>
                          </a:rPr>
                          <m:t>=1 </m:t>
                        </m:r>
                        <m:r>
                          <m:rPr>
                            <m:sty m:val="p"/>
                          </m:rPr>
                          <a:rPr lang="en-JM" b="0" i="0" smtClean="0">
                            <a:latin typeface="Cambria Math" panose="02040503050406030204" pitchFamily="18" charset="0"/>
                          </a:rPr>
                          <m:t>ML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CFF2915-C777-4F95-A72C-254061A4F6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8180" y="3682928"/>
                  <a:ext cx="2849008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4DE6352-0F30-4014-B5BE-4A19E639F227}"/>
                  </a:ext>
                </a:extLst>
              </p:cNvPr>
              <p:cNvSpPr/>
              <p:nvPr/>
            </p:nvSpPr>
            <p:spPr>
              <a:xfrm>
                <a:off x="132691" y="1205251"/>
                <a:ext cx="6144118" cy="1102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JM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JM" sz="2200" i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JM" sz="2200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d>
                        <m:dPr>
                          <m:ctrlPr>
                            <a:rPr lang="en-JM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JM" sz="2200" i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JM" sz="220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JM" sz="2200" b="1" i="0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JM" sz="2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JM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JM" sz="2200" i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JM" sz="2200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d>
                        <m:dPr>
                          <m:ctrlPr>
                            <a:rPr lang="en-JM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JM" sz="2200" i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JM" sz="22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JM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JM" sz="2200" i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JM" sz="2200" b="0" i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JM" sz="2200" i="0">
                              <a:latin typeface="Cambria Math" panose="02040503050406030204" pitchFamily="18" charset="0"/>
                            </a:rPr>
                            <m:t>→0</m:t>
                          </m:r>
                        </m:e>
                      </m:d>
                      <m:r>
                        <a:rPr lang="en-JM" sz="2200" b="0" i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JM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JM" sz="2200" i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JM" sz="2200" i="0">
                              <a:latin typeface="Cambria Math" panose="02040503050406030204" pitchFamily="18" charset="0"/>
                            </a:rPr>
                            <m:t>Adsorbates</m:t>
                          </m:r>
                        </m:sup>
                        <m:e>
                          <m:sSub>
                            <m:sSubPr>
                              <m:ctrlPr>
                                <a:rPr lang="en-JM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JM" sz="2200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JM" sz="2200" i="0">
                                  <a:latin typeface="Cambria Math" panose="02040503050406030204" pitchFamily="18" charset="0"/>
                                </a:rPr>
                                <m:t>ijk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JM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JM" sz="2200" i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JM" sz="2200" i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JM" sz="22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JM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JM" sz="2200" i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JM" sz="2200" i="0">
                                  <a:latin typeface="Cambria Math" panose="02040503050406030204" pitchFamily="18" charset="0"/>
                                </a:rPr>
                                <m:t>ijk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4DE6352-0F30-4014-B5BE-4A19E639F2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91" y="1205251"/>
                <a:ext cx="6144118" cy="1102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e 20">
            <a:extLst>
              <a:ext uri="{FF2B5EF4-FFF2-40B4-BE49-F238E27FC236}">
                <a16:creationId xmlns:a16="http://schemas.microsoft.com/office/drawing/2014/main" id="{A99A3172-AF72-40D1-87BA-734F34BE2F4F}"/>
              </a:ext>
            </a:extLst>
          </p:cNvPr>
          <p:cNvSpPr/>
          <p:nvPr/>
        </p:nvSpPr>
        <p:spPr>
          <a:xfrm rot="5400000">
            <a:off x="2239478" y="1505761"/>
            <a:ext cx="243840" cy="161261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D7C52E-2D4A-4D1F-BB79-4F5FEF96F56E}"/>
              </a:ext>
            </a:extLst>
          </p:cNvPr>
          <p:cNvSpPr txBox="1"/>
          <p:nvPr/>
        </p:nvSpPr>
        <p:spPr>
          <a:xfrm>
            <a:off x="1530864" y="2431101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M" dirty="0"/>
              <a:t>Low coverage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5881AA-7C4E-44FD-80B1-2309376D3751}"/>
              </a:ext>
            </a:extLst>
          </p:cNvPr>
          <p:cNvSpPr txBox="1"/>
          <p:nvPr/>
        </p:nvSpPr>
        <p:spPr>
          <a:xfrm>
            <a:off x="4114705" y="2433571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M" dirty="0"/>
              <a:t>Finite coverage</a:t>
            </a:r>
            <a:endParaRPr lang="en-US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CBBD9EDE-8E5A-45B1-8F84-9771604D182B}"/>
              </a:ext>
            </a:extLst>
          </p:cNvPr>
          <p:cNvSpPr/>
          <p:nvPr/>
        </p:nvSpPr>
        <p:spPr>
          <a:xfrm rot="5400000">
            <a:off x="4881785" y="1162531"/>
            <a:ext cx="243840" cy="229907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24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59168-ED7A-468C-AA8A-AD25B3725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Microkinetic Model Input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2C74B-6B1A-4730-9C62-9D7A1A35E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07524"/>
            <a:ext cx="3730906" cy="4486913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C44536"/>
                </a:solidFill>
              </a:rPr>
              <a:t>Set by user</a:t>
            </a:r>
          </a:p>
          <a:p>
            <a:pPr>
              <a:buClr>
                <a:schemeClr val="tx1"/>
              </a:buClr>
            </a:pPr>
            <a:r>
              <a:rPr lang="en-US" sz="2800" dirty="0"/>
              <a:t>Reactor conditions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T, P, Q, V, x</a:t>
            </a:r>
            <a:r>
              <a:rPr lang="en-US" sz="2400" baseline="-25000" dirty="0"/>
              <a:t>i0</a:t>
            </a:r>
            <a:r>
              <a:rPr lang="en-US" sz="2400" dirty="0"/>
              <a:t>, </a:t>
            </a:r>
            <a:r>
              <a:rPr lang="en-US" sz="2400" dirty="0" err="1"/>
              <a:t>m</a:t>
            </a:r>
            <a:r>
              <a:rPr lang="en-US" sz="2400" baseline="-25000" dirty="0" err="1"/>
              <a:t>cat</a:t>
            </a:r>
            <a:endParaRPr lang="en-US" sz="2400" baseline="-25000" dirty="0"/>
          </a:p>
          <a:p>
            <a:pPr>
              <a:buClr>
                <a:schemeClr val="tx1"/>
              </a:buClr>
            </a:pPr>
            <a:r>
              <a:rPr lang="en-US" sz="2800" dirty="0"/>
              <a:t>Elementary steps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Adsorption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Surface reactions</a:t>
            </a:r>
          </a:p>
          <a:p>
            <a:pPr>
              <a:buClr>
                <a:schemeClr val="tx1"/>
              </a:buClr>
            </a:pPr>
            <a:r>
              <a:rPr lang="en-US" sz="2800" dirty="0"/>
              <a:t>Reaction parameters</a:t>
            </a:r>
          </a:p>
          <a:p>
            <a:pPr lvl="1">
              <a:buClr>
                <a:schemeClr val="tx1"/>
              </a:buClr>
            </a:pP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, </a:t>
            </a:r>
            <a:r>
              <a:rPr lang="el-GR" dirty="0"/>
              <a:t>σ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baseline="-25000" dirty="0" err="1"/>
              <a:t>ref,j</a:t>
            </a:r>
            <a:r>
              <a:rPr lang="en-US" dirty="0"/>
              <a:t>, </a:t>
            </a:r>
            <a:r>
              <a:rPr lang="el-GR" dirty="0"/>
              <a:t>β</a:t>
            </a:r>
            <a:r>
              <a:rPr lang="en-US" baseline="-25000" dirty="0"/>
              <a:t>j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EEC116-C2C6-4EB8-AB0F-1DC752F59476}"/>
              </a:ext>
            </a:extLst>
          </p:cNvPr>
          <p:cNvSpPr txBox="1">
            <a:spLocks/>
          </p:cNvSpPr>
          <p:nvPr/>
        </p:nvSpPr>
        <p:spPr>
          <a:xfrm>
            <a:off x="4230547" y="1507523"/>
            <a:ext cx="3730906" cy="4486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609585" rtl="0" eaLnBrk="1" latinLnBrk="0" hangingPunct="1">
              <a:lnSpc>
                <a:spcPct val="100000"/>
              </a:lnSpc>
              <a:spcBef>
                <a:spcPts val="400"/>
              </a:spcBef>
              <a:buClr>
                <a:srgbClr val="6FB231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800" b="1" dirty="0">
                <a:solidFill>
                  <a:srgbClr val="47682C"/>
                </a:solidFill>
              </a:rPr>
              <a:t>Calculated by MKM</a:t>
            </a:r>
          </a:p>
          <a:p>
            <a:pPr>
              <a:buClrTx/>
            </a:pPr>
            <a:r>
              <a:rPr lang="en-US" sz="2800" dirty="0"/>
              <a:t>Surface coverages</a:t>
            </a:r>
          </a:p>
          <a:p>
            <a:pPr>
              <a:buClrTx/>
            </a:pPr>
            <a:r>
              <a:rPr lang="en-US" sz="2800" dirty="0"/>
              <a:t>Gas-phase compositions</a:t>
            </a:r>
          </a:p>
          <a:p>
            <a:pPr>
              <a:buClrTx/>
            </a:pPr>
            <a:r>
              <a:rPr lang="en-US" sz="2800" dirty="0"/>
              <a:t>Rates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B0326B-CB67-4C03-8251-76EFFB6088FD}"/>
              </a:ext>
            </a:extLst>
          </p:cNvPr>
          <p:cNvSpPr txBox="1">
            <a:spLocks/>
          </p:cNvSpPr>
          <p:nvPr/>
        </p:nvSpPr>
        <p:spPr>
          <a:xfrm>
            <a:off x="7961453" y="1507523"/>
            <a:ext cx="3730906" cy="44869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189" indent="-457189" algn="l" defTabSz="609585" rtl="0" eaLnBrk="1" latinLnBrk="0" hangingPunct="1">
              <a:lnSpc>
                <a:spcPct val="100000"/>
              </a:lnSpc>
              <a:spcBef>
                <a:spcPts val="400"/>
              </a:spcBef>
              <a:buClr>
                <a:srgbClr val="6FB231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800" b="1" dirty="0">
                <a:solidFill>
                  <a:srgbClr val="104764"/>
                </a:solidFill>
              </a:rPr>
              <a:t>Derived from DFT</a:t>
            </a:r>
          </a:p>
          <a:p>
            <a:pPr>
              <a:buClrTx/>
            </a:pPr>
            <a:r>
              <a:rPr lang="en-US" sz="2800" dirty="0"/>
              <a:t>Enthalpies (H) and entropies (S) of:</a:t>
            </a:r>
          </a:p>
          <a:p>
            <a:pPr lvl="1"/>
            <a:r>
              <a:rPr lang="en-US" sz="2800" dirty="0"/>
              <a:t>Reactants</a:t>
            </a:r>
          </a:p>
          <a:p>
            <a:pPr lvl="1"/>
            <a:r>
              <a:rPr lang="en-US" sz="2800" dirty="0"/>
              <a:t>Products</a:t>
            </a:r>
          </a:p>
          <a:p>
            <a:pPr lvl="1"/>
            <a:r>
              <a:rPr lang="en-US" sz="2800" dirty="0"/>
              <a:t>Intermediates</a:t>
            </a:r>
          </a:p>
          <a:p>
            <a:pPr lvl="1"/>
            <a:r>
              <a:rPr lang="en-US" sz="2800" dirty="0"/>
              <a:t>Transition states</a:t>
            </a:r>
          </a:p>
          <a:p>
            <a:pPr>
              <a:buClrTx/>
            </a:pPr>
            <a:r>
              <a:rPr lang="en-US" sz="2800" dirty="0"/>
              <a:t>Coverage effects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A6DD94-9197-4417-94C0-DA5D89750D97}"/>
              </a:ext>
            </a:extLst>
          </p:cNvPr>
          <p:cNvCxnSpPr>
            <a:cxnSpLocks/>
          </p:cNvCxnSpPr>
          <p:nvPr/>
        </p:nvCxnSpPr>
        <p:spPr>
          <a:xfrm>
            <a:off x="664464" y="2002634"/>
            <a:ext cx="3620947" cy="0"/>
          </a:xfrm>
          <a:prstGeom prst="line">
            <a:avLst/>
          </a:prstGeom>
          <a:ln>
            <a:solidFill>
              <a:srgbClr val="C445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A6C781-AB82-417A-89FD-4F1D7B2D5C18}"/>
              </a:ext>
            </a:extLst>
          </p:cNvPr>
          <p:cNvCxnSpPr>
            <a:cxnSpLocks/>
          </p:cNvCxnSpPr>
          <p:nvPr/>
        </p:nvCxnSpPr>
        <p:spPr>
          <a:xfrm>
            <a:off x="4340506" y="2002634"/>
            <a:ext cx="3620947" cy="0"/>
          </a:xfrm>
          <a:prstGeom prst="line">
            <a:avLst/>
          </a:prstGeom>
          <a:ln>
            <a:solidFill>
              <a:srgbClr val="47682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F33750-B0EF-4408-AEDB-23AB5EC6C965}"/>
              </a:ext>
            </a:extLst>
          </p:cNvPr>
          <p:cNvCxnSpPr>
            <a:cxnSpLocks/>
          </p:cNvCxnSpPr>
          <p:nvPr/>
        </p:nvCxnSpPr>
        <p:spPr>
          <a:xfrm>
            <a:off x="8016394" y="2002634"/>
            <a:ext cx="3620947" cy="0"/>
          </a:xfrm>
          <a:prstGeom prst="line">
            <a:avLst/>
          </a:prstGeom>
          <a:ln>
            <a:solidFill>
              <a:srgbClr val="10476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166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C2F8-1D43-42BB-A751-10A8D5B6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Intermediates Using DFT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4FDD01-ECD6-4F7C-8031-2AFE5E3FCB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36" t="23266" r="40000" b="45256"/>
          <a:stretch/>
        </p:blipFill>
        <p:spPr>
          <a:xfrm>
            <a:off x="4064259" y="2986442"/>
            <a:ext cx="2305878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73B08B-10CA-491C-911C-C5840B489EE0}"/>
              </a:ext>
            </a:extLst>
          </p:cNvPr>
          <p:cNvSpPr txBox="1"/>
          <p:nvPr/>
        </p:nvSpPr>
        <p:spPr>
          <a:xfrm>
            <a:off x="110974" y="2061754"/>
            <a:ext cx="28536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104764"/>
                </a:solidFill>
              </a:rPr>
              <a:t>Initial guess</a:t>
            </a:r>
            <a:br>
              <a:rPr lang="en-US" sz="2800" b="1" dirty="0">
                <a:solidFill>
                  <a:srgbClr val="104764"/>
                </a:solidFill>
              </a:rPr>
            </a:br>
            <a:r>
              <a:rPr lang="en-US" sz="2800" b="1" dirty="0">
                <a:solidFill>
                  <a:srgbClr val="104764"/>
                </a:solidFill>
              </a:rPr>
              <a:t>of structure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8F6E63-111F-4ADB-8956-09784A0202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146" t="20248" r="37955" b="44778"/>
          <a:stretch/>
        </p:blipFill>
        <p:spPr>
          <a:xfrm>
            <a:off x="623735" y="3015861"/>
            <a:ext cx="2117558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C377A7-80FF-4807-8498-3519FCE4E657}"/>
              </a:ext>
            </a:extLst>
          </p:cNvPr>
          <p:cNvSpPr txBox="1"/>
          <p:nvPr/>
        </p:nvSpPr>
        <p:spPr>
          <a:xfrm>
            <a:off x="4066887" y="2061754"/>
            <a:ext cx="23058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104764"/>
                </a:solidFill>
              </a:rPr>
              <a:t>Optimized structure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7568ED-A357-4E0E-9917-99B7D70DB72C}"/>
              </a:ext>
            </a:extLst>
          </p:cNvPr>
          <p:cNvSpPr txBox="1"/>
          <p:nvPr/>
        </p:nvSpPr>
        <p:spPr>
          <a:xfrm>
            <a:off x="7199453" y="2277197"/>
            <a:ext cx="4881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104764"/>
                </a:solidFill>
              </a:rPr>
              <a:t>Useful DFT Properties</a:t>
            </a:r>
            <a:endParaRPr lang="en-US" sz="28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B11B79-60C2-47CB-8159-0F6AAE7D2A6E}"/>
              </a:ext>
            </a:extLst>
          </p:cNvPr>
          <p:cNvCxnSpPr/>
          <p:nvPr/>
        </p:nvCxnSpPr>
        <p:spPr>
          <a:xfrm>
            <a:off x="2964640" y="3938122"/>
            <a:ext cx="964467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3190EA3-9BBE-4324-98E8-DC113EFFF081}"/>
              </a:ext>
            </a:extLst>
          </p:cNvPr>
          <p:cNvCxnSpPr>
            <a:cxnSpLocks/>
          </p:cNvCxnSpPr>
          <p:nvPr/>
        </p:nvCxnSpPr>
        <p:spPr>
          <a:xfrm>
            <a:off x="6370137" y="3938122"/>
            <a:ext cx="47050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Left Brace 23">
            <a:extLst>
              <a:ext uri="{FF2B5EF4-FFF2-40B4-BE49-F238E27FC236}">
                <a16:creationId xmlns:a16="http://schemas.microsoft.com/office/drawing/2014/main" id="{C2901606-FBEE-4830-858E-23111DDD3040}"/>
              </a:ext>
            </a:extLst>
          </p:cNvPr>
          <p:cNvSpPr/>
          <p:nvPr/>
        </p:nvSpPr>
        <p:spPr>
          <a:xfrm>
            <a:off x="6898511" y="3023722"/>
            <a:ext cx="300942" cy="18288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B9A94F-314E-42A1-8A36-99E831F9D656}"/>
              </a:ext>
            </a:extLst>
          </p:cNvPr>
          <p:cNvSpPr/>
          <p:nvPr/>
        </p:nvSpPr>
        <p:spPr>
          <a:xfrm>
            <a:off x="7178641" y="3091736"/>
            <a:ext cx="417803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Bond lengths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Electronic energies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Vibrational frequencies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Coverage effects</a:t>
            </a:r>
          </a:p>
        </p:txBody>
      </p:sp>
    </p:spTree>
    <p:extLst>
      <p:ext uri="{BB962C8B-B14F-4D97-AF65-F5344CB8AC3E}">
        <p14:creationId xmlns:p14="http://schemas.microsoft.com/office/powerpoint/2010/main" val="2329388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C2F8-1D43-42BB-A751-10A8D5B6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L</a:t>
            </a:r>
            <a:r>
              <a:rPr lang="en-US" dirty="0" err="1"/>
              <a:t>ocating</a:t>
            </a:r>
            <a:r>
              <a:rPr lang="en-US" dirty="0"/>
              <a:t> Transition States Using DFT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1CD01E-A0C0-4817-A082-D4F7C6244755}"/>
              </a:ext>
            </a:extLst>
          </p:cNvPr>
          <p:cNvSpPr txBox="1"/>
          <p:nvPr/>
        </p:nvSpPr>
        <p:spPr>
          <a:xfrm>
            <a:off x="589308" y="1184927"/>
            <a:ext cx="109930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JM" sz="2400" dirty="0"/>
              <a:t>Common techniques: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JM" sz="2400" dirty="0"/>
              <a:t>Nudged elastic band (NEB)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JM" sz="2400" dirty="0"/>
              <a:t>Climbing image nudged elastic band (CINEB)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JM" sz="2400" dirty="0"/>
              <a:t>Dimer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M" sz="2400" dirty="0"/>
              <a:t>Vibrational analysis of transition state species yield one imaginary frequency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9AF055-48FA-472C-BDF3-92A4BF45960B}"/>
              </a:ext>
            </a:extLst>
          </p:cNvPr>
          <p:cNvSpPr txBox="1"/>
          <p:nvPr/>
        </p:nvSpPr>
        <p:spPr>
          <a:xfrm>
            <a:off x="4611763" y="5722219"/>
            <a:ext cx="3614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M" sz="2400" dirty="0"/>
              <a:t>Reaction Coordinate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C705F8-DAF7-4C7A-A132-7AE626474BA3}"/>
              </a:ext>
            </a:extLst>
          </p:cNvPr>
          <p:cNvSpPr txBox="1"/>
          <p:nvPr/>
        </p:nvSpPr>
        <p:spPr>
          <a:xfrm>
            <a:off x="0" y="4380450"/>
            <a:ext cx="1351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M" sz="2400" dirty="0"/>
              <a:t>Energy</a:t>
            </a:r>
            <a:endParaRPr lang="en-US" sz="24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D0148CA-6BA1-45A7-92F2-C0F984142B2F}"/>
              </a:ext>
            </a:extLst>
          </p:cNvPr>
          <p:cNvGrpSpPr/>
          <p:nvPr/>
        </p:nvGrpSpPr>
        <p:grpSpPr>
          <a:xfrm>
            <a:off x="1650700" y="3196046"/>
            <a:ext cx="9529039" cy="2533106"/>
            <a:chOff x="1251637" y="3196046"/>
            <a:chExt cx="9529039" cy="2533106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BCEE0EE-A50F-42B6-872F-BD093DF526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8780" y="3196046"/>
              <a:ext cx="0" cy="25331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45C7F1E-F098-4675-BB9D-92FA52CB47BF}"/>
                </a:ext>
              </a:extLst>
            </p:cNvPr>
            <p:cNvCxnSpPr>
              <a:cxnSpLocks/>
            </p:cNvCxnSpPr>
            <p:nvPr/>
          </p:nvCxnSpPr>
          <p:spPr>
            <a:xfrm>
              <a:off x="1251637" y="5729152"/>
              <a:ext cx="95290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7674FAA-1E19-4C46-A842-510AA6E2357E}"/>
                </a:ext>
              </a:extLst>
            </p:cNvPr>
            <p:cNvCxnSpPr>
              <a:cxnSpLocks/>
            </p:cNvCxnSpPr>
            <p:nvPr/>
          </p:nvCxnSpPr>
          <p:spPr>
            <a:xfrm>
              <a:off x="1275449" y="5248751"/>
              <a:ext cx="164117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F79323-5EA1-4888-A9B6-5BA01F8260CB}"/>
                </a:ext>
              </a:extLst>
            </p:cNvPr>
            <p:cNvCxnSpPr/>
            <p:nvPr/>
          </p:nvCxnSpPr>
          <p:spPr>
            <a:xfrm>
              <a:off x="9032485" y="4048216"/>
              <a:ext cx="164117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CAAE9C6-C166-4C48-B292-DBB47528A222}"/>
              </a:ext>
            </a:extLst>
          </p:cNvPr>
          <p:cNvSpPr txBox="1"/>
          <p:nvPr/>
        </p:nvSpPr>
        <p:spPr>
          <a:xfrm>
            <a:off x="1743432" y="3293139"/>
            <a:ext cx="162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M" dirty="0"/>
              <a:t>Initial State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69235B-9139-462A-B08E-1F00A2639819}"/>
              </a:ext>
            </a:extLst>
          </p:cNvPr>
          <p:cNvSpPr txBox="1"/>
          <p:nvPr/>
        </p:nvSpPr>
        <p:spPr>
          <a:xfrm>
            <a:off x="9525467" y="3290062"/>
            <a:ext cx="148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M" dirty="0"/>
              <a:t>Final State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E7815B-BBB5-45FA-AADD-7841D13D08A0}"/>
              </a:ext>
            </a:extLst>
          </p:cNvPr>
          <p:cNvSpPr txBox="1"/>
          <p:nvPr/>
        </p:nvSpPr>
        <p:spPr>
          <a:xfrm>
            <a:off x="5628283" y="3264721"/>
            <a:ext cx="206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M" dirty="0"/>
              <a:t>Transition State</a:t>
            </a:r>
            <a:endParaRPr lang="en-US" dirty="0"/>
          </a:p>
        </p:txBody>
      </p:sp>
      <p:pic>
        <p:nvPicPr>
          <p:cNvPr id="41" name="Picture 40" descr="A picture containing colorful, different, food&#10;&#10;Description automatically generated">
            <a:extLst>
              <a:ext uri="{FF2B5EF4-FFF2-40B4-BE49-F238E27FC236}">
                <a16:creationId xmlns:a16="http://schemas.microsoft.com/office/drawing/2014/main" id="{4F067839-85F6-4A1C-839D-FC10563A36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76" r="69193" b="3377"/>
          <a:stretch/>
        </p:blipFill>
        <p:spPr>
          <a:xfrm>
            <a:off x="1829012" y="3659394"/>
            <a:ext cx="1453337" cy="1543291"/>
          </a:xfrm>
          <a:prstGeom prst="rect">
            <a:avLst/>
          </a:prstGeom>
        </p:spPr>
      </p:pic>
      <p:pic>
        <p:nvPicPr>
          <p:cNvPr id="42" name="Picture 41" descr="A picture containing colorful, different, food&#10;&#10;Description automatically generated">
            <a:extLst>
              <a:ext uri="{FF2B5EF4-FFF2-40B4-BE49-F238E27FC236}">
                <a16:creationId xmlns:a16="http://schemas.microsoft.com/office/drawing/2014/main" id="{E706602B-F424-4621-909B-3C7266CD55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8" t="77909" r="34435" b="3344"/>
          <a:stretch/>
        </p:blipFill>
        <p:spPr>
          <a:xfrm>
            <a:off x="5934478" y="3722568"/>
            <a:ext cx="1453337" cy="1543291"/>
          </a:xfrm>
          <a:prstGeom prst="rect">
            <a:avLst/>
          </a:prstGeom>
        </p:spPr>
      </p:pic>
      <p:pic>
        <p:nvPicPr>
          <p:cNvPr id="43" name="Picture 42" descr="A picture containing colorful, different, food&#10;&#10;Description automatically generated">
            <a:extLst>
              <a:ext uri="{FF2B5EF4-FFF2-40B4-BE49-F238E27FC236}">
                <a16:creationId xmlns:a16="http://schemas.microsoft.com/office/drawing/2014/main" id="{6A1DA1E9-EBC7-40CF-93B9-47BA4A5190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10" t="77952" r="683" b="2792"/>
          <a:stretch/>
        </p:blipFill>
        <p:spPr>
          <a:xfrm>
            <a:off x="9534092" y="4087655"/>
            <a:ext cx="1453337" cy="158516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593395B4-A272-4BAF-98FA-D87AA81D3A9C}"/>
              </a:ext>
            </a:extLst>
          </p:cNvPr>
          <p:cNvSpPr/>
          <p:nvPr/>
        </p:nvSpPr>
        <p:spPr>
          <a:xfrm>
            <a:off x="589308" y="6176950"/>
            <a:ext cx="104032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[1] </a:t>
            </a:r>
            <a:r>
              <a:rPr lang="en-US" dirty="0" err="1">
                <a:latin typeface="Arial" panose="020B0604020202020204" pitchFamily="34" charset="0"/>
              </a:rPr>
              <a:t>Phatak</a:t>
            </a:r>
            <a:r>
              <a:rPr lang="en-US" dirty="0">
                <a:latin typeface="Arial" panose="020B0604020202020204" pitchFamily="34" charset="0"/>
              </a:rPr>
              <a:t>, Abhijit A., et al. </a:t>
            </a:r>
            <a:r>
              <a:rPr lang="en-US" i="1" dirty="0">
                <a:latin typeface="Arial" panose="020B0604020202020204" pitchFamily="34" charset="0"/>
              </a:rPr>
              <a:t>The Journal of Physical Chemistry C</a:t>
            </a:r>
            <a:r>
              <a:rPr lang="en-US" dirty="0">
                <a:latin typeface="Arial" panose="020B0604020202020204" pitchFamily="34" charset="0"/>
              </a:rPr>
              <a:t> 113.17 (2009): 7269-7276.</a:t>
            </a:r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93BB017-E741-436C-85E6-AE6ED0B55864}"/>
              </a:ext>
            </a:extLst>
          </p:cNvPr>
          <p:cNvSpPr/>
          <p:nvPr/>
        </p:nvSpPr>
        <p:spPr>
          <a:xfrm>
            <a:off x="3305175" y="3618607"/>
            <a:ext cx="6143625" cy="1629668"/>
          </a:xfrm>
          <a:custGeom>
            <a:avLst/>
            <a:gdLst>
              <a:gd name="connsiteX0" fmla="*/ 0 w 6143625"/>
              <a:gd name="connsiteY0" fmla="*/ 1629668 h 1629668"/>
              <a:gd name="connsiteX1" fmla="*/ 2695575 w 6143625"/>
              <a:gd name="connsiteY1" fmla="*/ 67568 h 1629668"/>
              <a:gd name="connsiteX2" fmla="*/ 6143625 w 6143625"/>
              <a:gd name="connsiteY2" fmla="*/ 429518 h 162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3625" h="1629668">
                <a:moveTo>
                  <a:pt x="0" y="1629668"/>
                </a:moveTo>
                <a:cubicBezTo>
                  <a:pt x="835819" y="948630"/>
                  <a:pt x="1671638" y="267593"/>
                  <a:pt x="2695575" y="67568"/>
                </a:cubicBezTo>
                <a:cubicBezTo>
                  <a:pt x="3719512" y="-132457"/>
                  <a:pt x="4931568" y="148530"/>
                  <a:pt x="6143625" y="42951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A635B0-99A8-4CDD-BDA0-52A5E34D2358}"/>
              </a:ext>
            </a:extLst>
          </p:cNvPr>
          <p:cNvSpPr txBox="1"/>
          <p:nvPr/>
        </p:nvSpPr>
        <p:spPr>
          <a:xfrm>
            <a:off x="10959166" y="524827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M" dirty="0"/>
              <a:t>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107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C2F8-1D43-42BB-A751-10A8D5B6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Using Statistical Mechanics for Property Conversion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B9A94F-314E-42A1-8A36-99E831F9D656}"/>
              </a:ext>
            </a:extLst>
          </p:cNvPr>
          <p:cNvSpPr/>
          <p:nvPr/>
        </p:nvSpPr>
        <p:spPr>
          <a:xfrm>
            <a:off x="407451" y="3629915"/>
            <a:ext cx="402565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104764"/>
                </a:solidFill>
              </a:rPr>
              <a:t>Useful DFT Properties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Bond lengths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Electronic energies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Vibrational frequencies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Coverage effects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CF98D2-6BB6-4BC2-A70D-8E490F8E5342}"/>
              </a:ext>
            </a:extLst>
          </p:cNvPr>
          <p:cNvSpPr/>
          <p:nvPr/>
        </p:nvSpPr>
        <p:spPr>
          <a:xfrm>
            <a:off x="7129820" y="3633516"/>
            <a:ext cx="4654729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104764"/>
                </a:solidFill>
              </a:rPr>
              <a:t>MKM Inputs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Enthalpy (H)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Entropy (S)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Activation Energies (E</a:t>
            </a:r>
            <a:r>
              <a:rPr lang="en-US" sz="2600" baseline="-25000" dirty="0"/>
              <a:t>A</a:t>
            </a:r>
            <a:r>
              <a:rPr lang="en-US" sz="26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Preexponential factors (A)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Equilibrium constants (</a:t>
            </a:r>
            <a:r>
              <a:rPr lang="en-US" sz="2600" dirty="0" err="1"/>
              <a:t>K</a:t>
            </a:r>
            <a:r>
              <a:rPr lang="en-US" sz="2600" baseline="-25000" dirty="0" err="1"/>
              <a:t>eq</a:t>
            </a:r>
            <a:r>
              <a:rPr lang="en-US" sz="26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DEBFE1-0E99-4C08-99CB-56A0D5653E4D}"/>
              </a:ext>
            </a:extLst>
          </p:cNvPr>
          <p:cNvSpPr txBox="1"/>
          <p:nvPr/>
        </p:nvSpPr>
        <p:spPr>
          <a:xfrm>
            <a:off x="4164874" y="1678252"/>
            <a:ext cx="3862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M" sz="2800" b="1" dirty="0"/>
              <a:t>Statistical Mechanics</a:t>
            </a:r>
            <a:endParaRPr lang="en-US" sz="2800" b="1" dirty="0"/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73EBEECC-00C3-449B-AEBC-3C1DA22D82D7}"/>
              </a:ext>
            </a:extLst>
          </p:cNvPr>
          <p:cNvSpPr/>
          <p:nvPr/>
        </p:nvSpPr>
        <p:spPr>
          <a:xfrm>
            <a:off x="2185851" y="2203272"/>
            <a:ext cx="7654835" cy="1426643"/>
          </a:xfrm>
          <a:prstGeom prst="curvedDownArrow">
            <a:avLst/>
          </a:prstGeom>
          <a:solidFill>
            <a:srgbClr val="073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65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C2F8-1D43-42BB-A751-10A8D5B6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Statistical Mechanical Equations are Tedious and Error Prone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AB868-F183-4268-8BAE-F17C2B4073BD}"/>
                  </a:ext>
                </a:extLst>
              </p:cNvPr>
              <p:cNvSpPr txBox="1"/>
              <p:nvPr/>
            </p:nvSpPr>
            <p:spPr>
              <a:xfrm>
                <a:off x="0" y="2043898"/>
                <a:ext cx="6164522" cy="115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JM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JM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JM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JM" b="0" i="1" smtClean="0">
                                  <a:latin typeface="Cambria Math" panose="02040503050406030204" pitchFamily="18" charset="0"/>
                                </a:rPr>
                                <m:t>𝐼𝐺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JM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JM" b="0" i="1" smtClean="0">
                                  <a:latin typeface="Cambria Math" panose="02040503050406030204" pitchFamily="18" charset="0"/>
                                </a:rPr>
                                <m:t>𝑁𝑘</m:t>
                              </m:r>
                            </m:e>
                            <m:sub>
                              <m:r>
                                <a:rPr lang="en-JM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JM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JM" b="0" i="1" smtClean="0">
                          <a:latin typeface="Cambria Math" panose="02040503050406030204" pitchFamily="18" charset="0"/>
                        </a:rPr>
                        <m:t>=3+</m:t>
                      </m:r>
                      <m:nary>
                        <m:naryPr>
                          <m:chr m:val="∑"/>
                          <m:ctrlPr>
                            <a:rPr lang="en-JM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JM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JM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JM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JM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  <m:e>
                          <m:d>
                            <m:dPr>
                              <m:ctrlPr>
                                <a:rPr lang="en-JM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JM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JM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JM" b="0" i="0" smtClean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JM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r>
                                        <a:rPr lang="en-JM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JM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JM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JM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en-JM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JM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JM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JM" b="0" i="0" smtClean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JM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r>
                                        <a:rPr lang="en-JM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JM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JM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JM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JM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d>
                                    <m:dPr>
                                      <m:ctrlPr>
                                        <a:rPr lang="en-JM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JM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JM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JM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JM">
                                                  <a:latin typeface="Cambria Math" panose="02040503050406030204" pitchFamily="18" charset="0"/>
                                                </a:rPr>
                                                <m:t>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JM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  <m:r>
                                                <a:rPr lang="en-JM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JM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JM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d>
                                </m:num>
                                <m:den>
                                  <m:r>
                                    <a:rPr lang="en-JM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unc>
                                    <m:funcPr>
                                      <m:ctrlPr>
                                        <a:rPr lang="en-JM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JM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JM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JM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JM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JM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JM">
                                                      <a:latin typeface="Cambria Math" panose="02040503050406030204" pitchFamily="18" charset="0"/>
                                                    </a:rPr>
                                                    <m:t>Θ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JM" i="1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  <m:r>
                                                    <a:rPr lang="en-JM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JM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JM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</m:nary>
                      <m:r>
                        <a:rPr lang="en-JM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JM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JM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JM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JM" b="0" i="1" smtClean="0">
                                  <a:latin typeface="Cambria Math" panose="02040503050406030204" pitchFamily="18" charset="0"/>
                                </a:rPr>
                                <m:t>𝑒𝑙𝑒𝑐𝑡</m:t>
                              </m:r>
                              <m:r>
                                <a:rPr lang="en-JM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JM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JM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JM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JM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AB868-F183-4268-8BAE-F17C2B407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43898"/>
                <a:ext cx="6164522" cy="1151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97064F-8E24-4C43-AD0A-4A6D5E1816C1}"/>
                  </a:ext>
                </a:extLst>
              </p:cNvPr>
              <p:cNvSpPr txBox="1"/>
              <p:nvPr/>
            </p:nvSpPr>
            <p:spPr>
              <a:xfrm>
                <a:off x="188460" y="4401641"/>
                <a:ext cx="6682603" cy="695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JM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JM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JM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JM" b="0" i="1" smtClean="0">
                                  <a:latin typeface="Cambria Math" panose="02040503050406030204" pitchFamily="18" charset="0"/>
                                </a:rPr>
                                <m:t>𝐼𝐺</m:t>
                              </m:r>
                            </m:sup>
                          </m:sSup>
                        </m:num>
                        <m:den>
                          <m:r>
                            <a:rPr lang="en-JM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JM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JM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JM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JM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97064F-8E24-4C43-AD0A-4A6D5E181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60" y="4401641"/>
                <a:ext cx="6682603" cy="6951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EC45A57-3194-41AB-B181-6CC5BA2989F0}"/>
              </a:ext>
            </a:extLst>
          </p:cNvPr>
          <p:cNvSpPr txBox="1"/>
          <p:nvPr/>
        </p:nvSpPr>
        <p:spPr>
          <a:xfrm>
            <a:off x="1409785" y="1582233"/>
            <a:ext cx="334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M" sz="2400" b="1" dirty="0"/>
              <a:t>Statistical Mechanics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F4CEE0F-9463-4CF0-9520-E4613C762A1D}"/>
                  </a:ext>
                </a:extLst>
              </p:cNvPr>
              <p:cNvSpPr/>
              <p:nvPr/>
            </p:nvSpPr>
            <p:spPr>
              <a:xfrm>
                <a:off x="775063" y="3272838"/>
                <a:ext cx="6096000" cy="2952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JM" i="1" smtClean="0">
                          <a:latin typeface="Cambria Math" panose="02040503050406030204" pitchFamily="18" charset="0"/>
                        </a:rPr>
                        <m:t>4+</m:t>
                      </m:r>
                      <m:func>
                        <m:funcPr>
                          <m:ctrlPr>
                            <a:rPr lang="en-JM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JM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JM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JM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JM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JM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JM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JM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JM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JM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JM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JM" i="1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JM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JM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JM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JM" i="1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JM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</m:nary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JM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JM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p>
                                              <m:r>
                                                <a:rPr lang="en-JM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JM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JM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JM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f>
                                <m:fPr>
                                  <m:ctrlPr>
                                    <a:rPr lang="en-JM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JM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JM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JM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JM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JM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JM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JM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JM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JM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func>
                      <m:sSup>
                        <m:sSupPr>
                          <m:ctrlPr>
                            <a:rPr lang="en-JM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JM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JM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JM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JM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en-JM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JM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JM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JM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JM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JM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JM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JM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JM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JM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JM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JM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JM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JM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JM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JM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JM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JM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JM" i="1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JM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JM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JM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JM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JM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r>
                                        <a:rPr lang="en-JM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JM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JM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JM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JM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JM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JM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JM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JM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JM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JM">
                                                      <a:latin typeface="Cambria Math" panose="02040503050406030204" pitchFamily="18" charset="0"/>
                                                    </a:rPr>
                                                    <m:t>Θ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JM" i="1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  <m:r>
                                                    <a:rPr lang="en-JM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JM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JM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en-JM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unc>
                                    <m:funcPr>
                                      <m:ctrlPr>
                                        <a:rPr lang="en-JM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JM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JM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JM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JM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JM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JM">
                                                      <a:latin typeface="Cambria Math" panose="02040503050406030204" pitchFamily="18" charset="0"/>
                                                    </a:rPr>
                                                    <m:t>Θ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JM" i="1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  <m:r>
                                                    <a:rPr lang="en-JM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JM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JM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r>
                                <a:rPr lang="en-JM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func>
                                <m:funcPr>
                                  <m:ctrlPr>
                                    <a:rPr lang="en-JM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JM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JM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JM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unc>
                                        <m:funcPr>
                                          <m:ctrlPr>
                                            <a:rPr lang="en-JM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JM"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JM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JM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n-JM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lang="en-JM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JM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Θ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JM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𝑉</m:t>
                                                      </m:r>
                                                      <m:r>
                                                        <a:rPr lang="en-JM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JM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r>
                                                    <a:rPr lang="en-JM" i="1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JM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JM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JM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JM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JM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JM" i="1">
                                      <a:latin typeface="Cambria Math" panose="02040503050406030204" pitchFamily="18" charset="0"/>
                                    </a:rPr>
                                    <m:t>𝑒𝑙𝑒𝑐𝑡</m:t>
                                  </m:r>
                                  <m:r>
                                    <a:rPr lang="en-JM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F4CEE0F-9463-4CF0-9520-E4613C762A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63" y="3272838"/>
                <a:ext cx="6096000" cy="29527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e 7">
            <a:extLst>
              <a:ext uri="{FF2B5EF4-FFF2-40B4-BE49-F238E27FC236}">
                <a16:creationId xmlns:a16="http://schemas.microsoft.com/office/drawing/2014/main" id="{14BD01E5-C1D7-47F9-8DCE-6BE1DDD84EAD}"/>
              </a:ext>
            </a:extLst>
          </p:cNvPr>
          <p:cNvSpPr/>
          <p:nvPr/>
        </p:nvSpPr>
        <p:spPr>
          <a:xfrm>
            <a:off x="1010194" y="3349988"/>
            <a:ext cx="209006" cy="279849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2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4A45-C44E-4CC1-A6D9-904C53FC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Multiscale </a:t>
            </a:r>
            <a:r>
              <a:rPr lang="en-JM" dirty="0" err="1"/>
              <a:t>Modeling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648EB8-56A0-4E5E-A84D-711A76927F77}"/>
              </a:ext>
            </a:extLst>
          </p:cNvPr>
          <p:cNvSpPr/>
          <p:nvPr/>
        </p:nvSpPr>
        <p:spPr>
          <a:xfrm>
            <a:off x="39858" y="6231522"/>
            <a:ext cx="112775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</a:rPr>
              <a:t>[1] </a:t>
            </a:r>
            <a:r>
              <a:rPr lang="en-US" sz="1600" dirty="0" err="1">
                <a:effectLst/>
              </a:rPr>
              <a:t>Salciccioli</a:t>
            </a:r>
            <a:r>
              <a:rPr lang="en-US" sz="1600" dirty="0">
                <a:effectLst/>
              </a:rPr>
              <a:t>, M. et al. </a:t>
            </a:r>
            <a:r>
              <a:rPr lang="en-US" sz="1600" i="1" dirty="0">
                <a:effectLst/>
              </a:rPr>
              <a:t>Chem. Eng. Sci.</a:t>
            </a:r>
            <a:r>
              <a:rPr lang="en-US" sz="1600" dirty="0">
                <a:effectLst/>
              </a:rPr>
              <a:t> </a:t>
            </a:r>
            <a:r>
              <a:rPr lang="en-US" sz="1600" b="1" dirty="0">
                <a:effectLst/>
              </a:rPr>
              <a:t>2011</a:t>
            </a:r>
            <a:r>
              <a:rPr lang="en-US" sz="1600" dirty="0">
                <a:effectLst/>
              </a:rPr>
              <a:t>, </a:t>
            </a:r>
            <a:r>
              <a:rPr lang="en-US" sz="1600" i="1" dirty="0">
                <a:effectLst/>
              </a:rPr>
              <a:t>66</a:t>
            </a:r>
            <a:r>
              <a:rPr lang="en-US" sz="1600" dirty="0">
                <a:effectLst/>
              </a:rPr>
              <a:t> (19), 4319–4355.</a:t>
            </a:r>
            <a:endParaRPr lang="en-US" sz="16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9420CEF-7B74-41FC-8773-8F371FA65FC6}"/>
              </a:ext>
            </a:extLst>
          </p:cNvPr>
          <p:cNvGrpSpPr/>
          <p:nvPr/>
        </p:nvGrpSpPr>
        <p:grpSpPr>
          <a:xfrm>
            <a:off x="0" y="1205251"/>
            <a:ext cx="11080508" cy="5105400"/>
            <a:chOff x="108873" y="738888"/>
            <a:chExt cx="11080508" cy="51054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0AA2224-416F-46F1-9002-8BFFA16BF5D3}"/>
                </a:ext>
              </a:extLst>
            </p:cNvPr>
            <p:cNvGrpSpPr/>
            <p:nvPr/>
          </p:nvGrpSpPr>
          <p:grpSpPr>
            <a:xfrm>
              <a:off x="1220916" y="738888"/>
              <a:ext cx="9968465" cy="4669135"/>
              <a:chOff x="1860990" y="738889"/>
              <a:chExt cx="9968465" cy="4669135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2032B19D-BD87-43CB-BAF1-8FE95A3273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2344" y="738889"/>
                <a:ext cx="0" cy="46691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BF18C975-6BD1-4822-9CC2-A126B65845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0990" y="5408024"/>
                <a:ext cx="996846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418A401-D156-44EE-90E7-3B39D4E8071D}"/>
                </a:ext>
              </a:extLst>
            </p:cNvPr>
            <p:cNvSpPr txBox="1"/>
            <p:nvPr/>
          </p:nvSpPr>
          <p:spPr>
            <a:xfrm>
              <a:off x="108873" y="2549190"/>
              <a:ext cx="11233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JM" sz="2400" dirty="0"/>
                <a:t>Length Scale</a:t>
              </a:r>
              <a:endParaRPr lang="en-US" sz="2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1D6A97C-248C-4F99-BA55-CE5C5D40F0E8}"/>
                </a:ext>
              </a:extLst>
            </p:cNvPr>
            <p:cNvSpPr txBox="1"/>
            <p:nvPr/>
          </p:nvSpPr>
          <p:spPr>
            <a:xfrm>
              <a:off x="5303526" y="5382623"/>
              <a:ext cx="23904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JM" sz="2400" dirty="0"/>
                <a:t>Time Scale</a:t>
              </a:r>
              <a:endParaRPr lang="en-US" sz="2400" dirty="0"/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3CCF08F-08EF-43F4-9D31-40EC57D85053}"/>
              </a:ext>
            </a:extLst>
          </p:cNvPr>
          <p:cNvSpPr/>
          <p:nvPr/>
        </p:nvSpPr>
        <p:spPr>
          <a:xfrm>
            <a:off x="1283013" y="4500428"/>
            <a:ext cx="2757760" cy="1142971"/>
          </a:xfrm>
          <a:prstGeom prst="roundRect">
            <a:avLst/>
          </a:prstGeom>
          <a:solidFill>
            <a:srgbClr val="81B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JM" sz="1600" b="1" dirty="0">
                <a:cs typeface="Arial"/>
              </a:rPr>
              <a:t>Quantum Mechanics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M" sz="1600" b="1" dirty="0">
                <a:cs typeface="Arial"/>
              </a:rPr>
              <a:t>Transition State Theory</a:t>
            </a:r>
            <a:endParaRPr lang="en-US" sz="1600" b="1" dirty="0">
              <a:cs typeface="Arial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B725CFC-B102-46FF-95FA-BFC14618C23D}"/>
              </a:ext>
            </a:extLst>
          </p:cNvPr>
          <p:cNvSpPr/>
          <p:nvPr/>
        </p:nvSpPr>
        <p:spPr>
          <a:xfrm>
            <a:off x="2908657" y="3629177"/>
            <a:ext cx="2943502" cy="1142971"/>
          </a:xfrm>
          <a:prstGeom prst="roundRect">
            <a:avLst/>
          </a:prstGeom>
          <a:solidFill>
            <a:srgbClr val="639E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JM" sz="1600" b="1" dirty="0">
                <a:cs typeface="Arial"/>
              </a:rPr>
              <a:t>Molecular dynamics (MD)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M" sz="1600" b="1" dirty="0">
                <a:cs typeface="Arial"/>
              </a:rPr>
              <a:t>Accelerated MD</a:t>
            </a:r>
            <a:endParaRPr lang="en-US" sz="1600" b="1" dirty="0">
              <a:cs typeface="Arial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CBF7CC3-7E1B-4D98-8322-8D215A053AA3}"/>
              </a:ext>
            </a:extLst>
          </p:cNvPr>
          <p:cNvSpPr/>
          <p:nvPr/>
        </p:nvSpPr>
        <p:spPr>
          <a:xfrm>
            <a:off x="4595960" y="2752989"/>
            <a:ext cx="3041458" cy="1180845"/>
          </a:xfrm>
          <a:prstGeom prst="roundRect">
            <a:avLst/>
          </a:prstGeom>
          <a:solidFill>
            <a:srgbClr val="447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JM" sz="1600" b="1" dirty="0">
                <a:latin typeface="Arial"/>
                <a:cs typeface="Arial"/>
              </a:rPr>
              <a:t>Microkinetic </a:t>
            </a:r>
            <a:r>
              <a:rPr lang="en-JM" sz="1600" b="1" dirty="0" err="1">
                <a:latin typeface="Arial"/>
                <a:cs typeface="Arial"/>
              </a:rPr>
              <a:t>Modeling</a:t>
            </a:r>
            <a:endParaRPr lang="en-JM" sz="1600" b="1" dirty="0">
              <a:latin typeface="Arial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M" sz="1600" b="1" dirty="0">
                <a:latin typeface="Arial"/>
                <a:cs typeface="Arial"/>
              </a:rPr>
              <a:t>Kinetic Monte Carlo (</a:t>
            </a:r>
            <a:r>
              <a:rPr lang="en-JM" sz="1600" b="1" dirty="0" err="1">
                <a:latin typeface="Arial"/>
                <a:cs typeface="Arial"/>
              </a:rPr>
              <a:t>kMC</a:t>
            </a:r>
            <a:r>
              <a:rPr lang="en-JM" sz="1600" b="1" dirty="0">
                <a:latin typeface="Arial"/>
                <a:cs typeface="Arial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M" sz="1600" b="1" dirty="0">
                <a:latin typeface="Arial"/>
                <a:cs typeface="Arial"/>
              </a:rPr>
              <a:t>Course-grained </a:t>
            </a:r>
            <a:r>
              <a:rPr lang="en-JM" sz="1600" b="1" dirty="0" err="1">
                <a:latin typeface="Arial"/>
                <a:cs typeface="Arial"/>
              </a:rPr>
              <a:t>kMC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4D7D373-A397-40E1-B1E7-7D51FE4239D5}"/>
              </a:ext>
            </a:extLst>
          </p:cNvPr>
          <p:cNvSpPr/>
          <p:nvPr/>
        </p:nvSpPr>
        <p:spPr>
          <a:xfrm>
            <a:off x="6389902" y="1832665"/>
            <a:ext cx="2634331" cy="1142971"/>
          </a:xfrm>
          <a:prstGeom prst="roundRect">
            <a:avLst/>
          </a:prstGeom>
          <a:solidFill>
            <a:srgbClr val="265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JM" sz="1600" b="1" dirty="0">
                <a:cs typeface="Arial"/>
              </a:rPr>
              <a:t>Computational fluid dynamics (CFD)</a:t>
            </a:r>
            <a:endParaRPr lang="en-US" sz="1600" b="1" dirty="0">
              <a:cs typeface="Arial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64F54D2-540E-4831-A7A3-FB25BDC065B1}"/>
              </a:ext>
            </a:extLst>
          </p:cNvPr>
          <p:cNvSpPr/>
          <p:nvPr/>
        </p:nvSpPr>
        <p:spPr>
          <a:xfrm>
            <a:off x="8434272" y="1205251"/>
            <a:ext cx="2634331" cy="928620"/>
          </a:xfrm>
          <a:prstGeom prst="roundRect">
            <a:avLst/>
          </a:prstGeom>
          <a:solidFill>
            <a:srgbClr val="073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JM" sz="1600" b="1" dirty="0">
                <a:cs typeface="Arial"/>
              </a:rPr>
              <a:t>Process and plant simulation</a:t>
            </a:r>
            <a:endParaRPr lang="en-US" sz="1600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8010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C2F8-1D43-42BB-A751-10A8D5B6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Statistical Mechanical Equations are Tedious and Error Prone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AB868-F183-4268-8BAE-F17C2B4073BD}"/>
                  </a:ext>
                </a:extLst>
              </p:cNvPr>
              <p:cNvSpPr txBox="1"/>
              <p:nvPr/>
            </p:nvSpPr>
            <p:spPr>
              <a:xfrm>
                <a:off x="0" y="2043898"/>
                <a:ext cx="6164522" cy="115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JM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JM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JM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JM" b="0" i="1" smtClean="0">
                                  <a:latin typeface="Cambria Math" panose="02040503050406030204" pitchFamily="18" charset="0"/>
                                </a:rPr>
                                <m:t>𝐼𝐺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JM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JM" b="0" i="1" smtClean="0">
                                  <a:latin typeface="Cambria Math" panose="02040503050406030204" pitchFamily="18" charset="0"/>
                                </a:rPr>
                                <m:t>𝑁𝑘</m:t>
                              </m:r>
                            </m:e>
                            <m:sub>
                              <m:r>
                                <a:rPr lang="en-JM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JM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JM" b="0" i="1" smtClean="0">
                          <a:latin typeface="Cambria Math" panose="02040503050406030204" pitchFamily="18" charset="0"/>
                        </a:rPr>
                        <m:t>=3+</m:t>
                      </m:r>
                      <m:nary>
                        <m:naryPr>
                          <m:chr m:val="∑"/>
                          <m:ctrlPr>
                            <a:rPr lang="en-JM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JM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JM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JM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JM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  <m:e>
                          <m:d>
                            <m:dPr>
                              <m:ctrlPr>
                                <a:rPr lang="en-JM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JM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JM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JM" b="0" i="0" smtClean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JM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r>
                                        <a:rPr lang="en-JM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JM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JM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JM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en-JM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JM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JM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JM" b="0" i="0" smtClean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JM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r>
                                        <a:rPr lang="en-JM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JM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JM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JM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JM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d>
                                    <m:dPr>
                                      <m:ctrlPr>
                                        <a:rPr lang="en-JM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JM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JM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JM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JM">
                                                  <a:latin typeface="Cambria Math" panose="02040503050406030204" pitchFamily="18" charset="0"/>
                                                </a:rPr>
                                                <m:t>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JM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  <m:r>
                                                <a:rPr lang="en-JM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JM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JM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d>
                                </m:num>
                                <m:den>
                                  <m:r>
                                    <a:rPr lang="en-JM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unc>
                                    <m:funcPr>
                                      <m:ctrlPr>
                                        <a:rPr lang="en-JM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JM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JM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JM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JM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JM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JM">
                                                      <a:latin typeface="Cambria Math" panose="02040503050406030204" pitchFamily="18" charset="0"/>
                                                    </a:rPr>
                                                    <m:t>Θ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JM" i="1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  <m:r>
                                                    <a:rPr lang="en-JM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JM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JM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</m:nary>
                      <m:r>
                        <a:rPr lang="en-JM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JM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JM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JM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JM" b="0" i="1" smtClean="0">
                                  <a:latin typeface="Cambria Math" panose="02040503050406030204" pitchFamily="18" charset="0"/>
                                </a:rPr>
                                <m:t>𝑒𝑙𝑒𝑐𝑡</m:t>
                              </m:r>
                              <m:r>
                                <a:rPr lang="en-JM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JM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JM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JM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JM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AB868-F183-4268-8BAE-F17C2B407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43898"/>
                <a:ext cx="6164522" cy="1151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97064F-8E24-4C43-AD0A-4A6D5E1816C1}"/>
                  </a:ext>
                </a:extLst>
              </p:cNvPr>
              <p:cNvSpPr txBox="1"/>
              <p:nvPr/>
            </p:nvSpPr>
            <p:spPr>
              <a:xfrm>
                <a:off x="188460" y="4401641"/>
                <a:ext cx="6682603" cy="695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JM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JM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JM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JM" b="0" i="1" smtClean="0">
                                  <a:latin typeface="Cambria Math" panose="02040503050406030204" pitchFamily="18" charset="0"/>
                                </a:rPr>
                                <m:t>𝐼𝐺</m:t>
                              </m:r>
                            </m:sup>
                          </m:sSup>
                        </m:num>
                        <m:den>
                          <m:r>
                            <a:rPr lang="en-JM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JM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JM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JM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JM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97064F-8E24-4C43-AD0A-4A6D5E181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60" y="4401641"/>
                <a:ext cx="6682603" cy="6951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EC45A57-3194-41AB-B181-6CC5BA2989F0}"/>
              </a:ext>
            </a:extLst>
          </p:cNvPr>
          <p:cNvSpPr txBox="1"/>
          <p:nvPr/>
        </p:nvSpPr>
        <p:spPr>
          <a:xfrm>
            <a:off x="1409785" y="1582233"/>
            <a:ext cx="334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M" sz="2400" b="1" dirty="0"/>
              <a:t>Statistical Mechanics</a:t>
            </a:r>
            <a:endParaRPr lang="en-US" sz="2400" b="1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4BD01E5-C1D7-47F9-8DCE-6BE1DDD84EAD}"/>
              </a:ext>
            </a:extLst>
          </p:cNvPr>
          <p:cNvSpPr/>
          <p:nvPr/>
        </p:nvSpPr>
        <p:spPr>
          <a:xfrm>
            <a:off x="1010194" y="3349988"/>
            <a:ext cx="209006" cy="279849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260DBB25-7451-46A2-BC3A-E25F6EE323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481" y="1933113"/>
            <a:ext cx="2940621" cy="151442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822526-0E2C-4DE6-84C8-670E1D52971C}"/>
              </a:ext>
            </a:extLst>
          </p:cNvPr>
          <p:cNvCxnSpPr>
            <a:cxnSpLocks/>
          </p:cNvCxnSpPr>
          <p:nvPr/>
        </p:nvCxnSpPr>
        <p:spPr>
          <a:xfrm>
            <a:off x="6392091" y="3901440"/>
            <a:ext cx="159366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324061-EACD-4977-828C-4D07CB8517B5}"/>
              </a:ext>
            </a:extLst>
          </p:cNvPr>
          <p:cNvSpPr txBox="1"/>
          <p:nvPr/>
        </p:nvSpPr>
        <p:spPr>
          <a:xfrm>
            <a:off x="7987139" y="3447534"/>
            <a:ext cx="3627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M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U_IG = </a:t>
            </a:r>
            <a:r>
              <a:rPr lang="en-JM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get_U</a:t>
            </a:r>
            <a:r>
              <a:rPr lang="en-JM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</a:p>
          <a:p>
            <a:r>
              <a:rPr lang="en-JM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S_IG = </a:t>
            </a:r>
            <a:r>
              <a:rPr lang="en-JM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get_S</a:t>
            </a:r>
            <a:r>
              <a:rPr lang="en-JM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3F0D910-718F-485C-8D70-3B463646F548}"/>
                  </a:ext>
                </a:extLst>
              </p:cNvPr>
              <p:cNvSpPr/>
              <p:nvPr/>
            </p:nvSpPr>
            <p:spPr>
              <a:xfrm>
                <a:off x="775063" y="3272838"/>
                <a:ext cx="6096000" cy="2952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JM" i="1" smtClean="0">
                          <a:latin typeface="Cambria Math" panose="02040503050406030204" pitchFamily="18" charset="0"/>
                        </a:rPr>
                        <m:t>4+</m:t>
                      </m:r>
                      <m:func>
                        <m:funcPr>
                          <m:ctrlPr>
                            <a:rPr lang="en-JM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JM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JM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JM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JM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JM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JM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JM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JM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JM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JM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JM" i="1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JM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JM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JM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JM" i="1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JM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</m:nary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JM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JM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p>
                                              <m:r>
                                                <a:rPr lang="en-JM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JM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JM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JM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f>
                                <m:fPr>
                                  <m:ctrlPr>
                                    <a:rPr lang="en-JM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JM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JM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JM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JM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JM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JM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JM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JM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JM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func>
                      <m:sSup>
                        <m:sSupPr>
                          <m:ctrlPr>
                            <a:rPr lang="en-JM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JM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JM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JM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JM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en-JM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JM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JM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JM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JM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JM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JM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JM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JM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JM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JM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JM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JM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JM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JM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JM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JM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JM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JM" i="1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JM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JM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JM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JM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JM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r>
                                        <a:rPr lang="en-JM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JM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JM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JM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JM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JM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JM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JM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JM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JM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JM">
                                                      <a:latin typeface="Cambria Math" panose="02040503050406030204" pitchFamily="18" charset="0"/>
                                                    </a:rPr>
                                                    <m:t>Θ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JM" i="1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  <m:r>
                                                    <a:rPr lang="en-JM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JM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JM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en-JM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unc>
                                    <m:funcPr>
                                      <m:ctrlPr>
                                        <a:rPr lang="en-JM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JM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JM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JM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JM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JM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JM">
                                                      <a:latin typeface="Cambria Math" panose="02040503050406030204" pitchFamily="18" charset="0"/>
                                                    </a:rPr>
                                                    <m:t>Θ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JM" i="1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  <m:r>
                                                    <a:rPr lang="en-JM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JM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JM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r>
                                <a:rPr lang="en-JM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func>
                                <m:funcPr>
                                  <m:ctrlPr>
                                    <a:rPr lang="en-JM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JM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JM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JM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unc>
                                        <m:funcPr>
                                          <m:ctrlPr>
                                            <a:rPr lang="en-JM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JM"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JM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JM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n-JM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lang="en-JM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JM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Θ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JM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𝑉</m:t>
                                                      </m:r>
                                                      <m:r>
                                                        <a:rPr lang="en-JM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JM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r>
                                                    <a:rPr lang="en-JM" i="1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JM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JM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JM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JM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JM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JM" i="1">
                                      <a:latin typeface="Cambria Math" panose="02040503050406030204" pitchFamily="18" charset="0"/>
                                    </a:rPr>
                                    <m:t>𝑒𝑙𝑒𝑐𝑡</m:t>
                                  </m:r>
                                  <m:r>
                                    <a:rPr lang="en-JM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3F0D910-718F-485C-8D70-3B463646F5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63" y="3272838"/>
                <a:ext cx="6096000" cy="29527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142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243F-28C6-4F41-9E41-E710AE3E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Symbol Reference Sheet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42149579-A103-4BB9-A879-F4293361FE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0338416"/>
                  </p:ext>
                </p:extLst>
              </p:nvPr>
            </p:nvGraphicFramePr>
            <p:xfrm>
              <a:off x="609599" y="1205251"/>
              <a:ext cx="10972800" cy="52975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57600">
                      <a:extLst>
                        <a:ext uri="{9D8B030D-6E8A-4147-A177-3AD203B41FA5}">
                          <a16:colId xmlns:a16="http://schemas.microsoft.com/office/drawing/2014/main" val="1044637419"/>
                        </a:ext>
                      </a:extLst>
                    </a:gridCol>
                    <a:gridCol w="3657600">
                      <a:extLst>
                        <a:ext uri="{9D8B030D-6E8A-4147-A177-3AD203B41FA5}">
                          <a16:colId xmlns:a16="http://schemas.microsoft.com/office/drawing/2014/main" val="2274071061"/>
                        </a:ext>
                      </a:extLst>
                    </a:gridCol>
                    <a:gridCol w="3657600">
                      <a:extLst>
                        <a:ext uri="{9D8B030D-6E8A-4147-A177-3AD203B41FA5}">
                          <a16:colId xmlns:a16="http://schemas.microsoft.com/office/drawing/2014/main" val="2927409513"/>
                        </a:ext>
                      </a:extLst>
                    </a:gridCol>
                  </a:tblGrid>
                  <a:tr h="35655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</a:rPr>
                            <a:t>Symbol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</a:rPr>
                            <a:t>Description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</a:rPr>
                            <a:t>Slide #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299631156"/>
                      </a:ext>
                    </a:extLst>
                  </a:tr>
                  <a:tr h="356558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u="none" strike="noStrike" baseline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baseline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baseline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cat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Mass of catalyst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5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663295798"/>
                      </a:ext>
                    </a:extLst>
                  </a:tr>
                  <a:tr h="356558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Pressure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5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373116800"/>
                      </a:ext>
                    </a:extLst>
                  </a:tr>
                  <a:tr h="356558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Volumetric flow rate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5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444421613"/>
                      </a:ext>
                    </a:extLst>
                  </a:tr>
                  <a:tr h="356558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b="0" i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Temperature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5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651609097"/>
                      </a:ext>
                    </a:extLst>
                  </a:tr>
                  <a:tr h="356558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b="0" i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Volume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5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9807838"/>
                      </a:ext>
                    </a:extLst>
                  </a:tr>
                  <a:tr h="593449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sz="2000" b="1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i="0" u="none" strike="noStrike" baseline="-25000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Vector of initial mole fractions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5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4019232223"/>
                      </a:ext>
                    </a:extLst>
                  </a:tr>
                  <a:tr h="356558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Empty site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6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817726610"/>
                      </a:ext>
                    </a:extLst>
                  </a:tr>
                  <a:tr h="599086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p>
                                        <m:r>
                                          <a:rPr lang="en-US" sz="2000" b="0" i="0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Surface concentration of species A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7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142131956"/>
                      </a:ext>
                    </a:extLst>
                  </a:tr>
                  <a:tr h="599086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000" b="0" i="1" u="none" strike="noStrike" baseline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baseline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baseline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baseline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fwd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Forward rate constant of reaction j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7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535451327"/>
                      </a:ext>
                    </a:extLst>
                  </a:tr>
                  <a:tr h="599086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000" b="0" i="1" u="none" strike="noStrike" baseline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baseline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baseline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baseline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rev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="0" i="0" u="none" strike="noStrike" baseline="30000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Reverse rate constant of reaction j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7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89076546"/>
                      </a:ext>
                    </a:extLst>
                  </a:tr>
                  <a:tr h="356558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b="0" i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Time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7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6892800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42149579-A103-4BB9-A879-F4293361FE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0338416"/>
                  </p:ext>
                </p:extLst>
              </p:nvPr>
            </p:nvGraphicFramePr>
            <p:xfrm>
              <a:off x="609599" y="1205251"/>
              <a:ext cx="10972800" cy="52975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57600">
                      <a:extLst>
                        <a:ext uri="{9D8B030D-6E8A-4147-A177-3AD203B41FA5}">
                          <a16:colId xmlns:a16="http://schemas.microsoft.com/office/drawing/2014/main" val="1044637419"/>
                        </a:ext>
                      </a:extLst>
                    </a:gridCol>
                    <a:gridCol w="3657600">
                      <a:extLst>
                        <a:ext uri="{9D8B030D-6E8A-4147-A177-3AD203B41FA5}">
                          <a16:colId xmlns:a16="http://schemas.microsoft.com/office/drawing/2014/main" val="2274071061"/>
                        </a:ext>
                      </a:extLst>
                    </a:gridCol>
                    <a:gridCol w="3657600">
                      <a:extLst>
                        <a:ext uri="{9D8B030D-6E8A-4147-A177-3AD203B41FA5}">
                          <a16:colId xmlns:a16="http://schemas.microsoft.com/office/drawing/2014/main" val="2927409513"/>
                        </a:ext>
                      </a:extLst>
                    </a:gridCol>
                  </a:tblGrid>
                  <a:tr h="35655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</a:rPr>
                            <a:t>Symbol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</a:rPr>
                            <a:t>Description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</a:rPr>
                            <a:t>Slide #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299631156"/>
                      </a:ext>
                    </a:extLst>
                  </a:tr>
                  <a:tr h="3565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167" t="-113793" r="-201000" b="-134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Mass of catalyst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5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663295798"/>
                      </a:ext>
                    </a:extLst>
                  </a:tr>
                  <a:tr h="3565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167" t="-210169" r="-201000" b="-12186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Pressure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5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373116800"/>
                      </a:ext>
                    </a:extLst>
                  </a:tr>
                  <a:tr h="3565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167" t="-315517" r="-201000" b="-1139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Volumetric flow rate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5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444421613"/>
                      </a:ext>
                    </a:extLst>
                  </a:tr>
                  <a:tr h="3565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167" t="-408475" r="-201000" b="-10203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Temperature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5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651609097"/>
                      </a:ext>
                    </a:extLst>
                  </a:tr>
                  <a:tr h="3565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167" t="-517241" r="-201000" b="-9379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Volume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5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9807838"/>
                      </a:ext>
                    </a:extLst>
                  </a:tr>
                  <a:tr h="5934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167" t="-365306" r="-201000" b="-4551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Vector of initial mole fractions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5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4019232223"/>
                      </a:ext>
                    </a:extLst>
                  </a:tr>
                  <a:tr h="3565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167" t="-786207" r="-201000" b="-668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Empty site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6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817726610"/>
                      </a:ext>
                    </a:extLst>
                  </a:tr>
                  <a:tr h="6172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167" t="-503922" r="-201000" b="-2803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Surface concentration of species A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7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142131956"/>
                      </a:ext>
                    </a:extLst>
                  </a:tr>
                  <a:tr h="6172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167" t="-609901" r="-201000" b="-1831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Forward rate constant of reaction j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7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535451327"/>
                      </a:ext>
                    </a:extLst>
                  </a:tr>
                  <a:tr h="6172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167" t="-709901" r="-201000" b="-831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Reverse rate constant of reaction j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7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89076546"/>
                      </a:ext>
                    </a:extLst>
                  </a:tr>
                  <a:tr h="3565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167" t="-1386441" r="-201000" b="-423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Time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7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6892800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97393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243F-28C6-4F41-9E41-E710AE3E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Symbol Reference Sheet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42149579-A103-4BB9-A879-F4293361FE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0035415"/>
                  </p:ext>
                </p:extLst>
              </p:nvPr>
            </p:nvGraphicFramePr>
            <p:xfrm>
              <a:off x="609599" y="1205251"/>
              <a:ext cx="10972800" cy="52488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57600">
                      <a:extLst>
                        <a:ext uri="{9D8B030D-6E8A-4147-A177-3AD203B41FA5}">
                          <a16:colId xmlns:a16="http://schemas.microsoft.com/office/drawing/2014/main" val="1044637419"/>
                        </a:ext>
                      </a:extLst>
                    </a:gridCol>
                    <a:gridCol w="3657600">
                      <a:extLst>
                        <a:ext uri="{9D8B030D-6E8A-4147-A177-3AD203B41FA5}">
                          <a16:colId xmlns:a16="http://schemas.microsoft.com/office/drawing/2014/main" val="2274071061"/>
                        </a:ext>
                      </a:extLst>
                    </a:gridCol>
                    <a:gridCol w="3657600">
                      <a:extLst>
                        <a:ext uri="{9D8B030D-6E8A-4147-A177-3AD203B41FA5}">
                          <a16:colId xmlns:a16="http://schemas.microsoft.com/office/drawing/2014/main" val="2927409513"/>
                        </a:ext>
                      </a:extLst>
                    </a:gridCol>
                  </a:tblGrid>
                  <a:tr h="38535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</a:rPr>
                            <a:t>Symbol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</a:rPr>
                            <a:t>Description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Slide #</a:t>
                          </a:r>
                          <a:endParaRPr lang="en-US" sz="20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299631156"/>
                      </a:ext>
                    </a:extLst>
                  </a:tr>
                  <a:tr h="385355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  <m: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Activation energy of reaction j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663295798"/>
                      </a:ext>
                    </a:extLst>
                  </a:tr>
                  <a:tr h="385355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b="0" i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Molar gas constant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373116800"/>
                      </a:ext>
                    </a:extLst>
                  </a:tr>
                  <a:tr h="385355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ref</m:t>
                                    </m:r>
                                    <m: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Reference temperature of modified Arrhenius of reaction j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444421613"/>
                      </a:ext>
                    </a:extLst>
                  </a:tr>
                  <a:tr h="385355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β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Modified Arrhenius parameter of reaction j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651609097"/>
                      </a:ext>
                    </a:extLst>
                  </a:tr>
                  <a:tr h="641378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0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eq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Equilibrium constant of reaction j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4019232223"/>
                      </a:ext>
                    </a:extLst>
                  </a:tr>
                  <a:tr h="385355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n-US" sz="20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G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Change in Gibbs energy between products and reactants of reaction j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817726610"/>
                      </a:ext>
                    </a:extLst>
                  </a:tr>
                  <a:tr h="64747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Molecular weight of </a:t>
                          </a:r>
                          <a:r>
                            <a:rPr lang="en-US" sz="20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142131956"/>
                      </a:ext>
                    </a:extLst>
                  </a:tr>
                  <a:tr h="64747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surf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Number of surface reactants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535451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42149579-A103-4BB9-A879-F4293361FE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0035415"/>
                  </p:ext>
                </p:extLst>
              </p:nvPr>
            </p:nvGraphicFramePr>
            <p:xfrm>
              <a:off x="609599" y="1205251"/>
              <a:ext cx="10972800" cy="52488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57600">
                      <a:extLst>
                        <a:ext uri="{9D8B030D-6E8A-4147-A177-3AD203B41FA5}">
                          <a16:colId xmlns:a16="http://schemas.microsoft.com/office/drawing/2014/main" val="1044637419"/>
                        </a:ext>
                      </a:extLst>
                    </a:gridCol>
                    <a:gridCol w="3657600">
                      <a:extLst>
                        <a:ext uri="{9D8B030D-6E8A-4147-A177-3AD203B41FA5}">
                          <a16:colId xmlns:a16="http://schemas.microsoft.com/office/drawing/2014/main" val="2274071061"/>
                        </a:ext>
                      </a:extLst>
                    </a:gridCol>
                    <a:gridCol w="3657600">
                      <a:extLst>
                        <a:ext uri="{9D8B030D-6E8A-4147-A177-3AD203B41FA5}">
                          <a16:colId xmlns:a16="http://schemas.microsoft.com/office/drawing/2014/main" val="2927409513"/>
                        </a:ext>
                      </a:extLst>
                    </a:gridCol>
                  </a:tblGrid>
                  <a:tr h="38535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</a:rPr>
                            <a:t>Symbol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</a:rPr>
                            <a:t>Description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Slide #</a:t>
                          </a:r>
                          <a:endParaRPr lang="en-US" sz="20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299631156"/>
                      </a:ext>
                    </a:extLst>
                  </a:tr>
                  <a:tr h="3853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167" t="-106250" r="-201000" b="-115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Activation energy of reaction j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663295798"/>
                      </a:ext>
                    </a:extLst>
                  </a:tr>
                  <a:tr h="3853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167" t="-209524" r="-201000" b="-1069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Molar gas constant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373116800"/>
                      </a:ext>
                    </a:extLst>
                  </a:tr>
                  <a:tr h="6172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167" t="-193069" r="-201000" b="-5673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Reference temperature of modified Arrhenius of reaction j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444421613"/>
                      </a:ext>
                    </a:extLst>
                  </a:tr>
                  <a:tr h="6172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167" t="-290196" r="-201000" b="-46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Modified Arrhenius parameter of reaction j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651609097"/>
                      </a:ext>
                    </a:extLst>
                  </a:tr>
                  <a:tr h="6413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167" t="-379048" r="-201000" b="-34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Equilibrium constant of reaction j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4019232223"/>
                      </a:ext>
                    </a:extLst>
                  </a:tr>
                  <a:tr h="922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167" t="-333113" r="-201000" b="-1423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Change in Gibbs energy between products and reactants of reaction j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817726610"/>
                      </a:ext>
                    </a:extLst>
                  </a:tr>
                  <a:tr h="6474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167" t="-611215" r="-201000" b="-100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Molecular weight of </a:t>
                          </a:r>
                          <a:r>
                            <a:rPr lang="en-US" sz="20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142131956"/>
                      </a:ext>
                    </a:extLst>
                  </a:tr>
                  <a:tr h="6474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167" t="-717925" r="-201000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Number of surface reactants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5354513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70048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243F-28C6-4F41-9E41-E710AE3E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Symbol Reference Sheet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42149579-A103-4BB9-A879-F4293361FE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3345104"/>
                  </p:ext>
                </p:extLst>
              </p:nvPr>
            </p:nvGraphicFramePr>
            <p:xfrm>
              <a:off x="609601" y="1205251"/>
              <a:ext cx="10972800" cy="52717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57600">
                      <a:extLst>
                        <a:ext uri="{9D8B030D-6E8A-4147-A177-3AD203B41FA5}">
                          <a16:colId xmlns:a16="http://schemas.microsoft.com/office/drawing/2014/main" val="1044637419"/>
                        </a:ext>
                      </a:extLst>
                    </a:gridCol>
                    <a:gridCol w="3657600">
                      <a:extLst>
                        <a:ext uri="{9D8B030D-6E8A-4147-A177-3AD203B41FA5}">
                          <a16:colId xmlns:a16="http://schemas.microsoft.com/office/drawing/2014/main" val="2274071061"/>
                        </a:ext>
                      </a:extLst>
                    </a:gridCol>
                    <a:gridCol w="3657600">
                      <a:extLst>
                        <a:ext uri="{9D8B030D-6E8A-4147-A177-3AD203B41FA5}">
                          <a16:colId xmlns:a16="http://schemas.microsoft.com/office/drawing/2014/main" val="2927409513"/>
                        </a:ext>
                      </a:extLst>
                    </a:gridCol>
                  </a:tblGrid>
                  <a:tr h="35840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</a:rPr>
                            <a:t>Symbol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</a:rPr>
                            <a:t>Description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Slide #</a:t>
                          </a:r>
                          <a:endParaRPr lang="en-US" sz="20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299631156"/>
                      </a:ext>
                    </a:extLst>
                  </a:tr>
                  <a:tr h="624946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Sticking coefficient for adsorption reaction j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663295798"/>
                      </a:ext>
                    </a:extLst>
                  </a:tr>
                  <a:tr h="358408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oMath>
                            </m:oMathPara>
                          </a14:m>
                          <a:endParaRPr lang="el-GR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Site density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24721978"/>
                      </a:ext>
                    </a:extLst>
                  </a:tr>
                  <a:tr h="358408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b="0" i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Planck's constant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4104093592"/>
                      </a:ext>
                    </a:extLst>
                  </a:tr>
                  <a:tr h="358408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Boltzmann constant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373116800"/>
                      </a:ext>
                    </a:extLst>
                  </a:tr>
                  <a:tr h="358408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Sup>
                                  <m:sSubSupPr>
                                    <m:ctrlPr>
                                      <a:rPr lang="en-US" sz="20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Enthalpy of activation of reaction j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444421613"/>
                      </a:ext>
                    </a:extLst>
                  </a:tr>
                  <a:tr h="358408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Sup>
                                  <m:sSubSupPr>
                                    <m:ctrlPr>
                                      <a:rPr lang="en-US" sz="20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Entropy of activation of reaction j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651609097"/>
                      </a:ext>
                    </a:extLst>
                  </a:tr>
                  <a:tr h="933561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ijk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Intercept of coverage effect of species j affecting species </a:t>
                          </a:r>
                          <a:r>
                            <a:rPr lang="en-US" sz="20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in interval k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4019232223"/>
                      </a:ext>
                    </a:extLst>
                  </a:tr>
                  <a:tr h="358408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Enthalpy of species i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817726610"/>
                      </a:ext>
                    </a:extLst>
                  </a:tr>
                  <a:tr h="60219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ML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Monolayer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142131956"/>
                      </a:ext>
                    </a:extLst>
                  </a:tr>
                  <a:tr h="602194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oMath>
                            </m:oMathPara>
                          </a14:m>
                          <a:endParaRPr lang="el-GR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Vector of surface coverages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535451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42149579-A103-4BB9-A879-F4293361FE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3345104"/>
                  </p:ext>
                </p:extLst>
              </p:nvPr>
            </p:nvGraphicFramePr>
            <p:xfrm>
              <a:off x="609601" y="1205251"/>
              <a:ext cx="10972800" cy="52717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57600">
                      <a:extLst>
                        <a:ext uri="{9D8B030D-6E8A-4147-A177-3AD203B41FA5}">
                          <a16:colId xmlns:a16="http://schemas.microsoft.com/office/drawing/2014/main" val="1044637419"/>
                        </a:ext>
                      </a:extLst>
                    </a:gridCol>
                    <a:gridCol w="3657600">
                      <a:extLst>
                        <a:ext uri="{9D8B030D-6E8A-4147-A177-3AD203B41FA5}">
                          <a16:colId xmlns:a16="http://schemas.microsoft.com/office/drawing/2014/main" val="2274071061"/>
                        </a:ext>
                      </a:extLst>
                    </a:gridCol>
                    <a:gridCol w="3657600">
                      <a:extLst>
                        <a:ext uri="{9D8B030D-6E8A-4147-A177-3AD203B41FA5}">
                          <a16:colId xmlns:a16="http://schemas.microsoft.com/office/drawing/2014/main" val="2927409513"/>
                        </a:ext>
                      </a:extLst>
                    </a:gridCol>
                  </a:tblGrid>
                  <a:tr h="35840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</a:rPr>
                            <a:t>Symbol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</a:rPr>
                            <a:t>Description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Slide #</a:t>
                          </a:r>
                          <a:endParaRPr lang="en-US" sz="20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299631156"/>
                      </a:ext>
                    </a:extLst>
                  </a:tr>
                  <a:tr h="624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333" t="-64078" r="-200833" b="-6854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Sticking coefficient for adsorption reaction j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663295798"/>
                      </a:ext>
                    </a:extLst>
                  </a:tr>
                  <a:tr h="3584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333" t="-291379" r="-200833" b="-1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Site density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24721978"/>
                      </a:ext>
                    </a:extLst>
                  </a:tr>
                  <a:tr h="3584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333" t="-384746" r="-200833" b="-9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Planck's constant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4104093592"/>
                      </a:ext>
                    </a:extLst>
                  </a:tr>
                  <a:tr h="3584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333" t="-484746" r="-200833" b="-8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Boltzmann constant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373116800"/>
                      </a:ext>
                    </a:extLst>
                  </a:tr>
                  <a:tr h="3584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333" t="-584746" r="-200833" b="-7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Enthalpy of activation of reaction j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444421613"/>
                      </a:ext>
                    </a:extLst>
                  </a:tr>
                  <a:tr h="3584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333" t="-684746" r="-200833" b="-6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Entropy of activation of reaction j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651609097"/>
                      </a:ext>
                    </a:extLst>
                  </a:tr>
                  <a:tr h="9335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333" t="-302614" r="-200833" b="-169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Intercept of coverage effect of species j affecting species </a:t>
                          </a:r>
                          <a:r>
                            <a:rPr lang="en-US" sz="20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in interval k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4019232223"/>
                      </a:ext>
                    </a:extLst>
                  </a:tr>
                  <a:tr h="3584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333" t="-1044068" r="-200833" b="-3389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Enthalpy of species i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817726610"/>
                      </a:ext>
                    </a:extLst>
                  </a:tr>
                  <a:tr h="60219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ML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Monolayer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142131956"/>
                      </a:ext>
                    </a:extLst>
                  </a:tr>
                  <a:tr h="6021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333" t="-781818" r="-200833" b="-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Vector of surface coverages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5354513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3647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243F-28C6-4F41-9E41-E710AE3E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Symbol Reference Sheet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42149579-A103-4BB9-A879-F4293361FE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907573"/>
                  </p:ext>
                </p:extLst>
              </p:nvPr>
            </p:nvGraphicFramePr>
            <p:xfrm>
              <a:off x="609599" y="1205252"/>
              <a:ext cx="10972800" cy="52842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57600">
                      <a:extLst>
                        <a:ext uri="{9D8B030D-6E8A-4147-A177-3AD203B41FA5}">
                          <a16:colId xmlns:a16="http://schemas.microsoft.com/office/drawing/2014/main" val="1044637419"/>
                        </a:ext>
                      </a:extLst>
                    </a:gridCol>
                    <a:gridCol w="3657600">
                      <a:extLst>
                        <a:ext uri="{9D8B030D-6E8A-4147-A177-3AD203B41FA5}">
                          <a16:colId xmlns:a16="http://schemas.microsoft.com/office/drawing/2014/main" val="2274071061"/>
                        </a:ext>
                      </a:extLst>
                    </a:gridCol>
                    <a:gridCol w="3657600">
                      <a:extLst>
                        <a:ext uri="{9D8B030D-6E8A-4147-A177-3AD203B41FA5}">
                          <a16:colId xmlns:a16="http://schemas.microsoft.com/office/drawing/2014/main" val="2927409513"/>
                        </a:ext>
                      </a:extLst>
                    </a:gridCol>
                  </a:tblGrid>
                  <a:tr h="30905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</a:rPr>
                            <a:t>Symbol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</a:rPr>
                            <a:t>Description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Slide #</a:t>
                          </a:r>
                          <a:endParaRPr lang="en-US" sz="20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299631156"/>
                      </a:ext>
                    </a:extLst>
                  </a:tr>
                  <a:tr h="538894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Surface coverage of species i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663295798"/>
                      </a:ext>
                    </a:extLst>
                  </a:tr>
                  <a:tr h="595694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ijk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Slope of coverage effect of species j affecting species </a:t>
                          </a:r>
                          <a:r>
                            <a:rPr lang="en-US" sz="20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in interval k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24721978"/>
                      </a:ext>
                    </a:extLst>
                  </a:tr>
                  <a:tr h="30905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Mass of atom i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4104093592"/>
                      </a:ext>
                    </a:extLst>
                  </a:tr>
                  <a:tr h="30905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Number of molecules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373116800"/>
                      </a:ext>
                    </a:extLst>
                  </a:tr>
                  <a:tr h="30905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IG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Internal energy of ideal gas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444421613"/>
                      </a:ext>
                    </a:extLst>
                  </a:tr>
                  <a:tr h="309057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  <m: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Initial mole fractions of species </a:t>
                          </a:r>
                          <a:r>
                            <a:rPr lang="en-US" sz="20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651609097"/>
                      </a:ext>
                    </a:extLst>
                  </a:tr>
                  <a:tr h="805013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ε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elect</m:t>
                                    </m:r>
                                    <m: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Ground state electronic energy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4019232223"/>
                      </a:ext>
                    </a:extLst>
                  </a:tr>
                  <a:tr h="595694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  <m: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Rotational temperature of </a:t>
                          </a:r>
                          <a:r>
                            <a:rPr lang="en-US" sz="20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Ath</a:t>
                          </a:r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mode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817726610"/>
                      </a:ext>
                    </a:extLst>
                  </a:tr>
                  <a:tr h="595694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  <m: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ith</a:t>
                          </a:r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vibrational temperature of molecule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142131956"/>
                      </a:ext>
                    </a:extLst>
                  </a:tr>
                  <a:tr h="519275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oMath>
                            </m:oMathPara>
                          </a14:m>
                          <a:endParaRPr lang="el-GR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Symmetry number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535451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42149579-A103-4BB9-A879-F4293361FE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907573"/>
                  </p:ext>
                </p:extLst>
              </p:nvPr>
            </p:nvGraphicFramePr>
            <p:xfrm>
              <a:off x="609599" y="1205252"/>
              <a:ext cx="10972800" cy="52842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57600">
                      <a:extLst>
                        <a:ext uri="{9D8B030D-6E8A-4147-A177-3AD203B41FA5}">
                          <a16:colId xmlns:a16="http://schemas.microsoft.com/office/drawing/2014/main" val="1044637419"/>
                        </a:ext>
                      </a:extLst>
                    </a:gridCol>
                    <a:gridCol w="3657600">
                      <a:extLst>
                        <a:ext uri="{9D8B030D-6E8A-4147-A177-3AD203B41FA5}">
                          <a16:colId xmlns:a16="http://schemas.microsoft.com/office/drawing/2014/main" val="2274071061"/>
                        </a:ext>
                      </a:extLst>
                    </a:gridCol>
                    <a:gridCol w="3657600">
                      <a:extLst>
                        <a:ext uri="{9D8B030D-6E8A-4147-A177-3AD203B41FA5}">
                          <a16:colId xmlns:a16="http://schemas.microsoft.com/office/drawing/2014/main" val="2927409513"/>
                        </a:ext>
                      </a:extLst>
                    </a:gridCol>
                  </a:tblGrid>
                  <a:tr h="31242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</a:rPr>
                            <a:t>Symbol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+mj-lt"/>
                            </a:rPr>
                            <a:t>Description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1" i="0" u="none" strike="noStrike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Slide #</a:t>
                          </a:r>
                          <a:endParaRPr lang="en-US" sz="20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299631156"/>
                      </a:ext>
                    </a:extLst>
                  </a:tr>
                  <a:tr h="5388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167" t="-69663" r="-201000" b="-826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Surface coverage of species i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663295798"/>
                      </a:ext>
                    </a:extLst>
                  </a:tr>
                  <a:tr h="6172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167" t="-149505" r="-201000" b="-6287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Slope of coverage effect of species j affecting species </a:t>
                          </a:r>
                          <a:r>
                            <a:rPr lang="en-US" sz="20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in interval k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24721978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167" t="-484615" r="-201000" b="-11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Mass of atom i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410409359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167" t="-596078" r="-201000" b="-10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Number of molecules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373116800"/>
                      </a:ext>
                    </a:extLst>
                  </a:tr>
                  <a:tr h="3197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167" t="-682692" r="-201000" b="-9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Internal energy of ideal gas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44442161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167" t="-782692" r="-201000" b="-8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Initial mole fractions of species </a:t>
                          </a:r>
                          <a:r>
                            <a:rPr lang="en-US" sz="20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651609097"/>
                      </a:ext>
                    </a:extLst>
                  </a:tr>
                  <a:tr h="805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167" t="-347727" r="-201000" b="-2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Ground state electronic energy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4019232223"/>
                      </a:ext>
                    </a:extLst>
                  </a:tr>
                  <a:tr h="6172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167" t="-585149" r="-201000" b="-193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Rotational temperature of </a:t>
                          </a:r>
                          <a:r>
                            <a:rPr lang="en-US" sz="20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Ath</a:t>
                          </a:r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mode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817726610"/>
                      </a:ext>
                    </a:extLst>
                  </a:tr>
                  <a:tr h="6172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167" t="-678431" r="-201000" b="-9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ith</a:t>
                          </a:r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 vibrational temperature of molecule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142131956"/>
                      </a:ext>
                    </a:extLst>
                  </a:tr>
                  <a:tr h="5192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2"/>
                          <a:stretch>
                            <a:fillRect l="-167" t="-934118" r="-201000" b="-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Symmetry number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5354513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57161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4A45-C44E-4CC1-A6D9-904C53FC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Multiscale </a:t>
            </a:r>
            <a:r>
              <a:rPr lang="en-JM" dirty="0" err="1"/>
              <a:t>Modeling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648EB8-56A0-4E5E-A84D-711A76927F77}"/>
              </a:ext>
            </a:extLst>
          </p:cNvPr>
          <p:cNvSpPr/>
          <p:nvPr/>
        </p:nvSpPr>
        <p:spPr>
          <a:xfrm>
            <a:off x="39858" y="6231522"/>
            <a:ext cx="112775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</a:rPr>
              <a:t>[1] </a:t>
            </a:r>
            <a:r>
              <a:rPr lang="en-US" sz="1600" dirty="0" err="1">
                <a:effectLst/>
              </a:rPr>
              <a:t>Salciccioli</a:t>
            </a:r>
            <a:r>
              <a:rPr lang="en-US" sz="1600" dirty="0">
                <a:effectLst/>
              </a:rPr>
              <a:t>, M. et al. </a:t>
            </a:r>
            <a:r>
              <a:rPr lang="en-US" sz="1600" i="1" dirty="0">
                <a:effectLst/>
              </a:rPr>
              <a:t>Chem. Eng. Sci.</a:t>
            </a:r>
            <a:r>
              <a:rPr lang="en-US" sz="1600" dirty="0">
                <a:effectLst/>
              </a:rPr>
              <a:t> </a:t>
            </a:r>
            <a:r>
              <a:rPr lang="en-US" sz="1600" b="1" dirty="0">
                <a:effectLst/>
              </a:rPr>
              <a:t>2011</a:t>
            </a:r>
            <a:r>
              <a:rPr lang="en-US" sz="1600" dirty="0">
                <a:effectLst/>
              </a:rPr>
              <a:t>, </a:t>
            </a:r>
            <a:r>
              <a:rPr lang="en-US" sz="1600" i="1" dirty="0">
                <a:effectLst/>
              </a:rPr>
              <a:t>66</a:t>
            </a:r>
            <a:r>
              <a:rPr lang="en-US" sz="1600" dirty="0">
                <a:effectLst/>
              </a:rPr>
              <a:t> (19), 4319–4355.</a:t>
            </a:r>
            <a:endParaRPr lang="en-US" sz="16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9420CEF-7B74-41FC-8773-8F371FA65FC6}"/>
              </a:ext>
            </a:extLst>
          </p:cNvPr>
          <p:cNvGrpSpPr/>
          <p:nvPr/>
        </p:nvGrpSpPr>
        <p:grpSpPr>
          <a:xfrm>
            <a:off x="0" y="1205251"/>
            <a:ext cx="11080508" cy="5105400"/>
            <a:chOff x="108873" y="738888"/>
            <a:chExt cx="11080508" cy="51054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0AA2224-416F-46F1-9002-8BFFA16BF5D3}"/>
                </a:ext>
              </a:extLst>
            </p:cNvPr>
            <p:cNvGrpSpPr/>
            <p:nvPr/>
          </p:nvGrpSpPr>
          <p:grpSpPr>
            <a:xfrm>
              <a:off x="1220916" y="738888"/>
              <a:ext cx="9968465" cy="4669135"/>
              <a:chOff x="1860990" y="738889"/>
              <a:chExt cx="9968465" cy="4669135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2032B19D-BD87-43CB-BAF1-8FE95A3273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2344" y="738889"/>
                <a:ext cx="0" cy="46691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BF18C975-6BD1-4822-9CC2-A126B65845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0990" y="5408024"/>
                <a:ext cx="996846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418A401-D156-44EE-90E7-3B39D4E8071D}"/>
                </a:ext>
              </a:extLst>
            </p:cNvPr>
            <p:cNvSpPr txBox="1"/>
            <p:nvPr/>
          </p:nvSpPr>
          <p:spPr>
            <a:xfrm>
              <a:off x="108873" y="2549190"/>
              <a:ext cx="11233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JM" sz="2400" dirty="0"/>
                <a:t>Length Scale</a:t>
              </a:r>
              <a:endParaRPr lang="en-US" sz="2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1D6A97C-248C-4F99-BA55-CE5C5D40F0E8}"/>
                </a:ext>
              </a:extLst>
            </p:cNvPr>
            <p:cNvSpPr txBox="1"/>
            <p:nvPr/>
          </p:nvSpPr>
          <p:spPr>
            <a:xfrm>
              <a:off x="5303526" y="5382623"/>
              <a:ext cx="23904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JM" sz="2400" dirty="0"/>
                <a:t>Time Scale</a:t>
              </a:r>
              <a:endParaRPr lang="en-US" sz="2400" dirty="0"/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3CCF08F-08EF-43F4-9D31-40EC57D85053}"/>
              </a:ext>
            </a:extLst>
          </p:cNvPr>
          <p:cNvSpPr/>
          <p:nvPr/>
        </p:nvSpPr>
        <p:spPr>
          <a:xfrm>
            <a:off x="1283013" y="4500428"/>
            <a:ext cx="2757760" cy="1142971"/>
          </a:xfrm>
          <a:prstGeom prst="roundRect">
            <a:avLst/>
          </a:prstGeom>
          <a:solidFill>
            <a:srgbClr val="81B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JM" sz="1600" b="1" dirty="0">
                <a:cs typeface="Arial"/>
              </a:rPr>
              <a:t>Quantum Mechanics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M" sz="1600" b="1" dirty="0">
                <a:cs typeface="Arial"/>
              </a:rPr>
              <a:t>Transition State Theory</a:t>
            </a:r>
            <a:endParaRPr lang="en-US" sz="1600" b="1" dirty="0">
              <a:cs typeface="Arial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E2BE509-0CF5-4265-9FE4-79FE17FD8AF3}"/>
              </a:ext>
            </a:extLst>
          </p:cNvPr>
          <p:cNvSpPr/>
          <p:nvPr/>
        </p:nvSpPr>
        <p:spPr>
          <a:xfrm>
            <a:off x="2908657" y="3629177"/>
            <a:ext cx="2943502" cy="1142971"/>
          </a:xfrm>
          <a:prstGeom prst="roundRect">
            <a:avLst/>
          </a:prstGeom>
          <a:solidFill>
            <a:srgbClr val="639E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JM" sz="1600" b="1" dirty="0">
                <a:cs typeface="Arial"/>
              </a:rPr>
              <a:t>Molecular dynamics (MD)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M" sz="1600" b="1" dirty="0">
                <a:cs typeface="Arial"/>
              </a:rPr>
              <a:t>Accelerated MD</a:t>
            </a:r>
            <a:endParaRPr lang="en-US" sz="1600" b="1" dirty="0">
              <a:cs typeface="Arial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CBF7CC3-7E1B-4D98-8322-8D215A053AA3}"/>
              </a:ext>
            </a:extLst>
          </p:cNvPr>
          <p:cNvSpPr/>
          <p:nvPr/>
        </p:nvSpPr>
        <p:spPr>
          <a:xfrm>
            <a:off x="4595960" y="2752989"/>
            <a:ext cx="3041458" cy="1180845"/>
          </a:xfrm>
          <a:prstGeom prst="roundRect">
            <a:avLst/>
          </a:prstGeom>
          <a:solidFill>
            <a:srgbClr val="447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JM" sz="1600" b="1" dirty="0">
                <a:latin typeface="Arial"/>
                <a:cs typeface="Arial"/>
              </a:rPr>
              <a:t>Microkinetic </a:t>
            </a:r>
            <a:r>
              <a:rPr lang="en-JM" sz="1600" b="1" dirty="0" err="1">
                <a:latin typeface="Arial"/>
                <a:cs typeface="Arial"/>
              </a:rPr>
              <a:t>Modeling</a:t>
            </a:r>
            <a:endParaRPr lang="en-JM" sz="1600" b="1" dirty="0">
              <a:latin typeface="Arial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M" sz="1600" b="1" dirty="0">
                <a:latin typeface="Arial"/>
                <a:cs typeface="Arial"/>
              </a:rPr>
              <a:t>Kinetic Monte Carlo (</a:t>
            </a:r>
            <a:r>
              <a:rPr lang="en-JM" sz="1600" b="1" dirty="0" err="1">
                <a:latin typeface="Arial"/>
                <a:cs typeface="Arial"/>
              </a:rPr>
              <a:t>kMC</a:t>
            </a:r>
            <a:r>
              <a:rPr lang="en-JM" sz="1600" b="1" dirty="0">
                <a:latin typeface="Arial"/>
                <a:cs typeface="Arial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M" sz="1600" b="1" dirty="0">
                <a:latin typeface="Arial"/>
                <a:cs typeface="Arial"/>
              </a:rPr>
              <a:t>Course-grained </a:t>
            </a:r>
            <a:r>
              <a:rPr lang="en-JM" sz="1600" b="1" dirty="0" err="1">
                <a:latin typeface="Arial"/>
                <a:cs typeface="Arial"/>
              </a:rPr>
              <a:t>kMC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4D7D373-A397-40E1-B1E7-7D51FE4239D5}"/>
              </a:ext>
            </a:extLst>
          </p:cNvPr>
          <p:cNvSpPr/>
          <p:nvPr/>
        </p:nvSpPr>
        <p:spPr>
          <a:xfrm>
            <a:off x="6389902" y="1832665"/>
            <a:ext cx="2634331" cy="1142971"/>
          </a:xfrm>
          <a:prstGeom prst="roundRect">
            <a:avLst/>
          </a:prstGeom>
          <a:solidFill>
            <a:srgbClr val="265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JM" sz="1600" b="1" dirty="0">
                <a:cs typeface="Arial"/>
              </a:rPr>
              <a:t>Computational fluid dynamics (CFD)</a:t>
            </a:r>
            <a:endParaRPr lang="en-US" sz="1600" b="1" dirty="0">
              <a:cs typeface="Arial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64F54D2-540E-4831-A7A3-FB25BDC065B1}"/>
              </a:ext>
            </a:extLst>
          </p:cNvPr>
          <p:cNvSpPr/>
          <p:nvPr/>
        </p:nvSpPr>
        <p:spPr>
          <a:xfrm>
            <a:off x="8434272" y="1205251"/>
            <a:ext cx="2634331" cy="928620"/>
          </a:xfrm>
          <a:prstGeom prst="roundRect">
            <a:avLst/>
          </a:prstGeom>
          <a:solidFill>
            <a:srgbClr val="073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JM" sz="1600" b="1" dirty="0">
                <a:cs typeface="Arial"/>
              </a:rPr>
              <a:t>Process and plant simulation</a:t>
            </a:r>
            <a:endParaRPr lang="en-US" sz="1600" b="1" dirty="0">
              <a:cs typeface="Arial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CBFF98-179D-4298-B67A-818CC1E35E89}"/>
              </a:ext>
            </a:extLst>
          </p:cNvPr>
          <p:cNvCxnSpPr/>
          <p:nvPr/>
        </p:nvCxnSpPr>
        <p:spPr>
          <a:xfrm flipH="1">
            <a:off x="5458108" y="2943418"/>
            <a:ext cx="4894217" cy="264129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A4B77B-993E-40CD-8B21-D93A8407F0A0}"/>
              </a:ext>
            </a:extLst>
          </p:cNvPr>
          <p:cNvSpPr txBox="1"/>
          <p:nvPr/>
        </p:nvSpPr>
        <p:spPr>
          <a:xfrm rot="19916386">
            <a:off x="7149732" y="4038837"/>
            <a:ext cx="236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M" dirty="0"/>
              <a:t>Top-down info traffic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0F669C9-592A-43F1-B928-28160883345D}"/>
              </a:ext>
            </a:extLst>
          </p:cNvPr>
          <p:cNvCxnSpPr>
            <a:cxnSpLocks/>
          </p:cNvCxnSpPr>
          <p:nvPr/>
        </p:nvCxnSpPr>
        <p:spPr>
          <a:xfrm flipV="1">
            <a:off x="1850830" y="1356287"/>
            <a:ext cx="4894217" cy="264129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1C0FE68-AE58-49F3-BD99-6D9AA9CE22A8}"/>
              </a:ext>
            </a:extLst>
          </p:cNvPr>
          <p:cNvSpPr txBox="1"/>
          <p:nvPr/>
        </p:nvSpPr>
        <p:spPr>
          <a:xfrm rot="19900032">
            <a:off x="3149769" y="2295003"/>
            <a:ext cx="236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M" dirty="0"/>
              <a:t>Bottom-up info traffic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5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246E-7044-43D9-B154-C8650C61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Microkinetic Model Inputs: </a:t>
            </a:r>
            <a:br>
              <a:rPr lang="en-JM" dirty="0"/>
            </a:br>
            <a:r>
              <a:rPr lang="en-JM" dirty="0"/>
              <a:t>Reactor Conditions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606BF9-A49B-4CA6-977A-FCFBEF271DE8}"/>
              </a:ext>
            </a:extLst>
          </p:cNvPr>
          <p:cNvSpPr txBox="1"/>
          <p:nvPr/>
        </p:nvSpPr>
        <p:spPr>
          <a:xfrm>
            <a:off x="149479" y="4114562"/>
            <a:ext cx="2994660" cy="23083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Legend</a:t>
            </a:r>
          </a:p>
          <a:p>
            <a:r>
              <a:rPr lang="en-US" sz="2400" dirty="0">
                <a:solidFill>
                  <a:srgbClr val="C44536"/>
                </a:solidFill>
              </a:rPr>
              <a:t>Set by user</a:t>
            </a:r>
          </a:p>
          <a:p>
            <a:r>
              <a:rPr lang="en-US" sz="2400" dirty="0">
                <a:solidFill>
                  <a:srgbClr val="47682C"/>
                </a:solidFill>
              </a:rPr>
              <a:t>Calculated by MKM</a:t>
            </a:r>
          </a:p>
          <a:p>
            <a:r>
              <a:rPr lang="en-US" sz="2400" dirty="0">
                <a:solidFill>
                  <a:srgbClr val="013C5A"/>
                </a:solidFill>
              </a:rPr>
              <a:t>Derived from DFT</a:t>
            </a:r>
          </a:p>
          <a:p>
            <a:r>
              <a:rPr lang="en-US" sz="2400" dirty="0" err="1"/>
              <a:t>i</a:t>
            </a:r>
            <a:r>
              <a:rPr lang="en-US" sz="2400" dirty="0"/>
              <a:t> – Species </a:t>
            </a:r>
            <a:r>
              <a:rPr lang="en-US" sz="2400" dirty="0" err="1"/>
              <a:t>i</a:t>
            </a:r>
            <a:endParaRPr lang="en-US" sz="2400" dirty="0"/>
          </a:p>
          <a:p>
            <a:r>
              <a:rPr lang="en-US" sz="2400" dirty="0"/>
              <a:t>j – Reaction j</a:t>
            </a:r>
          </a:p>
        </p:txBody>
      </p:sp>
    </p:spTree>
    <p:extLst>
      <p:ext uri="{BB962C8B-B14F-4D97-AF65-F5344CB8AC3E}">
        <p14:creationId xmlns:p14="http://schemas.microsoft.com/office/powerpoint/2010/main" val="50107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246E-7044-43D9-B154-C8650C61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Microkinetic Model Inputs: </a:t>
            </a:r>
            <a:br>
              <a:rPr lang="en-JM" dirty="0"/>
            </a:br>
            <a:r>
              <a:rPr lang="en-JM" dirty="0"/>
              <a:t>Reactor Conditions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25CAC5-74BB-459B-A4D5-ACA8A16E4682}"/>
              </a:ext>
            </a:extLst>
          </p:cNvPr>
          <p:cNvSpPr/>
          <p:nvPr/>
        </p:nvSpPr>
        <p:spPr>
          <a:xfrm>
            <a:off x="3962400" y="1236777"/>
            <a:ext cx="4267200" cy="9247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400" b="1" dirty="0">
                <a:solidFill>
                  <a:srgbClr val="C44536"/>
                </a:solidFill>
              </a:rPr>
              <a:t>Reactor</a:t>
            </a:r>
            <a:br>
              <a:rPr lang="en-JM" sz="2400" b="1" dirty="0">
                <a:solidFill>
                  <a:srgbClr val="C44536"/>
                </a:solidFill>
              </a:rPr>
            </a:br>
            <a:r>
              <a:rPr lang="en-JM" sz="2400" b="1" dirty="0">
                <a:solidFill>
                  <a:srgbClr val="C44536"/>
                </a:solidFill>
              </a:rPr>
              <a:t>(e.g. Batch, CSTR, PFR)</a:t>
            </a:r>
            <a:endParaRPr lang="en-US" sz="2400" b="1" dirty="0">
              <a:solidFill>
                <a:srgbClr val="C44536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AE330E-288F-4DCD-B959-EB5BEC7529D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93829" y="1699148"/>
            <a:ext cx="326857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BC3A95-15AC-49E8-8577-194379965636}"/>
              </a:ext>
            </a:extLst>
          </p:cNvPr>
          <p:cNvCxnSpPr/>
          <p:nvPr/>
        </p:nvCxnSpPr>
        <p:spPr>
          <a:xfrm flipV="1">
            <a:off x="8229600" y="1700349"/>
            <a:ext cx="2586446" cy="21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BF7A02-8FA5-40F3-9FDB-5F896F951F21}"/>
              </a:ext>
            </a:extLst>
          </p:cNvPr>
          <p:cNvSpPr txBox="1"/>
          <p:nvPr/>
        </p:nvSpPr>
        <p:spPr>
          <a:xfrm>
            <a:off x="757646" y="1798995"/>
            <a:ext cx="32685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M" sz="2400" b="1" dirty="0">
                <a:solidFill>
                  <a:srgbClr val="C44536"/>
                </a:solidFill>
              </a:rPr>
              <a:t>Q = 1 mL s</a:t>
            </a:r>
            <a:r>
              <a:rPr lang="en-JM" sz="2400" b="1" baseline="30000" dirty="0">
                <a:solidFill>
                  <a:srgbClr val="C44536"/>
                </a:solidFill>
              </a:rPr>
              <a:t>-1</a:t>
            </a:r>
          </a:p>
          <a:p>
            <a:r>
              <a:rPr lang="en-JM" sz="2400" b="1" dirty="0">
                <a:solidFill>
                  <a:srgbClr val="C44536"/>
                </a:solidFill>
              </a:rPr>
              <a:t>Inlet composition, x</a:t>
            </a:r>
            <a:r>
              <a:rPr lang="en-JM" sz="2400" b="1" baseline="-25000" dirty="0">
                <a:solidFill>
                  <a:srgbClr val="C44536"/>
                </a:solidFill>
              </a:rPr>
              <a:t>0</a:t>
            </a:r>
            <a:r>
              <a:rPr lang="en-JM" sz="2400" b="1" dirty="0">
                <a:solidFill>
                  <a:srgbClr val="C44536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M" sz="2400" b="1" dirty="0">
                <a:solidFill>
                  <a:srgbClr val="C44536"/>
                </a:solidFill>
              </a:rPr>
              <a:t>N</a:t>
            </a:r>
            <a:r>
              <a:rPr lang="en-JM" sz="2400" b="1" baseline="-25000" dirty="0">
                <a:solidFill>
                  <a:srgbClr val="C44536"/>
                </a:solidFill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M" sz="2400" b="1" dirty="0">
                <a:solidFill>
                  <a:srgbClr val="C44536"/>
                </a:solidFill>
              </a:rPr>
              <a:t>H</a:t>
            </a:r>
            <a:r>
              <a:rPr lang="en-JM" sz="2400" b="1" baseline="-25000" dirty="0">
                <a:solidFill>
                  <a:srgbClr val="C44536"/>
                </a:solidFill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M" sz="2400" b="1" dirty="0">
                <a:solidFill>
                  <a:srgbClr val="C44536"/>
                </a:solidFill>
              </a:rPr>
              <a:t>Inert</a:t>
            </a:r>
            <a:endParaRPr lang="en-US" sz="2400" b="1" dirty="0">
              <a:solidFill>
                <a:srgbClr val="C4453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DC6003-6029-48B7-8789-39312E995ACA}"/>
              </a:ext>
            </a:extLst>
          </p:cNvPr>
          <p:cNvSpPr txBox="1"/>
          <p:nvPr/>
        </p:nvSpPr>
        <p:spPr>
          <a:xfrm>
            <a:off x="4260260" y="2277129"/>
            <a:ext cx="4429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M" sz="2400" b="1" dirty="0">
                <a:solidFill>
                  <a:srgbClr val="C44536"/>
                </a:solidFill>
              </a:rPr>
              <a:t>T = 673 K</a:t>
            </a:r>
          </a:p>
          <a:p>
            <a:r>
              <a:rPr lang="en-JM" sz="2400" b="1" dirty="0">
                <a:solidFill>
                  <a:srgbClr val="C44536"/>
                </a:solidFill>
              </a:rPr>
              <a:t>P = 100 bar</a:t>
            </a:r>
          </a:p>
          <a:p>
            <a:r>
              <a:rPr lang="en-JM" sz="2400" b="1" dirty="0">
                <a:solidFill>
                  <a:srgbClr val="C44536"/>
                </a:solidFill>
              </a:rPr>
              <a:t>V = 1 cm</a:t>
            </a:r>
            <a:r>
              <a:rPr lang="en-JM" sz="2400" b="1" baseline="30000" dirty="0">
                <a:solidFill>
                  <a:srgbClr val="C44536"/>
                </a:solidFill>
              </a:rPr>
              <a:t>3</a:t>
            </a:r>
          </a:p>
          <a:p>
            <a:r>
              <a:rPr lang="en-JM" sz="2400" b="1" dirty="0" err="1">
                <a:solidFill>
                  <a:srgbClr val="C44536"/>
                </a:solidFill>
              </a:rPr>
              <a:t>m</a:t>
            </a:r>
            <a:r>
              <a:rPr lang="en-JM" sz="2400" b="1" baseline="-25000" dirty="0" err="1">
                <a:solidFill>
                  <a:srgbClr val="C44536"/>
                </a:solidFill>
              </a:rPr>
              <a:t>cat</a:t>
            </a:r>
            <a:r>
              <a:rPr lang="en-JM" sz="2400" b="1" dirty="0">
                <a:solidFill>
                  <a:srgbClr val="C44536"/>
                </a:solidFill>
              </a:rPr>
              <a:t> = 0.1 g Ru/Al</a:t>
            </a:r>
            <a:r>
              <a:rPr lang="en-JM" sz="2400" b="1" baseline="-25000" dirty="0">
                <a:solidFill>
                  <a:srgbClr val="C44536"/>
                </a:solidFill>
              </a:rPr>
              <a:t>2</a:t>
            </a:r>
            <a:r>
              <a:rPr lang="en-JM" sz="2400" b="1" dirty="0">
                <a:solidFill>
                  <a:srgbClr val="C44536"/>
                </a:solidFill>
              </a:rPr>
              <a:t>O</a:t>
            </a:r>
            <a:r>
              <a:rPr lang="en-JM" sz="2400" b="1" baseline="-25000" dirty="0">
                <a:solidFill>
                  <a:srgbClr val="C44536"/>
                </a:solidFill>
              </a:rPr>
              <a:t>3</a:t>
            </a:r>
            <a:r>
              <a:rPr lang="en-JM" sz="2400" b="1" dirty="0">
                <a:solidFill>
                  <a:srgbClr val="C44536"/>
                </a:solidFill>
              </a:rPr>
              <a:t> catalyst</a:t>
            </a:r>
            <a:endParaRPr lang="en-US" sz="2400" b="1" dirty="0">
              <a:solidFill>
                <a:srgbClr val="C4453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606BF9-A49B-4CA6-977A-FCFBEF271DE8}"/>
              </a:ext>
            </a:extLst>
          </p:cNvPr>
          <p:cNvSpPr txBox="1"/>
          <p:nvPr/>
        </p:nvSpPr>
        <p:spPr>
          <a:xfrm>
            <a:off x="149479" y="4114562"/>
            <a:ext cx="2994660" cy="23083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Legend</a:t>
            </a:r>
          </a:p>
          <a:p>
            <a:r>
              <a:rPr lang="en-US" sz="2400" dirty="0">
                <a:solidFill>
                  <a:srgbClr val="C44536"/>
                </a:solidFill>
              </a:rPr>
              <a:t>Set by user</a:t>
            </a:r>
          </a:p>
          <a:p>
            <a:r>
              <a:rPr lang="en-US" sz="2400" dirty="0">
                <a:solidFill>
                  <a:srgbClr val="47682C"/>
                </a:solidFill>
              </a:rPr>
              <a:t>Calculated by MKM</a:t>
            </a:r>
          </a:p>
          <a:p>
            <a:r>
              <a:rPr lang="en-US" sz="2400" dirty="0">
                <a:solidFill>
                  <a:srgbClr val="013C5A"/>
                </a:solidFill>
              </a:rPr>
              <a:t>Derived from DFT</a:t>
            </a:r>
          </a:p>
          <a:p>
            <a:r>
              <a:rPr lang="en-US" sz="2400" dirty="0" err="1"/>
              <a:t>i</a:t>
            </a:r>
            <a:r>
              <a:rPr lang="en-US" sz="2400" dirty="0"/>
              <a:t> – Species </a:t>
            </a:r>
            <a:r>
              <a:rPr lang="en-US" sz="2400" dirty="0" err="1"/>
              <a:t>i</a:t>
            </a:r>
            <a:endParaRPr lang="en-US" sz="2400" dirty="0"/>
          </a:p>
          <a:p>
            <a:r>
              <a:rPr lang="en-US" sz="2400" dirty="0"/>
              <a:t>j – Reaction j</a:t>
            </a:r>
          </a:p>
        </p:txBody>
      </p:sp>
    </p:spTree>
    <p:extLst>
      <p:ext uri="{BB962C8B-B14F-4D97-AF65-F5344CB8AC3E}">
        <p14:creationId xmlns:p14="http://schemas.microsoft.com/office/powerpoint/2010/main" val="404926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246E-7044-43D9-B154-C8650C61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Microkinetic Model Inputs:</a:t>
            </a:r>
            <a:br>
              <a:rPr lang="en-JM" dirty="0"/>
            </a:br>
            <a:r>
              <a:rPr lang="en-JM" dirty="0"/>
              <a:t>Elementary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CEB5F-A3A3-4AA5-9547-1067237DD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2996" y="3962400"/>
            <a:ext cx="7644104" cy="516349"/>
          </a:xfrm>
        </p:spPr>
        <p:txBody>
          <a:bodyPr>
            <a:noAutofit/>
          </a:bodyPr>
          <a:lstStyle/>
          <a:p>
            <a:pPr>
              <a:buClrTx/>
            </a:pPr>
            <a:r>
              <a:rPr lang="en-JM" sz="2800" dirty="0"/>
              <a:t>Elementary reversible reactions: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25CAC5-74BB-459B-A4D5-ACA8A16E4682}"/>
              </a:ext>
            </a:extLst>
          </p:cNvPr>
          <p:cNvSpPr/>
          <p:nvPr/>
        </p:nvSpPr>
        <p:spPr>
          <a:xfrm>
            <a:off x="3962400" y="1236777"/>
            <a:ext cx="4267200" cy="9247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400" b="1" dirty="0">
                <a:solidFill>
                  <a:srgbClr val="C44536"/>
                </a:solidFill>
              </a:rPr>
              <a:t>Reactor</a:t>
            </a:r>
            <a:br>
              <a:rPr lang="en-JM" sz="2400" b="1" dirty="0">
                <a:solidFill>
                  <a:srgbClr val="C44536"/>
                </a:solidFill>
              </a:rPr>
            </a:br>
            <a:r>
              <a:rPr lang="en-JM" sz="2400" b="1" dirty="0">
                <a:solidFill>
                  <a:srgbClr val="C44536"/>
                </a:solidFill>
              </a:rPr>
              <a:t>(e.g. Batch, CSTR, PFR)</a:t>
            </a:r>
            <a:endParaRPr lang="en-US" sz="2400" b="1" dirty="0">
              <a:solidFill>
                <a:srgbClr val="C44536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BC3A95-15AC-49E8-8577-194379965636}"/>
              </a:ext>
            </a:extLst>
          </p:cNvPr>
          <p:cNvCxnSpPr/>
          <p:nvPr/>
        </p:nvCxnSpPr>
        <p:spPr>
          <a:xfrm flipV="1">
            <a:off x="8229600" y="1700349"/>
            <a:ext cx="2586446" cy="21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DDC6003-6029-48B7-8789-39312E995ACA}"/>
              </a:ext>
            </a:extLst>
          </p:cNvPr>
          <p:cNvSpPr txBox="1"/>
          <p:nvPr/>
        </p:nvSpPr>
        <p:spPr>
          <a:xfrm>
            <a:off x="4260260" y="2277129"/>
            <a:ext cx="4429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M" sz="2400" b="1" dirty="0">
                <a:solidFill>
                  <a:srgbClr val="C44536"/>
                </a:solidFill>
              </a:rPr>
              <a:t>T = 673 K</a:t>
            </a:r>
          </a:p>
          <a:p>
            <a:r>
              <a:rPr lang="en-JM" sz="2400" b="1" dirty="0">
                <a:solidFill>
                  <a:srgbClr val="C44536"/>
                </a:solidFill>
              </a:rPr>
              <a:t>P = 100 bar</a:t>
            </a:r>
          </a:p>
          <a:p>
            <a:r>
              <a:rPr lang="en-JM" sz="2400" b="1" dirty="0">
                <a:solidFill>
                  <a:srgbClr val="C44536"/>
                </a:solidFill>
              </a:rPr>
              <a:t>V = 1 cm</a:t>
            </a:r>
            <a:r>
              <a:rPr lang="en-JM" sz="2400" b="1" baseline="30000" dirty="0">
                <a:solidFill>
                  <a:srgbClr val="C44536"/>
                </a:solidFill>
              </a:rPr>
              <a:t>3</a:t>
            </a:r>
          </a:p>
          <a:p>
            <a:r>
              <a:rPr lang="en-JM" sz="2400" b="1" dirty="0" err="1">
                <a:solidFill>
                  <a:srgbClr val="C44536"/>
                </a:solidFill>
              </a:rPr>
              <a:t>m</a:t>
            </a:r>
            <a:r>
              <a:rPr lang="en-JM" sz="2400" b="1" baseline="-25000" dirty="0" err="1">
                <a:solidFill>
                  <a:srgbClr val="C44536"/>
                </a:solidFill>
              </a:rPr>
              <a:t>cat</a:t>
            </a:r>
            <a:r>
              <a:rPr lang="en-JM" sz="2400" b="1" dirty="0">
                <a:solidFill>
                  <a:srgbClr val="C44536"/>
                </a:solidFill>
              </a:rPr>
              <a:t> = 0.1 g Ru/Al</a:t>
            </a:r>
            <a:r>
              <a:rPr lang="en-JM" sz="2400" b="1" baseline="-25000" dirty="0">
                <a:solidFill>
                  <a:srgbClr val="C44536"/>
                </a:solidFill>
              </a:rPr>
              <a:t>2</a:t>
            </a:r>
            <a:r>
              <a:rPr lang="en-JM" sz="2400" b="1" dirty="0">
                <a:solidFill>
                  <a:srgbClr val="C44536"/>
                </a:solidFill>
              </a:rPr>
              <a:t>O</a:t>
            </a:r>
            <a:r>
              <a:rPr lang="en-JM" sz="2400" b="1" baseline="-25000" dirty="0">
                <a:solidFill>
                  <a:srgbClr val="C44536"/>
                </a:solidFill>
              </a:rPr>
              <a:t>3</a:t>
            </a:r>
            <a:r>
              <a:rPr lang="en-JM" sz="2400" b="1" dirty="0">
                <a:solidFill>
                  <a:srgbClr val="C44536"/>
                </a:solidFill>
              </a:rPr>
              <a:t> catalyst</a:t>
            </a:r>
            <a:endParaRPr lang="en-US" sz="2400" b="1" dirty="0">
              <a:solidFill>
                <a:srgbClr val="C4453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30595C1-82FD-46FC-B593-0589CA0524AA}"/>
                  </a:ext>
                </a:extLst>
              </p:cNvPr>
              <p:cNvSpPr/>
              <p:nvPr/>
            </p:nvSpPr>
            <p:spPr>
              <a:xfrm>
                <a:off x="6904809" y="4458781"/>
                <a:ext cx="6096000" cy="196977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914400" lvl="1" indent="-457200">
                  <a:buFont typeface="Wingdings" panose="05000000000000000000" pitchFamily="2" charset="2"/>
                  <a:buChar char="§"/>
                </a:pPr>
                <a:r>
                  <a:rPr lang="en-US" sz="2600" dirty="0"/>
                  <a:t>Surface Reactions</a:t>
                </a:r>
              </a:p>
              <a:p>
                <a:pPr marL="1676370" lvl="2" indent="-457200">
                  <a:buFont typeface="+mj-lt"/>
                  <a:buAutoNum type="arabicPeriod" startAt="4"/>
                </a:pPr>
                <a:r>
                  <a:rPr lang="en-US" sz="2400" b="1" dirty="0">
                    <a:solidFill>
                      <a:srgbClr val="C44536"/>
                    </a:solidFill>
                  </a:rPr>
                  <a:t>N</a:t>
                </a:r>
                <a:r>
                  <a:rPr lang="en-US" sz="2400" b="1" baseline="-25000" dirty="0">
                    <a:solidFill>
                      <a:srgbClr val="C44536"/>
                    </a:solidFill>
                  </a:rPr>
                  <a:t>2</a:t>
                </a:r>
                <a:r>
                  <a:rPr lang="en-US" sz="2400" b="1" dirty="0">
                    <a:solidFill>
                      <a:srgbClr val="C44536"/>
                    </a:solidFill>
                  </a:rPr>
                  <a:t>* + *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445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2400" b="1" dirty="0">
                    <a:solidFill>
                      <a:srgbClr val="C44536"/>
                    </a:solidFill>
                  </a:rPr>
                  <a:t> 2N*</a:t>
                </a:r>
              </a:p>
              <a:p>
                <a:pPr marL="1676370" lvl="2" indent="-457200">
                  <a:buFont typeface="+mj-lt"/>
                  <a:buAutoNum type="arabicPeriod" startAt="4"/>
                </a:pPr>
                <a:r>
                  <a:rPr lang="en-JM" sz="2400" b="1" dirty="0">
                    <a:solidFill>
                      <a:srgbClr val="C44536"/>
                    </a:solidFill>
                  </a:rPr>
                  <a:t>N* + H*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445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JM" sz="2400" b="1" dirty="0">
                    <a:solidFill>
                      <a:srgbClr val="C44536"/>
                    </a:solidFill>
                  </a:rPr>
                  <a:t> NH*</a:t>
                </a:r>
              </a:p>
              <a:p>
                <a:pPr marL="1676370" lvl="2" indent="-457200">
                  <a:buFont typeface="+mj-lt"/>
                  <a:buAutoNum type="arabicPeriod" startAt="4"/>
                </a:pPr>
                <a:r>
                  <a:rPr lang="en-JM" sz="2400" b="1" dirty="0">
                    <a:solidFill>
                      <a:srgbClr val="C44536"/>
                    </a:solidFill>
                  </a:rPr>
                  <a:t>NH* + H*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445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JM" sz="2400" b="1" dirty="0">
                    <a:solidFill>
                      <a:srgbClr val="C44536"/>
                    </a:solidFill>
                  </a:rPr>
                  <a:t> NH</a:t>
                </a:r>
                <a:r>
                  <a:rPr lang="en-JM" sz="2400" b="1" baseline="-25000" dirty="0">
                    <a:solidFill>
                      <a:srgbClr val="C44536"/>
                    </a:solidFill>
                  </a:rPr>
                  <a:t>2</a:t>
                </a:r>
                <a:r>
                  <a:rPr lang="en-JM" sz="2400" b="1" dirty="0">
                    <a:solidFill>
                      <a:srgbClr val="C44536"/>
                    </a:solidFill>
                  </a:rPr>
                  <a:t>*</a:t>
                </a:r>
              </a:p>
              <a:p>
                <a:pPr marL="1676370" lvl="2" indent="-457200">
                  <a:buFont typeface="+mj-lt"/>
                  <a:buAutoNum type="arabicPeriod" startAt="4"/>
                </a:pPr>
                <a:r>
                  <a:rPr lang="en-JM" sz="2400" b="1" dirty="0">
                    <a:solidFill>
                      <a:srgbClr val="C44536"/>
                    </a:solidFill>
                  </a:rPr>
                  <a:t>NH</a:t>
                </a:r>
                <a:r>
                  <a:rPr lang="en-JM" sz="2400" b="1" baseline="-25000" dirty="0">
                    <a:solidFill>
                      <a:srgbClr val="C44536"/>
                    </a:solidFill>
                  </a:rPr>
                  <a:t>2</a:t>
                </a:r>
                <a:r>
                  <a:rPr lang="en-JM" sz="2400" b="1" dirty="0">
                    <a:solidFill>
                      <a:srgbClr val="C44536"/>
                    </a:solidFill>
                  </a:rPr>
                  <a:t>* + H*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445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JM" sz="2400" b="1" dirty="0">
                    <a:solidFill>
                      <a:srgbClr val="C44536"/>
                    </a:solidFill>
                  </a:rPr>
                  <a:t> NH</a:t>
                </a:r>
                <a:r>
                  <a:rPr lang="en-JM" sz="2400" b="1" baseline="-25000" dirty="0">
                    <a:solidFill>
                      <a:srgbClr val="C44536"/>
                    </a:solidFill>
                  </a:rPr>
                  <a:t>3</a:t>
                </a:r>
                <a:r>
                  <a:rPr lang="en-JM" sz="2400" b="1" dirty="0">
                    <a:solidFill>
                      <a:srgbClr val="C44536"/>
                    </a:solidFill>
                  </a:rPr>
                  <a:t>*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30595C1-82FD-46FC-B593-0589CA0524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809" y="4458781"/>
                <a:ext cx="6096000" cy="1969770"/>
              </a:xfrm>
              <a:prstGeom prst="rect">
                <a:avLst/>
              </a:prstGeom>
              <a:blipFill>
                <a:blip r:embed="rId2"/>
                <a:stretch>
                  <a:fillRect t="-2778"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509125E-857E-4F45-89CE-6A345A22D10F}"/>
                  </a:ext>
                </a:extLst>
              </p:cNvPr>
              <p:cNvSpPr/>
              <p:nvPr/>
            </p:nvSpPr>
            <p:spPr>
              <a:xfrm>
                <a:off x="2963305" y="4458781"/>
                <a:ext cx="4504918" cy="1600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indent="457200">
                  <a:buFont typeface="Wingdings" panose="05000000000000000000" pitchFamily="2" charset="2"/>
                  <a:buChar char="§"/>
                </a:pPr>
                <a:r>
                  <a:rPr lang="en-US" sz="2600" dirty="0"/>
                  <a:t>Adsorption/Desorption</a:t>
                </a:r>
              </a:p>
              <a:p>
                <a:pPr marL="1676370" lvl="2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rgbClr val="C44536"/>
                    </a:solidFill>
                  </a:rPr>
                  <a:t>N</a:t>
                </a:r>
                <a:r>
                  <a:rPr lang="en-US" sz="2400" b="1" baseline="-25000" dirty="0">
                    <a:solidFill>
                      <a:srgbClr val="C44536"/>
                    </a:solidFill>
                  </a:rPr>
                  <a:t>2</a:t>
                </a:r>
                <a:r>
                  <a:rPr lang="en-US" sz="2400" b="1" dirty="0">
                    <a:solidFill>
                      <a:srgbClr val="C44536"/>
                    </a:solidFill>
                  </a:rPr>
                  <a:t> + *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445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2400" b="1" dirty="0">
                    <a:solidFill>
                      <a:srgbClr val="C44536"/>
                    </a:solidFill>
                  </a:rPr>
                  <a:t> N</a:t>
                </a:r>
                <a:r>
                  <a:rPr lang="en-US" sz="2400" b="1" baseline="-25000" dirty="0">
                    <a:solidFill>
                      <a:srgbClr val="C44536"/>
                    </a:solidFill>
                  </a:rPr>
                  <a:t>2</a:t>
                </a:r>
                <a:r>
                  <a:rPr lang="en-US" sz="2400" b="1" dirty="0">
                    <a:solidFill>
                      <a:srgbClr val="C44536"/>
                    </a:solidFill>
                  </a:rPr>
                  <a:t>*</a:t>
                </a:r>
              </a:p>
              <a:p>
                <a:pPr marL="1676370" lvl="2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rgbClr val="C44536"/>
                    </a:solidFill>
                  </a:rPr>
                  <a:t>H</a:t>
                </a:r>
                <a:r>
                  <a:rPr lang="en-US" sz="2400" b="1" baseline="-25000" dirty="0">
                    <a:solidFill>
                      <a:srgbClr val="C44536"/>
                    </a:solidFill>
                  </a:rPr>
                  <a:t>2</a:t>
                </a:r>
                <a:r>
                  <a:rPr lang="en-US" sz="2400" b="1" dirty="0">
                    <a:solidFill>
                      <a:srgbClr val="C44536"/>
                    </a:solidFill>
                  </a:rPr>
                  <a:t> + *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445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2400" b="1" dirty="0">
                    <a:solidFill>
                      <a:srgbClr val="C44536"/>
                    </a:solidFill>
                  </a:rPr>
                  <a:t> 2H*</a:t>
                </a:r>
              </a:p>
              <a:p>
                <a:pPr marL="1676370" lvl="2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rgbClr val="C44536"/>
                    </a:solidFill>
                  </a:rPr>
                  <a:t>NH</a:t>
                </a:r>
                <a:r>
                  <a:rPr lang="en-US" sz="2400" b="1" baseline="-25000" dirty="0">
                    <a:solidFill>
                      <a:srgbClr val="C44536"/>
                    </a:solidFill>
                  </a:rPr>
                  <a:t>3</a:t>
                </a:r>
                <a:r>
                  <a:rPr lang="en-US" sz="2400" b="1" dirty="0">
                    <a:solidFill>
                      <a:srgbClr val="C44536"/>
                    </a:solidFill>
                  </a:rPr>
                  <a:t> + *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445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2400" b="1" dirty="0">
                    <a:solidFill>
                      <a:srgbClr val="C44536"/>
                    </a:solidFill>
                  </a:rPr>
                  <a:t> NH</a:t>
                </a:r>
                <a:r>
                  <a:rPr lang="en-US" sz="2400" b="1" baseline="-25000" dirty="0">
                    <a:solidFill>
                      <a:srgbClr val="C44536"/>
                    </a:solidFill>
                  </a:rPr>
                  <a:t>3</a:t>
                </a:r>
                <a:r>
                  <a:rPr lang="en-US" sz="2400" b="1" dirty="0">
                    <a:solidFill>
                      <a:srgbClr val="C44536"/>
                    </a:solidFill>
                  </a:rPr>
                  <a:t>*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509125E-857E-4F45-89CE-6A345A22D1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305" y="4458781"/>
                <a:ext cx="4504918" cy="1600438"/>
              </a:xfrm>
              <a:prstGeom prst="rect">
                <a:avLst/>
              </a:prstGeom>
              <a:blipFill>
                <a:blip r:embed="rId3"/>
                <a:stretch>
                  <a:fillRect t="-3422" b="-7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A95F1BA-4517-474D-9326-9A6464FCA856}"/>
              </a:ext>
            </a:extLst>
          </p:cNvPr>
          <p:cNvSpPr txBox="1"/>
          <p:nvPr/>
        </p:nvSpPr>
        <p:spPr>
          <a:xfrm>
            <a:off x="149479" y="4114562"/>
            <a:ext cx="2994660" cy="23083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Legend</a:t>
            </a:r>
          </a:p>
          <a:p>
            <a:r>
              <a:rPr lang="en-US" sz="2400" dirty="0">
                <a:solidFill>
                  <a:srgbClr val="C44536"/>
                </a:solidFill>
              </a:rPr>
              <a:t>Set by user</a:t>
            </a:r>
          </a:p>
          <a:p>
            <a:r>
              <a:rPr lang="en-US" sz="2400" dirty="0">
                <a:solidFill>
                  <a:srgbClr val="47682C"/>
                </a:solidFill>
              </a:rPr>
              <a:t>Calculated by MKM</a:t>
            </a:r>
          </a:p>
          <a:p>
            <a:r>
              <a:rPr lang="en-US" sz="2400" dirty="0">
                <a:solidFill>
                  <a:srgbClr val="013C5A"/>
                </a:solidFill>
              </a:rPr>
              <a:t>Derived from DFT</a:t>
            </a:r>
          </a:p>
          <a:p>
            <a:r>
              <a:rPr lang="en-US" sz="2400" dirty="0" err="1"/>
              <a:t>i</a:t>
            </a:r>
            <a:r>
              <a:rPr lang="en-US" sz="2400" dirty="0"/>
              <a:t> – Species </a:t>
            </a:r>
            <a:r>
              <a:rPr lang="en-US" sz="2400" dirty="0" err="1"/>
              <a:t>i</a:t>
            </a:r>
            <a:endParaRPr lang="en-US" sz="2400" dirty="0"/>
          </a:p>
          <a:p>
            <a:r>
              <a:rPr lang="en-US" sz="2400" dirty="0"/>
              <a:t>j – Reaction j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C557B7-4912-4981-8E0E-4239CA848BEF}"/>
              </a:ext>
            </a:extLst>
          </p:cNvPr>
          <p:cNvCxnSpPr>
            <a:cxnSpLocks/>
          </p:cNvCxnSpPr>
          <p:nvPr/>
        </p:nvCxnSpPr>
        <p:spPr>
          <a:xfrm>
            <a:off x="693829" y="1699148"/>
            <a:ext cx="326857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45E3D2-3B0F-41B5-A92E-F1302321F1AC}"/>
              </a:ext>
            </a:extLst>
          </p:cNvPr>
          <p:cNvSpPr txBox="1"/>
          <p:nvPr/>
        </p:nvSpPr>
        <p:spPr>
          <a:xfrm>
            <a:off x="757646" y="1798995"/>
            <a:ext cx="32685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M" sz="2400" b="1" dirty="0">
                <a:solidFill>
                  <a:srgbClr val="C44536"/>
                </a:solidFill>
              </a:rPr>
              <a:t>Q = 1 mL s</a:t>
            </a:r>
            <a:r>
              <a:rPr lang="en-JM" sz="2400" b="1" baseline="30000" dirty="0">
                <a:solidFill>
                  <a:srgbClr val="C44536"/>
                </a:solidFill>
              </a:rPr>
              <a:t>-1</a:t>
            </a:r>
          </a:p>
          <a:p>
            <a:r>
              <a:rPr lang="en-JM" sz="2400" b="1" dirty="0">
                <a:solidFill>
                  <a:srgbClr val="C44536"/>
                </a:solidFill>
              </a:rPr>
              <a:t>Inlet composition, x</a:t>
            </a:r>
            <a:r>
              <a:rPr lang="en-JM" sz="2400" b="1" baseline="-25000" dirty="0">
                <a:solidFill>
                  <a:srgbClr val="C44536"/>
                </a:solidFill>
              </a:rPr>
              <a:t>0</a:t>
            </a:r>
            <a:r>
              <a:rPr lang="en-JM" sz="2400" b="1" dirty="0">
                <a:solidFill>
                  <a:srgbClr val="C44536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M" sz="2400" b="1" dirty="0">
                <a:solidFill>
                  <a:srgbClr val="C44536"/>
                </a:solidFill>
              </a:rPr>
              <a:t>N</a:t>
            </a:r>
            <a:r>
              <a:rPr lang="en-JM" sz="2400" b="1" baseline="-25000" dirty="0">
                <a:solidFill>
                  <a:srgbClr val="C44536"/>
                </a:solidFill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M" sz="2400" b="1" dirty="0">
                <a:solidFill>
                  <a:srgbClr val="C44536"/>
                </a:solidFill>
              </a:rPr>
              <a:t>H</a:t>
            </a:r>
            <a:r>
              <a:rPr lang="en-JM" sz="2400" b="1" baseline="-25000" dirty="0">
                <a:solidFill>
                  <a:srgbClr val="C44536"/>
                </a:solidFill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JM" sz="2400" b="1" dirty="0">
                <a:solidFill>
                  <a:srgbClr val="C44536"/>
                </a:solidFill>
              </a:rPr>
              <a:t>Inert</a:t>
            </a:r>
            <a:endParaRPr lang="en-US" sz="2400" b="1" dirty="0">
              <a:solidFill>
                <a:srgbClr val="C445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72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246E-7044-43D9-B154-C8650C61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Microkinetic Model Inputs:</a:t>
            </a:r>
            <a:br>
              <a:rPr lang="en-JM" dirty="0"/>
            </a:br>
            <a:r>
              <a:rPr lang="en-JM" dirty="0"/>
              <a:t>Mass Balance of N</a:t>
            </a:r>
            <a:r>
              <a:rPr lang="en-JM" baseline="-25000" dirty="0"/>
              <a:t>2</a:t>
            </a:r>
            <a:r>
              <a:rPr lang="en-JM" dirty="0"/>
              <a:t>*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13BA96-B492-4FC9-8A86-46E83C4DA329}"/>
                  </a:ext>
                </a:extLst>
              </p:cNvPr>
              <p:cNvSpPr txBox="1"/>
              <p:nvPr/>
            </p:nvSpPr>
            <p:spPr>
              <a:xfrm>
                <a:off x="378823" y="1369070"/>
                <a:ext cx="10925175" cy="910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JM" sz="2800" b="1" i="1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JM" sz="2800" b="1" i="0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</m:num>
                        <m:den>
                          <m:r>
                            <a:rPr lang="en-JM" sz="2800" b="1" i="0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  <m:t>𝐝𝐭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JM" sz="2800" b="1" i="1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JM" sz="2800" b="1" i="1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JM" sz="2800" b="1" i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b>
                              <m:r>
                                <a:rPr lang="en-JM" sz="2800" b="1" i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JM" sz="2800" b="1" i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JM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JM" sz="2800" b="1" i="1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𝐟𝐰𝐝</m:t>
                          </m:r>
                        </m:sup>
                      </m:sSubSup>
                      <m:sSub>
                        <m:sSubPr>
                          <m:ctrlPr>
                            <a:rPr lang="en-JM" sz="2800" b="1" i="1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JM" sz="2800" b="1" i="0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sSub>
                            <m:sSubPr>
                              <m:ctrlPr>
                                <a:rPr lang="en-JM" sz="2800" b="1" i="1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b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lang="en-JM" sz="2800" b="1" i="0" smtClean="0">
                          <a:solidFill>
                            <a:srgbClr val="47682C"/>
                          </a:solidFill>
                          <a:latin typeface="Cambria Math" panose="02040503050406030204" pitchFamily="18" charset="0"/>
                        </a:rPr>
                        <m:t>[∗]</m:t>
                      </m:r>
                      <m:r>
                        <a:rPr lang="en-JM" sz="2800" b="1" i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JM" sz="2800" b="1" i="1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𝐫𝐞𝐯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JM" sz="2800" b="1" i="1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JM" sz="2800" b="1" i="1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b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JM" sz="2800" b="1" i="0">
                          <a:latin typeface="Cambria Math" panose="02040503050406030204" pitchFamily="18" charset="0"/>
                        </a:rPr>
                        <m:t>− </m:t>
                      </m:r>
                      <m:sSubSup>
                        <m:sSubSupPr>
                          <m:ctrlPr>
                            <a:rPr lang="en-JM" sz="2800" b="1" i="1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JM" sz="2800" b="1" i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JM" sz="2800" b="1" i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𝐟𝐰𝐝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JM" sz="2800" b="1" i="1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JM" sz="2800" b="1" i="1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b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JM" sz="2800" b="1" i="1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JM" sz="2800" b="1" i="0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d>
                      <m:r>
                        <a:rPr lang="en-JM" sz="2800" b="1" i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JM" sz="2800" b="1" i="1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JM" sz="2800" b="1" i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JM" sz="2800" b="1" i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𝐫𝐞𝐯</m:t>
                          </m:r>
                        </m:sup>
                      </m:sSubSup>
                      <m:sSup>
                        <m:sSupPr>
                          <m:ctrlPr>
                            <a:rPr lang="en-JM" sz="2800" b="1" i="1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JM" sz="2800" b="1" i="1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JM" sz="2800" b="1" i="1" smtClean="0">
                                      <a:solidFill>
                                        <a:srgbClr val="47682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JM" sz="2800" b="1" i="0" smtClean="0">
                                      <a:solidFill>
                                        <a:srgbClr val="47682C"/>
                                      </a:solidFill>
                                      <a:latin typeface="Cambria Math" panose="02040503050406030204" pitchFamily="18" charset="0"/>
                                    </a:rPr>
                                    <m:t>𝐍</m:t>
                                  </m:r>
                                </m:e>
                                <m:sup>
                                  <m:r>
                                    <a:rPr lang="en-JM" sz="2800" b="1" i="0" smtClean="0">
                                      <a:solidFill>
                                        <a:srgbClr val="47682C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JM" sz="2800" b="1" i="0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JM" sz="28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13BA96-B492-4FC9-8A86-46E83C4DA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3" y="1369070"/>
                <a:ext cx="10925175" cy="9103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6EF0F9-3CE9-4DB6-B573-8D123E1393B3}"/>
              </a:ext>
            </a:extLst>
          </p:cNvPr>
          <p:cNvSpPr txBox="1">
            <a:spLocks/>
          </p:cNvSpPr>
          <p:nvPr/>
        </p:nvSpPr>
        <p:spPr>
          <a:xfrm>
            <a:off x="3442996" y="3962400"/>
            <a:ext cx="7644104" cy="5163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189" indent="-457189" algn="l" defTabSz="609585" rtl="0" eaLnBrk="1" latinLnBrk="0" hangingPunct="1">
              <a:lnSpc>
                <a:spcPct val="100000"/>
              </a:lnSpc>
              <a:spcBef>
                <a:spcPts val="400"/>
              </a:spcBef>
              <a:buClr>
                <a:srgbClr val="6FB231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JM" sz="2800" dirty="0"/>
              <a:t>Elementary reversible reactions: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0555687-AA95-438F-A661-994FC0880BFA}"/>
                  </a:ext>
                </a:extLst>
              </p:cNvPr>
              <p:cNvSpPr/>
              <p:nvPr/>
            </p:nvSpPr>
            <p:spPr>
              <a:xfrm>
                <a:off x="6904809" y="4458781"/>
                <a:ext cx="6096000" cy="196977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914400" lvl="1" indent="-457200">
                  <a:buFont typeface="Wingdings" panose="05000000000000000000" pitchFamily="2" charset="2"/>
                  <a:buChar char="§"/>
                </a:pPr>
                <a:r>
                  <a:rPr lang="en-US" sz="2600" dirty="0"/>
                  <a:t>Surface Reactions</a:t>
                </a:r>
              </a:p>
              <a:p>
                <a:pPr marL="1676370" lvl="2" indent="-457200">
                  <a:buFont typeface="+mj-lt"/>
                  <a:buAutoNum type="arabicPeriod" startAt="4"/>
                </a:pPr>
                <a:r>
                  <a:rPr lang="en-US" sz="2400" b="1" dirty="0">
                    <a:solidFill>
                      <a:srgbClr val="C44536"/>
                    </a:solidFill>
                  </a:rPr>
                  <a:t>N</a:t>
                </a:r>
                <a:r>
                  <a:rPr lang="en-US" sz="2400" b="1" baseline="-25000" dirty="0">
                    <a:solidFill>
                      <a:srgbClr val="C44536"/>
                    </a:solidFill>
                  </a:rPr>
                  <a:t>2</a:t>
                </a:r>
                <a:r>
                  <a:rPr lang="en-US" sz="2400" b="1" dirty="0">
                    <a:solidFill>
                      <a:srgbClr val="C44536"/>
                    </a:solidFill>
                  </a:rPr>
                  <a:t>* + *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445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2400" b="1" dirty="0">
                    <a:solidFill>
                      <a:srgbClr val="C44536"/>
                    </a:solidFill>
                  </a:rPr>
                  <a:t> 2N*</a:t>
                </a:r>
              </a:p>
              <a:p>
                <a:pPr marL="1676370" lvl="2" indent="-457200">
                  <a:buFont typeface="+mj-lt"/>
                  <a:buAutoNum type="arabicPeriod" startAt="4"/>
                </a:pPr>
                <a:r>
                  <a:rPr lang="en-JM" sz="2400" b="1" dirty="0">
                    <a:solidFill>
                      <a:srgbClr val="C44536"/>
                    </a:solidFill>
                  </a:rPr>
                  <a:t>N* + H*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445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JM" sz="2400" b="1" dirty="0">
                    <a:solidFill>
                      <a:srgbClr val="C44536"/>
                    </a:solidFill>
                  </a:rPr>
                  <a:t> NH*</a:t>
                </a:r>
              </a:p>
              <a:p>
                <a:pPr marL="1676370" lvl="2" indent="-457200">
                  <a:buFont typeface="+mj-lt"/>
                  <a:buAutoNum type="arabicPeriod" startAt="4"/>
                </a:pPr>
                <a:r>
                  <a:rPr lang="en-JM" sz="2400" b="1" dirty="0">
                    <a:solidFill>
                      <a:srgbClr val="C44536"/>
                    </a:solidFill>
                  </a:rPr>
                  <a:t>NH* + H*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445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JM" sz="2400" b="1" dirty="0">
                    <a:solidFill>
                      <a:srgbClr val="C44536"/>
                    </a:solidFill>
                  </a:rPr>
                  <a:t> NH</a:t>
                </a:r>
                <a:r>
                  <a:rPr lang="en-JM" sz="2400" b="1" baseline="-25000" dirty="0">
                    <a:solidFill>
                      <a:srgbClr val="C44536"/>
                    </a:solidFill>
                  </a:rPr>
                  <a:t>2</a:t>
                </a:r>
                <a:r>
                  <a:rPr lang="en-JM" sz="2400" b="1" dirty="0">
                    <a:solidFill>
                      <a:srgbClr val="C44536"/>
                    </a:solidFill>
                  </a:rPr>
                  <a:t>*</a:t>
                </a:r>
              </a:p>
              <a:p>
                <a:pPr marL="1676370" lvl="2" indent="-457200">
                  <a:buFont typeface="+mj-lt"/>
                  <a:buAutoNum type="arabicPeriod" startAt="4"/>
                </a:pPr>
                <a:r>
                  <a:rPr lang="en-JM" sz="2400" b="1" dirty="0">
                    <a:solidFill>
                      <a:srgbClr val="C44536"/>
                    </a:solidFill>
                  </a:rPr>
                  <a:t>NH</a:t>
                </a:r>
                <a:r>
                  <a:rPr lang="en-JM" sz="2400" b="1" baseline="-25000" dirty="0">
                    <a:solidFill>
                      <a:srgbClr val="C44536"/>
                    </a:solidFill>
                  </a:rPr>
                  <a:t>2</a:t>
                </a:r>
                <a:r>
                  <a:rPr lang="en-JM" sz="2400" b="1" dirty="0">
                    <a:solidFill>
                      <a:srgbClr val="C44536"/>
                    </a:solidFill>
                  </a:rPr>
                  <a:t>* + H*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445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JM" sz="2400" b="1" dirty="0">
                    <a:solidFill>
                      <a:srgbClr val="C44536"/>
                    </a:solidFill>
                  </a:rPr>
                  <a:t> NH</a:t>
                </a:r>
                <a:r>
                  <a:rPr lang="en-JM" sz="2400" b="1" baseline="-25000" dirty="0">
                    <a:solidFill>
                      <a:srgbClr val="C44536"/>
                    </a:solidFill>
                  </a:rPr>
                  <a:t>3</a:t>
                </a:r>
                <a:r>
                  <a:rPr lang="en-JM" sz="2400" b="1" dirty="0">
                    <a:solidFill>
                      <a:srgbClr val="C44536"/>
                    </a:solidFill>
                  </a:rPr>
                  <a:t>*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0555687-AA95-438F-A661-994FC0880B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809" y="4458781"/>
                <a:ext cx="6096000" cy="1969770"/>
              </a:xfrm>
              <a:prstGeom prst="rect">
                <a:avLst/>
              </a:prstGeom>
              <a:blipFill>
                <a:blip r:embed="rId3"/>
                <a:stretch>
                  <a:fillRect t="-2778"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1452272-3849-4C7A-9877-5A8C77718A46}"/>
                  </a:ext>
                </a:extLst>
              </p:cNvPr>
              <p:cNvSpPr/>
              <p:nvPr/>
            </p:nvSpPr>
            <p:spPr>
              <a:xfrm>
                <a:off x="2963305" y="4458781"/>
                <a:ext cx="4504918" cy="1600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indent="457200">
                  <a:buFont typeface="Wingdings" panose="05000000000000000000" pitchFamily="2" charset="2"/>
                  <a:buChar char="§"/>
                </a:pPr>
                <a:r>
                  <a:rPr lang="en-US" sz="2600" dirty="0"/>
                  <a:t>Adsorption/Desorption</a:t>
                </a:r>
              </a:p>
              <a:p>
                <a:pPr marL="1676370" lvl="2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rgbClr val="C44536"/>
                    </a:solidFill>
                  </a:rPr>
                  <a:t>N</a:t>
                </a:r>
                <a:r>
                  <a:rPr lang="en-US" sz="2400" b="1" baseline="-25000" dirty="0">
                    <a:solidFill>
                      <a:srgbClr val="C44536"/>
                    </a:solidFill>
                  </a:rPr>
                  <a:t>2</a:t>
                </a:r>
                <a:r>
                  <a:rPr lang="en-US" sz="2400" b="1" dirty="0">
                    <a:solidFill>
                      <a:srgbClr val="C44536"/>
                    </a:solidFill>
                  </a:rPr>
                  <a:t> + *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445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2400" b="1" dirty="0">
                    <a:solidFill>
                      <a:srgbClr val="C44536"/>
                    </a:solidFill>
                  </a:rPr>
                  <a:t> N</a:t>
                </a:r>
                <a:r>
                  <a:rPr lang="en-US" sz="2400" b="1" baseline="-25000" dirty="0">
                    <a:solidFill>
                      <a:srgbClr val="C44536"/>
                    </a:solidFill>
                  </a:rPr>
                  <a:t>2</a:t>
                </a:r>
                <a:r>
                  <a:rPr lang="en-US" sz="2400" b="1" dirty="0">
                    <a:solidFill>
                      <a:srgbClr val="C44536"/>
                    </a:solidFill>
                  </a:rPr>
                  <a:t>*</a:t>
                </a:r>
              </a:p>
              <a:p>
                <a:pPr marL="1676370" lvl="2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rgbClr val="C44536"/>
                    </a:solidFill>
                  </a:rPr>
                  <a:t>H</a:t>
                </a:r>
                <a:r>
                  <a:rPr lang="en-US" sz="2400" b="1" baseline="-25000" dirty="0">
                    <a:solidFill>
                      <a:srgbClr val="C44536"/>
                    </a:solidFill>
                  </a:rPr>
                  <a:t>2</a:t>
                </a:r>
                <a:r>
                  <a:rPr lang="en-US" sz="2400" b="1" dirty="0">
                    <a:solidFill>
                      <a:srgbClr val="C44536"/>
                    </a:solidFill>
                  </a:rPr>
                  <a:t> + *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445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2400" b="1" dirty="0">
                    <a:solidFill>
                      <a:srgbClr val="C44536"/>
                    </a:solidFill>
                  </a:rPr>
                  <a:t> 2H*</a:t>
                </a:r>
              </a:p>
              <a:p>
                <a:pPr marL="1676370" lvl="2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rgbClr val="C44536"/>
                    </a:solidFill>
                  </a:rPr>
                  <a:t>NH</a:t>
                </a:r>
                <a:r>
                  <a:rPr lang="en-US" sz="2400" b="1" baseline="-25000" dirty="0">
                    <a:solidFill>
                      <a:srgbClr val="C44536"/>
                    </a:solidFill>
                  </a:rPr>
                  <a:t>3</a:t>
                </a:r>
                <a:r>
                  <a:rPr lang="en-US" sz="2400" b="1" dirty="0">
                    <a:solidFill>
                      <a:srgbClr val="C44536"/>
                    </a:solidFill>
                  </a:rPr>
                  <a:t> + *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445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2400" b="1" dirty="0">
                    <a:solidFill>
                      <a:srgbClr val="C44536"/>
                    </a:solidFill>
                  </a:rPr>
                  <a:t> NH</a:t>
                </a:r>
                <a:r>
                  <a:rPr lang="en-US" sz="2400" b="1" baseline="-25000" dirty="0">
                    <a:solidFill>
                      <a:srgbClr val="C44536"/>
                    </a:solidFill>
                  </a:rPr>
                  <a:t>3</a:t>
                </a:r>
                <a:r>
                  <a:rPr lang="en-US" sz="2400" b="1" dirty="0">
                    <a:solidFill>
                      <a:srgbClr val="C44536"/>
                    </a:solidFill>
                  </a:rPr>
                  <a:t>*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1452272-3849-4C7A-9877-5A8C77718A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305" y="4458781"/>
                <a:ext cx="4504918" cy="1600438"/>
              </a:xfrm>
              <a:prstGeom prst="rect">
                <a:avLst/>
              </a:prstGeom>
              <a:blipFill>
                <a:blip r:embed="rId4"/>
                <a:stretch>
                  <a:fillRect t="-3422" b="-7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27615C9F-FF34-4745-93CD-8FD7D1080B0E}"/>
              </a:ext>
            </a:extLst>
          </p:cNvPr>
          <p:cNvSpPr txBox="1"/>
          <p:nvPr/>
        </p:nvSpPr>
        <p:spPr>
          <a:xfrm>
            <a:off x="149479" y="4114562"/>
            <a:ext cx="2994660" cy="23083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Legend</a:t>
            </a:r>
          </a:p>
          <a:p>
            <a:r>
              <a:rPr lang="en-US" sz="2400" dirty="0">
                <a:solidFill>
                  <a:srgbClr val="C44536"/>
                </a:solidFill>
              </a:rPr>
              <a:t>Set by user</a:t>
            </a:r>
          </a:p>
          <a:p>
            <a:r>
              <a:rPr lang="en-US" sz="2400" dirty="0">
                <a:solidFill>
                  <a:srgbClr val="47682C"/>
                </a:solidFill>
              </a:rPr>
              <a:t>Calculated by MKM</a:t>
            </a:r>
          </a:p>
          <a:p>
            <a:r>
              <a:rPr lang="en-US" sz="2400" dirty="0">
                <a:solidFill>
                  <a:srgbClr val="013C5A"/>
                </a:solidFill>
              </a:rPr>
              <a:t>Derived from DFT</a:t>
            </a:r>
          </a:p>
          <a:p>
            <a:r>
              <a:rPr lang="en-US" sz="2400" dirty="0" err="1"/>
              <a:t>i</a:t>
            </a:r>
            <a:r>
              <a:rPr lang="en-US" sz="2400" dirty="0"/>
              <a:t> – Species </a:t>
            </a:r>
            <a:r>
              <a:rPr lang="en-US" sz="2400" dirty="0" err="1"/>
              <a:t>i</a:t>
            </a:r>
            <a:endParaRPr lang="en-US" sz="2400" dirty="0"/>
          </a:p>
          <a:p>
            <a:r>
              <a:rPr lang="en-US" sz="2400" dirty="0"/>
              <a:t>j – Reaction j</a:t>
            </a:r>
          </a:p>
        </p:txBody>
      </p:sp>
    </p:spTree>
    <p:extLst>
      <p:ext uri="{BB962C8B-B14F-4D97-AF65-F5344CB8AC3E}">
        <p14:creationId xmlns:p14="http://schemas.microsoft.com/office/powerpoint/2010/main" val="291981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246E-7044-43D9-B154-C8650C61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Microkinetic Model Inputs:</a:t>
            </a:r>
            <a:br>
              <a:rPr lang="en-JM" dirty="0"/>
            </a:br>
            <a:r>
              <a:rPr lang="en-JM" dirty="0"/>
              <a:t>Mass Balance of N</a:t>
            </a:r>
            <a:r>
              <a:rPr lang="en-JM" baseline="-25000" dirty="0"/>
              <a:t>2</a:t>
            </a:r>
            <a:r>
              <a:rPr lang="en-JM" dirty="0"/>
              <a:t>*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13BA96-B492-4FC9-8A86-46E83C4DA329}"/>
                  </a:ext>
                </a:extLst>
              </p:cNvPr>
              <p:cNvSpPr txBox="1"/>
              <p:nvPr/>
            </p:nvSpPr>
            <p:spPr>
              <a:xfrm>
                <a:off x="378823" y="1369070"/>
                <a:ext cx="10925175" cy="910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JM" sz="2800" b="1" i="1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JM" sz="2800" b="1" i="0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</m:num>
                        <m:den>
                          <m:r>
                            <a:rPr lang="en-JM" sz="2800" b="1" i="0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  <m:t>𝐝𝐭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JM" sz="2800" b="1" i="1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JM" sz="2800" b="1" i="1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JM" sz="2800" b="1" i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b>
                              <m:r>
                                <a:rPr lang="en-JM" sz="2800" b="1" i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JM" sz="2800" b="1" i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JM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JM" sz="2800" b="1" i="1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𝐟𝐰𝐝</m:t>
                          </m:r>
                        </m:sup>
                      </m:sSubSup>
                      <m:sSub>
                        <m:sSubPr>
                          <m:ctrlPr>
                            <a:rPr lang="en-JM" sz="2800" b="1" i="1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JM" sz="2800" b="1" i="0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sSub>
                            <m:sSubPr>
                              <m:ctrlPr>
                                <a:rPr lang="en-JM" sz="2800" b="1" i="1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b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lang="en-JM" sz="2800" b="1" i="0" smtClean="0">
                          <a:solidFill>
                            <a:srgbClr val="47682C"/>
                          </a:solidFill>
                          <a:latin typeface="Cambria Math" panose="02040503050406030204" pitchFamily="18" charset="0"/>
                        </a:rPr>
                        <m:t>[∗]</m:t>
                      </m:r>
                      <m:r>
                        <a:rPr lang="en-JM" sz="2800" b="1" i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JM" sz="2800" b="1" i="1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𝐫𝐞𝐯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JM" sz="2800" b="1" i="1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JM" sz="2800" b="1" i="1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b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JM" sz="2800" b="1" i="0">
                          <a:latin typeface="Cambria Math" panose="02040503050406030204" pitchFamily="18" charset="0"/>
                        </a:rPr>
                        <m:t>− </m:t>
                      </m:r>
                      <m:sSubSup>
                        <m:sSubSupPr>
                          <m:ctrlPr>
                            <a:rPr lang="en-JM" sz="2800" b="1" i="1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JM" sz="2800" b="1" i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JM" sz="2800" b="1" i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𝐟𝐰𝐝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JM" sz="2800" b="1" i="1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JM" sz="2800" b="1" i="1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b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JM" sz="2800" b="1" i="1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JM" sz="2800" b="1" i="0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d>
                      <m:r>
                        <a:rPr lang="en-JM" sz="2800" b="1" i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JM" sz="2800" b="1" i="1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JM" sz="2800" b="1" i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JM" sz="2800" b="1" i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𝐫𝐞𝐯</m:t>
                          </m:r>
                        </m:sup>
                      </m:sSubSup>
                      <m:sSup>
                        <m:sSupPr>
                          <m:ctrlPr>
                            <a:rPr lang="en-JM" sz="2800" b="1" i="1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JM" sz="2800" b="1" i="1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JM" sz="2800" b="1" i="1" smtClean="0">
                                      <a:solidFill>
                                        <a:srgbClr val="47682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JM" sz="2800" b="1" i="0" smtClean="0">
                                      <a:solidFill>
                                        <a:srgbClr val="47682C"/>
                                      </a:solidFill>
                                      <a:latin typeface="Cambria Math" panose="02040503050406030204" pitchFamily="18" charset="0"/>
                                    </a:rPr>
                                    <m:t>𝐍</m:t>
                                  </m:r>
                                </m:e>
                                <m:sup>
                                  <m:r>
                                    <a:rPr lang="en-JM" sz="2800" b="1" i="0" smtClean="0">
                                      <a:solidFill>
                                        <a:srgbClr val="47682C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JM" sz="2800" b="1" i="0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JM" sz="28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13BA96-B492-4FC9-8A86-46E83C4DA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3" y="1369070"/>
                <a:ext cx="10925175" cy="9103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6EF0F9-3CE9-4DB6-B573-8D123E1393B3}"/>
              </a:ext>
            </a:extLst>
          </p:cNvPr>
          <p:cNvSpPr txBox="1">
            <a:spLocks/>
          </p:cNvSpPr>
          <p:nvPr/>
        </p:nvSpPr>
        <p:spPr>
          <a:xfrm>
            <a:off x="3442996" y="3962400"/>
            <a:ext cx="7644104" cy="5163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189" indent="-457189" algn="l" defTabSz="609585" rtl="0" eaLnBrk="1" latinLnBrk="0" hangingPunct="1">
              <a:lnSpc>
                <a:spcPct val="100000"/>
              </a:lnSpc>
              <a:spcBef>
                <a:spcPts val="400"/>
              </a:spcBef>
              <a:buClr>
                <a:srgbClr val="6FB231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JM" sz="2800" dirty="0"/>
              <a:t>Elementary reversible reactions: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0555687-AA95-438F-A661-994FC0880BFA}"/>
                  </a:ext>
                </a:extLst>
              </p:cNvPr>
              <p:cNvSpPr/>
              <p:nvPr/>
            </p:nvSpPr>
            <p:spPr>
              <a:xfrm>
                <a:off x="6904809" y="4458781"/>
                <a:ext cx="6096000" cy="196977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914400" lvl="1" indent="-457200">
                  <a:buFont typeface="Wingdings" panose="05000000000000000000" pitchFamily="2" charset="2"/>
                  <a:buChar char="§"/>
                </a:pPr>
                <a:r>
                  <a:rPr lang="en-US" sz="2600" dirty="0"/>
                  <a:t>Surface Reactions</a:t>
                </a:r>
              </a:p>
              <a:p>
                <a:pPr marL="1676370" lvl="2" indent="-457200">
                  <a:buFont typeface="+mj-lt"/>
                  <a:buAutoNum type="arabicPeriod" startAt="4"/>
                </a:pPr>
                <a:r>
                  <a:rPr lang="en-US" sz="2400" b="1" dirty="0">
                    <a:solidFill>
                      <a:srgbClr val="C44536"/>
                    </a:solidFill>
                  </a:rPr>
                  <a:t>N</a:t>
                </a:r>
                <a:r>
                  <a:rPr lang="en-US" sz="2400" b="1" baseline="-25000" dirty="0">
                    <a:solidFill>
                      <a:srgbClr val="C44536"/>
                    </a:solidFill>
                  </a:rPr>
                  <a:t>2</a:t>
                </a:r>
                <a:r>
                  <a:rPr lang="en-US" sz="2400" b="1" dirty="0">
                    <a:solidFill>
                      <a:srgbClr val="C44536"/>
                    </a:solidFill>
                  </a:rPr>
                  <a:t>* + *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445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2400" b="1" dirty="0">
                    <a:solidFill>
                      <a:srgbClr val="C44536"/>
                    </a:solidFill>
                  </a:rPr>
                  <a:t> 2N*</a:t>
                </a:r>
              </a:p>
              <a:p>
                <a:pPr marL="1676370" lvl="2" indent="-457200">
                  <a:buFont typeface="+mj-lt"/>
                  <a:buAutoNum type="arabicPeriod" startAt="4"/>
                </a:pPr>
                <a:r>
                  <a:rPr lang="en-JM" sz="2400" b="1" dirty="0">
                    <a:solidFill>
                      <a:srgbClr val="C44536"/>
                    </a:solidFill>
                  </a:rPr>
                  <a:t>N* + H*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445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JM" sz="2400" b="1" dirty="0">
                    <a:solidFill>
                      <a:srgbClr val="C44536"/>
                    </a:solidFill>
                  </a:rPr>
                  <a:t> NH*</a:t>
                </a:r>
              </a:p>
              <a:p>
                <a:pPr marL="1676370" lvl="2" indent="-457200">
                  <a:buFont typeface="+mj-lt"/>
                  <a:buAutoNum type="arabicPeriod" startAt="4"/>
                </a:pPr>
                <a:r>
                  <a:rPr lang="en-JM" sz="2400" b="1" dirty="0">
                    <a:solidFill>
                      <a:srgbClr val="C44536"/>
                    </a:solidFill>
                  </a:rPr>
                  <a:t>NH* + H*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445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JM" sz="2400" b="1" dirty="0">
                    <a:solidFill>
                      <a:srgbClr val="C44536"/>
                    </a:solidFill>
                  </a:rPr>
                  <a:t> NH</a:t>
                </a:r>
                <a:r>
                  <a:rPr lang="en-JM" sz="2400" b="1" baseline="-25000" dirty="0">
                    <a:solidFill>
                      <a:srgbClr val="C44536"/>
                    </a:solidFill>
                  </a:rPr>
                  <a:t>2</a:t>
                </a:r>
                <a:r>
                  <a:rPr lang="en-JM" sz="2400" b="1" dirty="0">
                    <a:solidFill>
                      <a:srgbClr val="C44536"/>
                    </a:solidFill>
                  </a:rPr>
                  <a:t>*</a:t>
                </a:r>
              </a:p>
              <a:p>
                <a:pPr marL="1676370" lvl="2" indent="-457200">
                  <a:buFont typeface="+mj-lt"/>
                  <a:buAutoNum type="arabicPeriod" startAt="4"/>
                </a:pPr>
                <a:r>
                  <a:rPr lang="en-JM" sz="2400" b="1" dirty="0">
                    <a:solidFill>
                      <a:srgbClr val="C44536"/>
                    </a:solidFill>
                  </a:rPr>
                  <a:t>NH</a:t>
                </a:r>
                <a:r>
                  <a:rPr lang="en-JM" sz="2400" b="1" baseline="-25000" dirty="0">
                    <a:solidFill>
                      <a:srgbClr val="C44536"/>
                    </a:solidFill>
                  </a:rPr>
                  <a:t>2</a:t>
                </a:r>
                <a:r>
                  <a:rPr lang="en-JM" sz="2400" b="1" dirty="0">
                    <a:solidFill>
                      <a:srgbClr val="C44536"/>
                    </a:solidFill>
                  </a:rPr>
                  <a:t>* + H*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445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JM" sz="2400" b="1" dirty="0">
                    <a:solidFill>
                      <a:srgbClr val="C44536"/>
                    </a:solidFill>
                  </a:rPr>
                  <a:t> NH</a:t>
                </a:r>
                <a:r>
                  <a:rPr lang="en-JM" sz="2400" b="1" baseline="-25000" dirty="0">
                    <a:solidFill>
                      <a:srgbClr val="C44536"/>
                    </a:solidFill>
                  </a:rPr>
                  <a:t>3</a:t>
                </a:r>
                <a:r>
                  <a:rPr lang="en-JM" sz="2400" b="1" dirty="0">
                    <a:solidFill>
                      <a:srgbClr val="C44536"/>
                    </a:solidFill>
                  </a:rPr>
                  <a:t>*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0555687-AA95-438F-A661-994FC0880B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809" y="4458781"/>
                <a:ext cx="6096000" cy="1969770"/>
              </a:xfrm>
              <a:prstGeom prst="rect">
                <a:avLst/>
              </a:prstGeom>
              <a:blipFill>
                <a:blip r:embed="rId3"/>
                <a:stretch>
                  <a:fillRect t="-2778"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1452272-3849-4C7A-9877-5A8C77718A46}"/>
                  </a:ext>
                </a:extLst>
              </p:cNvPr>
              <p:cNvSpPr/>
              <p:nvPr/>
            </p:nvSpPr>
            <p:spPr>
              <a:xfrm>
                <a:off x="2963305" y="4458781"/>
                <a:ext cx="4504918" cy="1600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indent="457200">
                  <a:buFont typeface="Wingdings" panose="05000000000000000000" pitchFamily="2" charset="2"/>
                  <a:buChar char="§"/>
                </a:pPr>
                <a:r>
                  <a:rPr lang="en-US" sz="2600" dirty="0"/>
                  <a:t>Adsorption/Desorption</a:t>
                </a:r>
              </a:p>
              <a:p>
                <a:pPr marL="1676370" lvl="2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rgbClr val="C44536"/>
                    </a:solidFill>
                  </a:rPr>
                  <a:t>N</a:t>
                </a:r>
                <a:r>
                  <a:rPr lang="en-US" sz="2400" b="1" baseline="-25000" dirty="0">
                    <a:solidFill>
                      <a:srgbClr val="C44536"/>
                    </a:solidFill>
                  </a:rPr>
                  <a:t>2</a:t>
                </a:r>
                <a:r>
                  <a:rPr lang="en-US" sz="2400" b="1" dirty="0">
                    <a:solidFill>
                      <a:srgbClr val="C44536"/>
                    </a:solidFill>
                  </a:rPr>
                  <a:t> + *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445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2400" b="1" dirty="0">
                    <a:solidFill>
                      <a:srgbClr val="C44536"/>
                    </a:solidFill>
                  </a:rPr>
                  <a:t> N</a:t>
                </a:r>
                <a:r>
                  <a:rPr lang="en-US" sz="2400" b="1" baseline="-25000" dirty="0">
                    <a:solidFill>
                      <a:srgbClr val="C44536"/>
                    </a:solidFill>
                  </a:rPr>
                  <a:t>2</a:t>
                </a:r>
                <a:r>
                  <a:rPr lang="en-US" sz="2400" b="1" dirty="0">
                    <a:solidFill>
                      <a:srgbClr val="C44536"/>
                    </a:solidFill>
                  </a:rPr>
                  <a:t>*</a:t>
                </a:r>
              </a:p>
              <a:p>
                <a:pPr marL="1676370" lvl="2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rgbClr val="C44536"/>
                    </a:solidFill>
                  </a:rPr>
                  <a:t>H</a:t>
                </a:r>
                <a:r>
                  <a:rPr lang="en-US" sz="2400" b="1" baseline="-25000" dirty="0">
                    <a:solidFill>
                      <a:srgbClr val="C44536"/>
                    </a:solidFill>
                  </a:rPr>
                  <a:t>2</a:t>
                </a:r>
                <a:r>
                  <a:rPr lang="en-US" sz="2400" b="1" dirty="0">
                    <a:solidFill>
                      <a:srgbClr val="C44536"/>
                    </a:solidFill>
                  </a:rPr>
                  <a:t> + *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445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2400" b="1" dirty="0">
                    <a:solidFill>
                      <a:srgbClr val="C44536"/>
                    </a:solidFill>
                  </a:rPr>
                  <a:t> 2H*</a:t>
                </a:r>
              </a:p>
              <a:p>
                <a:pPr marL="1676370" lvl="2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rgbClr val="C44536"/>
                    </a:solidFill>
                  </a:rPr>
                  <a:t>NH</a:t>
                </a:r>
                <a:r>
                  <a:rPr lang="en-US" sz="2400" b="1" baseline="-25000" dirty="0">
                    <a:solidFill>
                      <a:srgbClr val="C44536"/>
                    </a:solidFill>
                  </a:rPr>
                  <a:t>3</a:t>
                </a:r>
                <a:r>
                  <a:rPr lang="en-US" sz="2400" b="1" dirty="0">
                    <a:solidFill>
                      <a:srgbClr val="C44536"/>
                    </a:solidFill>
                  </a:rPr>
                  <a:t> + *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4453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2400" b="1" dirty="0">
                    <a:solidFill>
                      <a:srgbClr val="C44536"/>
                    </a:solidFill>
                  </a:rPr>
                  <a:t> NH</a:t>
                </a:r>
                <a:r>
                  <a:rPr lang="en-US" sz="2400" b="1" baseline="-25000" dirty="0">
                    <a:solidFill>
                      <a:srgbClr val="C44536"/>
                    </a:solidFill>
                  </a:rPr>
                  <a:t>3</a:t>
                </a:r>
                <a:r>
                  <a:rPr lang="en-US" sz="2400" b="1" dirty="0">
                    <a:solidFill>
                      <a:srgbClr val="C44536"/>
                    </a:solidFill>
                  </a:rPr>
                  <a:t>*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1452272-3849-4C7A-9877-5A8C77718A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305" y="4458781"/>
                <a:ext cx="4504918" cy="1600438"/>
              </a:xfrm>
              <a:prstGeom prst="rect">
                <a:avLst/>
              </a:prstGeom>
              <a:blipFill>
                <a:blip r:embed="rId4"/>
                <a:stretch>
                  <a:fillRect t="-3422" b="-7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4A58CDC-73F8-4C8B-BCB0-B1FE2E7CA512}"/>
              </a:ext>
            </a:extLst>
          </p:cNvPr>
          <p:cNvSpPr txBox="1"/>
          <p:nvPr/>
        </p:nvSpPr>
        <p:spPr>
          <a:xfrm>
            <a:off x="2705410" y="2370350"/>
            <a:ext cx="352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M" sz="2400" b="1" dirty="0"/>
              <a:t>Adsorption</a:t>
            </a:r>
            <a:endParaRPr 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1787D8-14E0-4C87-9B33-45BD12E3C95F}"/>
              </a:ext>
            </a:extLst>
          </p:cNvPr>
          <p:cNvSpPr txBox="1"/>
          <p:nvPr/>
        </p:nvSpPr>
        <p:spPr>
          <a:xfrm>
            <a:off x="6424010" y="2370350"/>
            <a:ext cx="4292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M" sz="2400" b="1" dirty="0"/>
              <a:t>Surface Reactions</a:t>
            </a:r>
            <a:endParaRPr lang="en-US" sz="2400" b="1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B0C5B04D-0267-4666-8BD0-084902D2C1D1}"/>
              </a:ext>
            </a:extLst>
          </p:cNvPr>
          <p:cNvSpPr/>
          <p:nvPr/>
        </p:nvSpPr>
        <p:spPr>
          <a:xfrm rot="5400000">
            <a:off x="4314781" y="452284"/>
            <a:ext cx="308698" cy="352743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E16D5F8A-CC8E-438C-92D8-694B4C89C301}"/>
              </a:ext>
            </a:extLst>
          </p:cNvPr>
          <p:cNvSpPr/>
          <p:nvPr/>
        </p:nvSpPr>
        <p:spPr>
          <a:xfrm rot="5400000">
            <a:off x="8415702" y="261123"/>
            <a:ext cx="308698" cy="390975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CF2C42-DC89-4CED-9576-6750165F9A3F}"/>
              </a:ext>
            </a:extLst>
          </p:cNvPr>
          <p:cNvSpPr/>
          <p:nvPr/>
        </p:nvSpPr>
        <p:spPr>
          <a:xfrm>
            <a:off x="4133461" y="5271796"/>
            <a:ext cx="7170537" cy="115675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DD8232-41F5-45AF-B392-D7AB9CB45F1E}"/>
              </a:ext>
            </a:extLst>
          </p:cNvPr>
          <p:cNvSpPr txBox="1"/>
          <p:nvPr/>
        </p:nvSpPr>
        <p:spPr>
          <a:xfrm>
            <a:off x="149479" y="4114562"/>
            <a:ext cx="2994660" cy="23083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Legend</a:t>
            </a:r>
          </a:p>
          <a:p>
            <a:r>
              <a:rPr lang="en-US" sz="2400" dirty="0">
                <a:solidFill>
                  <a:srgbClr val="C44536"/>
                </a:solidFill>
              </a:rPr>
              <a:t>Set by user</a:t>
            </a:r>
          </a:p>
          <a:p>
            <a:r>
              <a:rPr lang="en-US" sz="2400" dirty="0">
                <a:solidFill>
                  <a:srgbClr val="47682C"/>
                </a:solidFill>
              </a:rPr>
              <a:t>Calculated by MKM</a:t>
            </a:r>
          </a:p>
          <a:p>
            <a:r>
              <a:rPr lang="en-US" sz="2400" dirty="0">
                <a:solidFill>
                  <a:srgbClr val="013C5A"/>
                </a:solidFill>
              </a:rPr>
              <a:t>Derived from DFT</a:t>
            </a:r>
          </a:p>
          <a:p>
            <a:r>
              <a:rPr lang="en-US" sz="2400" dirty="0" err="1"/>
              <a:t>i</a:t>
            </a:r>
            <a:r>
              <a:rPr lang="en-US" sz="2400" dirty="0"/>
              <a:t> – Species </a:t>
            </a:r>
            <a:r>
              <a:rPr lang="en-US" sz="2400" dirty="0" err="1"/>
              <a:t>i</a:t>
            </a:r>
            <a:endParaRPr lang="en-US" sz="2400" dirty="0"/>
          </a:p>
          <a:p>
            <a:r>
              <a:rPr lang="en-US" sz="2400" dirty="0"/>
              <a:t>j – Reaction j</a:t>
            </a:r>
          </a:p>
        </p:txBody>
      </p:sp>
    </p:spTree>
    <p:extLst>
      <p:ext uri="{BB962C8B-B14F-4D97-AF65-F5344CB8AC3E}">
        <p14:creationId xmlns:p14="http://schemas.microsoft.com/office/powerpoint/2010/main" val="2685765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246E-7044-43D9-B154-C8650C61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/>
              <a:t>Microkinetic Model Inputs:</a:t>
            </a:r>
            <a:br>
              <a:rPr lang="en-JM" dirty="0"/>
            </a:br>
            <a:r>
              <a:rPr lang="en-JM" dirty="0"/>
              <a:t>Modified Arrhenius Rate Constants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13BA96-B492-4FC9-8A86-46E83C4DA329}"/>
                  </a:ext>
                </a:extLst>
              </p:cNvPr>
              <p:cNvSpPr txBox="1"/>
              <p:nvPr/>
            </p:nvSpPr>
            <p:spPr>
              <a:xfrm>
                <a:off x="378823" y="1369070"/>
                <a:ext cx="10925175" cy="910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JM" sz="2800" b="1" i="1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JM" sz="2800" b="1" i="0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</m:num>
                        <m:den>
                          <m:r>
                            <a:rPr lang="en-JM" sz="2800" b="1" i="0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  <m:t>𝐝𝐭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JM" sz="2800" b="1" i="1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JM" sz="2800" b="1" i="1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JM" sz="2800" b="1" i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b>
                              <m:r>
                                <a:rPr lang="en-JM" sz="2800" b="1" i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JM" sz="2800" b="1" i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JM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JM" sz="2800" b="1" i="1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𝐟𝐰𝐝</m:t>
                          </m:r>
                        </m:sup>
                      </m:sSubSup>
                      <m:sSub>
                        <m:sSubPr>
                          <m:ctrlPr>
                            <a:rPr lang="en-JM" sz="2800" b="1" i="1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JM" sz="2800" b="1" i="0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sSub>
                            <m:sSubPr>
                              <m:ctrlPr>
                                <a:rPr lang="en-JM" sz="2800" b="1" i="1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b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lang="en-JM" sz="2800" b="1" i="0" smtClean="0">
                          <a:solidFill>
                            <a:srgbClr val="47682C"/>
                          </a:solidFill>
                          <a:latin typeface="Cambria Math" panose="02040503050406030204" pitchFamily="18" charset="0"/>
                        </a:rPr>
                        <m:t>[∗]</m:t>
                      </m:r>
                      <m:r>
                        <a:rPr lang="en-JM" sz="2800" b="1" i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JM" sz="2800" b="1" i="1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𝐫𝐞𝐯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JM" sz="2800" b="1" i="1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JM" sz="2800" b="1" i="1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b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JM" sz="2800" b="1" i="0">
                          <a:latin typeface="Cambria Math" panose="02040503050406030204" pitchFamily="18" charset="0"/>
                        </a:rPr>
                        <m:t>− </m:t>
                      </m:r>
                      <m:sSubSup>
                        <m:sSubSupPr>
                          <m:ctrlPr>
                            <a:rPr lang="en-JM" sz="2800" b="1" i="1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JM" sz="2800" b="1" i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JM" sz="2800" b="1" i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𝐟𝐰𝐝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JM" sz="2800" b="1" i="1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JM" sz="2800" b="1" i="1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b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JM" sz="2800" b="1" i="0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JM" sz="2800" b="1" i="1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JM" sz="2800" b="1" i="0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d>
                      <m:r>
                        <a:rPr lang="en-JM" sz="2800" b="1" i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JM" sz="2800" b="1" i="1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JM" sz="2800" b="1" i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JM" sz="2800" b="1" i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𝐫𝐞𝐯</m:t>
                          </m:r>
                        </m:sup>
                      </m:sSubSup>
                      <m:sSup>
                        <m:sSupPr>
                          <m:ctrlPr>
                            <a:rPr lang="en-JM" sz="2800" b="1" i="1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JM" sz="2800" b="1" i="1" smtClean="0">
                                  <a:solidFill>
                                    <a:srgbClr val="47682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JM" sz="2800" b="1" i="1" smtClean="0">
                                      <a:solidFill>
                                        <a:srgbClr val="47682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JM" sz="2800" b="1" i="0" smtClean="0">
                                      <a:solidFill>
                                        <a:srgbClr val="47682C"/>
                                      </a:solidFill>
                                      <a:latin typeface="Cambria Math" panose="02040503050406030204" pitchFamily="18" charset="0"/>
                                    </a:rPr>
                                    <m:t>𝐍</m:t>
                                  </m:r>
                                </m:e>
                                <m:sup>
                                  <m:r>
                                    <a:rPr lang="en-JM" sz="2800" b="1" i="0" smtClean="0">
                                      <a:solidFill>
                                        <a:srgbClr val="47682C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JM" sz="2800" b="1" i="0" smtClean="0">
                              <a:solidFill>
                                <a:srgbClr val="47682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JM" sz="28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13BA96-B492-4FC9-8A86-46E83C4DA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3" y="1369070"/>
                <a:ext cx="10925175" cy="9103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495BD31-BA4A-4053-BCA9-6CAF81803F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65990" y="4578554"/>
                <a:ext cx="8327920" cy="1445623"/>
              </a:xfrm>
            </p:spPr>
            <p:txBody>
              <a:bodyPr>
                <a:noAutofit/>
              </a:bodyPr>
              <a:lstStyle/>
              <a:p>
                <a:pPr>
                  <a:buClrTx/>
                </a:pPr>
                <a:r>
                  <a:rPr lang="en-JM" sz="2800" dirty="0"/>
                  <a:t>Arrhenius equation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C4453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0" smtClean="0">
                            <a:solidFill>
                              <a:srgbClr val="C44536"/>
                            </a:solidFill>
                            <a:latin typeface="Cambria Math" panose="02040503050406030204" pitchFamily="18" charset="0"/>
                          </a:rPr>
                          <m:t>𝛃</m:t>
                        </m:r>
                      </m:e>
                      <m:sub>
                        <m:r>
                          <a:rPr lang="en-US" sz="2800" b="1" i="0" smtClean="0">
                            <a:solidFill>
                              <a:srgbClr val="C44536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en-US" sz="2800" b="1" i="0" smtClean="0">
                        <a:solidFill>
                          <a:srgbClr val="C4453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JM" sz="2800" b="1" i="0" smtClean="0">
                        <a:solidFill>
                          <a:srgbClr val="C4453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JM" sz="2800" dirty="0"/>
                  <a:t> </a:t>
                </a:r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C4453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0" smtClean="0">
                            <a:solidFill>
                              <a:srgbClr val="C44536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r>
                          <a:rPr lang="en-US" sz="2800" b="1" i="0" smtClean="0">
                            <a:solidFill>
                              <a:srgbClr val="C44536"/>
                            </a:solidFill>
                            <a:latin typeface="Cambria Math" panose="02040503050406030204" pitchFamily="18" charset="0"/>
                          </a:rPr>
                          <m:t>𝐫𝐞𝐟</m:t>
                        </m:r>
                        <m:r>
                          <a:rPr lang="en-US" sz="2800" b="1" i="0" smtClean="0">
                            <a:solidFill>
                              <a:srgbClr val="C4453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0" smtClean="0">
                            <a:solidFill>
                              <a:srgbClr val="C44536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en-US" sz="2800" b="1" i="0" smtClean="0">
                        <a:solidFill>
                          <a:srgbClr val="C4453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0" smtClean="0">
                        <a:solidFill>
                          <a:srgbClr val="C4453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0" smtClean="0">
                        <a:solidFill>
                          <a:srgbClr val="C4453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smtClean="0">
                        <a:solidFill>
                          <a:srgbClr val="C44536"/>
                        </a:solidFill>
                        <a:latin typeface="Cambria Math" panose="02040503050406030204" pitchFamily="18" charset="0"/>
                      </a:rPr>
                      <m:t>𝐊</m:t>
                    </m:r>
                  </m:oMath>
                </a14:m>
                <a:endParaRPr lang="en-US" sz="2800" b="1" dirty="0"/>
              </a:p>
              <a:p>
                <a:pPr>
                  <a:buClrTx/>
                </a:pPr>
                <a:r>
                  <a:rPr lang="en-US" sz="2800" dirty="0"/>
                  <a:t>Typically parameters adjusted for gas-phase reactions</a:t>
                </a:r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495BD31-BA4A-4053-BCA9-6CAF81803F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65990" y="4578554"/>
                <a:ext cx="8327920" cy="1445623"/>
              </a:xfrm>
              <a:blipFill>
                <a:blip r:embed="rId3"/>
                <a:stretch>
                  <a:fillRect l="-1318" t="-4641" b="-1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8FCAC85-75A5-43A8-97CF-FC916291D976}"/>
                  </a:ext>
                </a:extLst>
              </p:cNvPr>
              <p:cNvSpPr txBox="1"/>
              <p:nvPr/>
            </p:nvSpPr>
            <p:spPr>
              <a:xfrm>
                <a:off x="3383767" y="2896492"/>
                <a:ext cx="5424465" cy="1178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JM" sz="2800" b="1" i="1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US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𝐣</m:t>
                          </m:r>
                        </m:sub>
                        <m:sup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𝐟𝐰𝐝</m:t>
                          </m:r>
                        </m:sup>
                      </m:sSubSup>
                      <m:r>
                        <a:rPr lang="en-JM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JM" sz="2800" b="1" i="1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JM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sz="2800" b="1" i="0" smtClean="0">
                              <a:solidFill>
                                <a:srgbClr val="104764"/>
                              </a:solidFill>
                              <a:latin typeface="Cambria Math" panose="02040503050406030204" pitchFamily="18" charset="0"/>
                            </a:rPr>
                            <m:t>𝐣</m:t>
                          </m:r>
                        </m:sub>
                      </m:sSub>
                      <m:sSup>
                        <m:sSupPr>
                          <m:ctrlPr>
                            <a:rPr lang="en-JM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JM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JM" sz="2800" b="1" i="1" smtClean="0">
                                      <a:solidFill>
                                        <a:srgbClr val="C4453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JM" sz="2800" b="1" i="0" smtClean="0">
                                      <a:solidFill>
                                        <a:srgbClr val="C44536"/>
                                      </a:solidFill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JM" sz="2800" b="1" i="1" smtClean="0">
                                          <a:solidFill>
                                            <a:srgbClr val="C4453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JM" sz="2800" b="1" i="0" smtClean="0">
                                          <a:solidFill>
                                            <a:srgbClr val="C4453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𝐓</m:t>
                                      </m:r>
                                    </m:e>
                                    <m:sub>
                                      <m:r>
                                        <a:rPr lang="en-JM" sz="2800" b="1" i="0" smtClean="0">
                                          <a:solidFill>
                                            <a:srgbClr val="C4453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𝐫𝐞𝐟</m:t>
                                      </m:r>
                                      <m:r>
                                        <a:rPr lang="en-US" sz="2800" b="1" i="0" smtClean="0">
                                          <a:solidFill>
                                            <a:srgbClr val="C4453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b="1" i="0" smtClean="0">
                                          <a:solidFill>
                                            <a:srgbClr val="C4453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𝐣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rgbClr val="C4453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JM" sz="2800" b="1" i="0" smtClean="0">
                                  <a:solidFill>
                                    <a:srgbClr val="C44536"/>
                                  </a:solidFill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e>
                            <m:sub>
                              <m:r>
                                <a:rPr lang="en-US" sz="2800" b="1" i="0" smtClean="0">
                                  <a:solidFill>
                                    <a:srgbClr val="C44536"/>
                                  </a:solidFill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sub>
                          </m:sSub>
                        </m:sup>
                      </m:sSup>
                      <m:func>
                        <m:funcPr>
                          <m:ctrlPr>
                            <a:rPr lang="en-JM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JM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JM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JM" sz="2800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JM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JM" sz="2800" b="1" i="1" smtClean="0">
                                          <a:solidFill>
                                            <a:srgbClr val="10476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JM" sz="2800" b="1" i="0" smtClean="0">
                                          <a:solidFill>
                                            <a:srgbClr val="10476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𝐄</m:t>
                                      </m:r>
                                    </m:e>
                                    <m:sub>
                                      <m:r>
                                        <a:rPr lang="en-JM" sz="2800" b="1" i="0" smtClean="0">
                                          <a:solidFill>
                                            <a:srgbClr val="10476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𝐀</m:t>
                                      </m:r>
                                      <m:r>
                                        <a:rPr lang="en-JM" sz="2800" b="1" i="0" smtClean="0">
                                          <a:solidFill>
                                            <a:srgbClr val="10476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b="1" i="0" smtClean="0">
                                          <a:solidFill>
                                            <a:srgbClr val="10476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𝐣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JM" sz="2800" b="0" i="0" smtClean="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  <m:r>
                                    <a:rPr lang="en-JM" sz="2800" b="1" i="0" smtClean="0">
                                      <a:solidFill>
                                        <a:srgbClr val="C44536"/>
                                      </a:solidFill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8FCAC85-75A5-43A8-97CF-FC916291D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767" y="2896492"/>
                <a:ext cx="5424465" cy="11784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2032337A-97AE-4A27-9A28-1ED6EC076A9D}"/>
              </a:ext>
            </a:extLst>
          </p:cNvPr>
          <p:cNvSpPr txBox="1"/>
          <p:nvPr/>
        </p:nvSpPr>
        <p:spPr>
          <a:xfrm>
            <a:off x="149479" y="4114562"/>
            <a:ext cx="2994660" cy="23083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Legend</a:t>
            </a:r>
          </a:p>
          <a:p>
            <a:r>
              <a:rPr lang="en-US" sz="2400" dirty="0">
                <a:solidFill>
                  <a:srgbClr val="C44536"/>
                </a:solidFill>
              </a:rPr>
              <a:t>Set by user</a:t>
            </a:r>
          </a:p>
          <a:p>
            <a:r>
              <a:rPr lang="en-US" sz="2400" dirty="0">
                <a:solidFill>
                  <a:srgbClr val="47682C"/>
                </a:solidFill>
              </a:rPr>
              <a:t>Calculated by MKM</a:t>
            </a:r>
          </a:p>
          <a:p>
            <a:r>
              <a:rPr lang="en-US" sz="2400" dirty="0">
                <a:solidFill>
                  <a:srgbClr val="013C5A"/>
                </a:solidFill>
              </a:rPr>
              <a:t>Derived from DFT</a:t>
            </a:r>
          </a:p>
          <a:p>
            <a:r>
              <a:rPr lang="en-US" sz="2400" dirty="0" err="1"/>
              <a:t>i</a:t>
            </a:r>
            <a:r>
              <a:rPr lang="en-US" sz="2400" dirty="0"/>
              <a:t> – Species </a:t>
            </a:r>
            <a:r>
              <a:rPr lang="en-US" sz="2400" dirty="0" err="1"/>
              <a:t>i</a:t>
            </a:r>
            <a:endParaRPr lang="en-US" sz="2400" dirty="0"/>
          </a:p>
          <a:p>
            <a:r>
              <a:rPr lang="en-US" sz="2400" dirty="0"/>
              <a:t>j – Reaction j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A55412-9B91-4F60-A672-7AC7A11136EC}"/>
              </a:ext>
            </a:extLst>
          </p:cNvPr>
          <p:cNvSpPr/>
          <p:nvPr/>
        </p:nvSpPr>
        <p:spPr>
          <a:xfrm>
            <a:off x="3548878" y="1638300"/>
            <a:ext cx="3034802" cy="4953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184ACB-B9D2-4F72-8611-3FE58B5697E0}"/>
              </a:ext>
            </a:extLst>
          </p:cNvPr>
          <p:cNvSpPr/>
          <p:nvPr/>
        </p:nvSpPr>
        <p:spPr>
          <a:xfrm>
            <a:off x="7404599" y="1574645"/>
            <a:ext cx="3034801" cy="55895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E9EE99F-0622-441F-B33E-FA2C103D89A2}"/>
              </a:ext>
            </a:extLst>
          </p:cNvPr>
          <p:cNvSpPr/>
          <p:nvPr/>
        </p:nvSpPr>
        <p:spPr>
          <a:xfrm>
            <a:off x="1086122" y="1329061"/>
            <a:ext cx="1628639" cy="95038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7130018"/>
      </p:ext>
    </p:extLst>
  </p:cSld>
  <p:clrMapOvr>
    <a:masterClrMapping/>
  </p:clrMapOvr>
</p:sld>
</file>

<file path=ppt/theme/theme1.xml><?xml version="1.0" encoding="utf-8"?>
<a:theme xmlns:a="http://schemas.openxmlformats.org/drawingml/2006/main" name="RAPID_template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408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4080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73F81"/>
        </a:solidFill>
        <a:ln>
          <a:noFill/>
        </a:ln>
      </a:spPr>
      <a:bodyPr rtlCol="0" anchor="ctr"/>
      <a:lstStyle>
        <a:defPPr algn="ctr">
          <a:defRPr sz="1200" b="1" dirty="0">
            <a:latin typeface="Arial"/>
            <a:cs typeface="Arial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APID_template" id="{C50EEA1B-E542-496E-BE1E-07034BD176F3}" vid="{8FD0DDF2-7B48-4B3B-B5F2-BBCA532E1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1414</Words>
  <Application>Microsoft Office PowerPoint</Application>
  <PresentationFormat>Widescreen</PresentationFormat>
  <Paragraphs>386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Courier New</vt:lpstr>
      <vt:lpstr>Wingdings</vt:lpstr>
      <vt:lpstr>RAPID_template</vt:lpstr>
      <vt:lpstr>AIChE 2019 Computational Catalysis Workshop: Thermochemistry</vt:lpstr>
      <vt:lpstr>Multiscale Modeling</vt:lpstr>
      <vt:lpstr>Multiscale Modeling</vt:lpstr>
      <vt:lpstr>Microkinetic Model Inputs:  Reactor Conditions</vt:lpstr>
      <vt:lpstr>Microkinetic Model Inputs:  Reactor Conditions</vt:lpstr>
      <vt:lpstr>Microkinetic Model Inputs: Elementary Steps</vt:lpstr>
      <vt:lpstr>Microkinetic Model Inputs: Mass Balance of N2*</vt:lpstr>
      <vt:lpstr>Microkinetic Model Inputs: Mass Balance of N2*</vt:lpstr>
      <vt:lpstr>Microkinetic Model Inputs: Modified Arrhenius Rate Constants</vt:lpstr>
      <vt:lpstr>Microkinetic Model Inputs: Reverse Rate Constants</vt:lpstr>
      <vt:lpstr>Microkinetic Model Inputs: Reverse Rate Constants</vt:lpstr>
      <vt:lpstr>Microkinetic Model Inputs: Adsorption Preexponential Factor</vt:lpstr>
      <vt:lpstr>Microkinetic Model Inputs: Surface Preexponential Factor</vt:lpstr>
      <vt:lpstr>Lateral Interactions Modify Enthalpies</vt:lpstr>
      <vt:lpstr>Microkinetic Model Input Summary</vt:lpstr>
      <vt:lpstr>Optimizing Intermediates Using DFT</vt:lpstr>
      <vt:lpstr>Locating Transition States Using DFT</vt:lpstr>
      <vt:lpstr>Using Statistical Mechanics for Property Conversion</vt:lpstr>
      <vt:lpstr>Statistical Mechanical Equations are Tedious and Error Prone</vt:lpstr>
      <vt:lpstr>Statistical Mechanical Equations are Tedious and Error Prone</vt:lpstr>
      <vt:lpstr>Symbol Reference Sheet</vt:lpstr>
      <vt:lpstr>Symbol Reference Sheet</vt:lpstr>
      <vt:lpstr>Symbol Reference Sheet</vt:lpstr>
      <vt:lpstr>Symbol Reference Sheet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AIChE 2019 Workshop: Thermochemistry</dc:title>
  <dc:creator>Jonathan Lym</dc:creator>
  <cp:lastModifiedBy>Jonathan Lym</cp:lastModifiedBy>
  <cp:revision>85</cp:revision>
  <dcterms:created xsi:type="dcterms:W3CDTF">2019-10-23T18:50:36Z</dcterms:created>
  <dcterms:modified xsi:type="dcterms:W3CDTF">2019-10-28T13:14:40Z</dcterms:modified>
</cp:coreProperties>
</file>