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jpeg" ContentType="image/jpe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37E4A90-A11C-4460-8278-41CC254E3A1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25/06/21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633FFA-A471-4848-9F07-F58150E848B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Outlin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DA4ACAF-E7E0-431C-82FE-3701E898B9F6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25/06/21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E8A63D-09FF-45AE-A742-BA59F7DC789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mailto:mgholami@aut.ac.nz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33520" y="3010680"/>
            <a:ext cx="9532800" cy="836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Unsu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pervis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ed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Netwo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rk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Disco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very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Brain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Imagi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ng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4596480"/>
            <a:ext cx="9143640" cy="2159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IN" sz="1900" spc="-1" strike="noStrike">
                <a:solidFill>
                  <a:srgbClr val="000000"/>
                </a:solidFill>
                <a:latin typeface="Times New Roman"/>
              </a:rPr>
              <a:t>By: </a:t>
            </a:r>
            <a:endParaRPr b="0" lang="en-IN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</a:rPr>
              <a:t>Nisarga NJ (1BI17CS102)</a:t>
            </a:r>
            <a:endParaRPr b="0" lang="en-IN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IN" sz="1900" spc="-1" strike="noStrike">
                <a:solidFill>
                  <a:srgbClr val="000000"/>
                </a:solidFill>
                <a:latin typeface="Times New Roman"/>
              </a:rPr>
              <a:t>Under the Guidance </a:t>
            </a:r>
            <a:endParaRPr b="0" lang="en-IN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IN" sz="1900" spc="-1" strike="noStrike">
                <a:solidFill>
                  <a:srgbClr val="000000"/>
                </a:solidFill>
                <a:latin typeface="Times New Roman"/>
              </a:rPr>
              <a:t>of </a:t>
            </a:r>
            <a:endParaRPr b="0" lang="en-IN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Dr. T. Vijaya Kumar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</a:rPr>
              <a:t>Associate Professor</a:t>
            </a:r>
            <a:endParaRPr b="0" lang="en-IN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</a:rPr>
              <a:t>Dept. of CSE</a:t>
            </a:r>
            <a:endParaRPr b="0" lang="en-IN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IN" sz="19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38080" y="-8280"/>
            <a:ext cx="10515240" cy="25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BANGALORE INSTITUTE OF TECHNOLOGY</a:t>
            </a:r>
            <a:br/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K. R. Road, V. V. Puram, Bengaluru – 560004</a:t>
            </a:r>
            <a:br/>
            <a:br/>
            <a:br/>
            <a:br/>
            <a:br/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Department of Computer Science and Engineering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5743440" y="1364400"/>
            <a:ext cx="704520" cy="82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ALGORITHM / METHDOLOGY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78760" y="926280"/>
            <a:ext cx="10474560" cy="52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Solve Equation                               and set M for edge discovery 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Rescale F and M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5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Return F and M.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5" descr=""/>
          <p:cNvPicPr/>
          <p:nvPr/>
        </p:nvPicPr>
        <p:blipFill>
          <a:blip r:embed="rId1"/>
          <a:stretch/>
        </p:blipFill>
        <p:spPr>
          <a:xfrm>
            <a:off x="3381840" y="1076040"/>
            <a:ext cx="1752480" cy="430920"/>
          </a:xfrm>
          <a:prstGeom prst="rect">
            <a:avLst/>
          </a:prstGeom>
          <a:ln>
            <a:noFill/>
          </a:ln>
        </p:spPr>
      </p:pic>
      <p:pic>
        <p:nvPicPr>
          <p:cNvPr id="129" name="Picture 7" descr=""/>
          <p:cNvPicPr/>
          <p:nvPr/>
        </p:nvPicPr>
        <p:blipFill>
          <a:blip r:embed="rId2"/>
          <a:stretch/>
        </p:blipFill>
        <p:spPr>
          <a:xfrm>
            <a:off x="2334240" y="2120760"/>
            <a:ext cx="2982960" cy="98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RESULTS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Content Placeholder 4" descr=""/>
          <p:cNvPicPr/>
          <p:nvPr/>
        </p:nvPicPr>
        <p:blipFill>
          <a:blip r:embed="rId1"/>
          <a:srcRect l="0" t="0" r="9718" b="0"/>
          <a:stretch/>
        </p:blipFill>
        <p:spPr>
          <a:xfrm>
            <a:off x="1552680" y="1456200"/>
            <a:ext cx="8177760" cy="525096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1377360" y="834480"/>
            <a:ext cx="8387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Synthetic region creation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RESULTS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6" descr=""/>
          <p:cNvPicPr/>
          <p:nvPr/>
        </p:nvPicPr>
        <p:blipFill>
          <a:blip r:embed="rId1"/>
          <a:stretch/>
        </p:blipFill>
        <p:spPr>
          <a:xfrm>
            <a:off x="2172960" y="2162880"/>
            <a:ext cx="7845480" cy="4350960"/>
          </a:xfrm>
          <a:prstGeom prst="rect">
            <a:avLst/>
          </a:prstGeom>
          <a:ln>
            <a:noFill/>
          </a:ln>
        </p:spPr>
      </p:pic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38080" y="1099080"/>
            <a:ext cx="8184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synthetic correlation matrices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RESULTS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Content Placeholder 4" descr=""/>
          <p:cNvPicPr/>
          <p:nvPr/>
        </p:nvPicPr>
        <p:blipFill>
          <a:blip r:embed="rId1"/>
          <a:stretch/>
        </p:blipFill>
        <p:spPr>
          <a:xfrm>
            <a:off x="3873600" y="1670760"/>
            <a:ext cx="4444560" cy="484452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838080" y="1055880"/>
            <a:ext cx="11353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Recovered functional nodes from the example synthetic networks in synthetic settings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RESULTS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Content Placeholder 8" descr=""/>
          <p:cNvPicPr/>
          <p:nvPr/>
        </p:nvPicPr>
        <p:blipFill>
          <a:blip r:embed="rId1"/>
          <a:stretch/>
        </p:blipFill>
        <p:spPr>
          <a:xfrm>
            <a:off x="6095880" y="1378080"/>
            <a:ext cx="5257440" cy="507852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838080" y="1378080"/>
            <a:ext cx="57992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Node discovery accuracy measured  for different synthetic networks.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RESULTS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Content Placeholder 4" descr=""/>
          <p:cNvPicPr/>
          <p:nvPr/>
        </p:nvPicPr>
        <p:blipFill>
          <a:blip r:embed="rId1"/>
          <a:stretch/>
        </p:blipFill>
        <p:spPr>
          <a:xfrm>
            <a:off x="982800" y="1770120"/>
            <a:ext cx="10267560" cy="3561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1095120" y="834480"/>
            <a:ext cx="103968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Average network discovery result of each cohort. Left: young normal, 40 fMRI scans. Middle: elderly normal, 19 fMRI scans. Right: elderly demented(Alzheimer affected), 21 fMRI scans.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APPLICATIONS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78760" y="926280"/>
            <a:ext cx="10474560" cy="52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Discovering the new networks using the brain FMRI scan and classify the network in resting state healthy and Alzheimer affected individuals.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This model can be applied to other spatiotemporal from other domains such as astronomical, climate, geographical etc.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78760" y="926280"/>
            <a:ext cx="10474560" cy="52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This paper pose the problem of unsupervised network discovery involving the discovery of regions with cohesive behavior (the nodes) and the relationship between those regions (the edges) from spatiotemporal data.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On synthetic data this method demonstrates robustness in the presence of different kind of background noise. For real data, It was not able to present all individuals result.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Future enhancement on this paper can be done by applying the method to task-driven FMRI scans and explore the other underlying network and new variations of the formulation like constraint M to be binary which helps to bring out useful insights.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0"/>
            <a:ext cx="10515240" cy="637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722880" y="849240"/>
            <a:ext cx="10515240" cy="564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[1] Yu Zhao, Xiang Li, Heng Huang, Wei Zhang, Shijie Zhao, Milad Makkie, Mo Zhang, Quanzheng Li, Tianming Liu, Senior Member, “4D Modeling of fMRI Data via Spatio-Temporal Convolutional Neural Networks (ST-CNN)”, 2019 IEEE.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[2] Shuxue Tian, Hongguang Li , “ Brain Emotional Learning Network with applications”2019 IEEE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[3] Senzhang Wang, Jiannong Cao, Fellow, IEEE, Philip S. Yu, Fellow, “Deep Learning for Spatio-Temporal Data Mining: A Survey”,2019 IEEE.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[4] Maryam Gholami Doborjeh, Elisa Capecci and Nikola Kasabov Knowledge Engineering &amp; Discovery Research Institute (KEDRI) Auckland University of Technology  Auckland, New Zealand 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Times New Roman"/>
                <a:hlinkClick r:id="rId1"/>
              </a:rPr>
              <a:t>mgholami@aut.ac.nz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“Classification and Segmentation of fMRI SpatioTemporal Brain Data with a NeuCube Evolving Spiking Neural Network Model”,2014 IEEE.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0"/>
            <a:ext cx="10515240" cy="646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896760"/>
            <a:ext cx="10515240" cy="5280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There is growing evidence that population-level brain activity is often organized into propagating waves that are structured in both space and time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ability to detect and analyze these  spatiotemporal patterns is thus essential for understanding the working mechanisms of neural circuits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Spatiotemporal maps of cerebral activity can be produced by combining the high spatial resolution of functional MRI (fMRI) with the high temporal resolution of electroencephalography (EEG) and magnetoencephalography (MEG).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This paper comes under the domain of deep learning which is used to understand the spatiotemporal patterns.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It makes use of Spatio-temporal brain data and clustering to analyze the network.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63360"/>
            <a:ext cx="10515240" cy="753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LITER</a:t>
            </a: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ATUR</a:t>
            </a: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E </a:t>
            </a: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REVIE</a:t>
            </a: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W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838080" y="1233720"/>
          <a:ext cx="10306440" cy="3137040"/>
        </p:xfrm>
        <a:graphic>
          <a:graphicData uri="http://schemas.openxmlformats.org/drawingml/2006/table">
            <a:tbl>
              <a:tblPr/>
              <a:tblGrid>
                <a:gridCol w="527400"/>
                <a:gridCol w="2528640"/>
                <a:gridCol w="1738440"/>
                <a:gridCol w="1309320"/>
                <a:gridCol w="2302920"/>
                <a:gridCol w="1899720"/>
              </a:tblGrid>
              <a:tr h="945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SL.No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Author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Year of Publication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Adopted Methodology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Limitations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2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Unsupervised Network Discovery for Brain Imaging Data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Zilong Bai ,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Fei Wang, 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Ian Davidson ,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Anna Tschiffely,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LCRD Peter Walker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2017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take spatiotemporal data and simultaneously discover nodes and edges to uncover the underlying network the person possesses without any supervision.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For  real world data they were not able to present all individuals results.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32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Classification and Segmentation of fMRI Spatio Temporal Brain Data with a Neu Cube Evolving Spiking Neural Network Model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Maryam Gholami Doborjeh,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Elisa Capecci and Nikola Kasabov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2016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 analyze the evoked areas of the brain while a human subject was reading different sentences.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Brain activity patterns of  affirmative sentence wasn’t distinguishable.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63360"/>
            <a:ext cx="10515240" cy="753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LITERATURE REVIEW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887760" y="1241640"/>
          <a:ext cx="10416600" cy="4194720"/>
        </p:xfrm>
        <a:graphic>
          <a:graphicData uri="http://schemas.openxmlformats.org/drawingml/2006/table">
            <a:tbl>
              <a:tblPr/>
              <a:tblGrid>
                <a:gridCol w="602280"/>
                <a:gridCol w="1986840"/>
                <a:gridCol w="1568880"/>
                <a:gridCol w="1377000"/>
                <a:gridCol w="3013920"/>
                <a:gridCol w="1867680"/>
              </a:tblGrid>
              <a:tr h="938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SL.No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Author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Year of Publication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Adopted Methodology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Limitations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557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Deep Learning for Spatio-Temporal Data Mining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Senzhang Wang, Jiannong Cao, Fellow, IEEE, Philip S. Yu, Fellow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2019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It presents a general framework for deep learning based STDM, which consists of data instance construction, data representation, deep learning model selection and addressing STDM problems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How to properly select the ST data representations and the corresponding deep learning modes is not well studied.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699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Brain Emotional Learning Network with Applications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Shuxue Tian, Hongguang Li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2019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It presents a brain emotional learning network which extracts emotional information from input data and adds effective neurons based on the original brain emotional learning model using nonlinear excitation functions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Does not consider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STDM data which place an important role in emotional network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63360"/>
            <a:ext cx="10515240" cy="753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LITERATURE REVIEW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914400" y="1278720"/>
          <a:ext cx="10362960" cy="2469960"/>
        </p:xfrm>
        <a:graphic>
          <a:graphicData uri="http://schemas.openxmlformats.org/drawingml/2006/table">
            <a:tbl>
              <a:tblPr/>
              <a:tblGrid>
                <a:gridCol w="963360"/>
                <a:gridCol w="1741680"/>
                <a:gridCol w="1914120"/>
                <a:gridCol w="1407960"/>
                <a:gridCol w="2420280"/>
                <a:gridCol w="1915560"/>
              </a:tblGrid>
              <a:tr h="597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SL.No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Author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Year of Publication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Adopted Methodology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Limitations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212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4D Modeling of fMRI Data via Spatio-Temporal Convolutional Neural Networks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Yu Zhao, Xiang Li, Heng Huang, Wei Zhang, Shijie Zhao, Milad Makkie, Mo Zhang, Quanzheng Li, Tianming Liu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2019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It presents a novel framework called spatio-temporal convolutional neural network to extract both spatial and temporal characteristics from targeted networks jointly and automatically identify functional networks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The ST-CNN model is robust and reproducible for various types of data only across a small range of hyperparameter settings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PROBLEM STATEMENT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78760" y="926280"/>
            <a:ext cx="10474560" cy="52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algn="just">
              <a:lnSpc>
                <a:spcPct val="15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develop a solver for cohesive spatial regions(node) and relationships between those regions(edge) discovery from the fMRI scan of the Spatio-Temporal Data to discover an underlying network.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5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5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Objectives: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5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1.To discover nodes and edges simultaneously without any supervision.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5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2.To practically use this model on real data to understand the underlying network of healthy and Alzheimer affected individuals.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PRO</a:t>
            </a: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POS</a:t>
            </a: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ED </a:t>
            </a: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SYS</a:t>
            </a: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TEM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78760" y="926280"/>
            <a:ext cx="10474560" cy="52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this paper they take spatiotemporal data and simultaneously discover nodes and edges to uncover the underlying network the person possesses without any supervision.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Evaluate how their method works with simple network ,degraded network with local and global noise and degrading network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Experiment their model with real FMRI data and estimate the node discovery.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ff0000"/>
                </a:solidFill>
                <a:latin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ARCH</a:t>
            </a: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ITECT</a:t>
            </a: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URE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074480" y="936000"/>
            <a:ext cx="5141520" cy="815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4333320" y="1208880"/>
            <a:ext cx="1377720" cy="4633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Calibri"/>
              </a:rPr>
              <a:t>3</a:t>
            </a: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3D spatial network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7288560" y="1208880"/>
            <a:ext cx="1431000" cy="4633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1D temporal network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5439960" y="2149920"/>
            <a:ext cx="2371680" cy="516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4</a:t>
            </a:r>
            <a:r>
              <a:rPr b="0" lang="en-IN" sz="1800" spc="-1" strike="noStrike" baseline="30000">
                <a:solidFill>
                  <a:srgbClr val="ffffff"/>
                </a:solidFill>
                <a:latin typeface="Calibri"/>
              </a:rPr>
              <a:t>th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Order Tensor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2246400" y="3074400"/>
            <a:ext cx="2954880" cy="516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Node Discovery Subproblem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8156880" y="3074400"/>
            <a:ext cx="2968200" cy="516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Edge discovery Subproblem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4621680" y="3924720"/>
            <a:ext cx="3929040" cy="516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Rescaling for Reproducibility of M and F.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2796120" y="4762080"/>
            <a:ext cx="7579800" cy="909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0"/>
          <p:cNvSpPr/>
          <p:nvPr/>
        </p:nvSpPr>
        <p:spPr>
          <a:xfrm>
            <a:off x="3618000" y="5982840"/>
            <a:ext cx="5936760" cy="46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Experiment with Real Brain Imaging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CustomShape 11"/>
          <p:cNvSpPr/>
          <p:nvPr/>
        </p:nvSpPr>
        <p:spPr>
          <a:xfrm rot="117000">
            <a:off x="5910120" y="1000440"/>
            <a:ext cx="128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ST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4444560" y="4743000"/>
            <a:ext cx="5843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</a:rPr>
              <a:t>Synthetic Network Experiments With The Brain Atlas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" name="TextShape 13"/>
          <p:cNvSpPr txBox="1"/>
          <p:nvPr/>
        </p:nvSpPr>
        <p:spPr>
          <a:xfrm>
            <a:off x="838080" y="1825560"/>
            <a:ext cx="45360" cy="16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CustomShape 14"/>
          <p:cNvSpPr/>
          <p:nvPr/>
        </p:nvSpPr>
        <p:spPr>
          <a:xfrm>
            <a:off x="3062880" y="5074920"/>
            <a:ext cx="1483920" cy="3754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Simple Network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2" name="CustomShape 15"/>
          <p:cNvSpPr/>
          <p:nvPr/>
        </p:nvSpPr>
        <p:spPr>
          <a:xfrm>
            <a:off x="4893480" y="5074920"/>
            <a:ext cx="1483920" cy="3754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Degrading Network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3" name="CustomShape 16"/>
          <p:cNvSpPr/>
          <p:nvPr/>
        </p:nvSpPr>
        <p:spPr>
          <a:xfrm>
            <a:off x="6831360" y="5073840"/>
            <a:ext cx="1483920" cy="3754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Local Noise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4" name="CustomShape 17"/>
          <p:cNvSpPr/>
          <p:nvPr/>
        </p:nvSpPr>
        <p:spPr>
          <a:xfrm>
            <a:off x="8661960" y="5073840"/>
            <a:ext cx="1490400" cy="3754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Calibri"/>
              </a:rPr>
              <a:t>Global Noise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5" name="CustomShape 18"/>
          <p:cNvSpPr/>
          <p:nvPr/>
        </p:nvSpPr>
        <p:spPr>
          <a:xfrm>
            <a:off x="6626160" y="1742400"/>
            <a:ext cx="360" cy="40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9"/>
          <p:cNvSpPr/>
          <p:nvPr/>
        </p:nvSpPr>
        <p:spPr>
          <a:xfrm rot="5400000">
            <a:off x="4971600" y="1419120"/>
            <a:ext cx="407160" cy="29019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0"/>
          <p:cNvSpPr/>
          <p:nvPr/>
        </p:nvSpPr>
        <p:spPr>
          <a:xfrm flipH="1" rot="16200000">
            <a:off x="7929720" y="1362960"/>
            <a:ext cx="407160" cy="301464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1"/>
          <p:cNvSpPr/>
          <p:nvPr/>
        </p:nvSpPr>
        <p:spPr>
          <a:xfrm flipH="1" rot="16200000">
            <a:off x="4988520" y="2326680"/>
            <a:ext cx="333000" cy="286200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2"/>
          <p:cNvSpPr/>
          <p:nvPr/>
        </p:nvSpPr>
        <p:spPr>
          <a:xfrm rot="5400000">
            <a:off x="7947000" y="2230560"/>
            <a:ext cx="333000" cy="305424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3"/>
          <p:cNvSpPr/>
          <p:nvPr/>
        </p:nvSpPr>
        <p:spPr>
          <a:xfrm>
            <a:off x="6586200" y="4441680"/>
            <a:ext cx="360" cy="29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4"/>
          <p:cNvSpPr/>
          <p:nvPr/>
        </p:nvSpPr>
        <p:spPr>
          <a:xfrm flipH="1">
            <a:off x="6585480" y="5672520"/>
            <a:ext cx="360" cy="31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18360"/>
            <a:ext cx="10515240" cy="81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800" spc="-1" strike="noStrike">
                <a:solidFill>
                  <a:srgbClr val="000000"/>
                </a:solidFill>
                <a:latin typeface="Times New Roman"/>
              </a:rPr>
              <a:t>ALGORITHM / METHDOLOGY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78760" y="926280"/>
            <a:ext cx="10474560" cy="52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algn="just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Required :  Spatial continuity matrix θ.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Weight of the spatial continuity regularization β.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5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Rank of the factorization r.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Input: A correlation graph X from which 4D tensor is obtained.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Output: F and M.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Solve the equation                                                         and set F for node discovery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While termination condition is not satisfied do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371600" indent="-45684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Update F and 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914400" algn="just">
              <a:lnSpc>
                <a:spcPct val="90000"/>
              </a:lnSpc>
              <a:spcBef>
                <a:spcPts val="499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3532680" y="3551760"/>
            <a:ext cx="3557880" cy="486000"/>
          </a:xfrm>
          <a:prstGeom prst="rect">
            <a:avLst/>
          </a:prstGeom>
          <a:ln>
            <a:noFill/>
          </a:ln>
        </p:spPr>
      </p:pic>
      <p:pic>
        <p:nvPicPr>
          <p:cNvPr id="125" name="Picture 7" descr=""/>
          <p:cNvPicPr/>
          <p:nvPr/>
        </p:nvPicPr>
        <p:blipFill>
          <a:blip r:embed="rId2"/>
          <a:stretch/>
        </p:blipFill>
        <p:spPr>
          <a:xfrm>
            <a:off x="4245840" y="4770720"/>
            <a:ext cx="4341240" cy="126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Application>LibreOffice/6.0.7.3$Linux_X86_64 LibreOffice_project/00m0$Build-3</Application>
  <Words>1192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2019-03-20T12:30:03Z</dcterms:created>
  <dc:creator>kartik gajendra</dc:creator>
  <dc:description/>
  <dc:language>en-IN</dc:language>
  <cp:lastModifiedBy/>
  <dcterms:modified xsi:type="dcterms:W3CDTF">2021-06-25T15:24:11Z</dcterms:modified>
  <cp:revision>60</cp:revision>
  <dc:subject/>
  <dc:title>BANGALORE INSTITUTE OF TECHNOLOGY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