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1B9AD-0643-4D1D-8B45-877EC20E61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A051C5-C663-4403-A423-AF7D8436B9BD}">
      <dgm:prSet/>
      <dgm:spPr/>
      <dgm:t>
        <a:bodyPr/>
        <a:lstStyle/>
        <a:p>
          <a:r>
            <a:rPr lang="tr-TR" b="0" i="0"/>
            <a:t>Kaos modeli, çevik gelişim çerçevesinin ve şelale geliştirme çerçevesinin bileşenlerini kullanan ancak etkili bir yazılım kodu oluşturmak için problem çözmenin benzersiz ihtiyaçlarına bakan bir yazılım geliştirme modelidir.</a:t>
          </a:r>
          <a:endParaRPr lang="en-US"/>
        </a:p>
      </dgm:t>
    </dgm:pt>
    <dgm:pt modelId="{6BA0E02C-7608-4EFE-83CB-60E510D78DFD}" type="parTrans" cxnId="{CBA532BD-7A1B-4320-A3F5-0B15E01FA4C4}">
      <dgm:prSet/>
      <dgm:spPr/>
      <dgm:t>
        <a:bodyPr/>
        <a:lstStyle/>
        <a:p>
          <a:endParaRPr lang="en-US"/>
        </a:p>
      </dgm:t>
    </dgm:pt>
    <dgm:pt modelId="{004F5A17-CBE6-4992-82C8-1A11CD9B0F74}" type="sibTrans" cxnId="{CBA532BD-7A1B-4320-A3F5-0B15E01FA4C4}">
      <dgm:prSet/>
      <dgm:spPr/>
      <dgm:t>
        <a:bodyPr/>
        <a:lstStyle/>
        <a:p>
          <a:endParaRPr lang="en-US"/>
        </a:p>
      </dgm:t>
    </dgm:pt>
    <dgm:pt modelId="{95F3A938-0D05-4DE2-B9A6-B4A439B21F62}">
      <dgm:prSet/>
      <dgm:spPr/>
      <dgm:t>
        <a:bodyPr/>
        <a:lstStyle/>
        <a:p>
          <a:r>
            <a:rPr lang="tr-TR" b="0" i="0"/>
            <a:t>Kaos modeli, yazılımın neden bu kadar öngörülemez olma eğiliminde olduğunu açıklamaya yardımcı olabilir.</a:t>
          </a:r>
          <a:endParaRPr lang="en-US"/>
        </a:p>
      </dgm:t>
    </dgm:pt>
    <dgm:pt modelId="{9900FFAC-3424-4993-BDCE-7F3D7259CB01}" type="parTrans" cxnId="{E8538FC8-8034-4544-BB93-8ABC0D3B5C1F}">
      <dgm:prSet/>
      <dgm:spPr/>
      <dgm:t>
        <a:bodyPr/>
        <a:lstStyle/>
        <a:p>
          <a:endParaRPr lang="en-US"/>
        </a:p>
      </dgm:t>
    </dgm:pt>
    <dgm:pt modelId="{E6EA38FC-A400-413F-B518-6798E9CE3255}" type="sibTrans" cxnId="{E8538FC8-8034-4544-BB93-8ABC0D3B5C1F}">
      <dgm:prSet/>
      <dgm:spPr/>
      <dgm:t>
        <a:bodyPr/>
        <a:lstStyle/>
        <a:p>
          <a:endParaRPr lang="en-US"/>
        </a:p>
      </dgm:t>
    </dgm:pt>
    <dgm:pt modelId="{5627AB7B-D963-4AA1-9ECA-390E7395F1ED}" type="pres">
      <dgm:prSet presAssocID="{EAD1B9AD-0643-4D1D-8B45-877EC20E61C6}" presName="linear" presStyleCnt="0">
        <dgm:presLayoutVars>
          <dgm:animLvl val="lvl"/>
          <dgm:resizeHandles val="exact"/>
        </dgm:presLayoutVars>
      </dgm:prSet>
      <dgm:spPr/>
    </dgm:pt>
    <dgm:pt modelId="{F210CB2D-2E1B-442F-9F7D-2DA7DB4B3401}" type="pres">
      <dgm:prSet presAssocID="{66A051C5-C663-4403-A423-AF7D8436B9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0AE990-F83B-4992-A4F3-F5563B830361}" type="pres">
      <dgm:prSet presAssocID="{004F5A17-CBE6-4992-82C8-1A11CD9B0F74}" presName="spacer" presStyleCnt="0"/>
      <dgm:spPr/>
    </dgm:pt>
    <dgm:pt modelId="{CC247934-94EA-4CC5-83A8-FA0E8236F606}" type="pres">
      <dgm:prSet presAssocID="{95F3A938-0D05-4DE2-B9A6-B4A439B21F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C29413-8BB1-4295-8028-06764301B8D3}" type="presOf" srcId="{95F3A938-0D05-4DE2-B9A6-B4A439B21F62}" destId="{CC247934-94EA-4CC5-83A8-FA0E8236F606}" srcOrd="0" destOrd="0" presId="urn:microsoft.com/office/officeart/2005/8/layout/vList2"/>
    <dgm:cxn modelId="{CBA532BD-7A1B-4320-A3F5-0B15E01FA4C4}" srcId="{EAD1B9AD-0643-4D1D-8B45-877EC20E61C6}" destId="{66A051C5-C663-4403-A423-AF7D8436B9BD}" srcOrd="0" destOrd="0" parTransId="{6BA0E02C-7608-4EFE-83CB-60E510D78DFD}" sibTransId="{004F5A17-CBE6-4992-82C8-1A11CD9B0F74}"/>
    <dgm:cxn modelId="{25EF8EC6-BB31-4F02-908C-CB9065BADEF8}" type="presOf" srcId="{EAD1B9AD-0643-4D1D-8B45-877EC20E61C6}" destId="{5627AB7B-D963-4AA1-9ECA-390E7395F1ED}" srcOrd="0" destOrd="0" presId="urn:microsoft.com/office/officeart/2005/8/layout/vList2"/>
    <dgm:cxn modelId="{E8538FC8-8034-4544-BB93-8ABC0D3B5C1F}" srcId="{EAD1B9AD-0643-4D1D-8B45-877EC20E61C6}" destId="{95F3A938-0D05-4DE2-B9A6-B4A439B21F62}" srcOrd="1" destOrd="0" parTransId="{9900FFAC-3424-4993-BDCE-7F3D7259CB01}" sibTransId="{E6EA38FC-A400-413F-B518-6798E9CE3255}"/>
    <dgm:cxn modelId="{141F6CFB-9F5A-4C59-95D5-228E1BD9A78D}" type="presOf" srcId="{66A051C5-C663-4403-A423-AF7D8436B9BD}" destId="{F210CB2D-2E1B-442F-9F7D-2DA7DB4B3401}" srcOrd="0" destOrd="0" presId="urn:microsoft.com/office/officeart/2005/8/layout/vList2"/>
    <dgm:cxn modelId="{4B50CE2F-D574-455B-9B25-532CF5A2AFB7}" type="presParOf" srcId="{5627AB7B-D963-4AA1-9ECA-390E7395F1ED}" destId="{F210CB2D-2E1B-442F-9F7D-2DA7DB4B3401}" srcOrd="0" destOrd="0" presId="urn:microsoft.com/office/officeart/2005/8/layout/vList2"/>
    <dgm:cxn modelId="{4ED8CB71-3A7C-4249-8CCA-20442DBEDBF0}" type="presParOf" srcId="{5627AB7B-D963-4AA1-9ECA-390E7395F1ED}" destId="{C00AE990-F83B-4992-A4F3-F5563B830361}" srcOrd="1" destOrd="0" presId="urn:microsoft.com/office/officeart/2005/8/layout/vList2"/>
    <dgm:cxn modelId="{C6FE18B4-B541-4F53-B033-6BE2B277FC7C}" type="presParOf" srcId="{5627AB7B-D963-4AA1-9ECA-390E7395F1ED}" destId="{CC247934-94EA-4CC5-83A8-FA0E8236F6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CB2D-2E1B-442F-9F7D-2DA7DB4B3401}">
      <dsp:nvSpPr>
        <dsp:cNvPr id="0" name=""/>
        <dsp:cNvSpPr/>
      </dsp:nvSpPr>
      <dsp:spPr>
        <a:xfrm>
          <a:off x="0" y="327249"/>
          <a:ext cx="5558489" cy="1818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/>
            <a:t>Kaos modeli, çevik gelişim çerçevesinin ve şelale geliştirme çerçevesinin bileşenlerini kullanan ancak etkili bir yazılım kodu oluşturmak için problem çözmenin benzersiz ihtiyaçlarına bakan bir yazılım geliştirme modelidir.</a:t>
          </a:r>
          <a:endParaRPr lang="en-US" sz="2100" kern="1200"/>
        </a:p>
      </dsp:txBody>
      <dsp:txXfrm>
        <a:off x="88756" y="416005"/>
        <a:ext cx="5380977" cy="1640667"/>
      </dsp:txXfrm>
    </dsp:sp>
    <dsp:sp modelId="{CC247934-94EA-4CC5-83A8-FA0E8236F606}">
      <dsp:nvSpPr>
        <dsp:cNvPr id="0" name=""/>
        <dsp:cNvSpPr/>
      </dsp:nvSpPr>
      <dsp:spPr>
        <a:xfrm>
          <a:off x="0" y="2205909"/>
          <a:ext cx="5558489" cy="1818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/>
            <a:t>Kaos modeli, yazılımın neden bu kadar öngörülemez olma eğiliminde olduğunu açıklamaya yardımcı olabilir.</a:t>
          </a:r>
          <a:endParaRPr lang="en-US" sz="2100" kern="1200"/>
        </a:p>
      </dsp:txBody>
      <dsp:txXfrm>
        <a:off x="88756" y="2294665"/>
        <a:ext cx="5380977" cy="164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3DD4-D00C-42F5-9AB0-CFA287A1D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BF0E0-E0B8-4209-A294-396AB4D9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D34E-DB22-470E-B010-30268C7C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D5D1-5A9A-4883-9681-15305C5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A586-363F-452C-AE84-1247F90C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2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ADDB-E6BD-4E52-8263-1F9EDF59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26A52-0E6E-46CE-8D02-1741D284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70AB-5DA6-4A91-A445-A0A19929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36DD-5F11-481E-AD46-AD108DEB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4B7F-C2F6-4ACD-B595-1FFA4F55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1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1B823-67F6-4281-8674-5D23E8546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6A0F4-7E9C-47D8-B954-BA5491B95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F5C8-C69B-4194-9D03-8376C0C2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33AA-B0D7-4B26-96D5-1F58606C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10B6-12A6-495A-9396-47C6164E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25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3D3-0A50-41E2-AD19-4F519A5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B640-E281-4E15-96B8-10D7B5A5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A2C8-1283-4F7E-A42B-72940C66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5B95-5F74-46D2-8943-0B9EAECB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6D8B-6355-43C3-A964-D52BA768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6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6F20-44FA-403F-85AC-FD98C979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EB87-3DF3-4680-A38C-95F28BBF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C773-1F80-41E6-80A4-EC2F647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0B0E-F99A-464C-8418-CF59E1F1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B6DA-4549-433D-A024-432BC45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5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6E84-2B29-4699-83D1-0CD92A81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3C9E-9B3E-4B81-9690-1D392678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8666-DA0E-4D30-896D-84C8FAB5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21BF-1F1E-480E-9488-C62A1866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4AC3-2BBB-4CD0-8902-CC08DB84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A0C9-C045-423B-A304-A4EF2AC4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0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A0CE-AA3C-4396-910E-110849C3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6130-9857-4295-AE48-8A157B0F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DD82D-5470-4036-9FCB-B1E1BFB2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017E8-C1B7-4536-9A75-B1BB655F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21054-D484-420D-83C3-F3C9FE2E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A51C3-E498-41A5-AABE-5C6A19CE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062A8-0B5D-45D0-99DA-CDB3E589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A42B5-BCB3-42F1-A272-7B86ADC9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18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1781-BF52-421D-BF0F-7AAF5F71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79C7F-3BF5-44FE-BA95-CAE77BF4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7768-F468-43F3-961B-E75C56AE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D175B-1080-4AA2-B33D-BE071D65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5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0AF45-4457-4F7B-AC67-2F479240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B395-C6EF-465E-8611-1112F053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16CB1-27BD-4A46-9CDD-F5BAA20E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42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B74B-5735-433A-87FA-A76C6F4C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4820-6E51-40E4-87DE-D1000B73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F538-4688-4918-9114-332556D4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2F692-12BE-4CF4-8679-B3BF442E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70AF-FEC5-4FFC-9B4C-D3281569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D6EA-A5AD-4D3D-92B4-DCF003E1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67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44C2-E19B-4917-9F71-7D49EF6A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E499-EF22-4C4F-8EBB-85CCAA2A6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2ECF7-9F82-49A7-B4B4-EA8DFB7A3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8675-379A-417B-96C7-A76C3DF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E777-C656-4C60-829C-48A125E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83757-00FF-4229-9DD8-CB0D2E9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1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5EC7A-FA18-4E95-B930-D60BDBD4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9ACB3-3F6B-484B-883F-D24F15E8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7FED-97A9-435F-A205-93BA49ADB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9350-5285-429D-A73C-0AF8678D3686}" type="datetimeFigureOut">
              <a:rPr lang="tr-TR" smtClean="0"/>
              <a:t>13.02.2022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1EA0-97A7-44CD-8020-BC5BABDA5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A506-81F3-4DF4-9A4E-343834EB6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E19F-F2D2-4F51-9BEF-F5FAA8EF0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3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etflix/chaosmonk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2182D-6D67-4E86-9F9F-E06116B0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tr-TR" sz="4000" dirty="0"/>
              <a:t>Hazırlayan</a:t>
            </a:r>
            <a:br>
              <a:rPr lang="tr-TR" sz="4000" dirty="0"/>
            </a:br>
            <a:r>
              <a:rPr lang="tr-TR" sz="4000" dirty="0"/>
              <a:t>Nisanur Bulut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4C82-FACE-44A8-9FF3-59EC883D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endParaRPr lang="tr-TR" sz="2000" dirty="0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9FE19-2972-4E23-93D7-31DFB0C45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" r="1627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42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692E-D082-4C07-975F-B625583F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1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  <a:t>Canlı ortamda oluşabilecek problemli durumlara karşı, sistemin ayakta kalma kabiliyetine olan güvenin oluşturulması amacıyla, sistem üzerinde kaotik deneyler yapma disiplinidir.</a:t>
            </a:r>
            <a:br>
              <a:rPr lang="tr-TR" sz="1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</a:br>
            <a:br>
              <a:rPr lang="tr-TR" sz="1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</a:br>
            <a:r>
              <a:rPr lang="tr-TR" sz="1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  <a:t>(- ‘Bu çocuklar güzel işler çıkarıyor ama arada takılıyor, </a:t>
            </a:r>
            <a:r>
              <a:rPr lang="tr-TR" sz="1400" b="0" i="0" dirty="0" err="1">
                <a:solidFill>
                  <a:srgbClr val="5C5C5C"/>
                </a:solidFill>
                <a:effectLst/>
                <a:latin typeface="Roboto" panose="02000000000000000000" pitchFamily="2" charset="0"/>
              </a:rPr>
              <a:t>sağolsunlar</a:t>
            </a:r>
            <a:r>
              <a:rPr lang="tr-TR" sz="1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  <a:t> hemen destek veriyorlar’. </a:t>
            </a:r>
            <a:r>
              <a:rPr lang="tr-TR" sz="1400" dirty="0">
                <a:solidFill>
                  <a:srgbClr val="5C5C5C"/>
                </a:solidFill>
                <a:latin typeface="Roboto" panose="02000000000000000000" pitchFamily="2" charset="0"/>
              </a:rPr>
              <a:t>Cümlesini ortadan kaldırmaya çalışır.</a:t>
            </a:r>
            <a:r>
              <a:rPr lang="tr-TR" sz="1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  <a:t>)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8947C95-530C-49D3-85F3-E41724E16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6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C204C-07C1-4FB3-8DB5-01183CB5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effectLst/>
              </a:rPr>
              <a:t>Kaos Mühendisliği Nasıl Ortaya Çıktı?</a:t>
            </a:r>
            <a:br>
              <a:rPr lang="en-US" sz="3600" b="1">
                <a:effectLst/>
              </a:rPr>
            </a:br>
            <a:endParaRPr 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8C1ED-4274-463C-8567-D812FC2B927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2010 </a:t>
            </a:r>
            <a:r>
              <a:rPr lang="en-US" sz="1300" b="0" i="0" dirty="0" err="1">
                <a:effectLst/>
              </a:rPr>
              <a:t>yılında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Netflix’in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kendi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servislerini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AWS’ye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taşıması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sürecinde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canlı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ortamda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oluşabilecek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hataların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testi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için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uygun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araç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bulunmamaktaydı</a:t>
            </a:r>
            <a:r>
              <a:rPr lang="en-US" sz="1300" b="0" i="0" dirty="0">
                <a:effectLst/>
              </a:rPr>
              <a:t>. </a:t>
            </a:r>
            <a:r>
              <a:rPr lang="en-US" sz="1300" b="0" i="0" dirty="0" err="1">
                <a:effectLst/>
              </a:rPr>
              <a:t>Oluşacak</a:t>
            </a:r>
            <a:r>
              <a:rPr lang="en-US" sz="1300" b="0" i="0" dirty="0">
                <a:effectLst/>
              </a:rPr>
              <a:t> test </a:t>
            </a:r>
            <a:r>
              <a:rPr lang="en-US" sz="1300" b="0" i="0" dirty="0" err="1">
                <a:effectLst/>
              </a:rPr>
              <a:t>aracının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geliştirimindeki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temel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maksat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hiçbir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hatanın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oluşmayacağı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yazılım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geliştirme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modelinden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kaçınılmaz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şekilde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çöküntülerin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yaşanabileceği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ve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yazılımcıların</a:t>
            </a:r>
            <a:r>
              <a:rPr lang="en-US" sz="1300" b="0" i="0" dirty="0">
                <a:effectLst/>
              </a:rPr>
              <a:t> da </a:t>
            </a:r>
            <a:r>
              <a:rPr lang="en-US" sz="1300" b="0" i="0" dirty="0" err="1">
                <a:effectLst/>
              </a:rPr>
              <a:t>bu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çöküntüleri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nasıl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düzeltilebileceği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bilinci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ile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geliştirim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yapacağı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modele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geçmekti</a:t>
            </a:r>
            <a:r>
              <a:rPr lang="en-US" sz="1300" b="0" i="0" dirty="0">
                <a:effectLst/>
              </a:rPr>
              <a:t>. Bu </a:t>
            </a:r>
            <a:r>
              <a:rPr lang="en-US" sz="1300" b="0" i="0" dirty="0" err="1">
                <a:effectLst/>
              </a:rPr>
              <a:t>amaç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doğrultusunda</a:t>
            </a:r>
            <a:r>
              <a:rPr lang="en-US" sz="1300" b="0" i="0" dirty="0">
                <a:effectLst/>
              </a:rPr>
              <a:t> </a:t>
            </a:r>
            <a:r>
              <a:rPr lang="en-US" sz="1300" b="0" i="0" u="none" strike="noStrike" dirty="0">
                <a:effectLst/>
                <a:hlinkClick r:id="rId2"/>
              </a:rPr>
              <a:t>Chaos Monkey</a:t>
            </a:r>
            <a:r>
              <a:rPr lang="en-US" sz="1300" b="0" i="0" dirty="0">
                <a:effectLst/>
              </a:rPr>
              <a:t> </a:t>
            </a:r>
            <a:r>
              <a:rPr lang="en-US" sz="1300" b="0" i="0" dirty="0" err="1">
                <a:effectLst/>
              </a:rPr>
              <a:t>adlı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yazılımı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geliştirdiler</a:t>
            </a:r>
            <a:r>
              <a:rPr lang="en-US" sz="13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Chaos Monkey </a:t>
            </a:r>
            <a:r>
              <a:rPr lang="en-US" sz="1300" b="0" i="0" dirty="0" err="1">
                <a:effectLst/>
              </a:rPr>
              <a:t>yazılımı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tıpkı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sistem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odasına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salıverilen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maymunun</a:t>
            </a:r>
            <a:r>
              <a:rPr lang="en-US" sz="1300" b="0" i="0" dirty="0">
                <a:effectLst/>
              </a:rPr>
              <a:t>, network </a:t>
            </a:r>
            <a:r>
              <a:rPr lang="en-US" sz="1300" b="0" i="0" dirty="0" err="1">
                <a:effectLst/>
              </a:rPr>
              <a:t>kablolarını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kopartarak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sistemi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çalışmaz</a:t>
            </a:r>
            <a:r>
              <a:rPr lang="en-US" sz="1300" b="0" i="0" dirty="0">
                <a:effectLst/>
              </a:rPr>
              <a:t> hale </a:t>
            </a:r>
            <a:r>
              <a:rPr lang="en-US" sz="1300" b="0" i="0" dirty="0" err="1">
                <a:effectLst/>
              </a:rPr>
              <a:t>getirmesi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gibi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çalışıyordu</a:t>
            </a:r>
            <a:r>
              <a:rPr lang="en-US" sz="1300" b="0" i="0" dirty="0">
                <a:effectLst/>
              </a:rPr>
              <a:t>. </a:t>
            </a:r>
            <a:r>
              <a:rPr lang="en-US" sz="1300" b="0" i="0" dirty="0" err="1">
                <a:effectLst/>
              </a:rPr>
              <a:t>Canlı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ortamdaki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dağıtık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servislerden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herhangi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birini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mesai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saatleri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içerisinde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kapatıyordu</a:t>
            </a:r>
            <a:r>
              <a:rPr lang="en-US" sz="1300" b="0" i="0" dirty="0">
                <a:effectLst/>
              </a:rPr>
              <a:t>. Bu </a:t>
            </a:r>
            <a:r>
              <a:rPr lang="en-US" sz="1300" b="0" i="0" dirty="0" err="1">
                <a:effectLst/>
              </a:rPr>
              <a:t>sayede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mevcut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sistemin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kesintiden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nasıl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etkilendiğini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ve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kesintiyi</a:t>
            </a:r>
            <a:r>
              <a:rPr lang="en-US" sz="1300" b="0" i="0" dirty="0">
                <a:effectLst/>
              </a:rPr>
              <a:t> ne </a:t>
            </a:r>
            <a:r>
              <a:rPr lang="en-US" sz="1300" b="0" i="0" dirty="0" err="1">
                <a:effectLst/>
              </a:rPr>
              <a:t>şekilde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telafi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ettiğini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gözlemlemek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mümkün</a:t>
            </a:r>
            <a:r>
              <a:rPr lang="en-US" sz="1300" b="0" i="0" dirty="0">
                <a:effectLst/>
              </a:rPr>
              <a:t> hale </a:t>
            </a:r>
            <a:r>
              <a:rPr lang="en-US" sz="1300" b="0" i="0" dirty="0" err="1">
                <a:effectLst/>
              </a:rPr>
              <a:t>geliyordu</a:t>
            </a:r>
            <a:r>
              <a:rPr lang="en-US" sz="1300" b="0" i="0" dirty="0">
                <a:effectLst/>
              </a:rPr>
              <a:t>. </a:t>
            </a:r>
            <a:r>
              <a:rPr lang="en-US" sz="1300" b="0" i="0" dirty="0" err="1">
                <a:effectLst/>
              </a:rPr>
              <a:t>Mesai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saatleri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içerisinde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böyle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işlem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yapmak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kulağa</a:t>
            </a:r>
            <a:r>
              <a:rPr lang="en-US" sz="1300" b="0" i="0" dirty="0">
                <a:effectLst/>
              </a:rPr>
              <a:t> ne </a:t>
            </a:r>
            <a:r>
              <a:rPr lang="en-US" sz="1300" b="0" i="0" dirty="0" err="1">
                <a:effectLst/>
              </a:rPr>
              <a:t>kadar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çılgınca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gelse</a:t>
            </a:r>
            <a:r>
              <a:rPr lang="en-US" sz="1300" b="0" i="0" dirty="0">
                <a:effectLst/>
              </a:rPr>
              <a:t> de, </a:t>
            </a:r>
            <a:r>
              <a:rPr lang="en-US" sz="1300" b="0" i="0" dirty="0" err="1">
                <a:effectLst/>
              </a:rPr>
              <a:t>kesintinin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iyileştirilmesi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otomatik</a:t>
            </a:r>
            <a:r>
              <a:rPr lang="en-US" sz="1300" b="0" i="0" dirty="0">
                <a:effectLst/>
              </a:rPr>
              <a:t> hale </a:t>
            </a:r>
            <a:r>
              <a:rPr lang="en-US" sz="1300" b="0" i="0" dirty="0" err="1">
                <a:effectLst/>
              </a:rPr>
              <a:t>gelmiş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oluyordu</a:t>
            </a:r>
            <a:r>
              <a:rPr lang="en-US" sz="1300" b="0" i="0" dirty="0">
                <a:effectLst/>
              </a:rPr>
              <a:t>. Bunun </a:t>
            </a:r>
            <a:r>
              <a:rPr lang="en-US" sz="1300" b="0" i="0" dirty="0" err="1">
                <a:effectLst/>
              </a:rPr>
              <a:t>en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güzel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avantajı</a:t>
            </a:r>
            <a:r>
              <a:rPr lang="en-US" sz="1300" b="0" i="0" dirty="0">
                <a:effectLst/>
              </a:rPr>
              <a:t> da, </a:t>
            </a:r>
            <a:r>
              <a:rPr lang="en-US" sz="1300" b="0" i="0" dirty="0" err="1">
                <a:effectLst/>
              </a:rPr>
              <a:t>pazar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gecesi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saat</a:t>
            </a:r>
            <a:r>
              <a:rPr lang="en-US" sz="1300" b="0" i="0" dirty="0">
                <a:effectLst/>
              </a:rPr>
              <a:t> 03.00’te </a:t>
            </a:r>
            <a:r>
              <a:rPr lang="en-US" sz="1300" b="0" i="0" dirty="0" err="1">
                <a:effectLst/>
              </a:rPr>
              <a:t>herhangi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kesinti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olsa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dahi</a:t>
            </a:r>
            <a:r>
              <a:rPr lang="en-US" sz="1300" b="0" i="0" dirty="0">
                <a:effectLst/>
              </a:rPr>
              <a:t> </a:t>
            </a:r>
            <a:r>
              <a:rPr lang="en-US" sz="1300" b="0" i="0" dirty="0" err="1">
                <a:effectLst/>
              </a:rPr>
              <a:t>sistem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ekibinin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durumdan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neredeyse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hiç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haberi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olmuyordu</a:t>
            </a:r>
            <a:r>
              <a:rPr lang="en-US" sz="1300" b="0" i="0" dirty="0">
                <a:effectLst/>
              </a:rPr>
              <a:t>.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AEB9189-849C-47BF-82AA-3D2C7717B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2534" y="2845458"/>
            <a:ext cx="3047033" cy="2423116"/>
          </a:xfrm>
          <a:prstGeom prst="rect">
            <a:avLst/>
          </a:prstGeom>
        </p:spPr>
      </p:pic>
      <p:pic>
        <p:nvPicPr>
          <p:cNvPr id="9" name="Picture 8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983D7C47-8C31-4F0D-A278-0DB2F575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499" y="2286170"/>
            <a:ext cx="3047033" cy="33517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EA67FF-8E38-4743-9605-BE17A1DAF361}"/>
              </a:ext>
            </a:extLst>
          </p:cNvPr>
          <p:cNvSpPr txBox="1"/>
          <p:nvPr/>
        </p:nvSpPr>
        <p:spPr>
          <a:xfrm>
            <a:off x="8639567" y="5453241"/>
            <a:ext cx="3277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2011: </a:t>
            </a:r>
            <a:r>
              <a:rPr lang="tr-TR" b="1" dirty="0" err="1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Simian</a:t>
            </a:r>
            <a:r>
              <a:rPr lang="tr-TR" b="1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Army</a:t>
            </a:r>
            <a:endParaRPr lang="tr-TR" b="1" dirty="0">
              <a:solidFill>
                <a:srgbClr val="222222"/>
              </a:solidFill>
              <a:effectLst/>
              <a:latin typeface="Roboto Condensed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FCE39-BEC2-4CDC-8656-989E399CE39E}"/>
              </a:ext>
            </a:extLst>
          </p:cNvPr>
          <p:cNvSpPr txBox="1"/>
          <p:nvPr/>
        </p:nvSpPr>
        <p:spPr>
          <a:xfrm>
            <a:off x="6107520" y="5393199"/>
            <a:ext cx="211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2010: Chaos </a:t>
            </a:r>
            <a:r>
              <a:rPr lang="tr-TR" b="1" dirty="0" err="1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Monkey</a:t>
            </a:r>
            <a:endParaRPr lang="tr-TR" b="1" dirty="0">
              <a:solidFill>
                <a:srgbClr val="222222"/>
              </a:solidFill>
              <a:effectLst/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07D03-441E-4487-80B6-8B42CFC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1">
                <a:effectLst/>
              </a:rPr>
              <a:t>Kaos Mühendisliğinde uygulanan temel adımlar</a:t>
            </a:r>
            <a:endParaRPr lang="en-US" sz="4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A258FFC5-12AD-46D4-BD18-90C4D84761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3" r="-1" b="-1"/>
          <a:stretch/>
        </p:blipFill>
        <p:spPr bwMode="auto">
          <a:xfrm>
            <a:off x="-1078" y="3076855"/>
            <a:ext cx="12188952" cy="311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B8D0-2BA3-4986-AC9A-152FC1CD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tr-TR"/>
              <a:t>Kaos Modeli Nedir ?</a:t>
            </a:r>
            <a:endParaRPr lang="tr-TR" dirty="0"/>
          </a:p>
        </p:txBody>
      </p:sp>
      <p:sp>
        <p:nvSpPr>
          <p:cNvPr id="54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DA5B687-6B79-420F-8194-DB0B72708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Rockwell</vt:lpstr>
      <vt:lpstr>Office Theme</vt:lpstr>
      <vt:lpstr>Hazırlayan Nisanur Bulut</vt:lpstr>
      <vt:lpstr>Canlı ortamda oluşabilecek problemli durumlara karşı, sistemin ayakta kalma kabiliyetine olan güvenin oluşturulması amacıyla, sistem üzerinde kaotik deneyler yapma disiplinidir.  (- ‘Bu çocuklar güzel işler çıkarıyor ama arada takılıyor, sağolsunlar hemen destek veriyorlar’. Cümlesini ortadan kaldırmaya çalışır.)</vt:lpstr>
      <vt:lpstr>PowerPoint Presentation</vt:lpstr>
      <vt:lpstr>Kaos Mühendisliği Nasıl Ortaya Çıktı? </vt:lpstr>
      <vt:lpstr>Kaos Mühendisliğinde uygulanan temel adımlar</vt:lpstr>
      <vt:lpstr>Kaos Modeli Nedir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Hazırlayan Nisanur Bulut</dc:title>
  <dc:creator>Bulut, Nisanur (SI EA O AIS KOC DGT)</dc:creator>
  <cp:lastModifiedBy>Bulut, Nisanur (SI EA O AIS KOC DGT)</cp:lastModifiedBy>
  <cp:revision>4</cp:revision>
  <dcterms:created xsi:type="dcterms:W3CDTF">2022-02-13T09:52:47Z</dcterms:created>
  <dcterms:modified xsi:type="dcterms:W3CDTF">2022-02-13T10:24:29Z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2022-02-13T10:24:29Z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492bae5b-892d-4e32-b641-a3b8b59bdd39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