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263" r:id="rId15"/>
    <p:sldId id="264" r:id="rId16"/>
    <p:sldId id="300" r:id="rId17"/>
    <p:sldId id="283" r:id="rId18"/>
    <p:sldId id="301" r:id="rId19"/>
    <p:sldId id="308" r:id="rId20"/>
    <p:sldId id="302" r:id="rId21"/>
    <p:sldId id="304" r:id="rId22"/>
    <p:sldId id="305" r:id="rId23"/>
    <p:sldId id="306" r:id="rId24"/>
    <p:sldId id="267" r:id="rId25"/>
    <p:sldId id="289" r:id="rId26"/>
    <p:sldId id="307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65"/>
    <p:restoredTop sz="96327"/>
  </p:normalViewPr>
  <p:slideViewPr>
    <p:cSldViewPr snapToGrid="0">
      <p:cViewPr varScale="1">
        <p:scale>
          <a:sx n="91" d="100"/>
          <a:sy n="91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964C-4121-B821-2DAA-5B01759F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56CD-722E-8AEA-CEE4-AAABC6513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28D1-CEED-4451-51DC-93D77F8B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7BCF-55A3-7ECD-3E7A-E40D13C0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682B-DDF4-31FB-6F59-9E002DE4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0494-023E-DB16-6379-478E51C6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F046-A430-27B9-21D2-F6C4B6C9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22BB8-30AE-E73F-4151-61FCE9B6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F349-A99F-99C6-32E0-295C131E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AB3E-C32E-B089-340E-9644B55D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0EB40-08A5-3D1F-7B79-35D964158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AED3B-B3F5-C549-DEF6-D67D5BEDF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E8AB-F380-2132-8CA5-38C2D18A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A2A1-6EB6-659B-CF8A-4E105DB5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7A0E-DF75-3EA6-8D12-07EDD837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3AFF-48DF-D763-8B6A-25011C32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CE40-4C02-051D-25ED-01685273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6C33-9993-3BF2-98C1-FF572FD9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FE3D-88A8-9751-0529-146FFBC4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A652-5A1D-B084-E5AA-ED098A1A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E616-D8E5-5C9F-C5F2-330263BC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6A68-10D4-1128-4304-99C42F3F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5F9F-149A-7F84-9A0A-F5A72307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AECAD-B7B3-7BA6-384B-043A060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8C30-AA9B-7AC5-EF60-99A67EF5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9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D2D8-1A91-C57C-7808-29BF29FC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4F74-CC9F-C362-789E-D5440E8E8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E815D-E5FD-9FC7-B622-B393850D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8CB46-113F-9D9D-1CA6-AAA44917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A971-AB46-F2D8-BBCE-4F79C2B6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3D22-CA6C-7E34-3B68-A3308750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D1C3-DF2D-7EB2-C09A-BAD8F792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C1575-4083-D880-4837-B708597B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ADA92-F6D7-9721-C2BB-2EABE855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D2304-A95A-45C7-FCA7-BF23533C4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F598A-2726-F2BC-BB97-64F76712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C3249-1CB0-355B-DDB0-390A5CAB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FC06F-F796-C17C-43BC-DC6359F7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FDDD4-B7AF-0B29-BB0E-C946768C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C267-BB60-F99F-0929-F6755DC3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6E4C0-3845-AF2D-EE59-27C3379E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3FC-2822-2E77-3261-3A0C17B8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BB50C-4C49-A100-D91A-A1F58D74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78783-0555-F630-D051-D9E28551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8E41D-642F-316C-44BC-64CDFCBB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46D6-4AFE-B7E1-7029-72C05EBF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AECC-3EDB-21A1-1E61-350B0ED2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7558-DB91-C808-5C04-A6681ECE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F60C9-3628-BC98-5481-7E5CFBDF9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658EB-82CF-2C86-F356-B411CF77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5231E-357F-1962-67AA-3B442B3D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B644C-2C5C-06BF-AEE6-CC723A7C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31DF-6B8F-C484-FDAC-8F8D8A3F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7F8BC-2E28-BC67-F15F-C62F4BAF2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0B9B9-00E3-9AB7-0785-C43C209F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CA09F-E0A3-2598-A263-4BE1625D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18B2F-5B54-7CBB-8106-6D763314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A7B02-B3DA-7A62-8F85-EEFEBA49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742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72446-9CAA-75F1-87F4-98694F8B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D91E1-56E5-69D1-CB36-08A4F30B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65B7-8672-B3A4-E726-CB8E7EADD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E9692-F261-D84F-A0A0-34BCB166B4CF}" type="datetimeFigureOut">
              <a:rPr lang="en-US" smtClean="0"/>
              <a:t>9/16/23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7950-804B-1C00-61A7-4E3FDC5A9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BFD35-C29B-687E-B766-9EACE86CF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367E-E883-034F-9D60-645017ECE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open.toronto.ca/dataset/ttc-subway-delay-data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181-A8E3-FBE8-0AC5-D9F8F5DD1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363"/>
            <a:ext cx="9144000" cy="2912600"/>
          </a:xfrm>
        </p:spPr>
        <p:txBody>
          <a:bodyPr>
            <a:normAutofit/>
          </a:bodyPr>
          <a:lstStyle/>
          <a:p>
            <a:r>
              <a:rPr lang="en-US" sz="8000" b="1" dirty="0"/>
              <a:t>TTC Subway Delay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76379-8567-EA07-203E-107F74D7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FE8645-9C56-70E2-F2AF-91E3DA48796B}"/>
              </a:ext>
            </a:extLst>
          </p:cNvPr>
          <p:cNvSpPr txBox="1"/>
          <p:nvPr/>
        </p:nvSpPr>
        <p:spPr>
          <a:xfrm>
            <a:off x="7260772" y="3744686"/>
            <a:ext cx="341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b="1" dirty="0"/>
              <a:t>Group members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400" b="1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b="1" dirty="0"/>
              <a:t>Nisargkumar Patel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b="1" dirty="0"/>
              <a:t>Gursimran Kaur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b="1" dirty="0"/>
              <a:t>Anusha Gundeti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b="1" dirty="0"/>
              <a:t>Darshan Ruparel</a:t>
            </a:r>
          </a:p>
        </p:txBody>
      </p:sp>
    </p:spTree>
    <p:extLst>
      <p:ext uri="{BB962C8B-B14F-4D97-AF65-F5344CB8AC3E}">
        <p14:creationId xmlns:p14="http://schemas.microsoft.com/office/powerpoint/2010/main" val="10185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Distribution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52340-7DA8-F02C-85CE-CBB23DEA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33" y="1498600"/>
            <a:ext cx="9647734" cy="51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2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Distribution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EBCEF-8F99-0301-9BB2-938840A8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517728"/>
            <a:ext cx="9906001" cy="5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Distribution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5811B-37C6-7679-398E-5BF86FDD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92" y="1190214"/>
            <a:ext cx="10267029" cy="55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Outlier Treatment - Log Transformation &amp; Flooring and Capping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AF13ED-C9D6-EA52-9BC8-476A2A890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36142"/>
              </p:ext>
            </p:extLst>
          </p:nvPr>
        </p:nvGraphicFramePr>
        <p:xfrm>
          <a:off x="2032000" y="1922926"/>
          <a:ext cx="8039100" cy="112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69683211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112160579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371684511"/>
                    </a:ext>
                  </a:extLst>
                </a:gridCol>
              </a:tblGrid>
              <a:tr h="375024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51239"/>
                  </a:ext>
                </a:extLst>
              </a:tr>
              <a:tr h="375024"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70713"/>
                  </a:ext>
                </a:extLst>
              </a:tr>
              <a:tr h="375024">
                <a:tc>
                  <a:txBody>
                    <a:bodyPr/>
                    <a:lstStyle/>
                    <a:p>
                      <a:r>
                        <a:rPr lang="en-US" dirty="0"/>
                        <a:t>Min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7422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D81681-6244-3BB0-E450-5E26F665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3314699"/>
            <a:ext cx="10426700" cy="2862263"/>
          </a:xfrm>
        </p:spPr>
        <p:txBody>
          <a:bodyPr>
            <a:normAutofit/>
          </a:bodyPr>
          <a:lstStyle/>
          <a:p>
            <a:pPr lvl="1"/>
            <a:r>
              <a:rPr lang="en-CA" sz="2400" dirty="0"/>
              <a:t>Skewness improved after log transformation</a:t>
            </a:r>
          </a:p>
          <a:p>
            <a:pPr lvl="1"/>
            <a:r>
              <a:rPr lang="en-CA" sz="2400" dirty="0"/>
              <a:t>Used flooring and capping to remove the outliers </a:t>
            </a:r>
            <a:r>
              <a:rPr lang="en-CA" dirty="0"/>
              <a:t>by using the upper and lower whiskers of particular columns as the threshold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4477-C935-4717-8E6F-02CC6D01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EDA +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0564-96B9-8D28-BD14-17656D19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10057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2400" dirty="0"/>
              <a:t>	Scatter Plot(Plotly) of Stations in Toronto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8984C-4DEC-EC77-152B-4206F1EFA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FEBC9-46D8-5B39-06B3-1E801631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73776"/>
            <a:ext cx="9048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E864D6-32B6-0AF0-75B8-14F8541D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92" y="1164192"/>
            <a:ext cx="9698908" cy="46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4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42349A-3063-DE70-7B85-97852F8F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631743"/>
            <a:ext cx="4940300" cy="2630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5E7CB-ED6E-862C-060E-F5E0B72EF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631743"/>
            <a:ext cx="4940300" cy="26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6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139472-D613-0642-4A64-8DA4B323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23" y="1102870"/>
            <a:ext cx="9842354" cy="46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5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63BDB7-D302-5A26-CD45-C094E601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9" y="928744"/>
            <a:ext cx="10540581" cy="50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7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21DB9-31CD-87EF-7D29-7FA5E78AB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92" y="915670"/>
            <a:ext cx="7772400" cy="375666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17D1C-1F6E-C53F-65A4-FBFBED02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92" y="4572000"/>
            <a:ext cx="10283108" cy="1604962"/>
          </a:xfrm>
        </p:spPr>
        <p:txBody>
          <a:bodyPr>
            <a:normAutofit/>
          </a:bodyPr>
          <a:lstStyle/>
          <a:p>
            <a:pPr lvl="1"/>
            <a:r>
              <a:rPr lang="en-CA" sz="2400" dirty="0"/>
              <a:t>SUDP – Disorderly Patron</a:t>
            </a:r>
          </a:p>
          <a:p>
            <a:pPr lvl="1"/>
            <a:r>
              <a:rPr lang="en-CA" dirty="0"/>
              <a:t>PUOPO – Train Door Monitoring</a:t>
            </a:r>
          </a:p>
          <a:p>
            <a:pPr lvl="1"/>
            <a:r>
              <a:rPr lang="en-CA" sz="2400" dirty="0"/>
              <a:t>MUPAA – Passenger Assistance Alarm Activated – no trouble found</a:t>
            </a:r>
          </a:p>
        </p:txBody>
      </p:sp>
    </p:spTree>
    <p:extLst>
      <p:ext uri="{BB962C8B-B14F-4D97-AF65-F5344CB8AC3E}">
        <p14:creationId xmlns:p14="http://schemas.microsoft.com/office/powerpoint/2010/main" val="24411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1629-B7BE-F49C-E120-5404266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59D4-6A84-B781-EE22-F0143649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Data Collection and Understanding</a:t>
            </a:r>
          </a:p>
          <a:p>
            <a:r>
              <a:rPr lang="en-US" sz="2400" dirty="0"/>
              <a:t>Data Preparation</a:t>
            </a:r>
          </a:p>
          <a:p>
            <a:r>
              <a:rPr lang="en-US" sz="2400" dirty="0"/>
              <a:t>Data Preprocessing</a:t>
            </a:r>
          </a:p>
          <a:p>
            <a:r>
              <a:rPr lang="en-US" sz="2400" dirty="0"/>
              <a:t>EDA + Visualization</a:t>
            </a:r>
          </a:p>
          <a:p>
            <a:r>
              <a:rPr lang="en-US" sz="2400" dirty="0"/>
              <a:t>Binary Classification</a:t>
            </a:r>
          </a:p>
          <a:p>
            <a:r>
              <a:rPr lang="en-US" sz="2400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5B0BD-AB8A-2529-8A46-EBDE8D8A08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905C90-9340-6ED5-BCFD-12338C39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73" y="800100"/>
            <a:ext cx="10653477" cy="50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0710B21-49D2-61BE-8644-5C7CED71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099468"/>
            <a:ext cx="4787900" cy="217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7258E0C-3579-1F0A-3E2B-5522BADE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42" y="1099468"/>
            <a:ext cx="4756157" cy="21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2D3F324-3A61-6775-258C-9F7EA170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345510"/>
            <a:ext cx="7816842" cy="35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2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022B66-6689-2895-ED37-1EC08B6F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5" y="787400"/>
            <a:ext cx="11920706" cy="54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7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50FCC-BFE5-3C1D-62C4-AEBF9285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AF8F549-0A80-5306-2098-5D72ECA6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79500"/>
            <a:ext cx="5276850" cy="39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DE50-81AA-0447-9750-32C1C2A9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0" y="1219201"/>
            <a:ext cx="5003800" cy="2989262"/>
          </a:xfrm>
        </p:spPr>
        <p:txBody>
          <a:bodyPr>
            <a:normAutofit/>
          </a:bodyPr>
          <a:lstStyle/>
          <a:p>
            <a:pPr lvl="1"/>
            <a:r>
              <a:rPr lang="en-CA" sz="2400" dirty="0"/>
              <a:t>Both are highly correlated</a:t>
            </a:r>
          </a:p>
          <a:p>
            <a:pPr lvl="1"/>
            <a:r>
              <a:rPr lang="en-CA" dirty="0"/>
              <a:t>This would be helpful in prediction of delay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447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B033-DFC6-A370-BB3A-D27FF46E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>
            <a:normAutofit fontScale="85000" lnSpcReduction="20000"/>
          </a:bodyPr>
          <a:lstStyle/>
          <a:p>
            <a:r>
              <a:rPr lang="en-CA" sz="2400" dirty="0"/>
              <a:t>Label encoding on categorical columns</a:t>
            </a:r>
          </a:p>
          <a:p>
            <a:r>
              <a:rPr lang="en-CA" sz="2400" dirty="0"/>
              <a:t>Train Test split</a:t>
            </a:r>
          </a:p>
          <a:p>
            <a:r>
              <a:rPr lang="en-CA" sz="2400" dirty="0"/>
              <a:t>Accuracy – 98% </a:t>
            </a:r>
          </a:p>
          <a:p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1B643-4149-EFFF-81E4-D77138C0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40E729-79F1-4986-0598-A076804A16C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Delay Prediction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882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B033-DFC6-A370-BB3A-D27FF46E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08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/>
              <a:t>TTC needs to improve the service as almost 50% times there is delay</a:t>
            </a:r>
          </a:p>
          <a:p>
            <a:r>
              <a:rPr lang="en-CA" sz="2400" dirty="0"/>
              <a:t>People should play their role in making TTC a better transport service</a:t>
            </a:r>
          </a:p>
          <a:p>
            <a:r>
              <a:rPr lang="en-CA" sz="2400" dirty="0"/>
              <a:t>Line 1 and 2 contains the major delays </a:t>
            </a:r>
          </a:p>
          <a:p>
            <a:r>
              <a:rPr lang="en-CA" sz="2400" dirty="0"/>
              <a:t>South bound trains seems to be contributing the highest number of delays</a:t>
            </a:r>
          </a:p>
          <a:p>
            <a:r>
              <a:rPr lang="en-CA" sz="2400" dirty="0"/>
              <a:t>More delays on weekdays during business hours, impacting job market</a:t>
            </a:r>
          </a:p>
          <a:p>
            <a:r>
              <a:rPr lang="en-CA" sz="2400" dirty="0"/>
              <a:t>Substantial delay during winter with January being the highest due to extreme weather</a:t>
            </a:r>
          </a:p>
          <a:p>
            <a:r>
              <a:rPr lang="en-CA" sz="2400" dirty="0"/>
              <a:t>Delays are not only because of TTC it is caused by people as well </a:t>
            </a:r>
          </a:p>
          <a:p>
            <a:r>
              <a:rPr lang="en-CA" sz="2400" dirty="0"/>
              <a:t>Around 4 am the delay is the highest</a:t>
            </a:r>
          </a:p>
          <a:p>
            <a:r>
              <a:rPr lang="en-CA" sz="2400" dirty="0"/>
              <a:t>Line 3 is taking to much time to commute</a:t>
            </a:r>
          </a:p>
          <a:p>
            <a:r>
              <a:rPr lang="en-CA" sz="2400" dirty="0"/>
              <a:t>In month of Jan, delay is not only because of weather but due to loop failures as well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1B643-4149-EFFF-81E4-D77138C0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40E729-79F1-4986-0598-A076804A16C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71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B033-DFC6-A370-BB3A-D27FF46E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08"/>
          </a:xfrm>
        </p:spPr>
        <p:txBody>
          <a:bodyPr>
            <a:normAutofit/>
          </a:bodyPr>
          <a:lstStyle/>
          <a:p>
            <a:r>
              <a:rPr lang="en-CA" sz="2400" dirty="0"/>
              <a:t>Try different color palettes</a:t>
            </a:r>
          </a:p>
          <a:p>
            <a:r>
              <a:rPr lang="en-CA" sz="2400" dirty="0"/>
              <a:t>Create tableau dashboard</a:t>
            </a:r>
          </a:p>
          <a:p>
            <a:r>
              <a:rPr lang="en-CA" sz="2400" dirty="0"/>
              <a:t>Try to improve the Station Map in Plotly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1B643-4149-EFFF-81E4-D77138C0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40E729-79F1-4986-0598-A076804A16C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557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D7E8-AB01-B41C-6528-0AF4FE58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A086-D011-D0FC-502D-34DEAD95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(n.d.). City of Toronto Open Data Portal. </a:t>
            </a:r>
            <a:r>
              <a:rPr lang="en-CA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Open.Toronto.ca</a:t>
            </a:r>
            <a:r>
              <a:rPr lang="en-CA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CA" sz="18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https://open.toronto.ca/dataset/ttc-subway-delay-data/</a:t>
            </a:r>
            <a:endParaRPr lang="en-C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CA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235E4-9F5B-1381-4E88-F9AFE6EEDF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062D-49CE-BFC8-52BD-E8E0692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93"/>
            <a:ext cx="10515600" cy="513513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4EDFD-4319-4007-C166-4279293782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1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018D-CD2F-BE7C-C770-67682F74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 and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FA479-C6AD-CDEF-BB3A-76D9C22065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7129E96-705B-EBA1-8651-B6591C6E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543" y="2122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F188C-9EF0-01D4-569B-7A3A2DFD34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City of Toronto Open Data Portal</a:t>
            </a:r>
          </a:p>
          <a:p>
            <a:r>
              <a:rPr lang="en-US" sz="2400" dirty="0"/>
              <a:t>TTC subway and service delay</a:t>
            </a:r>
          </a:p>
          <a:p>
            <a:r>
              <a:rPr lang="en-US" sz="2400" dirty="0"/>
              <a:t>Data belongs to year 2022</a:t>
            </a:r>
          </a:p>
          <a:p>
            <a:r>
              <a:rPr lang="en-US" sz="2400" dirty="0"/>
              <a:t>Approx. 20k records and 10 columns</a:t>
            </a:r>
          </a:p>
          <a:p>
            <a:r>
              <a:rPr lang="en-US" sz="2400" dirty="0"/>
              <a:t>Latitude and Longitude of station using MapQuest API</a:t>
            </a:r>
          </a:p>
        </p:txBody>
      </p:sp>
    </p:spTree>
    <p:extLst>
      <p:ext uri="{BB962C8B-B14F-4D97-AF65-F5344CB8AC3E}">
        <p14:creationId xmlns:p14="http://schemas.microsoft.com/office/powerpoint/2010/main" val="41034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E555A-DBCC-F53A-8E18-A9DE2F71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943568-0869-30DA-551D-50F78361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Collection and Understanding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42A04-5198-9C6A-8B33-F7D61EA7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9171214" cy="4922381"/>
          </a:xfrm>
        </p:spPr>
        <p:txBody>
          <a:bodyPr>
            <a:normAutofit/>
          </a:bodyPr>
          <a:lstStyle/>
          <a:p>
            <a:r>
              <a:rPr lang="en-US" sz="2400" dirty="0"/>
              <a:t>Date, time and day of the week</a:t>
            </a:r>
          </a:p>
          <a:p>
            <a:r>
              <a:rPr lang="en-US" sz="2400" dirty="0"/>
              <a:t>Station Name</a:t>
            </a:r>
          </a:p>
          <a:p>
            <a:r>
              <a:rPr lang="en-US" sz="2400" dirty="0"/>
              <a:t>Delay Code</a:t>
            </a:r>
          </a:p>
          <a:p>
            <a:r>
              <a:rPr lang="en-US" sz="2400" dirty="0"/>
              <a:t>Minimum Delay</a:t>
            </a:r>
          </a:p>
          <a:p>
            <a:r>
              <a:rPr lang="en-US" sz="2400" dirty="0"/>
              <a:t>Minimum Gap</a:t>
            </a:r>
          </a:p>
          <a:p>
            <a:r>
              <a:rPr lang="en-US" sz="2400" dirty="0"/>
              <a:t>Bound</a:t>
            </a:r>
          </a:p>
          <a:p>
            <a:r>
              <a:rPr lang="en-US" sz="2400" dirty="0"/>
              <a:t>Line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0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A75A-2B0A-9DD6-0B75-CABE57A1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/>
              <a:t>Handling Missing Values</a:t>
            </a:r>
          </a:p>
          <a:p>
            <a:pPr lvl="1"/>
            <a:r>
              <a:rPr lang="en-CA" dirty="0"/>
              <a:t>5536 missing values in Bound column - set it to Unknown</a:t>
            </a:r>
          </a:p>
          <a:p>
            <a:pPr lvl="1"/>
            <a:r>
              <a:rPr lang="en-CA" dirty="0"/>
              <a:t>Line column had 39 missing values</a:t>
            </a:r>
          </a:p>
          <a:p>
            <a:pPr lvl="1"/>
            <a:r>
              <a:rPr lang="en-CA" dirty="0"/>
              <a:t>Based on station name, line column was rectified</a:t>
            </a:r>
          </a:p>
          <a:p>
            <a:pPr lvl="1"/>
            <a:r>
              <a:rPr lang="en-CA" sz="2400" dirty="0"/>
              <a:t>Dropping the vehicle column</a:t>
            </a:r>
          </a:p>
          <a:p>
            <a:pPr lvl="1"/>
            <a:r>
              <a:rPr lang="en-CA" dirty="0"/>
              <a:t>Removed duplicates(around 15 records)</a:t>
            </a:r>
            <a:endParaRPr lang="en-CA" sz="2400" dirty="0"/>
          </a:p>
          <a:p>
            <a:pPr lvl="1"/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A75A-2B0A-9DD6-0B75-CABE57A1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/>
              <a:t>Cleaning Station column – lot of wrong data entries</a:t>
            </a:r>
          </a:p>
          <a:p>
            <a:pPr lvl="1"/>
            <a:r>
              <a:rPr lang="en-CA" dirty="0"/>
              <a:t>Spelling mistakes, no space in between words, different names for similar stations</a:t>
            </a:r>
          </a:p>
          <a:p>
            <a:pPr lvl="1"/>
            <a:r>
              <a:rPr lang="en-CA" dirty="0"/>
              <a:t>259 unique stations whereas TTC only has 75 stations </a:t>
            </a:r>
          </a:p>
          <a:p>
            <a:pPr lvl="1"/>
            <a:r>
              <a:rPr lang="en-CA" dirty="0"/>
              <a:t>Regular expression to clean the station column</a:t>
            </a:r>
          </a:p>
          <a:p>
            <a:pPr lvl="1"/>
            <a:r>
              <a:rPr lang="en-CA" dirty="0"/>
              <a:t>Rows having station count &lt; 40 were dropped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Generating numeric values for line column</a:t>
            </a:r>
          </a:p>
          <a:p>
            <a:pPr lvl="1"/>
            <a:r>
              <a:rPr lang="en-CA" dirty="0"/>
              <a:t>Based on station name, line no was decided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ED21B70-0890-7380-D9BC-BB572F32D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95046"/>
              </p:ext>
            </p:extLst>
          </p:nvPr>
        </p:nvGraphicFramePr>
        <p:xfrm>
          <a:off x="927100" y="1690688"/>
          <a:ext cx="9690098" cy="148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798">
                  <a:extLst>
                    <a:ext uri="{9D8B030D-6E8A-4147-A177-3AD203B41FA5}">
                      <a16:colId xmlns:a16="http://schemas.microsoft.com/office/drawing/2014/main" val="2123861423"/>
                    </a:ext>
                  </a:extLst>
                </a:gridCol>
                <a:gridCol w="1349800">
                  <a:extLst>
                    <a:ext uri="{9D8B030D-6E8A-4147-A177-3AD203B41FA5}">
                      <a16:colId xmlns:a16="http://schemas.microsoft.com/office/drawing/2014/main" val="2625721860"/>
                    </a:ext>
                  </a:extLst>
                </a:gridCol>
                <a:gridCol w="1541125">
                  <a:extLst>
                    <a:ext uri="{9D8B030D-6E8A-4147-A177-3AD203B41FA5}">
                      <a16:colId xmlns:a16="http://schemas.microsoft.com/office/drawing/2014/main" val="1725698194"/>
                    </a:ext>
                  </a:extLst>
                </a:gridCol>
                <a:gridCol w="1541125">
                  <a:extLst>
                    <a:ext uri="{9D8B030D-6E8A-4147-A177-3AD203B41FA5}">
                      <a16:colId xmlns:a16="http://schemas.microsoft.com/office/drawing/2014/main" val="2759164504"/>
                    </a:ext>
                  </a:extLst>
                </a:gridCol>
                <a:gridCol w="1541125">
                  <a:extLst>
                    <a:ext uri="{9D8B030D-6E8A-4147-A177-3AD203B41FA5}">
                      <a16:colId xmlns:a16="http://schemas.microsoft.com/office/drawing/2014/main" val="1537627690"/>
                    </a:ext>
                  </a:extLst>
                </a:gridCol>
                <a:gridCol w="1541125">
                  <a:extLst>
                    <a:ext uri="{9D8B030D-6E8A-4147-A177-3AD203B41FA5}">
                      <a16:colId xmlns:a16="http://schemas.microsoft.com/office/drawing/2014/main" val="3364823958"/>
                    </a:ext>
                  </a:extLst>
                </a:gridCol>
              </a:tblGrid>
              <a:tr h="687585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IQR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5890"/>
                  </a:ext>
                </a:extLst>
              </a:tr>
              <a:tr h="398363">
                <a:tc>
                  <a:txBody>
                    <a:bodyPr/>
                    <a:lstStyle/>
                    <a:p>
                      <a:r>
                        <a:rPr lang="en-US" dirty="0"/>
                        <a:t>Min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15672"/>
                  </a:ext>
                </a:extLst>
              </a:tr>
              <a:tr h="398363">
                <a:tc>
                  <a:txBody>
                    <a:bodyPr/>
                    <a:lstStyle/>
                    <a:p>
                      <a:r>
                        <a:rPr lang="en-US" dirty="0"/>
                        <a:t>Min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2062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C0828D-F76A-0029-97DD-FBC6DFC6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3314699"/>
            <a:ext cx="10426700" cy="2862263"/>
          </a:xfrm>
        </p:spPr>
        <p:txBody>
          <a:bodyPr>
            <a:normAutofit/>
          </a:bodyPr>
          <a:lstStyle/>
          <a:p>
            <a:pPr lvl="1"/>
            <a:r>
              <a:rPr lang="en-CA" sz="2400" dirty="0"/>
              <a:t>Mean does not represent the data as there is lot of skewness</a:t>
            </a:r>
          </a:p>
          <a:p>
            <a:pPr lvl="1"/>
            <a:r>
              <a:rPr lang="en-CA" dirty="0"/>
              <a:t>To detect the outlier – better to go with median as the measure of central tendency and IQR as more than 50% records represent the median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7446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Outlier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794F57-7CF8-7C6E-CDCB-B893C92F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86111"/>
            <a:ext cx="8953500" cy="476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4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77-26EE-8FF4-A40D-8B84C836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Distribution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87D81-8B90-0983-98DD-87D18EBA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274445" y="132886"/>
            <a:ext cx="1592494" cy="46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F65895-312B-963F-BD98-49F9D6DC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99" y="1409699"/>
            <a:ext cx="9981620" cy="53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4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545</Words>
  <Application>Microsoft Macintosh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TTC Subway Delay Visualization</vt:lpstr>
      <vt:lpstr>Today’s Objective</vt:lpstr>
      <vt:lpstr>Data Collection and Understanding</vt:lpstr>
      <vt:lpstr>Data Collection and Understanding</vt:lpstr>
      <vt:lpstr>Data Preparation</vt:lpstr>
      <vt:lpstr>Data Preparation</vt:lpstr>
      <vt:lpstr>Data Pre-Processing</vt:lpstr>
      <vt:lpstr>Outlier Detection</vt:lpstr>
      <vt:lpstr>Distribution Plot</vt:lpstr>
      <vt:lpstr>Distribution Plot</vt:lpstr>
      <vt:lpstr>Distribution Plot</vt:lpstr>
      <vt:lpstr>Distribution Plot</vt:lpstr>
      <vt:lpstr>Outlier Treatment - Log Transformation &amp; Flooring and Capping</vt:lpstr>
      <vt:lpstr>EDA +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Recession</dc:title>
  <dc:creator>Darshan Bhupendra Ruparel</dc:creator>
  <cp:lastModifiedBy>Nisargkumar Kalpeshbhai Patel</cp:lastModifiedBy>
  <cp:revision>124</cp:revision>
  <dcterms:created xsi:type="dcterms:W3CDTF">2022-11-26T22:59:34Z</dcterms:created>
  <dcterms:modified xsi:type="dcterms:W3CDTF">2023-09-16T15:46:51Z</dcterms:modified>
</cp:coreProperties>
</file>