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Roboto Slab"/>
      <p:regular r:id="rId24"/>
      <p:bold r:id="rId25"/>
    </p:embeddedFon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Slab-regular.fntdata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regular.fntdata"/><Relationship Id="rId25" Type="http://schemas.openxmlformats.org/officeDocument/2006/relationships/font" Target="fonts/RobotoSlab-bold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a8eafdd15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a8eafdd15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a8eafdd15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a8eafdd15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a8eafdd15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a8eafdd15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a8eafdd15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a8eafdd15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a8eafdd15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a8eafdd1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a8eafdd15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a8eafdd15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a8eafdd15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a8eafdd15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a8eafdd15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a8eafdd15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a8eafdd15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a8eafdd15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a8eafdd15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a8eafdd15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992e7b8f8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992e7b8f8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992e7b8f8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992e7b8f8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8eafdd15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a8eafdd1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a8eafdd15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a8eafdd15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a8eafdd15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a8eafdd15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a8eafdd15_2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a8eafdd15_2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a8eafdd15_2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a8eafdd15_2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a8eafdd15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a8eafdd15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0" y="1613888"/>
            <a:ext cx="5783400" cy="87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>
                <a:latin typeface="Times New Roman"/>
                <a:ea typeface="Times New Roman"/>
                <a:cs typeface="Times New Roman"/>
                <a:sym typeface="Times New Roman"/>
              </a:rPr>
              <a:t>High Performance Computing</a:t>
            </a:r>
            <a:endParaRPr b="0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0" y="2660175"/>
            <a:ext cx="5783400" cy="19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Autumn’ 17 Course Project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Instructor - Prof. Bhaskar Chaudhary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Authors,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Aagam P. Mehta (201501133)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Nisarg S. Patel    (201501134)</a:t>
            </a:r>
            <a:endParaRPr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s.jpg"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289" y="807375"/>
            <a:ext cx="904661" cy="87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Parallelisation of Barnes Hut Algorithm</a:t>
            </a:r>
            <a:endParaRPr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of parallelism:</a:t>
            </a:r>
            <a:endParaRPr sz="16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Since, we have N particles to compute force on we can do this work parallel.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Also, since the force on any particle is not dependent upon the output/total force of any other particle, hence we can completely parallelise calculation of forces.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We can also use dynamic scheduling of cores so as to see that none of the threads are ideal.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Parallelisation of Barnes Hut Algorithm</a:t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Parallelisation Techniques: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>
                <a:latin typeface="Cambria"/>
                <a:ea typeface="Cambria"/>
                <a:cs typeface="Cambria"/>
                <a:sym typeface="Cambria"/>
              </a:rPr>
              <a:t>1)    Static Schedules – #pragma omp parallel for</a:t>
            </a:r>
            <a:endParaRPr b="1" sz="16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mbria"/>
                <a:ea typeface="Cambria"/>
                <a:cs typeface="Cambria"/>
                <a:sym typeface="Cambria"/>
              </a:rPr>
              <a:t>2)    Dynamic Schedules - #pragma omp parallel for schedule(dynamic)</a:t>
            </a:r>
            <a:endParaRPr b="1" sz="16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mbria"/>
                <a:ea typeface="Cambria"/>
                <a:cs typeface="Cambria"/>
                <a:sym typeface="Cambria"/>
              </a:rPr>
              <a:t>3)    Chunk Size with dynamic scheduling - #pragma omp parallel for schedule (dynamic,        chunk_size)</a:t>
            </a:r>
            <a:endParaRPr b="1" sz="16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mbria"/>
                <a:ea typeface="Cambria"/>
                <a:cs typeface="Cambria"/>
                <a:sym typeface="Cambria"/>
              </a:rPr>
              <a:t>4)     Guided Schedules - #pragma omp parallel for schedule(guided)</a:t>
            </a:r>
            <a:endParaRPr b="1" sz="16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of the Barnes-Hut Algorithm</a:t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see a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Screenshot of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output screen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displaying the force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on each particle.</a:t>
            </a:r>
            <a:endParaRPr/>
          </a:p>
        </p:txBody>
      </p:sp>
      <p:pic>
        <p:nvPicPr>
          <p:cNvPr descr="Screenshot (26).png"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6250" y="1489825"/>
            <a:ext cx="6347724" cy="300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Analysis through Graphs</a:t>
            </a:r>
            <a:endParaRPr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lang="en" sz="2400"/>
              <a:t>Static Scheduling - Input Size vs Time</a:t>
            </a:r>
            <a:endParaRPr sz="2400"/>
          </a:p>
        </p:txBody>
      </p:sp>
      <p:pic>
        <p:nvPicPr>
          <p:cNvPr descr="1.png"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144125"/>
            <a:ext cx="7951925" cy="3711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Analysis through Graphs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lang="en" sz="2400"/>
              <a:t>Static Scheduling - Input Size vs Speed Up</a:t>
            </a:r>
            <a:endParaRPr/>
          </a:p>
        </p:txBody>
      </p:sp>
      <p:pic>
        <p:nvPicPr>
          <p:cNvPr descr="2.png"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826" y="1339825"/>
            <a:ext cx="8217275" cy="354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Analysis through Graphs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Number of Cores vs Speed up</a:t>
            </a:r>
            <a:endParaRPr/>
          </a:p>
        </p:txBody>
      </p:sp>
      <p:pic>
        <p:nvPicPr>
          <p:cNvPr descr="3.png"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850" y="1055650"/>
            <a:ext cx="8019374" cy="3873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Analysis through Graphs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Serial vs Parallel (Core = 1) i.e. Parallel Overhead</a:t>
            </a:r>
            <a:endParaRPr/>
          </a:p>
        </p:txBody>
      </p:sp>
      <p:pic>
        <p:nvPicPr>
          <p:cNvPr descr="4.png" id="170" name="Google Shape;1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850" y="1238925"/>
            <a:ext cx="8068349" cy="369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Analysis through Graphs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Input Size vs Performance</a:t>
            </a:r>
            <a:endParaRPr/>
          </a:p>
        </p:txBody>
      </p:sp>
      <p:pic>
        <p:nvPicPr>
          <p:cNvPr descr="5.png" id="176" name="Google Shape;17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400" y="1144125"/>
            <a:ext cx="8239826" cy="3785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Analysis through Graphs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Number of Cores vs Efficiency</a:t>
            </a:r>
            <a:endParaRPr/>
          </a:p>
        </p:txBody>
      </p:sp>
      <p:pic>
        <p:nvPicPr>
          <p:cNvPr descr="6.png" id="182" name="Google Shape;18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144125"/>
            <a:ext cx="8170325" cy="3785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Comparison: </a:t>
            </a:r>
            <a:endParaRPr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Static/Dynamic vs Guided Scheduling</a:t>
            </a:r>
            <a:endParaRPr/>
          </a:p>
        </p:txBody>
      </p:sp>
      <p:pic>
        <p:nvPicPr>
          <p:cNvPr descr="Compare.JPG" id="188" name="Google Shape;18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300" y="1287925"/>
            <a:ext cx="7921675" cy="352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 - Body Problem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Introduction: </a:t>
            </a:r>
            <a:endParaRPr b="1" sz="24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Given N- bodies and position, calculating the total force acting on each particle due to all other particles is known as N-body problem.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Ex: Gravitational Force, Electrostatic Force etc.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For this assignment we will be calculating the Gravitational Force between N-bodies.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210225"/>
            <a:ext cx="8368200" cy="6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N- Body Problem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7900" y="957275"/>
            <a:ext cx="8368200" cy="36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Mathematical Statement of problem:</a:t>
            </a:r>
            <a:endParaRPr b="1" sz="2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Assume a system of N particles, located at X</a:t>
            </a:r>
            <a:r>
              <a:rPr baseline="-25000"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and having a mass of M</a:t>
            </a:r>
            <a:r>
              <a:rPr baseline="-25000"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pairwise interaction force between two bodies is given by, 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Thus, the total force on any particle is equal to the sum of pairwise interaction forces.</a:t>
            </a:r>
            <a:r>
              <a:rPr b="1"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	  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qu-1.JPG"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7050" y="3315650"/>
            <a:ext cx="3968975" cy="1609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qu.JPG"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0003" y="2449978"/>
            <a:ext cx="1833050" cy="49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 - Body Problem	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Problem Statement: </a:t>
            </a:r>
            <a:endParaRPr b="1" sz="2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Calculate the total force on each of the particle for a system of n particles.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Total force on 1 particle using the above equation requires O(n) operations.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 such particles, the complexity becomes O(n2).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Hence the following algorithm aims at reducing the complexity to O(n*log n) by using efficient methods to approximate the sum in RHS in the force equation.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Barnes-Hut Algorithm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steps of the algorithm are,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a) 	Build a Quad tree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b)	Traverse the Quad Tree from the leaves to the root, computing centre mass and total mass for each parent node.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c) 	For each particle, traverse the tree from the root, calculating the force.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Barnes Hut algorithm for 2-body problem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87900" y="141984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a system of 2 bodies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A(1,1) with mass 1.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B(2,5) with mass 5.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step is to build a quad-tree of size 8.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Point A and B will be included in quad tree as follows: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Quad Tree Formation Example</a:t>
            </a:r>
            <a:endParaRPr/>
          </a:p>
        </p:txBody>
      </p:sp>
      <p:sp>
        <p:nvSpPr>
          <p:cNvPr id="103" name="Google Shape;103;p19"/>
          <p:cNvSpPr/>
          <p:nvPr/>
        </p:nvSpPr>
        <p:spPr>
          <a:xfrm>
            <a:off x="2052725" y="1737825"/>
            <a:ext cx="3184200" cy="277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" name="Google Shape;104;p19"/>
          <p:cNvCxnSpPr>
            <a:stCxn id="103" idx="0"/>
            <a:endCxn id="103" idx="2"/>
          </p:cNvCxnSpPr>
          <p:nvPr/>
        </p:nvCxnSpPr>
        <p:spPr>
          <a:xfrm>
            <a:off x="3644825" y="1737825"/>
            <a:ext cx="0" cy="277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9"/>
          <p:cNvCxnSpPr>
            <a:stCxn id="103" idx="1"/>
            <a:endCxn id="103" idx="3"/>
          </p:cNvCxnSpPr>
          <p:nvPr/>
        </p:nvCxnSpPr>
        <p:spPr>
          <a:xfrm>
            <a:off x="2052725" y="3125775"/>
            <a:ext cx="318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9"/>
          <p:cNvCxnSpPr/>
          <p:nvPr/>
        </p:nvCxnSpPr>
        <p:spPr>
          <a:xfrm>
            <a:off x="2799175" y="1761150"/>
            <a:ext cx="11700" cy="137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9"/>
          <p:cNvCxnSpPr/>
          <p:nvPr/>
        </p:nvCxnSpPr>
        <p:spPr>
          <a:xfrm>
            <a:off x="2076050" y="2437625"/>
            <a:ext cx="1563000" cy="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9"/>
          <p:cNvCxnSpPr/>
          <p:nvPr/>
        </p:nvCxnSpPr>
        <p:spPr>
          <a:xfrm rot="10800000">
            <a:off x="2437575" y="1761150"/>
            <a:ext cx="11700" cy="66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9"/>
          <p:cNvCxnSpPr/>
          <p:nvPr/>
        </p:nvCxnSpPr>
        <p:spPr>
          <a:xfrm>
            <a:off x="2052725" y="2122725"/>
            <a:ext cx="734700" cy="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19"/>
          <p:cNvSpPr/>
          <p:nvPr/>
        </p:nvSpPr>
        <p:spPr>
          <a:xfrm>
            <a:off x="2134375" y="1831150"/>
            <a:ext cx="233100" cy="198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111" name="Google Shape;111;p19"/>
          <p:cNvCxnSpPr/>
          <p:nvPr/>
        </p:nvCxnSpPr>
        <p:spPr>
          <a:xfrm>
            <a:off x="2822500" y="3137425"/>
            <a:ext cx="0" cy="141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9"/>
          <p:cNvCxnSpPr/>
          <p:nvPr/>
        </p:nvCxnSpPr>
        <p:spPr>
          <a:xfrm>
            <a:off x="2087725" y="3813900"/>
            <a:ext cx="1574400" cy="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9"/>
          <p:cNvCxnSpPr/>
          <p:nvPr/>
        </p:nvCxnSpPr>
        <p:spPr>
          <a:xfrm rot="10800000">
            <a:off x="2064375" y="3475650"/>
            <a:ext cx="76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9"/>
          <p:cNvCxnSpPr/>
          <p:nvPr/>
        </p:nvCxnSpPr>
        <p:spPr>
          <a:xfrm>
            <a:off x="2414300" y="3125750"/>
            <a:ext cx="11700" cy="71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Google Shape;115;p19"/>
          <p:cNvSpPr/>
          <p:nvPr/>
        </p:nvSpPr>
        <p:spPr>
          <a:xfrm>
            <a:off x="2507700" y="3201563"/>
            <a:ext cx="233100" cy="198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Calculation of Force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Next step is to calculate the center of mass of each of the sub quadtrees.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Next if the distance of quad tree is comparatively large then it will consider it as a single particle with position as center of mass with mass as the total mass of the particles in subquad-tree.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Thus we get force on A by using mass and distance between them.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Barnes Hut Algorithm vs PP Method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Particle-Particle method gives exact precise output but takes O(n</a:t>
            </a:r>
            <a:r>
              <a:rPr baseline="30000" lang="en"/>
              <a:t>2</a:t>
            </a:r>
            <a:r>
              <a:rPr lang="en"/>
              <a:t>) complexity whereas Barnes Hut Algorithm uses some approximation and computes the force in O(n * Log n)  complexity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