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9" r:id="rId4"/>
    <p:sldId id="258" r:id="rId5"/>
    <p:sldId id="261" r:id="rId6"/>
    <p:sldId id="262" r:id="rId7"/>
    <p:sldId id="263" r:id="rId8"/>
    <p:sldId id="264" r:id="rId9"/>
    <p:sldId id="265" r:id="rId10"/>
    <p:sldId id="270" r:id="rId11"/>
    <p:sldId id="266" r:id="rId12"/>
    <p:sldId id="271" r:id="rId13"/>
    <p:sldId id="267" r:id="rId14"/>
    <p:sldId id="272" r:id="rId15"/>
    <p:sldId id="273" r:id="rId16"/>
    <p:sldId id="274" r:id="rId17"/>
    <p:sldId id="275" r:id="rId18"/>
    <p:sldId id="284" r:id="rId19"/>
    <p:sldId id="276" r:id="rId20"/>
    <p:sldId id="277" r:id="rId21"/>
    <p:sldId id="278" r:id="rId22"/>
    <p:sldId id="279" r:id="rId23"/>
    <p:sldId id="280" r:id="rId24"/>
    <p:sldId id="281" r:id="rId25"/>
    <p:sldId id="285" r:id="rId26"/>
    <p:sldId id="282"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DD4490-A17C-4E87-9C4A-D4BF5BDF7D44}" type="datetimeFigureOut">
              <a:rPr lang="en-US" smtClean="0"/>
              <a:t>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39A287-C033-4DA6-83C3-3A5C44587A1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9A287-C033-4DA6-83C3-3A5C44587A13}" type="slidenum">
              <a:rPr lang="en-US" smtClean="0"/>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06F364-9506-4EEF-A168-EE25875A47E5}"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0B135-5F13-4FA5-81FE-470D4C0AC3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06F364-9506-4EEF-A168-EE25875A47E5}"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0B135-5F13-4FA5-81FE-470D4C0AC3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06F364-9506-4EEF-A168-EE25875A47E5}"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0B135-5F13-4FA5-81FE-470D4C0AC3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06F364-9506-4EEF-A168-EE25875A47E5}"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0B135-5F13-4FA5-81FE-470D4C0AC3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06F364-9506-4EEF-A168-EE25875A47E5}"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0B135-5F13-4FA5-81FE-470D4C0AC3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06F364-9506-4EEF-A168-EE25875A47E5}" type="datetimeFigureOut">
              <a:rPr lang="en-US" smtClean="0"/>
              <a:pPr/>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0B135-5F13-4FA5-81FE-470D4C0AC3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06F364-9506-4EEF-A168-EE25875A47E5}" type="datetimeFigureOut">
              <a:rPr lang="en-US" smtClean="0"/>
              <a:pPr/>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0B135-5F13-4FA5-81FE-470D4C0AC3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06F364-9506-4EEF-A168-EE25875A47E5}" type="datetimeFigureOut">
              <a:rPr lang="en-US" smtClean="0"/>
              <a:pPr/>
              <a:t>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0B135-5F13-4FA5-81FE-470D4C0AC3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6F364-9506-4EEF-A168-EE25875A47E5}" type="datetimeFigureOut">
              <a:rPr lang="en-US" smtClean="0"/>
              <a:pPr/>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0B135-5F13-4FA5-81FE-470D4C0AC3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06F364-9506-4EEF-A168-EE25875A47E5}" type="datetimeFigureOut">
              <a:rPr lang="en-US" smtClean="0"/>
              <a:pPr/>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0B135-5F13-4FA5-81FE-470D4C0AC3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06F364-9506-4EEF-A168-EE25875A47E5}" type="datetimeFigureOut">
              <a:rPr lang="en-US" smtClean="0"/>
              <a:pPr/>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0B135-5F13-4FA5-81FE-470D4C0AC3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6F364-9506-4EEF-A168-EE25875A47E5}" type="datetimeFigureOut">
              <a:rPr lang="en-US" smtClean="0"/>
              <a:pPr/>
              <a:t>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20B135-5F13-4FA5-81FE-470D4C0AC3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lectricaleasy.com/2012/12/armature-winding-of-dc-machine.html"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Fleming's_right-hand_rul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hyperlink" Target="https://www.electricaleasy.com/2012/12/armature-winding-of-dc-machine.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electricaleasy.com/2012/12/emf-and-torque-equation-of-dc-machine.html" TargetMode="External"/><Relationship Id="rId2" Type="http://schemas.openxmlformats.org/officeDocument/2006/relationships/hyperlink" Target="https://www.electricaleasy.com/2014/02/faradays-law-and-lenzs-law-of.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electricaleasy.com/2012/12/armature-winding-of-dc-machin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285860"/>
            <a:ext cx="7772400" cy="1470025"/>
          </a:xfrm>
        </p:spPr>
        <p:txBody>
          <a:bodyPr/>
          <a:lstStyle/>
          <a:p>
            <a:r>
              <a:rPr lang="en-US" dirty="0" smtClean="0"/>
              <a:t>DC Machines</a:t>
            </a:r>
            <a:endParaRPr lang="en-US" dirty="0"/>
          </a:p>
        </p:txBody>
      </p:sp>
      <p:sp>
        <p:nvSpPr>
          <p:cNvPr id="4" name="Rectangle 3"/>
          <p:cNvSpPr/>
          <p:nvPr/>
        </p:nvSpPr>
        <p:spPr>
          <a:xfrm>
            <a:off x="2714612" y="3643314"/>
            <a:ext cx="6096000" cy="954107"/>
          </a:xfrm>
          <a:prstGeom prst="rect">
            <a:avLst/>
          </a:prstGeom>
        </p:spPr>
        <p:txBody>
          <a:bodyPr>
            <a:spAutoFit/>
          </a:bodyPr>
          <a:lstStyle/>
          <a:p>
            <a:pPr algn="r"/>
            <a:r>
              <a:rPr lang="en-US" sz="2800" b="1" dirty="0" smtClean="0">
                <a:solidFill>
                  <a:srgbClr val="002060"/>
                </a:solidFill>
              </a:rPr>
              <a:t>Prepared by: </a:t>
            </a:r>
          </a:p>
          <a:p>
            <a:pPr algn="r"/>
            <a:r>
              <a:rPr lang="en-US" sz="2800" b="1" dirty="0" smtClean="0">
                <a:solidFill>
                  <a:srgbClr val="002060"/>
                </a:solidFill>
              </a:rPr>
              <a:t>Prof. J. M. SHAH</a:t>
            </a:r>
            <a:endParaRPr lang="en-US" sz="2800" dirty="0" smtClean="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smtClean="0"/>
              <a:t>Cont..</a:t>
            </a:r>
            <a:endParaRPr lang="en-US" dirty="0"/>
          </a:p>
        </p:txBody>
      </p:sp>
      <p:pic>
        <p:nvPicPr>
          <p:cNvPr id="8194" name="Picture 2" descr="armature core of a DC generator"/>
          <p:cNvPicPr>
            <a:picLocks noChangeAspect="1" noChangeArrowheads="1"/>
          </p:cNvPicPr>
          <p:nvPr/>
        </p:nvPicPr>
        <p:blipFill>
          <a:blip r:embed="rId2"/>
          <a:srcRect/>
          <a:stretch>
            <a:fillRect/>
          </a:stretch>
        </p:blipFill>
        <p:spPr bwMode="auto">
          <a:xfrm>
            <a:off x="571472" y="1924252"/>
            <a:ext cx="3714776" cy="2921901"/>
          </a:xfrm>
          <a:prstGeom prst="rect">
            <a:avLst/>
          </a:prstGeom>
          <a:noFill/>
        </p:spPr>
      </p:pic>
      <p:sp>
        <p:nvSpPr>
          <p:cNvPr id="5" name="Rectangle 4"/>
          <p:cNvSpPr/>
          <p:nvPr/>
        </p:nvSpPr>
        <p:spPr>
          <a:xfrm>
            <a:off x="1571604" y="5857892"/>
            <a:ext cx="6215106" cy="523220"/>
          </a:xfrm>
          <a:prstGeom prst="rect">
            <a:avLst/>
          </a:prstGeom>
        </p:spPr>
        <p:txBody>
          <a:bodyPr wrap="square">
            <a:spAutoFit/>
          </a:bodyPr>
          <a:lstStyle/>
          <a:p>
            <a:pPr algn="ctr"/>
            <a:r>
              <a:rPr lang="en-US" sz="2800" b="1" dirty="0" smtClean="0"/>
              <a:t>Armature core and </a:t>
            </a:r>
            <a:r>
              <a:rPr lang="en-US" sz="2800" b="1" dirty="0" smtClean="0">
                <a:hlinkClick r:id="rId3"/>
              </a:rPr>
              <a:t>Armature winding</a:t>
            </a:r>
            <a:r>
              <a:rPr lang="en-US" sz="2800" dirty="0" smtClean="0"/>
              <a:t> </a:t>
            </a:r>
            <a:r>
              <a:rPr lang="en-US" sz="2800" b="1" dirty="0" smtClean="0"/>
              <a:t> </a:t>
            </a:r>
            <a:endParaRPr lang="en-US" sz="2800" dirty="0"/>
          </a:p>
        </p:txBody>
      </p:sp>
      <p:sp>
        <p:nvSpPr>
          <p:cNvPr id="8196" name="AutoShape 4" descr="Gramme Ring and Drum Wound Armature in DC Mot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10" descr="Akshar Copper 75 GPD DC Armature, Packaging Type: Box, Model Number:  AI75GPD, Rs 250 /piece | ID: 10263723462"/>
          <p:cNvPicPr>
            <a:picLocks noChangeAspect="1" noChangeArrowheads="1"/>
          </p:cNvPicPr>
          <p:nvPr/>
        </p:nvPicPr>
        <p:blipFill>
          <a:blip r:embed="rId4"/>
          <a:srcRect/>
          <a:stretch>
            <a:fillRect/>
          </a:stretch>
        </p:blipFill>
        <p:spPr bwMode="auto">
          <a:xfrm>
            <a:off x="4714875" y="2143116"/>
            <a:ext cx="4215291" cy="268092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Footlight MT Light" pitchFamily="18" charset="0"/>
              </a:rPr>
              <a:t>4)Commutator</a:t>
            </a:r>
            <a:endParaRPr lang="en-IN" b="1" dirty="0">
              <a:latin typeface="Footlight MT Light" pitchFamily="18" charset="0"/>
            </a:endParaRPr>
          </a:p>
        </p:txBody>
      </p:sp>
      <p:sp>
        <p:nvSpPr>
          <p:cNvPr id="5" name="Text Box 4"/>
          <p:cNvSpPr txBox="1">
            <a:spLocks noGrp="1" noChangeArrowheads="1"/>
          </p:cNvSpPr>
          <p:nvPr>
            <p:ph idx="1"/>
          </p:nvPr>
        </p:nvSpPr>
        <p:spPr bwMode="auto">
          <a:xfrm>
            <a:off x="304800" y="1295400"/>
            <a:ext cx="8229600" cy="3970318"/>
          </a:xfrm>
          <a:prstGeom prst="rect">
            <a:avLst/>
          </a:prstGeom>
          <a:noFill/>
          <a:ln w="9525">
            <a:noFill/>
            <a:miter lim="800000"/>
            <a:headEnd/>
            <a:tailEnd/>
          </a:ln>
          <a:effectLst/>
        </p:spPr>
        <p:txBody>
          <a:bodyPr>
            <a:spAutoFit/>
          </a:bodyPr>
          <a:lstStyle/>
          <a:p>
            <a:pPr algn="just" eaLnBrk="0" hangingPunct="0">
              <a:spcBef>
                <a:spcPct val="0"/>
              </a:spcBef>
              <a:defRPr/>
            </a:pPr>
            <a:r>
              <a:rPr lang="en-US" sz="2800" dirty="0" smtClean="0"/>
              <a:t>	The </a:t>
            </a:r>
            <a:r>
              <a:rPr lang="en-US" sz="2800" dirty="0"/>
              <a:t>function of a </a:t>
            </a:r>
            <a:r>
              <a:rPr lang="en-US" sz="2800" dirty="0" err="1"/>
              <a:t>commutator</a:t>
            </a:r>
            <a:r>
              <a:rPr lang="en-US" sz="2800" dirty="0"/>
              <a:t>, in a dc generator, is to collect the current generated in armature conductors. Whereas, in case of a dc motor, </a:t>
            </a:r>
            <a:r>
              <a:rPr lang="en-US" sz="2800" dirty="0" err="1"/>
              <a:t>commutator</a:t>
            </a:r>
            <a:r>
              <a:rPr lang="en-US" sz="2800" dirty="0"/>
              <a:t> helps in providing current to the armature conductors. </a:t>
            </a:r>
            <a:endParaRPr lang="en-US" sz="2800" dirty="0" smtClean="0"/>
          </a:p>
          <a:p>
            <a:pPr algn="just" eaLnBrk="0" hangingPunct="0">
              <a:spcBef>
                <a:spcPct val="0"/>
              </a:spcBef>
              <a:defRPr/>
            </a:pPr>
            <a:r>
              <a:rPr lang="en-US" sz="2800" dirty="0"/>
              <a:t>	</a:t>
            </a:r>
            <a:r>
              <a:rPr lang="en-US" sz="2800" dirty="0" smtClean="0"/>
              <a:t>A </a:t>
            </a:r>
            <a:r>
              <a:rPr lang="en-US" sz="2800" dirty="0" err="1"/>
              <a:t>commutator</a:t>
            </a:r>
            <a:r>
              <a:rPr lang="en-US" sz="2800" dirty="0"/>
              <a:t> consists of a set of copper segments which are insulated from each other. The number of segments is equal to the number of armature coils.</a:t>
            </a:r>
            <a:endParaRPr lang="en-US" sz="2800" b="0" dirty="0">
              <a:solidFill>
                <a:srgbClr val="002060"/>
              </a:solidFill>
              <a:latin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28675" name="Picture 3"/>
          <p:cNvPicPr>
            <a:picLocks noChangeAspect="1" noChangeArrowheads="1"/>
          </p:cNvPicPr>
          <p:nvPr/>
        </p:nvPicPr>
        <p:blipFill>
          <a:blip r:embed="rId2"/>
          <a:srcRect/>
          <a:stretch>
            <a:fillRect/>
          </a:stretch>
        </p:blipFill>
        <p:spPr bwMode="auto">
          <a:xfrm>
            <a:off x="1500166" y="1857364"/>
            <a:ext cx="6267450" cy="4152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Batang" pitchFamily="18" charset="-127"/>
                <a:ea typeface="Batang" pitchFamily="18" charset="-127"/>
              </a:rPr>
              <a:t>5) Brushes </a:t>
            </a:r>
            <a:endParaRPr lang="en-IN" b="1" dirty="0">
              <a:latin typeface="Batang" pitchFamily="18" charset="-127"/>
              <a:ea typeface="Batang" pitchFamily="18" charset="-127"/>
            </a:endParaRPr>
          </a:p>
        </p:txBody>
      </p:sp>
      <p:sp>
        <p:nvSpPr>
          <p:cNvPr id="4" name="Text Box 4"/>
          <p:cNvSpPr txBox="1">
            <a:spLocks noGrp="1" noChangeArrowheads="1"/>
          </p:cNvSpPr>
          <p:nvPr>
            <p:ph idx="1"/>
          </p:nvPr>
        </p:nvSpPr>
        <p:spPr bwMode="auto">
          <a:xfrm>
            <a:off x="457200" y="1600200"/>
            <a:ext cx="7543800" cy="2246769"/>
          </a:xfrm>
          <a:prstGeom prst="rect">
            <a:avLst/>
          </a:prstGeom>
          <a:noFill/>
          <a:ln w="9525">
            <a:noFill/>
            <a:miter lim="800000"/>
            <a:headEnd/>
            <a:tailEnd/>
          </a:ln>
          <a:effectLst/>
        </p:spPr>
        <p:txBody>
          <a:bodyPr wrap="square">
            <a:spAutoFit/>
          </a:bodyPr>
          <a:lstStyle/>
          <a:p>
            <a:pPr algn="just" eaLnBrk="0" hangingPunct="0">
              <a:spcBef>
                <a:spcPct val="0"/>
              </a:spcBef>
              <a:defRPr/>
            </a:pPr>
            <a:r>
              <a:rPr lang="en-US" sz="2800" dirty="0" smtClean="0">
                <a:solidFill>
                  <a:srgbClr val="002060"/>
                </a:solidFill>
                <a:latin typeface="Verdana" pitchFamily="34" charset="0"/>
              </a:rPr>
              <a:t> </a:t>
            </a:r>
            <a:r>
              <a:rPr lang="en-US" sz="2800" dirty="0" smtClean="0"/>
              <a:t>Brushes are usually made from carbon or graphite. They rest on </a:t>
            </a:r>
            <a:r>
              <a:rPr lang="en-US" sz="2800" dirty="0" err="1" smtClean="0"/>
              <a:t>commutator</a:t>
            </a:r>
            <a:r>
              <a:rPr lang="en-US" sz="2800" dirty="0" smtClean="0"/>
              <a:t> segments and slide on the segments when the </a:t>
            </a:r>
            <a:r>
              <a:rPr lang="en-US" sz="2800" dirty="0" err="1" smtClean="0"/>
              <a:t>commutator</a:t>
            </a:r>
            <a:r>
              <a:rPr lang="en-US" sz="2800" dirty="0" smtClean="0"/>
              <a:t> rotates keeping the physical contact to collect or supply the current.</a:t>
            </a:r>
            <a:endParaRPr lang="en-US" sz="2800" b="0" dirty="0">
              <a:solidFill>
                <a:schemeClr val="tx1"/>
              </a:solidFill>
              <a:latin typeface="Verdana" pitchFamily="34" charset="0"/>
            </a:endParaRPr>
          </a:p>
        </p:txBody>
      </p:sp>
      <p:sp>
        <p:nvSpPr>
          <p:cNvPr id="20482" name="AutoShape 2" descr="Working Principle of DC Motor - Munir Academ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Working Principle of DC Motor - Munir Academ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Working Principle of DC Motor - Munir Academ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487" name="Picture 7"/>
          <p:cNvPicPr>
            <a:picLocks noChangeAspect="1" noChangeArrowheads="1"/>
          </p:cNvPicPr>
          <p:nvPr/>
        </p:nvPicPr>
        <p:blipFill>
          <a:blip r:embed="rId2"/>
          <a:srcRect/>
          <a:stretch>
            <a:fillRect/>
          </a:stretch>
        </p:blipFill>
        <p:spPr bwMode="auto">
          <a:xfrm>
            <a:off x="3357554" y="3929066"/>
            <a:ext cx="3934372" cy="27003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a:t>WORKING OF DC </a:t>
            </a:r>
            <a:r>
              <a:rPr lang="en-US" b="1" dirty="0" smtClean="0"/>
              <a:t>GENERATOR</a:t>
            </a:r>
            <a:endParaRPr lang="en-US" dirty="0"/>
          </a:p>
        </p:txBody>
      </p:sp>
      <p:sp>
        <p:nvSpPr>
          <p:cNvPr id="3" name="Content Placeholder 2"/>
          <p:cNvSpPr>
            <a:spLocks noGrp="1"/>
          </p:cNvSpPr>
          <p:nvPr>
            <p:ph idx="1"/>
          </p:nvPr>
        </p:nvSpPr>
        <p:spPr>
          <a:xfrm>
            <a:off x="428596" y="1000108"/>
            <a:ext cx="8229600" cy="5143536"/>
          </a:xfrm>
        </p:spPr>
        <p:txBody>
          <a:bodyPr>
            <a:noAutofit/>
          </a:bodyPr>
          <a:lstStyle/>
          <a:p>
            <a:pPr algn="just"/>
            <a:r>
              <a:rPr lang="en-US" sz="2800" dirty="0" smtClean="0"/>
              <a:t>It converts </a:t>
            </a:r>
            <a:r>
              <a:rPr lang="en-US" sz="2800" dirty="0"/>
              <a:t>the Mechanical Energy into Electrical Energy (in DC). </a:t>
            </a:r>
            <a:endParaRPr lang="en-US" sz="2800" dirty="0" smtClean="0"/>
          </a:p>
          <a:p>
            <a:pPr algn="just"/>
            <a:r>
              <a:rPr lang="en-US" sz="2800" dirty="0" smtClean="0"/>
              <a:t>Its </a:t>
            </a:r>
            <a:r>
              <a:rPr lang="en-US" sz="2800" dirty="0"/>
              <a:t>working principle is Faraday's Law of Electromagnetic Induction which states that, </a:t>
            </a:r>
            <a:r>
              <a:rPr lang="en-US" sz="2800" b="1" dirty="0"/>
              <a:t>whenever a conductor is placed in a varying magnetic field </a:t>
            </a:r>
            <a:r>
              <a:rPr lang="en-US" sz="2800" b="1" i="1" dirty="0"/>
              <a:t>(or conductor is moved in magnetic field)</a:t>
            </a:r>
            <a:r>
              <a:rPr lang="en-US" sz="2800" b="1" dirty="0"/>
              <a:t>, then an </a:t>
            </a:r>
            <a:r>
              <a:rPr lang="en-US" sz="2800" b="1" dirty="0" err="1"/>
              <a:t>emf</a:t>
            </a:r>
            <a:r>
              <a:rPr lang="en-US" sz="2800" b="1" dirty="0"/>
              <a:t> is induced in it. </a:t>
            </a:r>
            <a:endParaRPr lang="en-US" sz="2800" b="1" dirty="0" smtClean="0"/>
          </a:p>
          <a:p>
            <a:pPr algn="just"/>
            <a:r>
              <a:rPr lang="en-US" sz="2800" dirty="0" smtClean="0"/>
              <a:t>If </a:t>
            </a:r>
            <a:r>
              <a:rPr lang="en-US" sz="2800" dirty="0"/>
              <a:t>the circuit of the conductor is closed, then current also starts flowing through it. Direction of the Induced Current can be determined by </a:t>
            </a:r>
            <a:r>
              <a:rPr lang="en-US" sz="2800" dirty="0">
                <a:hlinkClick r:id="rId2"/>
              </a:rPr>
              <a:t>Fleming's Right Hand Rule. </a:t>
            </a:r>
            <a:endParaRPr lang="en-US" sz="2800" dirty="0"/>
          </a:p>
          <a:p>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b="1" dirty="0" smtClean="0"/>
              <a:t>Split </a:t>
            </a:r>
            <a:r>
              <a:rPr lang="en-US" b="1" dirty="0"/>
              <a:t>ring </a:t>
            </a:r>
            <a:r>
              <a:rPr lang="en-US" b="1" dirty="0" err="1" smtClean="0"/>
              <a:t>commutator</a:t>
            </a:r>
            <a:endParaRPr lang="en-US" dirty="0"/>
          </a:p>
        </p:txBody>
      </p:sp>
      <p:pic>
        <p:nvPicPr>
          <p:cNvPr id="29698" name="Picture 2" descr="https://2.bp.blogspot.com/-8MdQEIrEml8/VFOStnKhh2I/AAAAAAAAA_Q/nNkVl761EU8/s1600/working%2Bof%2Bdc%2Bgenerator.png"/>
          <p:cNvPicPr>
            <a:picLocks noChangeAspect="1" noChangeArrowheads="1"/>
          </p:cNvPicPr>
          <p:nvPr/>
        </p:nvPicPr>
        <p:blipFill>
          <a:blip r:embed="rId2"/>
          <a:srcRect/>
          <a:stretch>
            <a:fillRect/>
          </a:stretch>
        </p:blipFill>
        <p:spPr bwMode="auto">
          <a:xfrm>
            <a:off x="785786" y="1500174"/>
            <a:ext cx="7620000" cy="504825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Induced DC voltage </a:t>
            </a:r>
            <a:endParaRPr lang="en-US" dirty="0"/>
          </a:p>
        </p:txBody>
      </p:sp>
      <p:pic>
        <p:nvPicPr>
          <p:cNvPr id="31746" name="Picture 2" descr="http://www.geocities.ws/motorac2002/DC_generator_e.gif"/>
          <p:cNvPicPr>
            <a:picLocks noChangeAspect="1" noChangeArrowheads="1"/>
          </p:cNvPicPr>
          <p:nvPr/>
        </p:nvPicPr>
        <p:blipFill>
          <a:blip r:embed="rId2"/>
          <a:srcRect/>
          <a:stretch>
            <a:fillRect/>
          </a:stretch>
        </p:blipFill>
        <p:spPr bwMode="auto">
          <a:xfrm>
            <a:off x="571472" y="1643050"/>
            <a:ext cx="7858177" cy="435771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E.M.F Equation of DC generator</a:t>
            </a:r>
            <a:br>
              <a:rPr lang="en-US" dirty="0"/>
            </a:br>
            <a:endParaRPr lang="en-US" dirty="0"/>
          </a:p>
        </p:txBody>
      </p:sp>
      <p:sp>
        <p:nvSpPr>
          <p:cNvPr id="3" name="Content Placeholder 2"/>
          <p:cNvSpPr>
            <a:spLocks noGrp="1"/>
          </p:cNvSpPr>
          <p:nvPr>
            <p:ph idx="1"/>
          </p:nvPr>
        </p:nvSpPr>
        <p:spPr/>
        <p:txBody>
          <a:bodyPr/>
          <a:lstStyle/>
          <a:p>
            <a:r>
              <a:rPr lang="en-US" dirty="0" smtClean="0"/>
              <a:t/>
            </a:r>
            <a:br>
              <a:rPr lang="en-US" dirty="0" smtClean="0"/>
            </a:br>
            <a:endParaRPr lang="en-US" dirty="0"/>
          </a:p>
        </p:txBody>
      </p:sp>
      <p:pic>
        <p:nvPicPr>
          <p:cNvPr id="32772" name="Picture 4" descr="https://circuitglobe.com/wp-content/uploads/2015/11/EMF-EQUATION-OD-DC-GENERATOR-EQ12jpg-compressor.jpg"/>
          <p:cNvPicPr>
            <a:picLocks noChangeAspect="1" noChangeArrowheads="1"/>
          </p:cNvPicPr>
          <p:nvPr/>
        </p:nvPicPr>
        <p:blipFill>
          <a:blip r:embed="rId2"/>
          <a:srcRect/>
          <a:stretch>
            <a:fillRect/>
          </a:stretch>
        </p:blipFill>
        <p:spPr bwMode="auto">
          <a:xfrm>
            <a:off x="2357422" y="1142984"/>
            <a:ext cx="3983822" cy="1357322"/>
          </a:xfrm>
          <a:prstGeom prst="rect">
            <a:avLst/>
          </a:prstGeom>
          <a:noFill/>
        </p:spPr>
      </p:pic>
      <p:sp>
        <p:nvSpPr>
          <p:cNvPr id="6" name="Rectangle 5"/>
          <p:cNvSpPr/>
          <p:nvPr/>
        </p:nvSpPr>
        <p:spPr>
          <a:xfrm>
            <a:off x="1357290" y="2714620"/>
            <a:ext cx="7286644" cy="1938992"/>
          </a:xfrm>
          <a:prstGeom prst="rect">
            <a:avLst/>
          </a:prstGeom>
        </p:spPr>
        <p:txBody>
          <a:bodyPr wrap="square">
            <a:spAutoFit/>
          </a:bodyPr>
          <a:lstStyle/>
          <a:p>
            <a:pPr fontAlgn="base"/>
            <a:r>
              <a:rPr lang="en-US" sz="2400" b="1" dirty="0"/>
              <a:t>P</a:t>
            </a:r>
            <a:r>
              <a:rPr lang="en-US" sz="2400" dirty="0"/>
              <a:t> – number of poles of the machine</a:t>
            </a:r>
          </a:p>
          <a:p>
            <a:pPr fontAlgn="base"/>
            <a:r>
              <a:rPr lang="en-US" sz="2400" b="1" dirty="0"/>
              <a:t>ϕ</a:t>
            </a:r>
            <a:r>
              <a:rPr lang="en-US" sz="2400" dirty="0"/>
              <a:t> – Flux per pole in Weber.</a:t>
            </a:r>
          </a:p>
          <a:p>
            <a:pPr fontAlgn="base"/>
            <a:r>
              <a:rPr lang="en-US" sz="2400" b="1" dirty="0"/>
              <a:t>Z</a:t>
            </a:r>
            <a:r>
              <a:rPr lang="en-US" sz="2400" dirty="0"/>
              <a:t> – Total number of armature conductors.</a:t>
            </a:r>
          </a:p>
          <a:p>
            <a:pPr fontAlgn="base"/>
            <a:r>
              <a:rPr lang="en-US" sz="2400" b="1" dirty="0"/>
              <a:t>N</a:t>
            </a:r>
            <a:r>
              <a:rPr lang="en-US" sz="2400" dirty="0"/>
              <a:t> – Speed of armature in revolution per minute </a:t>
            </a:r>
            <a:r>
              <a:rPr lang="en-US" sz="2400" dirty="0" smtClean="0"/>
              <a:t>(</a:t>
            </a:r>
            <a:r>
              <a:rPr lang="en-US" sz="2400" dirty="0" err="1" smtClean="0"/>
              <a:t>r.p.m</a:t>
            </a:r>
            <a:r>
              <a:rPr lang="en-US" sz="2400" dirty="0"/>
              <a:t>).</a:t>
            </a:r>
          </a:p>
          <a:p>
            <a:pPr fontAlgn="base"/>
            <a:r>
              <a:rPr lang="en-US" sz="2400" b="1" dirty="0"/>
              <a:t>A</a:t>
            </a:r>
            <a:r>
              <a:rPr lang="en-US" sz="2400" dirty="0"/>
              <a:t> – number of parallel paths in the armature winding.</a:t>
            </a:r>
          </a:p>
        </p:txBody>
      </p:sp>
      <p:sp>
        <p:nvSpPr>
          <p:cNvPr id="7" name="Rectangle 6"/>
          <p:cNvSpPr/>
          <p:nvPr/>
        </p:nvSpPr>
        <p:spPr>
          <a:xfrm>
            <a:off x="1928794" y="4714884"/>
            <a:ext cx="5286412" cy="830997"/>
          </a:xfrm>
          <a:prstGeom prst="rect">
            <a:avLst/>
          </a:prstGeom>
        </p:spPr>
        <p:txBody>
          <a:bodyPr wrap="square">
            <a:spAutoFit/>
          </a:bodyPr>
          <a:lstStyle/>
          <a:p>
            <a:r>
              <a:rPr lang="en-US" sz="2400" b="1" dirty="0" smtClean="0"/>
              <a:t>If Lap winding type then A=P</a:t>
            </a:r>
          </a:p>
          <a:p>
            <a:r>
              <a:rPr lang="en-US" sz="2400" b="1" dirty="0" smtClean="0"/>
              <a:t>If Wave winding type then A=2</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Content Placeholder 3"/>
          <p:cNvSpPr>
            <a:spLocks noGrp="1"/>
          </p:cNvSpPr>
          <p:nvPr>
            <p:ph sz="half" idx="2"/>
          </p:nvPr>
        </p:nvSpPr>
        <p:spPr>
          <a:xfrm>
            <a:off x="642910" y="1600200"/>
            <a:ext cx="8043890" cy="4525963"/>
          </a:xfrm>
        </p:spPr>
        <p:txBody>
          <a:bodyPr/>
          <a:lstStyle/>
          <a:p>
            <a:r>
              <a:rPr lang="en-US" dirty="0"/>
              <a:t>A </a:t>
            </a:r>
            <a:r>
              <a:rPr lang="en-US" dirty="0" err="1"/>
              <a:t>d.c</a:t>
            </a:r>
            <a:r>
              <a:rPr lang="en-US" dirty="0"/>
              <a:t>. </a:t>
            </a:r>
            <a:r>
              <a:rPr lang="en-US" dirty="0" smtClean="0"/>
              <a:t>machine </a:t>
            </a:r>
            <a:r>
              <a:rPr lang="en-US" dirty="0"/>
              <a:t>has 6-poles and the armature is lap-connected with 864 </a:t>
            </a:r>
            <a:r>
              <a:rPr lang="en-US" dirty="0" smtClean="0"/>
              <a:t>conductors rotating at 600 rpm. </a:t>
            </a:r>
            <a:r>
              <a:rPr lang="en-US" dirty="0"/>
              <a:t>The flux per pole is 0.05 </a:t>
            </a:r>
            <a:r>
              <a:rPr lang="en-US" dirty="0" err="1"/>
              <a:t>Wb</a:t>
            </a:r>
            <a:r>
              <a:rPr lang="en-US" dirty="0"/>
              <a:t>. </a:t>
            </a:r>
            <a:r>
              <a:rPr lang="en-US" dirty="0" smtClean="0"/>
              <a:t>Calculate the </a:t>
            </a:r>
            <a:r>
              <a:rPr lang="en-US" dirty="0" err="1" smtClean="0"/>
              <a:t>the</a:t>
            </a:r>
            <a:r>
              <a:rPr lang="en-US" dirty="0" smtClean="0"/>
              <a:t> </a:t>
            </a:r>
            <a:r>
              <a:rPr lang="en-US" dirty="0" err="1" smtClean="0"/>
              <a:t>emf</a:t>
            </a:r>
            <a:r>
              <a:rPr lang="en-US" dirty="0" smtClean="0"/>
              <a:t> generated?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a:t>Classification of DC </a:t>
            </a:r>
            <a:r>
              <a:rPr lang="en-US" b="1" dirty="0" smtClean="0"/>
              <a:t>Machine</a:t>
            </a:r>
            <a:endParaRPr lang="en-US" dirty="0"/>
          </a:p>
        </p:txBody>
      </p:sp>
      <p:sp>
        <p:nvSpPr>
          <p:cNvPr id="3" name="Content Placeholder 2"/>
          <p:cNvSpPr>
            <a:spLocks noGrp="1"/>
          </p:cNvSpPr>
          <p:nvPr>
            <p:ph idx="1"/>
          </p:nvPr>
        </p:nvSpPr>
        <p:spPr>
          <a:xfrm>
            <a:off x="457200" y="1214422"/>
            <a:ext cx="8229600" cy="4911741"/>
          </a:xfrm>
        </p:spPr>
        <p:txBody>
          <a:bodyPr/>
          <a:lstStyle/>
          <a:p>
            <a:r>
              <a:rPr lang="en-US" dirty="0"/>
              <a:t>According to the field excitation method, the DC machines are classified as;</a:t>
            </a:r>
          </a:p>
          <a:p>
            <a:pPr>
              <a:buNone/>
            </a:pPr>
            <a:endParaRPr lang="en-US" dirty="0"/>
          </a:p>
        </p:txBody>
      </p:sp>
      <p:pic>
        <p:nvPicPr>
          <p:cNvPr id="33795" name="Picture 3"/>
          <p:cNvPicPr>
            <a:picLocks noChangeAspect="1" noChangeArrowheads="1"/>
          </p:cNvPicPr>
          <p:nvPr/>
        </p:nvPicPr>
        <p:blipFill>
          <a:blip r:embed="rId2"/>
          <a:srcRect/>
          <a:stretch>
            <a:fillRect/>
          </a:stretch>
        </p:blipFill>
        <p:spPr bwMode="auto">
          <a:xfrm>
            <a:off x="642910" y="2428868"/>
            <a:ext cx="7923142" cy="38576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smtClean="0"/>
              <a:t>Overview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A DC machine is an electromechanical device that is used to convert electrical energy into </a:t>
            </a:r>
            <a:r>
              <a:rPr lang="en-US" dirty="0" smtClean="0"/>
              <a:t>mechanical </a:t>
            </a:r>
            <a:r>
              <a:rPr lang="en-US" dirty="0"/>
              <a:t>energy or vice versa</a:t>
            </a:r>
            <a:r>
              <a:rPr lang="en-US" dirty="0" smtClean="0"/>
              <a:t>.</a:t>
            </a:r>
          </a:p>
          <a:p>
            <a:pPr algn="just"/>
            <a:r>
              <a:rPr lang="en-US" b="1" dirty="0"/>
              <a:t>The DC machine used to convert electrical energy into mechanical energy, which is known as DC motor</a:t>
            </a:r>
            <a:r>
              <a:rPr lang="en-US" dirty="0"/>
              <a:t> and </a:t>
            </a:r>
            <a:r>
              <a:rPr lang="en-US" b="1" dirty="0"/>
              <a:t>the DC machine used to convert mechanical energy into electrical energy, which is known as DC generator</a:t>
            </a:r>
            <a:r>
              <a:rPr lang="en-US" dirty="0"/>
              <a:t>. </a:t>
            </a:r>
            <a:endParaRPr lang="en-US" dirty="0" smtClean="0"/>
          </a:p>
          <a:p>
            <a:pPr algn="just"/>
            <a:r>
              <a:rPr lang="en-US" dirty="0" smtClean="0"/>
              <a:t>The </a:t>
            </a:r>
            <a:r>
              <a:rPr lang="en-US" dirty="0"/>
              <a:t>same machine can be used either as a motor or generator. The construction is same for DC motor and DC generator.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Separately Excited DC </a:t>
            </a:r>
            <a:r>
              <a:rPr lang="en-US" b="1" dirty="0" smtClean="0"/>
              <a:t>Machine</a:t>
            </a:r>
            <a:endParaRPr lang="en-US" dirty="0"/>
          </a:p>
        </p:txBody>
      </p:sp>
      <p:sp>
        <p:nvSpPr>
          <p:cNvPr id="3" name="Content Placeholder 2"/>
          <p:cNvSpPr>
            <a:spLocks noGrp="1"/>
          </p:cNvSpPr>
          <p:nvPr>
            <p:ph idx="1"/>
          </p:nvPr>
        </p:nvSpPr>
        <p:spPr/>
        <p:txBody>
          <a:bodyPr/>
          <a:lstStyle/>
          <a:p>
            <a:endParaRPr lang="en-US" dirty="0"/>
          </a:p>
        </p:txBody>
      </p:sp>
      <p:pic>
        <p:nvPicPr>
          <p:cNvPr id="34818" name="Picture 2" descr="Separately Excited DC Machine"/>
          <p:cNvPicPr>
            <a:picLocks noChangeAspect="1" noChangeArrowheads="1"/>
          </p:cNvPicPr>
          <p:nvPr/>
        </p:nvPicPr>
        <p:blipFill>
          <a:blip r:embed="rId2"/>
          <a:srcRect/>
          <a:stretch>
            <a:fillRect/>
          </a:stretch>
        </p:blipFill>
        <p:spPr bwMode="auto">
          <a:xfrm>
            <a:off x="1571604" y="2071678"/>
            <a:ext cx="5214974" cy="3372352"/>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dirty="0" smtClean="0"/>
              <a:t>Self Excited DC Machine</a:t>
            </a:r>
            <a:endParaRPr lang="en-US" dirty="0"/>
          </a:p>
        </p:txBody>
      </p:sp>
      <p:pic>
        <p:nvPicPr>
          <p:cNvPr id="35842" name="Picture 2" descr="Series DC Machine"/>
          <p:cNvPicPr>
            <a:picLocks noChangeAspect="1" noChangeArrowheads="1"/>
          </p:cNvPicPr>
          <p:nvPr/>
        </p:nvPicPr>
        <p:blipFill>
          <a:blip r:embed="rId2"/>
          <a:srcRect/>
          <a:stretch>
            <a:fillRect/>
          </a:stretch>
        </p:blipFill>
        <p:spPr bwMode="auto">
          <a:xfrm>
            <a:off x="714348" y="1428736"/>
            <a:ext cx="2562225" cy="2209801"/>
          </a:xfrm>
          <a:prstGeom prst="rect">
            <a:avLst/>
          </a:prstGeom>
          <a:noFill/>
        </p:spPr>
      </p:pic>
      <p:pic>
        <p:nvPicPr>
          <p:cNvPr id="35844" name="Picture 4" descr="Shunt Wound DC Machine"/>
          <p:cNvPicPr>
            <a:picLocks noChangeAspect="1" noChangeArrowheads="1"/>
          </p:cNvPicPr>
          <p:nvPr/>
        </p:nvPicPr>
        <p:blipFill>
          <a:blip r:embed="rId3"/>
          <a:srcRect/>
          <a:stretch>
            <a:fillRect/>
          </a:stretch>
        </p:blipFill>
        <p:spPr bwMode="auto">
          <a:xfrm>
            <a:off x="4786314" y="1428736"/>
            <a:ext cx="2457450" cy="2143125"/>
          </a:xfrm>
          <a:prstGeom prst="rect">
            <a:avLst/>
          </a:prstGeom>
          <a:noFill/>
        </p:spPr>
      </p:pic>
      <p:pic>
        <p:nvPicPr>
          <p:cNvPr id="35846" name="Picture 6" descr="https://www.electricaltechnology.org/wp-content/uploads/2020/04/Short-shunt-compound-wound-DC-machine.png"/>
          <p:cNvPicPr>
            <a:picLocks noChangeAspect="1" noChangeArrowheads="1"/>
          </p:cNvPicPr>
          <p:nvPr/>
        </p:nvPicPr>
        <p:blipFill>
          <a:blip r:embed="rId4"/>
          <a:srcRect/>
          <a:stretch>
            <a:fillRect/>
          </a:stretch>
        </p:blipFill>
        <p:spPr bwMode="auto">
          <a:xfrm>
            <a:off x="785786" y="3786190"/>
            <a:ext cx="2562225" cy="2819401"/>
          </a:xfrm>
          <a:prstGeom prst="rect">
            <a:avLst/>
          </a:prstGeom>
          <a:noFill/>
        </p:spPr>
      </p:pic>
      <p:pic>
        <p:nvPicPr>
          <p:cNvPr id="35848" name="Picture 8" descr="Long-shunt compound wound DC Machine"/>
          <p:cNvPicPr>
            <a:picLocks noChangeAspect="1" noChangeArrowheads="1"/>
          </p:cNvPicPr>
          <p:nvPr/>
        </p:nvPicPr>
        <p:blipFill>
          <a:blip r:embed="rId5"/>
          <a:srcRect/>
          <a:stretch>
            <a:fillRect/>
          </a:stretch>
        </p:blipFill>
        <p:spPr bwMode="auto">
          <a:xfrm>
            <a:off x="4357686" y="3929066"/>
            <a:ext cx="3276600" cy="25908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b="1" dirty="0"/>
              <a:t>W</a:t>
            </a:r>
            <a:r>
              <a:rPr lang="en-US" b="1" dirty="0" smtClean="0"/>
              <a:t>orking principle of a DC motor</a:t>
            </a:r>
            <a:endParaRPr lang="en-US" dirty="0"/>
          </a:p>
        </p:txBody>
      </p:sp>
      <p:sp>
        <p:nvSpPr>
          <p:cNvPr id="3" name="Content Placeholder 2"/>
          <p:cNvSpPr>
            <a:spLocks noGrp="1"/>
          </p:cNvSpPr>
          <p:nvPr>
            <p:ph idx="1"/>
          </p:nvPr>
        </p:nvSpPr>
        <p:spPr>
          <a:xfrm>
            <a:off x="457200" y="1357298"/>
            <a:ext cx="8229600" cy="4768865"/>
          </a:xfrm>
        </p:spPr>
        <p:txBody>
          <a:bodyPr>
            <a:noAutofit/>
          </a:bodyPr>
          <a:lstStyle/>
          <a:p>
            <a:r>
              <a:rPr lang="en-US" sz="2800" dirty="0" smtClean="0"/>
              <a:t>"</a:t>
            </a:r>
            <a:r>
              <a:rPr lang="en-US" sz="2800" i="1" dirty="0" smtClean="0"/>
              <a:t>whenever a current carrying conductor is placed in a magnetic field, it experiences a mechanical force".</a:t>
            </a:r>
            <a:r>
              <a:rPr lang="en-US" sz="2800" dirty="0" smtClean="0"/>
              <a:t> </a:t>
            </a:r>
          </a:p>
          <a:p>
            <a:r>
              <a:rPr lang="en-US" sz="2800" dirty="0" smtClean="0"/>
              <a:t>The direction of this force is given by Fleming's left-hand rule and its magnitude is given by </a:t>
            </a:r>
          </a:p>
          <a:p>
            <a:pPr>
              <a:buNone/>
            </a:pPr>
            <a:r>
              <a:rPr lang="en-US" sz="2800" dirty="0"/>
              <a:t>	</a:t>
            </a:r>
            <a:r>
              <a:rPr lang="en-US" sz="2800" dirty="0" smtClean="0"/>
              <a:t>		F = BIL.</a:t>
            </a:r>
          </a:p>
          <a:p>
            <a:r>
              <a:rPr lang="en-US" sz="2800" dirty="0" smtClean="0"/>
              <a:t>When</a:t>
            </a:r>
            <a:r>
              <a:rPr lang="en-US" sz="2800" dirty="0"/>
              <a:t> </a:t>
            </a:r>
            <a:r>
              <a:rPr lang="en-US" sz="2800" dirty="0">
                <a:hlinkClick r:id="rId2"/>
              </a:rPr>
              <a:t>armature windings</a:t>
            </a:r>
            <a:r>
              <a:rPr lang="en-US" sz="2800" dirty="0"/>
              <a:t> are connected to a DC supply, an electric current sets up in the winding. Magnetic field </a:t>
            </a:r>
            <a:r>
              <a:rPr lang="en-US" sz="2800" dirty="0" smtClean="0"/>
              <a:t>provided </a:t>
            </a:r>
            <a:r>
              <a:rPr lang="en-US" sz="2800" dirty="0"/>
              <a:t>by field </a:t>
            </a:r>
            <a:r>
              <a:rPr lang="en-US" sz="2800" dirty="0" smtClean="0"/>
              <a:t>winding. </a:t>
            </a:r>
          </a:p>
          <a:p>
            <a:r>
              <a:rPr lang="en-US" sz="2800" dirty="0" smtClean="0"/>
              <a:t>In </a:t>
            </a:r>
            <a:r>
              <a:rPr lang="en-US" sz="2800" dirty="0"/>
              <a:t>this case, current carrying armature conductors experience a force due to the magnetic </a:t>
            </a:r>
            <a:r>
              <a:rPr lang="en-US" sz="2800" dirty="0" smtClean="0"/>
              <a:t>field and hence it moves.</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b="1" u="sng" dirty="0"/>
              <a:t>Back </a:t>
            </a:r>
            <a:r>
              <a:rPr lang="en-US" b="1" u="sng" dirty="0" smtClean="0"/>
              <a:t>EMF</a:t>
            </a:r>
            <a:endParaRPr lang="en-US" dirty="0"/>
          </a:p>
        </p:txBody>
      </p:sp>
      <p:sp>
        <p:nvSpPr>
          <p:cNvPr id="3" name="Content Placeholder 2"/>
          <p:cNvSpPr>
            <a:spLocks noGrp="1"/>
          </p:cNvSpPr>
          <p:nvPr>
            <p:ph idx="1"/>
          </p:nvPr>
        </p:nvSpPr>
        <p:spPr/>
        <p:txBody>
          <a:bodyPr>
            <a:normAutofit fontScale="92500"/>
          </a:bodyPr>
          <a:lstStyle/>
          <a:p>
            <a:pPr algn="just"/>
            <a:r>
              <a:rPr lang="en-US" dirty="0"/>
              <a:t>When the armature of a motor is rotating, the conductors are also cutting the magnetic flux lines and hence according to the </a:t>
            </a:r>
            <a:r>
              <a:rPr lang="en-US" dirty="0">
                <a:hlinkClick r:id="rId2"/>
              </a:rPr>
              <a:t>Faraday's law of electromagnetic induction</a:t>
            </a:r>
            <a:r>
              <a:rPr lang="en-US" dirty="0"/>
              <a:t>, an </a:t>
            </a:r>
            <a:r>
              <a:rPr lang="en-US" dirty="0" err="1"/>
              <a:t>emf</a:t>
            </a:r>
            <a:r>
              <a:rPr lang="en-US" dirty="0"/>
              <a:t> induces in the armature conductors. The direction of this induced </a:t>
            </a:r>
            <a:r>
              <a:rPr lang="en-US" dirty="0" err="1"/>
              <a:t>emf</a:t>
            </a:r>
            <a:r>
              <a:rPr lang="en-US" dirty="0"/>
              <a:t> is such that it opposes the armature current (</a:t>
            </a:r>
            <a:r>
              <a:rPr lang="en-US" dirty="0" err="1"/>
              <a:t>I</a:t>
            </a:r>
            <a:r>
              <a:rPr lang="en-US" baseline="-25000" dirty="0" err="1"/>
              <a:t>a</a:t>
            </a:r>
            <a:r>
              <a:rPr lang="en-US" dirty="0"/>
              <a:t>). </a:t>
            </a:r>
            <a:r>
              <a:rPr lang="en-US" dirty="0" smtClean="0"/>
              <a:t>So it is called </a:t>
            </a:r>
            <a:r>
              <a:rPr lang="en-US" b="1" dirty="0" smtClean="0"/>
              <a:t>the </a:t>
            </a:r>
            <a:r>
              <a:rPr lang="en-US" b="1" dirty="0"/>
              <a:t>back </a:t>
            </a:r>
            <a:r>
              <a:rPr lang="en-US" b="1" dirty="0" err="1" smtClean="0"/>
              <a:t>emf</a:t>
            </a:r>
            <a:r>
              <a:rPr lang="en-US" b="1" dirty="0" smtClean="0"/>
              <a:t>.</a:t>
            </a:r>
            <a:endParaRPr lang="en-US" dirty="0" smtClean="0"/>
          </a:p>
          <a:p>
            <a:pPr algn="just"/>
            <a:r>
              <a:rPr lang="en-US" dirty="0" smtClean="0"/>
              <a:t>Magnitude </a:t>
            </a:r>
            <a:r>
              <a:rPr lang="en-US" dirty="0"/>
              <a:t>of the </a:t>
            </a:r>
            <a:r>
              <a:rPr lang="en-US" b="1" dirty="0"/>
              <a:t>Back </a:t>
            </a:r>
            <a:r>
              <a:rPr lang="en-US" b="1" dirty="0" err="1"/>
              <a:t>emf</a:t>
            </a:r>
            <a:r>
              <a:rPr lang="en-US" dirty="0"/>
              <a:t> can be given by </a:t>
            </a:r>
            <a:r>
              <a:rPr lang="en-US" dirty="0" err="1">
                <a:hlinkClick r:id="rId3"/>
              </a:rPr>
              <a:t>emf</a:t>
            </a:r>
            <a:r>
              <a:rPr lang="en-US" dirty="0">
                <a:hlinkClick r:id="rId3"/>
              </a:rPr>
              <a:t> equation of a DC generator</a:t>
            </a:r>
            <a:r>
              <a:rPr lang="en-US" dirty="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motor series circuit</a:t>
            </a:r>
            <a:endParaRPr lang="en-US" dirty="0"/>
          </a:p>
        </p:txBody>
      </p:sp>
      <p:pic>
        <p:nvPicPr>
          <p:cNvPr id="37892" name="Picture 4" descr="list the three general types of dc motor"/>
          <p:cNvPicPr>
            <a:picLocks noChangeAspect="1" noChangeArrowheads="1"/>
          </p:cNvPicPr>
          <p:nvPr/>
        </p:nvPicPr>
        <p:blipFill>
          <a:blip r:embed="rId2"/>
          <a:srcRect/>
          <a:stretch>
            <a:fillRect/>
          </a:stretch>
        </p:blipFill>
        <p:spPr bwMode="auto">
          <a:xfrm>
            <a:off x="2071670" y="1442336"/>
            <a:ext cx="4572032" cy="3520184"/>
          </a:xfrm>
          <a:prstGeom prst="rect">
            <a:avLst/>
          </a:prstGeom>
          <a:noFill/>
        </p:spPr>
      </p:pic>
      <p:sp>
        <p:nvSpPr>
          <p:cNvPr id="6" name="Rectangle 5"/>
          <p:cNvSpPr/>
          <p:nvPr/>
        </p:nvSpPr>
        <p:spPr>
          <a:xfrm>
            <a:off x="3571868" y="5429264"/>
            <a:ext cx="2194832" cy="461665"/>
          </a:xfrm>
          <a:prstGeom prst="rect">
            <a:avLst/>
          </a:prstGeom>
        </p:spPr>
        <p:txBody>
          <a:bodyPr wrap="none">
            <a:spAutoFit/>
          </a:bodyPr>
          <a:lstStyle/>
          <a:p>
            <a:r>
              <a:rPr lang="en-US" sz="2400" b="1" dirty="0"/>
              <a:t>V = </a:t>
            </a:r>
            <a:r>
              <a:rPr lang="en-US" sz="2400" b="1" dirty="0" err="1"/>
              <a:t>E</a:t>
            </a:r>
            <a:r>
              <a:rPr lang="en-US" sz="2400" b="1" baseline="-25000" dirty="0" err="1"/>
              <a:t>b</a:t>
            </a:r>
            <a:r>
              <a:rPr lang="en-US" sz="2400" b="1" dirty="0"/>
              <a:t> </a:t>
            </a:r>
            <a:r>
              <a:rPr lang="en-US" b="1" dirty="0"/>
              <a:t>+ </a:t>
            </a:r>
            <a:r>
              <a:rPr lang="en-US" sz="2400" b="1" i="1" dirty="0" err="1"/>
              <a:t>I</a:t>
            </a:r>
            <a:r>
              <a:rPr lang="en-US" sz="2400" b="1" baseline="-25000" dirty="0" err="1"/>
              <a:t>a</a:t>
            </a:r>
            <a:r>
              <a:rPr lang="en-US" sz="2400" b="1" dirty="0"/>
              <a:t>(R</a:t>
            </a:r>
            <a:r>
              <a:rPr lang="en-US" sz="2400" b="1" baseline="-25000" dirty="0"/>
              <a:t>a</a:t>
            </a:r>
            <a:r>
              <a:rPr lang="en-US" b="1" dirty="0"/>
              <a:t> + R</a:t>
            </a:r>
            <a:r>
              <a:rPr lang="en-US" b="1" baseline="-25000" dirty="0"/>
              <a:t>s</a:t>
            </a:r>
            <a:r>
              <a:rPr lang="en-US" b="1" dirty="0"/>
              <a:t>)</a:t>
            </a:r>
            <a:endParaRPr lang="en-US" dirty="0"/>
          </a:p>
        </p:txBody>
      </p:sp>
      <p:sp>
        <p:nvSpPr>
          <p:cNvPr id="7" name="Rectangle 6"/>
          <p:cNvSpPr/>
          <p:nvPr/>
        </p:nvSpPr>
        <p:spPr>
          <a:xfrm>
            <a:off x="3786182" y="4857760"/>
            <a:ext cx="1191352" cy="461665"/>
          </a:xfrm>
          <a:prstGeom prst="rect">
            <a:avLst/>
          </a:prstGeom>
        </p:spPr>
        <p:txBody>
          <a:bodyPr wrap="none">
            <a:spAutoFit/>
          </a:bodyPr>
          <a:lstStyle/>
          <a:p>
            <a:r>
              <a:rPr lang="en-US" sz="2400" b="1" i="1" dirty="0"/>
              <a:t>I</a:t>
            </a:r>
            <a:r>
              <a:rPr lang="en-US" sz="2400" dirty="0"/>
              <a:t> = </a:t>
            </a:r>
            <a:r>
              <a:rPr lang="en-US" sz="2400" b="1" i="1" dirty="0" err="1"/>
              <a:t>I</a:t>
            </a:r>
            <a:r>
              <a:rPr lang="en-US" sz="2400" baseline="-25000" dirty="0" err="1"/>
              <a:t>a</a:t>
            </a:r>
            <a:r>
              <a:rPr lang="en-US" sz="2400" dirty="0"/>
              <a:t> = </a:t>
            </a:r>
            <a:r>
              <a:rPr lang="en-US" sz="2400" b="1" i="1" dirty="0"/>
              <a:t>I</a:t>
            </a:r>
            <a:r>
              <a:rPr lang="en-US" sz="2400" baseline="-25000" dirty="0"/>
              <a:t>s</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Torque Equation</a:t>
            </a:r>
            <a:endParaRPr lang="en-US" dirty="0"/>
          </a:p>
        </p:txBody>
      </p:sp>
      <p:pic>
        <p:nvPicPr>
          <p:cNvPr id="41987" name="Picture 3"/>
          <p:cNvPicPr>
            <a:picLocks noGrp="1" noChangeAspect="1" noChangeArrowheads="1"/>
          </p:cNvPicPr>
          <p:nvPr>
            <p:ph idx="1"/>
          </p:nvPr>
        </p:nvPicPr>
        <p:blipFill>
          <a:blip r:embed="rId2"/>
          <a:srcRect/>
          <a:stretch>
            <a:fillRect/>
          </a:stretch>
        </p:blipFill>
        <p:spPr bwMode="auto">
          <a:xfrm>
            <a:off x="1857355" y="1357298"/>
            <a:ext cx="2151423" cy="1045410"/>
          </a:xfrm>
          <a:prstGeom prst="rect">
            <a:avLst/>
          </a:prstGeom>
          <a:noFill/>
          <a:ln w="9525">
            <a:noFill/>
            <a:miter lim="800000"/>
            <a:headEnd/>
            <a:tailEnd/>
          </a:ln>
          <a:effectLst/>
        </p:spPr>
      </p:pic>
      <p:pic>
        <p:nvPicPr>
          <p:cNvPr id="41990" name="Picture 6"/>
          <p:cNvPicPr>
            <a:picLocks noChangeAspect="1" noChangeArrowheads="1"/>
          </p:cNvPicPr>
          <p:nvPr/>
        </p:nvPicPr>
        <p:blipFill>
          <a:blip r:embed="rId3"/>
          <a:srcRect/>
          <a:stretch>
            <a:fillRect/>
          </a:stretch>
        </p:blipFill>
        <p:spPr bwMode="auto">
          <a:xfrm>
            <a:off x="1000100" y="2857496"/>
            <a:ext cx="2857520" cy="2546920"/>
          </a:xfrm>
          <a:prstGeom prst="rect">
            <a:avLst/>
          </a:prstGeom>
          <a:noFill/>
          <a:ln w="9525">
            <a:noFill/>
            <a:miter lim="800000"/>
            <a:headEnd/>
            <a:tailEnd/>
          </a:ln>
          <a:effectLst/>
        </p:spPr>
      </p:pic>
      <p:pic>
        <p:nvPicPr>
          <p:cNvPr id="41991" name="Picture 7"/>
          <p:cNvPicPr>
            <a:picLocks noChangeAspect="1" noChangeArrowheads="1"/>
          </p:cNvPicPr>
          <p:nvPr/>
        </p:nvPicPr>
        <p:blipFill>
          <a:blip r:embed="rId4"/>
          <a:srcRect/>
          <a:stretch>
            <a:fillRect/>
          </a:stretch>
        </p:blipFill>
        <p:spPr bwMode="auto">
          <a:xfrm>
            <a:off x="4618730" y="3643314"/>
            <a:ext cx="3325896" cy="257176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fade">
                                      <p:cBhvr>
                                        <p:cTn id="7" dur="20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990"/>
                                        </p:tgtEl>
                                        <p:attrNameLst>
                                          <p:attrName>style.visibility</p:attrName>
                                        </p:attrNameLst>
                                      </p:cBhvr>
                                      <p:to>
                                        <p:strVal val="visible"/>
                                      </p:to>
                                    </p:set>
                                    <p:animEffect transition="in" filter="fade">
                                      <p:cBhvr>
                                        <p:cTn id="12" dur="2000"/>
                                        <p:tgtEl>
                                          <p:spTgt spid="419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991"/>
                                        </p:tgtEl>
                                        <p:attrNameLst>
                                          <p:attrName>style.visibility</p:attrName>
                                        </p:attrNameLst>
                                      </p:cBhvr>
                                      <p:to>
                                        <p:strVal val="visible"/>
                                      </p:to>
                                    </p:set>
                                    <p:animEffect transition="in" filter="fade">
                                      <p:cBhvr>
                                        <p:cTn id="17" dur="2000"/>
                                        <p:tgtEl>
                                          <p:spTgt spid="41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Losses in DC machines</a:t>
            </a:r>
            <a:endParaRPr lang="en-US" dirty="0"/>
          </a:p>
        </p:txBody>
      </p:sp>
      <p:pic>
        <p:nvPicPr>
          <p:cNvPr id="39938" name="Picture 2" descr="types of losses in dc machine. - ElectricalMafia"/>
          <p:cNvPicPr>
            <a:picLocks noChangeAspect="1" noChangeArrowheads="1"/>
          </p:cNvPicPr>
          <p:nvPr/>
        </p:nvPicPr>
        <p:blipFill>
          <a:blip r:embed="rId2"/>
          <a:srcRect/>
          <a:stretch>
            <a:fillRect/>
          </a:stretch>
        </p:blipFill>
        <p:spPr bwMode="auto">
          <a:xfrm>
            <a:off x="428596" y="1571612"/>
            <a:ext cx="8245152" cy="439777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00034" y="1714488"/>
            <a:ext cx="7938621" cy="1820074"/>
          </a:xfrm>
          <a:prstGeom prst="rect">
            <a:avLst/>
          </a:prstGeom>
          <a:noFill/>
          <a:ln w="9525">
            <a:noFill/>
            <a:miter lim="800000"/>
            <a:headEnd/>
            <a:tailEnd/>
          </a:ln>
          <a:effectLst/>
        </p:spPr>
      </p:pic>
      <p:pic>
        <p:nvPicPr>
          <p:cNvPr id="5" name="Picture 4" descr="https://circuitglobe.com/wp-content/uploads/2015/11/EMF-EQUATION-OD-DC-GENERATOR-EQ12jpg-compressor.jpg"/>
          <p:cNvPicPr>
            <a:picLocks noChangeAspect="1" noChangeArrowheads="1"/>
          </p:cNvPicPr>
          <p:nvPr/>
        </p:nvPicPr>
        <p:blipFill>
          <a:blip r:embed="rId3"/>
          <a:srcRect/>
          <a:stretch>
            <a:fillRect/>
          </a:stretch>
        </p:blipFill>
        <p:spPr bwMode="auto">
          <a:xfrm>
            <a:off x="1500166" y="3786190"/>
            <a:ext cx="3983822" cy="1357322"/>
          </a:xfrm>
          <a:prstGeom prst="rect">
            <a:avLst/>
          </a:prstGeom>
          <a:noFill/>
        </p:spPr>
      </p:pic>
      <p:pic>
        <p:nvPicPr>
          <p:cNvPr id="1028" name="Picture 4"/>
          <p:cNvPicPr>
            <a:picLocks noChangeAspect="1" noChangeArrowheads="1"/>
          </p:cNvPicPr>
          <p:nvPr/>
        </p:nvPicPr>
        <p:blipFill>
          <a:blip r:embed="rId4"/>
          <a:srcRect/>
          <a:stretch>
            <a:fillRect/>
          </a:stretch>
        </p:blipFill>
        <p:spPr bwMode="auto">
          <a:xfrm>
            <a:off x="2357422" y="5357826"/>
            <a:ext cx="1857388" cy="71720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1"/>
            <a:ext cx="8229600" cy="2043114"/>
          </a:xfrm>
        </p:spPr>
        <p:txBody>
          <a:bodyPr/>
          <a:lstStyle/>
          <a:p>
            <a:r>
              <a:rPr lang="en-US" dirty="0" smtClean="0"/>
              <a:t>A </a:t>
            </a:r>
            <a:r>
              <a:rPr lang="en-US" dirty="0" smtClean="0"/>
              <a:t>shunt generator delivers 450 A at 230 V and the resistance of the shunt </a:t>
            </a:r>
            <a:r>
              <a:rPr lang="en-US" dirty="0" smtClean="0"/>
              <a:t>field and </a:t>
            </a:r>
            <a:r>
              <a:rPr lang="en-US" dirty="0" smtClean="0"/>
              <a:t>armature are 50 Ω and 0.03 Ω respectively. Calculate the generated </a:t>
            </a:r>
            <a:r>
              <a:rPr lang="en-US" dirty="0" err="1" smtClean="0"/>
              <a:t>e.m.f</a:t>
            </a:r>
            <a:r>
              <a:rPr lang="en-US" dirty="0" smtClean="0"/>
              <a:t>.</a:t>
            </a:r>
            <a:endParaRPr lang="en-US" dirty="0"/>
          </a:p>
        </p:txBody>
      </p:sp>
      <p:pic>
        <p:nvPicPr>
          <p:cNvPr id="15362" name="Picture 2" descr="DC%2Bgenerator%2Bproblem%2B1"/>
          <p:cNvPicPr>
            <a:picLocks noChangeAspect="1" noChangeArrowheads="1"/>
          </p:cNvPicPr>
          <p:nvPr/>
        </p:nvPicPr>
        <p:blipFill>
          <a:blip r:embed="rId2"/>
          <a:srcRect/>
          <a:stretch>
            <a:fillRect/>
          </a:stretch>
        </p:blipFill>
        <p:spPr bwMode="auto">
          <a:xfrm>
            <a:off x="3286116" y="3714752"/>
            <a:ext cx="4286279" cy="263093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62"/>
                                        </p:tgtEl>
                                        <p:attrNameLst>
                                          <p:attrName>style.visibility</p:attrName>
                                        </p:attrNameLst>
                                      </p:cBhvr>
                                      <p:to>
                                        <p:strVal val="visible"/>
                                      </p:to>
                                    </p:set>
                                    <p:animEffect transition="in" filter="fade">
                                      <p:cBhvr>
                                        <p:cTn id="12" dur="2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pic>
        <p:nvPicPr>
          <p:cNvPr id="2051" name="Picture 3"/>
          <p:cNvPicPr>
            <a:picLocks noChangeAspect="1" noChangeArrowheads="1"/>
          </p:cNvPicPr>
          <p:nvPr/>
        </p:nvPicPr>
        <p:blipFill>
          <a:blip r:embed="rId3"/>
          <a:srcRect/>
          <a:stretch>
            <a:fillRect/>
          </a:stretch>
        </p:blipFill>
        <p:spPr bwMode="auto">
          <a:xfrm>
            <a:off x="1571604" y="1643050"/>
            <a:ext cx="5159389" cy="714377"/>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1428727" y="2693182"/>
            <a:ext cx="6897959" cy="1235884"/>
          </a:xfrm>
          <a:prstGeom prst="rect">
            <a:avLst/>
          </a:prstGeom>
          <a:noFill/>
          <a:ln w="9525">
            <a:noFill/>
            <a:miter lim="800000"/>
            <a:headEnd/>
            <a:tailEnd/>
          </a:ln>
          <a:effectLst/>
        </p:spPr>
      </p:pic>
      <p:pic>
        <p:nvPicPr>
          <p:cNvPr id="2055" name="Picture 7"/>
          <p:cNvPicPr>
            <a:picLocks noChangeAspect="1" noChangeArrowheads="1"/>
          </p:cNvPicPr>
          <p:nvPr/>
        </p:nvPicPr>
        <p:blipFill>
          <a:blip r:embed="rId5"/>
          <a:srcRect/>
          <a:stretch>
            <a:fillRect/>
          </a:stretch>
        </p:blipFill>
        <p:spPr bwMode="auto">
          <a:xfrm>
            <a:off x="1285851" y="4143380"/>
            <a:ext cx="7027506" cy="714380"/>
          </a:xfrm>
          <a:prstGeom prst="rect">
            <a:avLst/>
          </a:prstGeom>
          <a:noFill/>
          <a:ln w="9525">
            <a:noFill/>
            <a:miter lim="800000"/>
            <a:headEnd/>
            <a:tailEnd/>
          </a:ln>
          <a:effectLst/>
        </p:spPr>
      </p:pic>
      <p:pic>
        <p:nvPicPr>
          <p:cNvPr id="2056" name="Picture 8"/>
          <p:cNvPicPr>
            <a:picLocks noChangeAspect="1" noChangeArrowheads="1"/>
          </p:cNvPicPr>
          <p:nvPr/>
        </p:nvPicPr>
        <p:blipFill>
          <a:blip r:embed="rId6"/>
          <a:srcRect/>
          <a:stretch>
            <a:fillRect/>
          </a:stretch>
        </p:blipFill>
        <p:spPr bwMode="auto">
          <a:xfrm>
            <a:off x="1214414" y="5072074"/>
            <a:ext cx="7613908" cy="100013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20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20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5"/>
                                        </p:tgtEl>
                                        <p:attrNameLst>
                                          <p:attrName>style.visibility</p:attrName>
                                        </p:attrNameLst>
                                      </p:cBhvr>
                                      <p:to>
                                        <p:strVal val="visible"/>
                                      </p:to>
                                    </p:set>
                                    <p:animEffect transition="in" filter="fade">
                                      <p:cBhvr>
                                        <p:cTn id="17" dur="2000"/>
                                        <p:tgtEl>
                                          <p:spTgt spid="20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6"/>
                                        </p:tgtEl>
                                        <p:attrNameLst>
                                          <p:attrName>style.visibility</p:attrName>
                                        </p:attrNameLst>
                                      </p:cBhvr>
                                      <p:to>
                                        <p:strVal val="visible"/>
                                      </p:to>
                                    </p:set>
                                    <p:animEffect transition="in" filter="fade">
                                      <p:cBhvr>
                                        <p:cTn id="22" dur="20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75000"/>
                  </a:schemeClr>
                </a:solidFill>
                <a:latin typeface="Footlight MT Light" pitchFamily="18" charset="0"/>
              </a:rPr>
              <a:t>CONSTRUCTION</a:t>
            </a:r>
            <a:endParaRPr lang="en-IN" b="1" dirty="0">
              <a:solidFill>
                <a:schemeClr val="tx2">
                  <a:lumMod val="75000"/>
                </a:schemeClr>
              </a:solidFill>
              <a:latin typeface="Footlight MT Light" pitchFamily="18" charset="0"/>
            </a:endParaRPr>
          </a:p>
        </p:txBody>
      </p:sp>
      <p:sp>
        <p:nvSpPr>
          <p:cNvPr id="6" name="Content Placeholder 2"/>
          <p:cNvSpPr>
            <a:spLocks noGrp="1"/>
          </p:cNvSpPr>
          <p:nvPr>
            <p:ph idx="1"/>
          </p:nvPr>
        </p:nvSpPr>
        <p:spPr/>
        <p:txBody>
          <a:bodyPr>
            <a:normAutofit lnSpcReduction="10000"/>
          </a:bodyPr>
          <a:lstStyle/>
          <a:p>
            <a:pPr algn="ctr">
              <a:buFontTx/>
              <a:buNone/>
            </a:pPr>
            <a:r>
              <a:rPr lang="en-US" sz="2400" dirty="0" smtClean="0">
                <a:solidFill>
                  <a:srgbClr val="002060"/>
                </a:solidFill>
                <a:latin typeface="Verdana" pitchFamily="34" charset="0"/>
              </a:rPr>
              <a:t>Constructional parts Of DC Machine</a:t>
            </a:r>
          </a:p>
          <a:p>
            <a:pPr algn="just">
              <a:buFontTx/>
              <a:buNone/>
            </a:pPr>
            <a:endParaRPr lang="en-US" sz="2400" b="1" dirty="0" smtClean="0"/>
          </a:p>
          <a:p>
            <a:pPr algn="just">
              <a:buFont typeface="Wingdings" pitchFamily="2" charset="2"/>
              <a:buChar char="Ø"/>
            </a:pPr>
            <a:r>
              <a:rPr lang="en-US" sz="2400" b="1" dirty="0" smtClean="0"/>
              <a:t>Yoke:</a:t>
            </a:r>
          </a:p>
          <a:p>
            <a:pPr algn="just">
              <a:buFont typeface="Wingdings" pitchFamily="2" charset="2"/>
              <a:buChar char="Ø"/>
            </a:pPr>
            <a:r>
              <a:rPr lang="en-US" sz="2400" b="1" dirty="0" smtClean="0"/>
              <a:t>Field electromagnets: </a:t>
            </a:r>
          </a:p>
          <a:p>
            <a:pPr algn="just">
              <a:buFont typeface="Wingdings" pitchFamily="2" charset="2"/>
              <a:buChar char="Ø"/>
            </a:pPr>
            <a:r>
              <a:rPr lang="en-US" sz="2400" b="1" dirty="0" smtClean="0"/>
              <a:t>Pole core and pole shoe:</a:t>
            </a:r>
          </a:p>
          <a:p>
            <a:pPr algn="just">
              <a:buFont typeface="Wingdings" pitchFamily="2" charset="2"/>
              <a:buChar char="Ø"/>
            </a:pPr>
            <a:r>
              <a:rPr lang="en-US" sz="2400" b="1" dirty="0" smtClean="0"/>
              <a:t>Armature:</a:t>
            </a:r>
            <a:r>
              <a:rPr lang="en-US" sz="2400" dirty="0" smtClean="0"/>
              <a:t> </a:t>
            </a:r>
          </a:p>
          <a:p>
            <a:pPr algn="just">
              <a:buFont typeface="Wingdings" pitchFamily="2" charset="2"/>
              <a:buChar char="Ø"/>
            </a:pPr>
            <a:r>
              <a:rPr lang="en-US" sz="2400" b="1" dirty="0" smtClean="0"/>
              <a:t>Field Coil:</a:t>
            </a:r>
            <a:r>
              <a:rPr lang="en-US" sz="2400" dirty="0" smtClean="0"/>
              <a:t> </a:t>
            </a:r>
          </a:p>
          <a:p>
            <a:pPr algn="just">
              <a:buFont typeface="Wingdings" pitchFamily="2" charset="2"/>
              <a:buChar char="Ø"/>
            </a:pPr>
            <a:r>
              <a:rPr lang="en-US" sz="2400" b="1" dirty="0" err="1" smtClean="0"/>
              <a:t>Commutator</a:t>
            </a:r>
            <a:r>
              <a:rPr lang="en-US" sz="2400" b="1" dirty="0" smtClean="0"/>
              <a:t>:</a:t>
            </a:r>
          </a:p>
          <a:p>
            <a:pPr algn="just">
              <a:buFont typeface="Wingdings" pitchFamily="2" charset="2"/>
              <a:buChar char="Ø"/>
            </a:pPr>
            <a:r>
              <a:rPr lang="en-US" sz="2400" b="1" dirty="0" smtClean="0"/>
              <a:t>Brushes:</a:t>
            </a:r>
          </a:p>
          <a:p>
            <a:pPr algn="just">
              <a:buFont typeface="Wingdings" pitchFamily="2" charset="2"/>
              <a:buChar char="Ø"/>
            </a:pPr>
            <a:r>
              <a:rPr lang="en-US" sz="2400" b="1" dirty="0" smtClean="0"/>
              <a:t>Shaft: </a:t>
            </a:r>
          </a:p>
          <a:p>
            <a:pPr algn="just">
              <a:buFont typeface="Wingdings" pitchFamily="2" charset="2"/>
              <a:buChar char="Ø"/>
            </a:pPr>
            <a:r>
              <a:rPr lang="en-US" sz="2400" b="1" dirty="0" smtClean="0"/>
              <a:t>Bearings:</a:t>
            </a:r>
            <a:endParaRPr lang="en-US" sz="2400" dirty="0" smtClean="0"/>
          </a:p>
          <a:p>
            <a:pPr algn="just"/>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lgn="just"/>
            <a:r>
              <a:rPr lang="en-US" dirty="0" smtClean="0"/>
              <a:t>A long-shunt </a:t>
            </a:r>
            <a:r>
              <a:rPr lang="en-US" dirty="0" smtClean="0"/>
              <a:t>compound generator delivers a load current of 50 A at 500 V </a:t>
            </a:r>
            <a:r>
              <a:rPr lang="en-US" dirty="0" smtClean="0"/>
              <a:t>and has </a:t>
            </a:r>
            <a:r>
              <a:rPr lang="en-US" dirty="0" smtClean="0"/>
              <a:t>armature, series field and shunt field resistances of 0.05 Ω, 0.03 Ω and 250 Ω respectively. Calculate the generated voltage and the armature current. Allow 1 V per brush for contact drop.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Picture 8" descr="Long-shunt compound wound DC Machine"/>
          <p:cNvPicPr>
            <a:picLocks noGrp="1" noChangeAspect="1" noChangeArrowheads="1"/>
          </p:cNvPicPr>
          <p:nvPr>
            <p:ph idx="1"/>
          </p:nvPr>
        </p:nvPicPr>
        <p:blipFill>
          <a:blip r:embed="rId2"/>
          <a:srcRect/>
          <a:stretch>
            <a:fillRect/>
          </a:stretch>
        </p:blipFill>
        <p:spPr bwMode="auto">
          <a:xfrm>
            <a:off x="928662" y="2285992"/>
            <a:ext cx="3276600" cy="25908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098" name="Picture 2"/>
          <p:cNvPicPr>
            <a:picLocks noChangeAspect="1" noChangeArrowheads="1"/>
          </p:cNvPicPr>
          <p:nvPr/>
        </p:nvPicPr>
        <p:blipFill>
          <a:blip r:embed="rId2"/>
          <a:srcRect/>
          <a:stretch>
            <a:fillRect/>
          </a:stretch>
        </p:blipFill>
        <p:spPr bwMode="auto">
          <a:xfrm>
            <a:off x="714348" y="1785926"/>
            <a:ext cx="2700356" cy="714380"/>
          </a:xfrm>
          <a:prstGeom prst="rect">
            <a:avLst/>
          </a:prstGeom>
          <a:noFill/>
          <a:ln w="9525">
            <a:noFill/>
            <a:miter lim="800000"/>
            <a:headEnd/>
            <a:tailEnd/>
          </a:ln>
          <a:effectLst/>
        </p:spPr>
      </p:pic>
      <p:pic>
        <p:nvPicPr>
          <p:cNvPr id="4099" name="Picture 3"/>
          <p:cNvPicPr>
            <a:picLocks noGrp="1" noChangeAspect="1" noChangeArrowheads="1"/>
          </p:cNvPicPr>
          <p:nvPr>
            <p:ph idx="1"/>
          </p:nvPr>
        </p:nvPicPr>
        <p:blipFill>
          <a:blip r:embed="rId3"/>
          <a:srcRect/>
          <a:stretch>
            <a:fillRect/>
          </a:stretch>
        </p:blipFill>
        <p:spPr bwMode="auto">
          <a:xfrm>
            <a:off x="571472" y="2786058"/>
            <a:ext cx="6686597" cy="928694"/>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500034" y="3929066"/>
            <a:ext cx="5000660" cy="1068634"/>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428596" y="5214950"/>
            <a:ext cx="5241508" cy="114300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fade">
                                      <p:cBhvr>
                                        <p:cTn id="12" dur="2000"/>
                                        <p:tgtEl>
                                          <p:spTgt spid="40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fade">
                                      <p:cBhvr>
                                        <p:cTn id="17" dur="2000"/>
                                        <p:tgtEl>
                                          <p:spTgt spid="41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01"/>
                                        </p:tgtEl>
                                        <p:attrNameLst>
                                          <p:attrName>style.visibility</p:attrName>
                                        </p:attrNameLst>
                                      </p:cBhvr>
                                      <p:to>
                                        <p:strVal val="visible"/>
                                      </p:to>
                                    </p:set>
                                    <p:animEffect transition="in" filter="fade">
                                      <p:cBhvr>
                                        <p:cTn id="2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5" name="Picture 6"/>
          <p:cNvPicPr>
            <a:picLocks noChangeAspect="1" noChangeArrowheads="1"/>
          </p:cNvPicPr>
          <p:nvPr/>
        </p:nvPicPr>
        <p:blipFill>
          <a:blip r:embed="rId2"/>
          <a:srcRect/>
          <a:stretch>
            <a:fillRect/>
          </a:stretch>
        </p:blipFill>
        <p:spPr bwMode="auto">
          <a:xfrm>
            <a:off x="1000100" y="1928802"/>
            <a:ext cx="5801632" cy="571504"/>
          </a:xfrm>
          <a:prstGeom prst="rect">
            <a:avLst/>
          </a:prstGeom>
          <a:noFill/>
          <a:ln w="9525">
            <a:noFill/>
            <a:miter lim="800000"/>
            <a:headEnd/>
            <a:tailEnd/>
          </a:ln>
          <a:effectLst/>
        </p:spPr>
      </p:pic>
      <p:pic>
        <p:nvPicPr>
          <p:cNvPr id="5123" name="Picture 3"/>
          <p:cNvPicPr>
            <a:picLocks noGrp="1" noChangeAspect="1" noChangeArrowheads="1"/>
          </p:cNvPicPr>
          <p:nvPr>
            <p:ph idx="1"/>
          </p:nvPr>
        </p:nvPicPr>
        <p:blipFill>
          <a:blip r:embed="rId3"/>
          <a:srcRect/>
          <a:stretch>
            <a:fillRect/>
          </a:stretch>
        </p:blipFill>
        <p:spPr bwMode="auto">
          <a:xfrm>
            <a:off x="1214414" y="2928934"/>
            <a:ext cx="7042946" cy="571504"/>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1571604" y="4000504"/>
            <a:ext cx="7055876" cy="64294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fade">
                                      <p:cBhvr>
                                        <p:cTn id="12" dur="20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fade">
                                      <p:cBhvr>
                                        <p:cTn id="17" dur="20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lgn="just"/>
            <a:r>
              <a:rPr lang="en-US" dirty="0" smtClean="0"/>
              <a:t>A short-shunt compound generator delivers a load current of 30 A at 220 V, and has armature, series-field and shunt-field resistances </a:t>
            </a:r>
            <a:r>
              <a:rPr lang="en-US" dirty="0" smtClean="0"/>
              <a:t>of 0.05 </a:t>
            </a:r>
            <a:r>
              <a:rPr lang="en-US" dirty="0" smtClean="0"/>
              <a:t>Ω, 0.30 Ω and 200 Ω respectively. Calculate the induced </a:t>
            </a:r>
            <a:r>
              <a:rPr lang="en-US" dirty="0" err="1" smtClean="0"/>
              <a:t>e.m.f</a:t>
            </a:r>
            <a:r>
              <a:rPr lang="en-US" dirty="0" smtClean="0"/>
              <a:t>. and the armature current. Allow 1.0 V per brush for contact drop.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Picture 6" descr="https://www.electricaltechnology.org/wp-content/uploads/2020/04/Short-shunt-compound-wound-DC-machine.png"/>
          <p:cNvPicPr>
            <a:picLocks noChangeAspect="1" noChangeArrowheads="1"/>
          </p:cNvPicPr>
          <p:nvPr/>
        </p:nvPicPr>
        <p:blipFill>
          <a:blip r:embed="rId2"/>
          <a:srcRect/>
          <a:stretch>
            <a:fillRect/>
          </a:stretch>
        </p:blipFill>
        <p:spPr bwMode="auto">
          <a:xfrm>
            <a:off x="1071538" y="1928802"/>
            <a:ext cx="2562225" cy="2819401"/>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smtClean="0"/>
              <a:t>Solution</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928662" y="1142984"/>
            <a:ext cx="5954274" cy="571504"/>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000100" y="1928802"/>
            <a:ext cx="7326860" cy="428628"/>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1428728" y="2714620"/>
            <a:ext cx="4563102" cy="500066"/>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a:stretch>
            <a:fillRect/>
          </a:stretch>
        </p:blipFill>
        <p:spPr bwMode="auto">
          <a:xfrm>
            <a:off x="1571604" y="3500438"/>
            <a:ext cx="4989072" cy="571504"/>
          </a:xfrm>
          <a:prstGeom prst="rect">
            <a:avLst/>
          </a:prstGeom>
          <a:noFill/>
          <a:ln w="9525">
            <a:noFill/>
            <a:miter lim="800000"/>
            <a:headEnd/>
            <a:tailEnd/>
          </a:ln>
          <a:effectLst/>
        </p:spPr>
      </p:pic>
      <p:pic>
        <p:nvPicPr>
          <p:cNvPr id="6150" name="Picture 6"/>
          <p:cNvPicPr>
            <a:picLocks noChangeAspect="1" noChangeArrowheads="1"/>
          </p:cNvPicPr>
          <p:nvPr/>
        </p:nvPicPr>
        <p:blipFill>
          <a:blip r:embed="rId6"/>
          <a:srcRect/>
          <a:stretch>
            <a:fillRect/>
          </a:stretch>
        </p:blipFill>
        <p:spPr bwMode="auto">
          <a:xfrm>
            <a:off x="1500165" y="4429132"/>
            <a:ext cx="5270537" cy="428628"/>
          </a:xfrm>
          <a:prstGeom prst="rect">
            <a:avLst/>
          </a:prstGeom>
          <a:noFill/>
          <a:ln w="9525">
            <a:noFill/>
            <a:miter lim="800000"/>
            <a:headEnd/>
            <a:tailEnd/>
          </a:ln>
          <a:effectLst/>
        </p:spPr>
      </p:pic>
      <p:pic>
        <p:nvPicPr>
          <p:cNvPr id="6151" name="Picture 7"/>
          <p:cNvPicPr>
            <a:picLocks noChangeAspect="1" noChangeArrowheads="1"/>
          </p:cNvPicPr>
          <p:nvPr/>
        </p:nvPicPr>
        <p:blipFill>
          <a:blip r:embed="rId7"/>
          <a:srcRect/>
          <a:stretch>
            <a:fillRect/>
          </a:stretch>
        </p:blipFill>
        <p:spPr bwMode="auto">
          <a:xfrm>
            <a:off x="2000232" y="5286388"/>
            <a:ext cx="3808197" cy="50006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fade">
                                      <p:cBhvr>
                                        <p:cTn id="12" dur="20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fade">
                                      <p:cBhvr>
                                        <p:cTn id="17" dur="2000"/>
                                        <p:tgtEl>
                                          <p:spTgt spid="61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50"/>
                                        </p:tgtEl>
                                        <p:attrNameLst>
                                          <p:attrName>style.visibility</p:attrName>
                                        </p:attrNameLst>
                                      </p:cBhvr>
                                      <p:to>
                                        <p:strVal val="visible"/>
                                      </p:to>
                                    </p:set>
                                    <p:animEffect transition="in" filter="fade">
                                      <p:cBhvr>
                                        <p:cTn id="22" dur="2000"/>
                                        <p:tgtEl>
                                          <p:spTgt spid="61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51"/>
                                        </p:tgtEl>
                                        <p:attrNameLst>
                                          <p:attrName>style.visibility</p:attrName>
                                        </p:attrNameLst>
                                      </p:cBhvr>
                                      <p:to>
                                        <p:strVal val="visible"/>
                                      </p:to>
                                    </p:set>
                                    <p:animEffect transition="in" filter="fade">
                                      <p:cBhvr>
                                        <p:cTn id="27" dur="20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285720" y="1928802"/>
            <a:ext cx="8236381" cy="57150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000100" y="3214686"/>
            <a:ext cx="7143800" cy="71438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20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lgn="just"/>
            <a:r>
              <a:rPr lang="en-US" dirty="0" smtClean="0"/>
              <a:t>An 8-pole </a:t>
            </a:r>
            <a:r>
              <a:rPr lang="en-US" dirty="0" err="1" smtClean="0"/>
              <a:t>d.c</a:t>
            </a:r>
            <a:r>
              <a:rPr lang="en-US" dirty="0" smtClean="0"/>
              <a:t>. shunt generator with 778 wave-connected armature conductors and running at 500 </a:t>
            </a:r>
            <a:r>
              <a:rPr lang="en-US" dirty="0" err="1" smtClean="0"/>
              <a:t>r.p.m</a:t>
            </a:r>
            <a:r>
              <a:rPr lang="en-US" dirty="0" smtClean="0"/>
              <a:t>. supplies a load of 12.5 Ω resistance at terminal voltage of 250 V. The armature resistance is 0.24 Ω and the field resistance is 250 Ω. Find the armature current, the induced </a:t>
            </a:r>
            <a:r>
              <a:rPr lang="en-US" dirty="0" err="1" smtClean="0"/>
              <a:t>e.m.f</a:t>
            </a:r>
            <a:r>
              <a:rPr lang="en-US" dirty="0" smtClean="0"/>
              <a:t>. and the flux per pole</a:t>
            </a:r>
            <a:r>
              <a:rPr lang="en-US" i="1" dirty="0" smtClean="0"/>
              <a: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smtClean="0"/>
              <a:t>Solution</a:t>
            </a:r>
            <a:endParaRPr lang="en-US" dirty="0"/>
          </a:p>
        </p:txBody>
      </p:sp>
      <p:sp>
        <p:nvSpPr>
          <p:cNvPr id="3" name="Content Placeholder 2"/>
          <p:cNvSpPr>
            <a:spLocks noGrp="1"/>
          </p:cNvSpPr>
          <p:nvPr>
            <p:ph idx="1"/>
          </p:nvPr>
        </p:nvSpPr>
        <p:spPr/>
        <p:txBody>
          <a:bodyPr/>
          <a:lstStyle/>
          <a:p>
            <a:endParaRPr lang="en-US"/>
          </a:p>
        </p:txBody>
      </p:sp>
      <p:pic>
        <p:nvPicPr>
          <p:cNvPr id="8195" name="Picture 3"/>
          <p:cNvPicPr>
            <a:picLocks noChangeAspect="1" noChangeArrowheads="1"/>
          </p:cNvPicPr>
          <p:nvPr/>
        </p:nvPicPr>
        <p:blipFill>
          <a:blip r:embed="rId2"/>
          <a:srcRect/>
          <a:stretch>
            <a:fillRect/>
          </a:stretch>
        </p:blipFill>
        <p:spPr bwMode="auto">
          <a:xfrm>
            <a:off x="357158" y="1428736"/>
            <a:ext cx="8341808" cy="46056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b="1" dirty="0" smtClean="0">
                <a:solidFill>
                  <a:schemeClr val="tx2">
                    <a:lumMod val="75000"/>
                  </a:schemeClr>
                </a:solidFill>
                <a:latin typeface="Footlight MT Light" pitchFamily="18" charset="0"/>
              </a:rPr>
              <a:t>CONSTRUCTION</a:t>
            </a:r>
            <a:endParaRPr lang="en-US" dirty="0"/>
          </a:p>
        </p:txBody>
      </p:sp>
      <p:pic>
        <p:nvPicPr>
          <p:cNvPr id="2050" name="Picture 2" descr="Construction of a DC machine (DC Generator and DC Motor)"/>
          <p:cNvPicPr>
            <a:picLocks noChangeAspect="1" noChangeArrowheads="1"/>
          </p:cNvPicPr>
          <p:nvPr/>
        </p:nvPicPr>
        <p:blipFill>
          <a:blip r:embed="rId2"/>
          <a:srcRect/>
          <a:stretch>
            <a:fillRect/>
          </a:stretch>
        </p:blipFill>
        <p:spPr bwMode="auto">
          <a:xfrm>
            <a:off x="1142976" y="1214422"/>
            <a:ext cx="7620000" cy="5133975"/>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 –Torque Characteristics</a:t>
            </a:r>
            <a:endParaRPr lang="en-US" dirty="0"/>
          </a:p>
        </p:txBody>
      </p:sp>
      <p:sp>
        <p:nvSpPr>
          <p:cNvPr id="3" name="Content Placeholder 2"/>
          <p:cNvSpPr>
            <a:spLocks noGrp="1"/>
          </p:cNvSpPr>
          <p:nvPr>
            <p:ph idx="1"/>
          </p:nvPr>
        </p:nvSpPr>
        <p:spPr>
          <a:xfrm>
            <a:off x="428596" y="1571612"/>
            <a:ext cx="8229600" cy="4525963"/>
          </a:xfrm>
        </p:spPr>
        <p:txBody>
          <a:bodyPr/>
          <a:lstStyle/>
          <a:p>
            <a:r>
              <a:rPr lang="en-US" b="1" dirty="0" smtClean="0"/>
              <a:t>T</a:t>
            </a:r>
            <a:r>
              <a:rPr lang="en-US" b="1" baseline="-25000" dirty="0" smtClean="0"/>
              <a:t>a</a:t>
            </a:r>
            <a:r>
              <a:rPr lang="en-US" b="1" dirty="0" smtClean="0"/>
              <a:t> ∝ </a:t>
            </a:r>
            <a:r>
              <a:rPr lang="en-US" b="1" dirty="0" smtClean="0"/>
              <a:t>ɸ </a:t>
            </a:r>
            <a:r>
              <a:rPr lang="en-US" b="1" dirty="0" err="1" smtClean="0"/>
              <a:t>I</a:t>
            </a:r>
            <a:r>
              <a:rPr lang="en-US" b="1" baseline="-25000" dirty="0" err="1" smtClean="0"/>
              <a:t>a</a:t>
            </a:r>
            <a:r>
              <a:rPr lang="en-US" b="1" baseline="-25000" dirty="0" smtClean="0"/>
              <a:t>		</a:t>
            </a:r>
            <a:r>
              <a:rPr lang="en-US" dirty="0" smtClean="0"/>
              <a:t> and </a:t>
            </a:r>
            <a:r>
              <a:rPr lang="en-US" dirty="0" smtClean="0"/>
              <a:t>		</a:t>
            </a:r>
            <a:r>
              <a:rPr lang="en-US" b="1" dirty="0" smtClean="0"/>
              <a:t>N </a:t>
            </a:r>
            <a:r>
              <a:rPr lang="en-US" b="1" dirty="0" smtClean="0"/>
              <a:t>∝ </a:t>
            </a:r>
            <a:r>
              <a:rPr lang="en-US" b="1" dirty="0" err="1" smtClean="0"/>
              <a:t>E</a:t>
            </a:r>
            <a:r>
              <a:rPr lang="en-US" b="1" baseline="-25000" dirty="0" err="1" smtClean="0"/>
              <a:t>b</a:t>
            </a:r>
            <a:r>
              <a:rPr lang="en-US" b="1" dirty="0" smtClean="0"/>
              <a:t>/ɸ</a:t>
            </a:r>
            <a:endParaRPr lang="en-US" dirty="0"/>
          </a:p>
        </p:txBody>
      </p:sp>
      <p:pic>
        <p:nvPicPr>
          <p:cNvPr id="55298" name="Picture 2" descr="https://3.bp.blogspot.com/-cUu8u-bZm0o/U7qEkWngbRI/AAAAAAAAA58/-7F6w5isurc/s1600/Characteristics+of+DC+series+motor.png"/>
          <p:cNvPicPr>
            <a:picLocks noChangeAspect="1" noChangeArrowheads="1"/>
          </p:cNvPicPr>
          <p:nvPr/>
        </p:nvPicPr>
        <p:blipFill>
          <a:blip r:embed="rId2"/>
          <a:srcRect/>
          <a:stretch>
            <a:fillRect/>
          </a:stretch>
        </p:blipFill>
        <p:spPr bwMode="auto">
          <a:xfrm>
            <a:off x="500034" y="2714620"/>
            <a:ext cx="7955193" cy="3390902"/>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 –Torque Characteristics</a:t>
            </a:r>
            <a:endParaRPr lang="en-US" dirty="0"/>
          </a:p>
        </p:txBody>
      </p:sp>
      <p:pic>
        <p:nvPicPr>
          <p:cNvPr id="56322" name="Picture 2" descr="https://1.bp.blogspot.com/-C_FMlkL4L94/U7qF335Ne3I/AAAAAAAAA6E/PkKtiuwDtaI/s1600/Characteristics+of+DC+shunt+motor.png"/>
          <p:cNvPicPr>
            <a:picLocks noChangeAspect="1" noChangeArrowheads="1"/>
          </p:cNvPicPr>
          <p:nvPr/>
        </p:nvPicPr>
        <p:blipFill>
          <a:blip r:embed="rId2"/>
          <a:srcRect/>
          <a:stretch>
            <a:fillRect/>
          </a:stretch>
        </p:blipFill>
        <p:spPr bwMode="auto">
          <a:xfrm>
            <a:off x="642910" y="2357430"/>
            <a:ext cx="7620000" cy="3248026"/>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071810"/>
            <a:ext cx="8229600" cy="1143000"/>
          </a:xfrm>
        </p:spPr>
        <p:txBody>
          <a:bodyPr/>
          <a:lstStyle/>
          <a:p>
            <a:r>
              <a:rPr lang="en-US" dirty="0" smtClean="0"/>
              <a:t>Thanks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accent5">
                    <a:lumMod val="75000"/>
                  </a:schemeClr>
                </a:solidFill>
                <a:latin typeface="Times New Roman" pitchFamily="18" charset="0"/>
                <a:cs typeface="Times New Roman" pitchFamily="18" charset="0"/>
              </a:rPr>
              <a:t>Practical DC Machine</a:t>
            </a:r>
            <a:br>
              <a:rPr lang="en-US" b="1" dirty="0" smtClean="0">
                <a:solidFill>
                  <a:schemeClr val="accent5">
                    <a:lumMod val="75000"/>
                  </a:schemeClr>
                </a:solidFill>
                <a:latin typeface="Times New Roman" pitchFamily="18" charset="0"/>
                <a:cs typeface="Times New Roman" pitchFamily="18" charset="0"/>
              </a:rPr>
            </a:br>
            <a:endParaRPr lang="en-IN" b="1" dirty="0">
              <a:solidFill>
                <a:schemeClr val="accent5">
                  <a:lumMod val="75000"/>
                </a:schemeClr>
              </a:solidFill>
              <a:latin typeface="Times New Roman" pitchFamily="18" charset="0"/>
              <a:cs typeface="Times New Roman" pitchFamily="18" charset="0"/>
            </a:endParaRPr>
          </a:p>
        </p:txBody>
      </p:sp>
      <p:pic>
        <p:nvPicPr>
          <p:cNvPr id="4" name="Picture 2" descr="s11"/>
          <p:cNvPicPr>
            <a:picLocks noGrp="1" noChangeAspect="1" noChangeArrowheads="1"/>
          </p:cNvPicPr>
          <p:nvPr>
            <p:ph idx="1"/>
          </p:nvPr>
        </p:nvPicPr>
        <p:blipFill>
          <a:blip r:embed="rId2" cstate="print"/>
          <a:srcRect/>
          <a:stretch>
            <a:fillRect/>
          </a:stretch>
        </p:blipFill>
        <p:spPr>
          <a:xfrm>
            <a:off x="304800" y="914400"/>
            <a:ext cx="8458200" cy="5638800"/>
          </a:xfr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a:xfrm>
            <a:off x="457200" y="609600"/>
            <a:ext cx="8229600" cy="5516563"/>
          </a:xfrm>
        </p:spPr>
        <p:txBody>
          <a:bodyPr>
            <a:normAutofit fontScale="92500"/>
          </a:bodyPr>
          <a:lstStyle/>
          <a:p>
            <a:pPr eaLnBrk="0" hangingPunct="0">
              <a:spcBef>
                <a:spcPct val="0"/>
              </a:spcBef>
              <a:buNone/>
              <a:defRPr/>
            </a:pPr>
            <a:r>
              <a:rPr lang="en-US" sz="4000" dirty="0" smtClean="0">
                <a:solidFill>
                  <a:srgbClr val="002060"/>
                </a:solidFill>
                <a:effectLst>
                  <a:outerShdw blurRad="38100" dist="38100" dir="2700000" algn="tl">
                    <a:srgbClr val="C0C0C0"/>
                  </a:outerShdw>
                </a:effectLst>
                <a:latin typeface="Verdana" pitchFamily="34" charset="0"/>
              </a:rPr>
              <a:t>1)Yoke</a:t>
            </a:r>
          </a:p>
          <a:p>
            <a:pPr algn="just" eaLnBrk="0" hangingPunct="0">
              <a:spcBef>
                <a:spcPct val="0"/>
              </a:spcBef>
              <a:buNone/>
              <a:defRPr/>
            </a:pPr>
            <a:r>
              <a:rPr lang="en-US" sz="4000" dirty="0" smtClean="0">
                <a:solidFill>
                  <a:srgbClr val="002060"/>
                </a:solidFill>
                <a:effectLst>
                  <a:outerShdw blurRad="38100" dist="38100" dir="2700000" algn="tl">
                    <a:srgbClr val="C0C0C0"/>
                  </a:outerShdw>
                </a:effectLst>
                <a:latin typeface="Verdana" pitchFamily="34" charset="0"/>
              </a:rPr>
              <a:t> 	</a:t>
            </a:r>
            <a:r>
              <a:rPr lang="en-US" sz="3500" dirty="0" smtClean="0"/>
              <a:t>The </a:t>
            </a:r>
            <a:r>
              <a:rPr lang="en-US" sz="3500" dirty="0"/>
              <a:t>outer frame of a dc machine is called as yoke. It is made up of cast iron or steel. It not only provides mechanical strength to the whole assembly but also carries the magnetic flux produced by the field winding.</a:t>
            </a:r>
            <a:endParaRPr lang="en-US" sz="3500" dirty="0" smtClean="0">
              <a:solidFill>
                <a:srgbClr val="002060"/>
              </a:solidFill>
              <a:effectLst>
                <a:outerShdw blurRad="38100" dist="38100" dir="2700000" algn="tl">
                  <a:srgbClr val="C0C0C0"/>
                </a:outerShdw>
              </a:effectLst>
              <a:latin typeface="Verdana" pitchFamily="34" charset="0"/>
            </a:endParaRPr>
          </a:p>
          <a:p>
            <a:pPr eaLnBrk="0" hangingPunct="0">
              <a:spcBef>
                <a:spcPct val="0"/>
              </a:spcBef>
              <a:buNone/>
              <a:defRPr/>
            </a:pPr>
            <a:endParaRPr lang="en-US" sz="2000" dirty="0">
              <a:solidFill>
                <a:srgbClr val="002060"/>
              </a:solidFill>
              <a:effectLst>
                <a:outerShdw blurRad="38100" dist="38100" dir="2700000" algn="tl">
                  <a:srgbClr val="C0C0C0"/>
                </a:outerShdw>
              </a:effectLst>
              <a:latin typeface="Verdana" pitchFamily="34" charset="0"/>
            </a:endParaRPr>
          </a:p>
          <a:p>
            <a:pPr eaLnBrk="0" hangingPunct="0">
              <a:spcBef>
                <a:spcPct val="0"/>
              </a:spcBef>
              <a:buNone/>
              <a:defRPr/>
            </a:pPr>
            <a:r>
              <a:rPr lang="en-US" sz="3000" dirty="0" smtClean="0">
                <a:solidFill>
                  <a:srgbClr val="002060"/>
                </a:solidFill>
                <a:effectLst>
                  <a:outerShdw blurRad="38100" dist="38100" dir="2700000" algn="tl">
                    <a:srgbClr val="C0C0C0"/>
                  </a:outerShdw>
                </a:effectLst>
                <a:latin typeface="Verdana" pitchFamily="34" charset="0"/>
              </a:rPr>
              <a:t>Acts as frame of the machine</a:t>
            </a:r>
          </a:p>
          <a:p>
            <a:pPr eaLnBrk="0" hangingPunct="0">
              <a:spcBef>
                <a:spcPct val="0"/>
              </a:spcBef>
              <a:buNone/>
              <a:defRPr/>
            </a:pPr>
            <a:r>
              <a:rPr lang="en-US" sz="3000" dirty="0" smtClean="0">
                <a:solidFill>
                  <a:srgbClr val="002060"/>
                </a:solidFill>
                <a:effectLst>
                  <a:outerShdw blurRad="38100" dist="38100" dir="2700000" algn="tl">
                    <a:srgbClr val="C0C0C0"/>
                  </a:outerShdw>
                </a:effectLst>
                <a:latin typeface="Verdana" pitchFamily="34" charset="0"/>
              </a:rPr>
              <a:t>            - Mechanical support</a:t>
            </a:r>
          </a:p>
          <a:p>
            <a:pPr eaLnBrk="0" hangingPunct="0">
              <a:spcBef>
                <a:spcPct val="0"/>
              </a:spcBef>
              <a:buNone/>
              <a:defRPr/>
            </a:pPr>
            <a:r>
              <a:rPr lang="en-US" sz="3000" dirty="0" smtClean="0">
                <a:solidFill>
                  <a:srgbClr val="002060"/>
                </a:solidFill>
                <a:effectLst>
                  <a:outerShdw blurRad="38100" dist="38100" dir="2700000" algn="tl">
                    <a:srgbClr val="C0C0C0"/>
                  </a:outerShdw>
                </a:effectLst>
                <a:latin typeface="Verdana" pitchFamily="34" charset="0"/>
              </a:rPr>
              <a:t>            - low reluctance for magnetic flux </a:t>
            </a:r>
          </a:p>
          <a:p>
            <a:pPr eaLnBrk="0" hangingPunct="0">
              <a:spcBef>
                <a:spcPct val="0"/>
              </a:spcBef>
              <a:buNone/>
              <a:defRPr/>
            </a:pPr>
            <a:r>
              <a:rPr lang="en-US" sz="3000" dirty="0" smtClean="0">
                <a:solidFill>
                  <a:srgbClr val="002060"/>
                </a:solidFill>
                <a:effectLst>
                  <a:outerShdw blurRad="38100" dist="38100" dir="2700000" algn="tl">
                    <a:srgbClr val="C0C0C0"/>
                  </a:outerShdw>
                </a:effectLst>
                <a:latin typeface="Verdana" pitchFamily="34" charset="0"/>
              </a:rPr>
              <a:t>            - High Permeability</a:t>
            </a:r>
          </a:p>
          <a:p>
            <a:pPr eaLnBrk="0" hangingPunct="0">
              <a:spcBef>
                <a:spcPct val="0"/>
              </a:spcBef>
              <a:buNone/>
              <a:defRPr/>
            </a:pPr>
            <a:r>
              <a:rPr lang="en-US" sz="2000" dirty="0" smtClean="0">
                <a:solidFill>
                  <a:srgbClr val="002060"/>
                </a:solidFill>
                <a:effectLst>
                  <a:outerShdw blurRad="38100" dist="38100" dir="2700000" algn="tl">
                    <a:srgbClr val="C0C0C0"/>
                  </a:outerShdw>
                </a:effectLst>
                <a:latin typeface="Verdana" pitchFamily="34" charset="0"/>
              </a:rPr>
              <a:t> </a:t>
            </a:r>
          </a:p>
          <a:p>
            <a:pPr eaLnBrk="1" hangingPunct="1">
              <a:buNone/>
            </a:pPr>
            <a:endParaRPr lang="en-US" sz="4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b="1" dirty="0" smtClean="0">
                <a:solidFill>
                  <a:schemeClr val="accent5">
                    <a:lumMod val="75000"/>
                  </a:schemeClr>
                </a:solidFill>
                <a:latin typeface="Batang" pitchFamily="18" charset="-127"/>
                <a:ea typeface="Batang" pitchFamily="18" charset="-127"/>
              </a:rPr>
              <a:t>2)Pole cores and pole shoes</a:t>
            </a:r>
            <a:endParaRPr lang="en-IN" b="1" dirty="0">
              <a:solidFill>
                <a:schemeClr val="accent5">
                  <a:lumMod val="75000"/>
                </a:schemeClr>
              </a:solidFill>
              <a:latin typeface="Batang" pitchFamily="18" charset="-127"/>
              <a:ea typeface="Batang" pitchFamily="18" charset="-127"/>
            </a:endParaRPr>
          </a:p>
        </p:txBody>
      </p:sp>
      <p:sp>
        <p:nvSpPr>
          <p:cNvPr id="3" name="Content Placeholder 2"/>
          <p:cNvSpPr>
            <a:spLocks noGrp="1"/>
          </p:cNvSpPr>
          <p:nvPr>
            <p:ph idx="1"/>
          </p:nvPr>
        </p:nvSpPr>
        <p:spPr>
          <a:xfrm>
            <a:off x="500034" y="1285860"/>
            <a:ext cx="8229600" cy="2362199"/>
          </a:xfrm>
        </p:spPr>
        <p:txBody>
          <a:bodyPr>
            <a:noAutofit/>
          </a:bodyPr>
          <a:lstStyle/>
          <a:p>
            <a:pPr eaLnBrk="0" hangingPunct="0">
              <a:spcBef>
                <a:spcPct val="0"/>
              </a:spcBef>
              <a:buNone/>
              <a:defRPr/>
            </a:pPr>
            <a:r>
              <a:rPr lang="en-US" sz="2800" dirty="0" smtClean="0">
                <a:solidFill>
                  <a:srgbClr val="002060"/>
                </a:solidFill>
                <a:effectLst>
                  <a:outerShdw blurRad="38100" dist="38100" dir="2700000" algn="tl">
                    <a:srgbClr val="C0C0C0"/>
                  </a:outerShdw>
                </a:effectLst>
                <a:latin typeface="Verdana" pitchFamily="34" charset="0"/>
              </a:rPr>
              <a:t> 	</a:t>
            </a:r>
            <a:r>
              <a:rPr lang="en-US" sz="2800" dirty="0" smtClean="0"/>
              <a:t>Poles </a:t>
            </a:r>
            <a:r>
              <a:rPr lang="en-US" sz="2800" dirty="0"/>
              <a:t>are joined to the yoke with the help of bolts or welding. They carry field winding and pole shoes are fastened to them. Pole shoes serve two purposes; (</a:t>
            </a:r>
            <a:r>
              <a:rPr lang="en-US" sz="2800" dirty="0" err="1"/>
              <a:t>i</a:t>
            </a:r>
            <a:r>
              <a:rPr lang="en-US" sz="2800" dirty="0"/>
              <a:t>) they support field coils and (ii) spread out the </a:t>
            </a:r>
            <a:r>
              <a:rPr lang="en-US" sz="2800" dirty="0" smtClean="0"/>
              <a:t>flux </a:t>
            </a:r>
            <a:r>
              <a:rPr lang="en-US" sz="2800" dirty="0"/>
              <a:t>uniformly.</a:t>
            </a:r>
            <a:r>
              <a:rPr lang="en-US" sz="2800" dirty="0" smtClean="0">
                <a:solidFill>
                  <a:srgbClr val="002060"/>
                </a:solidFill>
                <a:effectLst>
                  <a:outerShdw blurRad="38100" dist="38100" dir="2700000" algn="tl">
                    <a:srgbClr val="C0C0C0"/>
                  </a:outerShdw>
                </a:effectLst>
                <a:latin typeface="Verdana" pitchFamily="34" charset="0"/>
              </a:rPr>
              <a:t>                   </a:t>
            </a:r>
            <a:endParaRPr lang="en-IN" sz="2800" dirty="0"/>
          </a:p>
        </p:txBody>
      </p:sp>
      <p:pic>
        <p:nvPicPr>
          <p:cNvPr id="4" name="Picture 3" descr="s14"/>
          <p:cNvPicPr>
            <a:picLocks noChangeAspect="1" noChangeArrowheads="1"/>
          </p:cNvPicPr>
          <p:nvPr/>
        </p:nvPicPr>
        <p:blipFill>
          <a:blip r:embed="rId2" cstate="print"/>
          <a:srcRect/>
          <a:stretch>
            <a:fillRect/>
          </a:stretch>
        </p:blipFill>
        <p:spPr>
          <a:xfrm>
            <a:off x="2928926" y="3357562"/>
            <a:ext cx="5392120" cy="326866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000109"/>
            <a:ext cx="8229600" cy="2571768"/>
          </a:xfrm>
        </p:spPr>
        <p:txBody>
          <a:bodyPr>
            <a:normAutofit/>
          </a:bodyPr>
          <a:lstStyle/>
          <a:p>
            <a:pPr algn="just" eaLnBrk="0" hangingPunct="0">
              <a:spcBef>
                <a:spcPct val="0"/>
              </a:spcBef>
              <a:buNone/>
              <a:defRPr/>
            </a:pPr>
            <a:r>
              <a:rPr lang="en-US" b="1" dirty="0" smtClean="0">
                <a:solidFill>
                  <a:srgbClr val="002060"/>
                </a:solidFill>
                <a:latin typeface="Verdana" pitchFamily="34" charset="0"/>
              </a:rPr>
              <a:t> 	</a:t>
            </a:r>
            <a:r>
              <a:rPr lang="en-US" dirty="0" smtClean="0"/>
              <a:t>They </a:t>
            </a:r>
            <a:r>
              <a:rPr lang="en-US" dirty="0"/>
              <a:t>are usually made of copper. Field coils are former wound and placed on each pole and are connected in series. They are wound in such a way that, when energized, they form alternate North and South poles.</a:t>
            </a:r>
            <a:endParaRPr lang="en-US" b="1" dirty="0" smtClean="0">
              <a:solidFill>
                <a:srgbClr val="002060"/>
              </a:solidFill>
              <a:latin typeface="Verdana" pitchFamily="34" charset="0"/>
            </a:endParaRPr>
          </a:p>
          <a:p>
            <a:pPr eaLnBrk="0" hangingPunct="0">
              <a:spcBef>
                <a:spcPct val="0"/>
              </a:spcBef>
              <a:buNone/>
              <a:defRPr/>
            </a:pPr>
            <a:endParaRPr lang="en-IN" dirty="0"/>
          </a:p>
        </p:txBody>
      </p:sp>
      <p:pic>
        <p:nvPicPr>
          <p:cNvPr id="4" name="Picture 3" descr="s15"/>
          <p:cNvPicPr>
            <a:picLocks noChangeAspect="1" noChangeArrowheads="1"/>
          </p:cNvPicPr>
          <p:nvPr/>
        </p:nvPicPr>
        <p:blipFill>
          <a:blip r:embed="rId2" cstate="print"/>
          <a:srcRect/>
          <a:stretch>
            <a:fillRect/>
          </a:stretch>
        </p:blipFill>
        <p:spPr>
          <a:xfrm>
            <a:off x="2214546" y="3868364"/>
            <a:ext cx="4681550" cy="2989636"/>
          </a:xfrm>
          <a:prstGeom prst="rect">
            <a:avLst/>
          </a:prstGeom>
          <a:noFill/>
        </p:spPr>
      </p:pic>
      <p:sp>
        <p:nvSpPr>
          <p:cNvPr id="5" name="Rectangle 4"/>
          <p:cNvSpPr/>
          <p:nvPr/>
        </p:nvSpPr>
        <p:spPr>
          <a:xfrm>
            <a:off x="857224" y="285728"/>
            <a:ext cx="7500990" cy="584775"/>
          </a:xfrm>
          <a:prstGeom prst="rect">
            <a:avLst/>
          </a:prstGeom>
        </p:spPr>
        <p:txBody>
          <a:bodyPr wrap="square">
            <a:spAutoFit/>
          </a:bodyPr>
          <a:lstStyle/>
          <a:p>
            <a:r>
              <a:rPr lang="en-US" sz="3200" b="1" dirty="0">
                <a:solidFill>
                  <a:srgbClr val="002060"/>
                </a:solidFill>
                <a:latin typeface="Verdana" pitchFamily="34" charset="0"/>
              </a:rPr>
              <a:t>3</a:t>
            </a:r>
            <a:r>
              <a:rPr lang="en-US" sz="3200" b="1" dirty="0" smtClean="0">
                <a:solidFill>
                  <a:srgbClr val="002060"/>
                </a:solidFill>
                <a:latin typeface="Verdana" pitchFamily="34" charset="0"/>
              </a:rPr>
              <a:t>) Field coils:-</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bwMode="auto">
          <a:xfrm>
            <a:off x="457200" y="304800"/>
            <a:ext cx="8229600" cy="523220"/>
          </a:xfrm>
          <a:prstGeom prst="rect">
            <a:avLst/>
          </a:prstGeom>
          <a:noFill/>
          <a:ln w="9525">
            <a:noFill/>
            <a:miter lim="800000"/>
            <a:headEnd/>
            <a:tailEnd/>
          </a:ln>
          <a:effectLst/>
        </p:spPr>
        <p:txBody>
          <a:bodyPr wrap="square">
            <a:spAutoFit/>
          </a:bodyPr>
          <a:lstStyle/>
          <a:p>
            <a:pPr algn="l" eaLnBrk="0" hangingPunct="0">
              <a:spcBef>
                <a:spcPct val="0"/>
              </a:spcBef>
              <a:defRPr/>
            </a:pPr>
            <a:endParaRPr lang="en-US" sz="1400" b="0" dirty="0">
              <a:solidFill>
                <a:srgbClr val="002060"/>
              </a:solidFill>
              <a:effectLst>
                <a:outerShdw blurRad="38100" dist="38100" dir="2700000" algn="tl">
                  <a:srgbClr val="C0C0C0"/>
                </a:outerShdw>
              </a:effectLst>
              <a:latin typeface="Verdana" pitchFamily="34" charset="0"/>
            </a:endParaRPr>
          </a:p>
          <a:p>
            <a:pPr algn="l" eaLnBrk="0" hangingPunct="0">
              <a:spcBef>
                <a:spcPct val="0"/>
              </a:spcBef>
              <a:defRPr/>
            </a:pPr>
            <a:endParaRPr lang="en-US" sz="1400" b="0" dirty="0">
              <a:solidFill>
                <a:srgbClr val="002060"/>
              </a:solidFill>
              <a:effectLst>
                <a:outerShdw blurRad="38100" dist="38100" dir="2700000" algn="tl">
                  <a:srgbClr val="C0C0C0"/>
                </a:outerShdw>
              </a:effectLst>
              <a:latin typeface="Verdana" pitchFamily="34" charset="0"/>
            </a:endParaRPr>
          </a:p>
        </p:txBody>
      </p:sp>
      <p:sp>
        <p:nvSpPr>
          <p:cNvPr id="4" name="Rectangle 3"/>
          <p:cNvSpPr/>
          <p:nvPr/>
        </p:nvSpPr>
        <p:spPr>
          <a:xfrm>
            <a:off x="928662" y="285728"/>
            <a:ext cx="7299434" cy="584775"/>
          </a:xfrm>
          <a:prstGeom prst="rect">
            <a:avLst/>
          </a:prstGeom>
        </p:spPr>
        <p:txBody>
          <a:bodyPr wrap="none">
            <a:spAutoFit/>
          </a:bodyPr>
          <a:lstStyle/>
          <a:p>
            <a:r>
              <a:rPr lang="en-US" sz="3200" b="1" dirty="0" smtClean="0"/>
              <a:t>4) Armature core and </a:t>
            </a:r>
            <a:r>
              <a:rPr lang="en-US" sz="3200" b="1" dirty="0">
                <a:hlinkClick r:id="rId2"/>
              </a:rPr>
              <a:t>Armature winding</a:t>
            </a:r>
            <a:r>
              <a:rPr lang="en-US" sz="3200" b="1" dirty="0"/>
              <a:t>:</a:t>
            </a:r>
            <a:r>
              <a:rPr lang="en-US" sz="3200" dirty="0"/>
              <a:t> </a:t>
            </a:r>
            <a:r>
              <a:rPr lang="en-US" sz="3200" b="1" dirty="0" smtClean="0"/>
              <a:t> </a:t>
            </a:r>
            <a:endParaRPr lang="en-US" sz="3200" dirty="0"/>
          </a:p>
        </p:txBody>
      </p:sp>
      <p:sp>
        <p:nvSpPr>
          <p:cNvPr id="5" name="Rectangle 4"/>
          <p:cNvSpPr/>
          <p:nvPr/>
        </p:nvSpPr>
        <p:spPr>
          <a:xfrm>
            <a:off x="928662" y="1000108"/>
            <a:ext cx="7215238" cy="4832092"/>
          </a:xfrm>
          <a:prstGeom prst="rect">
            <a:avLst/>
          </a:prstGeom>
        </p:spPr>
        <p:txBody>
          <a:bodyPr wrap="square">
            <a:spAutoFit/>
          </a:bodyPr>
          <a:lstStyle/>
          <a:p>
            <a:pPr algn="just">
              <a:buFont typeface="Arial" pitchFamily="34" charset="0"/>
              <a:buChar char="•"/>
            </a:pPr>
            <a:r>
              <a:rPr lang="en-US" sz="2800" dirty="0"/>
              <a:t>It is cylindrical in shape with slots to carry armature winding. The armature is built up of thin laminated circular steel disks for reducing eddy current losses</a:t>
            </a:r>
            <a:r>
              <a:rPr lang="en-US" sz="2800" dirty="0" smtClean="0"/>
              <a:t>.</a:t>
            </a:r>
          </a:p>
          <a:p>
            <a:pPr algn="just"/>
            <a:endParaRPr lang="en-US" sz="2800" dirty="0" smtClean="0"/>
          </a:p>
          <a:p>
            <a:pPr algn="just">
              <a:buFont typeface="Arial" pitchFamily="34" charset="0"/>
              <a:buChar char="•"/>
            </a:pPr>
            <a:r>
              <a:rPr lang="en-US" sz="2800" dirty="0"/>
              <a:t>It is usually a former wound copper coil which rests in armature slots. The armature conductors are insulated from each other and also from the armature core. Armature winding can be wound by one of the two methods; lap winding or wave winding.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2262</TotalTime>
  <Words>611</Words>
  <Application>Microsoft Office PowerPoint</Application>
  <PresentationFormat>On-screen Show (4:3)</PresentationFormat>
  <Paragraphs>102</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DC Machines</vt:lpstr>
      <vt:lpstr>Overview </vt:lpstr>
      <vt:lpstr>CONSTRUCTION</vt:lpstr>
      <vt:lpstr>CONSTRUCTION</vt:lpstr>
      <vt:lpstr>Practical DC Machine </vt:lpstr>
      <vt:lpstr>Slide 6</vt:lpstr>
      <vt:lpstr>2)Pole cores and pole shoes</vt:lpstr>
      <vt:lpstr>Slide 8</vt:lpstr>
      <vt:lpstr>Slide 9</vt:lpstr>
      <vt:lpstr>Cont..</vt:lpstr>
      <vt:lpstr>4)Commutator</vt:lpstr>
      <vt:lpstr>CONT..</vt:lpstr>
      <vt:lpstr>5) Brushes </vt:lpstr>
      <vt:lpstr>WORKING OF DC GENERATOR</vt:lpstr>
      <vt:lpstr>Split ring commutator</vt:lpstr>
      <vt:lpstr>Induced DC voltage </vt:lpstr>
      <vt:lpstr>E.M.F Equation of DC generator </vt:lpstr>
      <vt:lpstr>example</vt:lpstr>
      <vt:lpstr>Classification of DC Machine</vt:lpstr>
      <vt:lpstr>Separately Excited DC Machine</vt:lpstr>
      <vt:lpstr>Self Excited DC Machine</vt:lpstr>
      <vt:lpstr>Working principle of a DC motor</vt:lpstr>
      <vt:lpstr>Back EMF</vt:lpstr>
      <vt:lpstr>Dc motor series circuit</vt:lpstr>
      <vt:lpstr>Torque Equation</vt:lpstr>
      <vt:lpstr>Losses in DC machines</vt:lpstr>
      <vt:lpstr>EXAMPLE</vt:lpstr>
      <vt:lpstr>EXAMPLE</vt:lpstr>
      <vt:lpstr>Solution </vt:lpstr>
      <vt:lpstr>EXAMPLE</vt:lpstr>
      <vt:lpstr>Solution</vt:lpstr>
      <vt:lpstr>Solution</vt:lpstr>
      <vt:lpstr>Solution</vt:lpstr>
      <vt:lpstr>EXAMPLE</vt:lpstr>
      <vt:lpstr>Solution</vt:lpstr>
      <vt:lpstr>Solution</vt:lpstr>
      <vt:lpstr>Solution</vt:lpstr>
      <vt:lpstr>EXAMPLE</vt:lpstr>
      <vt:lpstr>Solution</vt:lpstr>
      <vt:lpstr>Speed –Torque Characteristics</vt:lpstr>
      <vt:lpstr>Speed –Torque Characteristics</vt:lpstr>
      <vt:lpstr>Thanks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 Machines</dc:title>
  <dc:creator>JMS</dc:creator>
  <cp:lastModifiedBy>JMS</cp:lastModifiedBy>
  <cp:revision>18</cp:revision>
  <dcterms:created xsi:type="dcterms:W3CDTF">2022-01-03T08:09:18Z</dcterms:created>
  <dcterms:modified xsi:type="dcterms:W3CDTF">2022-01-07T06:29:51Z</dcterms:modified>
</cp:coreProperties>
</file>