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1747300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1747300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35c8cf14e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35c8cf1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35c8cf1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35c8cf1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35c8cf14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35c8cf1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35c8cf14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35c8cf14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17473003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17473003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174730039_2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17473003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1747300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1747300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217000" y="-25"/>
            <a:ext cx="5927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Swap (Deep Fake)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19BCE145 Nisarg Patel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19BCE152 Payal Panjwani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Approach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418888" y="2898763"/>
            <a:ext cx="10137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Encoder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09688" y="2689888"/>
            <a:ext cx="8955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A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09688" y="3595663"/>
            <a:ext cx="8955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B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26" name="Google Shape;126;p22"/>
          <p:cNvCxnSpPr>
            <a:stCxn id="124" idx="3"/>
            <a:endCxn id="123" idx="1"/>
          </p:cNvCxnSpPr>
          <p:nvPr/>
        </p:nvCxnSpPr>
        <p:spPr>
          <a:xfrm>
            <a:off x="1405188" y="2889988"/>
            <a:ext cx="1013700" cy="31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>
            <a:endCxn id="123" idx="1"/>
          </p:cNvCxnSpPr>
          <p:nvPr/>
        </p:nvCxnSpPr>
        <p:spPr>
          <a:xfrm flipH="1" rot="10800000">
            <a:off x="1405188" y="3205363"/>
            <a:ext cx="1013700" cy="49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2"/>
          <p:cNvSpPr/>
          <p:nvPr/>
        </p:nvSpPr>
        <p:spPr>
          <a:xfrm>
            <a:off x="7432313" y="3422788"/>
            <a:ext cx="11322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Decoder B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7432313" y="2387713"/>
            <a:ext cx="11322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Decoder 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158463" y="2427838"/>
            <a:ext cx="15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Shared encoding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238588" y="3008338"/>
            <a:ext cx="16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Separate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Decoding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815075" y="2905250"/>
            <a:ext cx="22374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Latent Representation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33" name="Google Shape;133;p22"/>
          <p:cNvCxnSpPr>
            <a:stCxn id="123" idx="3"/>
            <a:endCxn id="132" idx="1"/>
          </p:cNvCxnSpPr>
          <p:nvPr/>
        </p:nvCxnSpPr>
        <p:spPr>
          <a:xfrm>
            <a:off x="3432588" y="3205363"/>
            <a:ext cx="382500" cy="6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>
            <a:endCxn id="129" idx="1"/>
          </p:cNvCxnSpPr>
          <p:nvPr/>
        </p:nvCxnSpPr>
        <p:spPr>
          <a:xfrm flipH="1" rot="10800000">
            <a:off x="6021713" y="2694313"/>
            <a:ext cx="14106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>
            <a:endCxn id="128" idx="1"/>
          </p:cNvCxnSpPr>
          <p:nvPr/>
        </p:nvCxnSpPr>
        <p:spPr>
          <a:xfrm>
            <a:off x="6031313" y="3461188"/>
            <a:ext cx="14010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/>
        </p:nvSpPr>
        <p:spPr>
          <a:xfrm>
            <a:off x="509700" y="1336225"/>
            <a:ext cx="8054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perform the task, we use swap auto-encoders for capturing the latent representation of both the images.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79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2067213" y="1768663"/>
            <a:ext cx="10137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Encoder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90538" y="1447988"/>
            <a:ext cx="8955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A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90538" y="2353763"/>
            <a:ext cx="8955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B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0" name="Google Shape;150;p24"/>
          <p:cNvCxnSpPr>
            <a:stCxn id="148" idx="3"/>
            <a:endCxn id="147" idx="1"/>
          </p:cNvCxnSpPr>
          <p:nvPr/>
        </p:nvCxnSpPr>
        <p:spPr>
          <a:xfrm>
            <a:off x="1486038" y="1648088"/>
            <a:ext cx="581100" cy="42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>
            <a:stCxn id="149" idx="3"/>
            <a:endCxn id="147" idx="1"/>
          </p:cNvCxnSpPr>
          <p:nvPr/>
        </p:nvCxnSpPr>
        <p:spPr>
          <a:xfrm flipH="1" rot="10800000">
            <a:off x="1486038" y="2075363"/>
            <a:ext cx="581100" cy="4785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4"/>
          <p:cNvSpPr/>
          <p:nvPr/>
        </p:nvSpPr>
        <p:spPr>
          <a:xfrm>
            <a:off x="6411488" y="2286200"/>
            <a:ext cx="11322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Decoder B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6411488" y="1251125"/>
            <a:ext cx="11322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Decoder 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806788" y="1297738"/>
            <a:ext cx="15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Shared encoding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217763" y="1871750"/>
            <a:ext cx="16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Separate Decoding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3463400" y="1775150"/>
            <a:ext cx="15375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Latent Representation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57" name="Google Shape;157;p24"/>
          <p:cNvCxnSpPr>
            <a:stCxn id="147" idx="3"/>
            <a:endCxn id="156" idx="1"/>
          </p:cNvCxnSpPr>
          <p:nvPr/>
        </p:nvCxnSpPr>
        <p:spPr>
          <a:xfrm>
            <a:off x="3080913" y="2075263"/>
            <a:ext cx="382500" cy="6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>
            <a:endCxn id="153" idx="1"/>
          </p:cNvCxnSpPr>
          <p:nvPr/>
        </p:nvCxnSpPr>
        <p:spPr>
          <a:xfrm flipH="1" rot="10800000">
            <a:off x="5000888" y="1557725"/>
            <a:ext cx="14106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>
            <a:endCxn id="152" idx="1"/>
          </p:cNvCxnSpPr>
          <p:nvPr/>
        </p:nvCxnSpPr>
        <p:spPr>
          <a:xfrm>
            <a:off x="5010488" y="2324600"/>
            <a:ext cx="14010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4"/>
          <p:cNvSpPr/>
          <p:nvPr/>
        </p:nvSpPr>
        <p:spPr>
          <a:xfrm>
            <a:off x="453575" y="1149950"/>
            <a:ext cx="7419000" cy="18438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4372450" y="742825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Generator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677525" y="3704825"/>
            <a:ext cx="2010000" cy="9423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913775" y="3869375"/>
            <a:ext cx="1537500" cy="6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Discriminator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64" name="Google Shape;164;p24"/>
          <p:cNvCxnSpPr>
            <a:stCxn id="162" idx="1"/>
            <a:endCxn id="160" idx="2"/>
          </p:cNvCxnSpPr>
          <p:nvPr/>
        </p:nvCxnSpPr>
        <p:spPr>
          <a:xfrm flipH="1" rot="10800000">
            <a:off x="3677525" y="2993675"/>
            <a:ext cx="485700" cy="1182300"/>
          </a:xfrm>
          <a:prstGeom prst="bentConnector4">
            <a:avLst>
              <a:gd fmla="val -49027" name="adj1"/>
              <a:gd fmla="val 6992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4"/>
          <p:cNvSpPr/>
          <p:nvPr/>
        </p:nvSpPr>
        <p:spPr>
          <a:xfrm>
            <a:off x="8068101" y="1191250"/>
            <a:ext cx="764100" cy="61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SSIM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6208850" y="3378575"/>
            <a:ext cx="1537500" cy="61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Discriminator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7" name="Google Shape;167;p24"/>
          <p:cNvCxnSpPr>
            <a:stCxn id="162" idx="3"/>
          </p:cNvCxnSpPr>
          <p:nvPr/>
        </p:nvCxnSpPr>
        <p:spPr>
          <a:xfrm>
            <a:off x="5687525" y="4175975"/>
            <a:ext cx="1223700" cy="46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4"/>
          <p:cNvSpPr/>
          <p:nvPr/>
        </p:nvSpPr>
        <p:spPr>
          <a:xfrm>
            <a:off x="6911225" y="4135450"/>
            <a:ext cx="1223700" cy="9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Real</a:t>
            </a:r>
            <a:r>
              <a:rPr lang="en">
                <a:solidFill>
                  <a:schemeClr val="lt1"/>
                </a:solidFill>
              </a:rPr>
              <a:t> / Fake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30050" y="3535625"/>
            <a:ext cx="3290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training them using generator discriminator architecture we decode the original image using the target decoder.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" y="8235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50" y="3249350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375" y="3249350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1375" y="823525"/>
            <a:ext cx="24955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226900" y="471875"/>
            <a:ext cx="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300575" y="2849150"/>
            <a:ext cx="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B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841375" y="471875"/>
            <a:ext cx="24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swapped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with B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841375" y="2849150"/>
            <a:ext cx="24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swapped with 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1226900" y="471875"/>
            <a:ext cx="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300575" y="2849150"/>
            <a:ext cx="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Image B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5841375" y="471875"/>
            <a:ext cx="24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swapped with B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841375" y="2849150"/>
            <a:ext cx="24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 swapped with 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" y="87207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825" y="87207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250" y="3299700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3525" y="3336013"/>
            <a:ext cx="2351399" cy="11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71600"/>
            <a:ext cx="8520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conclude we were able to train the model to swap just the face part , for the further work we would be using opencv to superimpose it on the frames of the original video.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642950"/>
            <a:ext cx="3245100" cy="9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2863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Preparation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75"/>
            <a:ext cx="8260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aim is to convert a facial image into a target image preserving its pose, expression and lightning.</a:t>
            </a:r>
            <a:endParaRPr sz="16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25" y="2000325"/>
            <a:ext cx="1742050" cy="241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775" y="2009046"/>
            <a:ext cx="1742050" cy="240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300" y="2002513"/>
            <a:ext cx="1742050" cy="241423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492800" y="448020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Input Image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93125" y="4488925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Target Subject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229650" y="4480200"/>
            <a:ext cx="16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Swapped Image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basically did was to extract the faces from the full images.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28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Because training on the whole images resulted in the outputs having the correct orientation but </a:t>
            </a:r>
            <a:r>
              <a:rPr b="1" lang="en" sz="1800"/>
              <a:t>distorted</a:t>
            </a:r>
            <a:r>
              <a:rPr b="1" lang="en" sz="1800"/>
              <a:t> shape.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After </a:t>
            </a:r>
            <a:r>
              <a:rPr b="1" lang="en" sz="1800"/>
              <a:t>cropping</a:t>
            </a:r>
            <a:r>
              <a:rPr b="1" lang="en" sz="1800"/>
              <a:t> the images to the face using MTCNN , we applied data augmentation to make our model more robust.</a:t>
            </a:r>
            <a:endParaRPr b="1" sz="1800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Outputs :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?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50" y="1838300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750" y="3447350"/>
            <a:ext cx="2495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092" l="0" r="0" t="5092"/>
          <a:stretch/>
        </p:blipFill>
        <p:spPr>
          <a:xfrm>
            <a:off x="0" y="9778"/>
            <a:ext cx="4567650" cy="513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3279" r="3279" t="0"/>
          <a:stretch/>
        </p:blipFill>
        <p:spPr>
          <a:xfrm>
            <a:off x="4576350" y="0"/>
            <a:ext cx="4567649" cy="51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4230575"/>
            <a:ext cx="59979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of MTCNN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767950" y="86600"/>
            <a:ext cx="2209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Bounding Box Generation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86600"/>
            <a:ext cx="2287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Facial Landmark Detection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Approach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225" y="1184175"/>
            <a:ext cx="4420087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