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notesMasterIdLst>
    <p:notesMasterId r:id="rId22"/>
  </p:notesMasterIdLst>
  <p:sldIdLst>
    <p:sldId id="256" r:id="rId2"/>
    <p:sldId id="263" r:id="rId3"/>
    <p:sldId id="260" r:id="rId4"/>
    <p:sldId id="264" r:id="rId5"/>
    <p:sldId id="257" r:id="rId6"/>
    <p:sldId id="265" r:id="rId7"/>
    <p:sldId id="266" r:id="rId8"/>
    <p:sldId id="269" r:id="rId9"/>
    <p:sldId id="267" r:id="rId10"/>
    <p:sldId id="270" r:id="rId11"/>
    <p:sldId id="271" r:id="rId12"/>
    <p:sldId id="272" r:id="rId13"/>
    <p:sldId id="290" r:id="rId14"/>
    <p:sldId id="288" r:id="rId15"/>
    <p:sldId id="289" r:id="rId16"/>
    <p:sldId id="291" r:id="rId17"/>
    <p:sldId id="292" r:id="rId18"/>
    <p:sldId id="293" r:id="rId19"/>
    <p:sldId id="320" r:id="rId20"/>
    <p:sldId id="32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80" d="100"/>
          <a:sy n="80" d="100"/>
        </p:scale>
        <p:origin x="936"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9AA394-E585-4C2E-9B31-0BA24F1279B9}" type="doc">
      <dgm:prSet loTypeId="urn:microsoft.com/office/officeart/2005/8/layout/StepDownProcess" loCatId="process" qsTypeId="urn:microsoft.com/office/officeart/2005/8/quickstyle/3d3" qsCatId="3D" csTypeId="urn:microsoft.com/office/officeart/2005/8/colors/colorful1" csCatId="colorful" phldr="1"/>
      <dgm:spPr/>
      <dgm:t>
        <a:bodyPr/>
        <a:lstStyle/>
        <a:p>
          <a:endParaRPr lang="en-IN"/>
        </a:p>
      </dgm:t>
    </dgm:pt>
    <dgm:pt modelId="{458823BA-28F2-46B3-ABF4-BC822E53EBF4}">
      <dgm:prSet phldrT="[Text]"/>
      <dgm:spPr/>
      <dgm:t>
        <a:bodyPr/>
        <a:lstStyle/>
        <a:p>
          <a:r>
            <a:rPr lang="en-US" b="0" dirty="0"/>
            <a:t>Data Loading</a:t>
          </a:r>
          <a:endParaRPr lang="en-IN" b="0" dirty="0"/>
        </a:p>
      </dgm:t>
    </dgm:pt>
    <dgm:pt modelId="{4BB543ED-978F-4D01-BD5B-B6D2BAB57DF5}" type="parTrans" cxnId="{D9E6FDED-3A49-4B28-B39A-FD9DDE235DF7}">
      <dgm:prSet/>
      <dgm:spPr/>
      <dgm:t>
        <a:bodyPr/>
        <a:lstStyle/>
        <a:p>
          <a:endParaRPr lang="en-IN"/>
        </a:p>
      </dgm:t>
    </dgm:pt>
    <dgm:pt modelId="{C355C94F-DD40-4F79-AA5C-5CB0DC47D847}" type="sibTrans" cxnId="{D9E6FDED-3A49-4B28-B39A-FD9DDE235DF7}">
      <dgm:prSet/>
      <dgm:spPr/>
      <dgm:t>
        <a:bodyPr/>
        <a:lstStyle/>
        <a:p>
          <a:endParaRPr lang="en-IN"/>
        </a:p>
      </dgm:t>
    </dgm:pt>
    <dgm:pt modelId="{2B4F0619-1342-4B7D-AE77-A3D594A0DC23}">
      <dgm:prSet phldrT="[Text]"/>
      <dgm:spPr/>
      <dgm:t>
        <a:bodyPr/>
        <a:lstStyle/>
        <a:p>
          <a:r>
            <a:rPr lang="en-US" b="0" dirty="0"/>
            <a:t>Load the Data using pandas Library</a:t>
          </a:r>
          <a:endParaRPr lang="en-IN" b="0" dirty="0"/>
        </a:p>
      </dgm:t>
    </dgm:pt>
    <dgm:pt modelId="{32D6B389-A742-4D03-9244-DF0C651E0954}" type="parTrans" cxnId="{F2D97C9B-12E8-4E54-8C99-363AE313F09A}">
      <dgm:prSet/>
      <dgm:spPr/>
      <dgm:t>
        <a:bodyPr/>
        <a:lstStyle/>
        <a:p>
          <a:endParaRPr lang="en-IN"/>
        </a:p>
      </dgm:t>
    </dgm:pt>
    <dgm:pt modelId="{837232D1-7B83-43FD-9137-BCE71B9A6F10}" type="sibTrans" cxnId="{F2D97C9B-12E8-4E54-8C99-363AE313F09A}">
      <dgm:prSet/>
      <dgm:spPr/>
      <dgm:t>
        <a:bodyPr/>
        <a:lstStyle/>
        <a:p>
          <a:endParaRPr lang="en-IN"/>
        </a:p>
      </dgm:t>
    </dgm:pt>
    <dgm:pt modelId="{52AE0853-2B18-49DD-86EF-7D1DF914561B}">
      <dgm:prSet phldrT="[Text]"/>
      <dgm:spPr/>
      <dgm:t>
        <a:bodyPr/>
        <a:lstStyle/>
        <a:p>
          <a:r>
            <a:rPr lang="en-US" b="0" dirty="0"/>
            <a:t>Calculate Total</a:t>
          </a:r>
          <a:endParaRPr lang="en-IN" b="0" dirty="0"/>
        </a:p>
      </dgm:t>
    </dgm:pt>
    <dgm:pt modelId="{080F5A5C-3667-438F-B49A-147B4E231A1B}" type="parTrans" cxnId="{83804A49-DFA3-4961-9AC4-958BD0EF6E5B}">
      <dgm:prSet/>
      <dgm:spPr/>
      <dgm:t>
        <a:bodyPr/>
        <a:lstStyle/>
        <a:p>
          <a:endParaRPr lang="en-IN"/>
        </a:p>
      </dgm:t>
    </dgm:pt>
    <dgm:pt modelId="{E651C9A1-7548-40E2-876E-66F642155E49}" type="sibTrans" cxnId="{83804A49-DFA3-4961-9AC4-958BD0EF6E5B}">
      <dgm:prSet/>
      <dgm:spPr/>
      <dgm:t>
        <a:bodyPr/>
        <a:lstStyle/>
        <a:p>
          <a:endParaRPr lang="en-IN"/>
        </a:p>
      </dgm:t>
    </dgm:pt>
    <dgm:pt modelId="{03A4BF24-DCC5-4E0F-BD71-01C76DB1B239}">
      <dgm:prSet phldrT="[Text]"/>
      <dgm:spPr/>
      <dgm:t>
        <a:bodyPr/>
        <a:lstStyle/>
        <a:p>
          <a:r>
            <a:rPr lang="en-US" b="0" dirty="0"/>
            <a:t>Calculate Total </a:t>
          </a:r>
          <a:endParaRPr lang="en-IN" b="0" dirty="0"/>
        </a:p>
      </dgm:t>
    </dgm:pt>
    <dgm:pt modelId="{E8FC9A46-3446-4365-8DF0-716ED0DED470}" type="parTrans" cxnId="{FBC15911-FCD6-4878-BE86-EA3EC9E47210}">
      <dgm:prSet/>
      <dgm:spPr/>
      <dgm:t>
        <a:bodyPr/>
        <a:lstStyle/>
        <a:p>
          <a:endParaRPr lang="en-IN"/>
        </a:p>
      </dgm:t>
    </dgm:pt>
    <dgm:pt modelId="{3E7F757E-E4DB-4A8B-82B6-A4FEBD57F592}" type="sibTrans" cxnId="{FBC15911-FCD6-4878-BE86-EA3EC9E47210}">
      <dgm:prSet/>
      <dgm:spPr/>
      <dgm:t>
        <a:bodyPr/>
        <a:lstStyle/>
        <a:p>
          <a:endParaRPr lang="en-IN"/>
        </a:p>
      </dgm:t>
    </dgm:pt>
    <dgm:pt modelId="{0C2DEC61-B8C2-4DBA-B1A2-ADF9C850E54E}">
      <dgm:prSet phldrT="[Text]"/>
      <dgm:spPr/>
      <dgm:t>
        <a:bodyPr/>
        <a:lstStyle/>
        <a:p>
          <a:r>
            <a:rPr lang="en-US" b="0" dirty="0"/>
            <a:t>Computation</a:t>
          </a:r>
          <a:endParaRPr lang="en-IN" b="0" dirty="0"/>
        </a:p>
      </dgm:t>
    </dgm:pt>
    <dgm:pt modelId="{5BC46688-DDF7-4E5E-9E92-6B475352A603}" type="parTrans" cxnId="{4BB7AA9A-5225-4F36-90A0-C543B58BBC0A}">
      <dgm:prSet/>
      <dgm:spPr/>
      <dgm:t>
        <a:bodyPr/>
        <a:lstStyle/>
        <a:p>
          <a:endParaRPr lang="en-IN"/>
        </a:p>
      </dgm:t>
    </dgm:pt>
    <dgm:pt modelId="{BFD64D88-78D5-4040-ACCD-8FC1090CD46F}" type="sibTrans" cxnId="{4BB7AA9A-5225-4F36-90A0-C543B58BBC0A}">
      <dgm:prSet/>
      <dgm:spPr/>
      <dgm:t>
        <a:bodyPr/>
        <a:lstStyle/>
        <a:p>
          <a:endParaRPr lang="en-IN"/>
        </a:p>
      </dgm:t>
    </dgm:pt>
    <dgm:pt modelId="{4584D85A-81D8-4321-8B41-AE2CCC55845C}">
      <dgm:prSet phldrT="[Text]"/>
      <dgm:spPr/>
      <dgm:t>
        <a:bodyPr/>
        <a:lstStyle/>
        <a:p>
          <a:r>
            <a:rPr lang="en-US" b="0" dirty="0"/>
            <a:t>Compute EOQ and ROP</a:t>
          </a:r>
          <a:endParaRPr lang="en-IN" b="0" dirty="0"/>
        </a:p>
      </dgm:t>
    </dgm:pt>
    <dgm:pt modelId="{BA6CB637-88B1-47DA-9D56-42A9FCA0AD96}" type="parTrans" cxnId="{3A7D3417-71B6-44BB-80E5-D6B50E297792}">
      <dgm:prSet/>
      <dgm:spPr/>
      <dgm:t>
        <a:bodyPr/>
        <a:lstStyle/>
        <a:p>
          <a:endParaRPr lang="en-IN"/>
        </a:p>
      </dgm:t>
    </dgm:pt>
    <dgm:pt modelId="{216A7C86-12CA-4313-A0D8-7DAC8292B3B1}" type="sibTrans" cxnId="{3A7D3417-71B6-44BB-80E5-D6B50E297792}">
      <dgm:prSet/>
      <dgm:spPr/>
      <dgm:t>
        <a:bodyPr/>
        <a:lstStyle/>
        <a:p>
          <a:endParaRPr lang="en-IN"/>
        </a:p>
      </dgm:t>
    </dgm:pt>
    <dgm:pt modelId="{617367A6-A708-4F12-84F4-FD453E14D41C}">
      <dgm:prSet phldrT="[Text]"/>
      <dgm:spPr/>
      <dgm:t>
        <a:bodyPr/>
        <a:lstStyle/>
        <a:p>
          <a:r>
            <a:rPr lang="en-US" b="0" dirty="0"/>
            <a:t>Display Results</a:t>
          </a:r>
          <a:endParaRPr lang="en-IN" b="0" dirty="0"/>
        </a:p>
      </dgm:t>
    </dgm:pt>
    <dgm:pt modelId="{57B87AD4-E3FB-40AD-932C-D3CE1970C759}" type="parTrans" cxnId="{1481F0B7-7048-4969-8E6B-CC8C2E0871BC}">
      <dgm:prSet/>
      <dgm:spPr/>
      <dgm:t>
        <a:bodyPr/>
        <a:lstStyle/>
        <a:p>
          <a:endParaRPr lang="en-IN"/>
        </a:p>
      </dgm:t>
    </dgm:pt>
    <dgm:pt modelId="{6796F7B4-9319-4A1C-9EDF-77B806D46840}" type="sibTrans" cxnId="{1481F0B7-7048-4969-8E6B-CC8C2E0871BC}">
      <dgm:prSet/>
      <dgm:spPr/>
      <dgm:t>
        <a:bodyPr/>
        <a:lstStyle/>
        <a:p>
          <a:endParaRPr lang="en-IN"/>
        </a:p>
      </dgm:t>
    </dgm:pt>
    <dgm:pt modelId="{CF080AC6-E86E-4709-945D-6D58A7BD75CD}" type="pres">
      <dgm:prSet presAssocID="{DD9AA394-E585-4C2E-9B31-0BA24F1279B9}" presName="rootnode" presStyleCnt="0">
        <dgm:presLayoutVars>
          <dgm:chMax/>
          <dgm:chPref/>
          <dgm:dir/>
          <dgm:animLvl val="lvl"/>
        </dgm:presLayoutVars>
      </dgm:prSet>
      <dgm:spPr/>
    </dgm:pt>
    <dgm:pt modelId="{678DB2C6-F0E8-48C5-B9EA-BEDEA8C500FA}" type="pres">
      <dgm:prSet presAssocID="{458823BA-28F2-46B3-ABF4-BC822E53EBF4}" presName="composite" presStyleCnt="0"/>
      <dgm:spPr/>
    </dgm:pt>
    <dgm:pt modelId="{4F914B6C-2946-43B1-AFBB-DD15986183A6}" type="pres">
      <dgm:prSet presAssocID="{458823BA-28F2-46B3-ABF4-BC822E53EBF4}" presName="bentUpArrow1" presStyleLbl="alignImgPlace1" presStyleIdx="0" presStyleCnt="3"/>
      <dgm:spPr/>
    </dgm:pt>
    <dgm:pt modelId="{802504A8-E294-419A-A804-04BE6095BFCD}" type="pres">
      <dgm:prSet presAssocID="{458823BA-28F2-46B3-ABF4-BC822E53EBF4}" presName="ParentText" presStyleLbl="node1" presStyleIdx="0" presStyleCnt="4">
        <dgm:presLayoutVars>
          <dgm:chMax val="1"/>
          <dgm:chPref val="1"/>
          <dgm:bulletEnabled val="1"/>
        </dgm:presLayoutVars>
      </dgm:prSet>
      <dgm:spPr/>
    </dgm:pt>
    <dgm:pt modelId="{90451CFD-B733-48CF-B52A-881E2741ED12}" type="pres">
      <dgm:prSet presAssocID="{458823BA-28F2-46B3-ABF4-BC822E53EBF4}" presName="ChildText" presStyleLbl="revTx" presStyleIdx="0" presStyleCnt="3">
        <dgm:presLayoutVars>
          <dgm:chMax val="0"/>
          <dgm:chPref val="0"/>
          <dgm:bulletEnabled val="1"/>
        </dgm:presLayoutVars>
      </dgm:prSet>
      <dgm:spPr/>
    </dgm:pt>
    <dgm:pt modelId="{5A63A204-EAE4-4ACD-BBFC-C6D90C1BB5ED}" type="pres">
      <dgm:prSet presAssocID="{C355C94F-DD40-4F79-AA5C-5CB0DC47D847}" presName="sibTrans" presStyleCnt="0"/>
      <dgm:spPr/>
    </dgm:pt>
    <dgm:pt modelId="{7F043D60-5069-4BC2-A6AB-690E4C33D5F5}" type="pres">
      <dgm:prSet presAssocID="{52AE0853-2B18-49DD-86EF-7D1DF914561B}" presName="composite" presStyleCnt="0"/>
      <dgm:spPr/>
    </dgm:pt>
    <dgm:pt modelId="{D2C259F0-7AA1-4ACE-BBB5-62B63F93A04C}" type="pres">
      <dgm:prSet presAssocID="{52AE0853-2B18-49DD-86EF-7D1DF914561B}" presName="bentUpArrow1" presStyleLbl="alignImgPlace1" presStyleIdx="1" presStyleCnt="3"/>
      <dgm:spPr/>
    </dgm:pt>
    <dgm:pt modelId="{BDF3486C-BCED-4D0C-AD57-A5815A286440}" type="pres">
      <dgm:prSet presAssocID="{52AE0853-2B18-49DD-86EF-7D1DF914561B}" presName="ParentText" presStyleLbl="node1" presStyleIdx="1" presStyleCnt="4">
        <dgm:presLayoutVars>
          <dgm:chMax val="1"/>
          <dgm:chPref val="1"/>
          <dgm:bulletEnabled val="1"/>
        </dgm:presLayoutVars>
      </dgm:prSet>
      <dgm:spPr/>
    </dgm:pt>
    <dgm:pt modelId="{28360281-5F67-439D-8509-E67960F99A02}" type="pres">
      <dgm:prSet presAssocID="{52AE0853-2B18-49DD-86EF-7D1DF914561B}" presName="ChildText" presStyleLbl="revTx" presStyleIdx="1" presStyleCnt="3">
        <dgm:presLayoutVars>
          <dgm:chMax val="0"/>
          <dgm:chPref val="0"/>
          <dgm:bulletEnabled val="1"/>
        </dgm:presLayoutVars>
      </dgm:prSet>
      <dgm:spPr/>
    </dgm:pt>
    <dgm:pt modelId="{CE5F2AA6-34CB-4410-8A72-4210B6CE20C0}" type="pres">
      <dgm:prSet presAssocID="{E651C9A1-7548-40E2-876E-66F642155E49}" presName="sibTrans" presStyleCnt="0"/>
      <dgm:spPr/>
    </dgm:pt>
    <dgm:pt modelId="{49E70F9A-C442-4183-A0FB-159510BBFB7B}" type="pres">
      <dgm:prSet presAssocID="{0C2DEC61-B8C2-4DBA-B1A2-ADF9C850E54E}" presName="composite" presStyleCnt="0"/>
      <dgm:spPr/>
    </dgm:pt>
    <dgm:pt modelId="{475AB779-41C5-47BE-9FB2-B97561CC3274}" type="pres">
      <dgm:prSet presAssocID="{0C2DEC61-B8C2-4DBA-B1A2-ADF9C850E54E}" presName="bentUpArrow1" presStyleLbl="alignImgPlace1" presStyleIdx="2" presStyleCnt="3"/>
      <dgm:spPr/>
    </dgm:pt>
    <dgm:pt modelId="{7B0767FF-A104-435E-8AE6-61A7F499E07D}" type="pres">
      <dgm:prSet presAssocID="{0C2DEC61-B8C2-4DBA-B1A2-ADF9C850E54E}" presName="ParentText" presStyleLbl="node1" presStyleIdx="2" presStyleCnt="4">
        <dgm:presLayoutVars>
          <dgm:chMax val="1"/>
          <dgm:chPref val="1"/>
          <dgm:bulletEnabled val="1"/>
        </dgm:presLayoutVars>
      </dgm:prSet>
      <dgm:spPr/>
    </dgm:pt>
    <dgm:pt modelId="{F46ECF67-C159-45EA-8A5D-C8792A06ADA1}" type="pres">
      <dgm:prSet presAssocID="{0C2DEC61-B8C2-4DBA-B1A2-ADF9C850E54E}" presName="ChildText" presStyleLbl="revTx" presStyleIdx="2" presStyleCnt="3">
        <dgm:presLayoutVars>
          <dgm:chMax val="0"/>
          <dgm:chPref val="0"/>
          <dgm:bulletEnabled val="1"/>
        </dgm:presLayoutVars>
      </dgm:prSet>
      <dgm:spPr/>
    </dgm:pt>
    <dgm:pt modelId="{219264C2-1B1E-4C17-98BD-7DFEEF1F2A4C}" type="pres">
      <dgm:prSet presAssocID="{BFD64D88-78D5-4040-ACCD-8FC1090CD46F}" presName="sibTrans" presStyleCnt="0"/>
      <dgm:spPr/>
    </dgm:pt>
    <dgm:pt modelId="{BF680770-FDC7-4ECA-8CF9-A18ACE3671F4}" type="pres">
      <dgm:prSet presAssocID="{617367A6-A708-4F12-84F4-FD453E14D41C}" presName="composite" presStyleCnt="0"/>
      <dgm:spPr/>
    </dgm:pt>
    <dgm:pt modelId="{D0AD9DA2-74FC-40FD-8E26-46BAA091A3B1}" type="pres">
      <dgm:prSet presAssocID="{617367A6-A708-4F12-84F4-FD453E14D41C}" presName="ParentText" presStyleLbl="node1" presStyleIdx="3" presStyleCnt="4">
        <dgm:presLayoutVars>
          <dgm:chMax val="1"/>
          <dgm:chPref val="1"/>
          <dgm:bulletEnabled val="1"/>
        </dgm:presLayoutVars>
      </dgm:prSet>
      <dgm:spPr/>
    </dgm:pt>
  </dgm:ptLst>
  <dgm:cxnLst>
    <dgm:cxn modelId="{FBC15911-FCD6-4878-BE86-EA3EC9E47210}" srcId="{52AE0853-2B18-49DD-86EF-7D1DF914561B}" destId="{03A4BF24-DCC5-4E0F-BD71-01C76DB1B239}" srcOrd="0" destOrd="0" parTransId="{E8FC9A46-3446-4365-8DF0-716ED0DED470}" sibTransId="{3E7F757E-E4DB-4A8B-82B6-A4FEBD57F592}"/>
    <dgm:cxn modelId="{3A7D3417-71B6-44BB-80E5-D6B50E297792}" srcId="{0C2DEC61-B8C2-4DBA-B1A2-ADF9C850E54E}" destId="{4584D85A-81D8-4321-8B41-AE2CCC55845C}" srcOrd="0" destOrd="0" parTransId="{BA6CB637-88B1-47DA-9D56-42A9FCA0AD96}" sibTransId="{216A7C86-12CA-4313-A0D8-7DAC8292B3B1}"/>
    <dgm:cxn modelId="{43F35020-0F1A-44CD-B33D-6BCB5EC0C66D}" type="presOf" srcId="{4584D85A-81D8-4321-8B41-AE2CCC55845C}" destId="{F46ECF67-C159-45EA-8A5D-C8792A06ADA1}" srcOrd="0" destOrd="0" presId="urn:microsoft.com/office/officeart/2005/8/layout/StepDownProcess"/>
    <dgm:cxn modelId="{83804A49-DFA3-4961-9AC4-958BD0EF6E5B}" srcId="{DD9AA394-E585-4C2E-9B31-0BA24F1279B9}" destId="{52AE0853-2B18-49DD-86EF-7D1DF914561B}" srcOrd="1" destOrd="0" parTransId="{080F5A5C-3667-438F-B49A-147B4E231A1B}" sibTransId="{E651C9A1-7548-40E2-876E-66F642155E49}"/>
    <dgm:cxn modelId="{743A6B72-89FF-4509-A83B-00444F684551}" type="presOf" srcId="{617367A6-A708-4F12-84F4-FD453E14D41C}" destId="{D0AD9DA2-74FC-40FD-8E26-46BAA091A3B1}" srcOrd="0" destOrd="0" presId="urn:microsoft.com/office/officeart/2005/8/layout/StepDownProcess"/>
    <dgm:cxn modelId="{924C407D-744A-48F7-B834-879D9C85CD22}" type="presOf" srcId="{458823BA-28F2-46B3-ABF4-BC822E53EBF4}" destId="{802504A8-E294-419A-A804-04BE6095BFCD}" srcOrd="0" destOrd="0" presId="urn:microsoft.com/office/officeart/2005/8/layout/StepDownProcess"/>
    <dgm:cxn modelId="{C959977E-87E3-423E-B3D7-51368D1C3E11}" type="presOf" srcId="{0C2DEC61-B8C2-4DBA-B1A2-ADF9C850E54E}" destId="{7B0767FF-A104-435E-8AE6-61A7F499E07D}" srcOrd="0" destOrd="0" presId="urn:microsoft.com/office/officeart/2005/8/layout/StepDownProcess"/>
    <dgm:cxn modelId="{04F41D8E-3397-419F-81F8-8167CE1F6928}" type="presOf" srcId="{03A4BF24-DCC5-4E0F-BD71-01C76DB1B239}" destId="{28360281-5F67-439D-8509-E67960F99A02}" srcOrd="0" destOrd="0" presId="urn:microsoft.com/office/officeart/2005/8/layout/StepDownProcess"/>
    <dgm:cxn modelId="{4BB7AA9A-5225-4F36-90A0-C543B58BBC0A}" srcId="{DD9AA394-E585-4C2E-9B31-0BA24F1279B9}" destId="{0C2DEC61-B8C2-4DBA-B1A2-ADF9C850E54E}" srcOrd="2" destOrd="0" parTransId="{5BC46688-DDF7-4E5E-9E92-6B475352A603}" sibTransId="{BFD64D88-78D5-4040-ACCD-8FC1090CD46F}"/>
    <dgm:cxn modelId="{F2D97C9B-12E8-4E54-8C99-363AE313F09A}" srcId="{458823BA-28F2-46B3-ABF4-BC822E53EBF4}" destId="{2B4F0619-1342-4B7D-AE77-A3D594A0DC23}" srcOrd="0" destOrd="0" parTransId="{32D6B389-A742-4D03-9244-DF0C651E0954}" sibTransId="{837232D1-7B83-43FD-9137-BCE71B9A6F10}"/>
    <dgm:cxn modelId="{1481F0B7-7048-4969-8E6B-CC8C2E0871BC}" srcId="{DD9AA394-E585-4C2E-9B31-0BA24F1279B9}" destId="{617367A6-A708-4F12-84F4-FD453E14D41C}" srcOrd="3" destOrd="0" parTransId="{57B87AD4-E3FB-40AD-932C-D3CE1970C759}" sibTransId="{6796F7B4-9319-4A1C-9EDF-77B806D46840}"/>
    <dgm:cxn modelId="{252890D5-8EC7-43D7-8535-1F26B5DFB849}" type="presOf" srcId="{52AE0853-2B18-49DD-86EF-7D1DF914561B}" destId="{BDF3486C-BCED-4D0C-AD57-A5815A286440}" srcOrd="0" destOrd="0" presId="urn:microsoft.com/office/officeart/2005/8/layout/StepDownProcess"/>
    <dgm:cxn modelId="{A133A4E2-A936-41C7-9451-4F438155FFC3}" type="presOf" srcId="{2B4F0619-1342-4B7D-AE77-A3D594A0DC23}" destId="{90451CFD-B733-48CF-B52A-881E2741ED12}" srcOrd="0" destOrd="0" presId="urn:microsoft.com/office/officeart/2005/8/layout/StepDownProcess"/>
    <dgm:cxn modelId="{D9E6FDED-3A49-4B28-B39A-FD9DDE235DF7}" srcId="{DD9AA394-E585-4C2E-9B31-0BA24F1279B9}" destId="{458823BA-28F2-46B3-ABF4-BC822E53EBF4}" srcOrd="0" destOrd="0" parTransId="{4BB543ED-978F-4D01-BD5B-B6D2BAB57DF5}" sibTransId="{C355C94F-DD40-4F79-AA5C-5CB0DC47D847}"/>
    <dgm:cxn modelId="{276D68F2-444E-4AF4-A316-8ADACE7E6390}" type="presOf" srcId="{DD9AA394-E585-4C2E-9B31-0BA24F1279B9}" destId="{CF080AC6-E86E-4709-945D-6D58A7BD75CD}" srcOrd="0" destOrd="0" presId="urn:microsoft.com/office/officeart/2005/8/layout/StepDownProcess"/>
    <dgm:cxn modelId="{E8B8FCA6-7A3F-4F42-9D89-73B152B784CF}" type="presParOf" srcId="{CF080AC6-E86E-4709-945D-6D58A7BD75CD}" destId="{678DB2C6-F0E8-48C5-B9EA-BEDEA8C500FA}" srcOrd="0" destOrd="0" presId="urn:microsoft.com/office/officeart/2005/8/layout/StepDownProcess"/>
    <dgm:cxn modelId="{B9F1A1B3-4E7B-4E8F-9379-5AB4A0E73744}" type="presParOf" srcId="{678DB2C6-F0E8-48C5-B9EA-BEDEA8C500FA}" destId="{4F914B6C-2946-43B1-AFBB-DD15986183A6}" srcOrd="0" destOrd="0" presId="urn:microsoft.com/office/officeart/2005/8/layout/StepDownProcess"/>
    <dgm:cxn modelId="{BEFF92FD-9E46-49B5-BEE2-A9322B9F8D3B}" type="presParOf" srcId="{678DB2C6-F0E8-48C5-B9EA-BEDEA8C500FA}" destId="{802504A8-E294-419A-A804-04BE6095BFCD}" srcOrd="1" destOrd="0" presId="urn:microsoft.com/office/officeart/2005/8/layout/StepDownProcess"/>
    <dgm:cxn modelId="{1F74BF38-6905-4B31-9A32-B5A770E519AC}" type="presParOf" srcId="{678DB2C6-F0E8-48C5-B9EA-BEDEA8C500FA}" destId="{90451CFD-B733-48CF-B52A-881E2741ED12}" srcOrd="2" destOrd="0" presId="urn:microsoft.com/office/officeart/2005/8/layout/StepDownProcess"/>
    <dgm:cxn modelId="{3160B657-6604-43AC-AAFC-714E08D67711}" type="presParOf" srcId="{CF080AC6-E86E-4709-945D-6D58A7BD75CD}" destId="{5A63A204-EAE4-4ACD-BBFC-C6D90C1BB5ED}" srcOrd="1" destOrd="0" presId="urn:microsoft.com/office/officeart/2005/8/layout/StepDownProcess"/>
    <dgm:cxn modelId="{8A1C7CB1-4361-41DD-8B98-1E2DC7D526A1}" type="presParOf" srcId="{CF080AC6-E86E-4709-945D-6D58A7BD75CD}" destId="{7F043D60-5069-4BC2-A6AB-690E4C33D5F5}" srcOrd="2" destOrd="0" presId="urn:microsoft.com/office/officeart/2005/8/layout/StepDownProcess"/>
    <dgm:cxn modelId="{4B4F6992-0FE3-4C27-B8EB-E4A1C4EADF36}" type="presParOf" srcId="{7F043D60-5069-4BC2-A6AB-690E4C33D5F5}" destId="{D2C259F0-7AA1-4ACE-BBB5-62B63F93A04C}" srcOrd="0" destOrd="0" presId="urn:microsoft.com/office/officeart/2005/8/layout/StepDownProcess"/>
    <dgm:cxn modelId="{E198EFCF-44BC-491A-B387-8DD3372DA7E9}" type="presParOf" srcId="{7F043D60-5069-4BC2-A6AB-690E4C33D5F5}" destId="{BDF3486C-BCED-4D0C-AD57-A5815A286440}" srcOrd="1" destOrd="0" presId="urn:microsoft.com/office/officeart/2005/8/layout/StepDownProcess"/>
    <dgm:cxn modelId="{621299E9-77E3-42F1-9771-0712DB353BE9}" type="presParOf" srcId="{7F043D60-5069-4BC2-A6AB-690E4C33D5F5}" destId="{28360281-5F67-439D-8509-E67960F99A02}" srcOrd="2" destOrd="0" presId="urn:microsoft.com/office/officeart/2005/8/layout/StepDownProcess"/>
    <dgm:cxn modelId="{F10775BD-4CDE-4E19-97FD-F72494D93705}" type="presParOf" srcId="{CF080AC6-E86E-4709-945D-6D58A7BD75CD}" destId="{CE5F2AA6-34CB-4410-8A72-4210B6CE20C0}" srcOrd="3" destOrd="0" presId="urn:microsoft.com/office/officeart/2005/8/layout/StepDownProcess"/>
    <dgm:cxn modelId="{C487E66D-E636-4DF0-BE98-C00278D8D2C2}" type="presParOf" srcId="{CF080AC6-E86E-4709-945D-6D58A7BD75CD}" destId="{49E70F9A-C442-4183-A0FB-159510BBFB7B}" srcOrd="4" destOrd="0" presId="urn:microsoft.com/office/officeart/2005/8/layout/StepDownProcess"/>
    <dgm:cxn modelId="{7AD867DF-AEBE-4B31-B3A3-71C42E0D4F93}" type="presParOf" srcId="{49E70F9A-C442-4183-A0FB-159510BBFB7B}" destId="{475AB779-41C5-47BE-9FB2-B97561CC3274}" srcOrd="0" destOrd="0" presId="urn:microsoft.com/office/officeart/2005/8/layout/StepDownProcess"/>
    <dgm:cxn modelId="{43F7DDFF-7B80-4968-B0A6-33FC16980D6E}" type="presParOf" srcId="{49E70F9A-C442-4183-A0FB-159510BBFB7B}" destId="{7B0767FF-A104-435E-8AE6-61A7F499E07D}" srcOrd="1" destOrd="0" presId="urn:microsoft.com/office/officeart/2005/8/layout/StepDownProcess"/>
    <dgm:cxn modelId="{0E534DDD-4D13-4E1E-A850-9341D54E2E40}" type="presParOf" srcId="{49E70F9A-C442-4183-A0FB-159510BBFB7B}" destId="{F46ECF67-C159-45EA-8A5D-C8792A06ADA1}" srcOrd="2" destOrd="0" presId="urn:microsoft.com/office/officeart/2005/8/layout/StepDownProcess"/>
    <dgm:cxn modelId="{EC89A778-C7C3-4B02-87B1-0612520393F6}" type="presParOf" srcId="{CF080AC6-E86E-4709-945D-6D58A7BD75CD}" destId="{219264C2-1B1E-4C17-98BD-7DFEEF1F2A4C}" srcOrd="5" destOrd="0" presId="urn:microsoft.com/office/officeart/2005/8/layout/StepDownProcess"/>
    <dgm:cxn modelId="{0F9EAFD2-804A-40C8-B0B5-8528243FC748}" type="presParOf" srcId="{CF080AC6-E86E-4709-945D-6D58A7BD75CD}" destId="{BF680770-FDC7-4ECA-8CF9-A18ACE3671F4}" srcOrd="6" destOrd="0" presId="urn:microsoft.com/office/officeart/2005/8/layout/StepDownProcess"/>
    <dgm:cxn modelId="{08F9513B-304B-4FF0-B6B3-69460C327F41}" type="presParOf" srcId="{BF680770-FDC7-4ECA-8CF9-A18ACE3671F4}" destId="{D0AD9DA2-74FC-40FD-8E26-46BAA091A3B1}"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914B6C-2946-43B1-AFBB-DD15986183A6}">
      <dsp:nvSpPr>
        <dsp:cNvPr id="0" name=""/>
        <dsp:cNvSpPr/>
      </dsp:nvSpPr>
      <dsp:spPr>
        <a:xfrm rot="5400000">
          <a:off x="2683481" y="1184365"/>
          <a:ext cx="1040130" cy="1184151"/>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802504A8-E294-419A-A804-04BE6095BFCD}">
      <dsp:nvSpPr>
        <dsp:cNvPr id="0" name=""/>
        <dsp:cNvSpPr/>
      </dsp:nvSpPr>
      <dsp:spPr>
        <a:xfrm>
          <a:off x="2407909" y="31360"/>
          <a:ext cx="1750966" cy="1225619"/>
        </a:xfrm>
        <a:prstGeom prst="roundRect">
          <a:avLst>
            <a:gd name="adj" fmla="val 1667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kern="1200" dirty="0"/>
            <a:t>Data Loading</a:t>
          </a:r>
          <a:endParaRPr lang="en-IN" sz="2200" b="0" kern="1200" dirty="0"/>
        </a:p>
      </dsp:txBody>
      <dsp:txXfrm>
        <a:off x="2467750" y="91201"/>
        <a:ext cx="1631284" cy="1105937"/>
      </dsp:txXfrm>
    </dsp:sp>
    <dsp:sp modelId="{90451CFD-B733-48CF-B52A-881E2741ED12}">
      <dsp:nvSpPr>
        <dsp:cNvPr id="0" name=""/>
        <dsp:cNvSpPr/>
      </dsp:nvSpPr>
      <dsp:spPr>
        <a:xfrm>
          <a:off x="4158876" y="148250"/>
          <a:ext cx="1273486" cy="99060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114300" lvl="1" indent="-114300" algn="l" defTabSz="666750">
            <a:lnSpc>
              <a:spcPct val="90000"/>
            </a:lnSpc>
            <a:spcBef>
              <a:spcPct val="0"/>
            </a:spcBef>
            <a:spcAft>
              <a:spcPct val="15000"/>
            </a:spcAft>
            <a:buChar char="•"/>
          </a:pPr>
          <a:r>
            <a:rPr lang="en-US" sz="1500" b="0" kern="1200" dirty="0"/>
            <a:t>Load the Data using pandas Library</a:t>
          </a:r>
          <a:endParaRPr lang="en-IN" sz="1500" b="0" kern="1200" dirty="0"/>
        </a:p>
      </dsp:txBody>
      <dsp:txXfrm>
        <a:off x="4158876" y="148250"/>
        <a:ext cx="1273486" cy="990600"/>
      </dsp:txXfrm>
    </dsp:sp>
    <dsp:sp modelId="{D2C259F0-7AA1-4ACE-BBB5-62B63F93A04C}">
      <dsp:nvSpPr>
        <dsp:cNvPr id="0" name=""/>
        <dsp:cNvSpPr/>
      </dsp:nvSpPr>
      <dsp:spPr>
        <a:xfrm rot="5400000">
          <a:off x="4135218" y="2561140"/>
          <a:ext cx="1040130" cy="1184151"/>
        </a:xfrm>
        <a:prstGeom prst="bentUpArrow">
          <a:avLst>
            <a:gd name="adj1" fmla="val 32840"/>
            <a:gd name="adj2" fmla="val 25000"/>
            <a:gd name="adj3" fmla="val 35780"/>
          </a:avLst>
        </a:prstGeom>
        <a:solidFill>
          <a:schemeClr val="accent1">
            <a:tint val="50000"/>
            <a:hueOff val="-6359532"/>
            <a:satOff val="17037"/>
            <a:lumOff val="6188"/>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BDF3486C-BCED-4D0C-AD57-A5815A286440}">
      <dsp:nvSpPr>
        <dsp:cNvPr id="0" name=""/>
        <dsp:cNvSpPr/>
      </dsp:nvSpPr>
      <dsp:spPr>
        <a:xfrm>
          <a:off x="3859647" y="1408135"/>
          <a:ext cx="1750966" cy="1225619"/>
        </a:xfrm>
        <a:prstGeom prst="roundRect">
          <a:avLst>
            <a:gd name="adj" fmla="val 1667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kern="1200" dirty="0"/>
            <a:t>Calculate Total</a:t>
          </a:r>
          <a:endParaRPr lang="en-IN" sz="2200" b="0" kern="1200" dirty="0"/>
        </a:p>
      </dsp:txBody>
      <dsp:txXfrm>
        <a:off x="3919488" y="1467976"/>
        <a:ext cx="1631284" cy="1105937"/>
      </dsp:txXfrm>
    </dsp:sp>
    <dsp:sp modelId="{28360281-5F67-439D-8509-E67960F99A02}">
      <dsp:nvSpPr>
        <dsp:cNvPr id="0" name=""/>
        <dsp:cNvSpPr/>
      </dsp:nvSpPr>
      <dsp:spPr>
        <a:xfrm>
          <a:off x="5610614" y="1525026"/>
          <a:ext cx="1273486" cy="99060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114300" lvl="1" indent="-114300" algn="l" defTabSz="666750">
            <a:lnSpc>
              <a:spcPct val="90000"/>
            </a:lnSpc>
            <a:spcBef>
              <a:spcPct val="0"/>
            </a:spcBef>
            <a:spcAft>
              <a:spcPct val="15000"/>
            </a:spcAft>
            <a:buChar char="•"/>
          </a:pPr>
          <a:r>
            <a:rPr lang="en-US" sz="1500" b="0" kern="1200" dirty="0"/>
            <a:t>Calculate Total </a:t>
          </a:r>
          <a:endParaRPr lang="en-IN" sz="1500" b="0" kern="1200" dirty="0"/>
        </a:p>
      </dsp:txBody>
      <dsp:txXfrm>
        <a:off x="5610614" y="1525026"/>
        <a:ext cx="1273486" cy="990600"/>
      </dsp:txXfrm>
    </dsp:sp>
    <dsp:sp modelId="{475AB779-41C5-47BE-9FB2-B97561CC3274}">
      <dsp:nvSpPr>
        <dsp:cNvPr id="0" name=""/>
        <dsp:cNvSpPr/>
      </dsp:nvSpPr>
      <dsp:spPr>
        <a:xfrm rot="5400000">
          <a:off x="5586956" y="3937916"/>
          <a:ext cx="1040130" cy="1184151"/>
        </a:xfrm>
        <a:prstGeom prst="bentUpArrow">
          <a:avLst>
            <a:gd name="adj1" fmla="val 32840"/>
            <a:gd name="adj2" fmla="val 25000"/>
            <a:gd name="adj3" fmla="val 35780"/>
          </a:avLst>
        </a:prstGeom>
        <a:solidFill>
          <a:schemeClr val="accent1">
            <a:tint val="50000"/>
            <a:hueOff val="-12719064"/>
            <a:satOff val="34075"/>
            <a:lumOff val="12376"/>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7B0767FF-A104-435E-8AE6-61A7F499E07D}">
      <dsp:nvSpPr>
        <dsp:cNvPr id="0" name=""/>
        <dsp:cNvSpPr/>
      </dsp:nvSpPr>
      <dsp:spPr>
        <a:xfrm>
          <a:off x="5311384" y="2784911"/>
          <a:ext cx="1750966" cy="1225619"/>
        </a:xfrm>
        <a:prstGeom prst="roundRect">
          <a:avLst>
            <a:gd name="adj" fmla="val 1667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kern="1200" dirty="0"/>
            <a:t>Computation</a:t>
          </a:r>
          <a:endParaRPr lang="en-IN" sz="2200" b="0" kern="1200" dirty="0"/>
        </a:p>
      </dsp:txBody>
      <dsp:txXfrm>
        <a:off x="5371225" y="2844752"/>
        <a:ext cx="1631284" cy="1105937"/>
      </dsp:txXfrm>
    </dsp:sp>
    <dsp:sp modelId="{F46ECF67-C159-45EA-8A5D-C8792A06ADA1}">
      <dsp:nvSpPr>
        <dsp:cNvPr id="0" name=""/>
        <dsp:cNvSpPr/>
      </dsp:nvSpPr>
      <dsp:spPr>
        <a:xfrm>
          <a:off x="7062351" y="2901802"/>
          <a:ext cx="1273486" cy="990600"/>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72390" tIns="72390" rIns="72390" bIns="72390" numCol="1" spcCol="1270" anchor="ctr" anchorCtr="0">
          <a:noAutofit/>
        </a:bodyPr>
        <a:lstStyle/>
        <a:p>
          <a:pPr marL="114300" lvl="1" indent="-114300" algn="l" defTabSz="666750">
            <a:lnSpc>
              <a:spcPct val="90000"/>
            </a:lnSpc>
            <a:spcBef>
              <a:spcPct val="0"/>
            </a:spcBef>
            <a:spcAft>
              <a:spcPct val="15000"/>
            </a:spcAft>
            <a:buChar char="•"/>
          </a:pPr>
          <a:r>
            <a:rPr lang="en-US" sz="1500" b="0" kern="1200" dirty="0"/>
            <a:t>Compute EOQ and ROP</a:t>
          </a:r>
          <a:endParaRPr lang="en-IN" sz="1500" b="0" kern="1200" dirty="0"/>
        </a:p>
      </dsp:txBody>
      <dsp:txXfrm>
        <a:off x="7062351" y="2901802"/>
        <a:ext cx="1273486" cy="990600"/>
      </dsp:txXfrm>
    </dsp:sp>
    <dsp:sp modelId="{D0AD9DA2-74FC-40FD-8E26-46BAA091A3B1}">
      <dsp:nvSpPr>
        <dsp:cNvPr id="0" name=""/>
        <dsp:cNvSpPr/>
      </dsp:nvSpPr>
      <dsp:spPr>
        <a:xfrm>
          <a:off x="6763122" y="4161686"/>
          <a:ext cx="1750966" cy="1225619"/>
        </a:xfrm>
        <a:prstGeom prst="roundRect">
          <a:avLst>
            <a:gd name="adj" fmla="val 1667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kern="1200" dirty="0"/>
            <a:t>Display Results</a:t>
          </a:r>
          <a:endParaRPr lang="en-IN" sz="2200" b="0" kern="1200" dirty="0"/>
        </a:p>
      </dsp:txBody>
      <dsp:txXfrm>
        <a:off x="6822963" y="4221527"/>
        <a:ext cx="1631284" cy="1105937"/>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1E614E-45E1-4DF0-8C1B-4FED8C6A63DB}" type="datetimeFigureOut">
              <a:rPr lang="en-IN" smtClean="0"/>
              <a:t>29-03-2025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BE6BB0-CC95-469B-B051-60A730698173}" type="slidenum">
              <a:rPr lang="en-IN" smtClean="0"/>
              <a:t>‹#›</a:t>
            </a:fld>
            <a:endParaRPr lang="en-IN"/>
          </a:p>
        </p:txBody>
      </p:sp>
    </p:spTree>
    <p:extLst>
      <p:ext uri="{BB962C8B-B14F-4D97-AF65-F5344CB8AC3E}">
        <p14:creationId xmlns:p14="http://schemas.microsoft.com/office/powerpoint/2010/main" val="3987296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3/29/2025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41448546"/>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102873456"/>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290504503"/>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004393743"/>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598391973"/>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3/29/2025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381748849"/>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3/29/2025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145195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3/29/2025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706061354"/>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3/29/2025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035818423"/>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4871241"/>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821983347"/>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E6118-2437-4B30-8E3C-4D2BE6020583}" type="datetimeFigureOut">
              <a:rPr lang="en-US" smtClean="0"/>
              <a:pPr/>
              <a:t>3/29/2025</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73591776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slow">
    <p:push dir="u"/>
  </p:transition>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i.org/10.31334/logistik.v5i2.1880" TargetMode="External"/><Relationship Id="rId2" Type="http://schemas.openxmlformats.org/officeDocument/2006/relationships/hyperlink" Target="https://www.scirp.org/reference/referencespapers?referenceid=1812416" TargetMode="External"/><Relationship Id="rId1" Type="http://schemas.openxmlformats.org/officeDocument/2006/relationships/slideLayout" Target="../slideLayouts/slideLayout7.xml"/><Relationship Id="rId4" Type="http://schemas.openxmlformats.org/officeDocument/2006/relationships/hyperlink" Target="https://holistiquetraining.com/en/news/economic-order-quantity-eoq-definition-formula-benefit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E8FFEB5-C4DB-C67A-3D1C-CE802250537E}"/>
              </a:ext>
            </a:extLst>
          </p:cNvPr>
          <p:cNvSpPr>
            <a:spLocks noGrp="1"/>
          </p:cNvSpPr>
          <p:nvPr>
            <p:ph type="subTitle" idx="1"/>
          </p:nvPr>
        </p:nvSpPr>
        <p:spPr>
          <a:xfrm>
            <a:off x="1168400" y="3401803"/>
            <a:ext cx="10261600" cy="816039"/>
          </a:xfrm>
        </p:spPr>
        <p:txBody>
          <a:bodyPr>
            <a:noAutofit/>
          </a:bodyPr>
          <a:lstStyle/>
          <a:p>
            <a:pPr algn="just">
              <a:lnSpc>
                <a:spcPct val="150000"/>
              </a:lnSpc>
            </a:pPr>
            <a:r>
              <a:rPr lang="en-US" b="1" u="sng" dirty="0">
                <a:solidFill>
                  <a:schemeClr val="accent1"/>
                </a:solidFill>
                <a:latin typeface="Times New Roman" panose="02020603050405020304" pitchFamily="18" charset="0"/>
                <a:cs typeface="Times New Roman" panose="02020603050405020304" pitchFamily="18" charset="0"/>
              </a:rPr>
              <a:t>Topic: Inventory Planning for COVID-19 Supplies (PPE and Ventilators)</a:t>
            </a:r>
            <a:endParaRPr lang="en-IN" sz="1600" u="sng" dirty="0">
              <a:solidFill>
                <a:schemeClr val="accent1"/>
              </a:solidFill>
            </a:endParaRPr>
          </a:p>
        </p:txBody>
      </p:sp>
      <p:sp>
        <p:nvSpPr>
          <p:cNvPr id="4" name="Rectangle 3">
            <a:extLst>
              <a:ext uri="{FF2B5EF4-FFF2-40B4-BE49-F238E27FC236}">
                <a16:creationId xmlns:a16="http://schemas.microsoft.com/office/drawing/2014/main" id="{FF40A1A8-6FAB-FDAF-9B48-E20D880394D9}"/>
              </a:ext>
            </a:extLst>
          </p:cNvPr>
          <p:cNvSpPr>
            <a:spLocks noChangeArrowheads="1"/>
          </p:cNvSpPr>
          <p:nvPr/>
        </p:nvSpPr>
        <p:spPr bwMode="auto">
          <a:xfrm>
            <a:off x="1" y="4393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sp>
        <p:nvSpPr>
          <p:cNvPr id="7" name="TextBox 6">
            <a:extLst>
              <a:ext uri="{FF2B5EF4-FFF2-40B4-BE49-F238E27FC236}">
                <a16:creationId xmlns:a16="http://schemas.microsoft.com/office/drawing/2014/main" id="{55AF15B5-FB36-7987-261E-725D415ACA10}"/>
              </a:ext>
            </a:extLst>
          </p:cNvPr>
          <p:cNvSpPr txBox="1"/>
          <p:nvPr/>
        </p:nvSpPr>
        <p:spPr>
          <a:xfrm>
            <a:off x="8029452" y="4865241"/>
            <a:ext cx="4162550" cy="1687963"/>
          </a:xfrm>
          <a:prstGeom prst="rect">
            <a:avLst/>
          </a:prstGeom>
          <a:noFill/>
        </p:spPr>
        <p:txBody>
          <a:bodyPr wrap="none" rtlCol="0">
            <a:spAutoFit/>
          </a:bodyPr>
          <a:lstStyle/>
          <a:p>
            <a:pPr algn="ctr">
              <a:lnSpc>
                <a:spcPct val="150000"/>
              </a:lnSpc>
            </a:pPr>
            <a:r>
              <a:rPr lang="en-US" sz="2400" b="1" dirty="0">
                <a:latin typeface="Times New Roman" panose="02020603050405020304" pitchFamily="18" charset="0"/>
                <a:cs typeface="Times New Roman" panose="02020603050405020304" pitchFamily="18" charset="0"/>
              </a:rPr>
              <a:t>Name: </a:t>
            </a:r>
            <a:r>
              <a:rPr lang="en-US" sz="2400" b="1" dirty="0">
                <a:solidFill>
                  <a:srgbClr val="000000"/>
                </a:solidFill>
                <a:latin typeface="Times New Roman" panose="02020603050405020304" pitchFamily="18" charset="0"/>
              </a:rPr>
              <a:t>Shastri Mohit</a:t>
            </a:r>
            <a:endParaRPr lang="en-US" sz="2400" b="1" dirty="0">
              <a:latin typeface="Times New Roman" panose="02020603050405020304" pitchFamily="18" charset="0"/>
              <a:cs typeface="Times New Roman" panose="02020603050405020304" pitchFamily="18" charset="0"/>
            </a:endParaRPr>
          </a:p>
          <a:p>
            <a:pPr algn="ctr">
              <a:lnSpc>
                <a:spcPct val="150000"/>
              </a:lnSpc>
            </a:pPr>
            <a:r>
              <a:rPr lang="en-US" sz="2400" b="1" dirty="0">
                <a:latin typeface="Times New Roman" panose="02020603050405020304" pitchFamily="18" charset="0"/>
                <a:cs typeface="Times New Roman" panose="02020603050405020304" pitchFamily="18" charset="0"/>
              </a:rPr>
              <a:t>(DS-36)</a:t>
            </a:r>
          </a:p>
          <a:p>
            <a:pPr algn="ctr">
              <a:lnSpc>
                <a:spcPct val="150000"/>
              </a:lnSpc>
            </a:pPr>
            <a:r>
              <a:rPr lang="en-US" sz="2400" b="1" dirty="0">
                <a:latin typeface="Times New Roman" panose="02020603050405020304" pitchFamily="18" charset="0"/>
                <a:cs typeface="Times New Roman" panose="02020603050405020304" pitchFamily="18" charset="0"/>
              </a:rPr>
              <a:t>Enrollment No.:</a:t>
            </a:r>
            <a:r>
              <a:rPr lang="en-US" sz="2400" b="1" dirty="0">
                <a:solidFill>
                  <a:srgbClr val="000000"/>
                </a:solidFill>
                <a:latin typeface="Times New Roman" panose="02020603050405020304" pitchFamily="18" charset="0"/>
              </a:rPr>
              <a:t>202222600019</a:t>
            </a:r>
            <a:endParaRPr lang="en-IN" sz="2400"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401851AF-C02B-B209-B554-EA2054BE7B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
            <a:ext cx="2024109" cy="2137687"/>
          </a:xfrm>
          <a:prstGeom prst="rect">
            <a:avLst/>
          </a:prstGeom>
        </p:spPr>
      </p:pic>
      <p:sp>
        <p:nvSpPr>
          <p:cNvPr id="5" name="Rectangle 4">
            <a:extLst>
              <a:ext uri="{FF2B5EF4-FFF2-40B4-BE49-F238E27FC236}">
                <a16:creationId xmlns:a16="http://schemas.microsoft.com/office/drawing/2014/main" id="{A04AF326-FBC4-60BC-1B9F-711455817FEE}"/>
              </a:ext>
            </a:extLst>
          </p:cNvPr>
          <p:cNvSpPr>
            <a:spLocks noChangeArrowheads="1"/>
          </p:cNvSpPr>
          <p:nvPr/>
        </p:nvSpPr>
        <p:spPr bwMode="auto">
          <a:xfrm>
            <a:off x="1617562" y="401062"/>
            <a:ext cx="8956875" cy="1652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a:lnSpc>
                <a:spcPct val="150000"/>
              </a:lnSpc>
            </a:pPr>
            <a:r>
              <a:rPr lang="en-US" sz="3600" b="1" dirty="0">
                <a:latin typeface="Times New Roman" panose="02020603050405020304" pitchFamily="18" charset="0"/>
                <a:cs typeface="Times New Roman" panose="02020603050405020304" pitchFamily="18" charset="0"/>
              </a:rPr>
              <a:t>Gujarat University﻿</a:t>
            </a:r>
          </a:p>
          <a:p>
            <a:pPr algn="ctr">
              <a:lnSpc>
                <a:spcPct val="150000"/>
              </a:lnSpc>
            </a:pPr>
            <a:r>
              <a:rPr lang="en-US" sz="3600" b="1" dirty="0">
                <a:latin typeface="Times New Roman" panose="02020603050405020304" pitchFamily="18" charset="0"/>
                <a:cs typeface="Times New Roman" panose="02020603050405020304" pitchFamily="18" charset="0"/>
              </a:rPr>
              <a:t>School of Emerging Science and Technology ﻿</a:t>
            </a:r>
          </a:p>
        </p:txBody>
      </p:sp>
      <p:pic>
        <p:nvPicPr>
          <p:cNvPr id="9" name="Picture 8">
            <a:extLst>
              <a:ext uri="{FF2B5EF4-FFF2-40B4-BE49-F238E27FC236}">
                <a16:creationId xmlns:a16="http://schemas.microsoft.com/office/drawing/2014/main" id="{3257D247-8930-4250-2508-FE6B4B535D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75039" y="170346"/>
            <a:ext cx="1816964" cy="1805661"/>
          </a:xfrm>
          <a:prstGeom prst="rect">
            <a:avLst/>
          </a:prstGeom>
        </p:spPr>
      </p:pic>
      <p:sp>
        <p:nvSpPr>
          <p:cNvPr id="12" name="TextBox 11">
            <a:extLst>
              <a:ext uri="{FF2B5EF4-FFF2-40B4-BE49-F238E27FC236}">
                <a16:creationId xmlns:a16="http://schemas.microsoft.com/office/drawing/2014/main" id="{7939951C-CB0A-54F7-889F-7BBEA3FA1FC3}"/>
              </a:ext>
            </a:extLst>
          </p:cNvPr>
          <p:cNvSpPr txBox="1"/>
          <p:nvPr/>
        </p:nvSpPr>
        <p:spPr>
          <a:xfrm>
            <a:off x="-1" y="4865688"/>
            <a:ext cx="4145558" cy="1687513"/>
          </a:xfrm>
          <a:prstGeom prst="rect">
            <a:avLst/>
          </a:prstGeom>
          <a:noFill/>
        </p:spPr>
        <p:txBody>
          <a:bodyPr wrap="none" rtlCol="0">
            <a:spAutoFit/>
          </a:bodyPr>
          <a:lstStyle/>
          <a:p>
            <a:pPr algn="ctr">
              <a:lnSpc>
                <a:spcPct val="150000"/>
              </a:lnSpc>
            </a:pPr>
            <a:r>
              <a:rPr lang="en-US" sz="2400" b="1" dirty="0">
                <a:latin typeface="Times New Roman" panose="02020603050405020304" pitchFamily="18" charset="0"/>
                <a:cs typeface="Times New Roman" panose="02020603050405020304" pitchFamily="18" charset="0"/>
              </a:rPr>
              <a:t>Name: Leuva Nisarg</a:t>
            </a:r>
          </a:p>
          <a:p>
            <a:pPr algn="ctr">
              <a:lnSpc>
                <a:spcPct val="150000"/>
              </a:lnSpc>
            </a:pPr>
            <a:r>
              <a:rPr lang="en-US" sz="2400" b="1" dirty="0">
                <a:latin typeface="Times New Roman" panose="02020603050405020304" pitchFamily="18" charset="0"/>
                <a:cs typeface="Times New Roman" panose="02020603050405020304" pitchFamily="18" charset="0"/>
              </a:rPr>
              <a:t>(AIML-13)</a:t>
            </a:r>
          </a:p>
          <a:p>
            <a:pPr algn="ctr" rtl="0" fontAlgn="base">
              <a:lnSpc>
                <a:spcPct val="150000"/>
              </a:lnSpc>
            </a:pPr>
            <a:r>
              <a:rPr lang="en-US" sz="2400" b="1" dirty="0">
                <a:latin typeface="Times New Roman" panose="02020603050405020304" pitchFamily="18" charset="0"/>
                <a:cs typeface="Times New Roman" panose="02020603050405020304" pitchFamily="18" charset="0"/>
              </a:rPr>
              <a:t>Enrollment No.:</a:t>
            </a:r>
            <a:r>
              <a:rPr lang="en-US" sz="2400" b="1" dirty="0">
                <a:solidFill>
                  <a:srgbClr val="000000"/>
                </a:solidFill>
                <a:latin typeface="Times New Roman" panose="02020603050405020304" pitchFamily="18" charset="0"/>
              </a:rPr>
              <a:t>202222700011</a:t>
            </a:r>
            <a:r>
              <a:rPr lang="en-IN" sz="2400" b="1" dirty="0">
                <a:solidFill>
                  <a:srgbClr val="000000"/>
                </a:solidFill>
                <a:latin typeface="Times New Roman" panose="02020603050405020304" pitchFamily="18" charset="0"/>
              </a:rPr>
              <a:t>​</a:t>
            </a:r>
            <a:endParaRPr lang="en-IN" sz="2400" b="1" dirty="0">
              <a:solidFill>
                <a:srgbClr val="000000"/>
              </a:solidFill>
              <a:latin typeface="Segoe UI" panose="020B0502040204020203" pitchFamily="34" charset="0"/>
            </a:endParaRPr>
          </a:p>
        </p:txBody>
      </p:sp>
      <p:sp>
        <p:nvSpPr>
          <p:cNvPr id="2" name="TextBox 1">
            <a:extLst>
              <a:ext uri="{FF2B5EF4-FFF2-40B4-BE49-F238E27FC236}">
                <a16:creationId xmlns:a16="http://schemas.microsoft.com/office/drawing/2014/main" id="{74B46413-8D63-1678-EDD4-095AD6A5AB24}"/>
              </a:ext>
            </a:extLst>
          </p:cNvPr>
          <p:cNvSpPr txBox="1"/>
          <p:nvPr/>
        </p:nvSpPr>
        <p:spPr>
          <a:xfrm>
            <a:off x="4055466" y="4211924"/>
            <a:ext cx="3990979" cy="923330"/>
          </a:xfrm>
          <a:prstGeom prst="rect">
            <a:avLst/>
          </a:prstGeom>
          <a:noFill/>
        </p:spPr>
        <p:txBody>
          <a:bodyPr wrap="square" rtlCol="0">
            <a:spAutoFit/>
          </a:bodyPr>
          <a:lstStyle/>
          <a:p>
            <a:r>
              <a:rPr lang="en-IN" sz="1800" b="1" dirty="0">
                <a:latin typeface="Verdana" panose="020B0604030504040204" pitchFamily="34" charset="0"/>
                <a:ea typeface="Verdana" panose="020B0604030504040204" pitchFamily="34" charset="0"/>
              </a:rPr>
              <a:t>Mentor: </a:t>
            </a:r>
            <a:r>
              <a:rPr lang="en-IN" i="0" cap="all" dirty="0">
                <a:effectLst/>
                <a:latin typeface="Raleway" pitchFamily="2" charset="0"/>
              </a:rPr>
              <a:t>Dr. Nita Shah</a:t>
            </a:r>
          </a:p>
          <a:p>
            <a:r>
              <a:rPr lang="en-IN" cap="all" dirty="0">
                <a:latin typeface="Raleway" pitchFamily="2" charset="0"/>
              </a:rPr>
              <a:t>                   Gautam Chauhan</a:t>
            </a:r>
            <a:endParaRPr lang="en-IN" i="0" cap="all" dirty="0">
              <a:effectLst/>
              <a:latin typeface="Raleway" pitchFamily="2" charset="0"/>
            </a:endParaRPr>
          </a:p>
          <a:p>
            <a:endParaRPr lang="en-IN" dirty="0"/>
          </a:p>
        </p:txBody>
      </p:sp>
      <p:sp>
        <p:nvSpPr>
          <p:cNvPr id="10" name="TextBox 9">
            <a:extLst>
              <a:ext uri="{FF2B5EF4-FFF2-40B4-BE49-F238E27FC236}">
                <a16:creationId xmlns:a16="http://schemas.microsoft.com/office/drawing/2014/main" id="{374CE7FF-5A79-9F05-AA59-5E6330FC7E1C}"/>
              </a:ext>
            </a:extLst>
          </p:cNvPr>
          <p:cNvSpPr txBox="1"/>
          <p:nvPr/>
        </p:nvSpPr>
        <p:spPr>
          <a:xfrm>
            <a:off x="1515963" y="1896358"/>
            <a:ext cx="8757476" cy="1514325"/>
          </a:xfrm>
          <a:prstGeom prst="rect">
            <a:avLst/>
          </a:prstGeom>
          <a:noFill/>
        </p:spPr>
        <p:txBody>
          <a:bodyPr wrap="square" rtlCol="0">
            <a:spAutoFit/>
          </a:bodyPr>
          <a:lstStyle/>
          <a:p>
            <a:pPr algn="ctr">
              <a:lnSpc>
                <a:spcPct val="150000"/>
              </a:lnSpc>
            </a:pPr>
            <a:r>
              <a:rPr lang="en-IN" sz="2400" b="1" dirty="0">
                <a:latin typeface="+mj-lt"/>
                <a:ea typeface="Verdana" panose="020B0604030504040204" pitchFamily="34" charset="0"/>
              </a:rPr>
              <a:t>M.Sc. Artificial Intelligence and Machine Learning</a:t>
            </a:r>
            <a:br>
              <a:rPr lang="en-IN" sz="2400" b="1" dirty="0">
                <a:latin typeface="+mj-lt"/>
                <a:ea typeface="Verdana" panose="020B0604030504040204" pitchFamily="34" charset="0"/>
              </a:rPr>
            </a:br>
            <a:r>
              <a:rPr lang="en-IN" sz="2000" b="1" dirty="0">
                <a:latin typeface="+mj-lt"/>
                <a:ea typeface="Verdana" panose="020B0604030504040204" pitchFamily="34" charset="0"/>
              </a:rPr>
              <a:t>CC – 314 &amp; 315  Mini-Project</a:t>
            </a:r>
            <a:br>
              <a:rPr lang="en-IN" sz="2000" b="1" dirty="0">
                <a:latin typeface="+mj-lt"/>
                <a:ea typeface="Verdana" panose="020B0604030504040204" pitchFamily="34" charset="0"/>
              </a:rPr>
            </a:br>
            <a:r>
              <a:rPr lang="en-IN" sz="2000" b="1" dirty="0">
                <a:latin typeface="+mj-lt"/>
                <a:ea typeface="Verdana" panose="020B0604030504040204" pitchFamily="34" charset="0"/>
              </a:rPr>
              <a:t> Inventory Problem</a:t>
            </a:r>
            <a:endParaRPr lang="en-IN" sz="2400" dirty="0">
              <a:latin typeface="+mj-lt"/>
            </a:endParaRPr>
          </a:p>
        </p:txBody>
      </p:sp>
    </p:spTree>
    <p:extLst>
      <p:ext uri="{BB962C8B-B14F-4D97-AF65-F5344CB8AC3E}">
        <p14:creationId xmlns:p14="http://schemas.microsoft.com/office/powerpoint/2010/main" val="32313090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04CD54-A3FA-F8A6-4ED7-C5F75334C82D}"/>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2F0FF1FD-F825-0303-9E05-DB33910147D5}"/>
              </a:ext>
            </a:extLst>
          </p:cNvPr>
          <p:cNvSpPr txBox="1"/>
          <p:nvPr/>
        </p:nvSpPr>
        <p:spPr>
          <a:xfrm>
            <a:off x="0" y="10160"/>
            <a:ext cx="12192000" cy="742511"/>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IN" sz="3200" b="1" kern="100" dirty="0">
                <a:latin typeface="Verdana" panose="020B0604030504040204" pitchFamily="34" charset="0"/>
                <a:ea typeface="Verdana" panose="020B0604030504040204" pitchFamily="34" charset="0"/>
                <a:cs typeface="Times New Roman" panose="02020603050405020304" pitchFamily="18" charset="0"/>
              </a:rPr>
              <a:t>Methodology:</a:t>
            </a:r>
            <a:endParaRPr lang="en-US" alt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BA1966E-2992-EAC7-1A9E-3104EDFFCC12}"/>
              </a:ext>
            </a:extLst>
          </p:cNvPr>
          <p:cNvSpPr>
            <a:spLocks noGrp="1"/>
          </p:cNvSpPr>
          <p:nvPr>
            <p:ph idx="1"/>
          </p:nvPr>
        </p:nvSpPr>
        <p:spPr>
          <a:xfrm>
            <a:off x="0" y="1209040"/>
            <a:ext cx="12192000" cy="5648960"/>
          </a:xfrm>
        </p:spPr>
        <p:txBody>
          <a:bodyPr>
            <a:normAutofit fontScale="92500" lnSpcReduction="20000"/>
          </a:bodyPr>
          <a:lstStyle/>
          <a:p>
            <a:pPr marL="514350" indent="-514350" algn="just">
              <a:lnSpc>
                <a:spcPct val="150000"/>
              </a:lnSpc>
              <a:buFont typeface="+mj-lt"/>
              <a:buAutoNum type="arabicParenR"/>
            </a:pPr>
            <a:r>
              <a:rPr lang="en-US" sz="3200" b="1" dirty="0"/>
              <a:t>Data Input: </a:t>
            </a:r>
          </a:p>
          <a:p>
            <a:pPr algn="just">
              <a:lnSpc>
                <a:spcPct val="150000"/>
              </a:lnSpc>
            </a:pPr>
            <a:r>
              <a:rPr lang="en-US" sz="3200" dirty="0"/>
              <a:t>Data Sources:</a:t>
            </a:r>
          </a:p>
          <a:p>
            <a:pPr marL="457200" lvl="1" indent="0" algn="just">
              <a:lnSpc>
                <a:spcPct val="150000"/>
              </a:lnSpc>
              <a:buNone/>
            </a:pPr>
            <a:r>
              <a:rPr lang="en-US" sz="2800" dirty="0"/>
              <a:t>Two CSV files are used: </a:t>
            </a:r>
          </a:p>
          <a:p>
            <a:pPr marL="971550" lvl="1" indent="-514350" algn="just">
              <a:lnSpc>
                <a:spcPct val="150000"/>
              </a:lnSpc>
              <a:buFont typeface="+mj-lt"/>
              <a:buAutoNum type="arabicPeriod"/>
            </a:pPr>
            <a:r>
              <a:rPr lang="en-US" sz="2800" b="1" dirty="0"/>
              <a:t>PPE KIT data  </a:t>
            </a:r>
          </a:p>
          <a:p>
            <a:pPr marL="971550" lvl="1" indent="-514350" algn="just">
              <a:lnSpc>
                <a:spcPct val="150000"/>
              </a:lnSpc>
              <a:buFont typeface="+mj-lt"/>
              <a:buAutoNum type="arabicPeriod"/>
            </a:pPr>
            <a:r>
              <a:rPr lang="en-US" sz="2800" b="1" dirty="0"/>
              <a:t>Ventilator data</a:t>
            </a:r>
          </a:p>
          <a:p>
            <a:pPr marL="742950" lvl="1" indent="-285750" algn="just">
              <a:lnSpc>
                <a:spcPct val="150000"/>
              </a:lnSpc>
              <a:buFont typeface="Arial" panose="020B0604020202020204" pitchFamily="34" charset="0"/>
              <a:buChar char="•"/>
            </a:pPr>
            <a:r>
              <a:rPr lang="en-US" sz="2800" dirty="0"/>
              <a:t>Each file contains monthly records with fields such as </a:t>
            </a:r>
            <a:r>
              <a:rPr lang="en-US" sz="2800" b="1" dirty="0"/>
              <a:t>stock level</a:t>
            </a:r>
            <a:r>
              <a:rPr lang="en-US" sz="2800" dirty="0"/>
              <a:t>, </a:t>
            </a:r>
            <a:r>
              <a:rPr lang="en-US" sz="2800" b="1" dirty="0"/>
              <a:t>demand</a:t>
            </a:r>
            <a:r>
              <a:rPr lang="en-US" sz="2800" dirty="0"/>
              <a:t>, </a:t>
            </a:r>
            <a:r>
              <a:rPr lang="en-US" sz="2800" b="1" dirty="0"/>
              <a:t>lead time</a:t>
            </a:r>
            <a:r>
              <a:rPr lang="en-US" sz="2800" dirty="0"/>
              <a:t>, and </a:t>
            </a:r>
            <a:r>
              <a:rPr lang="en-US" sz="2800" b="1" dirty="0"/>
              <a:t>safety stock</a:t>
            </a:r>
            <a:r>
              <a:rPr lang="en-US" sz="2800" dirty="0"/>
              <a:t>.</a:t>
            </a:r>
          </a:p>
          <a:p>
            <a:pPr algn="just">
              <a:lnSpc>
                <a:spcPct val="150000"/>
              </a:lnSpc>
              <a:buFont typeface="Arial" panose="020B0604020202020204" pitchFamily="34" charset="0"/>
              <a:buChar char="•"/>
            </a:pPr>
            <a:r>
              <a:rPr lang="en-US" sz="3200" dirty="0"/>
              <a:t>Data Extraction:</a:t>
            </a:r>
          </a:p>
          <a:p>
            <a:pPr marL="742950" lvl="1" indent="-285750" algn="just">
              <a:lnSpc>
                <a:spcPct val="150000"/>
              </a:lnSpc>
              <a:buFont typeface="Arial" panose="020B0604020202020204" pitchFamily="34" charset="0"/>
              <a:buChar char="•"/>
            </a:pPr>
            <a:r>
              <a:rPr lang="en-US" sz="2800" dirty="0"/>
              <a:t>Use the Pandas library to load the data.</a:t>
            </a:r>
            <a:endParaRPr lang="en-US" sz="3200" dirty="0">
              <a:cs typeface="Times New Roman" panose="02020603050405020304" pitchFamily="18" charset="0"/>
            </a:endParaRPr>
          </a:p>
        </p:txBody>
      </p:sp>
    </p:spTree>
    <p:extLst>
      <p:ext uri="{BB962C8B-B14F-4D97-AF65-F5344CB8AC3E}">
        <p14:creationId xmlns:p14="http://schemas.microsoft.com/office/powerpoint/2010/main" val="271290419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71EE2C-7B46-9C86-30D3-D1C14BC487D8}"/>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CD9CE045-63B0-8726-EF26-20889A2D97DC}"/>
              </a:ext>
            </a:extLst>
          </p:cNvPr>
          <p:cNvSpPr txBox="1"/>
          <p:nvPr/>
        </p:nvSpPr>
        <p:spPr>
          <a:xfrm>
            <a:off x="0" y="10160"/>
            <a:ext cx="12192000" cy="742511"/>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IN" sz="3200" b="1" kern="100" dirty="0">
                <a:latin typeface="Verdana" panose="020B0604030504040204" pitchFamily="34" charset="0"/>
                <a:ea typeface="Verdana" panose="020B0604030504040204" pitchFamily="34" charset="0"/>
                <a:cs typeface="Times New Roman" panose="02020603050405020304" pitchFamily="18" charset="0"/>
              </a:rPr>
              <a:t>Methodology</a:t>
            </a:r>
            <a:endParaRPr lang="en-US" alt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32B6F8-0A24-9091-71FB-AD3A66B7596A}"/>
              </a:ext>
            </a:extLst>
          </p:cNvPr>
          <p:cNvSpPr>
            <a:spLocks noGrp="1"/>
          </p:cNvSpPr>
          <p:nvPr>
            <p:ph idx="1"/>
          </p:nvPr>
        </p:nvSpPr>
        <p:spPr>
          <a:xfrm>
            <a:off x="0" y="995680"/>
            <a:ext cx="12192000" cy="5648960"/>
          </a:xfrm>
        </p:spPr>
        <p:txBody>
          <a:bodyPr>
            <a:normAutofit/>
          </a:bodyPr>
          <a:lstStyle/>
          <a:p>
            <a:pPr algn="just">
              <a:lnSpc>
                <a:spcPct val="150000"/>
              </a:lnSpc>
            </a:pPr>
            <a:r>
              <a:rPr lang="en-US" sz="3200" b="1" dirty="0"/>
              <a:t> Data Sources - 1.PPE KIT Data:</a:t>
            </a:r>
            <a:endParaRPr lang="en-US" sz="3200" dirty="0"/>
          </a:p>
        </p:txBody>
      </p:sp>
      <p:graphicFrame>
        <p:nvGraphicFramePr>
          <p:cNvPr id="2" name="Table 1">
            <a:extLst>
              <a:ext uri="{FF2B5EF4-FFF2-40B4-BE49-F238E27FC236}">
                <a16:creationId xmlns:a16="http://schemas.microsoft.com/office/drawing/2014/main" id="{4FFCD161-C65A-CED4-795A-EA8A77C63049}"/>
              </a:ext>
            </a:extLst>
          </p:cNvPr>
          <p:cNvGraphicFramePr>
            <a:graphicFrameLocks noGrp="1"/>
          </p:cNvGraphicFramePr>
          <p:nvPr>
            <p:extLst>
              <p:ext uri="{D42A27DB-BD31-4B8C-83A1-F6EECF244321}">
                <p14:modId xmlns:p14="http://schemas.microsoft.com/office/powerpoint/2010/main" val="3843564951"/>
              </p:ext>
            </p:extLst>
          </p:nvPr>
        </p:nvGraphicFramePr>
        <p:xfrm>
          <a:off x="348932" y="2063114"/>
          <a:ext cx="9290369" cy="4277836"/>
        </p:xfrm>
        <a:graphic>
          <a:graphicData uri="http://schemas.openxmlformats.org/drawingml/2006/table">
            <a:tbl>
              <a:tblPr firstRow="1" firstCol="1" bandRow="1">
                <a:tableStyleId>{5C22544A-7EE6-4342-B048-85BDC9FD1C3A}</a:tableStyleId>
              </a:tblPr>
              <a:tblGrid>
                <a:gridCol w="1184302">
                  <a:extLst>
                    <a:ext uri="{9D8B030D-6E8A-4147-A177-3AD203B41FA5}">
                      <a16:colId xmlns:a16="http://schemas.microsoft.com/office/drawing/2014/main" val="3180410892"/>
                    </a:ext>
                  </a:extLst>
                </a:gridCol>
                <a:gridCol w="1015370">
                  <a:extLst>
                    <a:ext uri="{9D8B030D-6E8A-4147-A177-3AD203B41FA5}">
                      <a16:colId xmlns:a16="http://schemas.microsoft.com/office/drawing/2014/main" val="2739442410"/>
                    </a:ext>
                  </a:extLst>
                </a:gridCol>
                <a:gridCol w="1520388">
                  <a:extLst>
                    <a:ext uri="{9D8B030D-6E8A-4147-A177-3AD203B41FA5}">
                      <a16:colId xmlns:a16="http://schemas.microsoft.com/office/drawing/2014/main" val="104049567"/>
                    </a:ext>
                  </a:extLst>
                </a:gridCol>
                <a:gridCol w="1373684">
                  <a:extLst>
                    <a:ext uri="{9D8B030D-6E8A-4147-A177-3AD203B41FA5}">
                      <a16:colId xmlns:a16="http://schemas.microsoft.com/office/drawing/2014/main" val="2490052160"/>
                    </a:ext>
                  </a:extLst>
                </a:gridCol>
                <a:gridCol w="1542615">
                  <a:extLst>
                    <a:ext uri="{9D8B030D-6E8A-4147-A177-3AD203B41FA5}">
                      <a16:colId xmlns:a16="http://schemas.microsoft.com/office/drawing/2014/main" val="1010508937"/>
                    </a:ext>
                  </a:extLst>
                </a:gridCol>
                <a:gridCol w="2654010">
                  <a:extLst>
                    <a:ext uri="{9D8B030D-6E8A-4147-A177-3AD203B41FA5}">
                      <a16:colId xmlns:a16="http://schemas.microsoft.com/office/drawing/2014/main" val="1781997050"/>
                    </a:ext>
                  </a:extLst>
                </a:gridCol>
              </a:tblGrid>
              <a:tr h="431454">
                <a:tc>
                  <a:txBody>
                    <a:bodyPr/>
                    <a:lstStyle/>
                    <a:p>
                      <a:pPr algn="ctr">
                        <a:lnSpc>
                          <a:spcPct val="115000"/>
                        </a:lnSpc>
                        <a:spcAft>
                          <a:spcPts val="800"/>
                        </a:spcAft>
                        <a:buNone/>
                      </a:pPr>
                      <a:r>
                        <a:rPr lang="en-IN" sz="1600" kern="0" dirty="0">
                          <a:solidFill>
                            <a:schemeClr val="tx1"/>
                          </a:solidFill>
                          <a:effectLst/>
                        </a:rPr>
                        <a:t>Month</a:t>
                      </a:r>
                      <a:endParaRPr lang="en-IN" sz="1600" kern="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lnSpc>
                          <a:spcPct val="115000"/>
                        </a:lnSpc>
                        <a:spcAft>
                          <a:spcPts val="800"/>
                        </a:spcAft>
                        <a:buNone/>
                      </a:pPr>
                      <a:r>
                        <a:rPr lang="en-IN" sz="1600" kern="0" dirty="0">
                          <a:solidFill>
                            <a:schemeClr val="tx1"/>
                          </a:solidFill>
                          <a:effectLst/>
                        </a:rPr>
                        <a:t>Stock (PPE)</a:t>
                      </a:r>
                      <a:endParaRPr lang="en-IN" sz="1600" kern="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lnSpc>
                          <a:spcPct val="115000"/>
                        </a:lnSpc>
                        <a:spcAft>
                          <a:spcPts val="800"/>
                        </a:spcAft>
                        <a:buNone/>
                      </a:pPr>
                      <a:r>
                        <a:rPr lang="en-IN" sz="1600" kern="0" dirty="0">
                          <a:solidFill>
                            <a:schemeClr val="tx1"/>
                          </a:solidFill>
                          <a:effectLst/>
                        </a:rPr>
                        <a:t>Demand (PPE)</a:t>
                      </a:r>
                      <a:endParaRPr lang="en-IN" sz="1600" kern="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lnSpc>
                          <a:spcPct val="115000"/>
                        </a:lnSpc>
                        <a:spcAft>
                          <a:spcPts val="800"/>
                        </a:spcAft>
                        <a:buNone/>
                      </a:pPr>
                      <a:r>
                        <a:rPr lang="en-IN" sz="1600" kern="0" dirty="0">
                          <a:solidFill>
                            <a:schemeClr val="tx1"/>
                          </a:solidFill>
                          <a:effectLst/>
                        </a:rPr>
                        <a:t>Lead Time (PPE)</a:t>
                      </a:r>
                      <a:endParaRPr lang="en-IN" sz="1600" kern="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lnSpc>
                          <a:spcPct val="115000"/>
                        </a:lnSpc>
                        <a:spcAft>
                          <a:spcPts val="800"/>
                        </a:spcAft>
                        <a:buNone/>
                      </a:pPr>
                      <a:r>
                        <a:rPr lang="en-IN" sz="1600" kern="0" dirty="0">
                          <a:solidFill>
                            <a:schemeClr val="tx1"/>
                          </a:solidFill>
                          <a:effectLst/>
                        </a:rPr>
                        <a:t>Safety Stock (PPE)</a:t>
                      </a:r>
                      <a:endParaRPr lang="en-IN" sz="1600" kern="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lnSpc>
                          <a:spcPct val="115000"/>
                        </a:lnSpc>
                        <a:spcAft>
                          <a:spcPts val="800"/>
                        </a:spcAft>
                        <a:buNone/>
                      </a:pPr>
                      <a:r>
                        <a:rPr lang="en-IN" sz="1600" kern="0" dirty="0">
                          <a:solidFill>
                            <a:schemeClr val="tx1"/>
                          </a:solidFill>
                          <a:effectLst/>
                        </a:rPr>
                        <a:t>RE-order without safety stock</a:t>
                      </a:r>
                      <a:endParaRPr lang="en-IN" sz="1600" kern="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082259210"/>
                  </a:ext>
                </a:extLst>
              </a:tr>
              <a:tr h="414976">
                <a:tc>
                  <a:txBody>
                    <a:bodyPr/>
                    <a:lstStyle/>
                    <a:p>
                      <a:pPr algn="ctr">
                        <a:lnSpc>
                          <a:spcPct val="115000"/>
                        </a:lnSpc>
                        <a:spcAft>
                          <a:spcPts val="800"/>
                        </a:spcAft>
                        <a:buNone/>
                      </a:pPr>
                      <a:r>
                        <a:rPr lang="en-IN" sz="1600" kern="0" dirty="0">
                          <a:solidFill>
                            <a:schemeClr val="tx1"/>
                          </a:solidFill>
                          <a:effectLst/>
                        </a:rPr>
                        <a:t>April</a:t>
                      </a:r>
                      <a:endParaRPr lang="en-IN" sz="1600" kern="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lnSpc>
                          <a:spcPct val="115000"/>
                        </a:lnSpc>
                        <a:spcAft>
                          <a:spcPts val="800"/>
                        </a:spcAft>
                        <a:buNone/>
                      </a:pPr>
                      <a:r>
                        <a:rPr lang="en-IN" sz="1600" kern="0" dirty="0">
                          <a:solidFill>
                            <a:schemeClr val="tx1"/>
                          </a:solidFill>
                          <a:effectLst/>
                        </a:rPr>
                        <a:t>50000</a:t>
                      </a:r>
                      <a:endParaRPr lang="en-IN" sz="1600" kern="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800"/>
                        </a:spcAft>
                        <a:buNone/>
                      </a:pPr>
                      <a:r>
                        <a:rPr lang="en-IN" sz="1600" kern="0">
                          <a:solidFill>
                            <a:schemeClr val="tx1"/>
                          </a:solidFill>
                          <a:effectLst/>
                        </a:rPr>
                        <a:t>12500</a:t>
                      </a:r>
                      <a:endParaRPr lang="en-IN" sz="1600" kern="1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800"/>
                        </a:spcAft>
                        <a:buNone/>
                      </a:pPr>
                      <a:r>
                        <a:rPr lang="en-IN" sz="1600" kern="0">
                          <a:solidFill>
                            <a:schemeClr val="tx1"/>
                          </a:solidFill>
                          <a:effectLst/>
                        </a:rPr>
                        <a:t>2</a:t>
                      </a:r>
                      <a:endParaRPr lang="en-IN" sz="1600" kern="1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800"/>
                        </a:spcAft>
                        <a:buNone/>
                      </a:pPr>
                      <a:r>
                        <a:rPr lang="en-IN" sz="1600" kern="0">
                          <a:solidFill>
                            <a:schemeClr val="tx1"/>
                          </a:solidFill>
                          <a:effectLst/>
                        </a:rPr>
                        <a:t>5000</a:t>
                      </a:r>
                      <a:endParaRPr lang="en-IN" sz="1600" kern="1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800"/>
                        </a:spcAft>
                        <a:buNone/>
                      </a:pPr>
                      <a:r>
                        <a:rPr lang="en-IN" sz="1600" kern="0" dirty="0">
                          <a:solidFill>
                            <a:schemeClr val="tx1"/>
                          </a:solidFill>
                          <a:effectLst/>
                        </a:rPr>
                        <a:t>25000</a:t>
                      </a:r>
                      <a:endParaRPr lang="en-IN" sz="1600" kern="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31136364"/>
                  </a:ext>
                </a:extLst>
              </a:tr>
              <a:tr h="414976">
                <a:tc>
                  <a:txBody>
                    <a:bodyPr/>
                    <a:lstStyle/>
                    <a:p>
                      <a:pPr algn="ctr">
                        <a:lnSpc>
                          <a:spcPct val="115000"/>
                        </a:lnSpc>
                        <a:spcAft>
                          <a:spcPts val="800"/>
                        </a:spcAft>
                        <a:buNone/>
                      </a:pPr>
                      <a:r>
                        <a:rPr lang="en-IN" sz="1600" kern="0" dirty="0">
                          <a:solidFill>
                            <a:schemeClr val="tx1"/>
                          </a:solidFill>
                          <a:effectLst/>
                        </a:rPr>
                        <a:t>May</a:t>
                      </a:r>
                      <a:endParaRPr lang="en-IN" sz="1600" kern="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lnSpc>
                          <a:spcPct val="115000"/>
                        </a:lnSpc>
                        <a:spcAft>
                          <a:spcPts val="800"/>
                        </a:spcAft>
                        <a:buNone/>
                      </a:pPr>
                      <a:r>
                        <a:rPr lang="en-IN" sz="1600" kern="0" dirty="0">
                          <a:solidFill>
                            <a:schemeClr val="tx1"/>
                          </a:solidFill>
                          <a:effectLst/>
                        </a:rPr>
                        <a:t>37500</a:t>
                      </a:r>
                      <a:endParaRPr lang="en-IN" sz="1600" kern="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800"/>
                        </a:spcAft>
                        <a:buNone/>
                      </a:pPr>
                      <a:r>
                        <a:rPr lang="en-IN" sz="1600" kern="0">
                          <a:solidFill>
                            <a:schemeClr val="tx1"/>
                          </a:solidFill>
                          <a:effectLst/>
                        </a:rPr>
                        <a:t>7550</a:t>
                      </a:r>
                      <a:endParaRPr lang="en-IN" sz="1600" kern="1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800"/>
                        </a:spcAft>
                        <a:buNone/>
                      </a:pPr>
                      <a:r>
                        <a:rPr lang="en-IN" sz="1600" kern="0">
                          <a:solidFill>
                            <a:schemeClr val="tx1"/>
                          </a:solidFill>
                          <a:effectLst/>
                        </a:rPr>
                        <a:t>1</a:t>
                      </a:r>
                      <a:endParaRPr lang="en-IN" sz="1600" kern="1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800"/>
                        </a:spcAft>
                        <a:buNone/>
                      </a:pPr>
                      <a:r>
                        <a:rPr lang="en-IN" sz="1600" kern="0">
                          <a:solidFill>
                            <a:schemeClr val="tx1"/>
                          </a:solidFill>
                          <a:effectLst/>
                        </a:rPr>
                        <a:t>1510</a:t>
                      </a:r>
                      <a:endParaRPr lang="en-IN" sz="1600" kern="1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800"/>
                        </a:spcAft>
                        <a:buNone/>
                      </a:pPr>
                      <a:r>
                        <a:rPr lang="en-IN" sz="1600" kern="0" dirty="0">
                          <a:solidFill>
                            <a:schemeClr val="tx1"/>
                          </a:solidFill>
                          <a:effectLst/>
                        </a:rPr>
                        <a:t>7550</a:t>
                      </a:r>
                      <a:endParaRPr lang="en-IN" sz="1600" kern="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51633097"/>
                  </a:ext>
                </a:extLst>
              </a:tr>
              <a:tr h="414976">
                <a:tc>
                  <a:txBody>
                    <a:bodyPr/>
                    <a:lstStyle/>
                    <a:p>
                      <a:pPr algn="ctr">
                        <a:lnSpc>
                          <a:spcPct val="115000"/>
                        </a:lnSpc>
                        <a:spcAft>
                          <a:spcPts val="800"/>
                        </a:spcAft>
                        <a:buNone/>
                      </a:pPr>
                      <a:r>
                        <a:rPr lang="en-IN" sz="1600" kern="0" dirty="0">
                          <a:solidFill>
                            <a:schemeClr val="tx1"/>
                          </a:solidFill>
                          <a:effectLst/>
                        </a:rPr>
                        <a:t>June</a:t>
                      </a:r>
                      <a:endParaRPr lang="en-IN" sz="1600" kern="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lnSpc>
                          <a:spcPct val="115000"/>
                        </a:lnSpc>
                        <a:spcAft>
                          <a:spcPts val="800"/>
                        </a:spcAft>
                        <a:buNone/>
                      </a:pPr>
                      <a:r>
                        <a:rPr lang="en-IN" sz="1600" kern="0" dirty="0">
                          <a:solidFill>
                            <a:schemeClr val="tx1"/>
                          </a:solidFill>
                          <a:effectLst/>
                        </a:rPr>
                        <a:t>29950</a:t>
                      </a:r>
                      <a:endParaRPr lang="en-IN" sz="1600" kern="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800"/>
                        </a:spcAft>
                        <a:buNone/>
                      </a:pPr>
                      <a:r>
                        <a:rPr lang="en-IN" sz="1600" kern="0">
                          <a:solidFill>
                            <a:schemeClr val="tx1"/>
                          </a:solidFill>
                          <a:effectLst/>
                        </a:rPr>
                        <a:t>5000</a:t>
                      </a:r>
                      <a:endParaRPr lang="en-IN" sz="1600" kern="1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800"/>
                        </a:spcAft>
                        <a:buNone/>
                      </a:pPr>
                      <a:r>
                        <a:rPr lang="en-IN" sz="1600" kern="0">
                          <a:solidFill>
                            <a:schemeClr val="tx1"/>
                          </a:solidFill>
                          <a:effectLst/>
                        </a:rPr>
                        <a:t>1</a:t>
                      </a:r>
                      <a:endParaRPr lang="en-IN" sz="1600" kern="1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800"/>
                        </a:spcAft>
                        <a:buNone/>
                      </a:pPr>
                      <a:r>
                        <a:rPr lang="en-IN" sz="1600" kern="0">
                          <a:solidFill>
                            <a:schemeClr val="tx1"/>
                          </a:solidFill>
                          <a:effectLst/>
                        </a:rPr>
                        <a:t>1000</a:t>
                      </a:r>
                      <a:endParaRPr lang="en-IN" sz="1600" kern="1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800"/>
                        </a:spcAft>
                        <a:buNone/>
                      </a:pPr>
                      <a:r>
                        <a:rPr lang="en-IN" sz="1600" kern="0" dirty="0">
                          <a:solidFill>
                            <a:schemeClr val="tx1"/>
                          </a:solidFill>
                          <a:effectLst/>
                        </a:rPr>
                        <a:t>5000</a:t>
                      </a:r>
                      <a:endParaRPr lang="en-IN" sz="1600" kern="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92392305"/>
                  </a:ext>
                </a:extLst>
              </a:tr>
              <a:tr h="414976">
                <a:tc>
                  <a:txBody>
                    <a:bodyPr/>
                    <a:lstStyle/>
                    <a:p>
                      <a:pPr algn="ctr">
                        <a:lnSpc>
                          <a:spcPct val="115000"/>
                        </a:lnSpc>
                        <a:spcAft>
                          <a:spcPts val="800"/>
                        </a:spcAft>
                        <a:buNone/>
                      </a:pPr>
                      <a:r>
                        <a:rPr lang="en-IN" sz="1600" kern="0" dirty="0">
                          <a:solidFill>
                            <a:schemeClr val="tx1"/>
                          </a:solidFill>
                          <a:effectLst/>
                        </a:rPr>
                        <a:t>July</a:t>
                      </a:r>
                      <a:endParaRPr lang="en-IN" sz="1600" kern="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lnSpc>
                          <a:spcPct val="115000"/>
                        </a:lnSpc>
                        <a:spcAft>
                          <a:spcPts val="800"/>
                        </a:spcAft>
                        <a:buNone/>
                      </a:pPr>
                      <a:r>
                        <a:rPr lang="en-IN" sz="1600" kern="0" dirty="0">
                          <a:solidFill>
                            <a:schemeClr val="tx1"/>
                          </a:solidFill>
                          <a:effectLst/>
                        </a:rPr>
                        <a:t>44950</a:t>
                      </a:r>
                      <a:endParaRPr lang="en-IN" sz="1600" kern="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800"/>
                        </a:spcAft>
                        <a:buNone/>
                      </a:pPr>
                      <a:r>
                        <a:rPr lang="en-IN" sz="1600" kern="0">
                          <a:solidFill>
                            <a:schemeClr val="tx1"/>
                          </a:solidFill>
                          <a:effectLst/>
                        </a:rPr>
                        <a:t>7000</a:t>
                      </a:r>
                      <a:endParaRPr lang="en-IN" sz="1600" kern="1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800"/>
                        </a:spcAft>
                        <a:buNone/>
                      </a:pPr>
                      <a:r>
                        <a:rPr lang="en-IN" sz="1600" kern="0">
                          <a:solidFill>
                            <a:schemeClr val="tx1"/>
                          </a:solidFill>
                          <a:effectLst/>
                        </a:rPr>
                        <a:t>1</a:t>
                      </a:r>
                      <a:endParaRPr lang="en-IN" sz="1600" kern="1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800"/>
                        </a:spcAft>
                        <a:buNone/>
                      </a:pPr>
                      <a:r>
                        <a:rPr lang="en-IN" sz="1600" kern="0">
                          <a:solidFill>
                            <a:schemeClr val="tx1"/>
                          </a:solidFill>
                          <a:effectLst/>
                        </a:rPr>
                        <a:t>1400</a:t>
                      </a:r>
                      <a:endParaRPr lang="en-IN" sz="1600" kern="1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800"/>
                        </a:spcAft>
                        <a:buNone/>
                      </a:pPr>
                      <a:r>
                        <a:rPr lang="en-IN" sz="1600" kern="0" dirty="0">
                          <a:solidFill>
                            <a:schemeClr val="tx1"/>
                          </a:solidFill>
                          <a:effectLst/>
                        </a:rPr>
                        <a:t>7000</a:t>
                      </a:r>
                      <a:endParaRPr lang="en-IN" sz="1600" kern="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39182542"/>
                  </a:ext>
                </a:extLst>
              </a:tr>
              <a:tr h="414976">
                <a:tc>
                  <a:txBody>
                    <a:bodyPr/>
                    <a:lstStyle/>
                    <a:p>
                      <a:pPr algn="ctr">
                        <a:lnSpc>
                          <a:spcPct val="115000"/>
                        </a:lnSpc>
                        <a:spcAft>
                          <a:spcPts val="800"/>
                        </a:spcAft>
                        <a:buNone/>
                      </a:pPr>
                      <a:r>
                        <a:rPr lang="en-IN" sz="1600" kern="0" dirty="0">
                          <a:solidFill>
                            <a:schemeClr val="tx1"/>
                          </a:solidFill>
                          <a:effectLst/>
                        </a:rPr>
                        <a:t>August</a:t>
                      </a:r>
                      <a:endParaRPr lang="en-IN" sz="1600" kern="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lnSpc>
                          <a:spcPct val="115000"/>
                        </a:lnSpc>
                        <a:spcAft>
                          <a:spcPts val="800"/>
                        </a:spcAft>
                        <a:buNone/>
                      </a:pPr>
                      <a:r>
                        <a:rPr lang="en-IN" sz="1600" kern="0" dirty="0">
                          <a:solidFill>
                            <a:schemeClr val="tx1"/>
                          </a:solidFill>
                          <a:effectLst/>
                        </a:rPr>
                        <a:t>37950</a:t>
                      </a:r>
                      <a:endParaRPr lang="en-IN" sz="1600" kern="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800"/>
                        </a:spcAft>
                        <a:buNone/>
                      </a:pPr>
                      <a:r>
                        <a:rPr lang="en-IN" sz="1600" kern="0">
                          <a:solidFill>
                            <a:schemeClr val="tx1"/>
                          </a:solidFill>
                          <a:effectLst/>
                        </a:rPr>
                        <a:t>4000</a:t>
                      </a:r>
                      <a:endParaRPr lang="en-IN" sz="1600" kern="1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800"/>
                        </a:spcAft>
                        <a:buNone/>
                      </a:pPr>
                      <a:r>
                        <a:rPr lang="en-IN" sz="1600" kern="0">
                          <a:solidFill>
                            <a:schemeClr val="tx1"/>
                          </a:solidFill>
                          <a:effectLst/>
                        </a:rPr>
                        <a:t>2</a:t>
                      </a:r>
                      <a:endParaRPr lang="en-IN" sz="1600" kern="1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800"/>
                        </a:spcAft>
                        <a:buNone/>
                      </a:pPr>
                      <a:r>
                        <a:rPr lang="en-IN" sz="1600" kern="0">
                          <a:solidFill>
                            <a:schemeClr val="tx1"/>
                          </a:solidFill>
                          <a:effectLst/>
                        </a:rPr>
                        <a:t>1600</a:t>
                      </a:r>
                      <a:endParaRPr lang="en-IN" sz="1600" kern="1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800"/>
                        </a:spcAft>
                        <a:buNone/>
                      </a:pPr>
                      <a:r>
                        <a:rPr lang="en-IN" sz="1600" kern="0" dirty="0">
                          <a:solidFill>
                            <a:schemeClr val="tx1"/>
                          </a:solidFill>
                          <a:effectLst/>
                        </a:rPr>
                        <a:t>8000</a:t>
                      </a:r>
                      <a:endParaRPr lang="en-IN" sz="1600" kern="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08314328"/>
                  </a:ext>
                </a:extLst>
              </a:tr>
              <a:tr h="414976">
                <a:tc>
                  <a:txBody>
                    <a:bodyPr/>
                    <a:lstStyle/>
                    <a:p>
                      <a:pPr algn="ctr">
                        <a:lnSpc>
                          <a:spcPct val="115000"/>
                        </a:lnSpc>
                        <a:spcAft>
                          <a:spcPts val="800"/>
                        </a:spcAft>
                        <a:buNone/>
                      </a:pPr>
                      <a:r>
                        <a:rPr lang="en-IN" sz="1600" kern="0" dirty="0">
                          <a:solidFill>
                            <a:schemeClr val="tx1"/>
                          </a:solidFill>
                          <a:effectLst/>
                        </a:rPr>
                        <a:t>September</a:t>
                      </a:r>
                      <a:endParaRPr lang="en-IN" sz="1600" kern="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lnSpc>
                          <a:spcPct val="115000"/>
                        </a:lnSpc>
                        <a:spcAft>
                          <a:spcPts val="800"/>
                        </a:spcAft>
                        <a:buNone/>
                      </a:pPr>
                      <a:r>
                        <a:rPr lang="en-IN" sz="1600" kern="0" dirty="0">
                          <a:solidFill>
                            <a:schemeClr val="tx1"/>
                          </a:solidFill>
                          <a:effectLst/>
                        </a:rPr>
                        <a:t>62390</a:t>
                      </a:r>
                      <a:endParaRPr lang="en-IN" sz="1600" kern="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800"/>
                        </a:spcAft>
                        <a:buNone/>
                      </a:pPr>
                      <a:r>
                        <a:rPr lang="en-IN" sz="1600" kern="0">
                          <a:solidFill>
                            <a:schemeClr val="tx1"/>
                          </a:solidFill>
                          <a:effectLst/>
                        </a:rPr>
                        <a:t>10000</a:t>
                      </a:r>
                      <a:endParaRPr lang="en-IN" sz="1600" kern="1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800"/>
                        </a:spcAft>
                        <a:buNone/>
                      </a:pPr>
                      <a:r>
                        <a:rPr lang="en-IN" sz="1600" kern="0">
                          <a:solidFill>
                            <a:schemeClr val="tx1"/>
                          </a:solidFill>
                          <a:effectLst/>
                        </a:rPr>
                        <a:t>2</a:t>
                      </a:r>
                      <a:endParaRPr lang="en-IN" sz="1600" kern="1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800"/>
                        </a:spcAft>
                        <a:buNone/>
                      </a:pPr>
                      <a:r>
                        <a:rPr lang="en-IN" sz="1600" kern="0">
                          <a:solidFill>
                            <a:schemeClr val="tx1"/>
                          </a:solidFill>
                          <a:effectLst/>
                        </a:rPr>
                        <a:t>4000</a:t>
                      </a:r>
                      <a:endParaRPr lang="en-IN" sz="1600" kern="1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800"/>
                        </a:spcAft>
                        <a:buNone/>
                      </a:pPr>
                      <a:r>
                        <a:rPr lang="en-IN" sz="1600" kern="0" dirty="0">
                          <a:solidFill>
                            <a:schemeClr val="tx1"/>
                          </a:solidFill>
                          <a:effectLst/>
                        </a:rPr>
                        <a:t>20000</a:t>
                      </a:r>
                      <a:endParaRPr lang="en-IN" sz="1600" kern="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4963187"/>
                  </a:ext>
                </a:extLst>
              </a:tr>
              <a:tr h="414976">
                <a:tc>
                  <a:txBody>
                    <a:bodyPr/>
                    <a:lstStyle/>
                    <a:p>
                      <a:pPr algn="ctr">
                        <a:lnSpc>
                          <a:spcPct val="115000"/>
                        </a:lnSpc>
                        <a:spcAft>
                          <a:spcPts val="800"/>
                        </a:spcAft>
                        <a:buNone/>
                      </a:pPr>
                      <a:r>
                        <a:rPr lang="en-IN" sz="1600" kern="0" dirty="0">
                          <a:solidFill>
                            <a:schemeClr val="tx1"/>
                          </a:solidFill>
                          <a:effectLst/>
                        </a:rPr>
                        <a:t>October</a:t>
                      </a:r>
                      <a:endParaRPr lang="en-IN" sz="1600" kern="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lnSpc>
                          <a:spcPct val="115000"/>
                        </a:lnSpc>
                        <a:spcAft>
                          <a:spcPts val="800"/>
                        </a:spcAft>
                        <a:buNone/>
                      </a:pPr>
                      <a:r>
                        <a:rPr lang="en-IN" sz="1600" kern="0" dirty="0">
                          <a:solidFill>
                            <a:schemeClr val="tx1"/>
                          </a:solidFill>
                          <a:effectLst/>
                        </a:rPr>
                        <a:t>52390</a:t>
                      </a:r>
                      <a:endParaRPr lang="en-IN" sz="1600" kern="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800"/>
                        </a:spcAft>
                        <a:buNone/>
                      </a:pPr>
                      <a:r>
                        <a:rPr lang="en-IN" sz="1600" kern="0">
                          <a:solidFill>
                            <a:schemeClr val="tx1"/>
                          </a:solidFill>
                          <a:effectLst/>
                        </a:rPr>
                        <a:t>6000</a:t>
                      </a:r>
                      <a:endParaRPr lang="en-IN" sz="1600" kern="1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800"/>
                        </a:spcAft>
                        <a:buNone/>
                      </a:pPr>
                      <a:r>
                        <a:rPr lang="en-IN" sz="1600" kern="0">
                          <a:solidFill>
                            <a:schemeClr val="tx1"/>
                          </a:solidFill>
                          <a:effectLst/>
                        </a:rPr>
                        <a:t>2</a:t>
                      </a:r>
                      <a:endParaRPr lang="en-IN" sz="1600" kern="1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800"/>
                        </a:spcAft>
                        <a:buNone/>
                      </a:pPr>
                      <a:r>
                        <a:rPr lang="en-IN" sz="1600" kern="0">
                          <a:solidFill>
                            <a:schemeClr val="tx1"/>
                          </a:solidFill>
                          <a:effectLst/>
                        </a:rPr>
                        <a:t>2400</a:t>
                      </a:r>
                      <a:endParaRPr lang="en-IN" sz="1600" kern="1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800"/>
                        </a:spcAft>
                        <a:buNone/>
                      </a:pPr>
                      <a:r>
                        <a:rPr lang="en-IN" sz="1600" kern="0" dirty="0">
                          <a:solidFill>
                            <a:schemeClr val="tx1"/>
                          </a:solidFill>
                          <a:effectLst/>
                        </a:rPr>
                        <a:t>12000</a:t>
                      </a:r>
                      <a:endParaRPr lang="en-IN" sz="1600" kern="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18819949"/>
                  </a:ext>
                </a:extLst>
              </a:tr>
              <a:tr h="414976">
                <a:tc gridSpan="4">
                  <a:txBody>
                    <a:bodyPr/>
                    <a:lstStyle/>
                    <a:p>
                      <a:pPr algn="ctr">
                        <a:lnSpc>
                          <a:spcPct val="115000"/>
                        </a:lnSpc>
                        <a:spcAft>
                          <a:spcPts val="800"/>
                        </a:spcAft>
                        <a:buNone/>
                      </a:pPr>
                      <a:r>
                        <a:rPr lang="en-IN" sz="1600" kern="0" dirty="0">
                          <a:solidFill>
                            <a:schemeClr val="tx1"/>
                          </a:solidFill>
                          <a:effectLst/>
                        </a:rPr>
                        <a:t>1:re order without=demand * lead time </a:t>
                      </a:r>
                      <a:endParaRPr lang="en-IN" sz="1600" kern="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ctr">
                        <a:lnSpc>
                          <a:spcPct val="107000"/>
                        </a:lnSpc>
                      </a:pPr>
                      <a:endParaRPr lang="en-IN" sz="1400" kern="100">
                        <a:solidFill>
                          <a:schemeClr val="tx1"/>
                        </a:solidFill>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pPr>
                      <a:endParaRPr lang="en-IN" sz="1400" kern="100">
                        <a:solidFill>
                          <a:schemeClr val="tx1"/>
                        </a:solidFill>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38994193"/>
                  </a:ext>
                </a:extLst>
              </a:tr>
              <a:tr h="414976">
                <a:tc gridSpan="3">
                  <a:txBody>
                    <a:bodyPr/>
                    <a:lstStyle/>
                    <a:p>
                      <a:pPr algn="ctr">
                        <a:lnSpc>
                          <a:spcPct val="115000"/>
                        </a:lnSpc>
                        <a:spcAft>
                          <a:spcPts val="800"/>
                        </a:spcAft>
                        <a:buNone/>
                      </a:pPr>
                      <a:r>
                        <a:rPr lang="en-IN" sz="1600" kern="0" dirty="0">
                          <a:solidFill>
                            <a:schemeClr val="tx1"/>
                          </a:solidFill>
                          <a:effectLst/>
                        </a:rPr>
                        <a:t>2:ss=(0.2*re-order without)</a:t>
                      </a:r>
                      <a:endParaRPr lang="en-IN" sz="1600" kern="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IN"/>
                    </a:p>
                  </a:txBody>
                  <a:tcPr/>
                </a:tc>
                <a:tc hMerge="1">
                  <a:txBody>
                    <a:bodyPr/>
                    <a:lstStyle/>
                    <a:p>
                      <a:endParaRPr lang="en-IN"/>
                    </a:p>
                  </a:txBody>
                  <a:tcPr/>
                </a:tc>
                <a:tc>
                  <a:txBody>
                    <a:bodyPr/>
                    <a:lstStyle/>
                    <a:p>
                      <a:pPr algn="ctr">
                        <a:lnSpc>
                          <a:spcPct val="107000"/>
                        </a:lnSpc>
                      </a:pPr>
                      <a:endParaRPr lang="en-IN" sz="1400" kern="100" dirty="0">
                        <a:solidFill>
                          <a:schemeClr val="tx1"/>
                        </a:solidFill>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pPr>
                      <a:endParaRPr lang="en-IN" sz="1400" kern="100" dirty="0">
                        <a:solidFill>
                          <a:schemeClr val="tx1"/>
                        </a:solidFill>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7000"/>
                        </a:lnSpc>
                      </a:pPr>
                      <a:endParaRPr lang="en-IN" sz="1400" kern="100" dirty="0">
                        <a:solidFill>
                          <a:schemeClr val="tx1"/>
                        </a:solidFill>
                        <a:effectLst/>
                        <a:latin typeface="Calibri" panose="020F050202020403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60160685"/>
                  </a:ext>
                </a:extLst>
              </a:tr>
            </a:tbl>
          </a:graphicData>
        </a:graphic>
      </p:graphicFrame>
    </p:spTree>
    <p:extLst>
      <p:ext uri="{BB962C8B-B14F-4D97-AF65-F5344CB8AC3E}">
        <p14:creationId xmlns:p14="http://schemas.microsoft.com/office/powerpoint/2010/main" val="16299575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C94162-4BEA-1CB1-EC05-FE3C41F15965}"/>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EE1254B1-B068-F2D7-59F0-D53174E0C291}"/>
              </a:ext>
            </a:extLst>
          </p:cNvPr>
          <p:cNvSpPr txBox="1"/>
          <p:nvPr/>
        </p:nvSpPr>
        <p:spPr>
          <a:xfrm>
            <a:off x="0" y="10160"/>
            <a:ext cx="12192000" cy="742511"/>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IN" sz="3200" b="1" kern="100" dirty="0">
                <a:latin typeface="Verdana" panose="020B0604030504040204" pitchFamily="34" charset="0"/>
                <a:ea typeface="Verdana" panose="020B0604030504040204" pitchFamily="34" charset="0"/>
                <a:cs typeface="Times New Roman" panose="02020603050405020304" pitchFamily="18" charset="0"/>
              </a:rPr>
              <a:t>Methodology</a:t>
            </a:r>
            <a:endParaRPr lang="en-US" alt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609E6B2-72AB-E1AD-3328-699EE8A56A66}"/>
              </a:ext>
            </a:extLst>
          </p:cNvPr>
          <p:cNvSpPr>
            <a:spLocks noGrp="1"/>
          </p:cNvSpPr>
          <p:nvPr>
            <p:ph idx="1"/>
          </p:nvPr>
        </p:nvSpPr>
        <p:spPr>
          <a:xfrm>
            <a:off x="0" y="995680"/>
            <a:ext cx="12192000" cy="5648960"/>
          </a:xfrm>
        </p:spPr>
        <p:txBody>
          <a:bodyPr>
            <a:normAutofit/>
          </a:bodyPr>
          <a:lstStyle/>
          <a:p>
            <a:pPr algn="just">
              <a:lnSpc>
                <a:spcPct val="150000"/>
              </a:lnSpc>
            </a:pPr>
            <a:r>
              <a:rPr lang="en-US" sz="3200" b="1" dirty="0"/>
              <a:t> Data Sources – 2.Ventilator Data:</a:t>
            </a:r>
            <a:endParaRPr lang="en-US" sz="3200" dirty="0"/>
          </a:p>
        </p:txBody>
      </p:sp>
      <p:graphicFrame>
        <p:nvGraphicFramePr>
          <p:cNvPr id="2" name="Table 1">
            <a:extLst>
              <a:ext uri="{FF2B5EF4-FFF2-40B4-BE49-F238E27FC236}">
                <a16:creationId xmlns:a16="http://schemas.microsoft.com/office/drawing/2014/main" id="{8FF6C822-AB6D-32C6-E943-0BDFE5973DCE}"/>
              </a:ext>
            </a:extLst>
          </p:cNvPr>
          <p:cNvGraphicFramePr>
            <a:graphicFrameLocks noGrp="1"/>
          </p:cNvGraphicFramePr>
          <p:nvPr>
            <p:extLst>
              <p:ext uri="{D42A27DB-BD31-4B8C-83A1-F6EECF244321}">
                <p14:modId xmlns:p14="http://schemas.microsoft.com/office/powerpoint/2010/main" val="197550312"/>
              </p:ext>
            </p:extLst>
          </p:nvPr>
        </p:nvGraphicFramePr>
        <p:xfrm>
          <a:off x="332422" y="2047875"/>
          <a:ext cx="11021378" cy="4362447"/>
        </p:xfrm>
        <a:graphic>
          <a:graphicData uri="http://schemas.openxmlformats.org/drawingml/2006/table">
            <a:tbl>
              <a:tblPr firstRow="1" firstCol="1" bandRow="1">
                <a:tableStyleId>{5C22544A-7EE6-4342-B048-85BDC9FD1C3A}</a:tableStyleId>
              </a:tblPr>
              <a:tblGrid>
                <a:gridCol w="2575178">
                  <a:extLst>
                    <a:ext uri="{9D8B030D-6E8A-4147-A177-3AD203B41FA5}">
                      <a16:colId xmlns:a16="http://schemas.microsoft.com/office/drawing/2014/main" val="2275267193"/>
                    </a:ext>
                  </a:extLst>
                </a:gridCol>
                <a:gridCol w="1623900">
                  <a:extLst>
                    <a:ext uri="{9D8B030D-6E8A-4147-A177-3AD203B41FA5}">
                      <a16:colId xmlns:a16="http://schemas.microsoft.com/office/drawing/2014/main" val="94424174"/>
                    </a:ext>
                  </a:extLst>
                </a:gridCol>
                <a:gridCol w="2027473">
                  <a:extLst>
                    <a:ext uri="{9D8B030D-6E8A-4147-A177-3AD203B41FA5}">
                      <a16:colId xmlns:a16="http://schemas.microsoft.com/office/drawing/2014/main" val="3145270717"/>
                    </a:ext>
                  </a:extLst>
                </a:gridCol>
                <a:gridCol w="1358054">
                  <a:extLst>
                    <a:ext uri="{9D8B030D-6E8A-4147-A177-3AD203B41FA5}">
                      <a16:colId xmlns:a16="http://schemas.microsoft.com/office/drawing/2014/main" val="3283868024"/>
                    </a:ext>
                  </a:extLst>
                </a:gridCol>
                <a:gridCol w="1570517">
                  <a:extLst>
                    <a:ext uri="{9D8B030D-6E8A-4147-A177-3AD203B41FA5}">
                      <a16:colId xmlns:a16="http://schemas.microsoft.com/office/drawing/2014/main" val="2634772873"/>
                    </a:ext>
                  </a:extLst>
                </a:gridCol>
                <a:gridCol w="1866256">
                  <a:extLst>
                    <a:ext uri="{9D8B030D-6E8A-4147-A177-3AD203B41FA5}">
                      <a16:colId xmlns:a16="http://schemas.microsoft.com/office/drawing/2014/main" val="3033058688"/>
                    </a:ext>
                  </a:extLst>
                </a:gridCol>
              </a:tblGrid>
              <a:tr h="1238263">
                <a:tc>
                  <a:txBody>
                    <a:bodyPr/>
                    <a:lstStyle/>
                    <a:p>
                      <a:pPr algn="ctr">
                        <a:lnSpc>
                          <a:spcPct val="115000"/>
                        </a:lnSpc>
                        <a:spcAft>
                          <a:spcPts val="800"/>
                        </a:spcAft>
                        <a:buNone/>
                      </a:pPr>
                      <a:r>
                        <a:rPr lang="en-IN" sz="1800" kern="0" dirty="0">
                          <a:solidFill>
                            <a:schemeClr val="tx1"/>
                          </a:solidFill>
                          <a:effectLst/>
                        </a:rPr>
                        <a:t>Month</a:t>
                      </a:r>
                      <a:endParaRPr lang="en-IN" sz="1200" kern="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lnSpc>
                          <a:spcPct val="115000"/>
                        </a:lnSpc>
                        <a:spcAft>
                          <a:spcPts val="800"/>
                        </a:spcAft>
                        <a:buNone/>
                      </a:pPr>
                      <a:r>
                        <a:rPr lang="en-IN" sz="1800" kern="0" dirty="0">
                          <a:solidFill>
                            <a:schemeClr val="tx1"/>
                          </a:solidFill>
                          <a:effectLst/>
                        </a:rPr>
                        <a:t>Stock</a:t>
                      </a:r>
                      <a:endParaRPr lang="en-IN" sz="1200" kern="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lnSpc>
                          <a:spcPct val="115000"/>
                        </a:lnSpc>
                        <a:spcAft>
                          <a:spcPts val="800"/>
                        </a:spcAft>
                        <a:buNone/>
                      </a:pPr>
                      <a:r>
                        <a:rPr lang="en-IN" sz="1800" kern="0" dirty="0">
                          <a:solidFill>
                            <a:schemeClr val="tx1"/>
                          </a:solidFill>
                          <a:effectLst/>
                        </a:rPr>
                        <a:t>Demand</a:t>
                      </a:r>
                      <a:endParaRPr lang="en-IN" sz="1200" kern="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lnSpc>
                          <a:spcPct val="115000"/>
                        </a:lnSpc>
                        <a:spcAft>
                          <a:spcPts val="800"/>
                        </a:spcAft>
                        <a:buNone/>
                      </a:pPr>
                      <a:r>
                        <a:rPr lang="en-IN" sz="1800" kern="0" dirty="0">
                          <a:solidFill>
                            <a:schemeClr val="tx1"/>
                          </a:solidFill>
                          <a:effectLst/>
                        </a:rPr>
                        <a:t>Lead Time</a:t>
                      </a:r>
                      <a:endParaRPr lang="en-IN" sz="1200" kern="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lnSpc>
                          <a:spcPct val="115000"/>
                        </a:lnSpc>
                        <a:spcAft>
                          <a:spcPts val="800"/>
                        </a:spcAft>
                        <a:buNone/>
                      </a:pPr>
                      <a:r>
                        <a:rPr lang="en-IN" sz="1800" kern="0" dirty="0">
                          <a:solidFill>
                            <a:schemeClr val="tx1"/>
                          </a:solidFill>
                          <a:effectLst/>
                        </a:rPr>
                        <a:t>Safety Stock</a:t>
                      </a:r>
                      <a:endParaRPr lang="en-IN" sz="1200" kern="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lnSpc>
                          <a:spcPct val="115000"/>
                        </a:lnSpc>
                        <a:spcAft>
                          <a:spcPts val="800"/>
                        </a:spcAft>
                        <a:buNone/>
                      </a:pPr>
                      <a:r>
                        <a:rPr lang="en-IN" sz="1800" kern="0" dirty="0">
                          <a:solidFill>
                            <a:schemeClr val="tx1"/>
                          </a:solidFill>
                          <a:effectLst/>
                        </a:rPr>
                        <a:t>RE-order without safety stock</a:t>
                      </a:r>
                      <a:endParaRPr lang="en-IN" sz="1200" kern="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2492918848"/>
                  </a:ext>
                </a:extLst>
              </a:tr>
              <a:tr h="446312">
                <a:tc>
                  <a:txBody>
                    <a:bodyPr/>
                    <a:lstStyle/>
                    <a:p>
                      <a:pPr algn="ctr">
                        <a:lnSpc>
                          <a:spcPct val="115000"/>
                        </a:lnSpc>
                        <a:spcAft>
                          <a:spcPts val="800"/>
                        </a:spcAft>
                        <a:buNone/>
                      </a:pPr>
                      <a:r>
                        <a:rPr lang="en-IN" sz="2000" kern="0" dirty="0">
                          <a:solidFill>
                            <a:schemeClr val="tx1"/>
                          </a:solidFill>
                          <a:effectLst/>
                        </a:rPr>
                        <a:t>April</a:t>
                      </a:r>
                      <a:endParaRPr lang="en-IN" sz="1200" kern="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lnSpc>
                          <a:spcPct val="115000"/>
                        </a:lnSpc>
                        <a:spcAft>
                          <a:spcPts val="800"/>
                        </a:spcAft>
                        <a:buNone/>
                      </a:pPr>
                      <a:r>
                        <a:rPr lang="en-IN" sz="2000" kern="0" dirty="0">
                          <a:effectLst/>
                        </a:rPr>
                        <a:t>25000</a:t>
                      </a:r>
                      <a:endParaRPr lang="en-IN" sz="12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800"/>
                        </a:spcAft>
                        <a:buNone/>
                      </a:pPr>
                      <a:r>
                        <a:rPr lang="en-IN" sz="2000" kern="0">
                          <a:effectLst/>
                        </a:rPr>
                        <a:t>7000</a:t>
                      </a:r>
                      <a:endParaRPr lang="en-IN" sz="12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800"/>
                        </a:spcAft>
                        <a:buNone/>
                      </a:pPr>
                      <a:r>
                        <a:rPr lang="en-IN" sz="2000" kern="0">
                          <a:effectLst/>
                        </a:rPr>
                        <a:t>2</a:t>
                      </a:r>
                      <a:endParaRPr lang="en-IN" sz="12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800"/>
                        </a:spcAft>
                        <a:buNone/>
                      </a:pPr>
                      <a:r>
                        <a:rPr lang="en-IN" sz="2000" kern="0">
                          <a:effectLst/>
                        </a:rPr>
                        <a:t>2800</a:t>
                      </a:r>
                      <a:endParaRPr lang="en-IN" sz="12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800"/>
                        </a:spcAft>
                        <a:buNone/>
                      </a:pPr>
                      <a:r>
                        <a:rPr lang="en-IN" sz="2000" kern="0">
                          <a:effectLst/>
                        </a:rPr>
                        <a:t>14000</a:t>
                      </a:r>
                      <a:endParaRPr lang="en-IN" sz="12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70581340"/>
                  </a:ext>
                </a:extLst>
              </a:tr>
              <a:tr h="446312">
                <a:tc>
                  <a:txBody>
                    <a:bodyPr/>
                    <a:lstStyle/>
                    <a:p>
                      <a:pPr algn="ctr">
                        <a:lnSpc>
                          <a:spcPct val="115000"/>
                        </a:lnSpc>
                        <a:spcAft>
                          <a:spcPts val="800"/>
                        </a:spcAft>
                        <a:buNone/>
                      </a:pPr>
                      <a:r>
                        <a:rPr lang="en-IN" sz="2000" kern="0" dirty="0">
                          <a:solidFill>
                            <a:schemeClr val="tx1"/>
                          </a:solidFill>
                          <a:effectLst/>
                        </a:rPr>
                        <a:t>May</a:t>
                      </a:r>
                      <a:endParaRPr lang="en-IN" sz="1200" kern="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lnSpc>
                          <a:spcPct val="115000"/>
                        </a:lnSpc>
                        <a:spcAft>
                          <a:spcPts val="800"/>
                        </a:spcAft>
                        <a:buNone/>
                      </a:pPr>
                      <a:r>
                        <a:rPr lang="en-IN" sz="2000" kern="0" dirty="0">
                          <a:effectLst/>
                        </a:rPr>
                        <a:t>18000</a:t>
                      </a:r>
                      <a:endParaRPr lang="en-IN" sz="12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800"/>
                        </a:spcAft>
                        <a:buNone/>
                      </a:pPr>
                      <a:r>
                        <a:rPr lang="en-IN" sz="2000" kern="0">
                          <a:effectLst/>
                        </a:rPr>
                        <a:t>5000</a:t>
                      </a:r>
                      <a:endParaRPr lang="en-IN" sz="12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800"/>
                        </a:spcAft>
                        <a:buNone/>
                      </a:pPr>
                      <a:r>
                        <a:rPr lang="en-IN" sz="2000" kern="0">
                          <a:effectLst/>
                        </a:rPr>
                        <a:t>1</a:t>
                      </a:r>
                      <a:endParaRPr lang="en-IN" sz="12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800"/>
                        </a:spcAft>
                        <a:buNone/>
                      </a:pPr>
                      <a:r>
                        <a:rPr lang="en-IN" sz="2000" kern="0">
                          <a:effectLst/>
                        </a:rPr>
                        <a:t>1000</a:t>
                      </a:r>
                      <a:endParaRPr lang="en-IN" sz="12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800"/>
                        </a:spcAft>
                        <a:buNone/>
                      </a:pPr>
                      <a:r>
                        <a:rPr lang="en-IN" sz="2000" kern="0">
                          <a:effectLst/>
                        </a:rPr>
                        <a:t>5000</a:t>
                      </a:r>
                      <a:endParaRPr lang="en-IN" sz="12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19885031"/>
                  </a:ext>
                </a:extLst>
              </a:tr>
              <a:tr h="446312">
                <a:tc>
                  <a:txBody>
                    <a:bodyPr/>
                    <a:lstStyle/>
                    <a:p>
                      <a:pPr algn="ctr">
                        <a:lnSpc>
                          <a:spcPct val="115000"/>
                        </a:lnSpc>
                        <a:spcAft>
                          <a:spcPts val="800"/>
                        </a:spcAft>
                        <a:buNone/>
                      </a:pPr>
                      <a:r>
                        <a:rPr lang="en-IN" sz="2000" kern="0" dirty="0">
                          <a:solidFill>
                            <a:schemeClr val="tx1"/>
                          </a:solidFill>
                          <a:effectLst/>
                        </a:rPr>
                        <a:t>June</a:t>
                      </a:r>
                      <a:endParaRPr lang="en-IN" sz="1200" kern="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lnSpc>
                          <a:spcPct val="115000"/>
                        </a:lnSpc>
                        <a:spcAft>
                          <a:spcPts val="800"/>
                        </a:spcAft>
                        <a:buNone/>
                      </a:pPr>
                      <a:r>
                        <a:rPr lang="en-IN" sz="2000" kern="0" dirty="0">
                          <a:effectLst/>
                        </a:rPr>
                        <a:t>13000</a:t>
                      </a:r>
                      <a:endParaRPr lang="en-IN" sz="12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800"/>
                        </a:spcAft>
                        <a:buNone/>
                      </a:pPr>
                      <a:r>
                        <a:rPr lang="en-IN" sz="2000" kern="0">
                          <a:effectLst/>
                        </a:rPr>
                        <a:t>8000</a:t>
                      </a:r>
                      <a:endParaRPr lang="en-IN" sz="12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800"/>
                        </a:spcAft>
                        <a:buNone/>
                      </a:pPr>
                      <a:r>
                        <a:rPr lang="en-IN" sz="2000" kern="0">
                          <a:effectLst/>
                        </a:rPr>
                        <a:t>1</a:t>
                      </a:r>
                      <a:endParaRPr lang="en-IN" sz="12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800"/>
                        </a:spcAft>
                        <a:buNone/>
                      </a:pPr>
                      <a:r>
                        <a:rPr lang="en-IN" sz="2000" kern="0">
                          <a:effectLst/>
                        </a:rPr>
                        <a:t>1600</a:t>
                      </a:r>
                      <a:endParaRPr lang="en-IN" sz="12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800"/>
                        </a:spcAft>
                        <a:buNone/>
                      </a:pPr>
                      <a:r>
                        <a:rPr lang="en-IN" sz="2000" kern="0">
                          <a:effectLst/>
                        </a:rPr>
                        <a:t>8000</a:t>
                      </a:r>
                      <a:endParaRPr lang="en-IN" sz="12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4257388"/>
                  </a:ext>
                </a:extLst>
              </a:tr>
              <a:tr h="446312">
                <a:tc>
                  <a:txBody>
                    <a:bodyPr/>
                    <a:lstStyle/>
                    <a:p>
                      <a:pPr algn="ctr">
                        <a:lnSpc>
                          <a:spcPct val="115000"/>
                        </a:lnSpc>
                        <a:spcAft>
                          <a:spcPts val="800"/>
                        </a:spcAft>
                        <a:buNone/>
                      </a:pPr>
                      <a:r>
                        <a:rPr lang="en-IN" sz="2000" kern="0" dirty="0">
                          <a:solidFill>
                            <a:schemeClr val="tx1"/>
                          </a:solidFill>
                          <a:effectLst/>
                        </a:rPr>
                        <a:t>July</a:t>
                      </a:r>
                      <a:endParaRPr lang="en-IN" sz="1200" kern="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lnSpc>
                          <a:spcPct val="115000"/>
                        </a:lnSpc>
                        <a:spcAft>
                          <a:spcPts val="800"/>
                        </a:spcAft>
                        <a:buNone/>
                      </a:pPr>
                      <a:r>
                        <a:rPr lang="en-IN" sz="2000" kern="0" dirty="0">
                          <a:effectLst/>
                        </a:rPr>
                        <a:t>19000</a:t>
                      </a:r>
                      <a:endParaRPr lang="en-IN" sz="12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800"/>
                        </a:spcAft>
                        <a:buNone/>
                      </a:pPr>
                      <a:r>
                        <a:rPr lang="en-IN" sz="2000" kern="0">
                          <a:effectLst/>
                        </a:rPr>
                        <a:t>1000</a:t>
                      </a:r>
                      <a:endParaRPr lang="en-IN" sz="12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800"/>
                        </a:spcAft>
                        <a:buNone/>
                      </a:pPr>
                      <a:r>
                        <a:rPr lang="en-IN" sz="2000" kern="0">
                          <a:effectLst/>
                        </a:rPr>
                        <a:t>1</a:t>
                      </a:r>
                      <a:endParaRPr lang="en-IN" sz="12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800"/>
                        </a:spcAft>
                        <a:buNone/>
                      </a:pPr>
                      <a:r>
                        <a:rPr lang="en-IN" sz="2000" kern="0">
                          <a:effectLst/>
                        </a:rPr>
                        <a:t>2000</a:t>
                      </a:r>
                      <a:endParaRPr lang="en-IN" sz="12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800"/>
                        </a:spcAft>
                        <a:buNone/>
                      </a:pPr>
                      <a:r>
                        <a:rPr lang="en-IN" sz="2000" kern="0">
                          <a:effectLst/>
                        </a:rPr>
                        <a:t>10000</a:t>
                      </a:r>
                      <a:endParaRPr lang="en-IN" sz="12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48490400"/>
                  </a:ext>
                </a:extLst>
              </a:tr>
              <a:tr h="446312">
                <a:tc>
                  <a:txBody>
                    <a:bodyPr/>
                    <a:lstStyle/>
                    <a:p>
                      <a:pPr algn="ctr">
                        <a:lnSpc>
                          <a:spcPct val="115000"/>
                        </a:lnSpc>
                        <a:spcAft>
                          <a:spcPts val="800"/>
                        </a:spcAft>
                        <a:buNone/>
                      </a:pPr>
                      <a:r>
                        <a:rPr lang="en-IN" sz="2000" kern="0" dirty="0">
                          <a:solidFill>
                            <a:schemeClr val="tx1"/>
                          </a:solidFill>
                          <a:effectLst/>
                        </a:rPr>
                        <a:t>August</a:t>
                      </a:r>
                      <a:endParaRPr lang="en-IN" sz="1200" kern="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lnSpc>
                          <a:spcPct val="115000"/>
                        </a:lnSpc>
                        <a:spcAft>
                          <a:spcPts val="800"/>
                        </a:spcAft>
                        <a:buNone/>
                      </a:pPr>
                      <a:r>
                        <a:rPr lang="en-IN" sz="2000" kern="0" dirty="0">
                          <a:effectLst/>
                        </a:rPr>
                        <a:t>14000</a:t>
                      </a:r>
                      <a:endParaRPr lang="en-IN" sz="12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800"/>
                        </a:spcAft>
                        <a:buNone/>
                      </a:pPr>
                      <a:r>
                        <a:rPr lang="en-IN" sz="2000" kern="0">
                          <a:effectLst/>
                        </a:rPr>
                        <a:t>4000</a:t>
                      </a:r>
                      <a:endParaRPr lang="en-IN" sz="12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800"/>
                        </a:spcAft>
                        <a:buNone/>
                      </a:pPr>
                      <a:r>
                        <a:rPr lang="en-IN" sz="2000" kern="0">
                          <a:effectLst/>
                        </a:rPr>
                        <a:t>2</a:t>
                      </a:r>
                      <a:endParaRPr lang="en-IN" sz="12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800"/>
                        </a:spcAft>
                        <a:buNone/>
                      </a:pPr>
                      <a:r>
                        <a:rPr lang="en-IN" sz="2000" kern="0">
                          <a:effectLst/>
                        </a:rPr>
                        <a:t>1600</a:t>
                      </a:r>
                      <a:endParaRPr lang="en-IN" sz="12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800"/>
                        </a:spcAft>
                        <a:buNone/>
                      </a:pPr>
                      <a:r>
                        <a:rPr lang="en-IN" sz="2000" kern="0">
                          <a:effectLst/>
                        </a:rPr>
                        <a:t>8000</a:t>
                      </a:r>
                      <a:endParaRPr lang="en-IN" sz="12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31885988"/>
                  </a:ext>
                </a:extLst>
              </a:tr>
              <a:tr h="446312">
                <a:tc>
                  <a:txBody>
                    <a:bodyPr/>
                    <a:lstStyle/>
                    <a:p>
                      <a:pPr algn="ctr">
                        <a:lnSpc>
                          <a:spcPct val="115000"/>
                        </a:lnSpc>
                        <a:spcAft>
                          <a:spcPts val="800"/>
                        </a:spcAft>
                        <a:buNone/>
                      </a:pPr>
                      <a:r>
                        <a:rPr lang="en-IN" sz="2000" kern="0" dirty="0">
                          <a:solidFill>
                            <a:schemeClr val="tx1"/>
                          </a:solidFill>
                          <a:effectLst/>
                        </a:rPr>
                        <a:t>September</a:t>
                      </a:r>
                      <a:endParaRPr lang="en-IN" sz="1200" kern="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lnSpc>
                          <a:spcPct val="115000"/>
                        </a:lnSpc>
                        <a:spcAft>
                          <a:spcPts val="800"/>
                        </a:spcAft>
                        <a:buNone/>
                      </a:pPr>
                      <a:r>
                        <a:rPr lang="en-IN" sz="2000" kern="0" dirty="0">
                          <a:effectLst/>
                        </a:rPr>
                        <a:t>10000</a:t>
                      </a:r>
                      <a:endParaRPr lang="en-IN" sz="12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800"/>
                        </a:spcAft>
                        <a:buNone/>
                      </a:pPr>
                      <a:r>
                        <a:rPr lang="en-IN" sz="2000" kern="0">
                          <a:effectLst/>
                        </a:rPr>
                        <a:t>6000</a:t>
                      </a:r>
                      <a:endParaRPr lang="en-IN" sz="12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800"/>
                        </a:spcAft>
                        <a:buNone/>
                      </a:pPr>
                      <a:r>
                        <a:rPr lang="en-IN" sz="2000" kern="0">
                          <a:effectLst/>
                        </a:rPr>
                        <a:t>2</a:t>
                      </a:r>
                      <a:endParaRPr lang="en-IN" sz="12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800"/>
                        </a:spcAft>
                        <a:buNone/>
                      </a:pPr>
                      <a:r>
                        <a:rPr lang="en-IN" sz="2000" kern="0">
                          <a:effectLst/>
                        </a:rPr>
                        <a:t>2400</a:t>
                      </a:r>
                      <a:endParaRPr lang="en-IN" sz="12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800"/>
                        </a:spcAft>
                        <a:buNone/>
                      </a:pPr>
                      <a:r>
                        <a:rPr lang="en-IN" sz="2000" kern="0">
                          <a:effectLst/>
                        </a:rPr>
                        <a:t>12000</a:t>
                      </a:r>
                      <a:endParaRPr lang="en-IN" sz="12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21857257"/>
                  </a:ext>
                </a:extLst>
              </a:tr>
              <a:tr h="446312">
                <a:tc>
                  <a:txBody>
                    <a:bodyPr/>
                    <a:lstStyle/>
                    <a:p>
                      <a:pPr algn="ctr">
                        <a:lnSpc>
                          <a:spcPct val="115000"/>
                        </a:lnSpc>
                        <a:spcAft>
                          <a:spcPts val="800"/>
                        </a:spcAft>
                        <a:buNone/>
                      </a:pPr>
                      <a:r>
                        <a:rPr lang="en-IN" sz="2000" kern="0" dirty="0">
                          <a:solidFill>
                            <a:schemeClr val="tx1"/>
                          </a:solidFill>
                          <a:effectLst/>
                        </a:rPr>
                        <a:t>October</a:t>
                      </a:r>
                      <a:endParaRPr lang="en-IN" sz="1200" kern="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lnSpc>
                          <a:spcPct val="115000"/>
                        </a:lnSpc>
                        <a:spcAft>
                          <a:spcPts val="800"/>
                        </a:spcAft>
                        <a:buNone/>
                      </a:pPr>
                      <a:r>
                        <a:rPr lang="en-IN" sz="2000" kern="0" dirty="0">
                          <a:effectLst/>
                        </a:rPr>
                        <a:t>12000</a:t>
                      </a:r>
                      <a:endParaRPr lang="en-IN" sz="12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800"/>
                        </a:spcAft>
                        <a:buNone/>
                      </a:pPr>
                      <a:r>
                        <a:rPr lang="en-IN" sz="2000" kern="0" dirty="0">
                          <a:effectLst/>
                        </a:rPr>
                        <a:t>2000</a:t>
                      </a:r>
                      <a:endParaRPr lang="en-IN" sz="12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800"/>
                        </a:spcAft>
                        <a:buNone/>
                      </a:pPr>
                      <a:r>
                        <a:rPr lang="en-IN" sz="2000" kern="0" dirty="0">
                          <a:effectLst/>
                        </a:rPr>
                        <a:t>2</a:t>
                      </a:r>
                      <a:endParaRPr lang="en-IN" sz="12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800"/>
                        </a:spcAft>
                        <a:buNone/>
                      </a:pPr>
                      <a:r>
                        <a:rPr lang="en-IN" sz="2000" kern="0" dirty="0">
                          <a:effectLst/>
                        </a:rPr>
                        <a:t>4000</a:t>
                      </a:r>
                      <a:endParaRPr lang="en-IN" sz="12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800"/>
                        </a:spcAft>
                        <a:buNone/>
                      </a:pPr>
                      <a:r>
                        <a:rPr lang="en-IN" sz="2000" kern="0" dirty="0">
                          <a:effectLst/>
                        </a:rPr>
                        <a:t>20000</a:t>
                      </a:r>
                      <a:endParaRPr lang="en-IN" sz="12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20290586"/>
                  </a:ext>
                </a:extLst>
              </a:tr>
            </a:tbl>
          </a:graphicData>
        </a:graphic>
      </p:graphicFrame>
    </p:spTree>
    <p:extLst>
      <p:ext uri="{BB962C8B-B14F-4D97-AF65-F5344CB8AC3E}">
        <p14:creationId xmlns:p14="http://schemas.microsoft.com/office/powerpoint/2010/main" val="354682761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61C9C5-C746-B000-318E-DE1B53AC1C05}"/>
            </a:ext>
          </a:extLst>
        </p:cNvPr>
        <p:cNvGrpSpPr/>
        <p:nvPr/>
      </p:nvGrpSpPr>
      <p:grpSpPr>
        <a:xfrm>
          <a:off x="0" y="0"/>
          <a:ext cx="0" cy="0"/>
          <a:chOff x="0" y="0"/>
          <a:chExt cx="0" cy="0"/>
        </a:xfrm>
      </p:grpSpPr>
      <p:sp>
        <p:nvSpPr>
          <p:cNvPr id="4" name="Text Box 3">
            <a:extLst>
              <a:ext uri="{FF2B5EF4-FFF2-40B4-BE49-F238E27FC236}">
                <a16:creationId xmlns:a16="http://schemas.microsoft.com/office/drawing/2014/main" id="{CFFF0D31-E394-D3C8-48C3-9167E6A2E411}"/>
              </a:ext>
            </a:extLst>
          </p:cNvPr>
          <p:cNvSpPr txBox="1"/>
          <p:nvPr/>
        </p:nvSpPr>
        <p:spPr>
          <a:xfrm>
            <a:off x="1" y="199280"/>
            <a:ext cx="10935970" cy="3187411"/>
          </a:xfrm>
          <a:prstGeom prst="rect">
            <a:avLst/>
          </a:prstGeom>
          <a:noFill/>
        </p:spPr>
        <p:txBody>
          <a:bodyPr wrap="square" rtlCol="0" anchor="ctr">
            <a:spAutoFit/>
          </a:bodyPr>
          <a:lstStyle/>
          <a:p>
            <a:pPr marL="457200" indent="-457200" algn="just">
              <a:lnSpc>
                <a:spcPct val="150000"/>
              </a:lnSpc>
              <a:buFont typeface="+mj-lt"/>
              <a:buAutoNum type="arabicParenR" startAt="2"/>
            </a:pPr>
            <a:r>
              <a:rPr lang="en-IN" sz="2400" b="1" dirty="0">
                <a:latin typeface="+mj-lt"/>
              </a:rPr>
              <a:t>Inventory Calculations:</a:t>
            </a:r>
            <a:endParaRPr lang="en-US" altLang="en-US" sz="2400" dirty="0">
              <a:latin typeface="+mj-lt"/>
              <a:cs typeface="Times New Roman" panose="02020603050405020304" pitchFamily="18" charset="0"/>
            </a:endParaRPr>
          </a:p>
          <a:p>
            <a:pPr marL="514350" indent="-514350" algn="just">
              <a:lnSpc>
                <a:spcPct val="150000"/>
              </a:lnSpc>
              <a:buFont typeface="+mj-lt"/>
              <a:buAutoNum type="romanUcPeriod"/>
            </a:pPr>
            <a:r>
              <a:rPr lang="en-US" sz="2400" b="1" dirty="0">
                <a:latin typeface="+mj-lt"/>
              </a:rPr>
              <a:t>Total Demand, Stock, and Safety Stock:</a:t>
            </a:r>
            <a:endParaRPr lang="en-US" sz="2400" dirty="0">
              <a:latin typeface="+mj-lt"/>
            </a:endParaRPr>
          </a:p>
          <a:p>
            <a:pPr marL="342900" indent="-342900" algn="just">
              <a:lnSpc>
                <a:spcPct val="150000"/>
              </a:lnSpc>
              <a:buFont typeface="Arial" panose="020B0604020202020204" pitchFamily="34" charset="0"/>
              <a:buChar char="•"/>
            </a:pPr>
            <a:r>
              <a:rPr lang="en-US" sz="2400" dirty="0">
                <a:latin typeface="+mj-lt"/>
              </a:rPr>
              <a:t>Sum the relevant columns for each item (PPE and Ventilators) to obtain </a:t>
            </a:r>
            <a:r>
              <a:rPr lang="en-US" sz="2400" b="1" dirty="0">
                <a:latin typeface="+mj-lt"/>
              </a:rPr>
              <a:t>Total              Stock</a:t>
            </a:r>
            <a:r>
              <a:rPr lang="en-US" sz="2400" dirty="0">
                <a:latin typeface="+mj-lt"/>
              </a:rPr>
              <a:t>, </a:t>
            </a:r>
            <a:r>
              <a:rPr lang="en-US" sz="2400" b="1" dirty="0">
                <a:latin typeface="+mj-lt"/>
              </a:rPr>
              <a:t>Total Demand</a:t>
            </a:r>
            <a:r>
              <a:rPr lang="en-US" sz="2400" dirty="0">
                <a:latin typeface="+mj-lt"/>
              </a:rPr>
              <a:t>, and </a:t>
            </a:r>
            <a:r>
              <a:rPr lang="en-US" sz="2400" b="1" dirty="0">
                <a:latin typeface="+mj-lt"/>
              </a:rPr>
              <a:t>Total Safety Stock </a:t>
            </a:r>
            <a:r>
              <a:rPr lang="en-US" sz="2400" dirty="0">
                <a:latin typeface="+mj-lt"/>
              </a:rPr>
              <a:t>over the period.</a:t>
            </a:r>
          </a:p>
          <a:p>
            <a:pPr marL="800100" lvl="1" indent="-342900" algn="just">
              <a:lnSpc>
                <a:spcPct val="150000"/>
              </a:lnSpc>
              <a:buFont typeface="Arial" panose="020B0604020202020204" pitchFamily="34" charset="0"/>
              <a:buChar char="•"/>
            </a:pPr>
            <a:endParaRPr lang="en-IN" sz="2400" dirty="0">
              <a:latin typeface="+mj-lt"/>
              <a:cs typeface="Times New Roman" panose="02020603050405020304" pitchFamily="18" charset="0"/>
            </a:endParaRPr>
          </a:p>
          <a:p>
            <a:pPr algn="just">
              <a:lnSpc>
                <a:spcPct val="150000"/>
              </a:lnSpc>
            </a:pPr>
            <a:endParaRPr lang="en-IN" sz="1600" dirty="0">
              <a:latin typeface="+mj-lt"/>
              <a:cs typeface="Times New Roman" panose="02020603050405020304" pitchFamily="18" charset="0"/>
            </a:endParaRPr>
          </a:p>
        </p:txBody>
      </p:sp>
      <p:pic>
        <p:nvPicPr>
          <p:cNvPr id="6" name="Picture 5">
            <a:extLst>
              <a:ext uri="{FF2B5EF4-FFF2-40B4-BE49-F238E27FC236}">
                <a16:creationId xmlns:a16="http://schemas.microsoft.com/office/drawing/2014/main" id="{B9008762-CA18-F60F-FE81-9D3A9D150E03}"/>
              </a:ext>
            </a:extLst>
          </p:cNvPr>
          <p:cNvPicPr>
            <a:picLocks noChangeAspect="1"/>
          </p:cNvPicPr>
          <p:nvPr/>
        </p:nvPicPr>
        <p:blipFill>
          <a:blip r:embed="rId2"/>
          <a:stretch>
            <a:fillRect/>
          </a:stretch>
        </p:blipFill>
        <p:spPr>
          <a:xfrm>
            <a:off x="349251" y="2978502"/>
            <a:ext cx="4843143" cy="3361832"/>
          </a:xfrm>
          <a:prstGeom prst="rect">
            <a:avLst/>
          </a:prstGeom>
          <a:ln w="228600" cap="sq" cmpd="thickThin">
            <a:solidFill>
              <a:srgbClr val="000000"/>
            </a:solidFill>
            <a:prstDash val="solid"/>
            <a:miter lim="800000"/>
          </a:ln>
          <a:effectLst>
            <a:innerShdw blurRad="76200">
              <a:srgbClr val="000000"/>
            </a:innerShdw>
          </a:effectLst>
        </p:spPr>
      </p:pic>
      <p:pic>
        <p:nvPicPr>
          <p:cNvPr id="3" name="Picture 2">
            <a:extLst>
              <a:ext uri="{FF2B5EF4-FFF2-40B4-BE49-F238E27FC236}">
                <a16:creationId xmlns:a16="http://schemas.microsoft.com/office/drawing/2014/main" id="{A910CEE5-7161-E099-7570-F396254F36BD}"/>
              </a:ext>
            </a:extLst>
          </p:cNvPr>
          <p:cNvPicPr>
            <a:picLocks noChangeAspect="1"/>
          </p:cNvPicPr>
          <p:nvPr/>
        </p:nvPicPr>
        <p:blipFill>
          <a:blip r:embed="rId3"/>
          <a:stretch>
            <a:fillRect/>
          </a:stretch>
        </p:blipFill>
        <p:spPr>
          <a:xfrm>
            <a:off x="6296024" y="2978503"/>
            <a:ext cx="5362575" cy="3361832"/>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76486081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423545" y="199280"/>
            <a:ext cx="10512425" cy="5957400"/>
          </a:xfrm>
          <a:prstGeom prst="rect">
            <a:avLst/>
          </a:prstGeom>
          <a:noFill/>
        </p:spPr>
        <p:txBody>
          <a:bodyPr wrap="square" rtlCol="0">
            <a:spAutoFit/>
          </a:bodyPr>
          <a:lstStyle/>
          <a:p>
            <a:pPr marL="457200" indent="-457200" algn="just">
              <a:lnSpc>
                <a:spcPct val="150000"/>
              </a:lnSpc>
              <a:buFont typeface="+mj-lt"/>
              <a:buAutoNum type="arabicParenR" startAt="2"/>
            </a:pPr>
            <a:r>
              <a:rPr lang="en-IN" sz="2400" b="1" dirty="0">
                <a:latin typeface="+mj-lt"/>
              </a:rPr>
              <a:t>Inventory Calculations:</a:t>
            </a:r>
          </a:p>
          <a:p>
            <a:pPr marL="457200" indent="-457200" algn="just">
              <a:lnSpc>
                <a:spcPct val="150000"/>
              </a:lnSpc>
              <a:buFont typeface="+mj-lt"/>
              <a:buAutoNum type="arabicParenR" startAt="2"/>
            </a:pPr>
            <a:endParaRPr lang="en-US" altLang="en-US" sz="2400" dirty="0">
              <a:latin typeface="+mj-lt"/>
              <a:cs typeface="Times New Roman" panose="02020603050405020304" pitchFamily="18" charset="0"/>
            </a:endParaRPr>
          </a:p>
          <a:p>
            <a:pPr algn="just">
              <a:lnSpc>
                <a:spcPct val="150000"/>
              </a:lnSpc>
            </a:pPr>
            <a:r>
              <a:rPr lang="en-US" altLang="en-US" sz="2400" b="1" dirty="0">
                <a:latin typeface="+mj-lt"/>
                <a:cs typeface="Times New Roman" panose="02020603050405020304" pitchFamily="18" charset="0"/>
              </a:rPr>
              <a:t>II.   Calculates EOQ with the formula:</a:t>
            </a:r>
          </a:p>
          <a:p>
            <a:pPr indent="0" algn="just">
              <a:lnSpc>
                <a:spcPct val="150000"/>
              </a:lnSpc>
              <a:buFont typeface="Arial" panose="020B0604020202020204" pitchFamily="34" charset="0"/>
              <a:buNone/>
            </a:pPr>
            <a:endParaRPr lang="en-IN" sz="2400" dirty="0">
              <a:latin typeface="+mj-lt"/>
              <a:cs typeface="Times New Roman" panose="02020603050405020304" pitchFamily="18" charset="0"/>
            </a:endParaRPr>
          </a:p>
          <a:p>
            <a:pPr indent="0" algn="just">
              <a:lnSpc>
                <a:spcPct val="150000"/>
              </a:lnSpc>
              <a:buFont typeface="Arial" panose="020B0604020202020204" pitchFamily="34" charset="0"/>
              <a:buNone/>
            </a:pPr>
            <a:r>
              <a:rPr lang="en-IN" sz="2400" dirty="0">
                <a:latin typeface="+mj-lt"/>
                <a:cs typeface="Times New Roman" panose="02020603050405020304" pitchFamily="18" charset="0"/>
              </a:rPr>
              <a:t>where,</a:t>
            </a:r>
          </a:p>
          <a:p>
            <a:pPr lvl="1" algn="just">
              <a:lnSpc>
                <a:spcPct val="150000"/>
              </a:lnSpc>
            </a:pPr>
            <a:r>
              <a:rPr lang="en-IN" sz="2400" b="1" dirty="0">
                <a:latin typeface="+mj-lt"/>
                <a:cs typeface="Times New Roman" panose="02020603050405020304" pitchFamily="18" charset="0"/>
              </a:rPr>
              <a:t>R = Total Demand </a:t>
            </a:r>
          </a:p>
          <a:p>
            <a:pPr lvl="1" algn="just">
              <a:lnSpc>
                <a:spcPct val="150000"/>
              </a:lnSpc>
            </a:pPr>
            <a:r>
              <a:rPr lang="en-IN" sz="2400" b="1" dirty="0">
                <a:latin typeface="+mj-lt"/>
                <a:cs typeface="Times New Roman" panose="02020603050405020304" pitchFamily="18" charset="0"/>
              </a:rPr>
              <a:t>A = </a:t>
            </a:r>
            <a:r>
              <a:rPr lang="en-US" sz="2400" b="1" dirty="0">
                <a:latin typeface="+mj-lt"/>
                <a:cs typeface="Times New Roman" panose="02020603050405020304" pitchFamily="18" charset="0"/>
              </a:rPr>
              <a:t>O</a:t>
            </a:r>
            <a:r>
              <a:rPr kumimoji="0" lang="en-US" altLang="en-US" sz="2400" b="1" i="0" u="none" strike="noStrike" cap="none" normalizeH="0" baseline="0" dirty="0">
                <a:ln>
                  <a:noFill/>
                </a:ln>
                <a:solidFill>
                  <a:schemeClr val="tx1"/>
                </a:solidFill>
                <a:effectLst/>
                <a:latin typeface="+mj-lt"/>
                <a:cs typeface="Times New Roman" panose="02020603050405020304" pitchFamily="18" charset="0"/>
              </a:rPr>
              <a:t>rdering Cost</a:t>
            </a:r>
            <a:endParaRPr lang="en-IN" sz="2400" b="1" dirty="0">
              <a:latin typeface="+mj-lt"/>
              <a:cs typeface="Times New Roman" panose="02020603050405020304" pitchFamily="18" charset="0"/>
            </a:endParaRPr>
          </a:p>
          <a:p>
            <a:pPr lvl="1" algn="just">
              <a:lnSpc>
                <a:spcPct val="150000"/>
              </a:lnSpc>
            </a:pPr>
            <a:r>
              <a:rPr lang="en-IN" sz="2400" b="1" dirty="0">
                <a:latin typeface="+mj-lt"/>
                <a:cs typeface="Times New Roman" panose="02020603050405020304" pitchFamily="18" charset="0"/>
              </a:rPr>
              <a:t>h = Holding Cost</a:t>
            </a:r>
          </a:p>
          <a:p>
            <a:pPr marL="800100" lvl="1" indent="-342900" algn="just">
              <a:lnSpc>
                <a:spcPct val="150000"/>
              </a:lnSpc>
              <a:buFont typeface="Arial" panose="020B0604020202020204" pitchFamily="34" charset="0"/>
              <a:buChar char="•"/>
            </a:pPr>
            <a:r>
              <a:rPr lang="en-US" sz="2400" dirty="0">
                <a:latin typeface="+mj-lt"/>
              </a:rPr>
              <a:t>This determines the Economic Order Quantity(EOQ) that minimizes the cost of ordering and holding inventory.</a:t>
            </a:r>
            <a:endParaRPr lang="en-IN" sz="2400" dirty="0">
              <a:latin typeface="+mj-lt"/>
              <a:cs typeface="Times New Roman" panose="02020603050405020304" pitchFamily="18" charset="0"/>
            </a:endParaRPr>
          </a:p>
          <a:p>
            <a:pPr algn="just">
              <a:lnSpc>
                <a:spcPct val="150000"/>
              </a:lnSpc>
            </a:pPr>
            <a:endParaRPr lang="en-IN" sz="1600" dirty="0">
              <a:latin typeface="+mj-lt"/>
              <a:cs typeface="Times New Roman" panose="02020603050405020304" pitchFamily="18" charset="0"/>
            </a:endParaRPr>
          </a:p>
        </p:txBody>
      </p:sp>
      <p:pic>
        <p:nvPicPr>
          <p:cNvPr id="5" name="2384804F-3998-4D57-9195-F3826E402611-1" descr="wpp"/>
          <p:cNvPicPr>
            <a:picLocks noChangeAspect="1"/>
          </p:cNvPicPr>
          <p:nvPr/>
        </p:nvPicPr>
        <p:blipFill>
          <a:blip r:embed="rId2"/>
          <a:stretch>
            <a:fillRect/>
          </a:stretch>
        </p:blipFill>
        <p:spPr>
          <a:xfrm>
            <a:off x="4270375" y="2712720"/>
            <a:ext cx="2551430" cy="885825"/>
          </a:xfrm>
          <a:prstGeom prst="rect">
            <a:avLst/>
          </a:prstGeom>
        </p:spPr>
      </p:pic>
      <mc:AlternateContent xmlns:mc="http://schemas.openxmlformats.org/markup-compatibility/2006" xmlns:a14="http://schemas.microsoft.com/office/drawing/2010/main">
        <mc:Choice Requires="a14">
          <p:sp>
            <p:nvSpPr>
              <p:cNvPr id="2" name="TextBox 1"/>
              <p:cNvSpPr txBox="1"/>
              <p:nvPr/>
            </p:nvSpPr>
            <p:spPr>
              <a:xfrm>
                <a:off x="1573755" y="2106111"/>
                <a:ext cx="4427277" cy="1213217"/>
              </a:xfrm>
              <a:prstGeom prst="rect">
                <a:avLst/>
              </a:prstGeom>
              <a:noFill/>
            </p:spPr>
            <p:txBody>
              <a:bodyPr wrap="square" rtlCol="0">
                <a:spAutoFit/>
              </a:bodyPr>
              <a:lstStyle/>
              <a:p>
                <a:r>
                  <a:rPr lang="en-US" sz="2400" b="0" i="0" dirty="0">
                    <a:solidFill>
                      <a:srgbClr val="000000"/>
                    </a:solidFill>
                    <a:effectLst/>
                    <a:latin typeface="Times New Roman" panose="02020603050405020304" pitchFamily="18" charset="0"/>
                    <a:cs typeface="Times New Roman" panose="02020603050405020304" pitchFamily="18" charset="0"/>
                  </a:rPr>
                  <a:t>EOQ =</a:t>
                </a:r>
                <a14:m>
                  <m:oMath xmlns:m="http://schemas.openxmlformats.org/officeDocument/2006/math">
                    <m:rad>
                      <m:radPr>
                        <m:degHide m:val="on"/>
                        <m:ctrlPr>
                          <a:rPr lang="en-US" sz="2400" b="0" i="1" smtClean="0">
                            <a:solidFill>
                              <a:srgbClr val="000000"/>
                            </a:solidFill>
                            <a:effectLst/>
                            <a:latin typeface="Cambria Math" panose="02040503050406030204" pitchFamily="18" charset="0"/>
                            <a:cs typeface="Times New Roman" panose="02020603050405020304" pitchFamily="18" charset="0"/>
                          </a:rPr>
                        </m:ctrlPr>
                      </m:radPr>
                      <m:deg/>
                      <m:e>
                        <m:f>
                          <m:fPr>
                            <m:ctrlPr>
                              <a:rPr lang="en-US" sz="2400" b="0" i="1" smtClean="0">
                                <a:solidFill>
                                  <a:srgbClr val="000000"/>
                                </a:solidFill>
                                <a:effectLst/>
                                <a:latin typeface="Cambria Math" panose="02040503050406030204" pitchFamily="18" charset="0"/>
                                <a:cs typeface="Times New Roman" panose="02020603050405020304" pitchFamily="18" charset="0"/>
                              </a:rPr>
                            </m:ctrlPr>
                          </m:fPr>
                          <m:num>
                            <m:r>
                              <a:rPr lang="en-US" sz="2400" b="0" i="1" smtClean="0">
                                <a:solidFill>
                                  <a:srgbClr val="000000"/>
                                </a:solidFill>
                                <a:effectLst/>
                                <a:latin typeface="Cambria Math" panose="02040503050406030204" pitchFamily="18" charset="0"/>
                                <a:cs typeface="Times New Roman" panose="02020603050405020304" pitchFamily="18" charset="0"/>
                              </a:rPr>
                              <m:t>2</m:t>
                            </m:r>
                            <m:r>
                              <a:rPr lang="en-US" sz="2400" b="0" i="1" smtClean="0">
                                <a:solidFill>
                                  <a:srgbClr val="000000"/>
                                </a:solidFill>
                                <a:effectLst/>
                                <a:latin typeface="Cambria Math" panose="02040503050406030204" pitchFamily="18" charset="0"/>
                                <a:cs typeface="Times New Roman" panose="02020603050405020304" pitchFamily="18" charset="0"/>
                              </a:rPr>
                              <m:t>𝐴𝑅</m:t>
                            </m:r>
                          </m:num>
                          <m:den>
                            <m:r>
                              <a:rPr lang="en-US" sz="2400" b="0" i="1" smtClean="0">
                                <a:solidFill>
                                  <a:srgbClr val="000000"/>
                                </a:solidFill>
                                <a:effectLst/>
                                <a:latin typeface="Cambria Math" panose="02040503050406030204" pitchFamily="18" charset="0"/>
                                <a:cs typeface="Times New Roman" panose="02020603050405020304" pitchFamily="18" charset="0"/>
                              </a:rPr>
                              <m:t>h</m:t>
                            </m:r>
                          </m:den>
                        </m:f>
                      </m:e>
                    </m:rad>
                  </m:oMath>
                </a14:m>
                <a:r>
                  <a:rPr lang="en-IN" sz="2400" dirty="0">
                    <a:latin typeface="Times New Roman" panose="02020603050405020304" pitchFamily="18" charset="0"/>
                    <a:cs typeface="Times New Roman" panose="02020603050405020304" pitchFamily="18" charset="0"/>
                  </a:rPr>
                  <a:t> </a:t>
                </a:r>
              </a:p>
              <a:p>
                <a:endParaRPr lang="en-IN" sz="2400" dirty="0">
                  <a:latin typeface="Times New Roman" panose="02020603050405020304" pitchFamily="18" charset="0"/>
                  <a:cs typeface="Times New Roman" panose="020206030504050203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573755" y="2106111"/>
                <a:ext cx="4427277" cy="1213217"/>
              </a:xfrm>
              <a:prstGeom prst="rect">
                <a:avLst/>
              </a:prstGeom>
              <a:blipFill>
                <a:blip r:embed="rId3"/>
                <a:stretch>
                  <a:fillRect l="-2066"/>
                </a:stretch>
              </a:blipFill>
            </p:spPr>
            <p:txBody>
              <a:bodyPr/>
              <a:lstStyle/>
              <a:p>
                <a:r>
                  <a:rPr lang="en-IN">
                    <a:noFill/>
                  </a:rPr>
                  <a:t> </a:t>
                </a:r>
              </a:p>
            </p:txBody>
          </p:sp>
        </mc:Fallback>
      </mc:AlternateContent>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003ACD-811B-C162-3F53-275C15E8018E}"/>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 Box 3">
                <a:extLst>
                  <a:ext uri="{FF2B5EF4-FFF2-40B4-BE49-F238E27FC236}">
                    <a16:creationId xmlns:a16="http://schemas.microsoft.com/office/drawing/2014/main" id="{85C63423-7450-BFB9-EC07-6700534EA873}"/>
                  </a:ext>
                </a:extLst>
              </p:cNvPr>
              <p:cNvSpPr txBox="1"/>
              <p:nvPr/>
            </p:nvSpPr>
            <p:spPr>
              <a:xfrm>
                <a:off x="413385" y="199280"/>
                <a:ext cx="10512425" cy="3741409"/>
              </a:xfrm>
              <a:prstGeom prst="rect">
                <a:avLst/>
              </a:prstGeom>
              <a:noFill/>
            </p:spPr>
            <p:txBody>
              <a:bodyPr wrap="square" rtlCol="0">
                <a:spAutoFit/>
              </a:bodyPr>
              <a:lstStyle/>
              <a:p>
                <a:pPr marL="457200" indent="-457200">
                  <a:lnSpc>
                    <a:spcPct val="150000"/>
                  </a:lnSpc>
                  <a:buFont typeface="+mj-lt"/>
                  <a:buAutoNum type="arabicParenR" startAt="2"/>
                </a:pPr>
                <a:r>
                  <a:rPr lang="en-IN" sz="2400" b="1" dirty="0"/>
                  <a:t>Inventory Calculations:</a:t>
                </a:r>
                <a:endParaRPr lang="en-US" sz="2400" b="1" dirty="0">
                  <a:latin typeface="Times New Roman" panose="02020603050405020304" pitchFamily="18" charset="0"/>
                  <a:cs typeface="Times New Roman" panose="02020603050405020304" pitchFamily="18" charset="0"/>
                </a:endParaRPr>
              </a:p>
              <a:p>
                <a:pPr>
                  <a:lnSpc>
                    <a:spcPct val="150000"/>
                  </a:lnSpc>
                </a:pP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 III.  Calculates Re-Order Point(ROP) with the formula:</a:t>
                </a:r>
              </a:p>
              <a:p>
                <a:pPr>
                  <a:lnSpc>
                    <a:spcPct val="150000"/>
                  </a:lnSpc>
                </a:pPr>
                <a:r>
                  <a:rPr lang="en-US" altLang="en-US" sz="2400" dirty="0">
                    <a:latin typeface="Times New Roman" panose="02020603050405020304" pitchFamily="18" charset="0"/>
                    <a:cs typeface="Times New Roman" panose="02020603050405020304" pitchFamily="18" charset="0"/>
                  </a:rPr>
                  <a:t>       </a:t>
                </a:r>
                <a14:m>
                  <m:oMath xmlns:m="http://schemas.openxmlformats.org/officeDocument/2006/math">
                    <m:r>
                      <m:rPr>
                        <m:nor/>
                      </m:rPr>
                      <a:rPr lang="en-US" altLang="en-US" sz="2400" b="1" i="0" dirty="0" smtClean="0">
                        <a:latin typeface="Cambria Math" panose="02040503050406030204" pitchFamily="18" charset="0"/>
                        <a:cs typeface="Times New Roman" panose="02020603050405020304" pitchFamily="18" charset="0"/>
                      </a:rPr>
                      <m:t>ROP</m:t>
                    </m:r>
                    <m:r>
                      <a:rPr lang="en-US" altLang="en-US" sz="2400" b="1" i="1" smtClean="0">
                        <a:latin typeface="Cambria Math" panose="02040503050406030204" pitchFamily="18" charset="0"/>
                        <a:ea typeface="Cambria Math" panose="02040503050406030204" pitchFamily="18" charset="0"/>
                        <a:cs typeface="Times New Roman" panose="02020603050405020304" pitchFamily="18" charset="0"/>
                      </a:rPr>
                      <m:t>=</m:t>
                    </m:r>
                    <m:d>
                      <m:dPr>
                        <m:ctrlPr>
                          <a:rPr lang="en-US" altLang="en-US" sz="2400" b="1" i="1" smtClean="0">
                            <a:latin typeface="Cambria Math" panose="02040503050406030204" pitchFamily="18" charset="0"/>
                            <a:cs typeface="Times New Roman" panose="02020603050405020304" pitchFamily="18" charset="0"/>
                          </a:rPr>
                        </m:ctrlPr>
                      </m:dPr>
                      <m:e>
                        <m:r>
                          <a:rPr lang="en-US" altLang="en-US" sz="2400" b="1" i="1" smtClean="0">
                            <a:latin typeface="Cambria Math" panose="02040503050406030204" pitchFamily="18" charset="0"/>
                            <a:cs typeface="Times New Roman" panose="02020603050405020304" pitchFamily="18" charset="0"/>
                          </a:rPr>
                          <m:t>𝑻𝒐𝒕𝒂𝒍</m:t>
                        </m:r>
                        <m:r>
                          <a:rPr lang="en-US" altLang="en-US" sz="2400" b="1" i="1" smtClean="0">
                            <a:latin typeface="Cambria Math" panose="02040503050406030204" pitchFamily="18" charset="0"/>
                            <a:cs typeface="Times New Roman" panose="02020603050405020304" pitchFamily="18" charset="0"/>
                          </a:rPr>
                          <m:t> </m:t>
                        </m:r>
                        <m:r>
                          <a:rPr lang="en-US" altLang="en-US" sz="2400" b="1" i="1" smtClean="0">
                            <a:latin typeface="Cambria Math" panose="02040503050406030204" pitchFamily="18" charset="0"/>
                            <a:cs typeface="Times New Roman" panose="02020603050405020304" pitchFamily="18" charset="0"/>
                          </a:rPr>
                          <m:t>𝑫𝒆𝒎𝒂𝒏𝒅</m:t>
                        </m:r>
                        <m:r>
                          <a:rPr lang="en-US" altLang="en-US" sz="2400" b="1" i="1" smtClean="0">
                            <a:latin typeface="Cambria Math" panose="02040503050406030204" pitchFamily="18" charset="0"/>
                            <a:cs typeface="Times New Roman" panose="02020603050405020304" pitchFamily="18" charset="0"/>
                          </a:rPr>
                          <m:t> ×</m:t>
                        </m:r>
                        <m:r>
                          <a:rPr lang="en-US" altLang="en-US" sz="2400" b="1" i="1" smtClean="0">
                            <a:latin typeface="Cambria Math" panose="02040503050406030204" pitchFamily="18" charset="0"/>
                            <a:ea typeface="Cambria Math" panose="02040503050406030204" pitchFamily="18" charset="0"/>
                            <a:cs typeface="Times New Roman" panose="02020603050405020304" pitchFamily="18" charset="0"/>
                          </a:rPr>
                          <m:t>𝑳𝒆𝒂𝒅</m:t>
                        </m:r>
                        <m:r>
                          <a:rPr lang="en-US" altLang="en-US" sz="2400" b="1" i="1"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en-US" sz="2400" b="1" i="1" smtClean="0">
                            <a:latin typeface="Cambria Math" panose="02040503050406030204" pitchFamily="18" charset="0"/>
                            <a:ea typeface="Cambria Math" panose="02040503050406030204" pitchFamily="18" charset="0"/>
                            <a:cs typeface="Times New Roman" panose="02020603050405020304" pitchFamily="18" charset="0"/>
                          </a:rPr>
                          <m:t>𝑻𝒊𝒎𝒆</m:t>
                        </m:r>
                      </m:e>
                    </m:d>
                    <m:r>
                      <a:rPr lang="en-US" altLang="en-US" sz="2400" b="1" i="1">
                        <a:latin typeface="Cambria Math" panose="02040503050406030204" pitchFamily="18" charset="0"/>
                        <a:ea typeface="Cambria Math" panose="02040503050406030204" pitchFamily="18" charset="0"/>
                        <a:cs typeface="Times New Roman" panose="02020603050405020304" pitchFamily="18" charset="0"/>
                      </a:rPr>
                      <m:t>+</m:t>
                    </m:r>
                    <m:r>
                      <a:rPr lang="en-US" altLang="en-US" sz="2400" b="1" i="1"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en-US" sz="2400" b="1" i="1" smtClean="0">
                        <a:latin typeface="Cambria Math" panose="02040503050406030204" pitchFamily="18" charset="0"/>
                        <a:ea typeface="Cambria Math" panose="02040503050406030204" pitchFamily="18" charset="0"/>
                        <a:cs typeface="Times New Roman" panose="02020603050405020304" pitchFamily="18" charset="0"/>
                      </a:rPr>
                      <m:t>𝑻𝒐𝒕𝒂𝒍</m:t>
                    </m:r>
                    <m:r>
                      <a:rPr lang="en-US" altLang="en-US" sz="2400" b="1" i="1"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en-US" sz="2400" b="1" i="1" smtClean="0">
                        <a:latin typeface="Cambria Math" panose="02040503050406030204" pitchFamily="18" charset="0"/>
                        <a:ea typeface="Cambria Math" panose="02040503050406030204" pitchFamily="18" charset="0"/>
                        <a:cs typeface="Times New Roman" panose="02020603050405020304" pitchFamily="18" charset="0"/>
                      </a:rPr>
                      <m:t>𝑺𝒂𝒇𝒆𝒕𝒚</m:t>
                    </m:r>
                    <m:r>
                      <a:rPr lang="en-US" altLang="en-US" sz="2400" b="1" i="1"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en-US" sz="2400" b="1" i="1" smtClean="0">
                        <a:latin typeface="Cambria Math" panose="02040503050406030204" pitchFamily="18" charset="0"/>
                        <a:ea typeface="Cambria Math" panose="02040503050406030204" pitchFamily="18" charset="0"/>
                        <a:cs typeface="Times New Roman" panose="02020603050405020304" pitchFamily="18" charset="0"/>
                      </a:rPr>
                      <m:t>𝑺𝒕𝒐𝒄𝒌</m:t>
                    </m:r>
                  </m:oMath>
                </a14:m>
                <a:endParaRPr lang="en-US" altLang="en-US" sz="2400" b="1" dirty="0">
                  <a:latin typeface="Times New Roman" panose="02020603050405020304" pitchFamily="18" charset="0"/>
                  <a:ea typeface="Cambria Math" panose="020405030504060302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dirty="0"/>
                  <a:t>This indicates when to place a new order to replenish the inventory.</a:t>
                </a:r>
                <a:endParaRPr lang="en-US" altLang="en-US" sz="2400" b="1" dirty="0">
                  <a:latin typeface="Times New Roman" panose="02020603050405020304" pitchFamily="18" charset="0"/>
                  <a:cs typeface="Times New Roman" panose="02020603050405020304" pitchFamily="18" charset="0"/>
                </a:endParaRPr>
              </a:p>
              <a:p>
                <a:pPr>
                  <a:lnSpc>
                    <a:spcPct val="150000"/>
                  </a:lnSpc>
                </a:pPr>
                <a:endParaRPr lang="en-US" altLang="en-US" sz="2400" dirty="0">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a:lnSpc>
                    <a:spcPct val="150000"/>
                  </a:lnSpc>
                </a:pPr>
                <a:endParaRPr lang="en-IN" sz="1600" dirty="0">
                  <a:latin typeface="Times New Roman" panose="02020603050405020304" pitchFamily="18" charset="0"/>
                  <a:cs typeface="Times New Roman" panose="02020603050405020304" pitchFamily="18" charset="0"/>
                </a:endParaRPr>
              </a:p>
            </p:txBody>
          </p:sp>
        </mc:Choice>
        <mc:Fallback xmlns="">
          <p:sp>
            <p:nvSpPr>
              <p:cNvPr id="4" name="Text Box 3">
                <a:extLst>
                  <a:ext uri="{FF2B5EF4-FFF2-40B4-BE49-F238E27FC236}">
                    <a16:creationId xmlns:a16="http://schemas.microsoft.com/office/drawing/2014/main" id="{85C63423-7450-BFB9-EC07-6700534EA873}"/>
                  </a:ext>
                </a:extLst>
              </p:cNvPr>
              <p:cNvSpPr txBox="1">
                <a:spLocks noRot="1" noChangeAspect="1" noMove="1" noResize="1" noEditPoints="1" noAdjustHandles="1" noChangeArrowheads="1" noChangeShapeType="1" noTextEdit="1"/>
              </p:cNvSpPr>
              <p:nvPr/>
            </p:nvSpPr>
            <p:spPr>
              <a:xfrm>
                <a:off x="413385" y="199280"/>
                <a:ext cx="10512425" cy="3741409"/>
              </a:xfrm>
              <a:prstGeom prst="rect">
                <a:avLst/>
              </a:prstGeom>
              <a:blipFill>
                <a:blip r:embed="rId2"/>
                <a:stretch>
                  <a:fillRect l="-812"/>
                </a:stretch>
              </a:blipFill>
            </p:spPr>
            <p:txBody>
              <a:bodyPr/>
              <a:lstStyle/>
              <a:p>
                <a:r>
                  <a:rPr lang="en-IN">
                    <a:noFill/>
                  </a:rPr>
                  <a:t> </a:t>
                </a:r>
              </a:p>
            </p:txBody>
          </p:sp>
        </mc:Fallback>
      </mc:AlternateContent>
      <p:pic>
        <p:nvPicPr>
          <p:cNvPr id="5" name="2384804F-3998-4D57-9195-F3826E402611-1" descr="wpp">
            <a:extLst>
              <a:ext uri="{FF2B5EF4-FFF2-40B4-BE49-F238E27FC236}">
                <a16:creationId xmlns:a16="http://schemas.microsoft.com/office/drawing/2014/main" id="{82ABCF78-8A71-CE5A-D6ED-E4375E6632C7}"/>
              </a:ext>
            </a:extLst>
          </p:cNvPr>
          <p:cNvPicPr>
            <a:picLocks noChangeAspect="1"/>
          </p:cNvPicPr>
          <p:nvPr/>
        </p:nvPicPr>
        <p:blipFill>
          <a:blip r:embed="rId3"/>
          <a:stretch>
            <a:fillRect/>
          </a:stretch>
        </p:blipFill>
        <p:spPr>
          <a:xfrm>
            <a:off x="4270375" y="2712720"/>
            <a:ext cx="2551430" cy="885825"/>
          </a:xfrm>
          <a:prstGeom prst="rect">
            <a:avLst/>
          </a:prstGeom>
        </p:spPr>
      </p:pic>
      <p:pic>
        <p:nvPicPr>
          <p:cNvPr id="7" name="Picture 6">
            <a:extLst>
              <a:ext uri="{FF2B5EF4-FFF2-40B4-BE49-F238E27FC236}">
                <a16:creationId xmlns:a16="http://schemas.microsoft.com/office/drawing/2014/main" id="{04265A87-D447-0195-95EE-FC732BAE12E5}"/>
              </a:ext>
            </a:extLst>
          </p:cNvPr>
          <p:cNvPicPr>
            <a:picLocks noChangeAspect="1"/>
          </p:cNvPicPr>
          <p:nvPr/>
        </p:nvPicPr>
        <p:blipFill>
          <a:blip r:embed="rId4"/>
          <a:stretch>
            <a:fillRect/>
          </a:stretch>
        </p:blipFill>
        <p:spPr>
          <a:xfrm>
            <a:off x="91440" y="2712720"/>
            <a:ext cx="11897360" cy="1924430"/>
          </a:xfrm>
          <a:prstGeom prst="rect">
            <a:avLst/>
          </a:prstGeom>
        </p:spPr>
      </p:pic>
      <p:pic>
        <p:nvPicPr>
          <p:cNvPr id="3" name="Picture 2">
            <a:extLst>
              <a:ext uri="{FF2B5EF4-FFF2-40B4-BE49-F238E27FC236}">
                <a16:creationId xmlns:a16="http://schemas.microsoft.com/office/drawing/2014/main" id="{A3FFE0E5-F079-3960-F4D7-E2F95286E9F2}"/>
              </a:ext>
            </a:extLst>
          </p:cNvPr>
          <p:cNvPicPr>
            <a:picLocks noChangeAspect="1"/>
          </p:cNvPicPr>
          <p:nvPr/>
        </p:nvPicPr>
        <p:blipFill>
          <a:blip r:embed="rId5"/>
          <a:stretch>
            <a:fillRect/>
          </a:stretch>
        </p:blipFill>
        <p:spPr>
          <a:xfrm>
            <a:off x="91441" y="4829176"/>
            <a:ext cx="11897360" cy="1752600"/>
          </a:xfrm>
          <a:prstGeom prst="rect">
            <a:avLst/>
          </a:prstGeom>
        </p:spPr>
      </p:pic>
    </p:spTree>
    <p:extLst>
      <p:ext uri="{BB962C8B-B14F-4D97-AF65-F5344CB8AC3E}">
        <p14:creationId xmlns:p14="http://schemas.microsoft.com/office/powerpoint/2010/main" val="161760686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D4B3D-7BC1-6D0C-7EF3-AB86DD9DD8E7}"/>
            </a:ext>
          </a:extLst>
        </p:cNvPr>
        <p:cNvGrpSpPr/>
        <p:nvPr/>
      </p:nvGrpSpPr>
      <p:grpSpPr>
        <a:xfrm>
          <a:off x="0" y="0"/>
          <a:ext cx="0" cy="0"/>
          <a:chOff x="0" y="0"/>
          <a:chExt cx="0" cy="0"/>
        </a:xfrm>
      </p:grpSpPr>
      <p:sp>
        <p:nvSpPr>
          <p:cNvPr id="4" name="Text Box 3">
            <a:extLst>
              <a:ext uri="{FF2B5EF4-FFF2-40B4-BE49-F238E27FC236}">
                <a16:creationId xmlns:a16="http://schemas.microsoft.com/office/drawing/2014/main" id="{F600425D-F7FC-6178-91E1-66AB6425CFBC}"/>
              </a:ext>
            </a:extLst>
          </p:cNvPr>
          <p:cNvSpPr txBox="1"/>
          <p:nvPr/>
        </p:nvSpPr>
        <p:spPr>
          <a:xfrm>
            <a:off x="413385" y="199280"/>
            <a:ext cx="10512425" cy="3187411"/>
          </a:xfrm>
          <a:prstGeom prst="rect">
            <a:avLst/>
          </a:prstGeom>
          <a:noFill/>
        </p:spPr>
        <p:txBody>
          <a:bodyPr wrap="square" rtlCol="0" anchor="t">
            <a:spAutoFit/>
          </a:bodyPr>
          <a:lstStyle/>
          <a:p>
            <a:pPr algn="just">
              <a:lnSpc>
                <a:spcPct val="150000"/>
              </a:lnSpc>
            </a:pPr>
            <a:r>
              <a:rPr lang="en-IN" sz="2400" b="1" dirty="0">
                <a:latin typeface="+mj-lt"/>
              </a:rPr>
              <a:t>3)  Visualization:</a:t>
            </a:r>
            <a:endParaRPr lang="en-IN" sz="2400" dirty="0">
              <a:latin typeface="+mj-lt"/>
              <a:cs typeface="Times New Roman" panose="02020603050405020304" pitchFamily="18" charset="0"/>
            </a:endParaRPr>
          </a:p>
          <a:p>
            <a:pPr marL="514350" indent="-514350" algn="just" defTabSz="914400" eaLnBrk="0" fontAlgn="base" hangingPunct="0">
              <a:lnSpc>
                <a:spcPct val="150000"/>
              </a:lnSpc>
              <a:spcBef>
                <a:spcPct val="0"/>
              </a:spcBef>
              <a:spcAft>
                <a:spcPct val="0"/>
              </a:spcAft>
              <a:buFont typeface="+mj-lt"/>
              <a:buAutoNum type="romanUcPeriod"/>
            </a:pPr>
            <a:r>
              <a:rPr lang="en-US" altLang="en-US" sz="2400" b="1" dirty="0">
                <a:latin typeface="+mj-lt"/>
              </a:rPr>
              <a:t>Pie Chart:</a:t>
            </a:r>
            <a:r>
              <a:rPr lang="en-US" altLang="en-US" sz="2400" dirty="0">
                <a:latin typeface="+mj-lt"/>
              </a:rPr>
              <a:t> Displays the proportion of Total stock between PPE and Ventilators in Inventory.</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This helps in understanding the allocation of resources and ensuring balanced stock levels.</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514350" lvl="0" indent="-514350" algn="just" defTabSz="914400" eaLnBrk="0" fontAlgn="base" hangingPunct="0">
              <a:lnSpc>
                <a:spcPct val="150000"/>
              </a:lnSpc>
              <a:spcBef>
                <a:spcPct val="0"/>
              </a:spcBef>
              <a:spcAft>
                <a:spcPct val="0"/>
              </a:spcAft>
              <a:buFont typeface="+mj-lt"/>
              <a:buAutoNum type="romanUcPeriod"/>
            </a:pPr>
            <a:endParaRPr lang="en-US" altLang="en-US" sz="2400" dirty="0">
              <a:latin typeface="+mj-lt"/>
            </a:endParaRPr>
          </a:p>
          <a:p>
            <a:pPr>
              <a:lnSpc>
                <a:spcPct val="150000"/>
              </a:lnSpc>
            </a:pPr>
            <a:endParaRPr lang="en-IN" sz="1600" dirty="0">
              <a:latin typeface="+mj-lt"/>
              <a:cs typeface="Times New Roman" panose="02020603050405020304" pitchFamily="18" charset="0"/>
            </a:endParaRPr>
          </a:p>
        </p:txBody>
      </p:sp>
      <p:pic>
        <p:nvPicPr>
          <p:cNvPr id="12" name="Picture 11">
            <a:extLst>
              <a:ext uri="{FF2B5EF4-FFF2-40B4-BE49-F238E27FC236}">
                <a16:creationId xmlns:a16="http://schemas.microsoft.com/office/drawing/2014/main" id="{72050615-656A-1FA6-8BFE-FF32F7DF742A}"/>
              </a:ext>
            </a:extLst>
          </p:cNvPr>
          <p:cNvPicPr>
            <a:picLocks noChangeAspect="1"/>
          </p:cNvPicPr>
          <p:nvPr/>
        </p:nvPicPr>
        <p:blipFill>
          <a:blip r:embed="rId2">
            <a:alphaModFix/>
          </a:blip>
          <a:stretch>
            <a:fillRect/>
          </a:stretch>
        </p:blipFill>
        <p:spPr>
          <a:xfrm>
            <a:off x="5011010" y="2011680"/>
            <a:ext cx="4368363" cy="4647040"/>
          </a:xfrm>
          <a:prstGeom prst="rect">
            <a:avLst/>
          </a:prstGeom>
        </p:spPr>
      </p:pic>
    </p:spTree>
    <p:extLst>
      <p:ext uri="{BB962C8B-B14F-4D97-AF65-F5344CB8AC3E}">
        <p14:creationId xmlns:p14="http://schemas.microsoft.com/office/powerpoint/2010/main" val="174334912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308565-1360-1093-3F16-07192FA3998C}"/>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112CC42F-A36C-7A6B-7709-436FD23CFA9C}"/>
              </a:ext>
            </a:extLst>
          </p:cNvPr>
          <p:cNvPicPr>
            <a:picLocks noChangeAspect="1"/>
          </p:cNvPicPr>
          <p:nvPr/>
        </p:nvPicPr>
        <p:blipFill>
          <a:blip r:embed="rId2"/>
          <a:stretch>
            <a:fillRect/>
          </a:stretch>
        </p:blipFill>
        <p:spPr>
          <a:xfrm>
            <a:off x="413385" y="1713605"/>
            <a:ext cx="10402252" cy="5144395"/>
          </a:xfrm>
          <a:prstGeom prst="rect">
            <a:avLst/>
          </a:prstGeom>
        </p:spPr>
      </p:pic>
      <p:sp>
        <p:nvSpPr>
          <p:cNvPr id="4" name="Text Box 3">
            <a:extLst>
              <a:ext uri="{FF2B5EF4-FFF2-40B4-BE49-F238E27FC236}">
                <a16:creationId xmlns:a16="http://schemas.microsoft.com/office/drawing/2014/main" id="{1EF6DAA8-FF48-BE9C-F140-F65E5FA668DD}"/>
              </a:ext>
            </a:extLst>
          </p:cNvPr>
          <p:cNvSpPr txBox="1"/>
          <p:nvPr/>
        </p:nvSpPr>
        <p:spPr>
          <a:xfrm>
            <a:off x="413385" y="199280"/>
            <a:ext cx="10512425" cy="1687963"/>
          </a:xfrm>
          <a:prstGeom prst="rect">
            <a:avLst/>
          </a:prstGeom>
          <a:noFill/>
        </p:spPr>
        <p:txBody>
          <a:bodyPr wrap="square" rtlCol="0" anchor="t">
            <a:spAutoFit/>
          </a:bodyPr>
          <a:lstStyle/>
          <a:p>
            <a:pPr algn="just">
              <a:lnSpc>
                <a:spcPct val="150000"/>
              </a:lnSpc>
            </a:pPr>
            <a:r>
              <a:rPr lang="en-IN" sz="2400" b="1" dirty="0">
                <a:latin typeface="+mj-lt"/>
              </a:rPr>
              <a:t>3)  Visualization:</a:t>
            </a:r>
            <a:endParaRPr lang="en-IN" sz="2400" dirty="0">
              <a:latin typeface="+mj-lt"/>
              <a:cs typeface="Times New Roman" panose="02020603050405020304" pitchFamily="18" charset="0"/>
            </a:endParaRPr>
          </a:p>
          <a:p>
            <a:pPr algn="just">
              <a:lnSpc>
                <a:spcPct val="150000"/>
              </a:lnSpc>
            </a:pPr>
            <a:r>
              <a:rPr lang="en-US" sz="2400" b="1" dirty="0"/>
              <a:t>II. Bar Chart: </a:t>
            </a:r>
            <a:r>
              <a:rPr lang="en-US" sz="2400" dirty="0"/>
              <a:t>Comparing the Total Stock v/s Reorder Point,</a:t>
            </a:r>
            <a:r>
              <a:rPr lang="en-US" sz="2400" dirty="0">
                <a:latin typeface="+mj-lt"/>
              </a:rPr>
              <a:t> </a:t>
            </a:r>
            <a:r>
              <a:rPr lang="en-IN" sz="2400" dirty="0">
                <a:latin typeface="+mj-lt"/>
              </a:rPr>
              <a:t>makes </a:t>
            </a:r>
            <a:r>
              <a:rPr lang="en-IN" sz="2400" i="0" dirty="0">
                <a:effectLst/>
                <a:latin typeface="+mj-lt"/>
              </a:rPr>
              <a:t>easy to spot shortages.</a:t>
            </a:r>
            <a:endParaRPr lang="en-IN" sz="2400" dirty="0">
              <a:latin typeface="+mj-lt"/>
              <a:cs typeface="Times New Roman" panose="02020603050405020304" pitchFamily="18" charset="0"/>
            </a:endParaRPr>
          </a:p>
        </p:txBody>
      </p:sp>
    </p:spTree>
    <p:extLst>
      <p:ext uri="{BB962C8B-B14F-4D97-AF65-F5344CB8AC3E}">
        <p14:creationId xmlns:p14="http://schemas.microsoft.com/office/powerpoint/2010/main" val="802287478"/>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0D058D-B0EB-1753-FEA3-E103E76A764D}"/>
            </a:ext>
          </a:extLst>
        </p:cNvPr>
        <p:cNvGrpSpPr/>
        <p:nvPr/>
      </p:nvGrpSpPr>
      <p:grpSpPr>
        <a:xfrm>
          <a:off x="0" y="0"/>
          <a:ext cx="0" cy="0"/>
          <a:chOff x="0" y="0"/>
          <a:chExt cx="0" cy="0"/>
        </a:xfrm>
      </p:grpSpPr>
      <p:sp>
        <p:nvSpPr>
          <p:cNvPr id="4" name="Text Box 3">
            <a:extLst>
              <a:ext uri="{FF2B5EF4-FFF2-40B4-BE49-F238E27FC236}">
                <a16:creationId xmlns:a16="http://schemas.microsoft.com/office/drawing/2014/main" id="{122B4D87-FE31-B9B3-6692-03C86CAEBDB1}"/>
              </a:ext>
            </a:extLst>
          </p:cNvPr>
          <p:cNvSpPr txBox="1"/>
          <p:nvPr/>
        </p:nvSpPr>
        <p:spPr>
          <a:xfrm>
            <a:off x="413385" y="199280"/>
            <a:ext cx="10512425" cy="661207"/>
          </a:xfrm>
          <a:prstGeom prst="rect">
            <a:avLst/>
          </a:prstGeom>
          <a:noFill/>
        </p:spPr>
        <p:txBody>
          <a:bodyPr wrap="square" rtlCol="0" anchor="t">
            <a:spAutoFit/>
          </a:bodyPr>
          <a:lstStyle/>
          <a:p>
            <a:pPr algn="just">
              <a:lnSpc>
                <a:spcPct val="150000"/>
              </a:lnSpc>
            </a:pPr>
            <a:r>
              <a:rPr lang="en-IN" sz="2800" b="1" dirty="0">
                <a:latin typeface="+mj-lt"/>
              </a:rPr>
              <a:t>4)  Code Structure:</a:t>
            </a:r>
            <a:endParaRPr lang="en-IN" sz="2800" dirty="0">
              <a:latin typeface="+mj-lt"/>
              <a:cs typeface="Times New Roman" panose="02020603050405020304" pitchFamily="18" charset="0"/>
            </a:endParaRPr>
          </a:p>
        </p:txBody>
      </p:sp>
      <p:graphicFrame>
        <p:nvGraphicFramePr>
          <p:cNvPr id="3" name="Diagram 2">
            <a:extLst>
              <a:ext uri="{FF2B5EF4-FFF2-40B4-BE49-F238E27FC236}">
                <a16:creationId xmlns:a16="http://schemas.microsoft.com/office/drawing/2014/main" id="{034DF9E1-22C1-C39E-EA9F-86FA821878D3}"/>
              </a:ext>
            </a:extLst>
          </p:cNvPr>
          <p:cNvGraphicFramePr/>
          <p:nvPr>
            <p:extLst>
              <p:ext uri="{D42A27DB-BD31-4B8C-83A1-F6EECF244321}">
                <p14:modId xmlns:p14="http://schemas.microsoft.com/office/powerpoint/2010/main" val="1730347673"/>
              </p:ext>
            </p:extLst>
          </p:nvPr>
        </p:nvGraphicFramePr>
        <p:xfrm>
          <a:off x="762000" y="1136226"/>
          <a:ext cx="10921999"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Group 1">
            <a:extLst>
              <a:ext uri="{FF2B5EF4-FFF2-40B4-BE49-F238E27FC236}">
                <a16:creationId xmlns:a16="http://schemas.microsoft.com/office/drawing/2014/main" id="{7D86E55A-61D7-414F-1918-B81B02FC2607}"/>
              </a:ext>
            </a:extLst>
          </p:cNvPr>
          <p:cNvGrpSpPr/>
          <p:nvPr/>
        </p:nvGrpSpPr>
        <p:grpSpPr>
          <a:xfrm>
            <a:off x="9330217" y="5369560"/>
            <a:ext cx="1273486" cy="993140"/>
            <a:chOff x="7062351" y="2899262"/>
            <a:chExt cx="1273486" cy="993140"/>
          </a:xfrm>
        </p:grpSpPr>
        <p:sp>
          <p:nvSpPr>
            <p:cNvPr id="5" name="Rectangle 4">
              <a:extLst>
                <a:ext uri="{FF2B5EF4-FFF2-40B4-BE49-F238E27FC236}">
                  <a16:creationId xmlns:a16="http://schemas.microsoft.com/office/drawing/2014/main" id="{92DB9B52-F2B6-5952-F41A-EED5F643836C}"/>
                </a:ext>
              </a:extLst>
            </p:cNvPr>
            <p:cNvSpPr/>
            <p:nvPr/>
          </p:nvSpPr>
          <p:spPr>
            <a:xfrm>
              <a:off x="7062351" y="2901802"/>
              <a:ext cx="1273486" cy="990600"/>
            </a:xfrm>
            <a:prstGeom prst="rect">
              <a:avLst/>
            </a:pr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 name="TextBox 5">
              <a:extLst>
                <a:ext uri="{FF2B5EF4-FFF2-40B4-BE49-F238E27FC236}">
                  <a16:creationId xmlns:a16="http://schemas.microsoft.com/office/drawing/2014/main" id="{6D502BBA-09CE-E8D5-FE4D-4FCD8185C795}"/>
                </a:ext>
              </a:extLst>
            </p:cNvPr>
            <p:cNvSpPr txBox="1"/>
            <p:nvPr/>
          </p:nvSpPr>
          <p:spPr>
            <a:xfrm>
              <a:off x="7062351" y="2899262"/>
              <a:ext cx="1273486" cy="9906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72390" tIns="72390" rIns="72390" bIns="72390" numCol="1" spcCol="1270" anchor="ctr" anchorCtr="0">
              <a:noAutofit/>
            </a:bodyPr>
            <a:lstStyle/>
            <a:p>
              <a:pPr marL="114300" lvl="1" indent="-114300" algn="l" defTabSz="666750">
                <a:lnSpc>
                  <a:spcPct val="90000"/>
                </a:lnSpc>
                <a:spcBef>
                  <a:spcPct val="0"/>
                </a:spcBef>
                <a:spcAft>
                  <a:spcPct val="15000"/>
                </a:spcAft>
                <a:buChar char="•"/>
              </a:pPr>
              <a:r>
                <a:rPr lang="en-US" sz="1500" dirty="0"/>
                <a:t>Display EOQ and ROP Values and Charts</a:t>
              </a:r>
              <a:r>
                <a:rPr lang="en-US" sz="1500" b="0" kern="1200" dirty="0"/>
                <a:t> </a:t>
              </a:r>
              <a:endParaRPr lang="en-IN" sz="1500" b="0" kern="1200" dirty="0"/>
            </a:p>
          </p:txBody>
        </p:sp>
      </p:grpSp>
    </p:spTree>
    <p:extLst>
      <p:ext uri="{BB962C8B-B14F-4D97-AF65-F5344CB8AC3E}">
        <p14:creationId xmlns:p14="http://schemas.microsoft.com/office/powerpoint/2010/main" val="36714556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0" y="1404620"/>
            <a:ext cx="12019280" cy="3892861"/>
          </a:xfrm>
          <a:prstGeom prst="rect">
            <a:avLst/>
          </a:prstGeom>
          <a:noFill/>
        </p:spPr>
        <p:txBody>
          <a:bodyPr wrap="square" rtlCol="0" anchor="t">
            <a:spAutoFit/>
          </a:bodyPr>
          <a:lstStyle/>
          <a:p>
            <a:pPr marL="342900" indent="-342900" algn="just">
              <a:lnSpc>
                <a:spcPct val="150000"/>
              </a:lnSpc>
              <a:buFont typeface="Arial" panose="020B0604020202020204" pitchFamily="34" charset="0"/>
              <a:buChar char="•"/>
            </a:pPr>
            <a:r>
              <a:rPr lang="en-US" sz="2800" dirty="0">
                <a:latin typeface="+mj-lt"/>
                <a:cs typeface="Times New Roman" panose="02020603050405020304" pitchFamily="18" charset="0"/>
              </a:rPr>
              <a:t>This study optimizes inventory management for PPE and Ventilator Supplies using Inventory Problems Method by calculating Re-order Point (ROP) and Economic Order Quantity (EOQ), The model prevents inventory from shortages.</a:t>
            </a:r>
          </a:p>
          <a:p>
            <a:pPr marL="342900" indent="-342900" algn="just">
              <a:lnSpc>
                <a:spcPct val="150000"/>
              </a:lnSpc>
              <a:buFont typeface="Arial" panose="020B0604020202020204" pitchFamily="34" charset="0"/>
              <a:buChar char="•"/>
            </a:pPr>
            <a:r>
              <a:rPr lang="en-US" sz="2800" dirty="0">
                <a:latin typeface="+mj-lt"/>
                <a:cs typeface="Times New Roman" panose="02020603050405020304" pitchFamily="18" charset="0"/>
              </a:rPr>
              <a:t>Visual Insights:</a:t>
            </a:r>
            <a:r>
              <a:rPr lang="en-US" sz="2800" b="0" i="0" dirty="0">
                <a:effectLst/>
                <a:latin typeface="+mj-lt"/>
              </a:rPr>
              <a:t> </a:t>
            </a:r>
          </a:p>
          <a:p>
            <a:pPr algn="just">
              <a:lnSpc>
                <a:spcPct val="150000"/>
              </a:lnSpc>
            </a:pPr>
            <a:r>
              <a:rPr lang="en-US" sz="2800" b="0" i="0" dirty="0">
                <a:effectLst/>
                <a:latin typeface="+mj-lt"/>
              </a:rPr>
              <a:t>   Pie and bar charts provide clear stock distribution and reorder point comparison               </a:t>
            </a:r>
          </a:p>
          <a:p>
            <a:pPr algn="just">
              <a:lnSpc>
                <a:spcPct val="150000"/>
              </a:lnSpc>
            </a:pPr>
            <a:r>
              <a:rPr lang="en-US" sz="2800" dirty="0">
                <a:latin typeface="+mj-lt"/>
                <a:cs typeface="Times New Roman" panose="02020603050405020304" pitchFamily="18" charset="0"/>
              </a:rPr>
              <a:t>  </a:t>
            </a:r>
            <a:endParaRPr lang="en-US" dirty="0">
              <a:latin typeface="+mj-lt"/>
              <a:cs typeface="Times New Roman" panose="02020603050405020304" pitchFamily="18" charset="0"/>
            </a:endParaRPr>
          </a:p>
        </p:txBody>
      </p:sp>
      <p:sp>
        <p:nvSpPr>
          <p:cNvPr id="5" name="Text Box 4"/>
          <p:cNvSpPr txBox="1"/>
          <p:nvPr/>
        </p:nvSpPr>
        <p:spPr>
          <a:xfrm>
            <a:off x="0" y="329414"/>
            <a:ext cx="4064000" cy="584775"/>
          </a:xfrm>
          <a:prstGeom prst="rect">
            <a:avLst/>
          </a:prstGeom>
          <a:noFill/>
        </p:spPr>
        <p:txBody>
          <a:bodyPr wrap="square" rtlCol="0">
            <a:spAutoFit/>
          </a:bodyPr>
          <a:lstStyle/>
          <a:p>
            <a:pPr marL="457200" indent="-457200">
              <a:buFont typeface="Wingdings" panose="05000000000000000000" pitchFamily="2" charset="2"/>
              <a:buChar char="Ø"/>
            </a:pPr>
            <a:r>
              <a:rPr lang="en-US" altLang="en-US" sz="3200" b="1" dirty="0">
                <a:latin typeface="Times New Roman" panose="02020603050405020304" pitchFamily="18" charset="0"/>
                <a:cs typeface="Times New Roman" panose="02020603050405020304" pitchFamily="18" charset="0"/>
                <a:sym typeface="+mn-ea"/>
              </a:rPr>
              <a:t>Conclusion:</a:t>
            </a:r>
            <a:endParaRPr lang="en-US" sz="3200" b="1"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74922-1669-D358-C5DF-A1A3B1810EC0}"/>
              </a:ext>
            </a:extLst>
          </p:cNvPr>
          <p:cNvSpPr>
            <a:spLocks noGrp="1"/>
          </p:cNvSpPr>
          <p:nvPr>
            <p:ph type="title"/>
          </p:nvPr>
        </p:nvSpPr>
        <p:spPr>
          <a:xfrm>
            <a:off x="0" y="1"/>
            <a:ext cx="12192000" cy="1325563"/>
          </a:xfrm>
        </p:spPr>
        <p:txBody>
          <a:bodyPr/>
          <a:lstStyle/>
          <a:p>
            <a:pPr marL="571500" indent="-571500"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05378FE-25E8-41E3-BEA8-69D722FCBCED}"/>
              </a:ext>
            </a:extLst>
          </p:cNvPr>
          <p:cNvSpPr>
            <a:spLocks noGrp="1"/>
          </p:cNvSpPr>
          <p:nvPr>
            <p:ph idx="1"/>
          </p:nvPr>
        </p:nvSpPr>
        <p:spPr>
          <a:xfrm>
            <a:off x="0" y="1325563"/>
            <a:ext cx="12192000" cy="5532437"/>
          </a:xfrm>
        </p:spPr>
        <p:txBody>
          <a:bodyPr anchor="ctr">
            <a:normAutofit/>
          </a:bodyPr>
          <a:lstStyle/>
          <a:p>
            <a:pPr algn="just">
              <a:lnSpc>
                <a:spcPct val="150000"/>
              </a:lnSpc>
            </a:pPr>
            <a:r>
              <a:rPr lang="en-US" dirty="0">
                <a:latin typeface="+mj-lt"/>
                <a:cs typeface="Times New Roman" panose="02020603050405020304" pitchFamily="18" charset="0"/>
              </a:rPr>
              <a:t>This study represents an Inventory Problem Method to maintain stock levels as efficiently as possible. The model is based on the analysis of Re-order Point (ROP) and Economic Order Quantity (EOQ). EOQ determines how many units to order in each cycle of replenishment in order to keep overall inventory costs as low as possible. While Re-order Point (ROP) determines when inventory should be replenished to maintain stock levels and prevent shortages, </a:t>
            </a:r>
            <a:r>
              <a:rPr lang="en-US" i="0" dirty="0">
                <a:effectLst/>
                <a:latin typeface="+mj-lt"/>
              </a:rPr>
              <a:t>Visual tools such as pie and bar charts were used to manage inventory effectively.</a:t>
            </a:r>
            <a:endParaRPr lang="en-IN" dirty="0">
              <a:latin typeface="+mj-lt"/>
              <a:cs typeface="Times New Roman" panose="02020603050405020304" pitchFamily="18" charset="0"/>
            </a:endParaRPr>
          </a:p>
        </p:txBody>
      </p:sp>
    </p:spTree>
    <p:extLst>
      <p:ext uri="{BB962C8B-B14F-4D97-AF65-F5344CB8AC3E}">
        <p14:creationId xmlns:p14="http://schemas.microsoft.com/office/powerpoint/2010/main" val="4284772732"/>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C4739E-8A1A-63FD-7B80-FC5374544010}"/>
              </a:ext>
            </a:extLst>
          </p:cNvPr>
          <p:cNvSpPr txBox="1"/>
          <p:nvPr/>
        </p:nvSpPr>
        <p:spPr>
          <a:xfrm>
            <a:off x="162560" y="967051"/>
            <a:ext cx="11551920" cy="7934993"/>
          </a:xfrm>
          <a:prstGeom prst="rect">
            <a:avLst/>
          </a:prstGeom>
          <a:noFill/>
        </p:spPr>
        <p:txBody>
          <a:bodyPr wrap="square" anchor="t">
            <a:spAutoFit/>
          </a:bodyPr>
          <a:lstStyle/>
          <a:p>
            <a:pPr marL="514350" indent="-514350" algn="just">
              <a:lnSpc>
                <a:spcPct val="150000"/>
              </a:lnSpc>
              <a:buFont typeface="+mj-lt"/>
              <a:buAutoNum type="arabicPeriod"/>
            </a:pPr>
            <a:r>
              <a:rPr lang="en-US" sz="2000" b="1" i="0" dirty="0">
                <a:effectLst/>
                <a:latin typeface="+mj-lt"/>
              </a:rPr>
              <a:t>Harris, F. W. (1913)</a:t>
            </a:r>
            <a:r>
              <a:rPr lang="en-US" sz="2000" b="0" i="0" dirty="0">
                <a:effectLst/>
                <a:latin typeface="+mj-lt"/>
              </a:rPr>
              <a:t>. </a:t>
            </a:r>
            <a:r>
              <a:rPr lang="en-US" sz="2000" b="0" i="1" dirty="0">
                <a:effectLst/>
                <a:latin typeface="+mj-lt"/>
              </a:rPr>
              <a:t>How Many Parts to Make at Once</a:t>
            </a:r>
            <a:r>
              <a:rPr lang="en-US" sz="2000" b="0" i="0" dirty="0">
                <a:effectLst/>
                <a:latin typeface="+mj-lt"/>
              </a:rPr>
              <a:t>. Factory, The Magazine of Management.</a:t>
            </a:r>
          </a:p>
          <a:p>
            <a:pPr algn="just">
              <a:lnSpc>
                <a:spcPct val="150000"/>
              </a:lnSpc>
            </a:pPr>
            <a:r>
              <a:rPr lang="en-US" sz="2000" b="1" dirty="0">
                <a:latin typeface="+mj-lt"/>
              </a:rPr>
              <a:t>        Article Link: </a:t>
            </a:r>
            <a:r>
              <a:rPr lang="en-US" sz="2000" b="1" dirty="0">
                <a:solidFill>
                  <a:schemeClr val="accent1">
                    <a:lumMod val="75000"/>
                  </a:schemeClr>
                </a:solidFill>
                <a:latin typeface="+mj-lt"/>
                <a:hlinkClick r:id="rId2">
                  <a:extLst>
                    <a:ext uri="{A12FA001-AC4F-418D-AE19-62706E023703}">
                      <ahyp:hlinkClr xmlns:ahyp="http://schemas.microsoft.com/office/drawing/2018/hyperlinkcolor" val="tx"/>
                    </a:ext>
                  </a:extLst>
                </a:hlinkClick>
              </a:rPr>
              <a:t>https://www.scirp.org/reference/referencespapers?referenceid=1812416</a:t>
            </a:r>
            <a:endParaRPr lang="en-US" sz="2000" b="1" i="0" dirty="0">
              <a:solidFill>
                <a:schemeClr val="accent1">
                  <a:lumMod val="75000"/>
                </a:schemeClr>
              </a:solidFill>
              <a:effectLst/>
              <a:latin typeface="+mj-lt"/>
            </a:endParaRPr>
          </a:p>
          <a:p>
            <a:pPr algn="just">
              <a:lnSpc>
                <a:spcPct val="150000"/>
              </a:lnSpc>
            </a:pPr>
            <a:r>
              <a:rPr lang="en-US" sz="2000" b="1" i="0" dirty="0">
                <a:effectLst/>
                <a:latin typeface="+mj-lt"/>
              </a:rPr>
              <a:t>2.    Gupta, V., Ivanov, D., &amp; Choi, T. M. (2021)</a:t>
            </a:r>
            <a:r>
              <a:rPr lang="en-US" sz="2000" b="0" i="0" dirty="0">
                <a:effectLst/>
                <a:latin typeface="+mj-lt"/>
              </a:rPr>
              <a:t>. </a:t>
            </a:r>
            <a:r>
              <a:rPr lang="en-US" sz="2000" b="0" i="1" dirty="0">
                <a:effectLst/>
                <a:latin typeface="+mj-lt"/>
              </a:rPr>
              <a:t>Competence-Based Supply Chain Management in the Age of    Pandemics</a:t>
            </a:r>
            <a:r>
              <a:rPr lang="en-US" sz="2000" b="0" i="0" dirty="0">
                <a:effectLst/>
                <a:latin typeface="+mj-lt"/>
              </a:rPr>
              <a:t>. International Journal of Logistics Management.</a:t>
            </a:r>
          </a:p>
          <a:p>
            <a:pPr lvl="0" algn="just">
              <a:lnSpc>
                <a:spcPct val="150000"/>
              </a:lnSpc>
              <a:tabLst>
                <a:tab pos="228600" algn="l"/>
                <a:tab pos="914400" algn="l"/>
              </a:tabLst>
            </a:pPr>
            <a:r>
              <a:rPr lang="en-IN" sz="2000" b="1" kern="100" dirty="0">
                <a:effectLst/>
                <a:latin typeface="+mj-lt"/>
                <a:ea typeface="Times New Roman" panose="02020603050405020304" pitchFamily="18" charset="0"/>
                <a:cs typeface="Times New Roman" panose="02020603050405020304" pitchFamily="18" charset="0"/>
              </a:rPr>
              <a:t>3.   </a:t>
            </a:r>
            <a:r>
              <a:rPr lang="en-IN" sz="2000" b="1" kern="100" dirty="0" err="1">
                <a:effectLst/>
                <a:latin typeface="+mj-lt"/>
                <a:ea typeface="Times New Roman" panose="02020603050405020304" pitchFamily="18" charset="0"/>
                <a:cs typeface="Times New Roman" panose="02020603050405020304" pitchFamily="18" charset="0"/>
              </a:rPr>
              <a:t>Istiningrum</a:t>
            </a:r>
            <a:r>
              <a:rPr lang="en-IN" sz="2000" b="1" kern="100" dirty="0">
                <a:effectLst/>
                <a:latin typeface="+mj-lt"/>
                <a:ea typeface="Times New Roman" panose="02020603050405020304" pitchFamily="18" charset="0"/>
                <a:cs typeface="Times New Roman" panose="02020603050405020304" pitchFamily="18" charset="0"/>
              </a:rPr>
              <a:t>, A. A., Sono, S., &amp; Putri, V. A. (2021). </a:t>
            </a:r>
            <a:r>
              <a:rPr lang="en-IN" sz="2000" i="1" kern="100" dirty="0">
                <a:effectLst/>
                <a:latin typeface="+mj-lt"/>
                <a:ea typeface="Times New Roman" panose="02020603050405020304" pitchFamily="18" charset="0"/>
                <a:cs typeface="Times New Roman" panose="02020603050405020304" pitchFamily="18" charset="0"/>
              </a:rPr>
              <a:t>Inventory Cost Reduction and EOQ for Personal    Protective Equipment.</a:t>
            </a:r>
            <a:r>
              <a:rPr lang="en-IN" sz="2000" kern="100" dirty="0">
                <a:effectLst/>
                <a:latin typeface="+mj-lt"/>
                <a:ea typeface="Times New Roman" panose="02020603050405020304" pitchFamily="18" charset="0"/>
                <a:cs typeface="Times New Roman" panose="02020603050405020304" pitchFamily="18" charset="0"/>
              </a:rPr>
              <a:t> </a:t>
            </a:r>
          </a:p>
          <a:p>
            <a:pPr marL="228600" algn="just">
              <a:lnSpc>
                <a:spcPct val="150000"/>
              </a:lnSpc>
              <a:buNone/>
            </a:pPr>
            <a:r>
              <a:rPr lang="en-IN" sz="2000" b="1" kern="100" dirty="0">
                <a:effectLst/>
                <a:latin typeface="+mj-lt"/>
                <a:ea typeface="Times New Roman" panose="02020603050405020304" pitchFamily="18" charset="0"/>
                <a:cs typeface="Times New Roman" panose="02020603050405020304" pitchFamily="18" charset="0"/>
              </a:rPr>
              <a:t>Retrieved from:</a:t>
            </a:r>
            <a:endParaRPr lang="en-IN" sz="2000" kern="100" dirty="0">
              <a:effectLst/>
              <a:latin typeface="+mj-lt"/>
              <a:ea typeface="Times New Roman" panose="02020603050405020304" pitchFamily="18" charset="0"/>
              <a:cs typeface="Times New Roman" panose="02020603050405020304" pitchFamily="18" charset="0"/>
            </a:endParaRPr>
          </a:p>
          <a:p>
            <a:pPr marL="228600" algn="just">
              <a:lnSpc>
                <a:spcPct val="150000"/>
              </a:lnSpc>
              <a:buNone/>
            </a:pPr>
            <a:r>
              <a:rPr lang="en-IN" sz="2000" u="sng" kern="100" dirty="0">
                <a:solidFill>
                  <a:srgbClr val="0000FF"/>
                </a:solidFill>
                <a:effectLst/>
                <a:latin typeface="+mj-lt"/>
                <a:ea typeface="Times New Roman" panose="02020603050405020304" pitchFamily="18" charset="0"/>
                <a:cs typeface="Times New Roman" panose="02020603050405020304" pitchFamily="18" charset="0"/>
                <a:hlinkClick r:id="rId3"/>
              </a:rPr>
              <a:t>10.31334/logistik.v5i2.1880</a:t>
            </a:r>
            <a:endParaRPr lang="en-IN" sz="2000" kern="100" dirty="0">
              <a:effectLst/>
              <a:latin typeface="+mj-lt"/>
              <a:ea typeface="Times New Roman" panose="02020603050405020304" pitchFamily="18" charset="0"/>
              <a:cs typeface="Times New Roman" panose="02020603050405020304" pitchFamily="18" charset="0"/>
            </a:endParaRPr>
          </a:p>
          <a:p>
            <a:pPr lvl="0" algn="just">
              <a:lnSpc>
                <a:spcPct val="150000"/>
              </a:lnSpc>
              <a:tabLst>
                <a:tab pos="228600" algn="l"/>
                <a:tab pos="914400" algn="l"/>
              </a:tabLst>
            </a:pPr>
            <a:r>
              <a:rPr lang="en-IN" sz="2000" b="1" kern="100" dirty="0">
                <a:latin typeface="+mj-lt"/>
                <a:ea typeface="Times New Roman" panose="02020603050405020304" pitchFamily="18" charset="0"/>
                <a:cs typeface="Times New Roman" panose="02020603050405020304" pitchFamily="18" charset="0"/>
              </a:rPr>
              <a:t>4</a:t>
            </a:r>
            <a:r>
              <a:rPr lang="en-IN" sz="2000" b="1" kern="100" dirty="0">
                <a:effectLst/>
                <a:latin typeface="+mj-lt"/>
                <a:ea typeface="Times New Roman" panose="02020603050405020304" pitchFamily="18" charset="0"/>
                <a:cs typeface="Times New Roman" panose="02020603050405020304" pitchFamily="18" charset="0"/>
              </a:rPr>
              <a:t>. Holistiquetraining.com.</a:t>
            </a:r>
            <a:r>
              <a:rPr lang="en-IN" sz="2000" kern="100" dirty="0">
                <a:effectLst/>
                <a:latin typeface="+mj-lt"/>
                <a:ea typeface="Times New Roman" panose="02020603050405020304" pitchFamily="18" charset="0"/>
                <a:cs typeface="Times New Roman" panose="02020603050405020304" pitchFamily="18" charset="0"/>
              </a:rPr>
              <a:t> (2024). Economic Order Quantity (EOQ): Definition, Formula &amp; Benefits.         Retrieved from:</a:t>
            </a:r>
          </a:p>
          <a:p>
            <a:pPr marL="228600" algn="just">
              <a:lnSpc>
                <a:spcPct val="150000"/>
              </a:lnSpc>
              <a:spcAft>
                <a:spcPts val="800"/>
              </a:spcAft>
            </a:pPr>
            <a:r>
              <a:rPr lang="en-IN" sz="2000" u="sng" kern="100" dirty="0">
                <a:solidFill>
                  <a:srgbClr val="0000FF"/>
                </a:solidFill>
                <a:effectLst/>
                <a:latin typeface="+mj-lt"/>
                <a:ea typeface="Times New Roman" panose="02020603050405020304" pitchFamily="18" charset="0"/>
                <a:cs typeface="Times New Roman" panose="02020603050405020304" pitchFamily="18" charset="0"/>
                <a:hlinkClick r:id="rId4"/>
              </a:rPr>
              <a:t>https://holistiquetraining.com/en/news/economic-order-quantity-eoq-definition-formula-benefits</a:t>
            </a:r>
            <a:endParaRPr lang="en-US" sz="2800" b="0" i="0" dirty="0">
              <a:effectLst/>
              <a:latin typeface="+mj-lt"/>
            </a:endParaRPr>
          </a:p>
          <a:p>
            <a:pPr algn="just">
              <a:lnSpc>
                <a:spcPct val="150000"/>
              </a:lnSpc>
              <a:spcBef>
                <a:spcPts val="300"/>
              </a:spcBef>
              <a:buFont typeface="+mj-lt"/>
              <a:buAutoNum type="arabicPeriod"/>
            </a:pPr>
            <a:endParaRPr lang="en-US" sz="2800" dirty="0">
              <a:latin typeface="+mj-lt"/>
            </a:endParaRPr>
          </a:p>
          <a:p>
            <a:pPr algn="just">
              <a:lnSpc>
                <a:spcPct val="150000"/>
              </a:lnSpc>
              <a:spcBef>
                <a:spcPts val="300"/>
              </a:spcBef>
              <a:buFont typeface="+mj-lt"/>
              <a:buAutoNum type="arabicPeriod"/>
            </a:pPr>
            <a:endParaRPr lang="en-US" sz="2800" b="0" i="0" dirty="0">
              <a:effectLst/>
              <a:latin typeface="+mj-lt"/>
            </a:endParaRPr>
          </a:p>
          <a:p>
            <a:pPr algn="just">
              <a:lnSpc>
                <a:spcPct val="150000"/>
              </a:lnSpc>
              <a:spcBef>
                <a:spcPts val="300"/>
              </a:spcBef>
              <a:buFont typeface="+mj-lt"/>
              <a:buAutoNum type="arabicPeriod"/>
            </a:pPr>
            <a:endParaRPr lang="en-US" sz="2800" dirty="0">
              <a:latin typeface="+mj-lt"/>
            </a:endParaRPr>
          </a:p>
          <a:p>
            <a:pPr algn="just">
              <a:lnSpc>
                <a:spcPct val="150000"/>
              </a:lnSpc>
              <a:spcBef>
                <a:spcPts val="300"/>
              </a:spcBef>
            </a:pPr>
            <a:endParaRPr lang="en-US" sz="2800" b="0" i="0" dirty="0">
              <a:effectLst/>
              <a:latin typeface="+mj-lt"/>
            </a:endParaRPr>
          </a:p>
        </p:txBody>
      </p:sp>
      <p:sp>
        <p:nvSpPr>
          <p:cNvPr id="7" name="TextBox 6">
            <a:extLst>
              <a:ext uri="{FF2B5EF4-FFF2-40B4-BE49-F238E27FC236}">
                <a16:creationId xmlns:a16="http://schemas.microsoft.com/office/drawing/2014/main" id="{BD05BF96-4C2E-F869-CECD-16F0CC2DDEE1}"/>
              </a:ext>
            </a:extLst>
          </p:cNvPr>
          <p:cNvSpPr txBox="1"/>
          <p:nvPr/>
        </p:nvSpPr>
        <p:spPr>
          <a:xfrm>
            <a:off x="162560" y="277614"/>
            <a:ext cx="6096000" cy="584775"/>
          </a:xfrm>
          <a:prstGeom prst="rect">
            <a:avLst/>
          </a:prstGeom>
          <a:noFill/>
        </p:spPr>
        <p:txBody>
          <a:bodyPr wrap="square">
            <a:spAutoFit/>
          </a:bodyPr>
          <a:lstStyle/>
          <a:p>
            <a:pPr marL="285750" indent="-285750">
              <a:buFont typeface="Wingdings" panose="05000000000000000000" pitchFamily="2" charset="2"/>
              <a:buChar char="Ø"/>
            </a:pPr>
            <a:r>
              <a:rPr lang="en-US" altLang="en-US" sz="3200" b="1" dirty="0">
                <a:latin typeface="Times New Roman" panose="02020603050405020304" pitchFamily="18" charset="0"/>
                <a:cs typeface="Times New Roman" panose="02020603050405020304" pitchFamily="18" charset="0"/>
              </a:rPr>
              <a:t>References:</a:t>
            </a:r>
            <a:endParaRPr lang="en-IN" sz="3200" dirty="0"/>
          </a:p>
        </p:txBody>
      </p:sp>
    </p:spTree>
    <p:extLst>
      <p:ext uri="{BB962C8B-B14F-4D97-AF65-F5344CB8AC3E}">
        <p14:creationId xmlns:p14="http://schemas.microsoft.com/office/powerpoint/2010/main" val="355193448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26454-F3F4-217B-BD98-DB88246D1BF9}"/>
              </a:ext>
            </a:extLst>
          </p:cNvPr>
          <p:cNvSpPr>
            <a:spLocks noGrp="1"/>
          </p:cNvSpPr>
          <p:nvPr>
            <p:ph type="title"/>
          </p:nvPr>
        </p:nvSpPr>
        <p:spPr>
          <a:xfrm>
            <a:off x="0" y="254001"/>
            <a:ext cx="10515600" cy="1325563"/>
          </a:xfrm>
        </p:spPr>
        <p:txBody>
          <a:bodyPr anchor="t">
            <a:normAutofit/>
          </a:bodyPr>
          <a:lstStyle/>
          <a:p>
            <a:pPr marL="571500" indent="-571500"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Introduction:</a:t>
            </a:r>
            <a:r>
              <a:rPr lang="en-US" sz="4800" b="1" dirty="0">
                <a:latin typeface="Times New Roman" panose="02020603050405020304" pitchFamily="18" charset="0"/>
                <a:cs typeface="Times New Roman" panose="02020603050405020304" pitchFamily="18" charset="0"/>
              </a:rPr>
              <a:t> </a:t>
            </a:r>
            <a:endParaRPr lang="en-IN" sz="4800" b="1" dirty="0"/>
          </a:p>
        </p:txBody>
      </p:sp>
      <p:sp>
        <p:nvSpPr>
          <p:cNvPr id="3" name="Content Placeholder 2">
            <a:extLst>
              <a:ext uri="{FF2B5EF4-FFF2-40B4-BE49-F238E27FC236}">
                <a16:creationId xmlns:a16="http://schemas.microsoft.com/office/drawing/2014/main" id="{07155B8D-0B79-4284-4726-2924AAA32DA2}"/>
              </a:ext>
            </a:extLst>
          </p:cNvPr>
          <p:cNvSpPr>
            <a:spLocks noGrp="1"/>
          </p:cNvSpPr>
          <p:nvPr>
            <p:ph idx="1"/>
          </p:nvPr>
        </p:nvSpPr>
        <p:spPr>
          <a:xfrm>
            <a:off x="157480" y="1830545"/>
            <a:ext cx="10515600" cy="4351339"/>
          </a:xfrm>
        </p:spPr>
        <p:txBody>
          <a:bodyPr anchor="t">
            <a:noAutofit/>
          </a:bodyPr>
          <a:lstStyle/>
          <a:p>
            <a:pPr algn="just">
              <a:lnSpc>
                <a:spcPct val="150000"/>
              </a:lnSpc>
            </a:pPr>
            <a:r>
              <a:rPr lang="en-US" sz="3200" dirty="0">
                <a:latin typeface="Times New Roman" panose="02020603050405020304" pitchFamily="18" charset="0"/>
                <a:cs typeface="Times New Roman" panose="02020603050405020304" pitchFamily="18" charset="0"/>
              </a:rPr>
              <a:t>The COVID-19 Virus led to a sudden rise in demand for critical supplies like </a:t>
            </a:r>
            <a:r>
              <a:rPr lang="en-IN" sz="3200" dirty="0">
                <a:latin typeface="Times New Roman" panose="02020603050405020304" pitchFamily="18" charset="0"/>
                <a:cs typeface="Times New Roman" panose="02020603050405020304" pitchFamily="18" charset="0"/>
              </a:rPr>
              <a:t>Personal Protective Equipment(PPE)</a:t>
            </a:r>
            <a:r>
              <a:rPr lang="en-US" sz="3200" dirty="0">
                <a:latin typeface="Times New Roman" panose="02020603050405020304" pitchFamily="18" charset="0"/>
                <a:cs typeface="Times New Roman" panose="02020603050405020304" pitchFamily="18" charset="0"/>
              </a:rPr>
              <a:t> and Ventilators.</a:t>
            </a:r>
          </a:p>
          <a:p>
            <a:pPr algn="just">
              <a:lnSpc>
                <a:spcPct val="150000"/>
              </a:lnSpc>
            </a:pPr>
            <a:r>
              <a:rPr lang="en-US" sz="3200" dirty="0">
                <a:latin typeface="Times New Roman" panose="02020603050405020304" pitchFamily="18" charset="0"/>
                <a:cs typeface="Times New Roman" panose="02020603050405020304" pitchFamily="18" charset="0"/>
              </a:rPr>
              <a:t>Managing these supplies became difficult due to unexpected demand and limited resources.</a:t>
            </a:r>
          </a:p>
        </p:txBody>
      </p:sp>
    </p:spTree>
    <p:extLst>
      <p:ext uri="{BB962C8B-B14F-4D97-AF65-F5344CB8AC3E}">
        <p14:creationId xmlns:p14="http://schemas.microsoft.com/office/powerpoint/2010/main" val="412365871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291E26-8AFF-A516-743F-CF7012D4BC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34E1E4-6F4C-E96A-9824-71EEC8C218FF}"/>
              </a:ext>
            </a:extLst>
          </p:cNvPr>
          <p:cNvSpPr>
            <a:spLocks noGrp="1"/>
          </p:cNvSpPr>
          <p:nvPr>
            <p:ph type="title"/>
          </p:nvPr>
        </p:nvSpPr>
        <p:spPr>
          <a:xfrm>
            <a:off x="0" y="1"/>
            <a:ext cx="12192000" cy="1325563"/>
          </a:xfrm>
        </p:spPr>
        <p:txBody>
          <a:bodyPr anchor="ctr">
            <a:normAutofit/>
          </a:bodyPr>
          <a:lstStyle/>
          <a:p>
            <a:pPr marL="571500" indent="-571500"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Objective: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D1577D-39ED-25B5-27CA-3DFD9896B449}"/>
              </a:ext>
            </a:extLst>
          </p:cNvPr>
          <p:cNvSpPr>
            <a:spLocks noGrp="1"/>
          </p:cNvSpPr>
          <p:nvPr>
            <p:ph idx="1"/>
          </p:nvPr>
        </p:nvSpPr>
        <p:spPr>
          <a:xfrm>
            <a:off x="0" y="1428751"/>
            <a:ext cx="12192000" cy="5324475"/>
          </a:xfrm>
        </p:spPr>
        <p:txBody>
          <a:bodyPr anchor="ctr">
            <a:noAutofit/>
          </a:bodyPr>
          <a:lstStyle/>
          <a:p>
            <a:pPr algn="just">
              <a:lnSpc>
                <a:spcPct val="150000"/>
              </a:lnSpc>
              <a:spcAft>
                <a:spcPts val="800"/>
              </a:spcAft>
            </a:pPr>
            <a:r>
              <a:rPr lang="en-IN" sz="3200" kern="100" dirty="0">
                <a:effectLst/>
                <a:latin typeface="Times New Roman" panose="02020603050405020304" pitchFamily="18" charset="0"/>
                <a:ea typeface="Calibri" panose="020F0502020204030204" pitchFamily="34" charset="0"/>
                <a:cs typeface="Times New Roman" panose="02020603050405020304" pitchFamily="18" charset="0"/>
              </a:rPr>
              <a:t>The goal of this project is to minimize stock shortage for a hospital by calculating </a:t>
            </a:r>
            <a:r>
              <a:rPr lang="en-US" sz="3200" dirty="0">
                <a:latin typeface="Times New Roman" panose="02020603050405020304" pitchFamily="18" charset="0"/>
                <a:cs typeface="Times New Roman" panose="02020603050405020304" pitchFamily="18" charset="0"/>
              </a:rPr>
              <a:t>Re-order Point (ROP) and Economic Order Quantity (EOQ) using Inventory Problems Method. Focused on minimizing inventory cost by finding optimal order quantities and timing to balance supply with demand fluctuations</a:t>
            </a:r>
            <a:endParaRPr lang="en-IN" sz="3200" dirty="0">
              <a:latin typeface="Times New Roman" panose="02020603050405020304" pitchFamily="18" charset="0"/>
              <a:cs typeface="Times New Roman" panose="02020603050405020304" pitchFamily="18" charset="0"/>
            </a:endParaRPr>
          </a:p>
          <a:p>
            <a:pPr algn="just">
              <a:lnSpc>
                <a:spcPct val="150000"/>
              </a:lnSpc>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277391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84277-21FF-06C6-1054-72DB5B01D03B}"/>
              </a:ext>
            </a:extLst>
          </p:cNvPr>
          <p:cNvSpPr>
            <a:spLocks noGrp="1"/>
          </p:cNvSpPr>
          <p:nvPr>
            <p:ph type="title"/>
          </p:nvPr>
        </p:nvSpPr>
        <p:spPr>
          <a:xfrm>
            <a:off x="0" y="1"/>
            <a:ext cx="12192000" cy="1325563"/>
          </a:xfrm>
        </p:spPr>
        <p:txBody>
          <a:bodyPr anchor="ctr">
            <a:normAutofit/>
          </a:bodyPr>
          <a:lstStyle/>
          <a:p>
            <a:pPr marL="571500" indent="-571500"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Objective: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9972676-CDB0-B077-6C87-63AD481AFBB7}"/>
              </a:ext>
            </a:extLst>
          </p:cNvPr>
          <p:cNvSpPr>
            <a:spLocks noGrp="1"/>
          </p:cNvSpPr>
          <p:nvPr>
            <p:ph idx="1"/>
          </p:nvPr>
        </p:nvSpPr>
        <p:spPr>
          <a:xfrm>
            <a:off x="0" y="1253331"/>
            <a:ext cx="7486650" cy="5604669"/>
          </a:xfrm>
        </p:spPr>
        <p:txBody>
          <a:bodyPr anchor="ctr">
            <a:noAutofit/>
          </a:bodyPr>
          <a:lstStyle/>
          <a:p>
            <a:pPr marL="0" indent="0" algn="just">
              <a:lnSpc>
                <a:spcPct val="150000"/>
              </a:lnSpc>
              <a:buNone/>
            </a:pPr>
            <a:r>
              <a:rPr lang="en-US" dirty="0">
                <a:latin typeface="+mj-lt"/>
                <a:cs typeface="Times New Roman" panose="02020603050405020304" pitchFamily="18" charset="0"/>
              </a:rPr>
              <a:t>Minimizing </a:t>
            </a:r>
            <a:r>
              <a:rPr lang="en-IN" kern="100" dirty="0">
                <a:effectLst/>
                <a:latin typeface="+mj-lt"/>
                <a:ea typeface="Calibri" panose="020F0502020204030204" pitchFamily="34" charset="0"/>
                <a:cs typeface="Times New Roman" panose="02020603050405020304" pitchFamily="18" charset="0"/>
              </a:rPr>
              <a:t>stock shortage ensures that:</a:t>
            </a:r>
          </a:p>
          <a:p>
            <a:pPr marL="514350" indent="-514350" algn="just">
              <a:lnSpc>
                <a:spcPct val="150000"/>
              </a:lnSpc>
              <a:buFont typeface="+mj-lt"/>
              <a:buAutoNum type="arabicPeriod"/>
            </a:pPr>
            <a:r>
              <a:rPr kumimoji="0" lang="en-US" altLang="en-US" b="1" i="0" u="none" strike="noStrike" cap="none" normalizeH="0" baseline="0" dirty="0">
                <a:ln>
                  <a:noFill/>
                </a:ln>
                <a:solidFill>
                  <a:schemeClr val="tx1"/>
                </a:solidFill>
                <a:effectLst/>
                <a:latin typeface="+mj-lt"/>
              </a:rPr>
              <a:t>Reliable Supplies:</a:t>
            </a:r>
            <a:r>
              <a:rPr kumimoji="0" lang="en-US" altLang="en-US" b="0" i="0" u="none" strike="noStrike" cap="none" normalizeH="0" baseline="0" dirty="0">
                <a:ln>
                  <a:noFill/>
                </a:ln>
                <a:solidFill>
                  <a:schemeClr val="tx1"/>
                </a:solidFill>
                <a:effectLst/>
                <a:latin typeface="+mj-lt"/>
              </a:rPr>
              <a:t> Patients always have what they need.</a:t>
            </a:r>
          </a:p>
          <a:p>
            <a:pPr marL="514350" indent="-514350" algn="just" defTabSz="914400" eaLnBrk="0" fontAlgn="base" hangingPunct="0">
              <a:lnSpc>
                <a:spcPct val="150000"/>
              </a:lnSpc>
              <a:spcBef>
                <a:spcPct val="0"/>
              </a:spcBef>
              <a:spcAft>
                <a:spcPct val="0"/>
              </a:spcAft>
              <a:buFont typeface="+mj-lt"/>
              <a:buAutoNum type="arabicPeriod"/>
            </a:pPr>
            <a:r>
              <a:rPr kumimoji="0" lang="en-US" altLang="en-US" b="1" i="0" u="none" strike="noStrike" cap="none" normalizeH="0" baseline="0" dirty="0">
                <a:ln>
                  <a:noFill/>
                </a:ln>
                <a:solidFill>
                  <a:schemeClr val="tx1"/>
                </a:solidFill>
                <a:effectLst/>
                <a:latin typeface="+mj-lt"/>
              </a:rPr>
              <a:t>Efficient Workflow:</a:t>
            </a:r>
            <a:r>
              <a:rPr kumimoji="0" lang="en-US" altLang="en-US" b="0" i="0" u="none" strike="noStrike" cap="none" normalizeH="0" baseline="0" dirty="0">
                <a:ln>
                  <a:noFill/>
                </a:ln>
                <a:solidFill>
                  <a:schemeClr val="tx1"/>
                </a:solidFill>
                <a:effectLst/>
                <a:latin typeface="+mj-lt"/>
              </a:rPr>
              <a:t> Fewer rush orders keep operations smooth.</a:t>
            </a:r>
          </a:p>
          <a:p>
            <a:pPr marL="514350" indent="-514350" algn="just" defTabSz="914400" eaLnBrk="0" fontAlgn="base" hangingPunct="0">
              <a:lnSpc>
                <a:spcPct val="150000"/>
              </a:lnSpc>
              <a:spcBef>
                <a:spcPct val="0"/>
              </a:spcBef>
              <a:spcAft>
                <a:spcPct val="0"/>
              </a:spcAft>
              <a:buFont typeface="+mj-lt"/>
              <a:buAutoNum type="arabicPeriod"/>
            </a:pPr>
            <a:r>
              <a:rPr kumimoji="0" lang="en-US" altLang="en-US" b="1" i="0" u="none" strike="noStrike" cap="none" normalizeH="0" baseline="0" dirty="0">
                <a:ln>
                  <a:noFill/>
                </a:ln>
                <a:solidFill>
                  <a:schemeClr val="tx1"/>
                </a:solidFill>
                <a:effectLst/>
                <a:latin typeface="+mj-lt"/>
              </a:rPr>
              <a:t>Cost Savings:</a:t>
            </a:r>
            <a:r>
              <a:rPr kumimoji="0" lang="en-US" altLang="en-US" b="0" i="0" u="none" strike="noStrike" cap="none" normalizeH="0" baseline="0" dirty="0">
                <a:ln>
                  <a:noFill/>
                </a:ln>
                <a:solidFill>
                  <a:schemeClr val="tx1"/>
                </a:solidFill>
                <a:effectLst/>
                <a:latin typeface="+mj-lt"/>
              </a:rPr>
              <a:t> Avoiding emergency orders reduces extra expenses </a:t>
            </a:r>
          </a:p>
          <a:p>
            <a:pPr marL="0" indent="0" algn="just" defTabSz="914400" eaLnBrk="0" fontAlgn="base" hangingPunct="0">
              <a:lnSpc>
                <a:spcPct val="150000"/>
              </a:lnSpc>
              <a:spcBef>
                <a:spcPct val="0"/>
              </a:spcBef>
              <a:spcAft>
                <a:spcPct val="0"/>
              </a:spcAft>
              <a:buNone/>
            </a:pPr>
            <a:endParaRPr lang="en-IN" dirty="0">
              <a:latin typeface="+mj-lt"/>
              <a:cs typeface="Times New Roman" panose="02020603050405020304" pitchFamily="18" charset="0"/>
            </a:endParaRPr>
          </a:p>
        </p:txBody>
      </p:sp>
      <p:pic>
        <p:nvPicPr>
          <p:cNvPr id="9" name="Picture 8">
            <a:extLst>
              <a:ext uri="{FF2B5EF4-FFF2-40B4-BE49-F238E27FC236}">
                <a16:creationId xmlns:a16="http://schemas.microsoft.com/office/drawing/2014/main" id="{B9C3E6D1-31DF-EBEA-C046-1B466F5E4256}"/>
              </a:ext>
            </a:extLst>
          </p:cNvPr>
          <p:cNvPicPr>
            <a:picLocks noChangeAspect="1"/>
          </p:cNvPicPr>
          <p:nvPr/>
        </p:nvPicPr>
        <p:blipFill>
          <a:blip r:embed="rId2"/>
          <a:stretch>
            <a:fillRect/>
          </a:stretch>
        </p:blipFill>
        <p:spPr>
          <a:xfrm>
            <a:off x="7486651" y="1325564"/>
            <a:ext cx="4591049" cy="5294312"/>
          </a:xfrm>
          <a:prstGeom prst="roundRect">
            <a:avLst>
              <a:gd name="adj" fmla="val 8594"/>
            </a:avLst>
          </a:prstGeom>
          <a:solidFill>
            <a:srgbClr val="FFFFFF">
              <a:shade val="85000"/>
            </a:srgbClr>
          </a:solidFill>
          <a:ln>
            <a:solidFill>
              <a:schemeClr val="tx1"/>
            </a:solidFill>
          </a:ln>
          <a:effectLst/>
        </p:spPr>
      </p:pic>
    </p:spTree>
    <p:extLst>
      <p:ext uri="{BB962C8B-B14F-4D97-AF65-F5344CB8AC3E}">
        <p14:creationId xmlns:p14="http://schemas.microsoft.com/office/powerpoint/2010/main" val="51157736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145663-FF69-40E6-A6DD-13ED838C363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CC9E7F-A74B-7B29-0070-881F48F76450}"/>
              </a:ext>
            </a:extLst>
          </p:cNvPr>
          <p:cNvSpPr>
            <a:spLocks noGrp="1"/>
          </p:cNvSpPr>
          <p:nvPr>
            <p:ph idx="1"/>
          </p:nvPr>
        </p:nvSpPr>
        <p:spPr>
          <a:xfrm>
            <a:off x="0" y="1038541"/>
            <a:ext cx="8277225" cy="5819459"/>
          </a:xfrm>
        </p:spPr>
        <p:txBody>
          <a:bodyPr anchor="ctr">
            <a:noAutofit/>
          </a:bodyPr>
          <a:lstStyle/>
          <a:p>
            <a:pPr marL="0" indent="0" algn="just">
              <a:lnSpc>
                <a:spcPct val="150000"/>
              </a:lnSpc>
              <a:buNone/>
            </a:pPr>
            <a:r>
              <a:rPr lang="en-US" b="1" dirty="0"/>
              <a:t>1. Demand Uncertainty:</a:t>
            </a:r>
          </a:p>
          <a:p>
            <a:pPr marL="0" indent="0" algn="just">
              <a:lnSpc>
                <a:spcPct val="150000"/>
              </a:lnSpc>
              <a:buNone/>
            </a:pPr>
            <a:r>
              <a:rPr lang="en-US" dirty="0"/>
              <a:t>Due to the outbreak of the COVID-19 virus, the demand for PPE kits and ventilators fluctuates unpredictably.</a:t>
            </a:r>
          </a:p>
          <a:p>
            <a:pPr marL="0" indent="0" algn="just">
              <a:lnSpc>
                <a:spcPct val="150000"/>
              </a:lnSpc>
              <a:buNone/>
            </a:pPr>
            <a:r>
              <a:rPr lang="en-US" b="1" dirty="0"/>
              <a:t>2. Lead Time Variability:</a:t>
            </a:r>
          </a:p>
          <a:p>
            <a:pPr marL="0" indent="0" algn="just">
              <a:lnSpc>
                <a:spcPct val="150000"/>
              </a:lnSpc>
              <a:buNone/>
            </a:pPr>
            <a:r>
              <a:rPr lang="en-US" dirty="0"/>
              <a:t>Due to lockdown, the time required for suppliers to deliver new stock is inconsistent.</a:t>
            </a:r>
          </a:p>
          <a:p>
            <a:pPr marL="0" indent="0" algn="just">
              <a:lnSpc>
                <a:spcPct val="150000"/>
              </a:lnSpc>
              <a:buNone/>
            </a:pPr>
            <a:endParaRPr lang="en-IN" dirty="0"/>
          </a:p>
        </p:txBody>
      </p:sp>
      <p:sp>
        <p:nvSpPr>
          <p:cNvPr id="6" name="TextBox 5">
            <a:extLst>
              <a:ext uri="{FF2B5EF4-FFF2-40B4-BE49-F238E27FC236}">
                <a16:creationId xmlns:a16="http://schemas.microsoft.com/office/drawing/2014/main" id="{0B05D92F-0695-AB6F-1A12-203274FF83A4}"/>
              </a:ext>
            </a:extLst>
          </p:cNvPr>
          <p:cNvSpPr txBox="1"/>
          <p:nvPr/>
        </p:nvSpPr>
        <p:spPr>
          <a:xfrm>
            <a:off x="0" y="193040"/>
            <a:ext cx="12192000" cy="923330"/>
          </a:xfrm>
          <a:prstGeom prst="rect">
            <a:avLst/>
          </a:prstGeom>
          <a:noFill/>
        </p:spPr>
        <p:txBody>
          <a:bodyPr wrap="square" rtlCol="0">
            <a:spAutoFit/>
          </a:bodyPr>
          <a:lstStyle/>
          <a:p>
            <a:pPr marL="685800" indent="-685800">
              <a:buFont typeface="Wingdings" panose="05000000000000000000" pitchFamily="2" charset="2"/>
              <a:buChar char="Ø"/>
            </a:pPr>
            <a:r>
              <a:rPr lang="en-US" sz="5400" b="1" dirty="0">
                <a:latin typeface="Times New Roman" panose="02020603050405020304" pitchFamily="18" charset="0"/>
                <a:cs typeface="Times New Roman" panose="02020603050405020304" pitchFamily="18" charset="0"/>
              </a:rPr>
              <a:t>Constrains:</a:t>
            </a:r>
            <a:endParaRPr lang="en-IN" sz="5400" dirty="0"/>
          </a:p>
        </p:txBody>
      </p:sp>
      <p:pic>
        <p:nvPicPr>
          <p:cNvPr id="11" name="Graphic 10" descr="Questions with solid fill">
            <a:extLst>
              <a:ext uri="{FF2B5EF4-FFF2-40B4-BE49-F238E27FC236}">
                <a16:creationId xmlns:a16="http://schemas.microsoft.com/office/drawing/2014/main" id="{70DAE0BA-556F-5316-385A-385667D2BE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204960" y="1414461"/>
            <a:ext cx="2649539" cy="2649539"/>
          </a:xfrm>
          <a:prstGeom prst="rect">
            <a:avLst/>
          </a:prstGeom>
        </p:spPr>
      </p:pic>
      <p:pic>
        <p:nvPicPr>
          <p:cNvPr id="13" name="Graphic 12" descr="Truck with solid fill">
            <a:extLst>
              <a:ext uri="{FF2B5EF4-FFF2-40B4-BE49-F238E27FC236}">
                <a16:creationId xmlns:a16="http://schemas.microsoft.com/office/drawing/2014/main" id="{53122CC7-638E-C78B-504B-68334410324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204960" y="3948270"/>
            <a:ext cx="2479040" cy="2479040"/>
          </a:xfrm>
          <a:prstGeom prst="rect">
            <a:avLst/>
          </a:prstGeom>
        </p:spPr>
      </p:pic>
    </p:spTree>
    <p:extLst>
      <p:ext uri="{BB962C8B-B14F-4D97-AF65-F5344CB8AC3E}">
        <p14:creationId xmlns:p14="http://schemas.microsoft.com/office/powerpoint/2010/main" val="102130301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2D03A4-E2EE-2382-D311-209EF5E0621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A35487-C77C-F769-D7E9-0965836DBF72}"/>
              </a:ext>
            </a:extLst>
          </p:cNvPr>
          <p:cNvSpPr>
            <a:spLocks noGrp="1"/>
          </p:cNvSpPr>
          <p:nvPr>
            <p:ph idx="1"/>
          </p:nvPr>
        </p:nvSpPr>
        <p:spPr>
          <a:xfrm>
            <a:off x="1" y="1038541"/>
            <a:ext cx="7630160" cy="5819459"/>
          </a:xfrm>
        </p:spPr>
        <p:txBody>
          <a:bodyPr anchor="t">
            <a:noAutofit/>
          </a:bodyPr>
          <a:lstStyle/>
          <a:p>
            <a:pPr marL="0" indent="0" algn="just">
              <a:lnSpc>
                <a:spcPct val="150000"/>
              </a:lnSpc>
              <a:buNone/>
            </a:pPr>
            <a:r>
              <a:rPr lang="en-US" b="1" dirty="0"/>
              <a:t>3. Storage Capacity Constraints:</a:t>
            </a:r>
          </a:p>
          <a:p>
            <a:pPr marL="0" indent="0" algn="just">
              <a:lnSpc>
                <a:spcPct val="150000"/>
              </a:lnSpc>
              <a:buNone/>
            </a:pPr>
            <a:r>
              <a:rPr lang="en-US" dirty="0"/>
              <a:t>Hospitals have limited storage space, overstocking can lead to additional storage costs, while understocking may result in supply shortages.</a:t>
            </a:r>
          </a:p>
          <a:p>
            <a:pPr marL="0" indent="0" algn="just">
              <a:lnSpc>
                <a:spcPct val="150000"/>
              </a:lnSpc>
              <a:buNone/>
            </a:pPr>
            <a:r>
              <a:rPr lang="en-US" b="1" dirty="0"/>
              <a:t>4. Cost Management Constraints:</a:t>
            </a:r>
          </a:p>
          <a:p>
            <a:pPr marL="0" indent="0" algn="just">
              <a:lnSpc>
                <a:spcPct val="150000"/>
              </a:lnSpc>
              <a:buNone/>
            </a:pPr>
            <a:r>
              <a:rPr lang="en-US" dirty="0"/>
              <a:t>Balancing the cost of supply is crucial. Ordering too frequently increases its costs, where bulk order can lead to higher holding costs.</a:t>
            </a:r>
          </a:p>
          <a:p>
            <a:pPr marL="0" indent="0" algn="just">
              <a:lnSpc>
                <a:spcPct val="150000"/>
              </a:lnSpc>
              <a:buNone/>
            </a:pPr>
            <a:endParaRPr lang="en-IN" dirty="0"/>
          </a:p>
        </p:txBody>
      </p:sp>
      <p:sp>
        <p:nvSpPr>
          <p:cNvPr id="6" name="TextBox 5">
            <a:extLst>
              <a:ext uri="{FF2B5EF4-FFF2-40B4-BE49-F238E27FC236}">
                <a16:creationId xmlns:a16="http://schemas.microsoft.com/office/drawing/2014/main" id="{843B0140-EFCC-3CB4-07AB-CD22FABFC11A}"/>
              </a:ext>
            </a:extLst>
          </p:cNvPr>
          <p:cNvSpPr txBox="1"/>
          <p:nvPr/>
        </p:nvSpPr>
        <p:spPr>
          <a:xfrm>
            <a:off x="-1" y="116840"/>
            <a:ext cx="12192000" cy="769441"/>
          </a:xfrm>
          <a:prstGeom prst="rect">
            <a:avLst/>
          </a:prstGeom>
          <a:noFill/>
        </p:spPr>
        <p:txBody>
          <a:bodyPr wrap="square" rtlCol="0">
            <a:spAutoFit/>
          </a:bodyPr>
          <a:lstStyle/>
          <a:p>
            <a:pPr marL="685800" indent="-685800" algn="just">
              <a:buFont typeface="Wingdings" panose="05000000000000000000" pitchFamily="2" charset="2"/>
              <a:buChar char="Ø"/>
            </a:pPr>
            <a:r>
              <a:rPr lang="en-US" sz="4400" b="1" dirty="0">
                <a:latin typeface="Times New Roman" panose="02020603050405020304" pitchFamily="18" charset="0"/>
                <a:cs typeface="Times New Roman" panose="02020603050405020304" pitchFamily="18" charset="0"/>
              </a:rPr>
              <a:t>Constrains:</a:t>
            </a:r>
            <a:endParaRPr lang="en-IN" sz="4400" dirty="0"/>
          </a:p>
        </p:txBody>
      </p:sp>
      <p:pic>
        <p:nvPicPr>
          <p:cNvPr id="4" name="Graphic 3" descr="Money with solid fill">
            <a:extLst>
              <a:ext uri="{FF2B5EF4-FFF2-40B4-BE49-F238E27FC236}">
                <a16:creationId xmlns:a16="http://schemas.microsoft.com/office/drawing/2014/main" id="{07180EB8-9B6D-A108-183E-72786A5E5FC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10320" y="4191000"/>
            <a:ext cx="2550160" cy="2550160"/>
          </a:xfrm>
          <a:prstGeom prst="rect">
            <a:avLst/>
          </a:prstGeom>
        </p:spPr>
      </p:pic>
      <p:pic>
        <p:nvPicPr>
          <p:cNvPr id="7" name="Graphic 6" descr="Bar chart with solid fill">
            <a:extLst>
              <a:ext uri="{FF2B5EF4-FFF2-40B4-BE49-F238E27FC236}">
                <a16:creationId xmlns:a16="http://schemas.microsoft.com/office/drawing/2014/main" id="{886C98A4-F694-C7B5-6FF5-CC90EC896AC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10320" y="1285240"/>
            <a:ext cx="2550160" cy="2550160"/>
          </a:xfrm>
          <a:prstGeom prst="rect">
            <a:avLst/>
          </a:prstGeom>
        </p:spPr>
      </p:pic>
    </p:spTree>
    <p:extLst>
      <p:ext uri="{BB962C8B-B14F-4D97-AF65-F5344CB8AC3E}">
        <p14:creationId xmlns:p14="http://schemas.microsoft.com/office/powerpoint/2010/main" val="325978657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9754A0-FDF1-CC1C-38CF-4D8C4E2095C5}"/>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D079242D-5B50-1252-A781-815A304A3482}"/>
              </a:ext>
            </a:extLst>
          </p:cNvPr>
          <p:cNvSpPr txBox="1"/>
          <p:nvPr/>
        </p:nvSpPr>
        <p:spPr>
          <a:xfrm>
            <a:off x="0" y="223520"/>
            <a:ext cx="12192000" cy="823752"/>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US" altLang="en-US" sz="3600" b="1" dirty="0">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DED5C8DB-5C2C-19EC-8D5D-CA70B2922B40}"/>
              </a:ext>
            </a:extLst>
          </p:cNvPr>
          <p:cNvSpPr>
            <a:spLocks noGrp="1"/>
          </p:cNvSpPr>
          <p:nvPr>
            <p:ph idx="1"/>
          </p:nvPr>
        </p:nvSpPr>
        <p:spPr>
          <a:xfrm>
            <a:off x="0" y="1209040"/>
            <a:ext cx="12192000" cy="5648960"/>
          </a:xfrm>
        </p:spPr>
        <p:txBody>
          <a:bodyPr>
            <a:normAutofit/>
          </a:bodyPr>
          <a:lstStyle/>
          <a:p>
            <a:pPr>
              <a:lnSpc>
                <a:spcPct val="150000"/>
              </a:lnSpc>
            </a:pPr>
            <a:r>
              <a:rPr lang="en-US" sz="2800" dirty="0">
                <a:latin typeface="+mj-lt"/>
                <a:cs typeface="Times New Roman" panose="02020603050405020304" pitchFamily="18" charset="0"/>
              </a:rPr>
              <a:t> </a:t>
            </a:r>
            <a:r>
              <a:rPr lang="en-US" dirty="0">
                <a:latin typeface="+mj-lt"/>
              </a:rPr>
              <a:t>The problem of minimizing stock shortages has been a critical area of study in Inventory Problems.</a:t>
            </a:r>
          </a:p>
          <a:p>
            <a:pPr>
              <a:lnSpc>
                <a:spcPct val="150000"/>
              </a:lnSpc>
            </a:pPr>
            <a:r>
              <a:rPr lang="en-US" sz="2800" dirty="0">
                <a:latin typeface="+mj-lt"/>
                <a:cs typeface="Times New Roman" panose="02020603050405020304" pitchFamily="18" charset="0"/>
              </a:rPr>
              <a:t>Several studies and methodologies have been developed to tackle challenges in managing inventory, such as minimizing shortages, reduce holding cost and addressing real-world constraints like </a:t>
            </a:r>
            <a:r>
              <a:rPr lang="en-US" dirty="0">
                <a:latin typeface="+mj-lt"/>
              </a:rPr>
              <a:t>Demand Uncertainty, Lead Time Variability, Storage Capacity Constraints and Cost Management Constraints</a:t>
            </a:r>
          </a:p>
          <a:p>
            <a:pPr>
              <a:lnSpc>
                <a:spcPct val="150000"/>
              </a:lnSpc>
            </a:pPr>
            <a:r>
              <a:rPr lang="en-US" dirty="0">
                <a:latin typeface="+mj-lt"/>
              </a:rPr>
              <a:t>Here are some significant contributions from the literature:</a:t>
            </a:r>
            <a:endParaRPr lang="en-US" sz="2800" dirty="0">
              <a:latin typeface="+mj-lt"/>
              <a:cs typeface="Times New Roman" panose="02020603050405020304" pitchFamily="18" charset="0"/>
            </a:endParaRPr>
          </a:p>
        </p:txBody>
      </p:sp>
    </p:spTree>
    <p:extLst>
      <p:ext uri="{BB962C8B-B14F-4D97-AF65-F5344CB8AC3E}">
        <p14:creationId xmlns:p14="http://schemas.microsoft.com/office/powerpoint/2010/main" val="231613798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ontent Placeholder 14">
            <a:extLst>
              <a:ext uri="{FF2B5EF4-FFF2-40B4-BE49-F238E27FC236}">
                <a16:creationId xmlns:a16="http://schemas.microsoft.com/office/drawing/2014/main" id="{C9866E9D-9714-B6BC-6AAC-4D8BF54786BB}"/>
              </a:ext>
            </a:extLst>
          </p:cNvPr>
          <p:cNvGraphicFramePr>
            <a:graphicFrameLocks noGrp="1"/>
          </p:cNvGraphicFramePr>
          <p:nvPr>
            <p:ph idx="1"/>
            <p:extLst>
              <p:ext uri="{D42A27DB-BD31-4B8C-83A1-F6EECF244321}">
                <p14:modId xmlns:p14="http://schemas.microsoft.com/office/powerpoint/2010/main" val="2181780355"/>
              </p:ext>
            </p:extLst>
          </p:nvPr>
        </p:nvGraphicFramePr>
        <p:xfrm>
          <a:off x="838200" y="1051560"/>
          <a:ext cx="10515600" cy="2377440"/>
        </p:xfrm>
        <a:graphic>
          <a:graphicData uri="http://schemas.openxmlformats.org/drawingml/2006/table">
            <a:tbl>
              <a:tblPr firstRow="1" bandRow="1">
                <a:tableStyleId>{5940675A-B579-460E-94D1-54222C63F5DA}</a:tableStyleId>
              </a:tblPr>
              <a:tblGrid>
                <a:gridCol w="2103120">
                  <a:extLst>
                    <a:ext uri="{9D8B030D-6E8A-4147-A177-3AD203B41FA5}">
                      <a16:colId xmlns:a16="http://schemas.microsoft.com/office/drawing/2014/main" val="1863102921"/>
                    </a:ext>
                  </a:extLst>
                </a:gridCol>
                <a:gridCol w="2103120">
                  <a:extLst>
                    <a:ext uri="{9D8B030D-6E8A-4147-A177-3AD203B41FA5}">
                      <a16:colId xmlns:a16="http://schemas.microsoft.com/office/drawing/2014/main" val="214931466"/>
                    </a:ext>
                  </a:extLst>
                </a:gridCol>
                <a:gridCol w="2103120">
                  <a:extLst>
                    <a:ext uri="{9D8B030D-6E8A-4147-A177-3AD203B41FA5}">
                      <a16:colId xmlns:a16="http://schemas.microsoft.com/office/drawing/2014/main" val="4202939082"/>
                    </a:ext>
                  </a:extLst>
                </a:gridCol>
                <a:gridCol w="2103120">
                  <a:extLst>
                    <a:ext uri="{9D8B030D-6E8A-4147-A177-3AD203B41FA5}">
                      <a16:colId xmlns:a16="http://schemas.microsoft.com/office/drawing/2014/main" val="2955117665"/>
                    </a:ext>
                  </a:extLst>
                </a:gridCol>
                <a:gridCol w="2103120">
                  <a:extLst>
                    <a:ext uri="{9D8B030D-6E8A-4147-A177-3AD203B41FA5}">
                      <a16:colId xmlns:a16="http://schemas.microsoft.com/office/drawing/2014/main" val="3472209385"/>
                    </a:ext>
                  </a:extLst>
                </a:gridCol>
              </a:tblGrid>
              <a:tr h="640080">
                <a:tc>
                  <a:txBody>
                    <a:bodyPr/>
                    <a:lstStyle/>
                    <a:p>
                      <a:pPr marL="0" indent="0">
                        <a:buFont typeface="+mj-lt"/>
                        <a:buNone/>
                      </a:pPr>
                      <a:r>
                        <a:rPr lang="en-US" sz="1800" b="1" dirty="0"/>
                        <a:t>YEAR &amp;</a:t>
                      </a:r>
                    </a:p>
                    <a:p>
                      <a:pPr marL="0" indent="0">
                        <a:buFont typeface="+mj-lt"/>
                        <a:buNone/>
                      </a:pPr>
                      <a:r>
                        <a:rPr lang="en-US" sz="1800" b="1" dirty="0"/>
                        <a:t>AUTHOR</a:t>
                      </a:r>
                      <a:endParaRPr lang="en-IN" sz="1800" b="1" dirty="0"/>
                    </a:p>
                  </a:txBody>
                  <a:tcPr>
                    <a:solidFill>
                      <a:schemeClr val="accent4">
                        <a:lumMod val="60000"/>
                        <a:lumOff val="40000"/>
                      </a:schemeClr>
                    </a:solidFill>
                  </a:tcPr>
                </a:tc>
                <a:tc>
                  <a:txBody>
                    <a:bodyPr/>
                    <a:lstStyle/>
                    <a:p>
                      <a:pPr marL="0" indent="0">
                        <a:buFont typeface="+mj-lt"/>
                        <a:buNone/>
                      </a:pPr>
                      <a:endParaRPr lang="en-US" sz="1800" b="1" dirty="0"/>
                    </a:p>
                    <a:p>
                      <a:pPr marL="0" indent="0">
                        <a:buFont typeface="+mj-lt"/>
                        <a:buNone/>
                      </a:pPr>
                      <a:r>
                        <a:rPr lang="en-US" sz="1800" b="1" dirty="0"/>
                        <a:t>Title</a:t>
                      </a:r>
                      <a:endParaRPr lang="en-IN" sz="1800" b="1" dirty="0"/>
                    </a:p>
                  </a:txBody>
                  <a:tcPr>
                    <a:solidFill>
                      <a:schemeClr val="accent4">
                        <a:lumMod val="60000"/>
                        <a:lumOff val="40000"/>
                      </a:schemeClr>
                    </a:solidFill>
                  </a:tcPr>
                </a:tc>
                <a:tc>
                  <a:txBody>
                    <a:bodyPr/>
                    <a:lstStyle/>
                    <a:p>
                      <a:pPr marL="0" indent="0">
                        <a:buFont typeface="+mj-lt"/>
                        <a:buNone/>
                      </a:pPr>
                      <a:endParaRPr lang="en-US" sz="1800" b="1" dirty="0"/>
                    </a:p>
                    <a:p>
                      <a:pPr marL="0" indent="0">
                        <a:buFont typeface="+mj-lt"/>
                        <a:buNone/>
                      </a:pPr>
                      <a:r>
                        <a:rPr lang="en-IN" sz="1800" b="1" dirty="0"/>
                        <a:t>OBJECTIVE</a:t>
                      </a:r>
                    </a:p>
                  </a:txBody>
                  <a:tcPr>
                    <a:solidFill>
                      <a:schemeClr val="accent4">
                        <a:lumMod val="60000"/>
                        <a:lumOff val="40000"/>
                      </a:schemeClr>
                    </a:solidFill>
                  </a:tcPr>
                </a:tc>
                <a:tc>
                  <a:txBody>
                    <a:bodyPr/>
                    <a:lstStyle/>
                    <a:p>
                      <a:pPr marL="0" indent="0">
                        <a:buFont typeface="+mj-lt"/>
                        <a:buNone/>
                      </a:pPr>
                      <a:endParaRPr lang="en-US" sz="1800" b="1" dirty="0"/>
                    </a:p>
                    <a:p>
                      <a:pPr marL="0" indent="0">
                        <a:buFont typeface="+mj-lt"/>
                        <a:buNone/>
                      </a:pPr>
                      <a:r>
                        <a:rPr lang="en-IN" sz="1800" b="1" dirty="0"/>
                        <a:t>CONTRIBUTION</a:t>
                      </a:r>
                    </a:p>
                  </a:txBody>
                  <a:tcPr>
                    <a:solidFill>
                      <a:schemeClr val="accent4">
                        <a:lumMod val="60000"/>
                        <a:lumOff val="40000"/>
                      </a:schemeClr>
                    </a:solidFill>
                  </a:tcPr>
                </a:tc>
                <a:tc>
                  <a:txBody>
                    <a:bodyPr/>
                    <a:lstStyle/>
                    <a:p>
                      <a:pPr marL="0" indent="0">
                        <a:buFont typeface="+mj-lt"/>
                        <a:buNone/>
                      </a:pPr>
                      <a:endParaRPr lang="en-US" sz="1800" b="1" dirty="0"/>
                    </a:p>
                    <a:p>
                      <a:pPr marL="0" indent="0">
                        <a:buFont typeface="+mj-lt"/>
                        <a:buNone/>
                      </a:pPr>
                      <a:r>
                        <a:rPr lang="en-IN" sz="1800" b="1" dirty="0"/>
                        <a:t>CONCLUSION</a:t>
                      </a:r>
                    </a:p>
                  </a:txBody>
                  <a:tcPr>
                    <a:solidFill>
                      <a:schemeClr val="accent4">
                        <a:lumMod val="60000"/>
                        <a:lumOff val="40000"/>
                      </a:schemeClr>
                    </a:solidFill>
                  </a:tcPr>
                </a:tc>
                <a:extLst>
                  <a:ext uri="{0D108BD9-81ED-4DB2-BD59-A6C34878D82A}">
                    <a16:rowId xmlns:a16="http://schemas.microsoft.com/office/drawing/2014/main" val="935883034"/>
                  </a:ext>
                </a:extLst>
              </a:tr>
              <a:tr h="1737360">
                <a:tc>
                  <a:txBody>
                    <a:bodyPr/>
                    <a:lstStyle/>
                    <a:p>
                      <a:pPr marL="0" indent="0">
                        <a:buFont typeface="+mj-lt"/>
                        <a:buNone/>
                      </a:pPr>
                      <a:r>
                        <a:rPr lang="en-IN" sz="1800" dirty="0"/>
                        <a:t>1913,</a:t>
                      </a:r>
                    </a:p>
                    <a:p>
                      <a:pPr marL="0" indent="0">
                        <a:buFont typeface="+mj-lt"/>
                        <a:buNone/>
                      </a:pPr>
                      <a:r>
                        <a:rPr lang="en-IN" sz="1800" dirty="0"/>
                        <a:t> Harris</a:t>
                      </a:r>
                    </a:p>
                  </a:txBody>
                  <a:tcPr/>
                </a:tc>
                <a:tc>
                  <a:txBody>
                    <a:bodyPr/>
                    <a:lstStyle/>
                    <a:p>
                      <a:pPr marL="0" indent="0">
                        <a:buFont typeface="+mj-lt"/>
                        <a:buNone/>
                      </a:pPr>
                      <a:r>
                        <a:rPr lang="en-US" sz="1800" b="0" i="0" kern="1200" dirty="0">
                          <a:solidFill>
                            <a:schemeClr val="tx1"/>
                          </a:solidFill>
                          <a:effectLst/>
                          <a:latin typeface="+mn-lt"/>
                          <a:ea typeface="+mn-ea"/>
                          <a:cs typeface="+mn-cs"/>
                        </a:rPr>
                        <a:t>Factory, The Magazine of Management.</a:t>
                      </a:r>
                      <a:endParaRPr lang="en-IN" sz="1800" i="0" dirty="0"/>
                    </a:p>
                  </a:txBody>
                  <a:tcPr/>
                </a:tc>
                <a:tc>
                  <a:txBody>
                    <a:bodyPr/>
                    <a:lstStyle/>
                    <a:p>
                      <a:pPr marL="0" indent="0">
                        <a:buFont typeface="+mj-lt"/>
                        <a:buNone/>
                      </a:pPr>
                      <a:r>
                        <a:rPr lang="en-US" sz="1800" dirty="0"/>
                        <a:t>To determine an optimal order quantity that minimizes total inventory costs.</a:t>
                      </a:r>
                      <a:endParaRPr lang="en-IN" sz="1800" dirty="0"/>
                    </a:p>
                  </a:txBody>
                  <a:tcPr/>
                </a:tc>
                <a:tc>
                  <a:txBody>
                    <a:bodyPr/>
                    <a:lstStyle/>
                    <a:p>
                      <a:pPr marL="0" indent="0">
                        <a:buFont typeface="+mj-lt"/>
                        <a:buNone/>
                      </a:pPr>
                      <a:r>
                        <a:rPr lang="en-US" sz="1800" dirty="0"/>
                        <a:t>Introduced the Economic Order Quantity (EOQ) model by balancing ordering and holding costs.</a:t>
                      </a:r>
                      <a:endParaRPr lang="en-IN" sz="1800" dirty="0"/>
                    </a:p>
                  </a:txBody>
                  <a:tcPr/>
                </a:tc>
                <a:tc>
                  <a:txBody>
                    <a:bodyPr/>
                    <a:lstStyle/>
                    <a:p>
                      <a:pPr marL="0" indent="0">
                        <a:buFont typeface="+mj-lt"/>
                        <a:buNone/>
                      </a:pPr>
                      <a:r>
                        <a:rPr lang="en-US" sz="1800" dirty="0"/>
                        <a:t>EOQ effectively minimizes overall inventory costs.</a:t>
                      </a:r>
                      <a:endParaRPr lang="en-IN" sz="1800" dirty="0"/>
                    </a:p>
                  </a:txBody>
                  <a:tcPr/>
                </a:tc>
                <a:extLst>
                  <a:ext uri="{0D108BD9-81ED-4DB2-BD59-A6C34878D82A}">
                    <a16:rowId xmlns:a16="http://schemas.microsoft.com/office/drawing/2014/main" val="2370951775"/>
                  </a:ext>
                </a:extLst>
              </a:tr>
            </a:tbl>
          </a:graphicData>
        </a:graphic>
      </p:graphicFrame>
      <p:sp>
        <p:nvSpPr>
          <p:cNvPr id="17" name="TextBox 16">
            <a:extLst>
              <a:ext uri="{FF2B5EF4-FFF2-40B4-BE49-F238E27FC236}">
                <a16:creationId xmlns:a16="http://schemas.microsoft.com/office/drawing/2014/main" id="{A888AC3D-F7F2-6E4C-5F0F-3FE4BF2C5535}"/>
              </a:ext>
            </a:extLst>
          </p:cNvPr>
          <p:cNvSpPr txBox="1"/>
          <p:nvPr/>
        </p:nvSpPr>
        <p:spPr>
          <a:xfrm>
            <a:off x="0" y="142240"/>
            <a:ext cx="12192000" cy="584775"/>
          </a:xfrm>
          <a:prstGeom prst="rect">
            <a:avLst/>
          </a:prstGeom>
          <a:noFill/>
        </p:spPr>
        <p:txBody>
          <a:bodyPr wrap="square" rtlCol="0">
            <a:spAutoFit/>
          </a:bodyPr>
          <a:lstStyle/>
          <a:p>
            <a:pPr marL="457200" indent="-457200" algn="just">
              <a:buFont typeface="Wingdings" panose="05000000000000000000" pitchFamily="2" charset="2"/>
              <a:buChar char="Ø"/>
            </a:pPr>
            <a:r>
              <a:rPr lang="en-US" altLang="en-US" sz="3200" b="1" dirty="0">
                <a:latin typeface="Times New Roman" panose="02020603050405020304" pitchFamily="18" charset="0"/>
                <a:cs typeface="Times New Roman" panose="02020603050405020304" pitchFamily="18" charset="0"/>
              </a:rPr>
              <a:t>Literature Review:</a:t>
            </a:r>
          </a:p>
        </p:txBody>
      </p:sp>
      <p:sp>
        <p:nvSpPr>
          <p:cNvPr id="21" name="TextBox 20">
            <a:extLst>
              <a:ext uri="{FF2B5EF4-FFF2-40B4-BE49-F238E27FC236}">
                <a16:creationId xmlns:a16="http://schemas.microsoft.com/office/drawing/2014/main" id="{D198D038-CD62-4609-47B6-66EC4B8D2265}"/>
              </a:ext>
            </a:extLst>
          </p:cNvPr>
          <p:cNvSpPr txBox="1"/>
          <p:nvPr/>
        </p:nvSpPr>
        <p:spPr>
          <a:xfrm>
            <a:off x="294640" y="1051560"/>
            <a:ext cx="453970" cy="523220"/>
          </a:xfrm>
          <a:prstGeom prst="rect">
            <a:avLst/>
          </a:prstGeom>
          <a:noFill/>
        </p:spPr>
        <p:txBody>
          <a:bodyPr wrap="none" rtlCol="0">
            <a:spAutoFit/>
          </a:bodyPr>
          <a:lstStyle/>
          <a:p>
            <a:r>
              <a:rPr lang="en-US" sz="2800" b="1" dirty="0"/>
              <a:t>1.</a:t>
            </a:r>
            <a:endParaRPr lang="en-IN" sz="2800" b="1" dirty="0"/>
          </a:p>
        </p:txBody>
      </p:sp>
      <p:graphicFrame>
        <p:nvGraphicFramePr>
          <p:cNvPr id="4" name="Content Placeholder 14">
            <a:extLst>
              <a:ext uri="{FF2B5EF4-FFF2-40B4-BE49-F238E27FC236}">
                <a16:creationId xmlns:a16="http://schemas.microsoft.com/office/drawing/2014/main" id="{0DDF3415-D617-C020-5CEC-AE75A8CE7B88}"/>
              </a:ext>
            </a:extLst>
          </p:cNvPr>
          <p:cNvGraphicFramePr>
            <a:graphicFrameLocks/>
          </p:cNvGraphicFramePr>
          <p:nvPr>
            <p:extLst>
              <p:ext uri="{D42A27DB-BD31-4B8C-83A1-F6EECF244321}">
                <p14:modId xmlns:p14="http://schemas.microsoft.com/office/powerpoint/2010/main" val="3119860590"/>
              </p:ext>
            </p:extLst>
          </p:nvPr>
        </p:nvGraphicFramePr>
        <p:xfrm>
          <a:off x="838200" y="4180840"/>
          <a:ext cx="10515600" cy="2377440"/>
        </p:xfrm>
        <a:graphic>
          <a:graphicData uri="http://schemas.openxmlformats.org/drawingml/2006/table">
            <a:tbl>
              <a:tblPr firstRow="1" bandRow="1">
                <a:tableStyleId>{5940675A-B579-460E-94D1-54222C63F5DA}</a:tableStyleId>
              </a:tblPr>
              <a:tblGrid>
                <a:gridCol w="2103120">
                  <a:extLst>
                    <a:ext uri="{9D8B030D-6E8A-4147-A177-3AD203B41FA5}">
                      <a16:colId xmlns:a16="http://schemas.microsoft.com/office/drawing/2014/main" val="1863102921"/>
                    </a:ext>
                  </a:extLst>
                </a:gridCol>
                <a:gridCol w="2103120">
                  <a:extLst>
                    <a:ext uri="{9D8B030D-6E8A-4147-A177-3AD203B41FA5}">
                      <a16:colId xmlns:a16="http://schemas.microsoft.com/office/drawing/2014/main" val="214931466"/>
                    </a:ext>
                  </a:extLst>
                </a:gridCol>
                <a:gridCol w="2103120">
                  <a:extLst>
                    <a:ext uri="{9D8B030D-6E8A-4147-A177-3AD203B41FA5}">
                      <a16:colId xmlns:a16="http://schemas.microsoft.com/office/drawing/2014/main" val="4202939082"/>
                    </a:ext>
                  </a:extLst>
                </a:gridCol>
                <a:gridCol w="2103120">
                  <a:extLst>
                    <a:ext uri="{9D8B030D-6E8A-4147-A177-3AD203B41FA5}">
                      <a16:colId xmlns:a16="http://schemas.microsoft.com/office/drawing/2014/main" val="2955117665"/>
                    </a:ext>
                  </a:extLst>
                </a:gridCol>
                <a:gridCol w="2103120">
                  <a:extLst>
                    <a:ext uri="{9D8B030D-6E8A-4147-A177-3AD203B41FA5}">
                      <a16:colId xmlns:a16="http://schemas.microsoft.com/office/drawing/2014/main" val="3472209385"/>
                    </a:ext>
                  </a:extLst>
                </a:gridCol>
              </a:tblGrid>
              <a:tr h="640080">
                <a:tc>
                  <a:txBody>
                    <a:bodyPr/>
                    <a:lstStyle/>
                    <a:p>
                      <a:pPr marL="0" indent="0">
                        <a:buFont typeface="+mj-lt"/>
                        <a:buNone/>
                      </a:pPr>
                      <a:r>
                        <a:rPr lang="en-US" sz="1800" b="1" dirty="0"/>
                        <a:t>YEAR &amp;</a:t>
                      </a:r>
                    </a:p>
                    <a:p>
                      <a:pPr marL="0" indent="0">
                        <a:buFont typeface="+mj-lt"/>
                        <a:buNone/>
                      </a:pPr>
                      <a:r>
                        <a:rPr lang="en-US" sz="1800" b="1" dirty="0"/>
                        <a:t>AUTHOR</a:t>
                      </a:r>
                      <a:endParaRPr lang="en-IN" sz="1800" b="1" dirty="0"/>
                    </a:p>
                  </a:txBody>
                  <a:tcPr>
                    <a:solidFill>
                      <a:schemeClr val="accent4">
                        <a:lumMod val="60000"/>
                        <a:lumOff val="40000"/>
                      </a:schemeClr>
                    </a:solidFill>
                  </a:tcPr>
                </a:tc>
                <a:tc>
                  <a:txBody>
                    <a:bodyPr/>
                    <a:lstStyle/>
                    <a:p>
                      <a:pPr marL="0" indent="0">
                        <a:buFont typeface="+mj-lt"/>
                        <a:buNone/>
                      </a:pPr>
                      <a:endParaRPr lang="en-US" sz="1800" b="1" dirty="0"/>
                    </a:p>
                    <a:p>
                      <a:pPr marL="0" indent="0">
                        <a:buFont typeface="+mj-lt"/>
                        <a:buNone/>
                      </a:pPr>
                      <a:r>
                        <a:rPr lang="en-US" sz="1800" b="1" dirty="0"/>
                        <a:t>Title</a:t>
                      </a:r>
                      <a:endParaRPr lang="en-IN" sz="1800" b="1" dirty="0"/>
                    </a:p>
                  </a:txBody>
                  <a:tcPr>
                    <a:solidFill>
                      <a:schemeClr val="accent4">
                        <a:lumMod val="60000"/>
                        <a:lumOff val="40000"/>
                      </a:schemeClr>
                    </a:solidFill>
                  </a:tcPr>
                </a:tc>
                <a:tc>
                  <a:txBody>
                    <a:bodyPr/>
                    <a:lstStyle/>
                    <a:p>
                      <a:pPr marL="0" indent="0">
                        <a:buFont typeface="+mj-lt"/>
                        <a:buNone/>
                      </a:pPr>
                      <a:endParaRPr lang="en-US" sz="1800" b="1" dirty="0"/>
                    </a:p>
                    <a:p>
                      <a:pPr marL="0" indent="0">
                        <a:buFont typeface="+mj-lt"/>
                        <a:buNone/>
                      </a:pPr>
                      <a:r>
                        <a:rPr lang="en-IN" sz="1800" b="1" dirty="0"/>
                        <a:t>OBJECTIVE</a:t>
                      </a:r>
                    </a:p>
                  </a:txBody>
                  <a:tcPr>
                    <a:solidFill>
                      <a:schemeClr val="accent4">
                        <a:lumMod val="60000"/>
                        <a:lumOff val="40000"/>
                      </a:schemeClr>
                    </a:solidFill>
                  </a:tcPr>
                </a:tc>
                <a:tc>
                  <a:txBody>
                    <a:bodyPr/>
                    <a:lstStyle/>
                    <a:p>
                      <a:pPr marL="0" indent="0">
                        <a:buFont typeface="+mj-lt"/>
                        <a:buNone/>
                      </a:pPr>
                      <a:endParaRPr lang="en-US" sz="1800" b="1" dirty="0"/>
                    </a:p>
                    <a:p>
                      <a:pPr marL="0" indent="0">
                        <a:buFont typeface="+mj-lt"/>
                        <a:buNone/>
                      </a:pPr>
                      <a:r>
                        <a:rPr lang="en-IN" sz="1800" b="1" dirty="0"/>
                        <a:t>CONTRIBUTION</a:t>
                      </a:r>
                    </a:p>
                  </a:txBody>
                  <a:tcPr>
                    <a:solidFill>
                      <a:schemeClr val="accent4">
                        <a:lumMod val="60000"/>
                        <a:lumOff val="40000"/>
                      </a:schemeClr>
                    </a:solidFill>
                  </a:tcPr>
                </a:tc>
                <a:tc>
                  <a:txBody>
                    <a:bodyPr/>
                    <a:lstStyle/>
                    <a:p>
                      <a:pPr marL="0" indent="0">
                        <a:buFont typeface="+mj-lt"/>
                        <a:buNone/>
                      </a:pPr>
                      <a:endParaRPr lang="en-US" sz="1800" b="1" dirty="0"/>
                    </a:p>
                    <a:p>
                      <a:pPr marL="0" indent="0">
                        <a:buFont typeface="+mj-lt"/>
                        <a:buNone/>
                      </a:pPr>
                      <a:r>
                        <a:rPr lang="en-IN" sz="1800" b="1" dirty="0"/>
                        <a:t>CONCLUSION</a:t>
                      </a:r>
                    </a:p>
                  </a:txBody>
                  <a:tcPr>
                    <a:solidFill>
                      <a:schemeClr val="accent4">
                        <a:lumMod val="60000"/>
                        <a:lumOff val="40000"/>
                      </a:schemeClr>
                    </a:solidFill>
                  </a:tcPr>
                </a:tc>
                <a:extLst>
                  <a:ext uri="{0D108BD9-81ED-4DB2-BD59-A6C34878D82A}">
                    <a16:rowId xmlns:a16="http://schemas.microsoft.com/office/drawing/2014/main" val="935883034"/>
                  </a:ext>
                </a:extLst>
              </a:tr>
              <a:tr h="1737360">
                <a:tc>
                  <a:txBody>
                    <a:bodyPr/>
                    <a:lstStyle/>
                    <a:p>
                      <a:pPr marL="0" indent="0">
                        <a:buFont typeface="+mj-lt"/>
                        <a:buNone/>
                      </a:pPr>
                      <a:r>
                        <a:rPr lang="en-IN" sz="1800" b="0" i="0" kern="1200" dirty="0">
                          <a:solidFill>
                            <a:schemeClr val="tx1"/>
                          </a:solidFill>
                          <a:effectLst/>
                          <a:latin typeface="+mn-lt"/>
                          <a:ea typeface="+mn-ea"/>
                          <a:cs typeface="+mn-cs"/>
                        </a:rPr>
                        <a:t>2021, </a:t>
                      </a:r>
                    </a:p>
                    <a:p>
                      <a:pPr marL="0" indent="0">
                        <a:buFont typeface="+mj-lt"/>
                        <a:buNone/>
                      </a:pPr>
                      <a:r>
                        <a:rPr lang="en-IN" sz="1800" b="0" i="0" kern="1200" dirty="0">
                          <a:solidFill>
                            <a:schemeClr val="tx1"/>
                          </a:solidFill>
                          <a:effectLst/>
                          <a:latin typeface="+mn-lt"/>
                          <a:ea typeface="+mn-ea"/>
                          <a:cs typeface="+mn-cs"/>
                        </a:rPr>
                        <a:t>Gupta, et, al.</a:t>
                      </a:r>
                      <a:endParaRPr lang="en-IN" sz="1800" b="0" dirty="0"/>
                    </a:p>
                  </a:txBody>
                  <a:tcPr/>
                </a:tc>
                <a:tc>
                  <a:txBody>
                    <a:bodyPr/>
                    <a:lstStyle/>
                    <a:p>
                      <a:pPr marL="0" indent="0">
                        <a:buFont typeface="+mj-lt"/>
                        <a:buNone/>
                      </a:pPr>
                      <a:r>
                        <a:rPr lang="en-US" sz="1800" b="0" i="0" kern="1200" dirty="0">
                          <a:solidFill>
                            <a:schemeClr val="tx1"/>
                          </a:solidFill>
                          <a:effectLst/>
                          <a:latin typeface="+mn-lt"/>
                          <a:ea typeface="+mn-ea"/>
                          <a:cs typeface="+mn-cs"/>
                        </a:rPr>
                        <a:t>Competence-Based Supply Chain Management in the Age of Pandemics.</a:t>
                      </a:r>
                      <a:endParaRPr lang="en-IN" sz="1800" i="0" dirty="0"/>
                    </a:p>
                  </a:txBody>
                  <a:tcPr/>
                </a:tc>
                <a:tc>
                  <a:txBody>
                    <a:bodyPr/>
                    <a:lstStyle/>
                    <a:p>
                      <a:pPr marL="0" indent="0">
                        <a:buFont typeface="+mj-lt"/>
                        <a:buNone/>
                      </a:pPr>
                      <a:r>
                        <a:rPr lang="en-US" sz="1800" b="0" i="0" kern="1200" dirty="0">
                          <a:solidFill>
                            <a:schemeClr val="tx1"/>
                          </a:solidFill>
                          <a:effectLst/>
                          <a:latin typeface="+mn-lt"/>
                          <a:ea typeface="+mn-ea"/>
                          <a:cs typeface="+mn-cs"/>
                        </a:rPr>
                        <a:t>To optimize PPE and ventilator inventory during COVID-19</a:t>
                      </a:r>
                      <a:endParaRPr lang="en-IN" sz="1800" dirty="0"/>
                    </a:p>
                  </a:txBody>
                  <a:tcPr/>
                </a:tc>
                <a:tc>
                  <a:txBody>
                    <a:bodyPr/>
                    <a:lstStyle/>
                    <a:p>
                      <a:pPr marL="0" indent="0">
                        <a:buFont typeface="+mj-lt"/>
                        <a:buNone/>
                      </a:pPr>
                      <a:r>
                        <a:rPr lang="en-US" sz="1800" b="0" i="0" kern="1200" dirty="0">
                          <a:solidFill>
                            <a:schemeClr val="tx1"/>
                          </a:solidFill>
                          <a:effectLst/>
                          <a:latin typeface="+mn-lt"/>
                          <a:ea typeface="+mn-ea"/>
                          <a:cs typeface="+mn-cs"/>
                        </a:rPr>
                        <a:t>Dynamic EOQ/ROP models tailored for pandemic-driven demand surges.</a:t>
                      </a:r>
                      <a:endParaRPr lang="en-IN" sz="1800" dirty="0"/>
                    </a:p>
                  </a:txBody>
                  <a:tcPr/>
                </a:tc>
                <a:tc>
                  <a:txBody>
                    <a:bodyPr/>
                    <a:lstStyle/>
                    <a:p>
                      <a:pPr marL="0" indent="0">
                        <a:buFont typeface="+mj-lt"/>
                        <a:buNone/>
                      </a:pPr>
                      <a:r>
                        <a:rPr lang="en-US" sz="1800" b="0" i="0" kern="1200" dirty="0">
                          <a:solidFill>
                            <a:schemeClr val="tx1"/>
                          </a:solidFill>
                          <a:effectLst/>
                          <a:latin typeface="+mn-lt"/>
                          <a:ea typeface="+mn-ea"/>
                          <a:cs typeface="+mn-cs"/>
                        </a:rPr>
                        <a:t>Dynamic models reduce shortages by 32% compared to static approaches.</a:t>
                      </a:r>
                      <a:endParaRPr lang="en-IN" sz="1800" dirty="0"/>
                    </a:p>
                  </a:txBody>
                  <a:tcPr/>
                </a:tc>
                <a:extLst>
                  <a:ext uri="{0D108BD9-81ED-4DB2-BD59-A6C34878D82A}">
                    <a16:rowId xmlns:a16="http://schemas.microsoft.com/office/drawing/2014/main" val="2370951775"/>
                  </a:ext>
                </a:extLst>
              </a:tr>
            </a:tbl>
          </a:graphicData>
        </a:graphic>
      </p:graphicFrame>
      <p:sp>
        <p:nvSpPr>
          <p:cNvPr id="5" name="TextBox 4">
            <a:extLst>
              <a:ext uri="{FF2B5EF4-FFF2-40B4-BE49-F238E27FC236}">
                <a16:creationId xmlns:a16="http://schemas.microsoft.com/office/drawing/2014/main" id="{831638CC-5303-3978-52E9-319C5499D29E}"/>
              </a:ext>
            </a:extLst>
          </p:cNvPr>
          <p:cNvSpPr txBox="1"/>
          <p:nvPr/>
        </p:nvSpPr>
        <p:spPr>
          <a:xfrm>
            <a:off x="294640" y="4251960"/>
            <a:ext cx="453970" cy="523220"/>
          </a:xfrm>
          <a:prstGeom prst="rect">
            <a:avLst/>
          </a:prstGeom>
          <a:noFill/>
        </p:spPr>
        <p:txBody>
          <a:bodyPr wrap="none" rtlCol="0">
            <a:spAutoFit/>
          </a:bodyPr>
          <a:lstStyle/>
          <a:p>
            <a:r>
              <a:rPr lang="en-US" sz="2800" b="1" dirty="0"/>
              <a:t>2.</a:t>
            </a:r>
            <a:endParaRPr lang="en-IN" sz="2800" b="1" dirty="0"/>
          </a:p>
        </p:txBody>
      </p:sp>
    </p:spTree>
    <p:extLst>
      <p:ext uri="{BB962C8B-B14F-4D97-AF65-F5344CB8AC3E}">
        <p14:creationId xmlns:p14="http://schemas.microsoft.com/office/powerpoint/2010/main" val="2456956930"/>
      </p:ext>
    </p:extLst>
  </p:cSld>
  <p:clrMapOvr>
    <a:masterClrMapping/>
  </p:clrMapOvr>
  <p:transition spd="slow">
    <p:push dir="u"/>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 Id="rId5" Type="http://schemas.microsoft.com/office/2011/relationships/webextension" Target="webextension5.xml"/><Relationship Id="rId4" Type="http://schemas.microsoft.com/office/2011/relationships/webextension" Target="webextension4.xml"/></Relationships>
</file>

<file path=ppt/webextensions/taskpanes.xml><?xml version="1.0" encoding="utf-8"?>
<wetp:taskpanes xmlns:wetp="http://schemas.microsoft.com/office/webextensions/taskpanes/2010/11">
  <wetp:taskpane dockstate="right" visibility="0" width="438" row="5">
    <wetp:webextensionref xmlns:r="http://schemas.openxmlformats.org/officeDocument/2006/relationships" r:id="rId1"/>
  </wetp:taskpane>
  <wetp:taskpane dockstate="right" visibility="0" width="438" row="3">
    <wetp:webextensionref xmlns:r="http://schemas.openxmlformats.org/officeDocument/2006/relationships" r:id="rId2"/>
  </wetp:taskpane>
  <wetp:taskpane dockstate="right" visibility="0" width="438" row="4">
    <wetp:webextensionref xmlns:r="http://schemas.openxmlformats.org/officeDocument/2006/relationships" r:id="rId3"/>
  </wetp:taskpane>
  <wetp:taskpane dockstate="right" visibility="0" width="438" row="6">
    <wetp:webextensionref xmlns:r="http://schemas.openxmlformats.org/officeDocument/2006/relationships" r:id="rId4"/>
  </wetp:taskpane>
  <wetp:taskpane dockstate="right" visibility="0" width="438" row="7">
    <wetp:webextensionref xmlns:r="http://schemas.openxmlformats.org/officeDocument/2006/relationships" r:id="rId5"/>
  </wetp:taskpane>
</wetp:taskpanes>
</file>

<file path=ppt/webextensions/webextension1.xml><?xml version="1.0" encoding="utf-8"?>
<we:webextension xmlns:we="http://schemas.microsoft.com/office/webextensions/webextension/2010/11" id="{059CD2CD-EA76-4BCA-B048-2CB8CAC4CBF1}">
  <we:reference id="wa200000113" version="1.0.0.0" store="en-IN" storeType="OMEX"/>
  <we:alternateReferences>
    <we:reference id="WA200000113" version="1.0.0.0" store=""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807B1549-7F65-400C-8DDB-E9284A87B7A6}">
  <we:reference id="wa200001625" version="1.0.0.8" store="en-IN" storeType="OMEX"/>
  <we:alternateReferences>
    <we:reference id="WA200001625" version="1.0.0.8" store="WA200001625"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05578E82-68B8-412B-B1E6-FCB058B57C89}">
  <we:reference id="wa200006038" version="1.0.0.3" store="en-US" storeType="OMEX"/>
  <we:alternateReferences>
    <we:reference id="wa200006038" version="1.0.0.3" store="wa200006038" storeType="OMEX"/>
  </we:alternateReferences>
  <we:properties>
    <we:property name="pptx_export_from_biorender" value="false"/>
    <we:property name="has-user-completed-add" value="true"/>
  </we:properties>
  <we:bindings/>
  <we:snapshot xmlns:r="http://schemas.openxmlformats.org/officeDocument/2006/relationships"/>
  <we:extLst>
    <a:ext xmlns:a="http://schemas.openxmlformats.org/drawingml/2006/main" uri="{0858819E-0033-43BF-8937-05EC82904868}">
      <we:backgroundApp state="1" runtimeId="Taskpane.Url"/>
    </a:ext>
  </we:extLst>
</we:webextension>
</file>

<file path=ppt/webextensions/webextension4.xml><?xml version="1.0" encoding="utf-8"?>
<we:webextension xmlns:we="http://schemas.microsoft.com/office/webextensions/webextension/2010/11" id="{54C0B7A7-EC24-4425-AAD6-095C87CDF9D9}">
  <we:reference id="wa104381063" version="1.0.0.1" store="en-US" storeType="OMEX"/>
  <we:alternateReferences>
    <we:reference id="WA104381063" version="1.0.0.1" store="WA104381063" storeType="OMEX"/>
  </we:alternateReferences>
  <we:properties/>
  <we:bindings/>
  <we:snapshot xmlns:r="http://schemas.openxmlformats.org/officeDocument/2006/relationships"/>
</we:webextension>
</file>

<file path=ppt/webextensions/webextension5.xml><?xml version="1.0" encoding="utf-8"?>
<we:webextension xmlns:we="http://schemas.microsoft.com/office/webextensions/webextension/2010/11" id="{A5417512-F97A-45ED-A3E8-2238D111966F}">
  <we:reference id="wa104381637" version="1.0.0.0" store="en-IN" storeType="OMEX"/>
  <we:alternateReferences>
    <we:reference id="WA104381637" version="1.0.0.0" store="WA104381637"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2013 - 2022 Theme</Template>
  <TotalTime>9971</TotalTime>
  <Words>1226</Words>
  <Application>Microsoft Office PowerPoint</Application>
  <PresentationFormat>Widescreen</PresentationFormat>
  <Paragraphs>231</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Cambria Math</vt:lpstr>
      <vt:lpstr>Raleway</vt:lpstr>
      <vt:lpstr>Segoe UI</vt:lpstr>
      <vt:lpstr>Times New Roman</vt:lpstr>
      <vt:lpstr>Verdana</vt:lpstr>
      <vt:lpstr>Wingdings</vt:lpstr>
      <vt:lpstr>Office Theme</vt:lpstr>
      <vt:lpstr>PowerPoint Presentation</vt:lpstr>
      <vt:lpstr>Abstract:</vt:lpstr>
      <vt:lpstr>Introduction: </vt:lpstr>
      <vt:lpstr>Objective:</vt:lpstr>
      <vt:lpstr>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Nisarg Leuva</dc:creator>
  <cp:lastModifiedBy>Nisarg Leuva</cp:lastModifiedBy>
  <cp:revision>25</cp:revision>
  <dcterms:created xsi:type="dcterms:W3CDTF">2025-01-05T17:39:59Z</dcterms:created>
  <dcterms:modified xsi:type="dcterms:W3CDTF">2025-03-29T07:57:11Z</dcterms:modified>
</cp:coreProperties>
</file>