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71" r:id="rId4"/>
    <p:sldId id="288" r:id="rId5"/>
    <p:sldId id="301" r:id="rId6"/>
    <p:sldId id="302" r:id="rId7"/>
    <p:sldId id="303" r:id="rId8"/>
    <p:sldId id="304" r:id="rId9"/>
    <p:sldId id="305" r:id="rId10"/>
    <p:sldId id="300" r:id="rId11"/>
    <p:sldId id="289" r:id="rId12"/>
    <p:sldId id="299" r:id="rId13"/>
    <p:sldId id="290" r:id="rId14"/>
    <p:sldId id="291" r:id="rId15"/>
    <p:sldId id="293" r:id="rId16"/>
    <p:sldId id="292" r:id="rId17"/>
    <p:sldId id="294" r:id="rId18"/>
    <p:sldId id="296" r:id="rId19"/>
    <p:sldId id="295" r:id="rId20"/>
    <p:sldId id="297" r:id="rId21"/>
    <p:sldId id="285" r:id="rId22"/>
    <p:sldId id="306" r:id="rId23"/>
    <p:sldId id="286" r:id="rId24"/>
    <p:sldId id="2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999A-AFF4-FDE5-B226-4F2815F7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EF0E4-A610-7C83-8B26-E369E545B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37F2F8-C728-EB31-9BE9-CA3DCCB05435}"/>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DCC9E92F-CDEE-C003-7824-724BDB4A1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72D02-70FE-DC74-2FE0-1A9CAF8CF58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27867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8516-80B0-CBBA-4E71-A7B45428D1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29258-D2BC-819A-E39A-7ECF290E4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3BDB8-F83B-C49C-6DD2-0C60E46189D9}"/>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A844714D-DF23-7320-F00B-48CA47A56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C13A4-0150-24D7-5D41-EBF25BC63ECF}"/>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34760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8F6F0-250E-AC7E-8913-231495109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03BF0-3BEF-10AF-5047-68B72905E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1B12F-1B10-38D7-A822-5FCCFE821AB4}"/>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BB1F7CC8-F073-48C1-5691-28EC77A3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57024-92DA-B3C8-2957-693649FA6089}"/>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03776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3EEB-362D-D1EB-DD36-1DA5F0C91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E6661-5A87-A3B0-9EE8-AEC6E341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106D9-233D-65CC-8BA8-AFDDF0BDE945}"/>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B4C23E11-D8E5-2E84-A1BD-D880076BF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7B35F-94B6-8744-3AB9-0556386BCC3B}"/>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0643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00FA-556B-3D8A-4D9D-EC2C8A601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CBE7B5-7AFF-E6BB-6355-CB1E31BF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19D56-FC16-4735-37A3-59492A155017}"/>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894F5E05-9C66-E8E3-0408-B8EAF77B0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C2816-9B44-9D3E-0A8D-8A289FCDDE8C}"/>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420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4032-87B5-A1CF-A33F-E6021F0FF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7F19-2AD5-1AB2-A528-DB504CB1E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F21D91-A5BF-E3F9-2F77-9B5418173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75909-F98A-75D9-61F1-9A7F69693D0D}"/>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6" name="Footer Placeholder 5">
            <a:extLst>
              <a:ext uri="{FF2B5EF4-FFF2-40B4-BE49-F238E27FC236}">
                <a16:creationId xmlns:a16="http://schemas.microsoft.com/office/drawing/2014/main" id="{73D78E6A-612E-9858-8DCC-FBBF9CBBA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D3B0B1-2F38-248D-3EC4-466839C6B63E}"/>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47068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2069-3946-F2A8-62C7-A1318D3564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323E0-7ECA-25FC-3AE1-9928D79D7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DC4BC-EB4F-7014-969A-6DDA8BCA7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DA3687-AD5B-8B7E-3AFB-A243B8924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2C6DB-419B-8458-E507-AD9504585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D37C6-27D3-978D-D017-69534ABF5FA1}"/>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8" name="Footer Placeholder 7">
            <a:extLst>
              <a:ext uri="{FF2B5EF4-FFF2-40B4-BE49-F238E27FC236}">
                <a16:creationId xmlns:a16="http://schemas.microsoft.com/office/drawing/2014/main" id="{ED10B19C-A9A8-5B00-49EC-3F226287DF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5E2AEC-7F05-D1A5-2891-248CB5D84F43}"/>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185283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A69-E375-F9AB-47F6-62F92A018D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CF71D5-2143-8216-EF33-168E6B578CE2}"/>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4" name="Footer Placeholder 3">
            <a:extLst>
              <a:ext uri="{FF2B5EF4-FFF2-40B4-BE49-F238E27FC236}">
                <a16:creationId xmlns:a16="http://schemas.microsoft.com/office/drawing/2014/main" id="{7BBD94D3-95BD-C5E9-BD41-7DB64976D4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E67183-FC59-E75F-A234-5D0B044D49A2}"/>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62456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E4ACF-4877-E61D-2D78-A42CC8F1D107}"/>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3" name="Footer Placeholder 2">
            <a:extLst>
              <a:ext uri="{FF2B5EF4-FFF2-40B4-BE49-F238E27FC236}">
                <a16:creationId xmlns:a16="http://schemas.microsoft.com/office/drawing/2014/main" id="{51528D8A-6B15-8EC3-3EE7-7E72C65CA1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30B01A-7DF9-DCCB-2849-00E15D8FDDF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69696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0B7-7387-CA1E-8226-377825969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625AAE-07F3-E752-C9D1-9ED4E44F1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AD8F7D-F8DC-AE03-5824-5B508E9FF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D6F20-8282-00B7-1F11-3738C2BD9FDA}"/>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6" name="Footer Placeholder 5">
            <a:extLst>
              <a:ext uri="{FF2B5EF4-FFF2-40B4-BE49-F238E27FC236}">
                <a16:creationId xmlns:a16="http://schemas.microsoft.com/office/drawing/2014/main" id="{673F4024-93C0-DDCF-75D2-0A113B801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A6EE3-E81C-3E09-975C-0F468EC2D535}"/>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23755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8573-6C55-7913-30CC-1B8321863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147830-591F-00AE-A90D-EB82CC561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893DDD-9C8C-BB90-5999-DD76F71EF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C9A2-39AA-EB0D-2D55-95CD057CB675}"/>
              </a:ext>
            </a:extLst>
          </p:cNvPr>
          <p:cNvSpPr>
            <a:spLocks noGrp="1"/>
          </p:cNvSpPr>
          <p:nvPr>
            <p:ph type="dt" sz="half" idx="10"/>
          </p:nvPr>
        </p:nvSpPr>
        <p:spPr/>
        <p:txBody>
          <a:bodyPr/>
          <a:lstStyle/>
          <a:p>
            <a:fld id="{DA9B4617-5D0A-4BB9-B283-1208CE48BFDF}" type="datetimeFigureOut">
              <a:rPr lang="en-IN" smtClean="0"/>
              <a:t>23-10-2024</a:t>
            </a:fld>
            <a:endParaRPr lang="en-IN"/>
          </a:p>
        </p:txBody>
      </p:sp>
      <p:sp>
        <p:nvSpPr>
          <p:cNvPr id="6" name="Footer Placeholder 5">
            <a:extLst>
              <a:ext uri="{FF2B5EF4-FFF2-40B4-BE49-F238E27FC236}">
                <a16:creationId xmlns:a16="http://schemas.microsoft.com/office/drawing/2014/main" id="{6EECB037-59F6-6710-48D3-BAE3C46FC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E76EA6-334E-1D37-F96E-479B95B7C03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6092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D050B-61D4-4E0E-44B1-A081F82B6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2C18B-1ACE-E415-FE94-9F361363F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A68DE-466E-54BA-4CFC-AE178FC83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9B4617-5D0A-4BB9-B283-1208CE48BFDF}" type="datetimeFigureOut">
              <a:rPr lang="en-IN" smtClean="0"/>
              <a:t>23-10-2024</a:t>
            </a:fld>
            <a:endParaRPr lang="en-IN"/>
          </a:p>
        </p:txBody>
      </p:sp>
      <p:sp>
        <p:nvSpPr>
          <p:cNvPr id="5" name="Footer Placeholder 4">
            <a:extLst>
              <a:ext uri="{FF2B5EF4-FFF2-40B4-BE49-F238E27FC236}">
                <a16:creationId xmlns:a16="http://schemas.microsoft.com/office/drawing/2014/main" id="{D3356CB1-DDDA-1F15-2B7C-F5E8ACFE6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A42781F-75D1-B6B3-D839-F8A397B76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5079CE-2ECD-473D-A5CB-F9BEE9AA4C21}" type="slidenum">
              <a:rPr lang="en-IN" smtClean="0"/>
              <a:t>‹#›</a:t>
            </a:fld>
            <a:endParaRPr lang="en-IN"/>
          </a:p>
        </p:txBody>
      </p:sp>
    </p:spTree>
    <p:extLst>
      <p:ext uri="{BB962C8B-B14F-4D97-AF65-F5344CB8AC3E}">
        <p14:creationId xmlns:p14="http://schemas.microsoft.com/office/powerpoint/2010/main" val="267974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C96B-ABE1-66D9-92C5-D8786FC8DB6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AIRCRAFT STABILITY </a:t>
            </a:r>
          </a:p>
        </p:txBody>
      </p:sp>
    </p:spTree>
    <p:extLst>
      <p:ext uri="{BB962C8B-B14F-4D97-AF65-F5344CB8AC3E}">
        <p14:creationId xmlns:p14="http://schemas.microsoft.com/office/powerpoint/2010/main" val="360037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4232EC-AAAD-B387-E734-51A62E4FD75B}"/>
              </a:ext>
            </a:extLst>
          </p:cNvPr>
          <p:cNvPicPr>
            <a:picLocks noChangeAspect="1"/>
          </p:cNvPicPr>
          <p:nvPr/>
        </p:nvPicPr>
        <p:blipFill>
          <a:blip r:embed="rId2"/>
          <a:stretch>
            <a:fillRect/>
          </a:stretch>
        </p:blipFill>
        <p:spPr>
          <a:xfrm>
            <a:off x="4863852" y="941586"/>
            <a:ext cx="6652837" cy="4496190"/>
          </a:xfrm>
          <a:prstGeom prst="rect">
            <a:avLst/>
          </a:prstGeom>
        </p:spPr>
      </p:pic>
      <p:sp>
        <p:nvSpPr>
          <p:cNvPr id="7" name="TextBox 6">
            <a:extLst>
              <a:ext uri="{FF2B5EF4-FFF2-40B4-BE49-F238E27FC236}">
                <a16:creationId xmlns:a16="http://schemas.microsoft.com/office/drawing/2014/main" id="{37A0A49D-F767-0A1F-C92E-B3A564D03AEA}"/>
              </a:ext>
            </a:extLst>
          </p:cNvPr>
          <p:cNvSpPr txBox="1"/>
          <p:nvPr/>
        </p:nvSpPr>
        <p:spPr>
          <a:xfrm>
            <a:off x="442451" y="1240164"/>
            <a:ext cx="4267200" cy="1569660"/>
          </a:xfrm>
          <a:prstGeom prst="rect">
            <a:avLst/>
          </a:prstGeom>
          <a:noFill/>
        </p:spPr>
        <p:txBody>
          <a:bodyPr wrap="square">
            <a:spAutoFit/>
          </a:bodyPr>
          <a:lstStyle/>
          <a:p>
            <a:pPr algn="just"/>
            <a:r>
              <a:rPr lang="en-US" sz="2400" b="0" dirty="0">
                <a:effectLst/>
                <a:latin typeface="Times New Roman" panose="02020603050405020304" pitchFamily="18" charset="0"/>
                <a:cs typeface="Times New Roman" panose="02020603050405020304" pitchFamily="18" charset="0"/>
              </a:rPr>
              <a:t>"The characteristic of an aircraft that </a:t>
            </a:r>
            <a:r>
              <a:rPr lang="en-US" sz="2400" b="0" dirty="0">
                <a:solidFill>
                  <a:srgbClr val="FF0000"/>
                </a:solidFill>
                <a:effectLst/>
                <a:latin typeface="Times New Roman" panose="02020603050405020304" pitchFamily="18" charset="0"/>
                <a:cs typeface="Times New Roman" panose="02020603050405020304" pitchFamily="18" charset="0"/>
              </a:rPr>
              <a:t>causes</a:t>
            </a:r>
            <a:r>
              <a:rPr lang="en-US" sz="2400" dirty="0">
                <a:solidFill>
                  <a:srgbClr val="FF0000"/>
                </a:solidFill>
                <a:latin typeface="Times New Roman" panose="02020603050405020304" pitchFamily="18" charset="0"/>
                <a:cs typeface="Times New Roman" panose="02020603050405020304" pitchFamily="18" charset="0"/>
              </a:rPr>
              <a:t> </a:t>
            </a:r>
            <a:r>
              <a:rPr lang="en-US" sz="2400" b="0" dirty="0">
                <a:solidFill>
                  <a:srgbClr val="FF0000"/>
                </a:solidFill>
                <a:effectLst/>
                <a:latin typeface="Times New Roman" panose="02020603050405020304" pitchFamily="18" charset="0"/>
                <a:cs typeface="Times New Roman" panose="02020603050405020304" pitchFamily="18" charset="0"/>
              </a:rPr>
              <a:t>it to return to its original flight condition </a:t>
            </a:r>
            <a:r>
              <a:rPr lang="en-US" sz="2400" b="0" dirty="0">
                <a:effectLst/>
                <a:latin typeface="Times New Roman" panose="02020603050405020304" pitchFamily="18" charset="0"/>
                <a:cs typeface="Times New Roman" panose="02020603050405020304" pitchFamily="18" charset="0"/>
              </a:rPr>
              <a:t>after</a:t>
            </a:r>
            <a:r>
              <a:rPr lang="en-US" sz="2400" dirty="0">
                <a:latin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cs typeface="Times New Roman" panose="02020603050405020304" pitchFamily="18" charset="0"/>
              </a:rPr>
              <a:t>it has been disturbed."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11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80438A-1569-E4E7-90FC-2D4425826372}"/>
              </a:ext>
            </a:extLst>
          </p:cNvPr>
          <p:cNvPicPr>
            <a:picLocks noChangeAspect="1"/>
          </p:cNvPicPr>
          <p:nvPr/>
        </p:nvPicPr>
        <p:blipFill>
          <a:blip r:embed="rId2"/>
          <a:stretch>
            <a:fillRect/>
          </a:stretch>
        </p:blipFill>
        <p:spPr>
          <a:xfrm>
            <a:off x="2032155" y="941586"/>
            <a:ext cx="8127690" cy="5415332"/>
          </a:xfrm>
          <a:prstGeom prst="rect">
            <a:avLst/>
          </a:prstGeom>
        </p:spPr>
      </p:pic>
    </p:spTree>
    <p:extLst>
      <p:ext uri="{BB962C8B-B14F-4D97-AF65-F5344CB8AC3E}">
        <p14:creationId xmlns:p14="http://schemas.microsoft.com/office/powerpoint/2010/main" val="313944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9DE0D6-E73F-6917-4C9F-DAAA64B7C7F0}"/>
              </a:ext>
            </a:extLst>
          </p:cNvPr>
          <p:cNvPicPr>
            <a:picLocks noChangeAspect="1"/>
          </p:cNvPicPr>
          <p:nvPr/>
        </p:nvPicPr>
        <p:blipFill>
          <a:blip r:embed="rId2"/>
          <a:stretch>
            <a:fillRect/>
          </a:stretch>
        </p:blipFill>
        <p:spPr>
          <a:xfrm>
            <a:off x="1035881" y="1131371"/>
            <a:ext cx="10120237" cy="4595258"/>
          </a:xfrm>
          <a:prstGeom prst="rect">
            <a:avLst/>
          </a:prstGeom>
        </p:spPr>
      </p:pic>
    </p:spTree>
    <p:extLst>
      <p:ext uri="{BB962C8B-B14F-4D97-AF65-F5344CB8AC3E}">
        <p14:creationId xmlns:p14="http://schemas.microsoft.com/office/powerpoint/2010/main" val="151598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B90049-D1DA-060A-D7BE-856C462978BA}"/>
              </a:ext>
            </a:extLst>
          </p:cNvPr>
          <p:cNvPicPr>
            <a:picLocks noChangeAspect="1"/>
          </p:cNvPicPr>
          <p:nvPr/>
        </p:nvPicPr>
        <p:blipFill>
          <a:blip r:embed="rId2"/>
          <a:stretch>
            <a:fillRect/>
          </a:stretch>
        </p:blipFill>
        <p:spPr>
          <a:xfrm>
            <a:off x="1844716" y="1017459"/>
            <a:ext cx="8321839" cy="5153433"/>
          </a:xfrm>
          <a:prstGeom prst="rect">
            <a:avLst/>
          </a:prstGeom>
        </p:spPr>
      </p:pic>
    </p:spTree>
    <p:extLst>
      <p:ext uri="{BB962C8B-B14F-4D97-AF65-F5344CB8AC3E}">
        <p14:creationId xmlns:p14="http://schemas.microsoft.com/office/powerpoint/2010/main" val="357769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8D501D-84B3-64DE-65B8-4A8C56313AAF}"/>
              </a:ext>
            </a:extLst>
          </p:cNvPr>
          <p:cNvPicPr>
            <a:picLocks noChangeAspect="1"/>
          </p:cNvPicPr>
          <p:nvPr/>
        </p:nvPicPr>
        <p:blipFill>
          <a:blip r:embed="rId2"/>
          <a:stretch>
            <a:fillRect/>
          </a:stretch>
        </p:blipFill>
        <p:spPr>
          <a:xfrm>
            <a:off x="2340119" y="1227987"/>
            <a:ext cx="7511762" cy="4825895"/>
          </a:xfrm>
          <a:prstGeom prst="rect">
            <a:avLst/>
          </a:prstGeom>
        </p:spPr>
      </p:pic>
    </p:spTree>
    <p:extLst>
      <p:ext uri="{BB962C8B-B14F-4D97-AF65-F5344CB8AC3E}">
        <p14:creationId xmlns:p14="http://schemas.microsoft.com/office/powerpoint/2010/main" val="290477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DB6B01-804E-9C59-333B-A75679C26728}"/>
              </a:ext>
            </a:extLst>
          </p:cNvPr>
          <p:cNvPicPr>
            <a:picLocks noChangeAspect="1"/>
          </p:cNvPicPr>
          <p:nvPr/>
        </p:nvPicPr>
        <p:blipFill>
          <a:blip r:embed="rId2"/>
          <a:stretch>
            <a:fillRect/>
          </a:stretch>
        </p:blipFill>
        <p:spPr>
          <a:xfrm>
            <a:off x="2222432" y="941586"/>
            <a:ext cx="7747135" cy="5146885"/>
          </a:xfrm>
          <a:prstGeom prst="rect">
            <a:avLst/>
          </a:prstGeom>
        </p:spPr>
      </p:pic>
    </p:spTree>
    <p:extLst>
      <p:ext uri="{BB962C8B-B14F-4D97-AF65-F5344CB8AC3E}">
        <p14:creationId xmlns:p14="http://schemas.microsoft.com/office/powerpoint/2010/main" val="127920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12A0A9-5422-2BAB-60BE-60445F4AE50C}"/>
              </a:ext>
            </a:extLst>
          </p:cNvPr>
          <p:cNvSpPr txBox="1"/>
          <p:nvPr/>
        </p:nvSpPr>
        <p:spPr>
          <a:xfrm>
            <a:off x="614516" y="1726689"/>
            <a:ext cx="10328787" cy="3046988"/>
          </a:xfrm>
          <a:prstGeom prst="rect">
            <a:avLst/>
          </a:prstGeom>
          <a:noFill/>
        </p:spPr>
        <p:txBody>
          <a:bodyPr wrap="square">
            <a:spAutoFit/>
          </a:bodyPr>
          <a:lstStyle/>
          <a:p>
            <a:pPr algn="just"/>
            <a:r>
              <a:rPr lang="en-US" sz="2400" b="0" dirty="0">
                <a:effectLst/>
                <a:latin typeface="Times New Roman" panose="02020603050405020304" pitchFamily="18" charset="0"/>
                <a:cs typeface="Times New Roman" panose="02020603050405020304" pitchFamily="18" charset="0"/>
              </a:rPr>
              <a:t>"When an aircraft is disturbed from the straight and level flight, its </a:t>
            </a:r>
            <a:r>
              <a:rPr lang="en-US" sz="2400" b="0" dirty="0">
                <a:solidFill>
                  <a:srgbClr val="FF0000"/>
                </a:solidFill>
                <a:effectLst/>
                <a:latin typeface="Times New Roman" panose="02020603050405020304" pitchFamily="18" charset="0"/>
                <a:cs typeface="Times New Roman" panose="02020603050405020304" pitchFamily="18" charset="0"/>
              </a:rPr>
              <a:t>static stability starts it back in the correct direction</a:t>
            </a:r>
            <a:r>
              <a:rPr lang="en-US" sz="2400" b="0" dirty="0">
                <a:effectLst/>
                <a:latin typeface="Times New Roman" panose="02020603050405020304" pitchFamily="18" charset="0"/>
                <a:cs typeface="Times New Roman" panose="02020603050405020304" pitchFamily="18" charset="0"/>
              </a:rPr>
              <a:t>; but it overshoots, and the corrective forces are applied in the opposite direction.</a:t>
            </a:r>
          </a:p>
          <a:p>
            <a:pPr algn="just"/>
            <a:endParaRPr lang="en-US" sz="2400" b="0" dirty="0">
              <a:effectLst/>
              <a:latin typeface="Times New Roman" panose="02020603050405020304" pitchFamily="18" charset="0"/>
              <a:cs typeface="Times New Roman" panose="02020603050405020304" pitchFamily="18" charset="0"/>
            </a:endParaRPr>
          </a:p>
          <a:p>
            <a:pPr algn="just"/>
            <a:endParaRPr lang="en-US" sz="2400" b="0" dirty="0">
              <a:effectLst/>
              <a:latin typeface="Times New Roman" panose="02020603050405020304" pitchFamily="18" charset="0"/>
              <a:cs typeface="Times New Roman" panose="02020603050405020304" pitchFamily="18" charset="0"/>
            </a:endParaRPr>
          </a:p>
          <a:p>
            <a:pPr algn="just"/>
            <a:r>
              <a:rPr lang="en-US" sz="2400" b="0" dirty="0">
                <a:effectLst/>
                <a:latin typeface="Times New Roman" panose="02020603050405020304" pitchFamily="18" charset="0"/>
                <a:cs typeface="Times New Roman" panose="02020603050405020304" pitchFamily="18" charset="0"/>
              </a:rPr>
              <a:t>The </a:t>
            </a:r>
            <a:r>
              <a:rPr lang="en-US" sz="2400" b="0" dirty="0">
                <a:solidFill>
                  <a:srgbClr val="FF0000"/>
                </a:solidFill>
                <a:effectLst/>
                <a:latin typeface="Times New Roman" panose="02020603050405020304" pitchFamily="18" charset="0"/>
                <a:cs typeface="Times New Roman" panose="02020603050405020304" pitchFamily="18" charset="0"/>
              </a:rPr>
              <a:t>aircraft oscillates back and forth on both sides of the correct condition</a:t>
            </a:r>
            <a:r>
              <a:rPr lang="en-US" sz="2400" b="0" dirty="0">
                <a:effectLst/>
                <a:latin typeface="Times New Roman" panose="02020603050405020304" pitchFamily="18" charset="0"/>
                <a:cs typeface="Times New Roman" panose="02020603050405020304" pitchFamily="18" charset="0"/>
              </a:rPr>
              <a:t>, with each oscillation smaller than the one before it. </a:t>
            </a:r>
            <a:r>
              <a:rPr lang="en-US" sz="2400" b="0" dirty="0">
                <a:solidFill>
                  <a:srgbClr val="FF0000"/>
                </a:solidFill>
                <a:effectLst/>
                <a:latin typeface="Times New Roman" panose="02020603050405020304" pitchFamily="18" charset="0"/>
                <a:cs typeface="Times New Roman" panose="02020603050405020304" pitchFamily="18" charset="0"/>
              </a:rPr>
              <a:t>Dynamic stability </a:t>
            </a:r>
            <a:r>
              <a:rPr lang="en-US" sz="2400" b="0" dirty="0">
                <a:effectLst/>
                <a:latin typeface="Times New Roman" panose="02020603050405020304" pitchFamily="18" charset="0"/>
                <a:cs typeface="Times New Roman" panose="02020603050405020304" pitchFamily="18" charset="0"/>
              </a:rPr>
              <a:t>is the decreasing of these </a:t>
            </a:r>
            <a:r>
              <a:rPr lang="en-US" sz="2400" b="0" dirty="0">
                <a:solidFill>
                  <a:srgbClr val="FF0000"/>
                </a:solidFill>
                <a:effectLst/>
                <a:latin typeface="Times New Roman" panose="02020603050405020304" pitchFamily="18" charset="0"/>
                <a:cs typeface="Times New Roman" panose="02020603050405020304" pitchFamily="18" charset="0"/>
              </a:rPr>
              <a:t>restorative oscillations</a:t>
            </a:r>
            <a:r>
              <a:rPr lang="en-US" sz="2400"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905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87DD27-6127-3BFC-04EF-8CADF5A6EA85}"/>
              </a:ext>
            </a:extLst>
          </p:cNvPr>
          <p:cNvPicPr>
            <a:picLocks noChangeAspect="1"/>
          </p:cNvPicPr>
          <p:nvPr/>
        </p:nvPicPr>
        <p:blipFill>
          <a:blip r:embed="rId2"/>
          <a:stretch>
            <a:fillRect/>
          </a:stretch>
        </p:blipFill>
        <p:spPr>
          <a:xfrm>
            <a:off x="2034479" y="1089070"/>
            <a:ext cx="8123041" cy="5124917"/>
          </a:xfrm>
          <a:prstGeom prst="rect">
            <a:avLst/>
          </a:prstGeom>
        </p:spPr>
      </p:pic>
    </p:spTree>
    <p:extLst>
      <p:ext uri="{BB962C8B-B14F-4D97-AF65-F5344CB8AC3E}">
        <p14:creationId xmlns:p14="http://schemas.microsoft.com/office/powerpoint/2010/main" val="265168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FB49FB-F574-35E8-62F5-F311BAB804E8}"/>
              </a:ext>
            </a:extLst>
          </p:cNvPr>
          <p:cNvPicPr>
            <a:picLocks noChangeAspect="1"/>
          </p:cNvPicPr>
          <p:nvPr/>
        </p:nvPicPr>
        <p:blipFill>
          <a:blip r:embed="rId2"/>
          <a:stretch>
            <a:fillRect/>
          </a:stretch>
        </p:blipFill>
        <p:spPr>
          <a:xfrm>
            <a:off x="1952179" y="1054667"/>
            <a:ext cx="8287642" cy="5159321"/>
          </a:xfrm>
          <a:prstGeom prst="rect">
            <a:avLst/>
          </a:prstGeom>
        </p:spPr>
      </p:pic>
    </p:spTree>
    <p:extLst>
      <p:ext uri="{BB962C8B-B14F-4D97-AF65-F5344CB8AC3E}">
        <p14:creationId xmlns:p14="http://schemas.microsoft.com/office/powerpoint/2010/main" val="72634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721AE7-44A5-C181-CA2B-AB2CF979ACC5}"/>
              </a:ext>
            </a:extLst>
          </p:cNvPr>
          <p:cNvPicPr>
            <a:picLocks noChangeAspect="1"/>
          </p:cNvPicPr>
          <p:nvPr/>
        </p:nvPicPr>
        <p:blipFill>
          <a:blip r:embed="rId2"/>
          <a:stretch>
            <a:fillRect/>
          </a:stretch>
        </p:blipFill>
        <p:spPr>
          <a:xfrm>
            <a:off x="1872898" y="941586"/>
            <a:ext cx="8446204" cy="5350890"/>
          </a:xfrm>
          <a:prstGeom prst="rect">
            <a:avLst/>
          </a:prstGeom>
        </p:spPr>
      </p:pic>
    </p:spTree>
    <p:extLst>
      <p:ext uri="{BB962C8B-B14F-4D97-AF65-F5344CB8AC3E}">
        <p14:creationId xmlns:p14="http://schemas.microsoft.com/office/powerpoint/2010/main" val="146097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Degree of Freedom of Aircraft Motion:</a:t>
            </a:r>
          </a:p>
        </p:txBody>
      </p:sp>
      <p:pic>
        <p:nvPicPr>
          <p:cNvPr id="7" name="Picture 6" descr="A diagram of a plane&#10;&#10;Description automatically generated">
            <a:extLst>
              <a:ext uri="{FF2B5EF4-FFF2-40B4-BE49-F238E27FC236}">
                <a16:creationId xmlns:a16="http://schemas.microsoft.com/office/drawing/2014/main" id="{5CCA42B6-B153-66D8-6610-B40C6A492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06" y="890294"/>
            <a:ext cx="9345329" cy="5801535"/>
          </a:xfrm>
          <a:prstGeom prst="rect">
            <a:avLst/>
          </a:prstGeom>
        </p:spPr>
      </p:pic>
    </p:spTree>
    <p:extLst>
      <p:ext uri="{BB962C8B-B14F-4D97-AF65-F5344CB8AC3E}">
        <p14:creationId xmlns:p14="http://schemas.microsoft.com/office/powerpoint/2010/main" val="285145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a:latin typeface="Times New Roman" panose="02020603050405020304" pitchFamily="18" charset="0"/>
                <a:cs typeface="Times New Roman" panose="02020603050405020304" pitchFamily="18" charset="0"/>
              </a:rPr>
              <a:t>Aircraft Stability:</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558FD4-00A4-758D-77DC-46EB9E5B85C1}"/>
              </a:ext>
            </a:extLst>
          </p:cNvPr>
          <p:cNvPicPr>
            <a:picLocks noChangeAspect="1"/>
          </p:cNvPicPr>
          <p:nvPr/>
        </p:nvPicPr>
        <p:blipFill>
          <a:blip r:embed="rId2"/>
          <a:stretch>
            <a:fillRect/>
          </a:stretch>
        </p:blipFill>
        <p:spPr>
          <a:xfrm>
            <a:off x="1674142" y="941586"/>
            <a:ext cx="8843716" cy="5449746"/>
          </a:xfrm>
          <a:prstGeom prst="rect">
            <a:avLst/>
          </a:prstGeom>
        </p:spPr>
      </p:pic>
    </p:spTree>
    <p:extLst>
      <p:ext uri="{BB962C8B-B14F-4D97-AF65-F5344CB8AC3E}">
        <p14:creationId xmlns:p14="http://schemas.microsoft.com/office/powerpoint/2010/main" val="543701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114801" y="304801"/>
            <a:ext cx="4067175" cy="504825"/>
          </a:xfrm>
          <a:prstGeom prst="rect">
            <a:avLst/>
          </a:prstGeom>
          <a:noFill/>
          <a:ln w="9525">
            <a:noFill/>
            <a:miter lim="800000"/>
            <a:headEnd/>
            <a:tailEnd/>
          </a:ln>
          <a:effectLst/>
        </p:spPr>
      </p:pic>
      <p:grpSp>
        <p:nvGrpSpPr>
          <p:cNvPr id="6" name="Group 5"/>
          <p:cNvGrpSpPr/>
          <p:nvPr/>
        </p:nvGrpSpPr>
        <p:grpSpPr>
          <a:xfrm>
            <a:off x="698091" y="990601"/>
            <a:ext cx="9170380" cy="917165"/>
            <a:chOff x="0" y="990600"/>
            <a:chExt cx="8886825" cy="1085850"/>
          </a:xfrm>
        </p:grpSpPr>
        <p:pic>
          <p:nvPicPr>
            <p:cNvPr id="1027" name="Picture 3"/>
            <p:cNvPicPr>
              <a:picLocks noChangeAspect="1" noChangeArrowheads="1"/>
            </p:cNvPicPr>
            <p:nvPr/>
          </p:nvPicPr>
          <p:blipFill>
            <a:blip r:embed="rId3"/>
            <a:srcRect/>
            <a:stretch>
              <a:fillRect/>
            </a:stretch>
          </p:blipFill>
          <p:spPr bwMode="auto">
            <a:xfrm>
              <a:off x="0" y="990600"/>
              <a:ext cx="8886825" cy="438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2400" y="1524000"/>
              <a:ext cx="2914650" cy="5238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095625" y="1600200"/>
              <a:ext cx="1323975" cy="47625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6"/>
          <a:srcRect/>
          <a:stretch>
            <a:fillRect/>
          </a:stretch>
        </p:blipFill>
        <p:spPr bwMode="auto">
          <a:xfrm>
            <a:off x="855355" y="2133600"/>
            <a:ext cx="2910400" cy="495300"/>
          </a:xfrm>
          <a:prstGeom prst="rect">
            <a:avLst/>
          </a:prstGeom>
          <a:noFill/>
          <a:ln w="9525">
            <a:noFill/>
            <a:miter lim="800000"/>
            <a:headEnd/>
            <a:tailEnd/>
          </a:ln>
          <a:effectLst/>
        </p:spPr>
      </p:pic>
      <p:grpSp>
        <p:nvGrpSpPr>
          <p:cNvPr id="10" name="Group 9"/>
          <p:cNvGrpSpPr/>
          <p:nvPr/>
        </p:nvGrpSpPr>
        <p:grpSpPr>
          <a:xfrm>
            <a:off x="2667000" y="2667000"/>
            <a:ext cx="7010400" cy="765276"/>
            <a:chOff x="381000" y="2743200"/>
            <a:chExt cx="8420100" cy="919163"/>
          </a:xfrm>
        </p:grpSpPr>
        <p:pic>
          <p:nvPicPr>
            <p:cNvPr id="1031" name="Picture 7"/>
            <p:cNvPicPr>
              <a:picLocks noChangeAspect="1" noChangeArrowheads="1"/>
            </p:cNvPicPr>
            <p:nvPr/>
          </p:nvPicPr>
          <p:blipFill>
            <a:blip r:embed="rId7"/>
            <a:srcRect/>
            <a:stretch>
              <a:fillRect/>
            </a:stretch>
          </p:blipFill>
          <p:spPr bwMode="auto">
            <a:xfrm>
              <a:off x="609600" y="2743200"/>
              <a:ext cx="8191500" cy="47625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381000" y="3195638"/>
              <a:ext cx="6848475" cy="466725"/>
            </a:xfrm>
            <a:prstGeom prst="rect">
              <a:avLst/>
            </a:prstGeom>
            <a:noFill/>
            <a:ln w="9525">
              <a:noFill/>
              <a:miter lim="800000"/>
              <a:headEnd/>
              <a:tailEnd/>
            </a:ln>
            <a:effectLst/>
          </p:spPr>
        </p:pic>
      </p:grpSp>
      <p:pic>
        <p:nvPicPr>
          <p:cNvPr id="1033" name="Picture 9"/>
          <p:cNvPicPr>
            <a:picLocks noChangeAspect="1" noChangeArrowheads="1"/>
          </p:cNvPicPr>
          <p:nvPr/>
        </p:nvPicPr>
        <p:blipFill>
          <a:blip r:embed="rId9"/>
          <a:srcRect/>
          <a:stretch>
            <a:fillRect/>
          </a:stretch>
        </p:blipFill>
        <p:spPr bwMode="auto">
          <a:xfrm>
            <a:off x="2057400" y="3962401"/>
            <a:ext cx="3695700" cy="447675"/>
          </a:xfrm>
          <a:prstGeom prst="rect">
            <a:avLst/>
          </a:prstGeom>
          <a:noFill/>
          <a:ln w="9525">
            <a:noFill/>
            <a:miter lim="800000"/>
            <a:headEnd/>
            <a:tailEnd/>
          </a:ln>
          <a:effectLst/>
        </p:spPr>
      </p:pic>
      <p:grpSp>
        <p:nvGrpSpPr>
          <p:cNvPr id="14" name="Group 13"/>
          <p:cNvGrpSpPr/>
          <p:nvPr/>
        </p:nvGrpSpPr>
        <p:grpSpPr>
          <a:xfrm>
            <a:off x="2590800" y="4648200"/>
            <a:ext cx="7543800" cy="386862"/>
            <a:chOff x="609600" y="4572000"/>
            <a:chExt cx="8915400" cy="457200"/>
          </a:xfrm>
        </p:grpSpPr>
        <p:pic>
          <p:nvPicPr>
            <p:cNvPr id="1034" name="Picture 10"/>
            <p:cNvPicPr>
              <a:picLocks noChangeAspect="1" noChangeArrowheads="1"/>
            </p:cNvPicPr>
            <p:nvPr/>
          </p:nvPicPr>
          <p:blipFill>
            <a:blip r:embed="rId10"/>
            <a:srcRect/>
            <a:stretch>
              <a:fillRect/>
            </a:stretch>
          </p:blipFill>
          <p:spPr bwMode="auto">
            <a:xfrm>
              <a:off x="609600" y="4572000"/>
              <a:ext cx="7820025" cy="44767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1"/>
            <a:srcRect/>
            <a:stretch>
              <a:fillRect/>
            </a:stretch>
          </p:blipFill>
          <p:spPr bwMode="auto">
            <a:xfrm>
              <a:off x="8410575" y="4572000"/>
              <a:ext cx="1114425" cy="457200"/>
            </a:xfrm>
            <a:prstGeom prst="rect">
              <a:avLst/>
            </a:prstGeom>
            <a:noFill/>
            <a:ln w="9525">
              <a:noFill/>
              <a:miter lim="800000"/>
              <a:headEnd/>
              <a:tailEnd/>
            </a:ln>
            <a:effec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C7F0C4-375D-074C-9662-D1186D2126EA}"/>
              </a:ext>
            </a:extLst>
          </p:cNvPr>
          <p:cNvPicPr>
            <a:picLocks noChangeAspect="1"/>
          </p:cNvPicPr>
          <p:nvPr/>
        </p:nvPicPr>
        <p:blipFill>
          <a:blip r:embed="rId2"/>
          <a:stretch>
            <a:fillRect/>
          </a:stretch>
        </p:blipFill>
        <p:spPr>
          <a:xfrm>
            <a:off x="2352128" y="1629777"/>
            <a:ext cx="6016039" cy="2775074"/>
          </a:xfrm>
          <a:prstGeom prst="rect">
            <a:avLst/>
          </a:prstGeom>
        </p:spPr>
      </p:pic>
    </p:spTree>
    <p:extLst>
      <p:ext uri="{BB962C8B-B14F-4D97-AF65-F5344CB8AC3E}">
        <p14:creationId xmlns:p14="http://schemas.microsoft.com/office/powerpoint/2010/main" val="204530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0" y="609601"/>
            <a:ext cx="1828800" cy="646331"/>
          </a:xfrm>
          <a:prstGeom prst="rect">
            <a:avLst/>
          </a:prstGeom>
          <a:noFill/>
        </p:spPr>
        <p:txBody>
          <a:bodyPr wrap="square" rtlCol="0">
            <a:spAutoFit/>
          </a:bodyPr>
          <a:lstStyle/>
          <a:p>
            <a:r>
              <a:rPr lang="en-IN" dirty="0">
                <a:solidFill>
                  <a:schemeClr val="bg1"/>
                </a:solidFill>
              </a:rPr>
              <a:t>Structural Failure</a:t>
            </a:r>
          </a:p>
        </p:txBody>
      </p:sp>
      <p:sp>
        <p:nvSpPr>
          <p:cNvPr id="4" name="TextBox 3"/>
          <p:cNvSpPr txBox="1"/>
          <p:nvPr/>
        </p:nvSpPr>
        <p:spPr>
          <a:xfrm>
            <a:off x="6934200" y="5715001"/>
            <a:ext cx="1828800" cy="646331"/>
          </a:xfrm>
          <a:prstGeom prst="rect">
            <a:avLst/>
          </a:prstGeom>
          <a:noFill/>
        </p:spPr>
        <p:txBody>
          <a:bodyPr wrap="square" rtlCol="0">
            <a:spAutoFit/>
          </a:bodyPr>
          <a:lstStyle/>
          <a:p>
            <a:r>
              <a:rPr lang="en-IN" dirty="0">
                <a:solidFill>
                  <a:schemeClr val="bg1"/>
                </a:solidFill>
              </a:rPr>
              <a:t>Structural Failure</a:t>
            </a:r>
          </a:p>
        </p:txBody>
      </p:sp>
      <p:pic>
        <p:nvPicPr>
          <p:cNvPr id="5" name="Picture 4">
            <a:extLst>
              <a:ext uri="{FF2B5EF4-FFF2-40B4-BE49-F238E27FC236}">
                <a16:creationId xmlns:a16="http://schemas.microsoft.com/office/drawing/2014/main" id="{73D7F498-7CF3-03BD-7FD4-BBB39777BF4C}"/>
              </a:ext>
            </a:extLst>
          </p:cNvPr>
          <p:cNvPicPr>
            <a:picLocks noChangeAspect="1"/>
          </p:cNvPicPr>
          <p:nvPr/>
        </p:nvPicPr>
        <p:blipFill>
          <a:blip r:embed="rId2"/>
          <a:stretch>
            <a:fillRect/>
          </a:stretch>
        </p:blipFill>
        <p:spPr>
          <a:xfrm>
            <a:off x="2172929" y="573588"/>
            <a:ext cx="8120442" cy="5141413"/>
          </a:xfrm>
          <a:prstGeom prst="rect">
            <a:avLst/>
          </a:prstGeom>
        </p:spPr>
      </p:pic>
      <p:sp>
        <p:nvSpPr>
          <p:cNvPr id="6" name="TextBox 5">
            <a:extLst>
              <a:ext uri="{FF2B5EF4-FFF2-40B4-BE49-F238E27FC236}">
                <a16:creationId xmlns:a16="http://schemas.microsoft.com/office/drawing/2014/main" id="{32D10C33-1CA0-D106-1AAE-2A9CC7FA12F3}"/>
              </a:ext>
            </a:extLst>
          </p:cNvPr>
          <p:cNvSpPr txBox="1"/>
          <p:nvPr/>
        </p:nvSpPr>
        <p:spPr>
          <a:xfrm>
            <a:off x="2525887" y="6028013"/>
            <a:ext cx="7767484" cy="369332"/>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V-n diagram for a typical jet trainer aircraft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33600" y="533400"/>
            <a:ext cx="3886200" cy="457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019800" y="533400"/>
            <a:ext cx="4000500" cy="457200"/>
          </a:xfrm>
          <a:prstGeom prst="rect">
            <a:avLst/>
          </a:prstGeom>
          <a:noFill/>
          <a:ln w="9525">
            <a:noFill/>
            <a:miter lim="800000"/>
            <a:headEnd/>
            <a:tailEnd/>
          </a:ln>
          <a:effectLst/>
        </p:spPr>
      </p:pic>
      <p:grpSp>
        <p:nvGrpSpPr>
          <p:cNvPr id="6" name="Group 5"/>
          <p:cNvGrpSpPr/>
          <p:nvPr/>
        </p:nvGrpSpPr>
        <p:grpSpPr>
          <a:xfrm>
            <a:off x="1828800" y="1252450"/>
            <a:ext cx="8534400" cy="347751"/>
            <a:chOff x="609600" y="1676400"/>
            <a:chExt cx="11220450" cy="457200"/>
          </a:xfrm>
        </p:grpSpPr>
        <p:pic>
          <p:nvPicPr>
            <p:cNvPr id="3076" name="Picture 4"/>
            <p:cNvPicPr>
              <a:picLocks noChangeAspect="1" noChangeArrowheads="1"/>
            </p:cNvPicPr>
            <p:nvPr/>
          </p:nvPicPr>
          <p:blipFill>
            <a:blip r:embed="rId4"/>
            <a:srcRect/>
            <a:stretch>
              <a:fillRect/>
            </a:stretch>
          </p:blipFill>
          <p:spPr bwMode="auto">
            <a:xfrm>
              <a:off x="609600" y="1676400"/>
              <a:ext cx="3724275" cy="4286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343400" y="1752600"/>
              <a:ext cx="7486650" cy="381000"/>
            </a:xfrm>
            <a:prstGeom prst="rect">
              <a:avLst/>
            </a:prstGeom>
            <a:noFill/>
            <a:ln w="9525">
              <a:noFill/>
              <a:miter lim="800000"/>
              <a:headEnd/>
              <a:tailEnd/>
            </a:ln>
            <a:effectLst/>
          </p:spPr>
        </p:pic>
      </p:grpSp>
      <p:grpSp>
        <p:nvGrpSpPr>
          <p:cNvPr id="9" name="Group 8"/>
          <p:cNvGrpSpPr/>
          <p:nvPr/>
        </p:nvGrpSpPr>
        <p:grpSpPr>
          <a:xfrm>
            <a:off x="1676401" y="2057400"/>
            <a:ext cx="8915399" cy="703240"/>
            <a:chOff x="-914400" y="3205163"/>
            <a:chExt cx="11049000" cy="871537"/>
          </a:xfrm>
        </p:grpSpPr>
        <p:pic>
          <p:nvPicPr>
            <p:cNvPr id="3078" name="Picture 6"/>
            <p:cNvPicPr>
              <a:picLocks noChangeAspect="1" noChangeArrowheads="1"/>
            </p:cNvPicPr>
            <p:nvPr/>
          </p:nvPicPr>
          <p:blipFill>
            <a:blip r:embed="rId6"/>
            <a:srcRect/>
            <a:stretch>
              <a:fillRect/>
            </a:stretch>
          </p:blipFill>
          <p:spPr bwMode="auto">
            <a:xfrm>
              <a:off x="-819150" y="3205163"/>
              <a:ext cx="10782300" cy="4476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914400" y="3657600"/>
              <a:ext cx="11049000" cy="419100"/>
            </a:xfrm>
            <a:prstGeom prst="rect">
              <a:avLst/>
            </a:prstGeom>
            <a:noFill/>
            <a:ln w="9525">
              <a:noFill/>
              <a:miter lim="800000"/>
              <a:headEnd/>
              <a:tailEnd/>
            </a:ln>
            <a:effectLst/>
          </p:spPr>
        </p:pic>
      </p:grpSp>
      <p:grpSp>
        <p:nvGrpSpPr>
          <p:cNvPr id="12" name="Group 11"/>
          <p:cNvGrpSpPr/>
          <p:nvPr/>
        </p:nvGrpSpPr>
        <p:grpSpPr>
          <a:xfrm>
            <a:off x="1752600" y="3352800"/>
            <a:ext cx="8424862" cy="415402"/>
            <a:chOff x="176213" y="3200400"/>
            <a:chExt cx="9272587" cy="457200"/>
          </a:xfrm>
        </p:grpSpPr>
        <p:pic>
          <p:nvPicPr>
            <p:cNvPr id="3080" name="Picture 8"/>
            <p:cNvPicPr>
              <a:picLocks noChangeAspect="1" noChangeArrowheads="1"/>
            </p:cNvPicPr>
            <p:nvPr/>
          </p:nvPicPr>
          <p:blipFill>
            <a:blip r:embed="rId8"/>
            <a:srcRect/>
            <a:stretch>
              <a:fillRect/>
            </a:stretch>
          </p:blipFill>
          <p:spPr bwMode="auto">
            <a:xfrm>
              <a:off x="176213" y="3200400"/>
              <a:ext cx="8791575" cy="4572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a:srcRect/>
            <a:stretch>
              <a:fillRect/>
            </a:stretch>
          </p:blipFill>
          <p:spPr bwMode="auto">
            <a:xfrm>
              <a:off x="9039225" y="3305175"/>
              <a:ext cx="409575" cy="352425"/>
            </a:xfrm>
            <a:prstGeom prst="rect">
              <a:avLst/>
            </a:prstGeom>
            <a:noFill/>
            <a:ln w="9525">
              <a:noFill/>
              <a:miter lim="800000"/>
              <a:headEnd/>
              <a:tailEnd/>
            </a:ln>
            <a:effectLst/>
          </p:spPr>
        </p:pic>
      </p:grpSp>
      <p:pic>
        <p:nvPicPr>
          <p:cNvPr id="5" name="Picture 4">
            <a:extLst>
              <a:ext uri="{FF2B5EF4-FFF2-40B4-BE49-F238E27FC236}">
                <a16:creationId xmlns:a16="http://schemas.microsoft.com/office/drawing/2014/main" id="{D5A0D5E0-83E3-FFFD-88A2-DA2170A4F5A8}"/>
              </a:ext>
            </a:extLst>
          </p:cNvPr>
          <p:cNvPicPr>
            <a:picLocks noChangeAspect="1"/>
          </p:cNvPicPr>
          <p:nvPr/>
        </p:nvPicPr>
        <p:blipFill>
          <a:blip r:embed="rId10"/>
          <a:stretch>
            <a:fillRect/>
          </a:stretch>
        </p:blipFill>
        <p:spPr>
          <a:xfrm>
            <a:off x="3590993" y="4072630"/>
            <a:ext cx="4615285" cy="16300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Degree of Freedom of Aircraft Motion:</a:t>
            </a:r>
          </a:p>
        </p:txBody>
      </p:sp>
      <p:pic>
        <p:nvPicPr>
          <p:cNvPr id="4" name="Picture 3">
            <a:extLst>
              <a:ext uri="{FF2B5EF4-FFF2-40B4-BE49-F238E27FC236}">
                <a16:creationId xmlns:a16="http://schemas.microsoft.com/office/drawing/2014/main" id="{A5790F92-C84E-05BB-6555-DB70923B6F53}"/>
              </a:ext>
            </a:extLst>
          </p:cNvPr>
          <p:cNvPicPr>
            <a:picLocks noChangeAspect="1"/>
          </p:cNvPicPr>
          <p:nvPr/>
        </p:nvPicPr>
        <p:blipFill>
          <a:blip r:embed="rId2"/>
          <a:stretch>
            <a:fillRect/>
          </a:stretch>
        </p:blipFill>
        <p:spPr>
          <a:xfrm>
            <a:off x="1761435" y="1474300"/>
            <a:ext cx="8199831" cy="3909399"/>
          </a:xfrm>
          <a:prstGeom prst="rect">
            <a:avLst/>
          </a:prstGeom>
        </p:spPr>
      </p:pic>
    </p:spTree>
    <p:extLst>
      <p:ext uri="{BB962C8B-B14F-4D97-AF65-F5344CB8AC3E}">
        <p14:creationId xmlns:p14="http://schemas.microsoft.com/office/powerpoint/2010/main" val="245663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sp>
        <p:nvSpPr>
          <p:cNvPr id="7" name="TextBox 6">
            <a:extLst>
              <a:ext uri="{FF2B5EF4-FFF2-40B4-BE49-F238E27FC236}">
                <a16:creationId xmlns:a16="http://schemas.microsoft.com/office/drawing/2014/main" id="{37A0A49D-F767-0A1F-C92E-B3A564D03AEA}"/>
              </a:ext>
            </a:extLst>
          </p:cNvPr>
          <p:cNvSpPr txBox="1"/>
          <p:nvPr/>
        </p:nvSpPr>
        <p:spPr>
          <a:xfrm>
            <a:off x="442450" y="1061884"/>
            <a:ext cx="11434917" cy="563231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study the performance of an airplane, First, establish the fundamental equations that govern its translational motion through the air. </a:t>
            </a:r>
          </a:p>
          <a:p>
            <a:pPr algn="just"/>
            <a:r>
              <a:rPr lang="en-US" sz="2400" dirty="0">
                <a:latin typeface="Times New Roman" panose="02020603050405020304" pitchFamily="18" charset="0"/>
                <a:cs typeface="Times New Roman" panose="02020603050405020304" pitchFamily="18" charset="0"/>
              </a:rPr>
              <a:t>Consider an airplane in flight. </a:t>
            </a:r>
          </a:p>
          <a:p>
            <a:pPr algn="just"/>
            <a:r>
              <a:rPr lang="en-US" sz="2400" dirty="0">
                <a:latin typeface="Times New Roman" panose="02020603050405020304" pitchFamily="18" charset="0"/>
                <a:cs typeface="Times New Roman" panose="02020603050405020304" pitchFamily="18" charset="0"/>
              </a:rPr>
              <a:t>The flight path (direction of motion of the airplane) is inclined at an angle θ with respect to the horizontal. </a:t>
            </a:r>
          </a:p>
          <a:p>
            <a:pPr algn="just"/>
            <a:r>
              <a:rPr lang="en-US" sz="2400" dirty="0">
                <a:latin typeface="Times New Roman" panose="02020603050405020304" pitchFamily="18" charset="0"/>
                <a:cs typeface="Times New Roman" panose="02020603050405020304" pitchFamily="18" charset="0"/>
              </a:rPr>
              <a:t>The flight path direction and the relative wind are along the same line. The mean chord line is at a geometric angle of attack α with respect to the flight path direction.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Four physical forces are acting on the airplane:</a:t>
            </a:r>
          </a:p>
          <a:p>
            <a:pPr algn="just"/>
            <a:r>
              <a:rPr lang="en-US" sz="2400" dirty="0">
                <a:latin typeface="Times New Roman" panose="02020603050405020304" pitchFamily="18" charset="0"/>
                <a:cs typeface="Times New Roman" panose="02020603050405020304" pitchFamily="18" charset="0"/>
              </a:rPr>
              <a:t>1. 	Lift L, which is perpendicular to the flight path direction.</a:t>
            </a:r>
          </a:p>
          <a:p>
            <a:pPr algn="just"/>
            <a:r>
              <a:rPr lang="en-US" sz="2400" dirty="0">
                <a:latin typeface="Times New Roman" panose="02020603050405020304" pitchFamily="18" charset="0"/>
                <a:cs typeface="Times New Roman" panose="02020603050405020304" pitchFamily="18" charset="0"/>
              </a:rPr>
              <a:t>2. 	Drag D, which is parallel to the flight path direction.</a:t>
            </a:r>
          </a:p>
          <a:p>
            <a:pPr algn="just"/>
            <a:r>
              <a:rPr lang="en-US" sz="2400" dirty="0">
                <a:latin typeface="Times New Roman" panose="02020603050405020304" pitchFamily="18" charset="0"/>
                <a:cs typeface="Times New Roman" panose="02020603050405020304" pitchFamily="18" charset="0"/>
              </a:rPr>
              <a:t>3. 	Weight W, which acts vertically toward the center of the earth (and hence</a:t>
            </a:r>
          </a:p>
          <a:p>
            <a:pPr algn="just"/>
            <a:r>
              <a:rPr lang="en-US" sz="2400" dirty="0">
                <a:latin typeface="Times New Roman" panose="02020603050405020304" pitchFamily="18" charset="0"/>
                <a:cs typeface="Times New Roman" panose="02020603050405020304" pitchFamily="18" charset="0"/>
              </a:rPr>
              <a:t>	is inclined at angle θ with respect to the lift direction).</a:t>
            </a:r>
          </a:p>
          <a:p>
            <a:pPr algn="just"/>
            <a:r>
              <a:rPr lang="en-US" sz="2400" dirty="0">
                <a:latin typeface="Times New Roman" panose="02020603050405020304" pitchFamily="18" charset="0"/>
                <a:cs typeface="Times New Roman" panose="02020603050405020304" pitchFamily="18" charset="0"/>
              </a:rPr>
              <a:t>4. 	Thrust T, which in general is inclined at the angle α T with respect to the flight path 	direction.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79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pic>
        <p:nvPicPr>
          <p:cNvPr id="4" name="Picture 3">
            <a:extLst>
              <a:ext uri="{FF2B5EF4-FFF2-40B4-BE49-F238E27FC236}">
                <a16:creationId xmlns:a16="http://schemas.microsoft.com/office/drawing/2014/main" id="{D3993C07-B851-C7F6-C8A2-D2948DB86422}"/>
              </a:ext>
            </a:extLst>
          </p:cNvPr>
          <p:cNvPicPr>
            <a:picLocks noChangeAspect="1"/>
          </p:cNvPicPr>
          <p:nvPr/>
        </p:nvPicPr>
        <p:blipFill>
          <a:blip r:embed="rId2"/>
          <a:stretch>
            <a:fillRect/>
          </a:stretch>
        </p:blipFill>
        <p:spPr>
          <a:xfrm>
            <a:off x="1233906" y="1139866"/>
            <a:ext cx="9490629" cy="4578268"/>
          </a:xfrm>
          <a:prstGeom prst="rect">
            <a:avLst/>
          </a:prstGeom>
        </p:spPr>
      </p:pic>
      <p:sp>
        <p:nvSpPr>
          <p:cNvPr id="5" name="TextBox 4">
            <a:extLst>
              <a:ext uri="{FF2B5EF4-FFF2-40B4-BE49-F238E27FC236}">
                <a16:creationId xmlns:a16="http://schemas.microsoft.com/office/drawing/2014/main" id="{BEED859E-CE43-63FC-160C-E4A1710D0052}"/>
              </a:ext>
            </a:extLst>
          </p:cNvPr>
          <p:cNvSpPr txBox="1"/>
          <p:nvPr/>
        </p:nvSpPr>
        <p:spPr>
          <a:xfrm>
            <a:off x="3657600" y="6027173"/>
            <a:ext cx="6400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Force diagram for an airplane in flight</a:t>
            </a:r>
          </a:p>
        </p:txBody>
      </p:sp>
    </p:spTree>
    <p:extLst>
      <p:ext uri="{BB962C8B-B14F-4D97-AF65-F5344CB8AC3E}">
        <p14:creationId xmlns:p14="http://schemas.microsoft.com/office/powerpoint/2010/main" val="317990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sp>
        <p:nvSpPr>
          <p:cNvPr id="7" name="TextBox 6">
            <a:extLst>
              <a:ext uri="{FF2B5EF4-FFF2-40B4-BE49-F238E27FC236}">
                <a16:creationId xmlns:a16="http://schemas.microsoft.com/office/drawing/2014/main" id="{37A0A49D-F767-0A1F-C92E-B3A564D03AEA}"/>
              </a:ext>
            </a:extLst>
          </p:cNvPr>
          <p:cNvSpPr txBox="1"/>
          <p:nvPr/>
        </p:nvSpPr>
        <p:spPr>
          <a:xfrm>
            <a:off x="442450" y="1061884"/>
            <a:ext cx="11434917"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When an object moves along a curved path, the motion is called curvilinear, as opposed to motion along a straight line, which is rectilinear. Newton’s second law, which is a physical statement that force = mass × acceleration, holds in either case.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Consider a curvilinear path. At a given point on the path, set up two mutually perpendicular axes, one along the direction of the flight path and the other normal to the flight path. Applying Newton’s law along the flight path gives</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9ACDA5-0B3D-3B97-6D2B-230211A717B4}"/>
              </a:ext>
            </a:extLst>
          </p:cNvPr>
          <p:cNvPicPr>
            <a:picLocks noChangeAspect="1"/>
          </p:cNvPicPr>
          <p:nvPr/>
        </p:nvPicPr>
        <p:blipFill>
          <a:blip r:embed="rId2"/>
          <a:stretch>
            <a:fillRect/>
          </a:stretch>
        </p:blipFill>
        <p:spPr>
          <a:xfrm>
            <a:off x="442450" y="3872729"/>
            <a:ext cx="5080826" cy="1259710"/>
          </a:xfrm>
          <a:prstGeom prst="rect">
            <a:avLst/>
          </a:prstGeom>
        </p:spPr>
      </p:pic>
      <p:pic>
        <p:nvPicPr>
          <p:cNvPr id="6" name="Picture 5">
            <a:extLst>
              <a:ext uri="{FF2B5EF4-FFF2-40B4-BE49-F238E27FC236}">
                <a16:creationId xmlns:a16="http://schemas.microsoft.com/office/drawing/2014/main" id="{FBEA786B-72AE-B27A-970A-AF711C7719D1}"/>
              </a:ext>
            </a:extLst>
          </p:cNvPr>
          <p:cNvPicPr>
            <a:picLocks noChangeAspect="1"/>
          </p:cNvPicPr>
          <p:nvPr/>
        </p:nvPicPr>
        <p:blipFill>
          <a:blip r:embed="rId3"/>
          <a:stretch>
            <a:fillRect/>
          </a:stretch>
        </p:blipFill>
        <p:spPr>
          <a:xfrm>
            <a:off x="6770735" y="3872729"/>
            <a:ext cx="3749780" cy="1352381"/>
          </a:xfrm>
          <a:prstGeom prst="rect">
            <a:avLst/>
          </a:prstGeom>
        </p:spPr>
      </p:pic>
      <p:sp>
        <p:nvSpPr>
          <p:cNvPr id="9" name="TextBox 8">
            <a:extLst>
              <a:ext uri="{FF2B5EF4-FFF2-40B4-BE49-F238E27FC236}">
                <a16:creationId xmlns:a16="http://schemas.microsoft.com/office/drawing/2014/main" id="{C8EDFA37-36F8-D512-1725-3EC360D2924C}"/>
              </a:ext>
            </a:extLst>
          </p:cNvPr>
          <p:cNvSpPr txBox="1"/>
          <p:nvPr/>
        </p:nvSpPr>
        <p:spPr>
          <a:xfrm>
            <a:off x="312350" y="4972262"/>
            <a:ext cx="5669355"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where Σ F || is the summation of all forces parallel to the flight path</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F2EE25-A42F-4498-FAFC-B1A6517DB531}"/>
              </a:ext>
            </a:extLst>
          </p:cNvPr>
          <p:cNvSpPr txBox="1"/>
          <p:nvPr/>
        </p:nvSpPr>
        <p:spPr>
          <a:xfrm>
            <a:off x="6096000" y="4972262"/>
            <a:ext cx="6032092"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where Σ F ⊥ is the summation of all forces perpendicular to the flight path and</a:t>
            </a:r>
          </a:p>
          <a:p>
            <a:r>
              <a:rPr lang="en-US" sz="2000" dirty="0">
                <a:latin typeface="Times New Roman" panose="02020603050405020304" pitchFamily="18" charset="0"/>
                <a:cs typeface="Times New Roman" panose="02020603050405020304" pitchFamily="18" charset="0"/>
              </a:rPr>
              <a:t>V</a:t>
            </a:r>
            <a:r>
              <a:rPr lang="en-US" sz="2000"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is the acceleration normal to a curved path with a radius of curvature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17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sp>
        <p:nvSpPr>
          <p:cNvPr id="5" name="TextBox 4">
            <a:extLst>
              <a:ext uri="{FF2B5EF4-FFF2-40B4-BE49-F238E27FC236}">
                <a16:creationId xmlns:a16="http://schemas.microsoft.com/office/drawing/2014/main" id="{FBCDCA90-383D-7893-DA49-1429CBD5BE0E}"/>
              </a:ext>
            </a:extLst>
          </p:cNvPr>
          <p:cNvSpPr txBox="1"/>
          <p:nvPr/>
        </p:nvSpPr>
        <p:spPr>
          <a:xfrm>
            <a:off x="471949" y="1361338"/>
            <a:ext cx="11031793"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Examining Figure, we see that the </a:t>
            </a:r>
            <a:r>
              <a:rPr lang="en-US" sz="2400" dirty="0">
                <a:solidFill>
                  <a:srgbClr val="FF0000"/>
                </a:solidFill>
                <a:latin typeface="Times New Roman" panose="02020603050405020304" pitchFamily="18" charset="0"/>
                <a:cs typeface="Times New Roman" panose="02020603050405020304" pitchFamily="18" charset="0"/>
              </a:rPr>
              <a:t>forces parallel to the flight path </a:t>
            </a:r>
            <a:r>
              <a:rPr lang="en-US" sz="2400" dirty="0">
                <a:latin typeface="Times New Roman" panose="02020603050405020304" pitchFamily="18" charset="0"/>
                <a:cs typeface="Times New Roman" panose="02020603050405020304" pitchFamily="18" charset="0"/>
              </a:rPr>
              <a:t>(positive to the right, negative to the left) are:</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E9A85F9-4BA4-C4B3-29EB-FEA7C586F74D}"/>
              </a:ext>
            </a:extLst>
          </p:cNvPr>
          <p:cNvPicPr>
            <a:picLocks noChangeAspect="1"/>
          </p:cNvPicPr>
          <p:nvPr/>
        </p:nvPicPr>
        <p:blipFill>
          <a:blip r:embed="rId2"/>
          <a:stretch>
            <a:fillRect/>
          </a:stretch>
        </p:blipFill>
        <p:spPr>
          <a:xfrm>
            <a:off x="2993537" y="2435879"/>
            <a:ext cx="5104698" cy="830997"/>
          </a:xfrm>
          <a:prstGeom prst="rect">
            <a:avLst/>
          </a:prstGeom>
        </p:spPr>
      </p:pic>
      <p:sp>
        <p:nvSpPr>
          <p:cNvPr id="13" name="TextBox 12">
            <a:extLst>
              <a:ext uri="{FF2B5EF4-FFF2-40B4-BE49-F238E27FC236}">
                <a16:creationId xmlns:a16="http://schemas.microsoft.com/office/drawing/2014/main" id="{9F53F0FE-0EB7-570A-B5AA-EEC091B16D85}"/>
              </a:ext>
            </a:extLst>
          </p:cNvPr>
          <p:cNvSpPr txBox="1"/>
          <p:nvPr/>
        </p:nvSpPr>
        <p:spPr>
          <a:xfrm>
            <a:off x="875071" y="3753963"/>
            <a:ext cx="10717162"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and the </a:t>
            </a:r>
            <a:r>
              <a:rPr lang="en-US" sz="2400" dirty="0">
                <a:solidFill>
                  <a:srgbClr val="FF0000"/>
                </a:solidFill>
                <a:latin typeface="Times New Roman" panose="02020603050405020304" pitchFamily="18" charset="0"/>
                <a:cs typeface="Times New Roman" panose="02020603050405020304" pitchFamily="18" charset="0"/>
              </a:rPr>
              <a:t>forces perpendicular to the flight path </a:t>
            </a:r>
            <a:r>
              <a:rPr lang="en-US" sz="2400" dirty="0">
                <a:latin typeface="Times New Roman" panose="02020603050405020304" pitchFamily="18" charset="0"/>
                <a:cs typeface="Times New Roman" panose="02020603050405020304" pitchFamily="18" charset="0"/>
              </a:rPr>
              <a:t>(positive upward and negative downward) are:</a:t>
            </a: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88C7C2C-F56A-95B6-AF84-3280E7A5004C}"/>
              </a:ext>
            </a:extLst>
          </p:cNvPr>
          <p:cNvPicPr>
            <a:picLocks noChangeAspect="1"/>
          </p:cNvPicPr>
          <p:nvPr/>
        </p:nvPicPr>
        <p:blipFill>
          <a:blip r:embed="rId3"/>
          <a:stretch>
            <a:fillRect/>
          </a:stretch>
        </p:blipFill>
        <p:spPr>
          <a:xfrm>
            <a:off x="2993537" y="4914309"/>
            <a:ext cx="5609689" cy="930517"/>
          </a:xfrm>
          <a:prstGeom prst="rect">
            <a:avLst/>
          </a:prstGeom>
        </p:spPr>
      </p:pic>
    </p:spTree>
    <p:extLst>
      <p:ext uri="{BB962C8B-B14F-4D97-AF65-F5344CB8AC3E}">
        <p14:creationId xmlns:p14="http://schemas.microsoft.com/office/powerpoint/2010/main" val="332627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60074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sp>
        <p:nvSpPr>
          <p:cNvPr id="17" name="TextBox 16">
            <a:extLst>
              <a:ext uri="{FF2B5EF4-FFF2-40B4-BE49-F238E27FC236}">
                <a16:creationId xmlns:a16="http://schemas.microsoft.com/office/drawing/2014/main" id="{47C42227-C396-B6D0-9DF6-11B67AFD8E3E}"/>
              </a:ext>
            </a:extLst>
          </p:cNvPr>
          <p:cNvSpPr txBox="1"/>
          <p:nvPr/>
        </p:nvSpPr>
        <p:spPr>
          <a:xfrm>
            <a:off x="452282" y="770046"/>
            <a:ext cx="951762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Combining the above equations yields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267A2A-3491-DAE8-0FDA-CB19239FD73F}"/>
              </a:ext>
            </a:extLst>
          </p:cNvPr>
          <p:cNvPicPr>
            <a:picLocks noChangeAspect="1"/>
          </p:cNvPicPr>
          <p:nvPr/>
        </p:nvPicPr>
        <p:blipFill>
          <a:blip r:embed="rId2"/>
          <a:stretch>
            <a:fillRect/>
          </a:stretch>
        </p:blipFill>
        <p:spPr>
          <a:xfrm>
            <a:off x="2963669" y="1224395"/>
            <a:ext cx="4243378" cy="2204605"/>
          </a:xfrm>
          <a:prstGeom prst="rect">
            <a:avLst/>
          </a:prstGeom>
        </p:spPr>
      </p:pic>
      <p:sp>
        <p:nvSpPr>
          <p:cNvPr id="7" name="TextBox 6">
            <a:extLst>
              <a:ext uri="{FF2B5EF4-FFF2-40B4-BE49-F238E27FC236}">
                <a16:creationId xmlns:a16="http://schemas.microsoft.com/office/drawing/2014/main" id="{A7A8BB13-06BE-6D1B-1C6B-DBDA44A21F61}"/>
              </a:ext>
            </a:extLst>
          </p:cNvPr>
          <p:cNvSpPr txBox="1"/>
          <p:nvPr/>
        </p:nvSpPr>
        <p:spPr>
          <a:xfrm>
            <a:off x="7295534" y="1822524"/>
            <a:ext cx="3674997"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These Equations are the equations of motion for an airplane in translational flight.</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CCEF685-95CE-1409-4805-F546C7BDCFAA}"/>
              </a:ext>
            </a:extLst>
          </p:cNvPr>
          <p:cNvSpPr txBox="1"/>
          <p:nvPr/>
        </p:nvSpPr>
        <p:spPr>
          <a:xfrm>
            <a:off x="902299" y="3628365"/>
            <a:ext cx="10648335"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Consider level, unaccelerated flight. Referring to Figure, </a:t>
            </a:r>
            <a:r>
              <a:rPr lang="en-US" sz="2400" dirty="0">
                <a:solidFill>
                  <a:srgbClr val="FF0000"/>
                </a:solidFill>
                <a:latin typeface="Times New Roman" panose="02020603050405020304" pitchFamily="18" charset="0"/>
                <a:cs typeface="Times New Roman" panose="02020603050405020304" pitchFamily="18" charset="0"/>
              </a:rPr>
              <a:t>level flight </a:t>
            </a:r>
            <a:r>
              <a:rPr lang="en-US" sz="2400" dirty="0">
                <a:latin typeface="Times New Roman" panose="02020603050405020304" pitchFamily="18" charset="0"/>
                <a:cs typeface="Times New Roman" panose="02020603050405020304" pitchFamily="18" charset="0"/>
              </a:rPr>
              <a:t>means that the flight path is along the horizontal; that is, </a:t>
            </a:r>
            <a:r>
              <a:rPr lang="en-US" sz="2400" dirty="0">
                <a:solidFill>
                  <a:srgbClr val="FF0000"/>
                </a:solidFill>
                <a:latin typeface="Times New Roman" panose="02020603050405020304" pitchFamily="18" charset="0"/>
                <a:cs typeface="Times New Roman" panose="02020603050405020304" pitchFamily="18" charset="0"/>
              </a:rPr>
              <a:t>θ = 0.</a:t>
            </a:r>
          </a:p>
          <a:p>
            <a:r>
              <a:rPr lang="en-US" sz="2400" dirty="0">
                <a:solidFill>
                  <a:srgbClr val="FF0000"/>
                </a:solidFill>
                <a:latin typeface="Times New Roman" panose="02020603050405020304" pitchFamily="18" charset="0"/>
                <a:cs typeface="Times New Roman" panose="02020603050405020304" pitchFamily="18" charset="0"/>
              </a:rPr>
              <a:t>Unaccelerated flight </a:t>
            </a:r>
            <a:r>
              <a:rPr lang="en-US" sz="2400" dirty="0">
                <a:latin typeface="Times New Roman" panose="02020603050405020304" pitchFamily="18" charset="0"/>
                <a:cs typeface="Times New Roman" panose="02020603050405020304" pitchFamily="18" charset="0"/>
              </a:rPr>
              <a:t>means that the </a:t>
            </a:r>
            <a:r>
              <a:rPr lang="en-US" sz="2400" dirty="0">
                <a:solidFill>
                  <a:srgbClr val="FF0000"/>
                </a:solidFill>
                <a:latin typeface="Times New Roman" panose="02020603050405020304" pitchFamily="18" charset="0"/>
                <a:cs typeface="Times New Roman" panose="02020603050405020304" pitchFamily="18" charset="0"/>
              </a:rPr>
              <a:t>right sides of Equations are zero</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Therefore, these equations are reduced to:</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91B79-3AF6-C752-8BD8-6C1BF30F5F9A}"/>
              </a:ext>
            </a:extLst>
          </p:cNvPr>
          <p:cNvPicPr>
            <a:picLocks noChangeAspect="1"/>
          </p:cNvPicPr>
          <p:nvPr/>
        </p:nvPicPr>
        <p:blipFill>
          <a:blip r:embed="rId3"/>
          <a:stretch>
            <a:fillRect/>
          </a:stretch>
        </p:blipFill>
        <p:spPr>
          <a:xfrm>
            <a:off x="3546670" y="5225984"/>
            <a:ext cx="3328849" cy="1456371"/>
          </a:xfrm>
          <a:prstGeom prst="rect">
            <a:avLst/>
          </a:prstGeom>
        </p:spPr>
      </p:pic>
    </p:spTree>
    <p:extLst>
      <p:ext uri="{BB962C8B-B14F-4D97-AF65-F5344CB8AC3E}">
        <p14:creationId xmlns:p14="http://schemas.microsoft.com/office/powerpoint/2010/main" val="368474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600745"/>
          </a:xfrm>
        </p:spPr>
        <p:txBody>
          <a:bodyPr>
            <a:noAutofit/>
          </a:bodyPr>
          <a:lstStyle/>
          <a:p>
            <a:r>
              <a:rPr lang="en-IN" sz="3200" b="1" dirty="0">
                <a:latin typeface="Times New Roman" panose="02020603050405020304" pitchFamily="18" charset="0"/>
                <a:cs typeface="Times New Roman" panose="02020603050405020304" pitchFamily="18" charset="0"/>
              </a:rPr>
              <a:t>Equations of Motion:</a:t>
            </a:r>
          </a:p>
        </p:txBody>
      </p:sp>
      <p:sp>
        <p:nvSpPr>
          <p:cNvPr id="17" name="TextBox 16">
            <a:extLst>
              <a:ext uri="{FF2B5EF4-FFF2-40B4-BE49-F238E27FC236}">
                <a16:creationId xmlns:a16="http://schemas.microsoft.com/office/drawing/2014/main" id="{47C42227-C396-B6D0-9DF6-11B67AFD8E3E}"/>
              </a:ext>
            </a:extLst>
          </p:cNvPr>
          <p:cNvSpPr txBox="1"/>
          <p:nvPr/>
        </p:nvSpPr>
        <p:spPr>
          <a:xfrm>
            <a:off x="491610" y="1462035"/>
            <a:ext cx="10515599"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a:t>
            </a:r>
            <a:r>
              <a:rPr lang="en-US" sz="2400" dirty="0">
                <a:solidFill>
                  <a:srgbClr val="FF0000"/>
                </a:solidFill>
                <a:latin typeface="Times New Roman" panose="02020603050405020304" pitchFamily="18" charset="0"/>
                <a:cs typeface="Times New Roman" panose="02020603050405020304" pitchFamily="18" charset="0"/>
              </a:rPr>
              <a:t>most conventional airplanes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α</a:t>
            </a:r>
            <a:r>
              <a:rPr lang="en-US" sz="2400" baseline="-25000" dirty="0">
                <a:solidFill>
                  <a:srgbClr val="FF0000"/>
                </a:solidFill>
                <a:latin typeface="Times New Roman" panose="02020603050405020304" pitchFamily="18" charset="0"/>
                <a:cs typeface="Times New Roman" panose="02020603050405020304" pitchFamily="18" charset="0"/>
              </a:rPr>
              <a:t>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small enough that </a:t>
            </a:r>
            <a:r>
              <a:rPr lang="en-US" sz="2400" dirty="0">
                <a:solidFill>
                  <a:srgbClr val="FF0000"/>
                </a:solidFill>
                <a:latin typeface="Times New Roman" panose="02020603050405020304" pitchFamily="18" charset="0"/>
                <a:cs typeface="Times New Roman" panose="02020603050405020304" pitchFamily="18" charset="0"/>
              </a:rPr>
              <a:t>cos α</a:t>
            </a:r>
            <a:r>
              <a:rPr lang="en-US" sz="2400" baseline="-25000" dirty="0">
                <a:solidFill>
                  <a:srgbClr val="FF0000"/>
                </a:solidFill>
                <a:latin typeface="Times New Roman" panose="02020603050405020304" pitchFamily="18" charset="0"/>
                <a:cs typeface="Times New Roman" panose="02020603050405020304" pitchFamily="18" charset="0"/>
              </a:rPr>
              <a:t>T</a:t>
            </a:r>
            <a:r>
              <a:rPr lang="en-US" sz="2400" dirty="0">
                <a:solidFill>
                  <a:srgbClr val="FF0000"/>
                </a:solidFill>
                <a:latin typeface="Times New Roman" panose="02020603050405020304" pitchFamily="18" charset="0"/>
                <a:cs typeface="Times New Roman" panose="02020603050405020304" pitchFamily="18" charset="0"/>
              </a:rPr>
              <a:t> ≈ 1 and sin α</a:t>
            </a:r>
            <a:r>
              <a:rPr lang="en-US" sz="2400" baseline="-25000" dirty="0">
                <a:solidFill>
                  <a:srgbClr val="FF0000"/>
                </a:solidFill>
                <a:latin typeface="Times New Roman" panose="02020603050405020304" pitchFamily="18" charset="0"/>
                <a:cs typeface="Times New Roman" panose="02020603050405020304" pitchFamily="18" charset="0"/>
              </a:rPr>
              <a:t>T </a:t>
            </a:r>
            <a:r>
              <a:rPr lang="en-US" sz="2400" dirty="0">
                <a:solidFill>
                  <a:srgbClr val="FF0000"/>
                </a:solidFill>
                <a:latin typeface="Times New Roman" panose="02020603050405020304" pitchFamily="18" charset="0"/>
                <a:cs typeface="Times New Roman" panose="02020603050405020304" pitchFamily="18" charset="0"/>
              </a:rPr>
              <a:t>≈ 0.</a:t>
            </a:r>
          </a:p>
          <a:p>
            <a:r>
              <a:rPr lang="en-US" sz="2400" dirty="0">
                <a:latin typeface="Times New Roman" panose="02020603050405020304" pitchFamily="18" charset="0"/>
                <a:cs typeface="Times New Roman" panose="02020603050405020304" pitchFamily="18" charset="0"/>
              </a:rPr>
              <a:t>Thus, from Equations: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DCDEA4-B445-BDAE-3889-D51B654ED5B9}"/>
              </a:ext>
            </a:extLst>
          </p:cNvPr>
          <p:cNvPicPr>
            <a:picLocks noChangeAspect="1"/>
          </p:cNvPicPr>
          <p:nvPr/>
        </p:nvPicPr>
        <p:blipFill>
          <a:blip r:embed="rId2"/>
          <a:stretch>
            <a:fillRect/>
          </a:stretch>
        </p:blipFill>
        <p:spPr>
          <a:xfrm>
            <a:off x="3930744" y="3027482"/>
            <a:ext cx="2745358" cy="2002653"/>
          </a:xfrm>
          <a:prstGeom prst="rect">
            <a:avLst/>
          </a:prstGeom>
        </p:spPr>
      </p:pic>
      <p:sp>
        <p:nvSpPr>
          <p:cNvPr id="8" name="TextBox 7">
            <a:extLst>
              <a:ext uri="{FF2B5EF4-FFF2-40B4-BE49-F238E27FC236}">
                <a16:creationId xmlns:a16="http://schemas.microsoft.com/office/drawing/2014/main" id="{1AF57E15-F474-8180-C32C-720B537E6021}"/>
              </a:ext>
            </a:extLst>
          </p:cNvPr>
          <p:cNvSpPr txBox="1"/>
          <p:nvPr/>
        </p:nvSpPr>
        <p:spPr>
          <a:xfrm>
            <a:off x="6302478" y="3543504"/>
            <a:ext cx="4896465" cy="830997"/>
          </a:xfrm>
          <a:prstGeom prst="rect">
            <a:avLst/>
          </a:prstGeom>
          <a:noFill/>
        </p:spPr>
        <p:txBody>
          <a:bodyPr wrap="square">
            <a:spAutoFit/>
          </a:bodyPr>
          <a:lstStyle/>
          <a:p>
            <a:pPr algn="just"/>
            <a:r>
              <a:rPr lang="en-US" sz="2400" dirty="0">
                <a:latin typeface="TimesLTStd-Roman"/>
              </a:rPr>
              <a:t>E</a:t>
            </a:r>
            <a:r>
              <a:rPr lang="en-US" sz="2400" b="0" i="0" u="none" strike="noStrike" baseline="0" dirty="0">
                <a:latin typeface="TimesLTStd-Roman"/>
              </a:rPr>
              <a:t>quations of motion for level, unaccelerated </a:t>
            </a:r>
            <a:r>
              <a:rPr lang="en-IN" sz="2400" b="0" i="0" u="none" strike="noStrike" baseline="0" dirty="0">
                <a:latin typeface="TimesLTStd-Roman"/>
              </a:rPr>
              <a:t>flight.</a:t>
            </a:r>
            <a:endParaRPr lang="en-IN" sz="2400" dirty="0"/>
          </a:p>
        </p:txBody>
      </p:sp>
    </p:spTree>
    <p:extLst>
      <p:ext uri="{BB962C8B-B14F-4D97-AF65-F5344CB8AC3E}">
        <p14:creationId xmlns:p14="http://schemas.microsoft.com/office/powerpoint/2010/main" val="275473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464</TotalTime>
  <Words>657</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Times New Roman</vt:lpstr>
      <vt:lpstr>TimesLTStd-Roman</vt:lpstr>
      <vt:lpstr>Office Theme</vt:lpstr>
      <vt:lpstr>AIRCRAFT STABILITY </vt:lpstr>
      <vt:lpstr>Degree of Freedom of Aircraft Motion:</vt:lpstr>
      <vt:lpstr>Degree of Freedom of Aircraft Motion:</vt:lpstr>
      <vt:lpstr>Equations of Motion:</vt:lpstr>
      <vt:lpstr>Equations of Motion:</vt:lpstr>
      <vt:lpstr>Equations of Motion:</vt:lpstr>
      <vt:lpstr>Equations of Motion:</vt:lpstr>
      <vt:lpstr>Equations of Motion:</vt:lpstr>
      <vt:lpstr>Equations of Motion:</vt:lpstr>
      <vt:lpstr>Aircraft Stability:</vt:lpstr>
      <vt:lpstr>Aircraft Stability:</vt:lpstr>
      <vt:lpstr>Aircraft Stability:</vt:lpstr>
      <vt:lpstr>Aircraft Stability:</vt:lpstr>
      <vt:lpstr>Aircraft Stability:</vt:lpstr>
      <vt:lpstr>Aircraft Stability:</vt:lpstr>
      <vt:lpstr>Aircraft Stability:</vt:lpstr>
      <vt:lpstr>Aircraft Stability:</vt:lpstr>
      <vt:lpstr>Aircraft Stability:</vt:lpstr>
      <vt:lpstr>Aircraft Stability:</vt:lpstr>
      <vt:lpstr>Aircraft Stability: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Mahendra Perumal G 100974</dc:creator>
  <cp:lastModifiedBy>Mahendra Perumal G 100974</cp:lastModifiedBy>
  <cp:revision>9</cp:revision>
  <dcterms:created xsi:type="dcterms:W3CDTF">2024-09-25T06:46:44Z</dcterms:created>
  <dcterms:modified xsi:type="dcterms:W3CDTF">2024-10-23T07:06:18Z</dcterms:modified>
</cp:coreProperties>
</file>