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86" r:id="rId4"/>
    <p:sldId id="257" r:id="rId5"/>
    <p:sldId id="260" r:id="rId6"/>
    <p:sldId id="261" r:id="rId7"/>
    <p:sldId id="263" r:id="rId8"/>
    <p:sldId id="262" r:id="rId9"/>
    <p:sldId id="264" r:id="rId10"/>
    <p:sldId id="265" r:id="rId11"/>
    <p:sldId id="266" r:id="rId12"/>
    <p:sldId id="267" r:id="rId13"/>
    <p:sldId id="268" r:id="rId14"/>
    <p:sldId id="270" r:id="rId15"/>
    <p:sldId id="269" r:id="rId16"/>
    <p:sldId id="272" r:id="rId17"/>
    <p:sldId id="282" r:id="rId18"/>
    <p:sldId id="283" r:id="rId19"/>
    <p:sldId id="284" r:id="rId20"/>
    <p:sldId id="285" r:id="rId21"/>
    <p:sldId id="273" r:id="rId22"/>
    <p:sldId id="274" r:id="rId23"/>
    <p:sldId id="258" r:id="rId24"/>
    <p:sldId id="259" r:id="rId25"/>
    <p:sldId id="275" r:id="rId26"/>
    <p:sldId id="276" r:id="rId27"/>
    <p:sldId id="277" r:id="rId28"/>
    <p:sldId id="278" r:id="rId29"/>
    <p:sldId id="279" r:id="rId30"/>
    <p:sldId id="280" r:id="rId31"/>
    <p:sldId id="2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999A-AFF4-FDE5-B226-4F2815F7B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4EF0E4-A610-7C83-8B26-E369E545B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37F2F8-C728-EB31-9BE9-CA3DCCB05435}"/>
              </a:ext>
            </a:extLst>
          </p:cNvPr>
          <p:cNvSpPr>
            <a:spLocks noGrp="1"/>
          </p:cNvSpPr>
          <p:nvPr>
            <p:ph type="dt" sz="half" idx="10"/>
          </p:nvPr>
        </p:nvSpPr>
        <p:spPr/>
        <p:txBody>
          <a:bodyPr/>
          <a:lstStyle/>
          <a:p>
            <a:fld id="{DA9B4617-5D0A-4BB9-B283-1208CE48BFDF}" type="datetimeFigureOut">
              <a:rPr lang="en-IN" smtClean="0"/>
              <a:t>01-10-2024</a:t>
            </a:fld>
            <a:endParaRPr lang="en-IN"/>
          </a:p>
        </p:txBody>
      </p:sp>
      <p:sp>
        <p:nvSpPr>
          <p:cNvPr id="5" name="Footer Placeholder 4">
            <a:extLst>
              <a:ext uri="{FF2B5EF4-FFF2-40B4-BE49-F238E27FC236}">
                <a16:creationId xmlns:a16="http://schemas.microsoft.com/office/drawing/2014/main" id="{DCC9E92F-CDEE-C003-7824-724BDB4A19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72D02-70FE-DC74-2FE0-1A9CAF8CF58A}"/>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227867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8516-80B0-CBBA-4E71-A7B45428D1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229258-D2BC-819A-E39A-7ECF290E43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B3BDB8-F83B-C49C-6DD2-0C60E46189D9}"/>
              </a:ext>
            </a:extLst>
          </p:cNvPr>
          <p:cNvSpPr>
            <a:spLocks noGrp="1"/>
          </p:cNvSpPr>
          <p:nvPr>
            <p:ph type="dt" sz="half" idx="10"/>
          </p:nvPr>
        </p:nvSpPr>
        <p:spPr/>
        <p:txBody>
          <a:bodyPr/>
          <a:lstStyle/>
          <a:p>
            <a:fld id="{DA9B4617-5D0A-4BB9-B283-1208CE48BFDF}" type="datetimeFigureOut">
              <a:rPr lang="en-IN" smtClean="0"/>
              <a:t>01-10-2024</a:t>
            </a:fld>
            <a:endParaRPr lang="en-IN"/>
          </a:p>
        </p:txBody>
      </p:sp>
      <p:sp>
        <p:nvSpPr>
          <p:cNvPr id="5" name="Footer Placeholder 4">
            <a:extLst>
              <a:ext uri="{FF2B5EF4-FFF2-40B4-BE49-F238E27FC236}">
                <a16:creationId xmlns:a16="http://schemas.microsoft.com/office/drawing/2014/main" id="{A844714D-DF23-7320-F00B-48CA47A563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C13A4-0150-24D7-5D41-EBF25BC63ECF}"/>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334760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8F6F0-250E-AC7E-8913-231495109D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403BF0-3BEF-10AF-5047-68B72905E8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1B12F-1B10-38D7-A822-5FCCFE821AB4}"/>
              </a:ext>
            </a:extLst>
          </p:cNvPr>
          <p:cNvSpPr>
            <a:spLocks noGrp="1"/>
          </p:cNvSpPr>
          <p:nvPr>
            <p:ph type="dt" sz="half" idx="10"/>
          </p:nvPr>
        </p:nvSpPr>
        <p:spPr/>
        <p:txBody>
          <a:bodyPr/>
          <a:lstStyle/>
          <a:p>
            <a:fld id="{DA9B4617-5D0A-4BB9-B283-1208CE48BFDF}" type="datetimeFigureOut">
              <a:rPr lang="en-IN" smtClean="0"/>
              <a:t>01-10-2024</a:t>
            </a:fld>
            <a:endParaRPr lang="en-IN"/>
          </a:p>
        </p:txBody>
      </p:sp>
      <p:sp>
        <p:nvSpPr>
          <p:cNvPr id="5" name="Footer Placeholder 4">
            <a:extLst>
              <a:ext uri="{FF2B5EF4-FFF2-40B4-BE49-F238E27FC236}">
                <a16:creationId xmlns:a16="http://schemas.microsoft.com/office/drawing/2014/main" id="{BB1F7CC8-F073-48C1-5691-28EC77A32E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57024-92DA-B3C8-2957-693649FA6089}"/>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203776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3EEB-362D-D1EB-DD36-1DA5F0C91F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2E6661-5A87-A3B0-9EE8-AEC6E34103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B106D9-233D-65CC-8BA8-AFDDF0BDE945}"/>
              </a:ext>
            </a:extLst>
          </p:cNvPr>
          <p:cNvSpPr>
            <a:spLocks noGrp="1"/>
          </p:cNvSpPr>
          <p:nvPr>
            <p:ph type="dt" sz="half" idx="10"/>
          </p:nvPr>
        </p:nvSpPr>
        <p:spPr/>
        <p:txBody>
          <a:bodyPr/>
          <a:lstStyle/>
          <a:p>
            <a:fld id="{DA9B4617-5D0A-4BB9-B283-1208CE48BFDF}" type="datetimeFigureOut">
              <a:rPr lang="en-IN" smtClean="0"/>
              <a:t>01-10-2024</a:t>
            </a:fld>
            <a:endParaRPr lang="en-IN"/>
          </a:p>
        </p:txBody>
      </p:sp>
      <p:sp>
        <p:nvSpPr>
          <p:cNvPr id="5" name="Footer Placeholder 4">
            <a:extLst>
              <a:ext uri="{FF2B5EF4-FFF2-40B4-BE49-F238E27FC236}">
                <a16:creationId xmlns:a16="http://schemas.microsoft.com/office/drawing/2014/main" id="{B4C23E11-D8E5-2E84-A1BD-D880076BF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F7B35F-94B6-8744-3AB9-0556386BCC3B}"/>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20643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00FA-556B-3D8A-4D9D-EC2C8A601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CBE7B5-7AFF-E6BB-6355-CB1E31BF31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819D56-FC16-4735-37A3-59492A155017}"/>
              </a:ext>
            </a:extLst>
          </p:cNvPr>
          <p:cNvSpPr>
            <a:spLocks noGrp="1"/>
          </p:cNvSpPr>
          <p:nvPr>
            <p:ph type="dt" sz="half" idx="10"/>
          </p:nvPr>
        </p:nvSpPr>
        <p:spPr/>
        <p:txBody>
          <a:bodyPr/>
          <a:lstStyle/>
          <a:p>
            <a:fld id="{DA9B4617-5D0A-4BB9-B283-1208CE48BFDF}" type="datetimeFigureOut">
              <a:rPr lang="en-IN" smtClean="0"/>
              <a:t>01-10-2024</a:t>
            </a:fld>
            <a:endParaRPr lang="en-IN"/>
          </a:p>
        </p:txBody>
      </p:sp>
      <p:sp>
        <p:nvSpPr>
          <p:cNvPr id="5" name="Footer Placeholder 4">
            <a:extLst>
              <a:ext uri="{FF2B5EF4-FFF2-40B4-BE49-F238E27FC236}">
                <a16:creationId xmlns:a16="http://schemas.microsoft.com/office/drawing/2014/main" id="{894F5E05-9C66-E8E3-0408-B8EAF77B0E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2C2816-9B44-9D3E-0A8D-8A289FCDDE8C}"/>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24204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4032-87B5-A1CF-A33F-E6021F0FF9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97F19-2AD5-1AB2-A528-DB504CB1E1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F21D91-A5BF-E3F9-2F77-9B54181733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675909-F98A-75D9-61F1-9A7F69693D0D}"/>
              </a:ext>
            </a:extLst>
          </p:cNvPr>
          <p:cNvSpPr>
            <a:spLocks noGrp="1"/>
          </p:cNvSpPr>
          <p:nvPr>
            <p:ph type="dt" sz="half" idx="10"/>
          </p:nvPr>
        </p:nvSpPr>
        <p:spPr/>
        <p:txBody>
          <a:bodyPr/>
          <a:lstStyle/>
          <a:p>
            <a:fld id="{DA9B4617-5D0A-4BB9-B283-1208CE48BFDF}" type="datetimeFigureOut">
              <a:rPr lang="en-IN" smtClean="0"/>
              <a:t>01-10-2024</a:t>
            </a:fld>
            <a:endParaRPr lang="en-IN"/>
          </a:p>
        </p:txBody>
      </p:sp>
      <p:sp>
        <p:nvSpPr>
          <p:cNvPr id="6" name="Footer Placeholder 5">
            <a:extLst>
              <a:ext uri="{FF2B5EF4-FFF2-40B4-BE49-F238E27FC236}">
                <a16:creationId xmlns:a16="http://schemas.microsoft.com/office/drawing/2014/main" id="{73D78E6A-612E-9858-8DCC-FBBF9CBBA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D3B0B1-2F38-248D-3EC4-466839C6B63E}"/>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247068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2069-3946-F2A8-62C7-A1318D3564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D323E0-7ECA-25FC-3AE1-9928D79D76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DDC4BC-EB4F-7014-969A-6DDA8BCA7C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DA3687-AD5B-8B7E-3AFB-A243B8924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2C6DB-419B-8458-E507-AD9504585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D37C6-27D3-978D-D017-69534ABF5FA1}"/>
              </a:ext>
            </a:extLst>
          </p:cNvPr>
          <p:cNvSpPr>
            <a:spLocks noGrp="1"/>
          </p:cNvSpPr>
          <p:nvPr>
            <p:ph type="dt" sz="half" idx="10"/>
          </p:nvPr>
        </p:nvSpPr>
        <p:spPr/>
        <p:txBody>
          <a:bodyPr/>
          <a:lstStyle/>
          <a:p>
            <a:fld id="{DA9B4617-5D0A-4BB9-B283-1208CE48BFDF}" type="datetimeFigureOut">
              <a:rPr lang="en-IN" smtClean="0"/>
              <a:t>01-10-2024</a:t>
            </a:fld>
            <a:endParaRPr lang="en-IN"/>
          </a:p>
        </p:txBody>
      </p:sp>
      <p:sp>
        <p:nvSpPr>
          <p:cNvPr id="8" name="Footer Placeholder 7">
            <a:extLst>
              <a:ext uri="{FF2B5EF4-FFF2-40B4-BE49-F238E27FC236}">
                <a16:creationId xmlns:a16="http://schemas.microsoft.com/office/drawing/2014/main" id="{ED10B19C-A9A8-5B00-49EC-3F226287DF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5E2AEC-7F05-D1A5-2891-248CB5D84F43}"/>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185283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EA69-E375-F9AB-47F6-62F92A018D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CF71D5-2143-8216-EF33-168E6B578CE2}"/>
              </a:ext>
            </a:extLst>
          </p:cNvPr>
          <p:cNvSpPr>
            <a:spLocks noGrp="1"/>
          </p:cNvSpPr>
          <p:nvPr>
            <p:ph type="dt" sz="half" idx="10"/>
          </p:nvPr>
        </p:nvSpPr>
        <p:spPr/>
        <p:txBody>
          <a:bodyPr/>
          <a:lstStyle/>
          <a:p>
            <a:fld id="{DA9B4617-5D0A-4BB9-B283-1208CE48BFDF}" type="datetimeFigureOut">
              <a:rPr lang="en-IN" smtClean="0"/>
              <a:t>01-10-2024</a:t>
            </a:fld>
            <a:endParaRPr lang="en-IN"/>
          </a:p>
        </p:txBody>
      </p:sp>
      <p:sp>
        <p:nvSpPr>
          <p:cNvPr id="4" name="Footer Placeholder 3">
            <a:extLst>
              <a:ext uri="{FF2B5EF4-FFF2-40B4-BE49-F238E27FC236}">
                <a16:creationId xmlns:a16="http://schemas.microsoft.com/office/drawing/2014/main" id="{7BBD94D3-95BD-C5E9-BD41-7DB64976D4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E67183-FC59-E75F-A234-5D0B044D49A2}"/>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624565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7E4ACF-4877-E61D-2D78-A42CC8F1D107}"/>
              </a:ext>
            </a:extLst>
          </p:cNvPr>
          <p:cNvSpPr>
            <a:spLocks noGrp="1"/>
          </p:cNvSpPr>
          <p:nvPr>
            <p:ph type="dt" sz="half" idx="10"/>
          </p:nvPr>
        </p:nvSpPr>
        <p:spPr/>
        <p:txBody>
          <a:bodyPr/>
          <a:lstStyle/>
          <a:p>
            <a:fld id="{DA9B4617-5D0A-4BB9-B283-1208CE48BFDF}" type="datetimeFigureOut">
              <a:rPr lang="en-IN" smtClean="0"/>
              <a:t>01-10-2024</a:t>
            </a:fld>
            <a:endParaRPr lang="en-IN"/>
          </a:p>
        </p:txBody>
      </p:sp>
      <p:sp>
        <p:nvSpPr>
          <p:cNvPr id="3" name="Footer Placeholder 2">
            <a:extLst>
              <a:ext uri="{FF2B5EF4-FFF2-40B4-BE49-F238E27FC236}">
                <a16:creationId xmlns:a16="http://schemas.microsoft.com/office/drawing/2014/main" id="{51528D8A-6B15-8EC3-3EE7-7E72C65CA1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30B01A-7DF9-DCCB-2849-00E15D8FDDFA}"/>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69696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10B7-7387-CA1E-8226-377825969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625AAE-07F3-E752-C9D1-9ED4E44F1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AD8F7D-F8DC-AE03-5824-5B508E9FF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D6F20-8282-00B7-1F11-3738C2BD9FDA}"/>
              </a:ext>
            </a:extLst>
          </p:cNvPr>
          <p:cNvSpPr>
            <a:spLocks noGrp="1"/>
          </p:cNvSpPr>
          <p:nvPr>
            <p:ph type="dt" sz="half" idx="10"/>
          </p:nvPr>
        </p:nvSpPr>
        <p:spPr/>
        <p:txBody>
          <a:bodyPr/>
          <a:lstStyle/>
          <a:p>
            <a:fld id="{DA9B4617-5D0A-4BB9-B283-1208CE48BFDF}" type="datetimeFigureOut">
              <a:rPr lang="en-IN" smtClean="0"/>
              <a:t>01-10-2024</a:t>
            </a:fld>
            <a:endParaRPr lang="en-IN"/>
          </a:p>
        </p:txBody>
      </p:sp>
      <p:sp>
        <p:nvSpPr>
          <p:cNvPr id="6" name="Footer Placeholder 5">
            <a:extLst>
              <a:ext uri="{FF2B5EF4-FFF2-40B4-BE49-F238E27FC236}">
                <a16:creationId xmlns:a16="http://schemas.microsoft.com/office/drawing/2014/main" id="{673F4024-93C0-DDCF-75D2-0A113B8011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1A6EE3-E81C-3E09-975C-0F468EC2D535}"/>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323755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D8573-6C55-7913-30CC-1B8321863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147830-591F-00AE-A90D-EB82CC5617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893DDD-9C8C-BB90-5999-DD76F71EF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AC9A2-39AA-EB0D-2D55-95CD057CB675}"/>
              </a:ext>
            </a:extLst>
          </p:cNvPr>
          <p:cNvSpPr>
            <a:spLocks noGrp="1"/>
          </p:cNvSpPr>
          <p:nvPr>
            <p:ph type="dt" sz="half" idx="10"/>
          </p:nvPr>
        </p:nvSpPr>
        <p:spPr/>
        <p:txBody>
          <a:bodyPr/>
          <a:lstStyle/>
          <a:p>
            <a:fld id="{DA9B4617-5D0A-4BB9-B283-1208CE48BFDF}" type="datetimeFigureOut">
              <a:rPr lang="en-IN" smtClean="0"/>
              <a:t>01-10-2024</a:t>
            </a:fld>
            <a:endParaRPr lang="en-IN"/>
          </a:p>
        </p:txBody>
      </p:sp>
      <p:sp>
        <p:nvSpPr>
          <p:cNvPr id="6" name="Footer Placeholder 5">
            <a:extLst>
              <a:ext uri="{FF2B5EF4-FFF2-40B4-BE49-F238E27FC236}">
                <a16:creationId xmlns:a16="http://schemas.microsoft.com/office/drawing/2014/main" id="{6EECB037-59F6-6710-48D3-BAE3C46FCC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E76EA6-334E-1D37-F96E-479B95B7C03A}"/>
              </a:ext>
            </a:extLst>
          </p:cNvPr>
          <p:cNvSpPr>
            <a:spLocks noGrp="1"/>
          </p:cNvSpPr>
          <p:nvPr>
            <p:ph type="sldNum" sz="quarter" idx="12"/>
          </p:nvPr>
        </p:nvSpPr>
        <p:spPr/>
        <p:txBody>
          <a:bodyPr/>
          <a:lstStyle/>
          <a:p>
            <a:fld id="{095079CE-2ECD-473D-A5CB-F9BEE9AA4C21}" type="slidenum">
              <a:rPr lang="en-IN" smtClean="0"/>
              <a:t>‹#›</a:t>
            </a:fld>
            <a:endParaRPr lang="en-IN"/>
          </a:p>
        </p:txBody>
      </p:sp>
    </p:spTree>
    <p:extLst>
      <p:ext uri="{BB962C8B-B14F-4D97-AF65-F5344CB8AC3E}">
        <p14:creationId xmlns:p14="http://schemas.microsoft.com/office/powerpoint/2010/main" val="360924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D050B-61D4-4E0E-44B1-A081F82B6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B2C18B-1ACE-E415-FE94-9F361363FE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7A68DE-466E-54BA-4CFC-AE178FC83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9B4617-5D0A-4BB9-B283-1208CE48BFDF}" type="datetimeFigureOut">
              <a:rPr lang="en-IN" smtClean="0"/>
              <a:t>01-10-2024</a:t>
            </a:fld>
            <a:endParaRPr lang="en-IN"/>
          </a:p>
        </p:txBody>
      </p:sp>
      <p:sp>
        <p:nvSpPr>
          <p:cNvPr id="5" name="Footer Placeholder 4">
            <a:extLst>
              <a:ext uri="{FF2B5EF4-FFF2-40B4-BE49-F238E27FC236}">
                <a16:creationId xmlns:a16="http://schemas.microsoft.com/office/drawing/2014/main" id="{D3356CB1-DDDA-1F15-2B7C-F5E8ACFE6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A42781F-75D1-B6B3-D839-F8A397B76C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5079CE-2ECD-473D-A5CB-F9BEE9AA4C21}" type="slidenum">
              <a:rPr lang="en-IN" smtClean="0"/>
              <a:t>‹#›</a:t>
            </a:fld>
            <a:endParaRPr lang="en-IN"/>
          </a:p>
        </p:txBody>
      </p:sp>
    </p:spTree>
    <p:extLst>
      <p:ext uri="{BB962C8B-B14F-4D97-AF65-F5344CB8AC3E}">
        <p14:creationId xmlns:p14="http://schemas.microsoft.com/office/powerpoint/2010/main" val="2679740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0.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C96B-ABE1-66D9-92C5-D8786FC8DB6B}"/>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FLIGHT PERFORMANCE</a:t>
            </a:r>
          </a:p>
        </p:txBody>
      </p:sp>
    </p:spTree>
    <p:extLst>
      <p:ext uri="{BB962C8B-B14F-4D97-AF65-F5344CB8AC3E}">
        <p14:creationId xmlns:p14="http://schemas.microsoft.com/office/powerpoint/2010/main" val="360037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Landing Performance:</a:t>
            </a:r>
          </a:p>
        </p:txBody>
      </p:sp>
      <p:pic>
        <p:nvPicPr>
          <p:cNvPr id="6" name="Picture 5">
            <a:extLst>
              <a:ext uri="{FF2B5EF4-FFF2-40B4-BE49-F238E27FC236}">
                <a16:creationId xmlns:a16="http://schemas.microsoft.com/office/drawing/2014/main" id="{6FF1A127-A3CA-75F3-1D52-22DEE613F2FD}"/>
              </a:ext>
            </a:extLst>
          </p:cNvPr>
          <p:cNvPicPr>
            <a:picLocks noChangeAspect="1"/>
          </p:cNvPicPr>
          <p:nvPr/>
        </p:nvPicPr>
        <p:blipFill>
          <a:blip r:embed="rId2"/>
          <a:stretch>
            <a:fillRect/>
          </a:stretch>
        </p:blipFill>
        <p:spPr>
          <a:xfrm>
            <a:off x="2045109" y="712092"/>
            <a:ext cx="8298425" cy="5895108"/>
          </a:xfrm>
          <a:prstGeom prst="rect">
            <a:avLst/>
          </a:prstGeom>
        </p:spPr>
      </p:pic>
    </p:spTree>
    <p:extLst>
      <p:ext uri="{BB962C8B-B14F-4D97-AF65-F5344CB8AC3E}">
        <p14:creationId xmlns:p14="http://schemas.microsoft.com/office/powerpoint/2010/main" val="312511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838200" y="365126"/>
            <a:ext cx="10515600" cy="364080"/>
          </a:xfrm>
        </p:spPr>
        <p:txBody>
          <a:bodyPr>
            <a:noAutofit/>
          </a:bodyPr>
          <a:lstStyle/>
          <a:p>
            <a:r>
              <a:rPr lang="en-IN" sz="3200" b="1" dirty="0">
                <a:latin typeface="Times New Roman" panose="02020603050405020304" pitchFamily="18" charset="0"/>
                <a:cs typeface="Times New Roman" panose="02020603050405020304" pitchFamily="18" charset="0"/>
              </a:rPr>
              <a:t>Landing Performance:</a:t>
            </a:r>
          </a:p>
        </p:txBody>
      </p:sp>
      <p:sp>
        <p:nvSpPr>
          <p:cNvPr id="4" name="Content Placeholder 3">
            <a:extLst>
              <a:ext uri="{FF2B5EF4-FFF2-40B4-BE49-F238E27FC236}">
                <a16:creationId xmlns:a16="http://schemas.microsoft.com/office/drawing/2014/main" id="{326234FB-31A7-7EB3-F5AF-4CAFB9CEB600}"/>
              </a:ext>
            </a:extLst>
          </p:cNvPr>
          <p:cNvSpPr>
            <a:spLocks noGrp="1"/>
          </p:cNvSpPr>
          <p:nvPr>
            <p:ph idx="1"/>
          </p:nvPr>
        </p:nvSpPr>
        <p:spPr>
          <a:xfrm>
            <a:off x="700549" y="1171534"/>
            <a:ext cx="11235812" cy="532134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Landing distance begins when the airplane clears an obstacle 50ft height.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that instant the plane is following a straight approach path with an angle </a:t>
            </a:r>
            <a:r>
              <a:rPr lang="en-US" dirty="0" err="1">
                <a:latin typeface="Times New Roman" panose="02020603050405020304" pitchFamily="18" charset="0"/>
                <a:cs typeface="Times New Roman" panose="02020603050405020304" pitchFamily="18" charset="0"/>
              </a:rPr>
              <a:t>θa</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velocity Va=1.3 </a:t>
            </a:r>
            <a:r>
              <a:rPr lang="en-US" dirty="0" err="1">
                <a:latin typeface="Times New Roman" panose="02020603050405020304" pitchFamily="18" charset="0"/>
                <a:cs typeface="Times New Roman" panose="02020603050405020304" pitchFamily="18" charset="0"/>
              </a:rPr>
              <a:t>Vstall</a:t>
            </a:r>
            <a:r>
              <a:rPr lang="en-US" dirty="0">
                <a:latin typeface="Times New Roman" panose="02020603050405020304" pitchFamily="18" charset="0"/>
                <a:cs typeface="Times New Roman" panose="02020603050405020304" pitchFamily="18" charset="0"/>
              </a:rPr>
              <a:t> for civil planes, Va=1.2Vstall for military.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a distance h</a:t>
            </a:r>
            <a:r>
              <a:rPr lang="en-US" baseline="-25000"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from the ground the airplane flares as a transition to the horizontal ground roll.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distance measured on the ground from the obstacle to the flare is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05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838200" y="365126"/>
            <a:ext cx="10515600" cy="364080"/>
          </a:xfrm>
        </p:spPr>
        <p:txBody>
          <a:bodyPr>
            <a:noAutofit/>
          </a:bodyPr>
          <a:lstStyle/>
          <a:p>
            <a:r>
              <a:rPr lang="en-IN" sz="3200" b="1" dirty="0">
                <a:latin typeface="Times New Roman" panose="02020603050405020304" pitchFamily="18" charset="0"/>
                <a:cs typeface="Times New Roman" panose="02020603050405020304" pitchFamily="18" charset="0"/>
              </a:rPr>
              <a:t>Landing Performance:</a:t>
            </a:r>
          </a:p>
        </p:txBody>
      </p:sp>
      <p:sp>
        <p:nvSpPr>
          <p:cNvPr id="4" name="Content Placeholder 3">
            <a:extLst>
              <a:ext uri="{FF2B5EF4-FFF2-40B4-BE49-F238E27FC236}">
                <a16:creationId xmlns:a16="http://schemas.microsoft.com/office/drawing/2014/main" id="{326234FB-31A7-7EB3-F5AF-4CAFB9CEB600}"/>
              </a:ext>
            </a:extLst>
          </p:cNvPr>
          <p:cNvSpPr>
            <a:spLocks noGrp="1"/>
          </p:cNvSpPr>
          <p:nvPr>
            <p:ph idx="1"/>
          </p:nvPr>
        </p:nvSpPr>
        <p:spPr>
          <a:xfrm>
            <a:off x="700549" y="1150374"/>
            <a:ext cx="11235812" cy="5342500"/>
          </a:xfrm>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The distance covered during the flare on the ground is s</a:t>
            </a:r>
            <a:r>
              <a:rPr lang="en-US" sz="2400" b="0" i="0" u="none" strike="noStrike" baseline="-25000" dirty="0">
                <a:latin typeface="Times New Roman" panose="02020603050405020304" pitchFamily="18" charset="0"/>
                <a:cs typeface="Times New Roman" panose="02020603050405020304" pitchFamily="18" charset="0"/>
              </a:rPr>
              <a:t>f</a:t>
            </a:r>
            <a:r>
              <a:rPr lang="en-US" sz="2400" b="0" i="0" u="none" strike="noStrike" baseline="0" dirty="0">
                <a:latin typeface="Times New Roman" panose="02020603050405020304" pitchFamily="18" charset="0"/>
                <a:cs typeface="Times New Roman" panose="02020603050405020304" pitchFamily="18" charset="0"/>
              </a:rPr>
              <a:t>. </a:t>
            </a:r>
          </a:p>
          <a:p>
            <a:pPr algn="l"/>
            <a:endParaRPr lang="en-US" sz="24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The velocity at touchdown is </a:t>
            </a:r>
            <a:r>
              <a:rPr lang="en-US" sz="2400" b="0" i="0" u="none" strike="noStrike" baseline="0" dirty="0" err="1">
                <a:latin typeface="Times New Roman" panose="02020603050405020304" pitchFamily="18" charset="0"/>
                <a:cs typeface="Times New Roman" panose="02020603050405020304" pitchFamily="18" charset="0"/>
              </a:rPr>
              <a:t>V</a:t>
            </a:r>
            <a:r>
              <a:rPr lang="en-US" sz="2400" b="0" i="0" u="none" strike="noStrike" baseline="-25000" dirty="0" err="1">
                <a:latin typeface="Times New Roman" panose="02020603050405020304" pitchFamily="18" charset="0"/>
                <a:cs typeface="Times New Roman" panose="02020603050405020304" pitchFamily="18" charset="0"/>
              </a:rPr>
              <a:t>td</a:t>
            </a:r>
            <a:r>
              <a:rPr lang="en-US" sz="2400" b="0" i="0" u="none" strike="noStrike" baseline="0" dirty="0">
                <a:latin typeface="Times New Roman" panose="02020603050405020304" pitchFamily="18" charset="0"/>
                <a:cs typeface="Times New Roman" panose="02020603050405020304" pitchFamily="18" charset="0"/>
              </a:rPr>
              <a:t>=1.15V</a:t>
            </a:r>
            <a:r>
              <a:rPr lang="en-US" sz="2400" b="0" i="0" u="none" strike="noStrike" baseline="-25000" dirty="0">
                <a:latin typeface="Times New Roman" panose="02020603050405020304" pitchFamily="18" charset="0"/>
                <a:cs typeface="Times New Roman" panose="02020603050405020304" pitchFamily="18" charset="0"/>
              </a:rPr>
              <a:t>stall </a:t>
            </a:r>
            <a:r>
              <a:rPr lang="en-US" sz="2400" b="0" i="0" u="none" strike="noStrike" baseline="0" dirty="0">
                <a:latin typeface="Times New Roman" panose="02020603050405020304" pitchFamily="18" charset="0"/>
                <a:cs typeface="Times New Roman" panose="02020603050405020304" pitchFamily="18" charset="0"/>
              </a:rPr>
              <a:t>(1.1V</a:t>
            </a:r>
            <a:r>
              <a:rPr lang="en-US" sz="2400" b="0" i="0" u="none" strike="noStrike" baseline="-25000" dirty="0">
                <a:latin typeface="Times New Roman" panose="02020603050405020304" pitchFamily="18" charset="0"/>
                <a:cs typeface="Times New Roman" panose="02020603050405020304" pitchFamily="18" charset="0"/>
              </a:rPr>
              <a:t>stall </a:t>
            </a:r>
            <a:r>
              <a:rPr lang="en-US" sz="2400" b="0" i="0" u="none" strike="noStrike" baseline="0" dirty="0">
                <a:latin typeface="Times New Roman" panose="02020603050405020304" pitchFamily="18" charset="0"/>
                <a:cs typeface="Times New Roman" panose="02020603050405020304" pitchFamily="18" charset="0"/>
              </a:rPr>
              <a:t>for military). </a:t>
            </a:r>
          </a:p>
          <a:p>
            <a:pPr algn="l"/>
            <a:endParaRPr lang="en-US" sz="24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After the touchdown there is a Free roll distance before the pilot uses the brakes (the velocity is assumed constant to </a:t>
            </a:r>
            <a:r>
              <a:rPr lang="en-US" sz="2400" b="0" i="0" u="none" strike="noStrike" baseline="0" dirty="0" err="1">
                <a:latin typeface="Times New Roman" panose="02020603050405020304" pitchFamily="18" charset="0"/>
                <a:cs typeface="Times New Roman" panose="02020603050405020304" pitchFamily="18" charset="0"/>
              </a:rPr>
              <a:t>V</a:t>
            </a:r>
            <a:r>
              <a:rPr lang="en-US" sz="2400" b="0" i="0" u="none" strike="noStrike" baseline="-25000" dirty="0" err="1">
                <a:latin typeface="Times New Roman" panose="02020603050405020304" pitchFamily="18" charset="0"/>
                <a:cs typeface="Times New Roman" panose="02020603050405020304" pitchFamily="18" charset="0"/>
              </a:rPr>
              <a:t>td</a:t>
            </a:r>
            <a:r>
              <a:rPr lang="en-US" sz="2400" b="0" i="0" u="none" strike="noStrike" baseline="0" dirty="0">
                <a:latin typeface="Times New Roman" panose="02020603050405020304" pitchFamily="18" charset="0"/>
                <a:cs typeface="Times New Roman" panose="02020603050405020304" pitchFamily="18" charset="0"/>
              </a:rPr>
              <a:t>). </a:t>
            </a:r>
          </a:p>
          <a:p>
            <a:pPr algn="l"/>
            <a:endParaRPr lang="en-US" sz="24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The distance up to the point where velocity is 0, is the ground roll s</a:t>
            </a:r>
            <a:r>
              <a:rPr lang="en-US" sz="2400" b="0" i="0" u="none" strike="noStrike" baseline="-25000" dirty="0">
                <a:latin typeface="Times New Roman" panose="02020603050405020304" pitchFamily="18" charset="0"/>
                <a:cs typeface="Times New Roman" panose="02020603050405020304" pitchFamily="18" charset="0"/>
              </a:rPr>
              <a:t>g</a:t>
            </a:r>
            <a:r>
              <a:rPr lang="en-US" sz="2400" b="0" i="0" u="none" strike="noStrike" baseline="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72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Landing Performance:</a:t>
            </a:r>
          </a:p>
        </p:txBody>
      </p:sp>
      <p:pic>
        <p:nvPicPr>
          <p:cNvPr id="4" name="Picture 3">
            <a:extLst>
              <a:ext uri="{FF2B5EF4-FFF2-40B4-BE49-F238E27FC236}">
                <a16:creationId xmlns:a16="http://schemas.microsoft.com/office/drawing/2014/main" id="{85249748-9401-57BE-CB8F-2AA1CA041F66}"/>
              </a:ext>
            </a:extLst>
          </p:cNvPr>
          <p:cNvPicPr>
            <a:picLocks noChangeAspect="1"/>
          </p:cNvPicPr>
          <p:nvPr/>
        </p:nvPicPr>
        <p:blipFill>
          <a:blip r:embed="rId2"/>
          <a:stretch>
            <a:fillRect/>
          </a:stretch>
        </p:blipFill>
        <p:spPr>
          <a:xfrm>
            <a:off x="6017341" y="941586"/>
            <a:ext cx="5537087" cy="3461187"/>
          </a:xfrm>
          <a:prstGeom prst="rect">
            <a:avLst/>
          </a:prstGeom>
        </p:spPr>
      </p:pic>
      <p:pic>
        <p:nvPicPr>
          <p:cNvPr id="8" name="Picture 7">
            <a:extLst>
              <a:ext uri="{FF2B5EF4-FFF2-40B4-BE49-F238E27FC236}">
                <a16:creationId xmlns:a16="http://schemas.microsoft.com/office/drawing/2014/main" id="{22540AEE-C6FE-34AF-BA2A-4BC8CECE2DC5}"/>
              </a:ext>
            </a:extLst>
          </p:cNvPr>
          <p:cNvPicPr>
            <a:picLocks noChangeAspect="1"/>
          </p:cNvPicPr>
          <p:nvPr/>
        </p:nvPicPr>
        <p:blipFill>
          <a:blip r:embed="rId3"/>
          <a:stretch>
            <a:fillRect/>
          </a:stretch>
        </p:blipFill>
        <p:spPr>
          <a:xfrm>
            <a:off x="1603768" y="1428971"/>
            <a:ext cx="4177601" cy="3044706"/>
          </a:xfrm>
          <a:prstGeom prst="rect">
            <a:avLst/>
          </a:prstGeom>
        </p:spPr>
      </p:pic>
      <p:sp>
        <p:nvSpPr>
          <p:cNvPr id="10" name="TextBox 9">
            <a:extLst>
              <a:ext uri="{FF2B5EF4-FFF2-40B4-BE49-F238E27FC236}">
                <a16:creationId xmlns:a16="http://schemas.microsoft.com/office/drawing/2014/main" id="{42E8475D-6EDD-5E61-7637-425FD7257804}"/>
              </a:ext>
            </a:extLst>
          </p:cNvPr>
          <p:cNvSpPr txBox="1"/>
          <p:nvPr/>
        </p:nvSpPr>
        <p:spPr>
          <a:xfrm>
            <a:off x="862780" y="5152847"/>
            <a:ext cx="9861755" cy="461665"/>
          </a:xfrm>
          <a:prstGeom prst="rect">
            <a:avLst/>
          </a:prstGeom>
          <a:noFill/>
        </p:spPr>
        <p:txBody>
          <a:bodyPr wrap="square">
            <a:spAutoFit/>
          </a:bodyPr>
          <a:lstStyle/>
          <a:p>
            <a:r>
              <a:rPr lang="en-US" sz="2400" b="0" i="0" u="none" strike="noStrike" baseline="0" dirty="0">
                <a:latin typeface="Times New Roman" panose="02020603050405020304" pitchFamily="18" charset="0"/>
                <a:cs typeface="Times New Roman" panose="02020603050405020304" pitchFamily="18" charset="0"/>
              </a:rPr>
              <a:t>for transport aircraft θ</a:t>
            </a:r>
            <a:r>
              <a:rPr lang="en-US" sz="2400" b="1" i="1" u="none" strike="noStrike" baseline="0" dirty="0">
                <a:latin typeface="Times New Roman" panose="02020603050405020304" pitchFamily="18" charset="0"/>
                <a:cs typeface="Times New Roman" panose="02020603050405020304" pitchFamily="18" charset="0"/>
              </a:rPr>
              <a:t>&lt;</a:t>
            </a:r>
            <a:r>
              <a:rPr lang="en-US" sz="2400" b="0" i="0" u="none" strike="noStrike" baseline="0" dirty="0">
                <a:latin typeface="Times New Roman" panose="02020603050405020304" pitchFamily="18" charset="0"/>
                <a:cs typeface="Times New Roman" panose="02020603050405020304" pitchFamily="18" charset="0"/>
              </a:rPr>
              <a:t>3. Hence, cos(θ) is about 1</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38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838200" y="365126"/>
            <a:ext cx="10515600" cy="364080"/>
          </a:xfrm>
        </p:spPr>
        <p:txBody>
          <a:bodyPr>
            <a:noAutofit/>
          </a:bodyPr>
          <a:lstStyle/>
          <a:p>
            <a:r>
              <a:rPr lang="en-IN" sz="3200" b="1" dirty="0">
                <a:latin typeface="Times New Roman" panose="02020603050405020304" pitchFamily="18" charset="0"/>
                <a:cs typeface="Times New Roman" panose="02020603050405020304" pitchFamily="18" charset="0"/>
              </a:rPr>
              <a:t>Gliding Flight:</a:t>
            </a:r>
          </a:p>
        </p:txBody>
      </p:sp>
      <p:sp>
        <p:nvSpPr>
          <p:cNvPr id="4" name="Content Placeholder 3">
            <a:extLst>
              <a:ext uri="{FF2B5EF4-FFF2-40B4-BE49-F238E27FC236}">
                <a16:creationId xmlns:a16="http://schemas.microsoft.com/office/drawing/2014/main" id="{326234FB-31A7-7EB3-F5AF-4CAFB9CEB600}"/>
              </a:ext>
            </a:extLst>
          </p:cNvPr>
          <p:cNvSpPr>
            <a:spLocks noGrp="1"/>
          </p:cNvSpPr>
          <p:nvPr>
            <p:ph idx="1"/>
          </p:nvPr>
        </p:nvSpPr>
        <p:spPr>
          <a:xfrm>
            <a:off x="700549" y="1171534"/>
            <a:ext cx="11235812" cy="5321340"/>
          </a:xfrm>
        </p:spPr>
        <p:txBody>
          <a:bodyPr>
            <a:normAutofit/>
          </a:bodyPr>
          <a:lstStyle/>
          <a:p>
            <a:pPr algn="just"/>
            <a:r>
              <a:rPr lang="en-US" dirty="0">
                <a:latin typeface="Times New Roman" panose="02020603050405020304" pitchFamily="18" charset="0"/>
                <a:cs typeface="Times New Roman" panose="02020603050405020304" pitchFamily="18" charset="0"/>
              </a:rPr>
              <a:t>Whenever an airplane is flying such that the power required is larger than the power available, it will descend rather than climb.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the ultimate situation, there is no power at all; in this case, the airplane will be in gliding.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will occur for a conventional airplane when the engine quits during flight (e.g., engine failure).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Also, this is the case for gliders and sailplanes.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83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Gliding Flight:</a:t>
            </a:r>
          </a:p>
        </p:txBody>
      </p:sp>
      <p:pic>
        <p:nvPicPr>
          <p:cNvPr id="4" name="Picture 3">
            <a:extLst>
              <a:ext uri="{FF2B5EF4-FFF2-40B4-BE49-F238E27FC236}">
                <a16:creationId xmlns:a16="http://schemas.microsoft.com/office/drawing/2014/main" id="{390004EE-D9BA-C743-6A3E-066961EAFD14}"/>
              </a:ext>
            </a:extLst>
          </p:cNvPr>
          <p:cNvPicPr>
            <a:picLocks noChangeAspect="1"/>
          </p:cNvPicPr>
          <p:nvPr/>
        </p:nvPicPr>
        <p:blipFill>
          <a:blip r:embed="rId2"/>
          <a:stretch>
            <a:fillRect/>
          </a:stretch>
        </p:blipFill>
        <p:spPr>
          <a:xfrm>
            <a:off x="5990257" y="1380124"/>
            <a:ext cx="5611174" cy="3637061"/>
          </a:xfrm>
          <a:prstGeom prst="rect">
            <a:avLst/>
          </a:prstGeom>
        </p:spPr>
      </p:pic>
      <p:pic>
        <p:nvPicPr>
          <p:cNvPr id="7" name="Picture 6">
            <a:extLst>
              <a:ext uri="{FF2B5EF4-FFF2-40B4-BE49-F238E27FC236}">
                <a16:creationId xmlns:a16="http://schemas.microsoft.com/office/drawing/2014/main" id="{1FD9BD12-9F52-E5F1-3BC3-C4AA2F1E7C5F}"/>
              </a:ext>
            </a:extLst>
          </p:cNvPr>
          <p:cNvPicPr>
            <a:picLocks noChangeAspect="1"/>
          </p:cNvPicPr>
          <p:nvPr/>
        </p:nvPicPr>
        <p:blipFill>
          <a:blip r:embed="rId3"/>
          <a:stretch>
            <a:fillRect/>
          </a:stretch>
        </p:blipFill>
        <p:spPr>
          <a:xfrm>
            <a:off x="775918" y="1380124"/>
            <a:ext cx="2620240" cy="1353244"/>
          </a:xfrm>
          <a:prstGeom prst="rect">
            <a:avLst/>
          </a:prstGeom>
        </p:spPr>
      </p:pic>
      <p:pic>
        <p:nvPicPr>
          <p:cNvPr id="9" name="Picture 8">
            <a:extLst>
              <a:ext uri="{FF2B5EF4-FFF2-40B4-BE49-F238E27FC236}">
                <a16:creationId xmlns:a16="http://schemas.microsoft.com/office/drawing/2014/main" id="{8ED744C8-54E5-4FDA-5830-3A0D9DB9A756}"/>
              </a:ext>
            </a:extLst>
          </p:cNvPr>
          <p:cNvPicPr>
            <a:picLocks noChangeAspect="1"/>
          </p:cNvPicPr>
          <p:nvPr/>
        </p:nvPicPr>
        <p:blipFill>
          <a:blip r:embed="rId4"/>
          <a:stretch>
            <a:fillRect/>
          </a:stretch>
        </p:blipFill>
        <p:spPr>
          <a:xfrm>
            <a:off x="3538159" y="1380124"/>
            <a:ext cx="2294145" cy="1353244"/>
          </a:xfrm>
          <a:prstGeom prst="rect">
            <a:avLst/>
          </a:prstGeom>
        </p:spPr>
      </p:pic>
      <p:pic>
        <p:nvPicPr>
          <p:cNvPr id="11" name="Picture 10">
            <a:extLst>
              <a:ext uri="{FF2B5EF4-FFF2-40B4-BE49-F238E27FC236}">
                <a16:creationId xmlns:a16="http://schemas.microsoft.com/office/drawing/2014/main" id="{21BEB611-B985-1F00-CC31-77CA3E5FEABA}"/>
              </a:ext>
            </a:extLst>
          </p:cNvPr>
          <p:cNvPicPr>
            <a:picLocks noChangeAspect="1"/>
          </p:cNvPicPr>
          <p:nvPr/>
        </p:nvPicPr>
        <p:blipFill>
          <a:blip r:embed="rId5"/>
          <a:stretch>
            <a:fillRect/>
          </a:stretch>
        </p:blipFill>
        <p:spPr>
          <a:xfrm>
            <a:off x="1837618" y="2775429"/>
            <a:ext cx="2595357" cy="1410838"/>
          </a:xfrm>
          <a:prstGeom prst="rect">
            <a:avLst/>
          </a:prstGeom>
        </p:spPr>
      </p:pic>
      <p:pic>
        <p:nvPicPr>
          <p:cNvPr id="13" name="Picture 12">
            <a:extLst>
              <a:ext uri="{FF2B5EF4-FFF2-40B4-BE49-F238E27FC236}">
                <a16:creationId xmlns:a16="http://schemas.microsoft.com/office/drawing/2014/main" id="{7EA13F09-7FED-6A67-DC7F-D50C254241E5}"/>
              </a:ext>
            </a:extLst>
          </p:cNvPr>
          <p:cNvPicPr>
            <a:picLocks noChangeAspect="1"/>
          </p:cNvPicPr>
          <p:nvPr/>
        </p:nvPicPr>
        <p:blipFill>
          <a:blip r:embed="rId6"/>
          <a:stretch>
            <a:fillRect/>
          </a:stretch>
        </p:blipFill>
        <p:spPr>
          <a:xfrm>
            <a:off x="1238486" y="4345767"/>
            <a:ext cx="3973130" cy="1516625"/>
          </a:xfrm>
          <a:prstGeom prst="rect">
            <a:avLst/>
          </a:prstGeom>
        </p:spPr>
      </p:pic>
      <p:sp>
        <p:nvSpPr>
          <p:cNvPr id="15" name="TextBox 14">
            <a:extLst>
              <a:ext uri="{FF2B5EF4-FFF2-40B4-BE49-F238E27FC236}">
                <a16:creationId xmlns:a16="http://schemas.microsoft.com/office/drawing/2014/main" id="{160BF40F-237E-D37F-527E-38FAAC062CAF}"/>
              </a:ext>
            </a:extLst>
          </p:cNvPr>
          <p:cNvSpPr txBox="1"/>
          <p:nvPr/>
        </p:nvSpPr>
        <p:spPr>
          <a:xfrm>
            <a:off x="1091002" y="6020110"/>
            <a:ext cx="10255424"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higher the L/D, the shallower the glide angle. The smallest equilibrium glide angle occurs at (L/D)max.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86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Level Turn Flight:</a:t>
            </a:r>
          </a:p>
        </p:txBody>
      </p:sp>
      <p:pic>
        <p:nvPicPr>
          <p:cNvPr id="5" name="Picture 4">
            <a:extLst>
              <a:ext uri="{FF2B5EF4-FFF2-40B4-BE49-F238E27FC236}">
                <a16:creationId xmlns:a16="http://schemas.microsoft.com/office/drawing/2014/main" id="{E3AA5287-3753-BB9A-9E10-C55718E4BFDD}"/>
              </a:ext>
            </a:extLst>
          </p:cNvPr>
          <p:cNvPicPr>
            <a:picLocks noChangeAspect="1"/>
          </p:cNvPicPr>
          <p:nvPr/>
        </p:nvPicPr>
        <p:blipFill>
          <a:blip r:embed="rId2"/>
          <a:stretch>
            <a:fillRect/>
          </a:stretch>
        </p:blipFill>
        <p:spPr>
          <a:xfrm>
            <a:off x="1966452" y="941585"/>
            <a:ext cx="3500283" cy="3291829"/>
          </a:xfrm>
          <a:prstGeom prst="rect">
            <a:avLst/>
          </a:prstGeom>
        </p:spPr>
      </p:pic>
      <p:pic>
        <p:nvPicPr>
          <p:cNvPr id="8" name="Picture 7">
            <a:extLst>
              <a:ext uri="{FF2B5EF4-FFF2-40B4-BE49-F238E27FC236}">
                <a16:creationId xmlns:a16="http://schemas.microsoft.com/office/drawing/2014/main" id="{935FBDAE-EAD7-362B-7888-D2E1782CF666}"/>
              </a:ext>
            </a:extLst>
          </p:cNvPr>
          <p:cNvPicPr>
            <a:picLocks noChangeAspect="1"/>
          </p:cNvPicPr>
          <p:nvPr/>
        </p:nvPicPr>
        <p:blipFill>
          <a:blip r:embed="rId3"/>
          <a:stretch>
            <a:fillRect/>
          </a:stretch>
        </p:blipFill>
        <p:spPr>
          <a:xfrm>
            <a:off x="6625973" y="941585"/>
            <a:ext cx="4849806" cy="3286285"/>
          </a:xfrm>
          <a:prstGeom prst="rect">
            <a:avLst/>
          </a:prstGeom>
        </p:spPr>
      </p:pic>
      <p:sp>
        <p:nvSpPr>
          <p:cNvPr id="12" name="TextBox 11">
            <a:extLst>
              <a:ext uri="{FF2B5EF4-FFF2-40B4-BE49-F238E27FC236}">
                <a16:creationId xmlns:a16="http://schemas.microsoft.com/office/drawing/2014/main" id="{DB524F08-B707-1D1D-DD6C-0DD8349CECF8}"/>
              </a:ext>
            </a:extLst>
          </p:cNvPr>
          <p:cNvSpPr txBox="1"/>
          <p:nvPr/>
        </p:nvSpPr>
        <p:spPr>
          <a:xfrm>
            <a:off x="422786" y="4413439"/>
            <a:ext cx="11159613" cy="830997"/>
          </a:xfrm>
          <a:prstGeom prst="rect">
            <a:avLst/>
          </a:prstGeom>
          <a:noFill/>
        </p:spPr>
        <p:txBody>
          <a:bodyPr wrap="square">
            <a:spAutoFit/>
          </a:bodyPr>
          <a:lstStyle/>
          <a:p>
            <a:pPr algn="l"/>
            <a:r>
              <a:rPr lang="en-US" sz="2400" dirty="0">
                <a:latin typeface="Times New Roman" panose="02020603050405020304" pitchFamily="18" charset="0"/>
                <a:cs typeface="Times New Roman" panose="02020603050405020304" pitchFamily="18" charset="0"/>
              </a:rPr>
              <a:t>A</a:t>
            </a:r>
            <a:r>
              <a:rPr lang="en-US" sz="2400" b="0" i="0" u="none" strike="noStrike" baseline="0" dirty="0">
                <a:latin typeface="Times New Roman" panose="02020603050405020304" pitchFamily="18" charset="0"/>
                <a:cs typeface="Times New Roman" panose="02020603050405020304" pitchFamily="18" charset="0"/>
              </a:rPr>
              <a:t> level turn is one in which the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curved flight path </a:t>
            </a:r>
            <a:r>
              <a:rPr lang="en-US" sz="2400" b="0" i="0" u="none" strike="noStrike" baseline="0" dirty="0">
                <a:latin typeface="Times New Roman" panose="02020603050405020304" pitchFamily="18" charset="0"/>
                <a:cs typeface="Times New Roman" panose="02020603050405020304" pitchFamily="18" charset="0"/>
              </a:rPr>
              <a:t>is in a horizontal plane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parallel to the plane of the ground</a:t>
            </a:r>
            <a:r>
              <a:rPr lang="en-US" sz="2400" b="0" i="0" u="none" strike="noStrike" baseline="0" dirty="0">
                <a:latin typeface="Times New Roman" panose="02020603050405020304" pitchFamily="18" charset="0"/>
                <a:cs typeface="Times New Roman" panose="02020603050405020304" pitchFamily="18" charset="0"/>
              </a:rPr>
              <a:t>; that is, in a level turn the altitude </a:t>
            </a:r>
            <a:r>
              <a:rPr lang="en-IN" sz="2400" b="0" i="0" u="none" strike="noStrike" baseline="0" dirty="0">
                <a:latin typeface="Times New Roman" panose="02020603050405020304" pitchFamily="18" charset="0"/>
                <a:cs typeface="Times New Roman" panose="02020603050405020304" pitchFamily="18" charset="0"/>
              </a:rPr>
              <a:t>remains constant.</a:t>
            </a:r>
            <a:endParaRPr lang="en-IN" sz="24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E333E6F4-B609-2460-7C67-55C7A8221D4B}"/>
              </a:ext>
            </a:extLst>
          </p:cNvPr>
          <p:cNvPicPr>
            <a:picLocks noChangeAspect="1"/>
          </p:cNvPicPr>
          <p:nvPr/>
        </p:nvPicPr>
        <p:blipFill>
          <a:blip r:embed="rId4"/>
          <a:stretch>
            <a:fillRect/>
          </a:stretch>
        </p:blipFill>
        <p:spPr>
          <a:xfrm>
            <a:off x="1481763" y="5424461"/>
            <a:ext cx="2600066" cy="938300"/>
          </a:xfrm>
          <a:prstGeom prst="rect">
            <a:avLst/>
          </a:prstGeom>
        </p:spPr>
      </p:pic>
      <p:pic>
        <p:nvPicPr>
          <p:cNvPr id="18" name="Picture 17">
            <a:extLst>
              <a:ext uri="{FF2B5EF4-FFF2-40B4-BE49-F238E27FC236}">
                <a16:creationId xmlns:a16="http://schemas.microsoft.com/office/drawing/2014/main" id="{B9FA936B-F567-89A1-15E3-A4A9541850C7}"/>
              </a:ext>
            </a:extLst>
          </p:cNvPr>
          <p:cNvPicPr>
            <a:picLocks noChangeAspect="1"/>
          </p:cNvPicPr>
          <p:nvPr/>
        </p:nvPicPr>
        <p:blipFill>
          <a:blip r:embed="rId5"/>
          <a:stretch>
            <a:fillRect/>
          </a:stretch>
        </p:blipFill>
        <p:spPr>
          <a:xfrm>
            <a:off x="4621162" y="5356367"/>
            <a:ext cx="2185982" cy="1006394"/>
          </a:xfrm>
          <a:prstGeom prst="rect">
            <a:avLst/>
          </a:prstGeom>
        </p:spPr>
      </p:pic>
      <p:sp>
        <p:nvSpPr>
          <p:cNvPr id="20" name="TextBox 19">
            <a:extLst>
              <a:ext uri="{FF2B5EF4-FFF2-40B4-BE49-F238E27FC236}">
                <a16:creationId xmlns:a16="http://schemas.microsoft.com/office/drawing/2014/main" id="{EAB28719-B5FC-66FE-5404-C97C3C596AE0}"/>
              </a:ext>
            </a:extLst>
          </p:cNvPr>
          <p:cNvSpPr txBox="1"/>
          <p:nvPr/>
        </p:nvSpPr>
        <p:spPr>
          <a:xfrm>
            <a:off x="7118555" y="5441180"/>
            <a:ext cx="6096000" cy="830997"/>
          </a:xfrm>
          <a:prstGeom prst="rect">
            <a:avLst/>
          </a:prstGeom>
          <a:noFill/>
        </p:spPr>
        <p:txBody>
          <a:bodyPr wrap="square">
            <a:spAutoFit/>
          </a:bodyPr>
          <a:lstStyle/>
          <a:p>
            <a:pPr algn="l"/>
            <a:r>
              <a:rPr lang="en-US" sz="2400" dirty="0">
                <a:latin typeface="Times New Roman" panose="02020603050405020304" pitchFamily="18" charset="0"/>
                <a:cs typeface="Times New Roman" panose="02020603050405020304" pitchFamily="18" charset="0"/>
              </a:rPr>
              <a:t>T</a:t>
            </a:r>
            <a:r>
              <a:rPr lang="en-US" sz="2400" b="0" i="0" u="none" strike="noStrike" baseline="0" dirty="0">
                <a:latin typeface="Times New Roman" panose="02020603050405020304" pitchFamily="18" charset="0"/>
                <a:cs typeface="Times New Roman" panose="02020603050405020304" pitchFamily="18" charset="0"/>
              </a:rPr>
              <a:t>he centrifugal force is balanced by the</a:t>
            </a:r>
          </a:p>
          <a:p>
            <a:pPr algn="l"/>
            <a:r>
              <a:rPr lang="fr-FR" sz="2400" b="0" i="0" u="none" strike="noStrike" baseline="0" dirty="0">
                <a:latin typeface="Times New Roman" panose="02020603050405020304" pitchFamily="18" charset="0"/>
                <a:cs typeface="Times New Roman" panose="02020603050405020304" pitchFamily="18" charset="0"/>
              </a:rPr>
              <a:t>radial force L sin(φ)</a:t>
            </a:r>
            <a:r>
              <a:rPr lang="fr-FR" sz="2400" b="1" i="0" u="none" strike="noStrike" baseline="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08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Level Turn Flight:</a:t>
            </a:r>
          </a:p>
        </p:txBody>
      </p:sp>
      <p:sp>
        <p:nvSpPr>
          <p:cNvPr id="4" name="TextBox 3">
            <a:extLst>
              <a:ext uri="{FF2B5EF4-FFF2-40B4-BE49-F238E27FC236}">
                <a16:creationId xmlns:a16="http://schemas.microsoft.com/office/drawing/2014/main" id="{D0B4FCB8-DD1F-C53B-61D3-3364375B9DE0}"/>
              </a:ext>
            </a:extLst>
          </p:cNvPr>
          <p:cNvSpPr txBox="1"/>
          <p:nvPr/>
        </p:nvSpPr>
        <p:spPr>
          <a:xfrm>
            <a:off x="707921" y="1040127"/>
            <a:ext cx="10923639" cy="5262979"/>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two performance characteristics of greatest importance in turning flight are: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1. The </a:t>
            </a:r>
            <a:r>
              <a:rPr lang="en-US" sz="2400" dirty="0">
                <a:solidFill>
                  <a:srgbClr val="FF0000"/>
                </a:solidFill>
                <a:latin typeface="Times New Roman" panose="02020603050405020304" pitchFamily="18" charset="0"/>
                <a:cs typeface="Times New Roman" panose="02020603050405020304" pitchFamily="18" charset="0"/>
              </a:rPr>
              <a:t>turn radius R</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2. The </a:t>
            </a:r>
            <a:r>
              <a:rPr lang="en-US" sz="2400" dirty="0">
                <a:solidFill>
                  <a:srgbClr val="FF0000"/>
                </a:solidFill>
                <a:latin typeface="Times New Roman" panose="02020603050405020304" pitchFamily="18" charset="0"/>
                <a:cs typeface="Times New Roman" panose="02020603050405020304" pitchFamily="18" charset="0"/>
              </a:rPr>
              <a:t>turn rate ω</a:t>
            </a:r>
            <a:r>
              <a:rPr lang="en-US" sz="2400" dirty="0">
                <a:latin typeface="Times New Roman" panose="02020603050405020304" pitchFamily="18" charset="0"/>
                <a:cs typeface="Times New Roman" panose="02020603050405020304" pitchFamily="18" charset="0"/>
              </a:rPr>
              <a:t>. The turn rate is simply the local angular velocity of the airplane</a:t>
            </a:r>
          </a:p>
          <a:p>
            <a:pPr algn="just"/>
            <a:r>
              <a:rPr lang="en-US" sz="2400" dirty="0">
                <a:latin typeface="Times New Roman" panose="02020603050405020304" pitchFamily="18" charset="0"/>
                <a:cs typeface="Times New Roman" panose="02020603050405020304" pitchFamily="18" charset="0"/>
              </a:rPr>
              <a:t>along the curved flight path.</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These characteristics are particularly germane to combat aircraft. For superior dog</a:t>
            </a:r>
          </a:p>
          <a:p>
            <a:pPr algn="just"/>
            <a:r>
              <a:rPr lang="en-US" sz="2400" dirty="0">
                <a:latin typeface="Times New Roman" panose="02020603050405020304" pitchFamily="18" charset="0"/>
                <a:cs typeface="Times New Roman" panose="02020603050405020304" pitchFamily="18" charset="0"/>
              </a:rPr>
              <a:t>fighting capability, the airplane should have the </a:t>
            </a:r>
            <a:r>
              <a:rPr lang="en-US" sz="2400" dirty="0">
                <a:solidFill>
                  <a:srgbClr val="FF0000"/>
                </a:solidFill>
                <a:latin typeface="Times New Roman" panose="02020603050405020304" pitchFamily="18" charset="0"/>
                <a:cs typeface="Times New Roman" panose="02020603050405020304" pitchFamily="18" charset="0"/>
              </a:rPr>
              <a:t>smallest possible turn radius R </a:t>
            </a:r>
            <a:r>
              <a:rPr lang="en-US" sz="2400" dirty="0">
                <a:latin typeface="Times New Roman" panose="02020603050405020304" pitchFamily="18" charset="0"/>
                <a:cs typeface="Times New Roman" panose="02020603050405020304" pitchFamily="18" charset="0"/>
              </a:rPr>
              <a:t>and</a:t>
            </a:r>
          </a:p>
          <a:p>
            <a:pPr algn="just"/>
            <a:r>
              <a:rPr lang="en-US" sz="2400" dirty="0">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fastest possible turn rate</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Hence, the lift vector L controls the turn when a pilot goes to turn the airplane, she</a:t>
            </a:r>
          </a:p>
          <a:p>
            <a:pPr algn="just"/>
            <a:r>
              <a:rPr lang="en-US" sz="2400" dirty="0">
                <a:latin typeface="Times New Roman" panose="02020603050405020304" pitchFamily="18" charset="0"/>
                <a:cs typeface="Times New Roman" panose="02020603050405020304" pitchFamily="18" charset="0"/>
              </a:rPr>
              <a:t>or he rolls the airplane in order to point the lift vector in the general direction of the</a:t>
            </a:r>
          </a:p>
          <a:p>
            <a:pPr algn="just"/>
            <a:r>
              <a:rPr lang="en-US" sz="2400" dirty="0">
                <a:latin typeface="Times New Roman" panose="02020603050405020304" pitchFamily="18" charset="0"/>
                <a:cs typeface="Times New Roman" panose="02020603050405020304" pitchFamily="18" charset="0"/>
              </a:rPr>
              <a:t>turn. </a:t>
            </a:r>
          </a:p>
          <a:p>
            <a:pPr marL="457200" indent="-4572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Keep in mind that L and φ are not independent: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086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Level Turn Flight:</a:t>
            </a:r>
          </a:p>
        </p:txBody>
      </p:sp>
      <p:pic>
        <p:nvPicPr>
          <p:cNvPr id="5" name="Picture 4">
            <a:extLst>
              <a:ext uri="{FF2B5EF4-FFF2-40B4-BE49-F238E27FC236}">
                <a16:creationId xmlns:a16="http://schemas.microsoft.com/office/drawing/2014/main" id="{0135F6F0-7838-0C75-0095-592CCCC10193}"/>
              </a:ext>
            </a:extLst>
          </p:cNvPr>
          <p:cNvPicPr>
            <a:picLocks noChangeAspect="1"/>
          </p:cNvPicPr>
          <p:nvPr/>
        </p:nvPicPr>
        <p:blipFill>
          <a:blip r:embed="rId2"/>
          <a:stretch>
            <a:fillRect/>
          </a:stretch>
        </p:blipFill>
        <p:spPr>
          <a:xfrm>
            <a:off x="4040919" y="1027751"/>
            <a:ext cx="3368600" cy="1191410"/>
          </a:xfrm>
          <a:prstGeom prst="rect">
            <a:avLst/>
          </a:prstGeom>
        </p:spPr>
      </p:pic>
      <p:sp>
        <p:nvSpPr>
          <p:cNvPr id="7" name="TextBox 6">
            <a:extLst>
              <a:ext uri="{FF2B5EF4-FFF2-40B4-BE49-F238E27FC236}">
                <a16:creationId xmlns:a16="http://schemas.microsoft.com/office/drawing/2014/main" id="{3A112C77-C84C-9C95-008F-3F8AAD56C7AC}"/>
              </a:ext>
            </a:extLst>
          </p:cNvPr>
          <p:cNvSpPr txBox="1"/>
          <p:nvPr/>
        </p:nvSpPr>
        <p:spPr>
          <a:xfrm>
            <a:off x="757083" y="2096201"/>
            <a:ext cx="10726993" cy="830997"/>
          </a:xfrm>
          <a:prstGeom prst="rect">
            <a:avLst/>
          </a:prstGeom>
          <a:noFill/>
        </p:spPr>
        <p:txBody>
          <a:bodyPr wrap="square">
            <a:spAutoFit/>
          </a:bodyPr>
          <a:lstStyle/>
          <a:p>
            <a:pPr algn="just"/>
            <a:r>
              <a:rPr lang="en-US" sz="2400" b="0" i="1" u="none" strike="noStrike" baseline="0" dirty="0">
                <a:solidFill>
                  <a:srgbClr val="000000"/>
                </a:solidFill>
                <a:latin typeface="Times New Roman" panose="02020603050405020304" pitchFamily="18" charset="0"/>
                <a:cs typeface="Times New Roman" panose="02020603050405020304" pitchFamily="18" charset="0"/>
              </a:rPr>
              <a:t>L/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 is an important parameter in turning performance; it is defined as the </a:t>
            </a:r>
          </a:p>
          <a:p>
            <a:pPr algn="just"/>
            <a:r>
              <a:rPr lang="en-IN" sz="2400" b="0" i="1" u="none" strike="noStrike" baseline="0" dirty="0">
                <a:solidFill>
                  <a:srgbClr val="FF0000"/>
                </a:solidFill>
                <a:latin typeface="Times New Roman" panose="02020603050405020304" pitchFamily="18" charset="0"/>
                <a:cs typeface="Times New Roman" panose="02020603050405020304" pitchFamily="18" charset="0"/>
              </a:rPr>
              <a:t>load factor </a:t>
            </a:r>
            <a:r>
              <a:rPr lang="en-IN" sz="2400" b="0" i="0" u="none" strike="noStrike" baseline="0" dirty="0">
                <a:solidFill>
                  <a:srgbClr val="FF0000"/>
                </a:solidFill>
                <a:latin typeface="Times New Roman" panose="02020603050405020304" pitchFamily="18" charset="0"/>
                <a:cs typeface="Times New Roman" panose="02020603050405020304" pitchFamily="18" charset="0"/>
              </a:rPr>
              <a:t>n</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where:</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91AEF20-0A28-F131-691B-DEE19FF74EEB}"/>
              </a:ext>
            </a:extLst>
          </p:cNvPr>
          <p:cNvPicPr>
            <a:picLocks noChangeAspect="1"/>
          </p:cNvPicPr>
          <p:nvPr/>
        </p:nvPicPr>
        <p:blipFill>
          <a:blip r:embed="rId3"/>
          <a:stretch>
            <a:fillRect/>
          </a:stretch>
        </p:blipFill>
        <p:spPr>
          <a:xfrm>
            <a:off x="4719483" y="2805012"/>
            <a:ext cx="1767315" cy="1210296"/>
          </a:xfrm>
          <a:prstGeom prst="rect">
            <a:avLst/>
          </a:prstGeom>
        </p:spPr>
      </p:pic>
      <p:pic>
        <p:nvPicPr>
          <p:cNvPr id="11" name="Picture 10">
            <a:extLst>
              <a:ext uri="{FF2B5EF4-FFF2-40B4-BE49-F238E27FC236}">
                <a16:creationId xmlns:a16="http://schemas.microsoft.com/office/drawing/2014/main" id="{8CE350EF-BB43-2001-EA1E-CB2770206A37}"/>
              </a:ext>
            </a:extLst>
          </p:cNvPr>
          <p:cNvPicPr>
            <a:picLocks noChangeAspect="1"/>
          </p:cNvPicPr>
          <p:nvPr/>
        </p:nvPicPr>
        <p:blipFill>
          <a:blip r:embed="rId4"/>
          <a:stretch>
            <a:fillRect/>
          </a:stretch>
        </p:blipFill>
        <p:spPr>
          <a:xfrm>
            <a:off x="1210464" y="4443577"/>
            <a:ext cx="2494923" cy="1186513"/>
          </a:xfrm>
          <a:prstGeom prst="rect">
            <a:avLst/>
          </a:prstGeom>
        </p:spPr>
      </p:pic>
      <p:sp>
        <p:nvSpPr>
          <p:cNvPr id="13" name="TextBox 12">
            <a:extLst>
              <a:ext uri="{FF2B5EF4-FFF2-40B4-BE49-F238E27FC236}">
                <a16:creationId xmlns:a16="http://schemas.microsoft.com/office/drawing/2014/main" id="{E8292A8E-9BB6-80CB-AA5C-36FB25353BA0}"/>
              </a:ext>
            </a:extLst>
          </p:cNvPr>
          <p:cNvSpPr txBox="1"/>
          <p:nvPr/>
        </p:nvSpPr>
        <p:spPr>
          <a:xfrm>
            <a:off x="4233700" y="4429761"/>
            <a:ext cx="6096000" cy="1200329"/>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The roll angle depends on the load factor only;</a:t>
            </a:r>
          </a:p>
          <a:p>
            <a:pPr algn="l"/>
            <a:r>
              <a:rPr lang="en-US" sz="2400" b="0" i="0" u="none" strike="noStrike" baseline="0" dirty="0">
                <a:latin typeface="Times New Roman" panose="02020603050405020304" pitchFamily="18" charset="0"/>
                <a:cs typeface="Times New Roman" panose="02020603050405020304" pitchFamily="18" charset="0"/>
              </a:rPr>
              <a:t> if you know the load factor, then you know the roll angle</a:t>
            </a:r>
            <a:r>
              <a:rPr lang="en-US" sz="2400" b="1" i="0"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and vice-versa.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449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77680"/>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Level Turn Flight:</a:t>
            </a:r>
          </a:p>
        </p:txBody>
      </p:sp>
      <p:pic>
        <p:nvPicPr>
          <p:cNvPr id="8" name="Picture 7">
            <a:extLst>
              <a:ext uri="{FF2B5EF4-FFF2-40B4-BE49-F238E27FC236}">
                <a16:creationId xmlns:a16="http://schemas.microsoft.com/office/drawing/2014/main" id="{7D6ACB1E-CBF0-1615-3968-ADF32519C72A}"/>
              </a:ext>
            </a:extLst>
          </p:cNvPr>
          <p:cNvPicPr>
            <a:picLocks noChangeAspect="1"/>
          </p:cNvPicPr>
          <p:nvPr/>
        </p:nvPicPr>
        <p:blipFill>
          <a:blip r:embed="rId2"/>
          <a:stretch>
            <a:fillRect/>
          </a:stretch>
        </p:blipFill>
        <p:spPr>
          <a:xfrm>
            <a:off x="1599488" y="853095"/>
            <a:ext cx="8814973" cy="3643750"/>
          </a:xfrm>
          <a:prstGeom prst="rect">
            <a:avLst/>
          </a:prstGeom>
        </p:spPr>
      </p:pic>
      <p:sp>
        <p:nvSpPr>
          <p:cNvPr id="12" name="TextBox 11">
            <a:extLst>
              <a:ext uri="{FF2B5EF4-FFF2-40B4-BE49-F238E27FC236}">
                <a16:creationId xmlns:a16="http://schemas.microsoft.com/office/drawing/2014/main" id="{1F07D081-47D2-21F3-4722-9475F97F5436}"/>
              </a:ext>
            </a:extLst>
          </p:cNvPr>
          <p:cNvSpPr txBox="1"/>
          <p:nvPr/>
        </p:nvSpPr>
        <p:spPr>
          <a:xfrm>
            <a:off x="599232" y="4642009"/>
            <a:ext cx="10815484" cy="2215991"/>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The turn radius depends only on V and </a:t>
            </a:r>
            <a:r>
              <a:rPr lang="en-US" sz="2400" b="0" i="1" u="none" strike="noStrike" baseline="0" dirty="0">
                <a:latin typeface="Times New Roman" panose="02020603050405020304" pitchFamily="18" charset="0"/>
                <a:cs typeface="Times New Roman" panose="02020603050405020304" pitchFamily="18" charset="0"/>
              </a:rPr>
              <a:t>n. </a:t>
            </a:r>
            <a:r>
              <a:rPr lang="en-US" sz="2400" b="0" i="0" u="none" strike="noStrike" baseline="0" dirty="0">
                <a:latin typeface="Times New Roman" panose="02020603050405020304" pitchFamily="18" charset="0"/>
                <a:cs typeface="Times New Roman" panose="02020603050405020304" pitchFamily="18" charset="0"/>
              </a:rPr>
              <a:t>To obtain the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smallest possible R</a:t>
            </a:r>
            <a:r>
              <a:rPr lang="en-US" sz="2400" b="0" i="0" u="none" strike="noStrike" baseline="0" dirty="0">
                <a:latin typeface="Times New Roman" panose="02020603050405020304" pitchFamily="18" charset="0"/>
                <a:cs typeface="Times New Roman" panose="02020603050405020304" pitchFamily="18" charset="0"/>
              </a:rPr>
              <a:t>, </a:t>
            </a:r>
            <a:r>
              <a:rPr lang="en-IN" sz="2400" b="0" i="0" u="none" strike="noStrike" baseline="0" dirty="0">
                <a:latin typeface="Times New Roman" panose="02020603050405020304" pitchFamily="18" charset="0"/>
                <a:cs typeface="Times New Roman" panose="02020603050405020304" pitchFamily="18" charset="0"/>
              </a:rPr>
              <a:t>we need</a:t>
            </a:r>
          </a:p>
          <a:p>
            <a:pPr algn="l"/>
            <a:endParaRPr lang="en-IN" sz="2400" b="0" i="0" u="none" strike="noStrike" baseline="0" dirty="0">
              <a:latin typeface="Times New Roman" panose="02020603050405020304" pitchFamily="18" charset="0"/>
              <a:cs typeface="Times New Roman" panose="02020603050405020304" pitchFamily="18" charset="0"/>
            </a:endParaRPr>
          </a:p>
          <a:p>
            <a:pPr marL="342900" indent="-342900" algn="l">
              <a:buAutoNum type="arabicPeriod"/>
            </a:pPr>
            <a:r>
              <a:rPr lang="en-US" sz="2400" b="0" i="0" u="none" strike="noStrike" baseline="0" dirty="0">
                <a:latin typeface="Times New Roman" panose="02020603050405020304" pitchFamily="18" charset="0"/>
                <a:cs typeface="Times New Roman" panose="02020603050405020304" pitchFamily="18" charset="0"/>
              </a:rPr>
              <a:t>The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highest possible load factor </a:t>
            </a:r>
            <a:r>
              <a:rPr lang="en-US" sz="2400" b="0" i="0" u="none" strike="noStrike" baseline="0" dirty="0">
                <a:latin typeface="Times New Roman" panose="02020603050405020304" pitchFamily="18" charset="0"/>
                <a:cs typeface="Times New Roman" panose="02020603050405020304" pitchFamily="18" charset="0"/>
              </a:rPr>
              <a:t>(i.e. the highest possible </a:t>
            </a:r>
            <a:r>
              <a:rPr lang="en-US" sz="2400" b="0" i="1" u="none" strike="noStrike" baseline="0" dirty="0">
                <a:latin typeface="Times New Roman" panose="02020603050405020304" pitchFamily="18" charset="0"/>
                <a:cs typeface="Times New Roman" panose="02020603050405020304" pitchFamily="18" charset="0"/>
              </a:rPr>
              <a:t>L/ W).</a:t>
            </a:r>
          </a:p>
          <a:p>
            <a:pPr algn="l"/>
            <a:endParaRPr lang="en-US" sz="2400" b="0" i="1"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2. The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lowest possible velocity</a:t>
            </a:r>
            <a:r>
              <a:rPr lang="en-US" sz="2400" b="0" i="0" u="none" strike="noStrike" baseline="0" dirty="0">
                <a:latin typeface="Times New Roman" panose="02020603050405020304" pitchFamily="18" charset="0"/>
                <a:cs typeface="Times New Roman" panose="02020603050405020304" pitchFamily="18" charset="0"/>
              </a:rPr>
              <a:t>.</a:t>
            </a:r>
          </a:p>
          <a:p>
            <a:pPr algn="l"/>
            <a:endParaRPr lang="en-IN" dirty="0"/>
          </a:p>
        </p:txBody>
      </p:sp>
    </p:spTree>
    <p:extLst>
      <p:ext uri="{BB962C8B-B14F-4D97-AF65-F5344CB8AC3E}">
        <p14:creationId xmlns:p14="http://schemas.microsoft.com/office/powerpoint/2010/main" val="177230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Service Ceiling and Absolute Ceiling:</a:t>
            </a:r>
          </a:p>
        </p:txBody>
      </p:sp>
      <p:pic>
        <p:nvPicPr>
          <p:cNvPr id="5" name="Picture 4">
            <a:extLst>
              <a:ext uri="{FF2B5EF4-FFF2-40B4-BE49-F238E27FC236}">
                <a16:creationId xmlns:a16="http://schemas.microsoft.com/office/drawing/2014/main" id="{27F51644-945B-D73C-7C99-86773598B442}"/>
              </a:ext>
            </a:extLst>
          </p:cNvPr>
          <p:cNvPicPr>
            <a:picLocks noChangeAspect="1"/>
          </p:cNvPicPr>
          <p:nvPr/>
        </p:nvPicPr>
        <p:blipFill>
          <a:blip r:embed="rId2"/>
          <a:stretch>
            <a:fillRect/>
          </a:stretch>
        </p:blipFill>
        <p:spPr>
          <a:xfrm>
            <a:off x="7384026" y="929443"/>
            <a:ext cx="4428466" cy="4141311"/>
          </a:xfrm>
          <a:prstGeom prst="rect">
            <a:avLst/>
          </a:prstGeom>
        </p:spPr>
      </p:pic>
      <p:sp>
        <p:nvSpPr>
          <p:cNvPr id="8" name="TextBox 7">
            <a:extLst>
              <a:ext uri="{FF2B5EF4-FFF2-40B4-BE49-F238E27FC236}">
                <a16:creationId xmlns:a16="http://schemas.microsoft.com/office/drawing/2014/main" id="{E3C1C3CF-35F9-BCDF-14E7-CA18EF6AEE08}"/>
              </a:ext>
            </a:extLst>
          </p:cNvPr>
          <p:cNvSpPr txBox="1"/>
          <p:nvPr/>
        </p:nvSpPr>
        <p:spPr>
          <a:xfrm>
            <a:off x="580103" y="941586"/>
            <a:ext cx="7010400" cy="5509200"/>
          </a:xfrm>
          <a:prstGeom prst="rect">
            <a:avLst/>
          </a:prstGeom>
          <a:noFill/>
        </p:spPr>
        <p:txBody>
          <a:bodyPr wrap="square">
            <a:spAutoFit/>
          </a:bodyPr>
          <a:lstStyle/>
          <a:p>
            <a:pPr marL="285750" indent="-285750" algn="just">
              <a:buFont typeface="Wingdings" panose="05000000000000000000" pitchFamily="2" charset="2"/>
              <a:buChar char="§"/>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highest altitude achievable is the altitude where</a:t>
            </a:r>
            <a:r>
              <a:rPr lang="en-US" sz="240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(R/C)max=0. It is defined as the </a:t>
            </a:r>
            <a:r>
              <a:rPr lang="en-US" sz="2400" b="1" i="1" u="none" strike="noStrike" baseline="0" dirty="0">
                <a:solidFill>
                  <a:srgbClr val="000000"/>
                </a:solidFill>
                <a:latin typeface="Times New Roman" panose="02020603050405020304" pitchFamily="18" charset="0"/>
                <a:cs typeface="Times New Roman" panose="02020603050405020304" pitchFamily="18" charset="0"/>
              </a:rPr>
              <a:t>absolute ceiling that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altitude where the maximum rate of climb is zero is in steady, level flight. </a:t>
            </a:r>
          </a:p>
          <a:p>
            <a:pPr algn="just"/>
            <a:endParaRPr lang="en-US" sz="10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b="1" i="0" u="none" strike="noStrike" baseline="0" dirty="0">
                <a:solidFill>
                  <a:srgbClr val="000000"/>
                </a:solidFill>
                <a:latin typeface="Times New Roman" panose="02020603050405020304" pitchFamily="18" charset="0"/>
                <a:cs typeface="Times New Roman" panose="02020603050405020304" pitchFamily="18" charset="0"/>
              </a:rPr>
              <a:t>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more useful quantity is the </a:t>
            </a:r>
            <a:r>
              <a:rPr lang="en-US" sz="2400" b="1" i="1" u="none" strike="noStrike" baseline="0" dirty="0">
                <a:solidFill>
                  <a:srgbClr val="000000"/>
                </a:solidFill>
                <a:latin typeface="Times New Roman" panose="02020603050405020304" pitchFamily="18" charset="0"/>
                <a:cs typeface="Times New Roman" panose="02020603050405020304" pitchFamily="18" charset="0"/>
              </a:rPr>
              <a:t>service ceiling,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conventionally defined as the altitude where </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FF3300"/>
                </a:solidFill>
                <a:latin typeface="Times New Roman" panose="02020603050405020304" pitchFamily="18" charset="0"/>
                <a:cs typeface="Times New Roman" panose="02020603050405020304" pitchFamily="18" charset="0"/>
              </a:rPr>
              <a:t>R/C)= 100 ft/min</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p>
          <a:p>
            <a:pPr algn="just"/>
            <a:endParaRPr lang="en-US" sz="10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service ceiling represents the </a:t>
            </a:r>
            <a:r>
              <a:rPr lang="en-US" sz="2400" b="1" i="1" u="none" strike="noStrike" baseline="0" dirty="0">
                <a:solidFill>
                  <a:srgbClr val="000000"/>
                </a:solidFill>
                <a:latin typeface="Times New Roman" panose="02020603050405020304" pitchFamily="18" charset="0"/>
                <a:cs typeface="Times New Roman" panose="02020603050405020304" pitchFamily="18" charset="0"/>
              </a:rPr>
              <a:t>practical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upper limit for steady, level flight. </a:t>
            </a:r>
          </a:p>
          <a:p>
            <a:pPr marL="285750" indent="-285750" algn="just">
              <a:buFont typeface="Wingdings" panose="05000000000000000000" pitchFamily="2" charset="2"/>
              <a:buChar char="§"/>
            </a:pPr>
            <a:endParaRPr lang="en-US" sz="10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many conventional airplanes, R/C versus altitude is almost linear. </a:t>
            </a:r>
          </a:p>
          <a:p>
            <a:pPr marL="285750" indent="-285750" algn="just">
              <a:buFont typeface="Wingdings" panose="05000000000000000000" pitchFamily="2" charset="2"/>
              <a:buChar char="§"/>
            </a:pPr>
            <a:endParaRPr lang="en-US" sz="10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graphical solution for service and absolute ceilings is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straightforward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632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77680"/>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Level Turn Flight:</a:t>
            </a:r>
          </a:p>
        </p:txBody>
      </p:sp>
      <p:sp>
        <p:nvSpPr>
          <p:cNvPr id="12" name="TextBox 11">
            <a:extLst>
              <a:ext uri="{FF2B5EF4-FFF2-40B4-BE49-F238E27FC236}">
                <a16:creationId xmlns:a16="http://schemas.microsoft.com/office/drawing/2014/main" id="{1F07D081-47D2-21F3-4722-9475F97F5436}"/>
              </a:ext>
            </a:extLst>
          </p:cNvPr>
          <p:cNvSpPr txBox="1"/>
          <p:nvPr/>
        </p:nvSpPr>
        <p:spPr>
          <a:xfrm>
            <a:off x="688258" y="3120468"/>
            <a:ext cx="10815484" cy="1938992"/>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To obtain an expression for the turn rate the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largest possible turn rate</a:t>
            </a:r>
            <a:r>
              <a:rPr lang="en-US" sz="2400" b="0" i="0" u="none" strike="noStrike" baseline="0" dirty="0">
                <a:latin typeface="Times New Roman" panose="02020603050405020304" pitchFamily="18" charset="0"/>
                <a:cs typeface="Times New Roman" panose="02020603050405020304" pitchFamily="18" charset="0"/>
              </a:rPr>
              <a:t>, we want</a:t>
            </a:r>
          </a:p>
          <a:p>
            <a:pPr algn="l"/>
            <a:endParaRPr lang="en-US" sz="2400" b="0" i="0" u="none" strike="noStrike" baseline="0" dirty="0">
              <a:latin typeface="Times New Roman" panose="02020603050405020304" pitchFamily="18" charset="0"/>
              <a:cs typeface="Times New Roman" panose="02020603050405020304" pitchFamily="18" charset="0"/>
            </a:endParaRPr>
          </a:p>
          <a:p>
            <a:pPr marL="342900" indent="-342900" algn="l">
              <a:buAutoNum type="arabicPeriod"/>
            </a:pPr>
            <a:r>
              <a:rPr lang="en-US" sz="2400" b="0" i="0" u="none" strike="noStrike" baseline="0" dirty="0">
                <a:latin typeface="Times New Roman" panose="02020603050405020304" pitchFamily="18" charset="0"/>
                <a:cs typeface="Times New Roman" panose="02020603050405020304" pitchFamily="18" charset="0"/>
              </a:rPr>
              <a:t>The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highest possible load factor</a:t>
            </a:r>
            <a:r>
              <a:rPr lang="en-US" sz="2400" b="0" i="0" u="none" strike="noStrike" baseline="0" dirty="0">
                <a:latin typeface="Times New Roman" panose="02020603050405020304" pitchFamily="18" charset="0"/>
                <a:cs typeface="Times New Roman" panose="02020603050405020304" pitchFamily="18" charset="0"/>
              </a:rPr>
              <a:t>.</a:t>
            </a:r>
          </a:p>
          <a:p>
            <a:pPr algn="l"/>
            <a:endParaRPr lang="en-US" sz="2400" b="0" i="0" u="none" strike="noStrike" baseline="0" dirty="0">
              <a:latin typeface="Times New Roman" panose="02020603050405020304" pitchFamily="18" charset="0"/>
              <a:cs typeface="Times New Roman" panose="02020603050405020304" pitchFamily="18" charset="0"/>
            </a:endParaRPr>
          </a:p>
          <a:p>
            <a:pPr marL="342900" indent="-342900" algn="l">
              <a:buAutoNum type="arabicPeriod"/>
            </a:pPr>
            <a:r>
              <a:rPr lang="en-US" sz="2400" b="0" i="0" u="none" strike="noStrike" baseline="0" dirty="0">
                <a:latin typeface="Times New Roman" panose="02020603050405020304" pitchFamily="18" charset="0"/>
                <a:cs typeface="Times New Roman" panose="02020603050405020304" pitchFamily="18" charset="0"/>
              </a:rPr>
              <a:t>The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lowest possible velocity</a:t>
            </a:r>
            <a:r>
              <a:rPr lang="en-US" sz="2400" b="0" i="0" u="none" strike="noStrike" baseline="0" dirty="0">
                <a:latin typeface="Times New Roman" panose="02020603050405020304" pitchFamily="18" charset="0"/>
                <a:cs typeface="Times New Roman" panose="02020603050405020304" pitchFamily="18" charset="0"/>
              </a:rPr>
              <a:t>. </a:t>
            </a:r>
            <a:endParaRPr lang="en-US" sz="2400" b="0" i="1" u="none" strike="noStrike" baseline="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E66FBC-784E-F2E8-7874-AA91AED7F8A4}"/>
              </a:ext>
            </a:extLst>
          </p:cNvPr>
          <p:cNvPicPr>
            <a:picLocks noChangeAspect="1"/>
          </p:cNvPicPr>
          <p:nvPr/>
        </p:nvPicPr>
        <p:blipFill>
          <a:blip r:embed="rId2"/>
          <a:stretch>
            <a:fillRect/>
          </a:stretch>
        </p:blipFill>
        <p:spPr>
          <a:xfrm>
            <a:off x="1541449" y="1118418"/>
            <a:ext cx="2928386" cy="1251156"/>
          </a:xfrm>
          <a:prstGeom prst="rect">
            <a:avLst/>
          </a:prstGeom>
        </p:spPr>
      </p:pic>
      <p:pic>
        <p:nvPicPr>
          <p:cNvPr id="6" name="Picture 5">
            <a:extLst>
              <a:ext uri="{FF2B5EF4-FFF2-40B4-BE49-F238E27FC236}">
                <a16:creationId xmlns:a16="http://schemas.microsoft.com/office/drawing/2014/main" id="{01F359F1-5608-1171-1212-08415F23A3BF}"/>
              </a:ext>
            </a:extLst>
          </p:cNvPr>
          <p:cNvPicPr>
            <a:picLocks noChangeAspect="1"/>
          </p:cNvPicPr>
          <p:nvPr/>
        </p:nvPicPr>
        <p:blipFill>
          <a:blip r:embed="rId3"/>
          <a:stretch>
            <a:fillRect/>
          </a:stretch>
        </p:blipFill>
        <p:spPr>
          <a:xfrm>
            <a:off x="6361471" y="1056781"/>
            <a:ext cx="2466170" cy="1312793"/>
          </a:xfrm>
          <a:prstGeom prst="rect">
            <a:avLst/>
          </a:prstGeom>
        </p:spPr>
      </p:pic>
    </p:spTree>
    <p:extLst>
      <p:ext uri="{BB962C8B-B14F-4D97-AF65-F5344CB8AC3E}">
        <p14:creationId xmlns:p14="http://schemas.microsoft.com/office/powerpoint/2010/main" val="1499404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977582" y="867698"/>
            <a:ext cx="2236836" cy="675967"/>
          </a:xfrm>
          <a:prstGeom prst="rect">
            <a:avLst/>
          </a:prstGeom>
          <a:noFill/>
          <a:ln w="9525">
            <a:noFill/>
            <a:miter lim="800000"/>
            <a:headEnd/>
            <a:tailEnd/>
          </a:ln>
          <a:effectLst/>
        </p:spPr>
      </p:pic>
      <p:sp>
        <p:nvSpPr>
          <p:cNvPr id="4" name="TextBox 3"/>
          <p:cNvSpPr txBox="1"/>
          <p:nvPr/>
        </p:nvSpPr>
        <p:spPr>
          <a:xfrm>
            <a:off x="589935" y="2445604"/>
            <a:ext cx="10392697"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Range is the total distance (measured with respect to the ground) traversed by an airplane on one load of fuel.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319714" y="533400"/>
            <a:ext cx="1552575" cy="8953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176839" y="1600200"/>
            <a:ext cx="1838325" cy="533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800600" y="2286001"/>
            <a:ext cx="2590800" cy="9429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048250" y="3276600"/>
            <a:ext cx="2095500" cy="1047750"/>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4800601" y="4800600"/>
            <a:ext cx="2790825" cy="990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438400" y="381001"/>
            <a:ext cx="7486650" cy="16668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724400" y="2438400"/>
            <a:ext cx="2423886" cy="6096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4800600" y="3288166"/>
            <a:ext cx="2290762" cy="1283834"/>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3657601" y="4876800"/>
            <a:ext cx="5076825" cy="990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267201" y="381001"/>
            <a:ext cx="3152775" cy="10001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429001" y="1676400"/>
            <a:ext cx="5286375" cy="112395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4343400" y="3609976"/>
            <a:ext cx="3638550" cy="14954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805239" y="1066800"/>
            <a:ext cx="4195762" cy="372472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810001" y="4733926"/>
            <a:ext cx="4371975" cy="600075"/>
          </a:xfrm>
          <a:prstGeom prst="rect">
            <a:avLst/>
          </a:prstGeom>
          <a:noFill/>
          <a:ln w="9525">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514600" y="533400"/>
            <a:ext cx="6915150" cy="5715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l="46982"/>
          <a:stretch>
            <a:fillRect/>
          </a:stretch>
        </p:blipFill>
        <p:spPr bwMode="auto">
          <a:xfrm>
            <a:off x="5943601" y="3505201"/>
            <a:ext cx="3095625" cy="10382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105401" y="2590801"/>
            <a:ext cx="1781175" cy="981075"/>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4648200" y="4648200"/>
            <a:ext cx="3124200" cy="1333500"/>
          </a:xfrm>
          <a:prstGeom prst="rect">
            <a:avLst/>
          </a:prstGeom>
          <a:noFill/>
          <a:ln w="9525">
            <a:noFill/>
            <a:miter lim="800000"/>
            <a:headEnd/>
            <a:tailEnd/>
          </a:ln>
          <a:effectLst/>
        </p:spPr>
      </p:pic>
      <p:pic>
        <p:nvPicPr>
          <p:cNvPr id="6" name="Picture 4"/>
          <p:cNvPicPr>
            <a:picLocks noChangeAspect="1" noChangeArrowheads="1"/>
          </p:cNvPicPr>
          <p:nvPr/>
        </p:nvPicPr>
        <p:blipFill>
          <a:blip r:embed="rId6"/>
          <a:srcRect/>
          <a:stretch>
            <a:fillRect/>
          </a:stretch>
        </p:blipFill>
        <p:spPr bwMode="auto">
          <a:xfrm>
            <a:off x="4114800" y="1143001"/>
            <a:ext cx="3638550" cy="1495425"/>
          </a:xfrm>
          <a:prstGeom prst="rect">
            <a:avLst/>
          </a:prstGeom>
          <a:noFill/>
          <a:ln w="9525">
            <a:noFill/>
            <a:miter lim="800000"/>
            <a:headEnd/>
            <a:tailEnd/>
          </a:ln>
          <a:effectLst/>
        </p:spPr>
      </p:pic>
      <p:pic>
        <p:nvPicPr>
          <p:cNvPr id="7" name="Picture 4"/>
          <p:cNvPicPr>
            <a:picLocks noChangeAspect="1" noChangeArrowheads="1"/>
          </p:cNvPicPr>
          <p:nvPr/>
        </p:nvPicPr>
        <p:blipFill>
          <a:blip r:embed="rId6"/>
          <a:srcRect l="6283" t="15287" r="5759" b="18471"/>
          <a:stretch>
            <a:fillRect/>
          </a:stretch>
        </p:blipFill>
        <p:spPr bwMode="auto">
          <a:xfrm>
            <a:off x="2667000" y="3505200"/>
            <a:ext cx="3200400" cy="990600"/>
          </a:xfrm>
          <a:prstGeom prst="rect">
            <a:avLst/>
          </a:prstGeom>
          <a:noFill/>
          <a:ln w="9525">
            <a:noFill/>
            <a:miter lim="800000"/>
            <a:headEnd/>
            <a:tailEnd/>
          </a:ln>
          <a:effectLst/>
        </p:spPr>
      </p:pic>
      <p:pic>
        <p:nvPicPr>
          <p:cNvPr id="8" name="Picture 3"/>
          <p:cNvPicPr>
            <a:picLocks noChangeAspect="1" noChangeArrowheads="1"/>
          </p:cNvPicPr>
          <p:nvPr/>
        </p:nvPicPr>
        <p:blipFill>
          <a:blip r:embed="rId7"/>
          <a:srcRect/>
          <a:stretch>
            <a:fillRect/>
          </a:stretch>
        </p:blipFill>
        <p:spPr bwMode="auto">
          <a:xfrm>
            <a:off x="3810001" y="6019801"/>
            <a:ext cx="4371975" cy="6000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4495801" y="2209801"/>
            <a:ext cx="3152775" cy="40957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828801" y="3048000"/>
            <a:ext cx="8607993" cy="1852612"/>
          </a:xfrm>
          <a:prstGeom prst="rect">
            <a:avLst/>
          </a:prstGeom>
          <a:noFill/>
          <a:ln w="9525">
            <a:noFill/>
            <a:miter lim="800000"/>
            <a:headEnd/>
            <a:tailEnd/>
          </a:ln>
          <a:effectLst/>
        </p:spPr>
      </p:pic>
      <p:pic>
        <p:nvPicPr>
          <p:cNvPr id="4" name="Picture 5"/>
          <p:cNvPicPr>
            <a:picLocks noChangeAspect="1" noChangeArrowheads="1"/>
          </p:cNvPicPr>
          <p:nvPr/>
        </p:nvPicPr>
        <p:blipFill>
          <a:blip r:embed="rId4"/>
          <a:srcRect/>
          <a:stretch>
            <a:fillRect/>
          </a:stretch>
        </p:blipFill>
        <p:spPr bwMode="auto">
          <a:xfrm>
            <a:off x="4419600" y="304800"/>
            <a:ext cx="3124200" cy="13335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4124665" y="2705100"/>
            <a:ext cx="3942670" cy="7239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4724400" y="609601"/>
            <a:ext cx="2590800" cy="942975"/>
          </a:xfrm>
          <a:prstGeom prst="rect">
            <a:avLst/>
          </a:prstGeom>
          <a:noFill/>
          <a:ln w="9525">
            <a:noFill/>
            <a:miter lim="800000"/>
            <a:headEnd/>
            <a:tailEnd/>
          </a:ln>
          <a:effectLst/>
        </p:spPr>
      </p:pic>
      <p:pic>
        <p:nvPicPr>
          <p:cNvPr id="3" name="Picture 5"/>
          <p:cNvPicPr>
            <a:picLocks noChangeAspect="1" noChangeArrowheads="1"/>
          </p:cNvPicPr>
          <p:nvPr/>
        </p:nvPicPr>
        <p:blipFill>
          <a:blip r:embed="rId3"/>
          <a:srcRect/>
          <a:stretch>
            <a:fillRect/>
          </a:stretch>
        </p:blipFill>
        <p:spPr bwMode="auto">
          <a:xfrm>
            <a:off x="4972050" y="1600200"/>
            <a:ext cx="2095500" cy="104775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4"/>
          <a:srcRect/>
          <a:stretch>
            <a:fillRect/>
          </a:stretch>
        </p:blipFill>
        <p:spPr bwMode="auto">
          <a:xfrm>
            <a:off x="3810001" y="2971800"/>
            <a:ext cx="4738687" cy="1155588"/>
          </a:xfrm>
          <a:prstGeom prst="rect">
            <a:avLst/>
          </a:prstGeom>
          <a:noFill/>
          <a:ln w="9525">
            <a:noFill/>
            <a:miter lim="800000"/>
            <a:headEnd/>
            <a:tailEnd/>
          </a:ln>
          <a:effectLst/>
        </p:spPr>
      </p:pic>
      <p:pic>
        <p:nvPicPr>
          <p:cNvPr id="14339" name="Picture 3"/>
          <p:cNvPicPr>
            <a:picLocks noChangeAspect="1" noChangeArrowheads="1"/>
          </p:cNvPicPr>
          <p:nvPr/>
        </p:nvPicPr>
        <p:blipFill>
          <a:blip r:embed="rId5"/>
          <a:srcRect/>
          <a:stretch>
            <a:fillRect/>
          </a:stretch>
        </p:blipFill>
        <p:spPr bwMode="auto">
          <a:xfrm>
            <a:off x="2514601" y="4495800"/>
            <a:ext cx="7286625" cy="127720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208935" y="166171"/>
            <a:ext cx="10515600" cy="775415"/>
          </a:xfrm>
        </p:spPr>
        <p:txBody>
          <a:bodyPr>
            <a:noAutofit/>
          </a:bodyPr>
          <a:lstStyle/>
          <a:p>
            <a:r>
              <a:rPr lang="en-IN" sz="3200" b="1" dirty="0">
                <a:latin typeface="Times New Roman" panose="02020603050405020304" pitchFamily="18" charset="0"/>
                <a:cs typeface="Times New Roman" panose="02020603050405020304" pitchFamily="18" charset="0"/>
              </a:rPr>
              <a:t>Rate of Climb:</a:t>
            </a:r>
          </a:p>
        </p:txBody>
      </p:sp>
      <p:sp>
        <p:nvSpPr>
          <p:cNvPr id="8" name="TextBox 7">
            <a:extLst>
              <a:ext uri="{FF2B5EF4-FFF2-40B4-BE49-F238E27FC236}">
                <a16:creationId xmlns:a16="http://schemas.microsoft.com/office/drawing/2014/main" id="{E3C1C3CF-35F9-BCDF-14E7-CA18EF6AEE08}"/>
              </a:ext>
            </a:extLst>
          </p:cNvPr>
          <p:cNvSpPr txBox="1"/>
          <p:nvPr/>
        </p:nvSpPr>
        <p:spPr>
          <a:xfrm>
            <a:off x="1130709" y="5793105"/>
            <a:ext cx="10726995" cy="830997"/>
          </a:xfrm>
          <a:prstGeom prst="rect">
            <a:avLst/>
          </a:prstGeom>
          <a:noFill/>
        </p:spPr>
        <p:txBody>
          <a:bodyPr wrap="square">
            <a:spAutoFit/>
          </a:bodyPr>
          <a:lstStyle/>
          <a:p>
            <a:pPr marL="285750" indent="-285750" algn="just">
              <a:buFont typeface="Wingdings" panose="05000000000000000000" pitchFamily="2" charset="2"/>
              <a:buChar char="§"/>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higher the thrust, the lower the drag</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and the lower the weight, the better the climb performance.</a:t>
            </a:r>
            <a:endParaRPr lang="en-US" sz="1000" b="0"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EAC1DA1-4C77-7F91-BFD6-2F6FF8A16D7C}"/>
              </a:ext>
            </a:extLst>
          </p:cNvPr>
          <p:cNvPicPr>
            <a:picLocks noChangeAspect="1"/>
          </p:cNvPicPr>
          <p:nvPr/>
        </p:nvPicPr>
        <p:blipFill>
          <a:blip r:embed="rId2"/>
          <a:stretch>
            <a:fillRect/>
          </a:stretch>
        </p:blipFill>
        <p:spPr>
          <a:xfrm>
            <a:off x="763057" y="817753"/>
            <a:ext cx="4960234" cy="3360734"/>
          </a:xfrm>
          <a:prstGeom prst="rect">
            <a:avLst/>
          </a:prstGeom>
        </p:spPr>
      </p:pic>
      <p:pic>
        <p:nvPicPr>
          <p:cNvPr id="7" name="Picture 6">
            <a:extLst>
              <a:ext uri="{FF2B5EF4-FFF2-40B4-BE49-F238E27FC236}">
                <a16:creationId xmlns:a16="http://schemas.microsoft.com/office/drawing/2014/main" id="{8559F609-71D7-446A-5CD7-9EF61397E981}"/>
              </a:ext>
            </a:extLst>
          </p:cNvPr>
          <p:cNvPicPr>
            <a:picLocks noChangeAspect="1"/>
          </p:cNvPicPr>
          <p:nvPr/>
        </p:nvPicPr>
        <p:blipFill>
          <a:blip r:embed="rId3"/>
          <a:stretch>
            <a:fillRect/>
          </a:stretch>
        </p:blipFill>
        <p:spPr>
          <a:xfrm>
            <a:off x="6892674" y="1242750"/>
            <a:ext cx="2351381" cy="910792"/>
          </a:xfrm>
          <a:prstGeom prst="rect">
            <a:avLst/>
          </a:prstGeom>
        </p:spPr>
      </p:pic>
      <p:sp>
        <p:nvSpPr>
          <p:cNvPr id="10" name="TextBox 9">
            <a:extLst>
              <a:ext uri="{FF2B5EF4-FFF2-40B4-BE49-F238E27FC236}">
                <a16:creationId xmlns:a16="http://schemas.microsoft.com/office/drawing/2014/main" id="{FA0550C3-249F-EE90-319E-219EE1381DF0}"/>
              </a:ext>
            </a:extLst>
          </p:cNvPr>
          <p:cNvSpPr txBox="1"/>
          <p:nvPr/>
        </p:nvSpPr>
        <p:spPr>
          <a:xfrm>
            <a:off x="5813466" y="2386045"/>
            <a:ext cx="6044238" cy="830997"/>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The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vertical component of the velocity </a:t>
            </a:r>
            <a:r>
              <a:rPr lang="en-US" sz="2400" b="0" i="0" u="none" strike="noStrike" baseline="0" dirty="0">
                <a:latin typeface="Times New Roman" panose="02020603050405020304" pitchFamily="18" charset="0"/>
                <a:cs typeface="Times New Roman" panose="02020603050405020304" pitchFamily="18" charset="0"/>
              </a:rPr>
              <a:t>is, by  definition,</a:t>
            </a:r>
            <a:r>
              <a:rPr lang="en-US" sz="24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the </a:t>
            </a:r>
            <a:r>
              <a:rPr lang="en-US" sz="2400" b="1" i="1" u="none" strike="noStrike" baseline="0" dirty="0">
                <a:solidFill>
                  <a:srgbClr val="FF0000"/>
                </a:solidFill>
                <a:latin typeface="Times New Roman" panose="02020603050405020304" pitchFamily="18" charset="0"/>
                <a:cs typeface="Times New Roman" panose="02020603050405020304" pitchFamily="18" charset="0"/>
              </a:rPr>
              <a:t>rate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of </a:t>
            </a:r>
            <a:r>
              <a:rPr lang="en-IN" sz="2400" b="0" i="1" u="none" strike="noStrike" baseline="0" dirty="0">
                <a:solidFill>
                  <a:srgbClr val="FF0000"/>
                </a:solidFill>
                <a:latin typeface="Times New Roman" panose="02020603050405020304" pitchFamily="18" charset="0"/>
                <a:cs typeface="Times New Roman" panose="02020603050405020304" pitchFamily="18" charset="0"/>
              </a:rPr>
              <a:t>climb </a:t>
            </a:r>
            <a:r>
              <a:rPr lang="en-IN" sz="2400" b="0" i="0" u="none" strike="noStrike" baseline="0" dirty="0">
                <a:latin typeface="Times New Roman" panose="02020603050405020304" pitchFamily="18" charset="0"/>
                <a:cs typeface="Times New Roman" panose="02020603050405020304" pitchFamily="18" charset="0"/>
              </a:rPr>
              <a:t>of the airplane;</a:t>
            </a:r>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38049BD-17BA-2B61-C99B-EC986C840303}"/>
              </a:ext>
            </a:extLst>
          </p:cNvPr>
          <p:cNvPicPr>
            <a:picLocks noChangeAspect="1"/>
          </p:cNvPicPr>
          <p:nvPr/>
        </p:nvPicPr>
        <p:blipFill>
          <a:blip r:embed="rId4"/>
          <a:stretch>
            <a:fillRect/>
          </a:stretch>
        </p:blipFill>
        <p:spPr>
          <a:xfrm>
            <a:off x="6892674" y="3490991"/>
            <a:ext cx="3150332" cy="964665"/>
          </a:xfrm>
          <a:prstGeom prst="rect">
            <a:avLst/>
          </a:prstGeom>
        </p:spPr>
      </p:pic>
      <p:pic>
        <p:nvPicPr>
          <p:cNvPr id="14" name="Picture 13">
            <a:extLst>
              <a:ext uri="{FF2B5EF4-FFF2-40B4-BE49-F238E27FC236}">
                <a16:creationId xmlns:a16="http://schemas.microsoft.com/office/drawing/2014/main" id="{D011B3F4-40F1-8325-43CC-5ACEA725623D}"/>
              </a:ext>
            </a:extLst>
          </p:cNvPr>
          <p:cNvPicPr>
            <a:picLocks noChangeAspect="1"/>
          </p:cNvPicPr>
          <p:nvPr/>
        </p:nvPicPr>
        <p:blipFill>
          <a:blip r:embed="rId5"/>
          <a:stretch>
            <a:fillRect/>
          </a:stretch>
        </p:blipFill>
        <p:spPr>
          <a:xfrm>
            <a:off x="1873333" y="4528535"/>
            <a:ext cx="4620873" cy="1163411"/>
          </a:xfrm>
          <a:prstGeom prst="rect">
            <a:avLst/>
          </a:prstGeom>
        </p:spPr>
      </p:pic>
    </p:spTree>
    <p:extLst>
      <p:ext uri="{BB962C8B-B14F-4D97-AF65-F5344CB8AC3E}">
        <p14:creationId xmlns:p14="http://schemas.microsoft.com/office/powerpoint/2010/main" val="4278013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4419600" y="2067340"/>
            <a:ext cx="3257550" cy="1133061"/>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4191000" y="3962400"/>
            <a:ext cx="3924300" cy="1828800"/>
          </a:xfrm>
          <a:prstGeom prst="rect">
            <a:avLst/>
          </a:prstGeom>
          <a:noFill/>
          <a:ln w="9525">
            <a:noFill/>
            <a:miter lim="800000"/>
            <a:headEnd/>
            <a:tailEnd/>
          </a:ln>
          <a:effectLst/>
        </p:spPr>
      </p:pic>
      <p:pic>
        <p:nvPicPr>
          <p:cNvPr id="4" name="Picture 2"/>
          <p:cNvPicPr>
            <a:picLocks noChangeAspect="1" noChangeArrowheads="1"/>
          </p:cNvPicPr>
          <p:nvPr/>
        </p:nvPicPr>
        <p:blipFill>
          <a:blip r:embed="rId4"/>
          <a:srcRect/>
          <a:stretch>
            <a:fillRect/>
          </a:stretch>
        </p:blipFill>
        <p:spPr bwMode="auto">
          <a:xfrm>
            <a:off x="2057400" y="381000"/>
            <a:ext cx="7696200" cy="80523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2057400" y="381000"/>
            <a:ext cx="7696200" cy="805236"/>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4267201" y="1143001"/>
            <a:ext cx="3276600" cy="1610532"/>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1946190" y="3200400"/>
            <a:ext cx="8569411" cy="1447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838200" y="365126"/>
            <a:ext cx="10515600" cy="364080"/>
          </a:xfrm>
        </p:spPr>
        <p:txBody>
          <a:bodyPr>
            <a:noAutofit/>
          </a:bodyPr>
          <a:lstStyle/>
          <a:p>
            <a:r>
              <a:rPr lang="en-IN" sz="3200" b="1" dirty="0">
                <a:latin typeface="Times New Roman" panose="02020603050405020304" pitchFamily="18" charset="0"/>
                <a:cs typeface="Times New Roman" panose="02020603050405020304" pitchFamily="18" charset="0"/>
              </a:rPr>
              <a:t>Take-off Performance:</a:t>
            </a:r>
          </a:p>
        </p:txBody>
      </p:sp>
      <p:pic>
        <p:nvPicPr>
          <p:cNvPr id="7" name="Content Placeholder 6" descr="A diagram of a plane landing&#10;&#10;Description automatically generated">
            <a:extLst>
              <a:ext uri="{FF2B5EF4-FFF2-40B4-BE49-F238E27FC236}">
                <a16:creationId xmlns:a16="http://schemas.microsoft.com/office/drawing/2014/main" id="{A7A12FA2-F355-FB23-00BA-E5958EC73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29" y="1350732"/>
            <a:ext cx="8976934" cy="5049525"/>
          </a:xfrm>
        </p:spPr>
      </p:pic>
    </p:spTree>
    <p:extLst>
      <p:ext uri="{BB962C8B-B14F-4D97-AF65-F5344CB8AC3E}">
        <p14:creationId xmlns:p14="http://schemas.microsoft.com/office/powerpoint/2010/main" val="386309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838200" y="365126"/>
            <a:ext cx="10515600" cy="364080"/>
          </a:xfrm>
        </p:spPr>
        <p:txBody>
          <a:bodyPr>
            <a:noAutofit/>
          </a:bodyPr>
          <a:lstStyle/>
          <a:p>
            <a:r>
              <a:rPr lang="en-IN" sz="3200" b="1" dirty="0">
                <a:latin typeface="Times New Roman" panose="02020603050405020304" pitchFamily="18" charset="0"/>
                <a:cs typeface="Times New Roman" panose="02020603050405020304" pitchFamily="18" charset="0"/>
              </a:rPr>
              <a:t>Take-off Performance:</a:t>
            </a:r>
          </a:p>
        </p:txBody>
      </p:sp>
      <p:sp>
        <p:nvSpPr>
          <p:cNvPr id="4" name="Content Placeholder 3">
            <a:extLst>
              <a:ext uri="{FF2B5EF4-FFF2-40B4-BE49-F238E27FC236}">
                <a16:creationId xmlns:a16="http://schemas.microsoft.com/office/drawing/2014/main" id="{326234FB-31A7-7EB3-F5AF-4CAFB9CEB600}"/>
              </a:ext>
            </a:extLst>
          </p:cNvPr>
          <p:cNvSpPr>
            <a:spLocks noGrp="1"/>
          </p:cNvSpPr>
          <p:nvPr>
            <p:ph idx="1"/>
          </p:nvPr>
        </p:nvSpPr>
        <p:spPr>
          <a:xfrm>
            <a:off x="700549" y="1171534"/>
            <a:ext cx="10515600" cy="5012956"/>
          </a:xfrm>
        </p:spPr>
        <p:txBody>
          <a:bodyPr>
            <a:normAutofit/>
          </a:bodyPr>
          <a:lstStyle/>
          <a:p>
            <a:pPr algn="just"/>
            <a:r>
              <a:rPr lang="en-US" dirty="0">
                <a:latin typeface="Times New Roman" panose="02020603050405020304" pitchFamily="18" charset="0"/>
                <a:cs typeface="Times New Roman" panose="02020603050405020304" pitchFamily="18" charset="0"/>
              </a:rPr>
              <a:t>An airplane is motionless at the end of a runway. This is denoted by location O.</a:t>
            </a:r>
          </a:p>
          <a:p>
            <a:pPr algn="just"/>
            <a:r>
              <a:rPr lang="en-US" dirty="0">
                <a:latin typeface="Times New Roman" panose="02020603050405020304" pitchFamily="18" charset="0"/>
                <a:cs typeface="Times New Roman" panose="02020603050405020304" pitchFamily="18" charset="0"/>
              </a:rPr>
              <a:t> The pilot releases the brakes and pushes the throttle to maximum takeoff power, and the airplane accelerates down the runway. The airplane lifts into the air at some distance from its starting point. </a:t>
            </a:r>
          </a:p>
          <a:p>
            <a:pPr algn="just"/>
            <a:r>
              <a:rPr lang="en-US" dirty="0">
                <a:latin typeface="Times New Roman" panose="02020603050405020304" pitchFamily="18" charset="0"/>
                <a:cs typeface="Times New Roman" panose="02020603050405020304" pitchFamily="18" charset="0"/>
              </a:rPr>
              <a:t>The distance the airplane covers along the runway before it lifts into the air is called the ground roll (s</a:t>
            </a:r>
            <a:r>
              <a:rPr lang="en-US" baseline="-25000"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The total takeoff distance also includes the extra distance covered over the ground after the airplane is airborne but before it clears an obstacle of 50 ft for military aircraft and 35 ft for commercial aircraft. </a:t>
            </a:r>
          </a:p>
          <a:p>
            <a:pPr algn="just"/>
            <a:r>
              <a:rPr lang="en-US" dirty="0">
                <a:latin typeface="Times New Roman" panose="02020603050405020304" pitchFamily="18" charset="0"/>
                <a:cs typeface="Times New Roman" panose="02020603050405020304" pitchFamily="18" charset="0"/>
              </a:rPr>
              <a:t>This is denoted by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The sum of s</a:t>
            </a:r>
            <a:r>
              <a:rPr lang="en-US" baseline="-25000"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is the total takeoff distance.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61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838200" y="365126"/>
            <a:ext cx="10515600" cy="364080"/>
          </a:xfrm>
        </p:spPr>
        <p:txBody>
          <a:bodyPr>
            <a:noAutofit/>
          </a:bodyPr>
          <a:lstStyle/>
          <a:p>
            <a:r>
              <a:rPr lang="en-IN" sz="3200" b="1" dirty="0">
                <a:latin typeface="Times New Roman" panose="02020603050405020304" pitchFamily="18" charset="0"/>
                <a:cs typeface="Times New Roman" panose="02020603050405020304" pitchFamily="18" charset="0"/>
              </a:rPr>
              <a:t>Take-off Performance:</a:t>
            </a:r>
          </a:p>
        </p:txBody>
      </p:sp>
      <p:pic>
        <p:nvPicPr>
          <p:cNvPr id="5" name="Content Placeholder 4">
            <a:extLst>
              <a:ext uri="{FF2B5EF4-FFF2-40B4-BE49-F238E27FC236}">
                <a16:creationId xmlns:a16="http://schemas.microsoft.com/office/drawing/2014/main" id="{622A09C2-FA66-F4E6-36F3-A99DC09F838C}"/>
              </a:ext>
            </a:extLst>
          </p:cNvPr>
          <p:cNvPicPr>
            <a:picLocks noGrp="1" noChangeAspect="1"/>
          </p:cNvPicPr>
          <p:nvPr>
            <p:ph idx="1"/>
          </p:nvPr>
        </p:nvPicPr>
        <p:blipFill>
          <a:blip r:embed="rId2"/>
          <a:stretch>
            <a:fillRect/>
          </a:stretch>
        </p:blipFill>
        <p:spPr>
          <a:xfrm>
            <a:off x="489955" y="1421901"/>
            <a:ext cx="10733061" cy="3799314"/>
          </a:xfrm>
        </p:spPr>
      </p:pic>
    </p:spTree>
    <p:extLst>
      <p:ext uri="{BB962C8B-B14F-4D97-AF65-F5344CB8AC3E}">
        <p14:creationId xmlns:p14="http://schemas.microsoft.com/office/powerpoint/2010/main" val="2119631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838200" y="365126"/>
            <a:ext cx="10515600" cy="364080"/>
          </a:xfrm>
        </p:spPr>
        <p:txBody>
          <a:bodyPr>
            <a:noAutofit/>
          </a:bodyPr>
          <a:lstStyle/>
          <a:p>
            <a:r>
              <a:rPr lang="en-IN" sz="3200" b="1" dirty="0">
                <a:latin typeface="Times New Roman" panose="02020603050405020304" pitchFamily="18" charset="0"/>
                <a:cs typeface="Times New Roman" panose="02020603050405020304" pitchFamily="18" charset="0"/>
              </a:rPr>
              <a:t>Take-off Performance:</a:t>
            </a:r>
          </a:p>
        </p:txBody>
      </p:sp>
      <p:sp>
        <p:nvSpPr>
          <p:cNvPr id="4" name="Content Placeholder 3">
            <a:extLst>
              <a:ext uri="{FF2B5EF4-FFF2-40B4-BE49-F238E27FC236}">
                <a16:creationId xmlns:a16="http://schemas.microsoft.com/office/drawing/2014/main" id="{326234FB-31A7-7EB3-F5AF-4CAFB9CEB600}"/>
              </a:ext>
            </a:extLst>
          </p:cNvPr>
          <p:cNvSpPr>
            <a:spLocks noGrp="1"/>
          </p:cNvSpPr>
          <p:nvPr>
            <p:ph idx="1"/>
          </p:nvPr>
        </p:nvSpPr>
        <p:spPr>
          <a:xfrm>
            <a:off x="700548" y="1171534"/>
            <a:ext cx="11098161" cy="5012956"/>
          </a:xfrm>
        </p:spPr>
        <p:txBody>
          <a:bodyPr>
            <a:noAutofit/>
          </a:bodyPr>
          <a:lstStyle/>
          <a:p>
            <a:pPr algn="l"/>
            <a:r>
              <a:rPr lang="en-US" sz="2400" b="0" i="0" u="none" strike="noStrike" baseline="0" dirty="0">
                <a:latin typeface="Times New Roman" panose="02020603050405020304" pitchFamily="18" charset="0"/>
                <a:cs typeface="Times New Roman" panose="02020603050405020304" pitchFamily="18" charset="0"/>
              </a:rPr>
              <a:t>As the airplane accelerates from zero velocity, at some point it will reach the </a:t>
            </a:r>
            <a:r>
              <a:rPr lang="en-IN" sz="2400" b="0" i="0" u="none" strike="noStrike" baseline="0" dirty="0">
                <a:latin typeface="Times New Roman" panose="02020603050405020304" pitchFamily="18" charset="0"/>
                <a:cs typeface="Times New Roman" panose="02020603050405020304" pitchFamily="18" charset="0"/>
              </a:rPr>
              <a:t>stalling velocity </a:t>
            </a:r>
            <a:r>
              <a:rPr lang="en-IN" sz="2400" b="1" i="0" u="none" strike="noStrike" baseline="0" dirty="0" err="1">
                <a:latin typeface="Times New Roman" panose="02020603050405020304" pitchFamily="18" charset="0"/>
                <a:cs typeface="Times New Roman" panose="02020603050405020304" pitchFamily="18" charset="0"/>
              </a:rPr>
              <a:t>Vstall</a:t>
            </a:r>
            <a:endParaRPr lang="en-IN" sz="2400" b="1" i="0" u="none" strike="noStrike" baseline="0" dirty="0">
              <a:latin typeface="Times New Roman" panose="02020603050405020304" pitchFamily="18" charset="0"/>
              <a:cs typeface="Times New Roman" panose="02020603050405020304" pitchFamily="18" charset="0"/>
            </a:endParaRPr>
          </a:p>
          <a:p>
            <a:pPr algn="l"/>
            <a:endParaRPr lang="en-IN" sz="2400" b="1"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The airplane continues to accelerate until it reaches the </a:t>
            </a:r>
            <a:r>
              <a:rPr lang="en-US" sz="2400" b="0" i="1" u="none" strike="noStrike" baseline="0" dirty="0">
                <a:latin typeface="Times New Roman" panose="02020603050405020304" pitchFamily="18" charset="0"/>
                <a:cs typeface="Times New Roman" panose="02020603050405020304" pitchFamily="18" charset="0"/>
              </a:rPr>
              <a:t>minimum control speed on the ground, </a:t>
            </a:r>
            <a:r>
              <a:rPr lang="en-US" sz="2400" b="0" i="0" u="none" strike="noStrike" baseline="0" dirty="0" err="1">
                <a:latin typeface="Times New Roman" panose="02020603050405020304" pitchFamily="18" charset="0"/>
                <a:cs typeface="Times New Roman" panose="02020603050405020304" pitchFamily="18" charset="0"/>
              </a:rPr>
              <a:t>Vmcg</a:t>
            </a:r>
            <a:r>
              <a:rPr lang="en-US" sz="2400" b="0" i="0" u="none" strike="noStrike" baseline="0" dirty="0">
                <a:latin typeface="Times New Roman" panose="02020603050405020304" pitchFamily="18" charset="0"/>
                <a:cs typeface="Times New Roman" panose="02020603050405020304" pitchFamily="18" charset="0"/>
              </a:rPr>
              <a:t>. This is the minimum velocity at which enough aerodynamic force can be generated on the vertical fin with rudder deflection while the airplane is still rolling along the ground to produce a yawing moment sufficient to counteract that produced when there is an engine failure for a </a:t>
            </a:r>
            <a:r>
              <a:rPr lang="en-IN" sz="2400" b="0" i="0" u="none" strike="noStrike" baseline="0" dirty="0">
                <a:latin typeface="Times New Roman" panose="02020603050405020304" pitchFamily="18" charset="0"/>
                <a:cs typeface="Times New Roman" panose="02020603050405020304" pitchFamily="18" charset="0"/>
              </a:rPr>
              <a:t>multiengine aircraft.</a:t>
            </a:r>
          </a:p>
          <a:p>
            <a:pPr algn="l"/>
            <a:endParaRPr lang="en-IN" sz="24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If the airplane were in the air (without the landing gear in contact with the ground), the minimum speed required for yaw control in case of engine failure is slightly greater than </a:t>
            </a:r>
            <a:r>
              <a:rPr lang="en-US" sz="2400" b="0" i="0" u="none" strike="noStrike" baseline="0" dirty="0" err="1">
                <a:latin typeface="Times New Roman" panose="02020603050405020304" pitchFamily="18" charset="0"/>
                <a:cs typeface="Times New Roman" panose="02020603050405020304" pitchFamily="18" charset="0"/>
              </a:rPr>
              <a:t>Vmcg</a:t>
            </a:r>
            <a:r>
              <a:rPr lang="en-US" sz="2400" b="0" i="0" u="none" strike="noStrike" baseline="0" dirty="0">
                <a:latin typeface="Times New Roman" panose="02020603050405020304" pitchFamily="18" charset="0"/>
                <a:cs typeface="Times New Roman" panose="02020603050405020304" pitchFamily="18" charset="0"/>
              </a:rPr>
              <a:t> This velocity is called the </a:t>
            </a:r>
            <a:r>
              <a:rPr lang="en-US" sz="2400" b="0" i="1" u="none" strike="noStrike" baseline="0" dirty="0" err="1">
                <a:latin typeface="Times New Roman" panose="02020603050405020304" pitchFamily="18" charset="0"/>
                <a:cs typeface="Times New Roman" panose="02020603050405020304" pitchFamily="18" charset="0"/>
              </a:rPr>
              <a:t>minirnum</a:t>
            </a:r>
            <a:r>
              <a:rPr lang="en-US" sz="2400" b="0" i="1" u="none" strike="noStrike" baseline="0" dirty="0">
                <a:latin typeface="Times New Roman" panose="02020603050405020304" pitchFamily="18" charset="0"/>
                <a:cs typeface="Times New Roman" panose="02020603050405020304" pitchFamily="18" charset="0"/>
              </a:rPr>
              <a:t> control speed in </a:t>
            </a:r>
            <a:r>
              <a:rPr lang="en-IN" sz="2400" b="0" i="1" u="none" strike="noStrike" baseline="0" dirty="0">
                <a:latin typeface="Times New Roman" panose="02020603050405020304" pitchFamily="18" charset="0"/>
                <a:cs typeface="Times New Roman" panose="02020603050405020304" pitchFamily="18" charset="0"/>
              </a:rPr>
              <a:t>the air, </a:t>
            </a:r>
            <a:r>
              <a:rPr lang="en-IN" sz="2400" b="0" i="1" u="none" strike="noStrike" baseline="0" dirty="0" err="1">
                <a:latin typeface="Times New Roman" panose="02020603050405020304" pitchFamily="18" charset="0"/>
                <a:cs typeface="Times New Roman" panose="02020603050405020304" pitchFamily="18" charset="0"/>
              </a:rPr>
              <a:t>Vmca</a:t>
            </a:r>
            <a:endParaRPr lang="en-IN" sz="2400" b="0" i="1" u="none" strike="noStrike" baseline="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11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838200" y="365126"/>
            <a:ext cx="10515600" cy="364080"/>
          </a:xfrm>
        </p:spPr>
        <p:txBody>
          <a:bodyPr>
            <a:noAutofit/>
          </a:bodyPr>
          <a:lstStyle/>
          <a:p>
            <a:r>
              <a:rPr lang="en-IN" sz="3200" b="1" dirty="0">
                <a:latin typeface="Times New Roman" panose="02020603050405020304" pitchFamily="18" charset="0"/>
                <a:cs typeface="Times New Roman" panose="02020603050405020304" pitchFamily="18" charset="0"/>
              </a:rPr>
              <a:t>Take-off Performance:</a:t>
            </a:r>
          </a:p>
        </p:txBody>
      </p:sp>
      <p:sp>
        <p:nvSpPr>
          <p:cNvPr id="4" name="Content Placeholder 3">
            <a:extLst>
              <a:ext uri="{FF2B5EF4-FFF2-40B4-BE49-F238E27FC236}">
                <a16:creationId xmlns:a16="http://schemas.microsoft.com/office/drawing/2014/main" id="{326234FB-31A7-7EB3-F5AF-4CAFB9CEB600}"/>
              </a:ext>
            </a:extLst>
          </p:cNvPr>
          <p:cNvSpPr>
            <a:spLocks noGrp="1"/>
          </p:cNvSpPr>
          <p:nvPr>
            <p:ph idx="1"/>
          </p:nvPr>
        </p:nvSpPr>
        <p:spPr>
          <a:xfrm>
            <a:off x="700548" y="1171534"/>
            <a:ext cx="11098161" cy="5012956"/>
          </a:xfrm>
        </p:spPr>
        <p:txBody>
          <a:bodyPr>
            <a:noAutofit/>
          </a:bodyPr>
          <a:lstStyle/>
          <a:p>
            <a:pPr algn="l"/>
            <a:r>
              <a:rPr lang="en-US" sz="2400" b="0" i="0" u="none" strike="noStrike" baseline="0" dirty="0">
                <a:latin typeface="Times New Roman" panose="02020603050405020304" pitchFamily="18" charset="0"/>
                <a:cs typeface="Times New Roman" panose="02020603050405020304" pitchFamily="18" charset="0"/>
              </a:rPr>
              <a:t>The airplane continues to accelerate until it reaches the </a:t>
            </a:r>
            <a:r>
              <a:rPr lang="en-US" sz="2400" b="0" i="1" u="none" strike="noStrike" baseline="0" dirty="0">
                <a:latin typeface="Times New Roman" panose="02020603050405020304" pitchFamily="18" charset="0"/>
                <a:cs typeface="Times New Roman" panose="02020603050405020304" pitchFamily="18" charset="0"/>
              </a:rPr>
              <a:t>decision speed, </a:t>
            </a:r>
            <a:r>
              <a:rPr lang="en-US" sz="2400" b="0" i="0" u="none" strike="noStrike" baseline="0" dirty="0">
                <a:latin typeface="Times New Roman" panose="02020603050405020304" pitchFamily="18" charset="0"/>
                <a:cs typeface="Times New Roman" panose="02020603050405020304" pitchFamily="18" charset="0"/>
              </a:rPr>
              <a:t>V</a:t>
            </a:r>
            <a:r>
              <a:rPr lang="en-US" sz="2400" b="0" i="0" u="none" strike="noStrike" baseline="-25000" dirty="0">
                <a:latin typeface="Times New Roman" panose="02020603050405020304" pitchFamily="18" charset="0"/>
                <a:cs typeface="Times New Roman" panose="02020603050405020304" pitchFamily="18" charset="0"/>
              </a:rPr>
              <a:t>1</a:t>
            </a:r>
            <a:r>
              <a:rPr lang="en-US" sz="2400" b="0" i="0" u="none" strike="noStrike" baseline="0" dirty="0">
                <a:latin typeface="Times New Roman" panose="02020603050405020304" pitchFamily="18" charset="0"/>
                <a:cs typeface="Times New Roman" panose="02020603050405020304" pitchFamily="18" charset="0"/>
              </a:rPr>
              <a:t>. This is the speed at which the pilot can successfully continue takeoff even though an engine failure (in a multiengine aircraft) would occur at this point. </a:t>
            </a:r>
          </a:p>
          <a:p>
            <a:pPr algn="l"/>
            <a:endParaRPr lang="en-US" sz="24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If an engine fails before V1 is achieved, the takeoff must be stopped. </a:t>
            </a:r>
          </a:p>
          <a:p>
            <a:pPr algn="l"/>
            <a:endParaRPr lang="en-US" sz="24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If an engine fail after V1is reached, the takeoff has to be completed.</a:t>
            </a:r>
          </a:p>
          <a:p>
            <a:pPr marL="0" indent="0" algn="l">
              <a:buNone/>
            </a:pPr>
            <a:endParaRPr lang="en-US" sz="24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The airplane continues to accelerate until the takeoff rotational speed, V</a:t>
            </a:r>
            <a:r>
              <a:rPr lang="en-US" sz="2400" b="0" i="0" u="none" strike="noStrike" baseline="-2500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 is achieved. At this velocity, the pilot initiates by elevator deflection a rotation of the airplane in order to increase the angle of attack and to overcome the weight. Attention should be paid not to </a:t>
            </a:r>
            <a:r>
              <a:rPr lang="en-IN" sz="2400" b="0" i="0" u="none" strike="noStrike" baseline="0" dirty="0">
                <a:latin typeface="Times New Roman" panose="02020603050405020304" pitchFamily="18" charset="0"/>
                <a:cs typeface="Times New Roman" panose="02020603050405020304" pitchFamily="18" charset="0"/>
              </a:rPr>
              <a:t>stall.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46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705B-55B7-C059-7437-01B8574503F4}"/>
              </a:ext>
            </a:extLst>
          </p:cNvPr>
          <p:cNvSpPr>
            <a:spLocks noGrp="1"/>
          </p:cNvSpPr>
          <p:nvPr>
            <p:ph type="title"/>
          </p:nvPr>
        </p:nvSpPr>
        <p:spPr>
          <a:xfrm>
            <a:off x="838200" y="365126"/>
            <a:ext cx="10515600" cy="364080"/>
          </a:xfrm>
        </p:spPr>
        <p:txBody>
          <a:bodyPr>
            <a:noAutofit/>
          </a:bodyPr>
          <a:lstStyle/>
          <a:p>
            <a:r>
              <a:rPr lang="en-IN" sz="3200" b="1" dirty="0">
                <a:latin typeface="Times New Roman" panose="02020603050405020304" pitchFamily="18" charset="0"/>
                <a:cs typeface="Times New Roman" panose="02020603050405020304" pitchFamily="18" charset="0"/>
              </a:rPr>
              <a:t>Take-off Performance:</a:t>
            </a:r>
          </a:p>
        </p:txBody>
      </p:sp>
      <p:sp>
        <p:nvSpPr>
          <p:cNvPr id="4" name="Content Placeholder 3">
            <a:extLst>
              <a:ext uri="{FF2B5EF4-FFF2-40B4-BE49-F238E27FC236}">
                <a16:creationId xmlns:a16="http://schemas.microsoft.com/office/drawing/2014/main" id="{326234FB-31A7-7EB3-F5AF-4CAFB9CEB600}"/>
              </a:ext>
            </a:extLst>
          </p:cNvPr>
          <p:cNvSpPr>
            <a:spLocks noGrp="1"/>
          </p:cNvSpPr>
          <p:nvPr>
            <p:ph idx="1"/>
          </p:nvPr>
        </p:nvSpPr>
        <p:spPr>
          <a:xfrm>
            <a:off x="700548" y="1171534"/>
            <a:ext cx="11098161" cy="5012956"/>
          </a:xfrm>
        </p:spPr>
        <p:txBody>
          <a:bodyPr>
            <a:noAutofit/>
          </a:bodyPr>
          <a:lstStyle/>
          <a:p>
            <a:pPr algn="just"/>
            <a:r>
              <a:rPr lang="en-US" sz="2400" dirty="0">
                <a:latin typeface="Times New Roman" panose="02020603050405020304" pitchFamily="18" charset="0"/>
                <a:cs typeface="Times New Roman" panose="02020603050405020304" pitchFamily="18" charset="0"/>
              </a:rPr>
              <a:t>The angle of attack necessary to overcome the weight may not be achievable because the tail may drag the ground. If the rotation of the airplane is limited by ground clearance for the tail, the airplane must continue to accelerate while rolling along the ground after rotation is achieved. This speed is called the minimum unstick speed, denoted by Vus.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For increased safety, the angle of attack after rotation is slightly less than the maximum allowable by tail clearance, and the airplane continues to accelerate to a slightly higher velocity, called the lift-off speed, denoted by V</a:t>
            </a:r>
            <a:r>
              <a:rPr lang="en-US" sz="2400" baseline="-25000" dirty="0">
                <a:latin typeface="Times New Roman" panose="02020603050405020304" pitchFamily="18" charset="0"/>
                <a:cs typeface="Times New Roman" panose="02020603050405020304" pitchFamily="18" charset="0"/>
              </a:rPr>
              <a:t>LO</a:t>
            </a:r>
            <a:r>
              <a:rPr lang="en-US" sz="2400" dirty="0">
                <a:latin typeface="Times New Roman" panose="02020603050405020304" pitchFamily="18" charset="0"/>
                <a:cs typeface="Times New Roman" panose="02020603050405020304" pitchFamily="18" charset="0"/>
              </a:rPr>
              <a:t>. This is the point at which the airplane actually lifts off the ground. The total distance covered along the ground to this point is the ground roll s</a:t>
            </a:r>
            <a:r>
              <a:rPr lang="en-US" sz="2400" baseline="-25000" dirty="0">
                <a:latin typeface="Times New Roman" panose="02020603050405020304" pitchFamily="18" charset="0"/>
                <a:cs typeface="Times New Roman" panose="02020603050405020304" pitchFamily="18" charset="0"/>
              </a:rPr>
              <a:t>g</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Generally V</a:t>
            </a:r>
            <a:r>
              <a:rPr lang="en-IN" sz="2400" baseline="-25000" dirty="0">
                <a:latin typeface="Times New Roman" panose="02020603050405020304" pitchFamily="18" charset="0"/>
                <a:cs typeface="Times New Roman" panose="02020603050405020304" pitchFamily="18" charset="0"/>
              </a:rPr>
              <a:t>LO</a:t>
            </a:r>
            <a:r>
              <a:rPr lang="en-IN" sz="2400" dirty="0">
                <a:latin typeface="Times New Roman" panose="02020603050405020304" pitchFamily="18" charset="0"/>
                <a:cs typeface="Times New Roman" panose="02020603050405020304" pitchFamily="18" charset="0"/>
              </a:rPr>
              <a:t>=1.1 </a:t>
            </a:r>
            <a:r>
              <a:rPr lang="en-IN" sz="2400" dirty="0" err="1">
                <a:latin typeface="Times New Roman" panose="02020603050405020304" pitchFamily="18" charset="0"/>
                <a:cs typeface="Times New Roman" panose="02020603050405020304" pitchFamily="18" charset="0"/>
              </a:rPr>
              <a:t>V</a:t>
            </a:r>
            <a:r>
              <a:rPr lang="en-IN" sz="2400" baseline="-25000" dirty="0" err="1">
                <a:latin typeface="Times New Roman" panose="02020603050405020304" pitchFamily="18" charset="0"/>
                <a:cs typeface="Times New Roman" panose="02020603050405020304" pitchFamily="18" charset="0"/>
              </a:rPr>
              <a:t>stall</a:t>
            </a:r>
            <a:endParaRPr lang="en-IN" sz="24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681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TotalTime>
  <Words>1332</Words>
  <Application>Microsoft Office PowerPoint</Application>
  <PresentationFormat>Widescreen</PresentationFormat>
  <Paragraphs>111</Paragraphs>
  <Slides>31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Aptos</vt:lpstr>
      <vt:lpstr>Aptos Display</vt:lpstr>
      <vt:lpstr>Arial</vt:lpstr>
      <vt:lpstr>Times New Roman</vt:lpstr>
      <vt:lpstr>Wingdings</vt:lpstr>
      <vt:lpstr>Office Theme</vt:lpstr>
      <vt:lpstr>FLIGHT PERFORMANCE</vt:lpstr>
      <vt:lpstr>Service Ceiling and Absolute Ceiling:</vt:lpstr>
      <vt:lpstr>Rate of Climb:</vt:lpstr>
      <vt:lpstr>Take-off Performance:</vt:lpstr>
      <vt:lpstr>Take-off Performance:</vt:lpstr>
      <vt:lpstr>Take-off Performance:</vt:lpstr>
      <vt:lpstr>Take-off Performance:</vt:lpstr>
      <vt:lpstr>Take-off Performance:</vt:lpstr>
      <vt:lpstr>Take-off Performance:</vt:lpstr>
      <vt:lpstr>Landing Performance:</vt:lpstr>
      <vt:lpstr>Landing Performance:</vt:lpstr>
      <vt:lpstr>Landing Performance:</vt:lpstr>
      <vt:lpstr>Landing Performance:</vt:lpstr>
      <vt:lpstr>Gliding Flight:</vt:lpstr>
      <vt:lpstr>Gliding Flight:</vt:lpstr>
      <vt:lpstr>Level Turn Flight:</vt:lpstr>
      <vt:lpstr>Level Turn Flight:</vt:lpstr>
      <vt:lpstr>Level Turn Flight:</vt:lpstr>
      <vt:lpstr>Level Turn Flight:</vt:lpstr>
      <vt:lpstr>Level Turn Flight: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Mahendra Perumal G 100974</dc:creator>
  <cp:lastModifiedBy>Mahendra Perumal G 100974</cp:lastModifiedBy>
  <cp:revision>7</cp:revision>
  <dcterms:created xsi:type="dcterms:W3CDTF">2024-09-25T06:46:44Z</dcterms:created>
  <dcterms:modified xsi:type="dcterms:W3CDTF">2024-10-01T08:02:45Z</dcterms:modified>
</cp:coreProperties>
</file>