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1" r:id="rId4"/>
    <p:sldMasterId id="2147483702" r:id="rId5"/>
    <p:sldMasterId id="2147483708" r:id="rId6"/>
    <p:sldMasterId id="2147483710" r:id="rId7"/>
  </p:sldMasterIdLst>
  <p:notesMasterIdLst>
    <p:notesMasterId r:id="rId34"/>
  </p:notesMasterIdLst>
  <p:handoutMasterIdLst>
    <p:handoutMasterId r:id="rId35"/>
  </p:handoutMasterIdLst>
  <p:sldIdLst>
    <p:sldId id="842" r:id="rId8"/>
    <p:sldId id="843" r:id="rId9"/>
    <p:sldId id="4616" r:id="rId10"/>
    <p:sldId id="4630" r:id="rId11"/>
    <p:sldId id="4615" r:id="rId12"/>
    <p:sldId id="1636" r:id="rId13"/>
    <p:sldId id="4652" r:id="rId14"/>
    <p:sldId id="3368" r:id="rId15"/>
    <p:sldId id="4618" r:id="rId16"/>
    <p:sldId id="2215" r:id="rId17"/>
    <p:sldId id="3614" r:id="rId18"/>
    <p:sldId id="4614" r:id="rId19"/>
    <p:sldId id="3543" r:id="rId20"/>
    <p:sldId id="4657" r:id="rId21"/>
    <p:sldId id="4486" r:id="rId22"/>
    <p:sldId id="4487" r:id="rId23"/>
    <p:sldId id="4488" r:id="rId24"/>
    <p:sldId id="4612" r:id="rId25"/>
    <p:sldId id="4708" r:id="rId26"/>
    <p:sldId id="4307" r:id="rId27"/>
    <p:sldId id="4669" r:id="rId28"/>
    <p:sldId id="4638" r:id="rId29"/>
    <p:sldId id="4632" r:id="rId30"/>
    <p:sldId id="4629" r:id="rId31"/>
    <p:sldId id="4709" r:id="rId32"/>
    <p:sldId id="4737" r:id="rId33"/>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Open Sans" panose="020B0604020202020204" charset="0"/>
      <p:regular r:id="rId40"/>
      <p:bold r:id="rId41"/>
      <p:italic r:id="rId42"/>
      <p:boldItalic r:id="rId43"/>
    </p:embeddedFont>
    <p:embeddedFont>
      <p:font typeface="Open Sans Extrabold" panose="020B0604020202020204" charset="0"/>
      <p:bold r:id="rId44"/>
      <p:italic r:id="rId45"/>
      <p:boldItalic r:id="rId46"/>
    </p:embeddedFont>
    <p:embeddedFont>
      <p:font typeface="Open Sans Light" panose="020B0604020202020204" charset="0"/>
      <p:regular r:id="rId47"/>
      <p:italic r:id="rId48"/>
    </p:embeddedFont>
    <p:embeddedFont>
      <p:font typeface="Poppins" panose="020B0604020202020204" charset="0"/>
      <p:regular r:id="rId49"/>
      <p:bold r:id="rId50"/>
      <p:italic r:id="rId51"/>
      <p:boldItalic r:id="rId52"/>
    </p:embeddedFont>
    <p:embeddedFont>
      <p:font typeface="Poppins ExtraBold" panose="020B0604020202020204" charset="0"/>
      <p:bold r:id="rId53"/>
      <p:italic r:id="rId54"/>
      <p:boldItalic r:id="rId55"/>
    </p:embeddedFont>
    <p:embeddedFont>
      <p:font typeface="Poppins Light" panose="020B0604020202020204" charset="0"/>
      <p:regular r:id="rId56"/>
      <p:italic r:id="rId57"/>
    </p:embeddedFont>
    <p:embeddedFont>
      <p:font typeface="Poppins SemiBold" panose="020B0604020202020204" charset="0"/>
      <p:regular r:id="rId58"/>
      <p:bold r:id="rId59"/>
      <p:italic r:id="rId60"/>
      <p:boldItalic r:id="rId61"/>
    </p:embeddedFont>
    <p:embeddedFont>
      <p:font typeface="Segoe UI Symbol" panose="020B0502040204020203" pitchFamily="34" charset="0"/>
      <p:regular r:id="rId6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Ingo" initials="I" lastIdx="1" clrIdx="6">
    <p:extLst>
      <p:ext uri="{19B8F6BF-5375-455C-9EA6-DF929625EA0E}">
        <p15:presenceInfo xmlns:p15="http://schemas.microsoft.com/office/powerpoint/2012/main" userId="Ingo" providerId="None"/>
      </p:ext>
    </p:extLst>
  </p:cmAuthor>
  <p:cmAuthor id="1" name="Christian Mayer" initials="CM" lastIdx="3" clrIdx="0">
    <p:extLst>
      <p:ext uri="{19B8F6BF-5375-455C-9EA6-DF929625EA0E}">
        <p15:presenceInfo xmlns:p15="http://schemas.microsoft.com/office/powerpoint/2012/main" userId="41d26b9dc9d8d344" providerId="Windows Live"/>
      </p:ext>
    </p:extLst>
  </p:cmAuthor>
  <p:cmAuthor id="2" name="Ingo Philipp" initials="IP" lastIdx="1" clrIdx="1">
    <p:extLst>
      <p:ext uri="{19B8F6BF-5375-455C-9EA6-DF929625EA0E}">
        <p15:presenceInfo xmlns:p15="http://schemas.microsoft.com/office/powerpoint/2012/main" userId="ab2dec118f5bb3e0" providerId="Windows Live"/>
      </p:ext>
    </p:extLst>
  </p:cmAuthor>
  <p:cmAuthor id="3" name="Gernot Brandl" initials="GB" lastIdx="3" clrIdx="2">
    <p:extLst>
      <p:ext uri="{19B8F6BF-5375-455C-9EA6-DF929625EA0E}">
        <p15:presenceInfo xmlns:p15="http://schemas.microsoft.com/office/powerpoint/2012/main" userId="S::gernot.brandl@uipath.com::8b15a3b7-92d9-41ad-9d8a-043c80212a4c" providerId="AD"/>
      </p:ext>
    </p:extLst>
  </p:cmAuthor>
  <p:cmAuthor id="4" name="Ingo Philipp" initials="IP [2]" lastIdx="2" clrIdx="3">
    <p:extLst>
      <p:ext uri="{19B8F6BF-5375-455C-9EA6-DF929625EA0E}">
        <p15:presenceInfo xmlns:p15="http://schemas.microsoft.com/office/powerpoint/2012/main" userId="S::ingo.philipp@uipath.com::3cb73746-05c9-4547-ad29-831d03afced4" providerId="AD"/>
      </p:ext>
    </p:extLst>
  </p:cmAuthor>
  <p:cmAuthor id="5" name="Gernot Brandl" initials="GB [2]" lastIdx="3" clrIdx="4">
    <p:extLst>
      <p:ext uri="{19B8F6BF-5375-455C-9EA6-DF929625EA0E}">
        <p15:presenceInfo xmlns:p15="http://schemas.microsoft.com/office/powerpoint/2012/main" userId="Gernot Brandl" providerId="None"/>
      </p:ext>
    </p:extLst>
  </p:cmAuthor>
  <p:cmAuthor id="6" name="Ingo Philipp" initials="IP [3]" lastIdx="5" clrIdx="5">
    <p:extLst>
      <p:ext uri="{19B8F6BF-5375-455C-9EA6-DF929625EA0E}">
        <p15:presenceInfo xmlns:p15="http://schemas.microsoft.com/office/powerpoint/2012/main" userId="Ingo Philip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00"/>
    <a:srgbClr val="ED7D31"/>
    <a:srgbClr val="0864FC"/>
    <a:srgbClr val="00B050"/>
    <a:srgbClr val="006EC7"/>
    <a:srgbClr val="5D5D5D"/>
    <a:srgbClr val="FBFCFE"/>
    <a:srgbClr val="084ED3"/>
    <a:srgbClr val="084FD6"/>
    <a:srgbClr val="074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5D683-0A1E-783F-33F2-2DA61352FFB9}" v="14" dt="2020-04-21T12:57:11.979"/>
    <p1510:client id="{ED3521A7-AD89-D7CA-66FC-527D36A7DD35}" v="88" dt="2020-04-22T22:10:38.960"/>
    <p1510:client id="{F7D6C7AB-BA10-41AB-A801-D422FC42572B}" v="88" dt="2020-04-19T18:27:5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font" Target="fonts/font7.fntdata"/><Relationship Id="rId47" Type="http://schemas.openxmlformats.org/officeDocument/2006/relationships/font" Target="fonts/font12.fntdata"/><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font" Target="fonts/font26.fntdata"/><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1.xml"/><Relationship Id="rId51"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6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font" Target="fonts/font4.fntdata"/><Relationship Id="rId34" Type="http://schemas.openxmlformats.org/officeDocument/2006/relationships/notesMaster" Target="notesMasters/notesMaster1.xml"/><Relationship Id="rId50" Type="http://schemas.openxmlformats.org/officeDocument/2006/relationships/font" Target="fonts/font15.fntdata"/><Relationship Id="rId55"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anna DiGregorio" userId="S::deanna.digregorio@uipath.com::3fe27597-7e72-4da4-a412-246ad303a329" providerId="AD" clId="Web-{ED3521A7-AD89-D7CA-66FC-527D36A7DD35}"/>
    <pc:docChg chg="modSld">
      <pc:chgData name="Deanna DiGregorio" userId="S::deanna.digregorio@uipath.com::3fe27597-7e72-4da4-a412-246ad303a329" providerId="AD" clId="Web-{ED3521A7-AD89-D7CA-66FC-527D36A7DD35}" dt="2020-04-22T22:10:38.725" v="86" actId="20577"/>
      <pc:docMkLst>
        <pc:docMk/>
      </pc:docMkLst>
      <pc:sldChg chg="modSp">
        <pc:chgData name="Deanna DiGregorio" userId="S::deanna.digregorio@uipath.com::3fe27597-7e72-4da4-a412-246ad303a329" providerId="AD" clId="Web-{ED3521A7-AD89-D7CA-66FC-527D36A7DD35}" dt="2020-04-22T22:10:38.725" v="86" actId="20577"/>
        <pc:sldMkLst>
          <pc:docMk/>
          <pc:sldMk cId="804072354" sldId="4737"/>
        </pc:sldMkLst>
        <pc:spChg chg="mod">
          <ac:chgData name="Deanna DiGregorio" userId="S::deanna.digregorio@uipath.com::3fe27597-7e72-4da4-a412-246ad303a329" providerId="AD" clId="Web-{ED3521A7-AD89-D7CA-66FC-527D36A7DD35}" dt="2020-04-22T22:10:38.725" v="86" actId="20577"/>
          <ac:spMkLst>
            <pc:docMk/>
            <pc:sldMk cId="804072354" sldId="4737"/>
            <ac:spMk id="12" creationId="{E25A3A8E-099F-499D-AD8E-CDB937124E90}"/>
          </ac:spMkLst>
        </pc:spChg>
      </pc:sldChg>
    </pc:docChg>
  </pc:docChgLst>
  <pc:docChgLst>
    <pc:chgData name="Deanna DiGregorio" userId="S::deanna.digregorio@uipath.com::3fe27597-7e72-4da4-a412-246ad303a329" providerId="AD" clId="Web-{7455D683-0A1E-783F-33F2-2DA61352FFB9}"/>
    <pc:docChg chg="modSld">
      <pc:chgData name="Deanna DiGregorio" userId="S::deanna.digregorio@uipath.com::3fe27597-7e72-4da4-a412-246ad303a329" providerId="AD" clId="Web-{7455D683-0A1E-783F-33F2-2DA61352FFB9}" dt="2020-04-21T12:57:11.979" v="12" actId="20577"/>
      <pc:docMkLst>
        <pc:docMk/>
      </pc:docMkLst>
      <pc:sldChg chg="modSp">
        <pc:chgData name="Deanna DiGregorio" userId="S::deanna.digregorio@uipath.com::3fe27597-7e72-4da4-a412-246ad303a329" providerId="AD" clId="Web-{7455D683-0A1E-783F-33F2-2DA61352FFB9}" dt="2020-04-21T12:57:11.979" v="12" actId="20577"/>
        <pc:sldMkLst>
          <pc:docMk/>
          <pc:sldMk cId="2477032319" sldId="842"/>
        </pc:sldMkLst>
        <pc:spChg chg="mod">
          <ac:chgData name="Deanna DiGregorio" userId="S::deanna.digregorio@uipath.com::3fe27597-7e72-4da4-a412-246ad303a329" providerId="AD" clId="Web-{7455D683-0A1E-783F-33F2-2DA61352FFB9}" dt="2020-04-21T12:57:06.135" v="11" actId="20577"/>
          <ac:spMkLst>
            <pc:docMk/>
            <pc:sldMk cId="2477032319" sldId="842"/>
            <ac:spMk id="7" creationId="{36D00CE8-759B-4632-86AF-5D8574B51AE7}"/>
          </ac:spMkLst>
        </pc:spChg>
        <pc:spChg chg="mod">
          <ac:chgData name="Deanna DiGregorio" userId="S::deanna.digregorio@uipath.com::3fe27597-7e72-4da4-a412-246ad303a329" providerId="AD" clId="Web-{7455D683-0A1E-783F-33F2-2DA61352FFB9}" dt="2020-04-21T12:57:11.979" v="12" actId="20577"/>
          <ac:spMkLst>
            <pc:docMk/>
            <pc:sldMk cId="2477032319" sldId="842"/>
            <ac:spMk id="8" creationId="{FCE9DBD2-27FD-496F-B6F0-F4F62AA0919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F2BA69-B505-48A3-AB3C-2942462D30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a:extLst>
              <a:ext uri="{FF2B5EF4-FFF2-40B4-BE49-F238E27FC236}">
                <a16:creationId xmlns:a16="http://schemas.microsoft.com/office/drawing/2014/main" id="{EACAE1CF-4A43-4CCD-BCA8-BE272BAB3C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D1BD42-B4B4-42D2-8A1C-C22273214182}" type="datetimeFigureOut">
              <a:rPr lang="de-AT" smtClean="0"/>
              <a:t>22.04.2020</a:t>
            </a:fld>
            <a:endParaRPr lang="de-AT"/>
          </a:p>
        </p:txBody>
      </p:sp>
      <p:sp>
        <p:nvSpPr>
          <p:cNvPr id="4" name="Footer Placeholder 3">
            <a:extLst>
              <a:ext uri="{FF2B5EF4-FFF2-40B4-BE49-F238E27FC236}">
                <a16:creationId xmlns:a16="http://schemas.microsoft.com/office/drawing/2014/main" id="{7C3D454E-227E-4BFE-BF17-58F6E34A92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Slide Number Placeholder 4">
            <a:extLst>
              <a:ext uri="{FF2B5EF4-FFF2-40B4-BE49-F238E27FC236}">
                <a16:creationId xmlns:a16="http://schemas.microsoft.com/office/drawing/2014/main" id="{5D40C98A-FAD5-4FDE-A0F1-034EC0ED01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B56BE0-1D82-44B9-923F-ADE114207A28}" type="slidenum">
              <a:rPr lang="de-AT" smtClean="0"/>
              <a:t>‹#›</a:t>
            </a:fld>
            <a:endParaRPr lang="de-AT"/>
          </a:p>
        </p:txBody>
      </p:sp>
    </p:spTree>
    <p:extLst>
      <p:ext uri="{BB962C8B-B14F-4D97-AF65-F5344CB8AC3E}">
        <p14:creationId xmlns:p14="http://schemas.microsoft.com/office/powerpoint/2010/main" val="23461310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892627"/>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71252"/>
            <a:ext cx="5486400" cy="4431398"/>
          </a:xfrm>
          <a:prstGeom prst="rect">
            <a:avLst/>
          </a:prstGeom>
        </p:spPr>
        <p:txBody>
          <a:bodyPr vert="horz" lIns="0" tIns="45720" rIns="0" bIns="45720" rtlCol="0"/>
          <a:lstStyle/>
          <a:p>
            <a:pPr lvl="0" algn="just"/>
            <a:endParaRPr lang="en-US" noProof="0"/>
          </a:p>
        </p:txBody>
      </p:sp>
      <p:sp>
        <p:nvSpPr>
          <p:cNvPr id="11" name="Slide Number Placeholder 6">
            <a:extLst>
              <a:ext uri="{FF2B5EF4-FFF2-40B4-BE49-F238E27FC236}">
                <a16:creationId xmlns:a16="http://schemas.microsoft.com/office/drawing/2014/main" id="{67DD5AE5-6288-4CB2-B754-E7DCCA7EB5E2}"/>
              </a:ext>
            </a:extLst>
          </p:cNvPr>
          <p:cNvSpPr>
            <a:spLocks noGrp="1"/>
          </p:cNvSpPr>
          <p:nvPr>
            <p:ph type="sldNum" sz="quarter" idx="5"/>
          </p:nvPr>
        </p:nvSpPr>
        <p:spPr>
          <a:xfrm>
            <a:off x="3850444" y="8632599"/>
            <a:ext cx="2321756" cy="504641"/>
          </a:xfrm>
          <a:prstGeom prst="rect">
            <a:avLst/>
          </a:prstGeom>
        </p:spPr>
        <p:txBody>
          <a:bodyPr vert="horz" lIns="91440" tIns="72000" rIns="0" bIns="45720" rtlCol="0" anchor="t" anchorCtr="0"/>
          <a:lstStyle>
            <a:lvl1pPr algn="r">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a:t>Page </a:t>
            </a:r>
            <a:fld id="{A90B741A-6333-44CB-AE59-F6A408029F3A}" type="slidenum">
              <a:rPr lang="en-US" smtClean="0"/>
              <a:pPr/>
              <a:t>‹#›</a:t>
            </a:fld>
            <a:endParaRPr lang="en-US"/>
          </a:p>
        </p:txBody>
      </p:sp>
      <p:cxnSp>
        <p:nvCxnSpPr>
          <p:cNvPr id="12" name="Straight Connector 11">
            <a:extLst>
              <a:ext uri="{FF2B5EF4-FFF2-40B4-BE49-F238E27FC236}">
                <a16:creationId xmlns:a16="http://schemas.microsoft.com/office/drawing/2014/main" id="{3005BDA5-A7BB-463C-9A46-F3DCC48EE373}"/>
              </a:ext>
            </a:extLst>
          </p:cNvPr>
          <p:cNvCxnSpPr>
            <a:cxnSpLocks/>
          </p:cNvCxnSpPr>
          <p:nvPr/>
        </p:nvCxnSpPr>
        <p:spPr>
          <a:xfrm>
            <a:off x="685800" y="8620137"/>
            <a:ext cx="5486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E22427D-1243-4B89-8200-FB96BACF146A}"/>
              </a:ext>
            </a:extLst>
          </p:cNvPr>
          <p:cNvSpPr txBox="1"/>
          <p:nvPr/>
        </p:nvSpPr>
        <p:spPr>
          <a:xfrm>
            <a:off x="685800" y="8638600"/>
            <a:ext cx="2163584" cy="504641"/>
          </a:xfrm>
          <a:prstGeom prst="rect">
            <a:avLst/>
          </a:prstGeom>
          <a:noFill/>
        </p:spPr>
        <p:txBody>
          <a:bodyPr wrap="none" lIns="0" tIns="72000" rIns="0" rtlCol="0">
            <a:noAutofit/>
          </a:bodyPr>
          <a:lstStyle/>
          <a:p>
            <a:pPr algn="l"/>
            <a:r>
              <a:rPr lang="en-US" sz="1000" b="0" kern="1200">
                <a:solidFill>
                  <a:schemeClr val="tx1"/>
                </a:solidFill>
                <a:latin typeface="Open Sans" panose="020B0606030504020204" pitchFamily="34" charset="0"/>
                <a:ea typeface="Open Sans" panose="020B0606030504020204" pitchFamily="34" charset="0"/>
                <a:cs typeface="Open Sans" panose="020B0606030504020204" pitchFamily="34" charset="0"/>
              </a:rPr>
              <a:t>Ingo Philipp</a:t>
            </a:r>
          </a:p>
        </p:txBody>
      </p:sp>
      <p:pic>
        <p:nvPicPr>
          <p:cNvPr id="16" name="Graphic 15">
            <a:extLst>
              <a:ext uri="{FF2B5EF4-FFF2-40B4-BE49-F238E27FC236}">
                <a16:creationId xmlns:a16="http://schemas.microsoft.com/office/drawing/2014/main" id="{B50B4327-59CA-4173-AE0D-B7F17B8F33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800" y="459509"/>
            <a:ext cx="708504" cy="264393"/>
          </a:xfrm>
          <a:prstGeom prst="rect">
            <a:avLst/>
          </a:prstGeom>
        </p:spPr>
      </p:pic>
    </p:spTree>
    <p:extLst>
      <p:ext uri="{BB962C8B-B14F-4D97-AF65-F5344CB8AC3E}">
        <p14:creationId xmlns:p14="http://schemas.microsoft.com/office/powerpoint/2010/main" val="2011567820"/>
      </p:ext>
    </p:extLst>
  </p:cSld>
  <p:clrMap bg1="lt1" tx1="dk1" bg2="lt2" tx2="dk2" accent1="accent1" accent2="accent2" accent3="accent3" accent4="accent4" accent5="accent5" accent6="accent6" hlink="hlink" folHlink="folHlink"/>
  <p:hf hdr="0" ftr="0" dt="0"/>
  <p:notesStyle>
    <a:lvl1pPr marL="0" algn="just" defTabSz="914400" rtl="0" eaLnBrk="1" latinLnBrk="0" hangingPunct="1">
      <a:defRPr lang="en-US"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lang="en-US" sz="1200" kern="1200">
        <a:solidFill>
          <a:schemeClr val="tx1"/>
        </a:solidFill>
        <a:latin typeface="Open Sans Light" panose="020B0306030504020204" pitchFamily="34" charset="0"/>
        <a:ea typeface="+mn-ea"/>
        <a:cs typeface="+mn-cs"/>
      </a:defRPr>
    </a:lvl2pPr>
    <a:lvl3pPr marL="914400" algn="l" defTabSz="914400" rtl="0" eaLnBrk="1" latinLnBrk="0" hangingPunct="1">
      <a:defRPr lang="en-US" sz="1200" kern="1200">
        <a:solidFill>
          <a:schemeClr val="tx1"/>
        </a:solidFill>
        <a:latin typeface="Open Sans Light" panose="020B0306030504020204" pitchFamily="34" charset="0"/>
        <a:ea typeface="+mn-ea"/>
        <a:cs typeface="+mn-cs"/>
      </a:defRPr>
    </a:lvl3pPr>
    <a:lvl4pPr marL="1371600" algn="l" defTabSz="914400" rtl="0" eaLnBrk="1" latinLnBrk="0" hangingPunct="1">
      <a:defRPr lang="en-US" sz="1200" kern="1200">
        <a:solidFill>
          <a:schemeClr val="tx1"/>
        </a:solidFill>
        <a:latin typeface="Open Sans Light" panose="020B0306030504020204" pitchFamily="34" charset="0"/>
        <a:ea typeface="+mn-ea"/>
        <a:cs typeface="+mn-cs"/>
      </a:defRPr>
    </a:lvl4pPr>
    <a:lvl5pPr marL="1828800" algn="l" defTabSz="914400" rtl="0" eaLnBrk="1" latinLnBrk="0" hangingPunct="1">
      <a:defRPr lang="en-US" sz="1200" kern="1200">
        <a:solidFill>
          <a:schemeClr val="tx1"/>
        </a:solidFill>
        <a:latin typeface="Open Sans Light" panose="020B03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t>Hi everyone, welcome to this training course on the UiPath Test Suite. This course is a high-level overview, an executive summary that doesn't cover details. So, the overall goal of this course is to give you the big picture of the UiPath Test Suite.</a:t>
            </a:r>
          </a:p>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654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a:extLst>
              <a:ext uri="{FF2B5EF4-FFF2-40B4-BE49-F238E27FC236}">
                <a16:creationId xmlns:a16="http://schemas.microsoft.com/office/drawing/2014/main" id="{C769A339-10BA-409B-8E60-58F3597B5E6B}"/>
              </a:ext>
            </a:extLst>
          </p:cNvPr>
          <p:cNvSpPr>
            <a:spLocks noGrp="1" noRot="1" noChangeAspect="1"/>
          </p:cNvSpPr>
          <p:nvPr>
            <p:ph type="sldImg"/>
          </p:nvPr>
        </p:nvSpPr>
        <p:spPr>
          <a:xfrm>
            <a:off x="685800" y="892175"/>
            <a:ext cx="5486400" cy="3086100"/>
          </a:xfrm>
        </p:spPr>
      </p:sp>
      <p:sp>
        <p:nvSpPr>
          <p:cNvPr id="11" name="Notes Placeholder 10">
            <a:extLst>
              <a:ext uri="{FF2B5EF4-FFF2-40B4-BE49-F238E27FC236}">
                <a16:creationId xmlns:a16="http://schemas.microsoft.com/office/drawing/2014/main" id="{32520FE2-52B4-4C0B-AF21-A56564BED766}"/>
              </a:ext>
            </a:extLst>
          </p:cNvPr>
          <p:cNvSpPr>
            <a:spLocks noGrp="1"/>
          </p:cNvSpPr>
          <p:nvPr>
            <p:ph type="body" idx="1"/>
          </p:nvPr>
        </p:nvSpPr>
        <p:spPr/>
        <p:txBody>
          <a:bodyPr/>
          <a:lstStyle/>
          <a:p>
            <a:r>
              <a:rPr lang="en-US"/>
              <a:t>We identified 3 groups of target personas for the UiPath Test Suite. </a:t>
            </a:r>
            <a:r>
              <a:rPr lang="en-US" b="1"/>
              <a:t>First</a:t>
            </a:r>
            <a:r>
              <a:rPr lang="en-US"/>
              <a:t>, we have the management team that mainly includes roles in upper management (e.g. c-suite) such as the CIO, CTO, and CXO. Their main </a:t>
            </a:r>
            <a:r>
              <a:rPr lang="en-US" b="1"/>
              <a:t>value</a:t>
            </a:r>
            <a:r>
              <a:rPr lang="en-US"/>
              <a:t> </a:t>
            </a:r>
            <a:r>
              <a:rPr lang="en-US" b="1"/>
              <a:t>drivers</a:t>
            </a:r>
            <a:r>
              <a:rPr lang="en-US"/>
              <a:t> are to accelerate growth &amp; operational efficiency and mitigate risks. In short, here our </a:t>
            </a:r>
            <a:r>
              <a:rPr lang="en-US" b="1"/>
              <a:t>messaging</a:t>
            </a:r>
            <a:r>
              <a:rPr lang="en-US"/>
              <a:t> is focused on accelerating digital transformation by delivering value faster while minimizing risks due to more resilient automation.</a:t>
            </a:r>
            <a:r>
              <a:rPr lang="en-US" b="0"/>
              <a:t> </a:t>
            </a:r>
            <a:r>
              <a:rPr lang="en-US" b="1"/>
              <a:t>Secondly</a:t>
            </a:r>
            <a:r>
              <a:rPr lang="en-US"/>
              <a:t>, we have the testing team that includes roles such as the test manager and the software tester. Their main </a:t>
            </a:r>
            <a:r>
              <a:rPr lang="en-US" b="1"/>
              <a:t>value</a:t>
            </a:r>
            <a:r>
              <a:rPr lang="en-US"/>
              <a:t> </a:t>
            </a:r>
            <a:r>
              <a:rPr lang="en-US" b="1"/>
              <a:t>driver</a:t>
            </a:r>
            <a:r>
              <a:rPr lang="en-US"/>
              <a:t> is to "improve the employee experience". Here, our </a:t>
            </a:r>
            <a:r>
              <a:rPr lang="en-US" b="1"/>
              <a:t>message</a:t>
            </a:r>
            <a:r>
              <a:rPr lang="en-US"/>
              <a:t> to testing teams is focused on making them become highly valued, because they want to be perceived as value centers, not as cost centers.  </a:t>
            </a:r>
            <a:r>
              <a:rPr lang="en-US" b="1"/>
              <a:t>Thirdly</a:t>
            </a:r>
            <a:r>
              <a:rPr lang="en-US"/>
              <a:t>, we have the RPA team that includes roles such as RPA developers, RPA architects, and RPA managers. Their main </a:t>
            </a:r>
            <a:r>
              <a:rPr lang="en-US" b="1"/>
              <a:t>value</a:t>
            </a:r>
            <a:r>
              <a:rPr lang="en-US"/>
              <a:t> </a:t>
            </a:r>
            <a:r>
              <a:rPr lang="en-US" b="1"/>
              <a:t>driver</a:t>
            </a:r>
            <a:r>
              <a:rPr lang="en-US"/>
              <a:t> is, again, to improve the employee experience. Here, our main </a:t>
            </a:r>
            <a:r>
              <a:rPr lang="en-US" b="1"/>
              <a:t>message</a:t>
            </a:r>
            <a:r>
              <a:rPr lang="en-US"/>
              <a:t> to RPA teams is to help them scale RPA across the enterprise in a sustainable way. Now, each one these personas will evaluate the UiPath Test Suite from a different angle. Therefore, we will constantly refer back to these value drivers throughout the course.</a:t>
            </a:r>
            <a:endParaRPr lang="de-AT"/>
          </a:p>
        </p:txBody>
      </p:sp>
      <p:sp>
        <p:nvSpPr>
          <p:cNvPr id="2" name="Slide Number Placeholder 1">
            <a:extLst>
              <a:ext uri="{FF2B5EF4-FFF2-40B4-BE49-F238E27FC236}">
                <a16:creationId xmlns:a16="http://schemas.microsoft.com/office/drawing/2014/main" id="{E1A88ED3-A17C-4858-BF7C-B7EE42A740D6}"/>
              </a:ext>
            </a:extLst>
          </p:cNvPr>
          <p:cNvSpPr>
            <a:spLocks noGrp="1"/>
          </p:cNvSpPr>
          <p:nvPr>
            <p:ph type="sldNum" sz="quarter" idx="5"/>
          </p:nvPr>
        </p:nvSpPr>
        <p:spPr/>
        <p:txBody>
          <a:bodyPr/>
          <a:lstStyle/>
          <a:p>
            <a:r>
              <a:rPr lang="en-US"/>
              <a:t>Page </a:t>
            </a:r>
            <a:fld id="{A90B741A-6333-44CB-AE59-F6A408029F3A}" type="slidenum">
              <a:rPr lang="en-US" smtClean="0"/>
              <a:pPr/>
              <a:t>10</a:t>
            </a:fld>
            <a:endParaRPr lang="en-US"/>
          </a:p>
        </p:txBody>
      </p:sp>
    </p:spTree>
    <p:extLst>
      <p:ext uri="{BB962C8B-B14F-4D97-AF65-F5344CB8AC3E}">
        <p14:creationId xmlns:p14="http://schemas.microsoft.com/office/powerpoint/2010/main" val="168967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r>
              <a:rPr lang="de-AT"/>
              <a:t>Now, this implies that the UiPath Test Suite is not just a solution that helps testing teams to test their software applications, which we simpy call application testing. It's also a solution that helps RPA teams to test their robotic process automation, which we simply call RPA testing. So, the UiPath Test Suite enables RPA teams to </a:t>
            </a:r>
            <a:r>
              <a:rPr lang="en-US"/>
              <a:t>create automated test cases from their RPA workflows. This, in turn, enables RPA teams to continuously check the resilience of their RPA workflows against application changes and environment changes before these changes are deployed to production. This is what makes the UiPath Test Suite attractive to RPA teams. </a:t>
            </a:r>
            <a:r>
              <a:rPr lang="de-AT"/>
              <a:t>So, the UiPath Test Suite is one solution that serves two purposes. First, it </a:t>
            </a:r>
            <a:r>
              <a:rPr lang="en-US"/>
              <a:t>transforms testing teams into value centers by empowering them with unified best-of-breed testing capabilities for application testing. Secondly, it enables RPA teams to scale sustainable RPA quickly with comprehensive RPA testing capabilities. Now, all this, in turn, then helps management (e.g. CIOs, CTOs, CXOs) to turn their companies into fast-moving companies. In summary, the UiPath Test Suite enables our customers to rapidly create business value for their customers by accelerating test case automation and robotic process automation at low cost and high quality.</a:t>
            </a:r>
          </a:p>
          <a:p>
            <a:endParaRPr lang="de-AT"/>
          </a:p>
        </p:txBody>
      </p:sp>
      <p:sp>
        <p:nvSpPr>
          <p:cNvPr id="5" name="Slide Number Placeholder 4">
            <a:extLst>
              <a:ext uri="{FF2B5EF4-FFF2-40B4-BE49-F238E27FC236}">
                <a16:creationId xmlns:a16="http://schemas.microsoft.com/office/drawing/2014/main" id="{AB7F1893-D805-4901-802E-2838FE9F0732}"/>
              </a:ext>
            </a:extLst>
          </p:cNvPr>
          <p:cNvSpPr>
            <a:spLocks noGrp="1"/>
          </p:cNvSpPr>
          <p:nvPr>
            <p:ph type="sldNum" sz="quarter" idx="5"/>
          </p:nvPr>
        </p:nvSpPr>
        <p:spPr/>
        <p:txBody>
          <a:bodyPr/>
          <a:lstStyle/>
          <a:p>
            <a:r>
              <a:rPr lang="en-US"/>
              <a:t>Page </a:t>
            </a:r>
            <a:fld id="{A90B741A-6333-44CB-AE59-F6A408029F3A}" type="slidenum">
              <a:rPr lang="en-US" smtClean="0"/>
              <a:pPr/>
              <a:t>11</a:t>
            </a:fld>
            <a:endParaRPr lang="en-US"/>
          </a:p>
        </p:txBody>
      </p:sp>
    </p:spTree>
    <p:extLst>
      <p:ext uri="{BB962C8B-B14F-4D97-AF65-F5344CB8AC3E}">
        <p14:creationId xmlns:p14="http://schemas.microsoft.com/office/powerpoint/2010/main" val="217820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t>Next up, our product vision. The goal is to outline the ultimate vision of the UiPath Test Suite, because people don't just buy what you do, they mainly buy why you do it.</a:t>
            </a:r>
          </a:p>
        </p:txBody>
      </p:sp>
      <p:sp>
        <p:nvSpPr>
          <p:cNvPr id="5" name="Slide Number Placeholder 4">
            <a:extLst>
              <a:ext uri="{FF2B5EF4-FFF2-40B4-BE49-F238E27FC236}">
                <a16:creationId xmlns:a16="http://schemas.microsoft.com/office/drawing/2014/main" id="{A6A26E14-0950-479F-88B9-8F6C1EECDF4B}"/>
              </a:ext>
            </a:extLst>
          </p:cNvPr>
          <p:cNvSpPr>
            <a:spLocks noGrp="1"/>
          </p:cNvSpPr>
          <p:nvPr>
            <p:ph type="sldNum" sz="quarter" idx="5"/>
          </p:nvPr>
        </p:nvSpPr>
        <p:spPr/>
        <p:txBody>
          <a:bodyPr/>
          <a:lstStyle/>
          <a:p>
            <a:r>
              <a:rPr lang="en-US"/>
              <a:t>Page </a:t>
            </a:r>
            <a:fld id="{A90B741A-6333-44CB-AE59-F6A408029F3A}" type="slidenum">
              <a:rPr lang="en-US" smtClean="0"/>
              <a:pPr/>
              <a:t>12</a:t>
            </a:fld>
            <a:endParaRPr lang="en-US"/>
          </a:p>
        </p:txBody>
      </p:sp>
    </p:spTree>
    <p:extLst>
      <p:ext uri="{BB962C8B-B14F-4D97-AF65-F5344CB8AC3E}">
        <p14:creationId xmlns:p14="http://schemas.microsoft.com/office/powerpoint/2010/main" val="3821882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a:extLst>
              <a:ext uri="{FF2B5EF4-FFF2-40B4-BE49-F238E27FC236}">
                <a16:creationId xmlns:a16="http://schemas.microsoft.com/office/drawing/2014/main" id="{00B7228A-C64D-424C-906C-785CE357DF96}"/>
              </a:ext>
            </a:extLst>
          </p:cNvPr>
          <p:cNvSpPr>
            <a:spLocks noGrp="1" noRot="1" noChangeAspect="1"/>
          </p:cNvSpPr>
          <p:nvPr>
            <p:ph type="sldImg"/>
          </p:nvPr>
        </p:nvSpPr>
        <p:spPr>
          <a:xfrm>
            <a:off x="685800" y="892175"/>
            <a:ext cx="5486400" cy="3086100"/>
          </a:xfrm>
        </p:spPr>
      </p:sp>
      <p:sp>
        <p:nvSpPr>
          <p:cNvPr id="13" name="Notes Placeholder 12">
            <a:extLst>
              <a:ext uri="{FF2B5EF4-FFF2-40B4-BE49-F238E27FC236}">
                <a16:creationId xmlns:a16="http://schemas.microsoft.com/office/drawing/2014/main" id="{20DE656D-44A6-4957-8B78-82E4EFD3570D}"/>
              </a:ext>
            </a:extLst>
          </p:cNvPr>
          <p:cNvSpPr>
            <a:spLocks noGrp="1"/>
          </p:cNvSpPr>
          <p:nvPr>
            <p:ph type="body" idx="1"/>
          </p:nvPr>
        </p:nvSpPr>
        <p:spPr/>
        <p:txBody>
          <a:bodyPr/>
          <a:lstStyle/>
          <a:p>
            <a:pPr lvl="0"/>
            <a:r>
              <a:rPr lang="en-US"/>
              <a:t>To do that, let's start thinking about the value of an automated business process. The value of an automated business process is given by the relation between the savings you create by automating that business process and the total effort it takes to both automate that business process and to maintain that automated business process. In case you automate your business processes in a prioritized way, that is, you start automating high-value business processes first, then the </a:t>
            </a:r>
            <a:r>
              <a:rPr lang="en-US" b="1"/>
              <a:t>total savings </a:t>
            </a:r>
            <a:r>
              <a:rPr lang="en-US"/>
              <a:t>(e.g. in terms of FTEs) you expect through automation would evolve according to the green curve. This is how it looks like in theory. However, in </a:t>
            </a:r>
            <a:r>
              <a:rPr lang="en-US" b="0"/>
              <a:t>practice</a:t>
            </a:r>
            <a:r>
              <a:rPr lang="en-US"/>
              <a:t>, there could be a significant gap between the expected and the </a:t>
            </a:r>
            <a:r>
              <a:rPr lang="en-US" b="1"/>
              <a:t>actual savings</a:t>
            </a:r>
            <a:r>
              <a:rPr lang="en-US"/>
              <a:t>. So, based on what we have learned in practice, that is, in our projects, the actual savings are very likely to evolve according to the red curve. This is mainly caused by the maintenance effort that is related to the automation of your business processes. Now, this is not a special issue in RPA, and it's not a special issue of UiPath at all, it's a central issue of automation in general. Any kind of automation needs maintenance, and since RPA is primarily automation, RPA needs maintenance too. So, </a:t>
            </a:r>
            <a:r>
              <a:rPr lang="en-US" b="1"/>
              <a:t>proactive maintenance </a:t>
            </a:r>
            <a:r>
              <a:rPr lang="en-US"/>
              <a:t>is what we need to do. </a:t>
            </a:r>
            <a:r>
              <a:rPr lang="en-US" b="1"/>
              <a:t>Reactive maintenance </a:t>
            </a:r>
            <a:r>
              <a:rPr lang="en-US"/>
              <a:t>is what we need to avoid. In short, we need to pay attention to </a:t>
            </a:r>
            <a:r>
              <a:rPr lang="en-US" b="1"/>
              <a:t>maintenance</a:t>
            </a:r>
            <a:r>
              <a:rPr lang="en-US"/>
              <a:t> right from the beginning to avoid that the expected savings of RPA start to erode due to the constantly growing effort of maintaining automation. </a:t>
            </a:r>
          </a:p>
        </p:txBody>
      </p:sp>
      <p:sp>
        <p:nvSpPr>
          <p:cNvPr id="2" name="Slide Number Placeholder 1">
            <a:extLst>
              <a:ext uri="{FF2B5EF4-FFF2-40B4-BE49-F238E27FC236}">
                <a16:creationId xmlns:a16="http://schemas.microsoft.com/office/drawing/2014/main" id="{A0DF4125-1FCB-441E-B05F-CC2C28333D17}"/>
              </a:ext>
            </a:extLst>
          </p:cNvPr>
          <p:cNvSpPr>
            <a:spLocks noGrp="1"/>
          </p:cNvSpPr>
          <p:nvPr>
            <p:ph type="sldNum" sz="quarter" idx="5"/>
          </p:nvPr>
        </p:nvSpPr>
        <p:spPr/>
        <p:txBody>
          <a:bodyPr/>
          <a:lstStyle/>
          <a:p>
            <a:r>
              <a:rPr lang="en-US"/>
              <a:t>Page </a:t>
            </a:r>
            <a:fld id="{A90B741A-6333-44CB-AE59-F6A408029F3A}" type="slidenum">
              <a:rPr lang="en-US" smtClean="0"/>
              <a:pPr/>
              <a:t>13</a:t>
            </a:fld>
            <a:endParaRPr lang="en-US"/>
          </a:p>
        </p:txBody>
      </p:sp>
    </p:spTree>
    <p:extLst>
      <p:ext uri="{BB962C8B-B14F-4D97-AF65-F5344CB8AC3E}">
        <p14:creationId xmlns:p14="http://schemas.microsoft.com/office/powerpoint/2010/main" val="304549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r>
              <a:rPr lang="en-US" noProof="0"/>
              <a:t>Now, that's already our very first learning. One goal of the UiPath Test Suite is to help our customers to turn RPA from a </a:t>
            </a:r>
            <a:r>
              <a:rPr lang="en-US" b="1" noProof="0"/>
              <a:t>high-maintenance</a:t>
            </a:r>
            <a:r>
              <a:rPr lang="en-US" noProof="0"/>
              <a:t> to a low-maintenance activity. Creating low-maintenance RPA means creating </a:t>
            </a:r>
            <a:r>
              <a:rPr lang="en-US" b="1" noProof="0"/>
              <a:t>sustainable</a:t>
            </a:r>
            <a:r>
              <a:rPr lang="en-US" noProof="0"/>
              <a:t> RPA. Creating sustainable RPA means creating </a:t>
            </a:r>
            <a:r>
              <a:rPr lang="en-US" b="1" noProof="0"/>
              <a:t>scalable</a:t>
            </a:r>
            <a:r>
              <a:rPr lang="en-US" noProof="0"/>
              <a:t> RPA. And, creating scalable RPA means creating long-term </a:t>
            </a:r>
            <a:r>
              <a:rPr lang="en-US" b="1" noProof="0"/>
              <a:t>beneficial</a:t>
            </a:r>
            <a:r>
              <a:rPr lang="en-US" noProof="0"/>
              <a:t> RPA. This, in turn, </a:t>
            </a:r>
            <a:r>
              <a:rPr lang="en-US"/>
              <a:t>enables our customers </a:t>
            </a:r>
            <a:r>
              <a:rPr lang="en-US" noProof="0"/>
              <a:t>to fully realize the benefits of RPA in order to accelerate digital transformation initiatives.</a:t>
            </a:r>
          </a:p>
        </p:txBody>
      </p:sp>
      <p:sp>
        <p:nvSpPr>
          <p:cNvPr id="5" name="Slide Number Placeholder 4">
            <a:extLst>
              <a:ext uri="{FF2B5EF4-FFF2-40B4-BE49-F238E27FC236}">
                <a16:creationId xmlns:a16="http://schemas.microsoft.com/office/drawing/2014/main" id="{79004F32-34F2-40EC-A9CA-909054E95E2F}"/>
              </a:ext>
            </a:extLst>
          </p:cNvPr>
          <p:cNvSpPr>
            <a:spLocks noGrp="1"/>
          </p:cNvSpPr>
          <p:nvPr>
            <p:ph type="sldNum" sz="quarter" idx="5"/>
          </p:nvPr>
        </p:nvSpPr>
        <p:spPr/>
        <p:txBody>
          <a:bodyPr/>
          <a:lstStyle/>
          <a:p>
            <a:r>
              <a:rPr lang="en-US"/>
              <a:t>Page </a:t>
            </a:r>
            <a:fld id="{A90B741A-6333-44CB-AE59-F6A408029F3A}" type="slidenum">
              <a:rPr lang="en-US" smtClean="0"/>
              <a:pPr/>
              <a:t>14</a:t>
            </a:fld>
            <a:endParaRPr lang="en-US"/>
          </a:p>
        </p:txBody>
      </p:sp>
    </p:spTree>
    <p:extLst>
      <p:ext uri="{BB962C8B-B14F-4D97-AF65-F5344CB8AC3E}">
        <p14:creationId xmlns:p14="http://schemas.microsoft.com/office/powerpoint/2010/main" val="1406289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r>
              <a:rPr lang="en-US"/>
              <a:t>Now, maintenance itself is an umbrella term. It encapsulates a variety of problems that are related to automation, and so to RPA. So, here are the top problems we are trying to solve with the UiPath Test Suite. First, high-maintenance RPA most often comes from </a:t>
            </a:r>
            <a:r>
              <a:rPr lang="en-US" b="1"/>
              <a:t>fragile</a:t>
            </a:r>
            <a:r>
              <a:rPr lang="en-US"/>
              <a:t> automation. Fragile automation means unstable automation that causes your bots to break in production. Unstable automation mainly results from the fact that RPA teams all too often have a hard time </a:t>
            </a:r>
            <a:r>
              <a:rPr lang="en-US" b="1"/>
              <a:t>incorporating</a:t>
            </a:r>
            <a:r>
              <a:rPr lang="en-US"/>
              <a:t> application and environment changes into their RPA in a timely manner, that is, before these changes are deployed to production. These changes are made by different teams in different departments that are usually separated from RPA teams. For example, changes to software applications, that affect the bots, are made by software development teams. Changes that are made to production environments, that affect the bots, are made by IT Ops teams. As a result, making RPA resilient against these changes often becomes an unmanageable task for RPA teams. On top of that, </a:t>
            </a:r>
            <a:r>
              <a:rPr lang="en-US" b="1"/>
              <a:t>automation</a:t>
            </a:r>
            <a:r>
              <a:rPr lang="en-US"/>
              <a:t> happens across the entire enterprise. It happens in software development, it happens in IT operations, and it happens on the business side by RPA teams. These teams, as mentioned, are often completely separated from each other. So, automation itself becomes siloed and, as a result of this, the automation skills in an organization become unexploited. In addition, these teams usually don't have a platform to </a:t>
            </a:r>
            <a:r>
              <a:rPr lang="en-US" b="1"/>
              <a:t>collaborate</a:t>
            </a:r>
            <a:r>
              <a:rPr lang="en-US"/>
              <a:t> on automation to, for example, share automation assets with other teams and reuse automation from other teams. This leads to the fact that automation within an organization is often reinvented again and again. This leads to two problems. </a:t>
            </a:r>
            <a:r>
              <a:rPr lang="en-US" b="1"/>
              <a:t>First</a:t>
            </a:r>
            <a:r>
              <a:rPr lang="en-US"/>
              <a:t>, automation is created redundantly, which is simply a waste of time. </a:t>
            </a:r>
            <a:r>
              <a:rPr lang="en-US" b="1"/>
              <a:t>Secondly</a:t>
            </a:r>
            <a:r>
              <a:rPr lang="en-US"/>
              <a:t>, automation becomes a tedious task. It becomes a time-consuming activity, because it's simply hard to write production-grade automation. Now, these are the main problems of our customers. The good news is that the UiPath Test Suite helps to solve these problems. It not only helps to scale automation in a sustainable way, it helps to do it fast to truly accelerate digital transformation.</a:t>
            </a:r>
          </a:p>
        </p:txBody>
      </p:sp>
      <p:sp>
        <p:nvSpPr>
          <p:cNvPr id="5" name="Slide Number Placeholder 4">
            <a:extLst>
              <a:ext uri="{FF2B5EF4-FFF2-40B4-BE49-F238E27FC236}">
                <a16:creationId xmlns:a16="http://schemas.microsoft.com/office/drawing/2014/main" id="{A40F856C-0623-4EE2-B06B-05209919D167}"/>
              </a:ext>
            </a:extLst>
          </p:cNvPr>
          <p:cNvSpPr>
            <a:spLocks noGrp="1"/>
          </p:cNvSpPr>
          <p:nvPr>
            <p:ph type="sldNum" sz="quarter" idx="5"/>
          </p:nvPr>
        </p:nvSpPr>
        <p:spPr/>
        <p:txBody>
          <a:bodyPr/>
          <a:lstStyle/>
          <a:p>
            <a:r>
              <a:rPr lang="en-US"/>
              <a:t>Page </a:t>
            </a:r>
            <a:fld id="{A90B741A-6333-44CB-AE59-F6A408029F3A}" type="slidenum">
              <a:rPr lang="en-US" smtClean="0"/>
              <a:pPr/>
              <a:t>15</a:t>
            </a:fld>
            <a:endParaRPr lang="en-US"/>
          </a:p>
        </p:txBody>
      </p:sp>
    </p:spTree>
    <p:extLst>
      <p:ext uri="{BB962C8B-B14F-4D97-AF65-F5344CB8AC3E}">
        <p14:creationId xmlns:p14="http://schemas.microsoft.com/office/powerpoint/2010/main" val="122568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8363D911-4343-4E5F-A972-1CE51EBA8B26}"/>
              </a:ext>
            </a:extLst>
          </p:cNvPr>
          <p:cNvSpPr>
            <a:spLocks noGrp="1" noRot="1" noChangeAspect="1"/>
          </p:cNvSpPr>
          <p:nvPr>
            <p:ph type="sldImg"/>
          </p:nvPr>
        </p:nvSpPr>
        <p:spPr>
          <a:xfrm>
            <a:off x="685800" y="892175"/>
            <a:ext cx="5486400" cy="3086100"/>
          </a:xfrm>
        </p:spPr>
      </p:sp>
      <p:sp>
        <p:nvSpPr>
          <p:cNvPr id="7" name="Notes Placeholder 6">
            <a:extLst>
              <a:ext uri="{FF2B5EF4-FFF2-40B4-BE49-F238E27FC236}">
                <a16:creationId xmlns:a16="http://schemas.microsoft.com/office/drawing/2014/main" id="{C2923900-164E-4454-B2A7-DC558DDF7528}"/>
              </a:ext>
            </a:extLst>
          </p:cNvPr>
          <p:cNvSpPr>
            <a:spLocks noGrp="1"/>
          </p:cNvSpPr>
          <p:nvPr>
            <p:ph type="body" idx="1"/>
          </p:nvPr>
        </p:nvSpPr>
        <p:spPr/>
        <p:txBody>
          <a:bodyPr/>
          <a:lstStyle/>
          <a:p>
            <a:r>
              <a:rPr lang="en-US"/>
              <a:t>In short, our goal is to enable our customers to create resilient, maintainable, and scalable automation fast by facilitating alignment across software </a:t>
            </a:r>
            <a:r>
              <a:rPr lang="en-US" b="1"/>
              <a:t>development</a:t>
            </a:r>
            <a:r>
              <a:rPr lang="en-US"/>
              <a:t>, IT </a:t>
            </a:r>
            <a:r>
              <a:rPr lang="en-US" b="1"/>
              <a:t>operations</a:t>
            </a:r>
            <a:r>
              <a:rPr lang="en-US"/>
              <a:t> and the </a:t>
            </a:r>
            <a:r>
              <a:rPr lang="en-US" b="1"/>
              <a:t>business</a:t>
            </a:r>
            <a:r>
              <a:rPr lang="en-US"/>
              <a:t>. So, our vision is to help our customers to put enterprise automation into reality. Enterprise automation is automation at scale. It combines business process automation on the business side, IT process automation in IT operations, and test case automation in software development. Now, since we already provide the number one tool for RPA on the business side and made the first steps into IT automation, the UiPath Test Suite can be understood as the missing link to achieve enterprise automation. It's the </a:t>
            </a:r>
            <a:r>
              <a:rPr lang="en-US" b="1"/>
              <a:t>missing</a:t>
            </a:r>
            <a:r>
              <a:rPr lang="en-US"/>
              <a:t> link that enables our customers to share and reuse automation assets as well as skills across the enterprise, which in turn, makes the update of automation assets become an easy task. The key here is that our customers can only do that with one single solution, and that's UiPath. How else would you be able to share and reuse automation assets? Well, you couldn't. In summary, enterprise automation is a key enabler to accelerate digital transformation.</a:t>
            </a:r>
          </a:p>
        </p:txBody>
      </p:sp>
      <p:sp>
        <p:nvSpPr>
          <p:cNvPr id="2" name="Slide Number Placeholder 1">
            <a:extLst>
              <a:ext uri="{FF2B5EF4-FFF2-40B4-BE49-F238E27FC236}">
                <a16:creationId xmlns:a16="http://schemas.microsoft.com/office/drawing/2014/main" id="{AE58D552-FCE6-4179-A974-BADFF7C62635}"/>
              </a:ext>
            </a:extLst>
          </p:cNvPr>
          <p:cNvSpPr>
            <a:spLocks noGrp="1"/>
          </p:cNvSpPr>
          <p:nvPr>
            <p:ph type="sldNum" sz="quarter" idx="5"/>
          </p:nvPr>
        </p:nvSpPr>
        <p:spPr/>
        <p:txBody>
          <a:bodyPr/>
          <a:lstStyle/>
          <a:p>
            <a:r>
              <a:rPr lang="en-US"/>
              <a:t>Page </a:t>
            </a:r>
            <a:fld id="{A90B741A-6333-44CB-AE59-F6A408029F3A}" type="slidenum">
              <a:rPr lang="en-US" smtClean="0"/>
              <a:pPr/>
              <a:t>16</a:t>
            </a:fld>
            <a:endParaRPr lang="en-US"/>
          </a:p>
        </p:txBody>
      </p:sp>
    </p:spTree>
    <p:extLst>
      <p:ext uri="{BB962C8B-B14F-4D97-AF65-F5344CB8AC3E}">
        <p14:creationId xmlns:p14="http://schemas.microsoft.com/office/powerpoint/2010/main" val="2448460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r>
              <a:rPr lang="en-US"/>
              <a:t>Enterprise automation has to happen at the intersection between business, IT operations, and software development. This implies that enterprise automation is collaboration, and since collaboration fosters innovation, the vision behind the UiPath Test Suite is…</a:t>
            </a:r>
          </a:p>
        </p:txBody>
      </p:sp>
      <p:sp>
        <p:nvSpPr>
          <p:cNvPr id="4" name="Slide Number Placeholder 3">
            <a:extLst>
              <a:ext uri="{FF2B5EF4-FFF2-40B4-BE49-F238E27FC236}">
                <a16:creationId xmlns:a16="http://schemas.microsoft.com/office/drawing/2014/main" id="{9D168CD8-1FA0-48CD-85C9-83975D79060B}"/>
              </a:ext>
            </a:extLst>
          </p:cNvPr>
          <p:cNvSpPr>
            <a:spLocks noGrp="1"/>
          </p:cNvSpPr>
          <p:nvPr>
            <p:ph type="sldNum" sz="quarter" idx="5"/>
          </p:nvPr>
        </p:nvSpPr>
        <p:spPr/>
        <p:txBody>
          <a:bodyPr/>
          <a:lstStyle/>
          <a:p>
            <a:r>
              <a:rPr lang="en-US"/>
              <a:t>Page </a:t>
            </a:r>
            <a:fld id="{A90B741A-6333-44CB-AE59-F6A408029F3A}" type="slidenum">
              <a:rPr lang="en-US" smtClean="0"/>
              <a:pPr/>
              <a:t>17</a:t>
            </a:fld>
            <a:endParaRPr lang="en-US"/>
          </a:p>
        </p:txBody>
      </p:sp>
    </p:spTree>
    <p:extLst>
      <p:ext uri="{BB962C8B-B14F-4D97-AF65-F5344CB8AC3E}">
        <p14:creationId xmlns:p14="http://schemas.microsoft.com/office/powerpoint/2010/main" val="183100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6D01009B-B228-482E-949A-2209FF2B8EBF}"/>
              </a:ext>
            </a:extLst>
          </p:cNvPr>
          <p:cNvSpPr>
            <a:spLocks noGrp="1" noRot="1" noChangeAspect="1"/>
          </p:cNvSpPr>
          <p:nvPr>
            <p:ph type="sldImg"/>
          </p:nvPr>
        </p:nvSpPr>
        <p:spPr>
          <a:xfrm>
            <a:off x="685800" y="892175"/>
            <a:ext cx="5486400" cy="3086100"/>
          </a:xfrm>
        </p:spPr>
      </p:sp>
      <p:sp>
        <p:nvSpPr>
          <p:cNvPr id="7" name="Notes Placeholder 6">
            <a:extLst>
              <a:ext uri="{FF2B5EF4-FFF2-40B4-BE49-F238E27FC236}">
                <a16:creationId xmlns:a16="http://schemas.microsoft.com/office/drawing/2014/main" id="{8A7CB23D-1FD5-47CC-920F-D184F657CA3D}"/>
              </a:ext>
            </a:extLst>
          </p:cNvPr>
          <p:cNvSpPr>
            <a:spLocks noGrp="1"/>
          </p:cNvSpPr>
          <p:nvPr>
            <p:ph type="body" idx="1"/>
          </p:nvPr>
        </p:nvSpPr>
        <p:spPr/>
        <p:txBody>
          <a:bodyPr/>
          <a:lstStyle/>
          <a:p>
            <a:r>
              <a:rPr lang="de-AT"/>
              <a:t>...to equip our customers with the missing tool, that is, the UiPath Test Suite, to enable them to create business value fast for their customers by accelerating automation across the enterprise. Now, that's our vision. That's the main aspect of our value proposition.</a:t>
            </a:r>
          </a:p>
        </p:txBody>
      </p:sp>
      <p:sp>
        <p:nvSpPr>
          <p:cNvPr id="2" name="Slide Number Placeholder 1">
            <a:extLst>
              <a:ext uri="{FF2B5EF4-FFF2-40B4-BE49-F238E27FC236}">
                <a16:creationId xmlns:a16="http://schemas.microsoft.com/office/drawing/2014/main" id="{AE613C78-2E93-4FEA-B598-2182FE061E24}"/>
              </a:ext>
            </a:extLst>
          </p:cNvPr>
          <p:cNvSpPr>
            <a:spLocks noGrp="1"/>
          </p:cNvSpPr>
          <p:nvPr>
            <p:ph type="sldNum" sz="quarter" idx="5"/>
          </p:nvPr>
        </p:nvSpPr>
        <p:spPr/>
        <p:txBody>
          <a:bodyPr/>
          <a:lstStyle/>
          <a:p>
            <a:r>
              <a:rPr lang="en-US"/>
              <a:t>Page </a:t>
            </a:r>
            <a:fld id="{A90B741A-6333-44CB-AE59-F6A408029F3A}" type="slidenum">
              <a:rPr lang="en-US" smtClean="0"/>
              <a:pPr/>
              <a:t>18</a:t>
            </a:fld>
            <a:endParaRPr lang="en-US"/>
          </a:p>
        </p:txBody>
      </p:sp>
    </p:spTree>
    <p:extLst>
      <p:ext uri="{BB962C8B-B14F-4D97-AF65-F5344CB8AC3E}">
        <p14:creationId xmlns:p14="http://schemas.microsoft.com/office/powerpoint/2010/main" val="2166397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t>Next up, our product components. The goal is to create a shared understanding about the main product components and capabilities of the UiPath Suite.</a:t>
            </a:r>
          </a:p>
        </p:txBody>
      </p:sp>
      <p:sp>
        <p:nvSpPr>
          <p:cNvPr id="5" name="Slide Number Placeholder 4">
            <a:extLst>
              <a:ext uri="{FF2B5EF4-FFF2-40B4-BE49-F238E27FC236}">
                <a16:creationId xmlns:a16="http://schemas.microsoft.com/office/drawing/2014/main" id="{A6A26E14-0950-479F-88B9-8F6C1EECDF4B}"/>
              </a:ext>
            </a:extLst>
          </p:cNvPr>
          <p:cNvSpPr>
            <a:spLocks noGrp="1"/>
          </p:cNvSpPr>
          <p:nvPr>
            <p:ph type="sldNum" sz="quarter" idx="5"/>
          </p:nvPr>
        </p:nvSpPr>
        <p:spPr/>
        <p:txBody>
          <a:bodyPr/>
          <a:lstStyle/>
          <a:p>
            <a:r>
              <a:rPr lang="en-US"/>
              <a:t>Page </a:t>
            </a:r>
            <a:fld id="{A90B741A-6333-44CB-AE59-F6A408029F3A}" type="slidenum">
              <a:rPr lang="en-US" smtClean="0"/>
              <a:pPr/>
              <a:t>19</a:t>
            </a:fld>
            <a:endParaRPr lang="en-US"/>
          </a:p>
        </p:txBody>
      </p:sp>
    </p:spTree>
    <p:extLst>
      <p:ext uri="{BB962C8B-B14F-4D97-AF65-F5344CB8AC3E}">
        <p14:creationId xmlns:p14="http://schemas.microsoft.com/office/powerpoint/2010/main" val="87654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algn="just"/>
            <a:r>
              <a:rPr lang="en-US"/>
              <a:t>These are the learning objectives for this course. </a:t>
            </a:r>
            <a:r>
              <a:rPr lang="en-US" b="0"/>
              <a:t>So, after this course you will be able </a:t>
            </a:r>
            <a:r>
              <a:rPr lang="en-US"/>
              <a:t>to explain the dynamics of the software testing market. You will be able to describe the goals and the purpose of software testing and its similarities and differences to robotic process automation. You will be able to discuss our target personas and their main value drivers. On top of that, you will be able to describe the product vision of the UiPath Test Suite as well as its main components and capabilities. Finally, we will outline our sales approach so that you are able to assess </a:t>
            </a:r>
            <a:r>
              <a:rPr lang="en-AU"/>
              <a:t>whether or not your customers are suitable for the UiPath Test Suite. That's the master plan.</a:t>
            </a:r>
            <a:endParaRPr lang="en-US"/>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p>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5371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r>
              <a:rPr lang="en-US"/>
              <a:t>In short, the UiPath Test Suite is an umbrella term. It's umbrella term for 4 product components, that is, </a:t>
            </a:r>
            <a:r>
              <a:rPr lang="en-US" b="1"/>
              <a:t>Test Manager</a:t>
            </a:r>
            <a:r>
              <a:rPr lang="en-US"/>
              <a:t>, </a:t>
            </a:r>
            <a:r>
              <a:rPr lang="en-US" b="1"/>
              <a:t>StudioPro</a:t>
            </a:r>
            <a:r>
              <a:rPr lang="en-US"/>
              <a:t>, </a:t>
            </a:r>
            <a:r>
              <a:rPr lang="en-US" b="1"/>
              <a:t>Orchestrator</a:t>
            </a:r>
            <a:r>
              <a:rPr lang="en-US"/>
              <a:t>, and the </a:t>
            </a:r>
            <a:r>
              <a:rPr lang="en-US" b="1"/>
              <a:t>Robots</a:t>
            </a:r>
            <a:r>
              <a:rPr lang="en-US"/>
              <a:t>. Now, these four components are our SKUs. Long story short, Test Manager is our brand-new test management platform. It integrates into ALM tools (e.g. Jira) to help you to link test cases and their execution results to </a:t>
            </a:r>
            <a:r>
              <a:rPr lang="en-US" b="0"/>
              <a:t>requirements</a:t>
            </a:r>
            <a:r>
              <a:rPr lang="en-US"/>
              <a:t> (e.g. user stories). This, in turn, then enables </a:t>
            </a:r>
            <a:r>
              <a:rPr lang="en-US" b="0"/>
              <a:t>holistic</a:t>
            </a:r>
            <a:r>
              <a:rPr lang="en-US"/>
              <a:t> test reporting that includes </a:t>
            </a:r>
            <a:r>
              <a:rPr lang="en-US" b="0"/>
              <a:t>test cases </a:t>
            </a:r>
            <a:r>
              <a:rPr lang="en-US"/>
              <a:t>from many different projects. On top of that, we have added testing capabilities to Studio, Orchestrator, and to the Robots to make them ready for application testing and RPA testing. For example, in Studio these testing capabilities can be enabled by a separate license. This license then turns Studio into StudioPro. So, StudioPro is simply a superset of Studio. Now, these 4 components provide a </a:t>
            </a:r>
            <a:r>
              <a:rPr lang="en-US" b="0"/>
              <a:t>variety</a:t>
            </a:r>
            <a:r>
              <a:rPr lang="en-US"/>
              <a:t> of </a:t>
            </a:r>
            <a:r>
              <a:rPr lang="en-US" b="1"/>
              <a:t>testing capabilities </a:t>
            </a:r>
            <a:r>
              <a:rPr lang="en-US"/>
              <a:t>ranging from Citrix, web, desktop, and SAP automation to API and even mobile automation. But, the UiPath Test Suite is so much more than automation. It provides CI/CD integration and version control capabilities. It comes with pre-build testing activities, data-driven testing, distributed execution, and it provides a rich set of powerful test management capabilities. That's the UiPath Test Suite in a nutshell.</a:t>
            </a:r>
          </a:p>
        </p:txBody>
      </p:sp>
      <p:sp>
        <p:nvSpPr>
          <p:cNvPr id="4" name="Slide Number Placeholder 3">
            <a:extLst>
              <a:ext uri="{FF2B5EF4-FFF2-40B4-BE49-F238E27FC236}">
                <a16:creationId xmlns:a16="http://schemas.microsoft.com/office/drawing/2014/main" id="{32983782-0A3F-46D9-821A-3A8364D137A0}"/>
              </a:ext>
            </a:extLst>
          </p:cNvPr>
          <p:cNvSpPr>
            <a:spLocks noGrp="1"/>
          </p:cNvSpPr>
          <p:nvPr>
            <p:ph type="sldNum" sz="quarter" idx="5"/>
          </p:nvPr>
        </p:nvSpPr>
        <p:spPr/>
        <p:txBody>
          <a:bodyPr/>
          <a:lstStyle/>
          <a:p>
            <a:r>
              <a:rPr lang="en-US"/>
              <a:t>Page </a:t>
            </a:r>
            <a:fld id="{A90B741A-6333-44CB-AE59-F6A408029F3A}" type="slidenum">
              <a:rPr lang="en-US" smtClean="0"/>
              <a:pPr/>
              <a:t>20</a:t>
            </a:fld>
            <a:endParaRPr lang="en-US"/>
          </a:p>
        </p:txBody>
      </p:sp>
    </p:spTree>
    <p:extLst>
      <p:ext uri="{BB962C8B-B14F-4D97-AF65-F5344CB8AC3E}">
        <p14:creationId xmlns:p14="http://schemas.microsoft.com/office/powerpoint/2010/main" val="2386949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de-DE"/>
              <a:t>Next up, our sales approach. The goal is to briefly outline our sales approach based on the dynamics of the software testing market.</a:t>
            </a:r>
          </a:p>
        </p:txBody>
      </p:sp>
      <p:sp>
        <p:nvSpPr>
          <p:cNvPr id="5" name="Slide Number Placeholder 4">
            <a:extLst>
              <a:ext uri="{FF2B5EF4-FFF2-40B4-BE49-F238E27FC236}">
                <a16:creationId xmlns:a16="http://schemas.microsoft.com/office/drawing/2014/main" id="{C4C2FB4E-DFFF-400A-BC69-FC5460172216}"/>
              </a:ext>
            </a:extLst>
          </p:cNvPr>
          <p:cNvSpPr>
            <a:spLocks noGrp="1"/>
          </p:cNvSpPr>
          <p:nvPr>
            <p:ph type="sldNum" sz="quarter" idx="5"/>
          </p:nvPr>
        </p:nvSpPr>
        <p:spPr/>
        <p:txBody>
          <a:bodyPr/>
          <a:lstStyle/>
          <a:p>
            <a:r>
              <a:rPr lang="en-US"/>
              <a:t>Page </a:t>
            </a:r>
            <a:fld id="{A90B741A-6333-44CB-AE59-F6A408029F3A}" type="slidenum">
              <a:rPr lang="en-US" smtClean="0"/>
              <a:pPr/>
              <a:t>21</a:t>
            </a:fld>
            <a:endParaRPr lang="en-US"/>
          </a:p>
        </p:txBody>
      </p:sp>
    </p:spTree>
    <p:extLst>
      <p:ext uri="{BB962C8B-B14F-4D97-AF65-F5344CB8AC3E}">
        <p14:creationId xmlns:p14="http://schemas.microsoft.com/office/powerpoint/2010/main" val="173284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lvl="0"/>
            <a:r>
              <a:rPr lang="de-DE"/>
              <a:t>So, where to look for opportunities? Very important, </a:t>
            </a:r>
            <a:r>
              <a:rPr lang="en-US"/>
              <a:t>for 2020 our entire focus is to offer the UiPath Test Suite to existing customers that already adopted our RPA platform. Remember, everyone of our customers is doing software testing in one way or another. This implies that everyone of them invested into testing tools already. This, in turn, implies that selling the UiPath Test Suite to them means trying to take away something from their existing tool landscape. So, the goal is to sell to our existing customers to unlock additional value for them with the UiPath Test Suite. Remember, this additional value is the value of enterprise automation that cannot be achieved with any other tool vendor. That's the key message of our overall sales message. </a:t>
            </a:r>
            <a:r>
              <a:rPr lang="en-AU"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We will look at new prospects on a case by case basis. Depending on how we progress in 2020, we will then evaluate our approach for 2021 on going after new markets.</a:t>
            </a:r>
            <a:endParaRPr lang="en-US"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81B27821-70C4-4879-94B4-51A42D29DBB6}"/>
              </a:ext>
            </a:extLst>
          </p:cNvPr>
          <p:cNvSpPr>
            <a:spLocks noGrp="1"/>
          </p:cNvSpPr>
          <p:nvPr>
            <p:ph type="sldNum" sz="quarter" idx="5"/>
          </p:nvPr>
        </p:nvSpPr>
        <p:spPr/>
        <p:txBody>
          <a:bodyPr/>
          <a:lstStyle/>
          <a:p>
            <a:r>
              <a:rPr lang="en-US"/>
              <a:t>Page </a:t>
            </a:r>
            <a:fld id="{A90B741A-6333-44CB-AE59-F6A408029F3A}" type="slidenum">
              <a:rPr lang="en-US" smtClean="0"/>
              <a:pPr/>
              <a:t>22</a:t>
            </a:fld>
            <a:endParaRPr lang="en-US"/>
          </a:p>
        </p:txBody>
      </p:sp>
    </p:spTree>
    <p:extLst>
      <p:ext uri="{BB962C8B-B14F-4D97-AF65-F5344CB8AC3E}">
        <p14:creationId xmlns:p14="http://schemas.microsoft.com/office/powerpoint/2010/main" val="2278975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a:extLst>
              <a:ext uri="{FF2B5EF4-FFF2-40B4-BE49-F238E27FC236}">
                <a16:creationId xmlns:a16="http://schemas.microsoft.com/office/drawing/2014/main" id="{C769A339-10BA-409B-8E60-58F3597B5E6B}"/>
              </a:ext>
            </a:extLst>
          </p:cNvPr>
          <p:cNvSpPr>
            <a:spLocks noGrp="1" noRot="1" noChangeAspect="1"/>
          </p:cNvSpPr>
          <p:nvPr>
            <p:ph type="sldImg"/>
          </p:nvPr>
        </p:nvSpPr>
        <p:spPr>
          <a:xfrm>
            <a:off x="685800" y="892175"/>
            <a:ext cx="5486400" cy="3086100"/>
          </a:xfrm>
        </p:spPr>
      </p:sp>
      <p:sp>
        <p:nvSpPr>
          <p:cNvPr id="11" name="Notes Placeholder 10">
            <a:extLst>
              <a:ext uri="{FF2B5EF4-FFF2-40B4-BE49-F238E27FC236}">
                <a16:creationId xmlns:a16="http://schemas.microsoft.com/office/drawing/2014/main" id="{32520FE2-52B4-4C0B-AF21-A56564BED766}"/>
              </a:ext>
            </a:extLst>
          </p:cNvPr>
          <p:cNvSpPr>
            <a:spLocks noGrp="1"/>
          </p:cNvSpPr>
          <p:nvPr>
            <p:ph type="body" idx="1"/>
          </p:nvPr>
        </p:nvSpPr>
        <p:spPr/>
        <p:txBody>
          <a:bodyPr/>
          <a:lstStyle/>
          <a:p>
            <a:pPr lvl="0"/>
            <a:r>
              <a:rPr lang="de-DE"/>
              <a:t>So, where do we look for opportunities in our existing customer base? According to Gartner </a:t>
            </a:r>
            <a:r>
              <a:rPr lang="en-US"/>
              <a:t>enterprise customers usually fall into three categories. First, we have customers operating in a classical mode. Here, development and testing follow traditional software delivery processes (e.g. Waterfall-Model, V-Model). Internal testing teams operate centralized and are siloed from development teams and so are often solely responsible for testing. This type of customer is characterized by having mainframe systems and applications based on legacy technologies. </a:t>
            </a:r>
            <a:r>
              <a:rPr lang="en-AU"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Large financial services, government agencies in highly regulated industries are typical examples. </a:t>
            </a:r>
            <a:r>
              <a:rPr lang="en-US"/>
              <a:t>They are very likely to stick with incumbent testing tools in the near term but will consider switching to a new testing tool vendor in the next 2 to 4 years. </a:t>
            </a:r>
            <a:r>
              <a:rPr lang="en-AU"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These customers may not be our primary targets and should be qualified carefully before spending significant sales and presales effort</a:t>
            </a:r>
            <a:r>
              <a:rPr lang="en-US"/>
              <a:t>. On the other side of that spectrum we have customers operating in an agile mode. Here, development and testing follow fast-paced, agile software delivery processes. </a:t>
            </a:r>
            <a:r>
              <a:rPr lang="en-AU"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You will often hear them using terms such as continuous integration, continuous delivery, and DevOps. Here, </a:t>
            </a:r>
            <a:r>
              <a:rPr lang="en-US"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a:t>
            </a:r>
            <a:r>
              <a:rPr lang="en-US"/>
              <a:t>esting teams are fully integrated in development teams. This type of customer (e.g. Amazon, Facebook) is characterized by modern apps (e.g. web apps, mobile apps). They are very likely to use open source testing tools (e.g. Selenium, Appium) to build their own test automation frameworks. These customers will proceed doing that until they either run into talent issues to build, extend, and maintain these frameworks, or until the complexity of enterprise E2E test automation stops them from leveraging open source tools and so forces them to adopt comprehensive, commercial testing tools. </a:t>
            </a:r>
            <a:r>
              <a:rPr lang="en-AU"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These customers are not our primary targets in the near term. </a:t>
            </a:r>
            <a:r>
              <a:rPr lang="en-US"/>
              <a:t>Our primary targets are customers operating in a hybrid mode. Here, we find a mix of classical and agile development practices. We find centralized and integrated testing teams. Here, we find a mix of applications based on legacy technologies, packaged apps (e.g. SAP, ServiceNow), mainframe systems, and modern apps. Now, these customers have already adopted or planning to adopt new testing tools in the next 1 to 2 years. Typically, they start implementing testing tools for specific applications or specific business units before they start rolling these testing tools out to the rest of the organization.</a:t>
            </a:r>
            <a:r>
              <a:rPr lang="en-AU"/>
              <a:t> T</a:t>
            </a:r>
            <a:r>
              <a:rPr lang="en-AU"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hese customers represent our core market. </a:t>
            </a:r>
            <a:r>
              <a:rPr lang="en-US"/>
              <a:t>The good news is that about 70% of enterprises are in the hybrid mode.</a:t>
            </a:r>
          </a:p>
        </p:txBody>
      </p:sp>
      <p:sp>
        <p:nvSpPr>
          <p:cNvPr id="2" name="Slide Number Placeholder 1">
            <a:extLst>
              <a:ext uri="{FF2B5EF4-FFF2-40B4-BE49-F238E27FC236}">
                <a16:creationId xmlns:a16="http://schemas.microsoft.com/office/drawing/2014/main" id="{22E113A6-910D-406D-BF27-079E911BA7A9}"/>
              </a:ext>
            </a:extLst>
          </p:cNvPr>
          <p:cNvSpPr>
            <a:spLocks noGrp="1"/>
          </p:cNvSpPr>
          <p:nvPr>
            <p:ph type="sldNum" sz="quarter" idx="5"/>
          </p:nvPr>
        </p:nvSpPr>
        <p:spPr/>
        <p:txBody>
          <a:bodyPr/>
          <a:lstStyle/>
          <a:p>
            <a:r>
              <a:rPr lang="en-US"/>
              <a:t>Page </a:t>
            </a:r>
            <a:fld id="{A90B741A-6333-44CB-AE59-F6A408029F3A}" type="slidenum">
              <a:rPr lang="en-US" smtClean="0"/>
              <a:pPr/>
              <a:t>23</a:t>
            </a:fld>
            <a:endParaRPr lang="en-US"/>
          </a:p>
        </p:txBody>
      </p:sp>
    </p:spTree>
    <p:extLst>
      <p:ext uri="{BB962C8B-B14F-4D97-AF65-F5344CB8AC3E}">
        <p14:creationId xmlns:p14="http://schemas.microsoft.com/office/powerpoint/2010/main" val="2225677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a:extLst>
              <a:ext uri="{FF2B5EF4-FFF2-40B4-BE49-F238E27FC236}">
                <a16:creationId xmlns:a16="http://schemas.microsoft.com/office/drawing/2014/main" id="{C769A339-10BA-409B-8E60-58F3597B5E6B}"/>
              </a:ext>
            </a:extLst>
          </p:cNvPr>
          <p:cNvSpPr>
            <a:spLocks noGrp="1" noRot="1" noChangeAspect="1"/>
          </p:cNvSpPr>
          <p:nvPr>
            <p:ph type="sldImg"/>
          </p:nvPr>
        </p:nvSpPr>
        <p:spPr>
          <a:xfrm>
            <a:off x="685800" y="892175"/>
            <a:ext cx="5486400" cy="3086100"/>
          </a:xfrm>
        </p:spPr>
      </p:sp>
      <p:sp>
        <p:nvSpPr>
          <p:cNvPr id="11" name="Notes Placeholder 10">
            <a:extLst>
              <a:ext uri="{FF2B5EF4-FFF2-40B4-BE49-F238E27FC236}">
                <a16:creationId xmlns:a16="http://schemas.microsoft.com/office/drawing/2014/main" id="{32520FE2-52B4-4C0B-AF21-A56564BED766}"/>
              </a:ext>
            </a:extLst>
          </p:cNvPr>
          <p:cNvSpPr>
            <a:spLocks noGrp="1"/>
          </p:cNvSpPr>
          <p:nvPr>
            <p:ph type="body" idx="1"/>
          </p:nvPr>
        </p:nvSpPr>
        <p:spPr/>
        <p:txBody>
          <a:bodyPr/>
          <a:lstStyle/>
          <a:p>
            <a:r>
              <a:rPr lang="en-US" sz="1000" i="0" kern="1200">
                <a:solidFill>
                  <a:schemeClr val="tx1"/>
                </a:solidFill>
                <a:effectLst/>
              </a:rPr>
              <a:t>So, what's the expected deal size? Well, based on our sales model and our past experience we expect initial deals (aka "land deals") around $50K. </a:t>
            </a:r>
            <a:r>
              <a:rPr lang="en-GB"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As we progress with our customers, the average upselling deals (aka "expand deals") are expected to be between $150K and $250K. In parallel, we should see a good number of conversations leading to large deals (aka "enterprise deals") around $1M and above. Remember, what we are selling are 4 SKUs, a test management component, called Test Manager, Orchestrator, StudioPro, and the Robots.</a:t>
            </a:r>
            <a:endParaRPr lang="en-US" sz="100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Slide Number Placeholder 1">
            <a:extLst>
              <a:ext uri="{FF2B5EF4-FFF2-40B4-BE49-F238E27FC236}">
                <a16:creationId xmlns:a16="http://schemas.microsoft.com/office/drawing/2014/main" id="{344A3DF4-C3D2-45F4-84C2-AD8795322392}"/>
              </a:ext>
            </a:extLst>
          </p:cNvPr>
          <p:cNvSpPr>
            <a:spLocks noGrp="1"/>
          </p:cNvSpPr>
          <p:nvPr>
            <p:ph type="sldNum" sz="quarter" idx="5"/>
          </p:nvPr>
        </p:nvSpPr>
        <p:spPr/>
        <p:txBody>
          <a:bodyPr/>
          <a:lstStyle/>
          <a:p>
            <a:r>
              <a:rPr lang="en-US"/>
              <a:t>Page </a:t>
            </a:r>
            <a:fld id="{A90B741A-6333-44CB-AE59-F6A408029F3A}" type="slidenum">
              <a:rPr lang="en-US" smtClean="0"/>
              <a:pPr/>
              <a:t>24</a:t>
            </a:fld>
            <a:endParaRPr lang="en-US"/>
          </a:p>
        </p:txBody>
      </p:sp>
    </p:spTree>
    <p:extLst>
      <p:ext uri="{BB962C8B-B14F-4D97-AF65-F5344CB8AC3E}">
        <p14:creationId xmlns:p14="http://schemas.microsoft.com/office/powerpoint/2010/main" val="22481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de-DE"/>
              <a:t>Now, that's it. That's all we wanted to share with you.</a:t>
            </a:r>
            <a:endParaRPr lang="en-US"/>
          </a:p>
        </p:txBody>
      </p:sp>
      <p:sp>
        <p:nvSpPr>
          <p:cNvPr id="5" name="Slide Number Placeholder 4">
            <a:extLst>
              <a:ext uri="{FF2B5EF4-FFF2-40B4-BE49-F238E27FC236}">
                <a16:creationId xmlns:a16="http://schemas.microsoft.com/office/drawing/2014/main" id="{C4C2FB4E-DFFF-400A-BC69-FC5460172216}"/>
              </a:ext>
            </a:extLst>
          </p:cNvPr>
          <p:cNvSpPr>
            <a:spLocks noGrp="1"/>
          </p:cNvSpPr>
          <p:nvPr>
            <p:ph type="sldNum" sz="quarter" idx="5"/>
          </p:nvPr>
        </p:nvSpPr>
        <p:spPr/>
        <p:txBody>
          <a:bodyPr/>
          <a:lstStyle/>
          <a:p>
            <a:r>
              <a:rPr lang="en-US"/>
              <a:t>Page </a:t>
            </a:r>
            <a:fld id="{A90B741A-6333-44CB-AE59-F6A408029F3A}" type="slidenum">
              <a:rPr lang="en-US" smtClean="0"/>
              <a:pPr/>
              <a:t>25</a:t>
            </a:fld>
            <a:endParaRPr lang="en-US"/>
          </a:p>
        </p:txBody>
      </p:sp>
    </p:spTree>
    <p:extLst>
      <p:ext uri="{BB962C8B-B14F-4D97-AF65-F5344CB8AC3E}">
        <p14:creationId xmlns:p14="http://schemas.microsoft.com/office/powerpoint/2010/main" val="3630681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a:extLst>
              <a:ext uri="{FF2B5EF4-FFF2-40B4-BE49-F238E27FC236}">
                <a16:creationId xmlns:a16="http://schemas.microsoft.com/office/drawing/2014/main" id="{CB7526D3-ABAE-4501-ADD3-2FA89FF08D5E}"/>
              </a:ext>
            </a:extLst>
          </p:cNvPr>
          <p:cNvSpPr>
            <a:spLocks noGrp="1" noRot="1" noChangeAspect="1"/>
          </p:cNvSpPr>
          <p:nvPr>
            <p:ph type="sldImg"/>
          </p:nvPr>
        </p:nvSpPr>
        <p:spPr>
          <a:xfrm>
            <a:off x="685800" y="892175"/>
            <a:ext cx="5486400" cy="3086100"/>
          </a:xfrm>
        </p:spPr>
      </p:sp>
      <p:sp>
        <p:nvSpPr>
          <p:cNvPr id="8" name="Notes Placeholder 7">
            <a:extLst>
              <a:ext uri="{FF2B5EF4-FFF2-40B4-BE49-F238E27FC236}">
                <a16:creationId xmlns:a16="http://schemas.microsoft.com/office/drawing/2014/main" id="{3F0F735D-2EAC-451D-8F37-6F454E37FE09}"/>
              </a:ext>
            </a:extLst>
          </p:cNvPr>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t>For more information about the UiPath Test Suite, please refer to these assets in the additional resources section of this course or </a:t>
            </a:r>
            <a:r>
              <a:rPr lang="en-US" b="1"/>
              <a:t>contact</a:t>
            </a:r>
            <a:r>
              <a:rPr lang="en-US"/>
              <a:t> us anytime at gtm.testsuite@uipath.com for any further questions, comments, or concerns.</a:t>
            </a:r>
          </a:p>
        </p:txBody>
      </p:sp>
      <p:sp>
        <p:nvSpPr>
          <p:cNvPr id="2" name="Slide Number Placeholder 1">
            <a:extLst>
              <a:ext uri="{FF2B5EF4-FFF2-40B4-BE49-F238E27FC236}">
                <a16:creationId xmlns:a16="http://schemas.microsoft.com/office/drawing/2014/main" id="{75B04670-44DE-4850-85D1-7409944F06F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Page </a:t>
            </a:r>
            <a:fld id="{A90B741A-6333-44CB-AE59-F6A408029F3A}" type="slidenum">
              <a:rPr kumimoji="0" lang="en-US" sz="1000" b="0" i="0" u="none" strike="noStrike" kern="1200" cap="none" spc="0" normalizeH="0" baseline="0" noProof="0" smtClean="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2310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de-DE"/>
              <a:t>First up, the testing market. The goal is to give you a high-level overview over the dynamics of the testing market.</a:t>
            </a:r>
          </a:p>
        </p:txBody>
      </p:sp>
      <p:sp>
        <p:nvSpPr>
          <p:cNvPr id="5" name="Slide Number Placeholder 4">
            <a:extLst>
              <a:ext uri="{FF2B5EF4-FFF2-40B4-BE49-F238E27FC236}">
                <a16:creationId xmlns:a16="http://schemas.microsoft.com/office/drawing/2014/main" id="{F84533DB-3DBF-408D-A20B-7C7DBF7F2E34}"/>
              </a:ext>
            </a:extLst>
          </p:cNvPr>
          <p:cNvSpPr>
            <a:spLocks noGrp="1"/>
          </p:cNvSpPr>
          <p:nvPr>
            <p:ph type="sldNum" sz="quarter" idx="5"/>
          </p:nvPr>
        </p:nvSpPr>
        <p:spPr/>
        <p:txBody>
          <a:bodyPr/>
          <a:lstStyle/>
          <a:p>
            <a:r>
              <a:rPr lang="en-US"/>
              <a:t>Page </a:t>
            </a:r>
            <a:fld id="{A90B741A-6333-44CB-AE59-F6A408029F3A}" type="slidenum">
              <a:rPr lang="en-US" smtClean="0"/>
              <a:pPr/>
              <a:t>3</a:t>
            </a:fld>
            <a:endParaRPr lang="en-US"/>
          </a:p>
        </p:txBody>
      </p:sp>
    </p:spTree>
    <p:extLst>
      <p:ext uri="{BB962C8B-B14F-4D97-AF65-F5344CB8AC3E}">
        <p14:creationId xmlns:p14="http://schemas.microsoft.com/office/powerpoint/2010/main" val="271134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r>
              <a:rPr lang="en-US"/>
              <a:t>The total size of the testing market ranges between $30B and $40B. We take $40B as an optimistic benchmark. </a:t>
            </a:r>
            <a:r>
              <a:rPr lang="en-US" sz="10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market is </a:t>
            </a:r>
            <a:r>
              <a:rPr lang="en-US" sz="1000" b="1"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segmented</a:t>
            </a:r>
            <a:r>
              <a:rPr lang="en-US" sz="10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into three major regions including North America, Europe, and Asia Pacific with a total market share of 90%. North America dominates with a market share of about 45%. </a:t>
            </a:r>
            <a:r>
              <a:rPr lang="en-US" b="1"/>
              <a:t>90%</a:t>
            </a:r>
            <a:r>
              <a:rPr lang="en-US"/>
              <a:t> of the testing </a:t>
            </a:r>
            <a:r>
              <a:rPr lang="en-US" b="0"/>
              <a:t>market</a:t>
            </a:r>
            <a:r>
              <a:rPr lang="en-US"/>
              <a:t>, that is, roughly $36B goes into testing services. This market segment is dominated by testing consultancy firms such as Accenture, Cognizant, Capgemini, and Infosys. </a:t>
            </a:r>
            <a:r>
              <a:rPr lang="en-US" b="1"/>
              <a:t>10%</a:t>
            </a:r>
            <a:r>
              <a:rPr lang="en-US"/>
              <a:t>, that is, roughly $4B goes into testing tools. That's our market segment. This market </a:t>
            </a:r>
            <a:r>
              <a:rPr lang="en-US" b="1"/>
              <a:t>segment</a:t>
            </a:r>
            <a:r>
              <a:rPr lang="en-US"/>
              <a:t> is dominated by commercial tool vendors such as MicroFocus, Eggplant, Smartbear, Worksoft, and Tricentis. These are our main competitors in this market. On top of that, the testing tools market, especially for test automation, is saturated with a large variety of free and open-source testing tools (e.g. Selenium, Appium). That's because the testing tools </a:t>
            </a:r>
            <a:r>
              <a:rPr lang="en-US" b="1"/>
              <a:t>market</a:t>
            </a:r>
            <a:r>
              <a:rPr lang="en-US"/>
              <a:t>, in contrast to the RPA market, is an established market. Testing tools are available for more than 20 years already. Another important aspect is that the testing tools market is estimated to grow </a:t>
            </a:r>
            <a:r>
              <a:rPr lang="en-US" b="1"/>
              <a:t>faster</a:t>
            </a:r>
            <a:r>
              <a:rPr lang="en-US"/>
              <a:t> than the testing services market. </a:t>
            </a:r>
            <a:r>
              <a:rPr lang="en-US" sz="10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Analysts forecast the testing tools market to grow at a </a:t>
            </a:r>
            <a:r>
              <a:rPr lang="en-US" sz="1000" b="1"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CAGR</a:t>
            </a:r>
            <a:r>
              <a:rPr lang="en-US" sz="10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between 15% and 18% during 2020 and 2025. </a:t>
            </a:r>
            <a:r>
              <a:rPr lang="en-US"/>
              <a:t>This is mainly caused by the increasing </a:t>
            </a:r>
            <a:r>
              <a:rPr lang="en-US" b="1"/>
              <a:t>adoption</a:t>
            </a:r>
            <a:r>
              <a:rPr lang="en-US"/>
              <a:t> of DevOps and agile development practices in small, medium, and large organizations, literally across all industries such as healthcare, insurance, banking, and telecommunications. This movement causes </a:t>
            </a:r>
            <a:r>
              <a:rPr lang="en-US" b="1"/>
              <a:t>incumbents</a:t>
            </a:r>
            <a:r>
              <a:rPr lang="en-US"/>
              <a:t>, that is, legacy tool vendors, such as MicroFocus, to lose substantial market share. So, the testing tools market is a sizeable market that has been around for decades. This implies that virtually every enterprise organization has already some testing tool in use, in some shape or form.</a:t>
            </a:r>
          </a:p>
        </p:txBody>
      </p:sp>
      <p:sp>
        <p:nvSpPr>
          <p:cNvPr id="5" name="Slide Number Placeholder 4">
            <a:extLst>
              <a:ext uri="{FF2B5EF4-FFF2-40B4-BE49-F238E27FC236}">
                <a16:creationId xmlns:a16="http://schemas.microsoft.com/office/drawing/2014/main" id="{AA32FFA4-D1C4-4854-A651-EADD6BBFFB33}"/>
              </a:ext>
            </a:extLst>
          </p:cNvPr>
          <p:cNvSpPr>
            <a:spLocks noGrp="1"/>
          </p:cNvSpPr>
          <p:nvPr>
            <p:ph type="sldNum" sz="quarter" idx="5"/>
          </p:nvPr>
        </p:nvSpPr>
        <p:spPr/>
        <p:txBody>
          <a:bodyPr/>
          <a:lstStyle/>
          <a:p>
            <a:r>
              <a:rPr lang="en-US"/>
              <a:t>Page </a:t>
            </a:r>
            <a:fld id="{A90B741A-6333-44CB-AE59-F6A408029F3A}" type="slidenum">
              <a:rPr lang="en-US" smtClean="0"/>
              <a:pPr/>
              <a:t>4</a:t>
            </a:fld>
            <a:endParaRPr lang="en-US"/>
          </a:p>
        </p:txBody>
      </p:sp>
    </p:spTree>
    <p:extLst>
      <p:ext uri="{BB962C8B-B14F-4D97-AF65-F5344CB8AC3E}">
        <p14:creationId xmlns:p14="http://schemas.microsoft.com/office/powerpoint/2010/main" val="117315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t>Next up, software testing. The goal is to create a shared understanding about the purpose and goals of software testing, and its differences as well as similarities to RPA.</a:t>
            </a:r>
          </a:p>
        </p:txBody>
      </p:sp>
      <p:sp>
        <p:nvSpPr>
          <p:cNvPr id="5" name="Slide Number Placeholder 4">
            <a:extLst>
              <a:ext uri="{FF2B5EF4-FFF2-40B4-BE49-F238E27FC236}">
                <a16:creationId xmlns:a16="http://schemas.microsoft.com/office/drawing/2014/main" id="{45504208-15EF-4A52-8A40-1A34DBA999F5}"/>
              </a:ext>
            </a:extLst>
          </p:cNvPr>
          <p:cNvSpPr>
            <a:spLocks noGrp="1"/>
          </p:cNvSpPr>
          <p:nvPr>
            <p:ph type="sldNum" sz="quarter" idx="5"/>
          </p:nvPr>
        </p:nvSpPr>
        <p:spPr/>
        <p:txBody>
          <a:bodyPr/>
          <a:lstStyle/>
          <a:p>
            <a:r>
              <a:rPr lang="en-US"/>
              <a:t>Page </a:t>
            </a:r>
            <a:fld id="{A90B741A-6333-44CB-AE59-F6A408029F3A}" type="slidenum">
              <a:rPr lang="en-US" smtClean="0"/>
              <a:pPr/>
              <a:t>5</a:t>
            </a:fld>
            <a:endParaRPr lang="en-US"/>
          </a:p>
        </p:txBody>
      </p:sp>
    </p:spTree>
    <p:extLst>
      <p:ext uri="{BB962C8B-B14F-4D97-AF65-F5344CB8AC3E}">
        <p14:creationId xmlns:p14="http://schemas.microsoft.com/office/powerpoint/2010/main" val="417549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C6ABA819-118F-4CA0-8113-717B57FA18C0}"/>
              </a:ext>
            </a:extLst>
          </p:cNvPr>
          <p:cNvSpPr>
            <a:spLocks noGrp="1" noRot="1" noChangeAspect="1"/>
          </p:cNvSpPr>
          <p:nvPr>
            <p:ph type="sldImg"/>
          </p:nvPr>
        </p:nvSpPr>
        <p:spPr>
          <a:xfrm>
            <a:off x="685800" y="892175"/>
            <a:ext cx="5486400" cy="3086100"/>
          </a:xfrm>
        </p:spPr>
      </p:sp>
      <p:sp>
        <p:nvSpPr>
          <p:cNvPr id="7" name="Notes Placeholder 6">
            <a:extLst>
              <a:ext uri="{FF2B5EF4-FFF2-40B4-BE49-F238E27FC236}">
                <a16:creationId xmlns:a16="http://schemas.microsoft.com/office/drawing/2014/main" id="{112B5CDB-D268-4056-A194-75BA11522DD8}"/>
              </a:ext>
            </a:extLst>
          </p:cNvPr>
          <p:cNvSpPr>
            <a:spLocks noGrp="1"/>
          </p:cNvSpPr>
          <p:nvPr>
            <p:ph type="body" idx="1"/>
          </p:nvPr>
        </p:nvSpPr>
        <p:spPr/>
        <p:txBody>
          <a:bodyPr/>
          <a:lstStyle/>
          <a:p>
            <a:r>
              <a:rPr lang="en-US"/>
              <a:t>In short, software </a:t>
            </a:r>
            <a:r>
              <a:rPr lang="en-US" b="1"/>
              <a:t>testing</a:t>
            </a:r>
            <a:r>
              <a:rPr lang="en-US"/>
              <a:t> is an activity to challenge software in order to evaluate software. We evaluate software to collect quality related information about the software. The quality related </a:t>
            </a:r>
            <a:r>
              <a:rPr lang="en-US" b="1"/>
              <a:t>information</a:t>
            </a:r>
            <a:r>
              <a:rPr lang="en-US"/>
              <a:t> we are mainly seeking are actual problems and potential problems (aka "risks") in the software. We try to find </a:t>
            </a:r>
            <a:r>
              <a:rPr lang="en-US" b="1"/>
              <a:t>problems</a:t>
            </a:r>
            <a:r>
              <a:rPr lang="en-US"/>
              <a:t> related to software quality attributes such as functionality, security, and usability. So, testing is always </a:t>
            </a:r>
            <a:r>
              <a:rPr lang="en-US" b="1"/>
              <a:t>focused</a:t>
            </a:r>
            <a:r>
              <a:rPr lang="en-US"/>
              <a:t>. When testing is focused on finding problems related to security, we are doing security testing. When we are focused on finding problems related to functionality, we are doing functional testing. When our testing is focused on finding problems related to usability, we are doing usability testing. You get the point. In addition, software testing is always done in a specific </a:t>
            </a:r>
            <a:r>
              <a:rPr lang="en-US" b="1"/>
              <a:t>context</a:t>
            </a:r>
            <a:r>
              <a:rPr lang="en-US"/>
              <a:t>. So, software testing is always context-driven. For example, testing in an Agile context is called Agile Testing. Testing in a DevOps context is called DevOps Testing. So, testing is testing, Agile and DevOps is context. A </a:t>
            </a:r>
            <a:r>
              <a:rPr lang="en-US" b="1"/>
              <a:t>test</a:t>
            </a:r>
            <a:r>
              <a:rPr lang="en-US"/>
              <a:t> itself is an instance of testing. Roughly speaking, a test is an experiment we perform to evaluate software. A </a:t>
            </a:r>
            <a:r>
              <a:rPr lang="en-US" b="1"/>
              <a:t>test case </a:t>
            </a:r>
            <a:r>
              <a:rPr lang="en-US"/>
              <a:t>is just one particular instance of a test. It's a step-by-step description, an artifact. So, a test case is not the test in the same way a recipe is not cooking. This means that testing is an activity, it’s a performance, not an act of test case creation. The test cases may be created before, during, or after the act of testing. Therefore, you can test without test cases. So, what we </a:t>
            </a:r>
            <a:r>
              <a:rPr lang="en-US" b="1"/>
              <a:t>automate</a:t>
            </a:r>
            <a:r>
              <a:rPr lang="en-US"/>
              <a:t> are test cases. We automate artifacts in testing, we do not automate the activity of testing in its entirety.</a:t>
            </a:r>
          </a:p>
        </p:txBody>
      </p:sp>
      <p:sp>
        <p:nvSpPr>
          <p:cNvPr id="2" name="Slide Number Placeholder 1">
            <a:extLst>
              <a:ext uri="{FF2B5EF4-FFF2-40B4-BE49-F238E27FC236}">
                <a16:creationId xmlns:a16="http://schemas.microsoft.com/office/drawing/2014/main" id="{D4D44599-AC54-492B-B7EB-AA5E806EEB3B}"/>
              </a:ext>
            </a:extLst>
          </p:cNvPr>
          <p:cNvSpPr>
            <a:spLocks noGrp="1"/>
          </p:cNvSpPr>
          <p:nvPr>
            <p:ph type="sldNum" sz="quarter" idx="5"/>
          </p:nvPr>
        </p:nvSpPr>
        <p:spPr/>
        <p:txBody>
          <a:bodyPr/>
          <a:lstStyle/>
          <a:p>
            <a:r>
              <a:rPr lang="en-US"/>
              <a:t>Page </a:t>
            </a:r>
            <a:fld id="{A90B741A-6333-44CB-AE59-F6A408029F3A}" type="slidenum">
              <a:rPr lang="en-US" smtClean="0"/>
              <a:pPr/>
              <a:t>6</a:t>
            </a:fld>
            <a:endParaRPr lang="en-US"/>
          </a:p>
        </p:txBody>
      </p:sp>
    </p:spTree>
    <p:extLst>
      <p:ext uri="{BB962C8B-B14F-4D97-AF65-F5344CB8AC3E}">
        <p14:creationId xmlns:p14="http://schemas.microsoft.com/office/powerpoint/2010/main" val="205297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a:extLst>
              <a:ext uri="{FF2B5EF4-FFF2-40B4-BE49-F238E27FC236}">
                <a16:creationId xmlns:a16="http://schemas.microsoft.com/office/drawing/2014/main" id="{C56ABDFF-D215-4297-B794-C12D878021B9}"/>
              </a:ext>
            </a:extLst>
          </p:cNvPr>
          <p:cNvSpPr>
            <a:spLocks noGrp="1" noRot="1" noChangeAspect="1"/>
          </p:cNvSpPr>
          <p:nvPr>
            <p:ph type="sldImg"/>
          </p:nvPr>
        </p:nvSpPr>
        <p:spPr>
          <a:xfrm>
            <a:off x="685800" y="892175"/>
            <a:ext cx="5486400" cy="3086100"/>
          </a:xfrm>
        </p:spPr>
      </p:sp>
      <p:sp>
        <p:nvSpPr>
          <p:cNvPr id="8" name="Notes Placeholder 7">
            <a:extLst>
              <a:ext uri="{FF2B5EF4-FFF2-40B4-BE49-F238E27FC236}">
                <a16:creationId xmlns:a16="http://schemas.microsoft.com/office/drawing/2014/main" id="{B51012AC-1B30-4357-B6F1-CE9F6FA1B838}"/>
              </a:ext>
            </a:extLst>
          </p:cNvPr>
          <p:cNvSpPr>
            <a:spLocks noGrp="1"/>
          </p:cNvSpPr>
          <p:nvPr>
            <p:ph type="body" idx="1"/>
          </p:nvPr>
        </p:nvSpPr>
        <p:spPr/>
        <p:txBody>
          <a:bodyPr/>
          <a:lstStyle/>
          <a:p>
            <a:r>
              <a:rPr lang="en-US"/>
              <a:t>So, what's the point of doing software testing at all? In short, the goal of software testing is to collect quality related information about the software to enable other people (e.g. product owners, developers) to make better-informed decisions based on the information provided. Decisions such shipping decisions or fixing decisions.</a:t>
            </a:r>
            <a:endParaRPr lang="de-AT"/>
          </a:p>
        </p:txBody>
      </p:sp>
      <p:sp>
        <p:nvSpPr>
          <p:cNvPr id="2" name="Slide Number Placeholder 1">
            <a:extLst>
              <a:ext uri="{FF2B5EF4-FFF2-40B4-BE49-F238E27FC236}">
                <a16:creationId xmlns:a16="http://schemas.microsoft.com/office/drawing/2014/main" id="{44EF2FD4-47EA-4342-80AB-C2B4A6547E8F}"/>
              </a:ext>
            </a:extLst>
          </p:cNvPr>
          <p:cNvSpPr>
            <a:spLocks noGrp="1"/>
          </p:cNvSpPr>
          <p:nvPr>
            <p:ph type="sldNum" sz="quarter" idx="5"/>
          </p:nvPr>
        </p:nvSpPr>
        <p:spPr/>
        <p:txBody>
          <a:bodyPr/>
          <a:lstStyle/>
          <a:p>
            <a:r>
              <a:rPr lang="en-US"/>
              <a:t>Page </a:t>
            </a:r>
            <a:fld id="{A90B741A-6333-44CB-AE59-F6A408029F3A}" type="slidenum">
              <a:rPr lang="en-US" smtClean="0"/>
              <a:pPr/>
              <a:t>7</a:t>
            </a:fld>
            <a:endParaRPr lang="en-US"/>
          </a:p>
        </p:txBody>
      </p:sp>
    </p:spTree>
    <p:extLst>
      <p:ext uri="{BB962C8B-B14F-4D97-AF65-F5344CB8AC3E}">
        <p14:creationId xmlns:p14="http://schemas.microsoft.com/office/powerpoint/2010/main" val="322433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B4691650-994C-463C-BF11-F05F786514F4}"/>
              </a:ext>
            </a:extLst>
          </p:cNvPr>
          <p:cNvSpPr>
            <a:spLocks noGrp="1" noRot="1" noChangeAspect="1"/>
          </p:cNvSpPr>
          <p:nvPr>
            <p:ph type="sldImg"/>
          </p:nvPr>
        </p:nvSpPr>
        <p:spPr>
          <a:xfrm>
            <a:off x="685800" y="892175"/>
            <a:ext cx="5486400" cy="3086100"/>
          </a:xfrm>
        </p:spPr>
      </p:sp>
      <p:sp>
        <p:nvSpPr>
          <p:cNvPr id="7" name="Notes Placeholder 6">
            <a:extLst>
              <a:ext uri="{FF2B5EF4-FFF2-40B4-BE49-F238E27FC236}">
                <a16:creationId xmlns:a16="http://schemas.microsoft.com/office/drawing/2014/main" id="{96BACB7F-5EF5-46E9-A7C4-7F76B24A23F2}"/>
              </a:ext>
            </a:extLst>
          </p:cNvPr>
          <p:cNvSpPr>
            <a:spLocks noGrp="1"/>
          </p:cNvSpPr>
          <p:nvPr>
            <p:ph type="body" idx="1"/>
          </p:nvPr>
        </p:nvSpPr>
        <p:spPr/>
        <p:txBody>
          <a:bodyPr/>
          <a:lstStyle/>
          <a:p>
            <a:r>
              <a:rPr lang="en-US"/>
              <a:t>So, software testing is, in and of itself, a risk mitigation activity. This risk mitigation activity is accelerated, not enabled, by automation. In contrast, RPA is a cost reduction activity that is enabled by automation. So, RPA cannot exist w/o automation, software testing can. That's the main difference between RPA and software testing from the bird's eye perspective.</a:t>
            </a:r>
          </a:p>
        </p:txBody>
      </p:sp>
      <p:sp>
        <p:nvSpPr>
          <p:cNvPr id="2" name="Slide Number Placeholder 1">
            <a:extLst>
              <a:ext uri="{FF2B5EF4-FFF2-40B4-BE49-F238E27FC236}">
                <a16:creationId xmlns:a16="http://schemas.microsoft.com/office/drawing/2014/main" id="{F9F60622-14DE-4809-968C-DAAD3A9AB737}"/>
              </a:ext>
            </a:extLst>
          </p:cNvPr>
          <p:cNvSpPr>
            <a:spLocks noGrp="1"/>
          </p:cNvSpPr>
          <p:nvPr>
            <p:ph type="sldNum" sz="quarter" idx="5"/>
          </p:nvPr>
        </p:nvSpPr>
        <p:spPr/>
        <p:txBody>
          <a:bodyPr/>
          <a:lstStyle/>
          <a:p>
            <a:r>
              <a:rPr lang="en-US"/>
              <a:t>Page </a:t>
            </a:r>
            <a:fld id="{A90B741A-6333-44CB-AE59-F6A408029F3A}" type="slidenum">
              <a:rPr lang="en-US" smtClean="0"/>
              <a:pPr/>
              <a:t>8</a:t>
            </a:fld>
            <a:endParaRPr lang="en-US"/>
          </a:p>
        </p:txBody>
      </p:sp>
    </p:spTree>
    <p:extLst>
      <p:ext uri="{BB962C8B-B14F-4D97-AF65-F5344CB8AC3E}">
        <p14:creationId xmlns:p14="http://schemas.microsoft.com/office/powerpoint/2010/main" val="191931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92175"/>
            <a:ext cx="5486400" cy="3086100"/>
          </a:xfrm>
        </p:spPr>
      </p:sp>
      <p:sp>
        <p:nvSpPr>
          <p:cNvPr id="3" name="Notes Placeholder 2"/>
          <p:cNvSpPr>
            <a:spLocks noGrp="1"/>
          </p:cNvSpPr>
          <p:nvPr>
            <p:ph type="body" idx="1"/>
          </p:nvPr>
        </p:nvSpPr>
        <p:spPr/>
        <p:txBody>
          <a:bodyPr/>
          <a:lstStyle/>
          <a:p>
            <a:pPr lvl="0">
              <a:defRPr/>
            </a:pPr>
            <a:r>
              <a:rPr lang="en-US"/>
              <a:t>Next up, our value framework. The goal is to understand for whom we are actually building the UiPath Test Suite.</a:t>
            </a:r>
          </a:p>
        </p:txBody>
      </p:sp>
      <p:sp>
        <p:nvSpPr>
          <p:cNvPr id="5" name="Slide Number Placeholder 4">
            <a:extLst>
              <a:ext uri="{FF2B5EF4-FFF2-40B4-BE49-F238E27FC236}">
                <a16:creationId xmlns:a16="http://schemas.microsoft.com/office/drawing/2014/main" id="{4E7000A7-922B-413E-AB0C-66463DD3117A}"/>
              </a:ext>
            </a:extLst>
          </p:cNvPr>
          <p:cNvSpPr>
            <a:spLocks noGrp="1"/>
          </p:cNvSpPr>
          <p:nvPr>
            <p:ph type="sldNum" sz="quarter" idx="5"/>
          </p:nvPr>
        </p:nvSpPr>
        <p:spPr/>
        <p:txBody>
          <a:bodyPr/>
          <a:lstStyle/>
          <a:p>
            <a:r>
              <a:rPr lang="en-US"/>
              <a:t>Page </a:t>
            </a:r>
            <a:fld id="{A90B741A-6333-44CB-AE59-F6A408029F3A}" type="slidenum">
              <a:rPr lang="en-US" smtClean="0"/>
              <a:pPr/>
              <a:t>9</a:t>
            </a:fld>
            <a:endParaRPr lang="en-US"/>
          </a:p>
        </p:txBody>
      </p:sp>
    </p:spTree>
    <p:extLst>
      <p:ext uri="{BB962C8B-B14F-4D97-AF65-F5344CB8AC3E}">
        <p14:creationId xmlns:p14="http://schemas.microsoft.com/office/powerpoint/2010/main" val="15236332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uipath.atlassian.net/projects/TS/issues" TargetMode="External"/><Relationship Id="rId13" Type="http://schemas.openxmlformats.org/officeDocument/2006/relationships/image" Target="../media/image8.png"/><Relationship Id="rId1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hyperlink" Target="https://uipath.productboard.com/feature-board/811132-testing-solution/features/2246786/detail" TargetMode="External"/><Relationship Id="rId17" Type="http://schemas.openxmlformats.org/officeDocument/2006/relationships/hyperlink" Target="https://uipath.highspot.com/items/5e18e9f4df369d7387757190" TargetMode="External"/><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hyperlink" Target="https://uipath.atlassian.net/wiki/spaces/TS/overview" TargetMode="External"/><Relationship Id="rId11" Type="http://schemas.openxmlformats.org/officeDocument/2006/relationships/image" Target="../media/image7.png"/><Relationship Id="rId5" Type="http://schemas.openxmlformats.org/officeDocument/2006/relationships/image" Target="../media/image4.svg"/><Relationship Id="rId15" Type="http://schemas.openxmlformats.org/officeDocument/2006/relationships/hyperlink" Target="https://uipath.sharepoint.com/sites/SoftwareTesting/" TargetMode="External"/><Relationship Id="rId10" Type="http://schemas.openxmlformats.org/officeDocument/2006/relationships/hyperlink" Target="https://uipath-product.slack.com/messages/CM0U7EP9R"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0" y="3914775"/>
            <a:ext cx="12192000" cy="1245869"/>
          </a:xfrm>
          <a:prstGeom prst="rect">
            <a:avLst/>
          </a:prstGeom>
        </p:spPr>
        <p:txBody>
          <a:bodyPr lIns="0" tIns="0" rIns="0" bIns="0" anchor="ctr" anchorCtr="0"/>
          <a:lstStyle>
            <a:lvl1pPr algn="ctr">
              <a:defRPr lang="en-US" sz="3600" b="1" kern="1200" dirty="0">
                <a:solidFill>
                  <a:schemeClr val="tx1"/>
                </a:solidFill>
                <a:latin typeface="Poppins" panose="00000500000000000000" pitchFamily="2" charset="0"/>
                <a:ea typeface="Open Sans Light" panose="020B0306030504020204" pitchFamily="34" charset="0"/>
                <a:cs typeface="Poppins" panose="00000500000000000000" pitchFamily="2" charset="0"/>
              </a:defRPr>
            </a:lvl1pPr>
          </a:lstStyle>
          <a:p>
            <a:r>
              <a:rPr lang="en-US"/>
              <a:t>Title</a:t>
            </a:r>
          </a:p>
        </p:txBody>
      </p:sp>
      <p:pic>
        <p:nvPicPr>
          <p:cNvPr id="13" name="Graphic 12">
            <a:extLst>
              <a:ext uri="{FF2B5EF4-FFF2-40B4-BE49-F238E27FC236}">
                <a16:creationId xmlns:a16="http://schemas.microsoft.com/office/drawing/2014/main" id="{8E090217-6A22-44D2-B345-CB28B22292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801" y="158400"/>
            <a:ext cx="708504" cy="264393"/>
          </a:xfrm>
          <a:prstGeom prst="rect">
            <a:avLst/>
          </a:prstGeom>
        </p:spPr>
      </p:pic>
      <p:pic>
        <p:nvPicPr>
          <p:cNvPr id="16" name="Graphic 15">
            <a:extLst>
              <a:ext uri="{FF2B5EF4-FFF2-40B4-BE49-F238E27FC236}">
                <a16:creationId xmlns:a16="http://schemas.microsoft.com/office/drawing/2014/main" id="{86DDDACC-8A43-4693-AB30-CD9534C5E8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21063" y="1703233"/>
            <a:ext cx="2149874" cy="2149874"/>
          </a:xfrm>
          <a:prstGeom prst="rect">
            <a:avLst/>
          </a:prstGeom>
        </p:spPr>
      </p:pic>
      <p:grpSp>
        <p:nvGrpSpPr>
          <p:cNvPr id="5" name="Group 4">
            <a:extLst>
              <a:ext uri="{FF2B5EF4-FFF2-40B4-BE49-F238E27FC236}">
                <a16:creationId xmlns:a16="http://schemas.microsoft.com/office/drawing/2014/main" id="{34794A3E-4F1B-40E7-8F00-7DD7F7E24547}"/>
              </a:ext>
            </a:extLst>
          </p:cNvPr>
          <p:cNvGrpSpPr/>
          <p:nvPr userDrawn="1"/>
        </p:nvGrpSpPr>
        <p:grpSpPr>
          <a:xfrm>
            <a:off x="4331226" y="5051698"/>
            <a:ext cx="3529548" cy="637776"/>
            <a:chOff x="4633490" y="4851673"/>
            <a:chExt cx="3529548" cy="637776"/>
          </a:xfrm>
        </p:grpSpPr>
        <p:grpSp>
          <p:nvGrpSpPr>
            <p:cNvPr id="24" name="Group 23">
              <a:extLst>
                <a:ext uri="{FF2B5EF4-FFF2-40B4-BE49-F238E27FC236}">
                  <a16:creationId xmlns:a16="http://schemas.microsoft.com/office/drawing/2014/main" id="{989569FE-C8DE-4CD6-AA8C-317D8D9D1244}"/>
                </a:ext>
              </a:extLst>
            </p:cNvPr>
            <p:cNvGrpSpPr/>
            <p:nvPr userDrawn="1"/>
          </p:nvGrpSpPr>
          <p:grpSpPr>
            <a:xfrm>
              <a:off x="4633490" y="4851673"/>
              <a:ext cx="2925021" cy="637776"/>
              <a:chOff x="4349909" y="4332555"/>
              <a:chExt cx="2925021" cy="637776"/>
            </a:xfrm>
          </p:grpSpPr>
          <p:pic>
            <p:nvPicPr>
              <p:cNvPr id="25" name="Picture 24" descr="Related image">
                <a:hlinkClick r:id="rId6"/>
                <a:extLst>
                  <a:ext uri="{FF2B5EF4-FFF2-40B4-BE49-F238E27FC236}">
                    <a16:creationId xmlns:a16="http://schemas.microsoft.com/office/drawing/2014/main" id="{45BA4F4A-BE03-41DC-A6FB-8F923867C5C7}"/>
                  </a:ext>
                </a:extLst>
              </p:cNvPr>
              <p:cNvPicPr>
                <a:picLocks noChangeAspect="1" noChangeArrowheads="1"/>
              </p:cNvPicPr>
              <p:nvPr userDrawn="1"/>
            </p:nvPicPr>
            <p:blipFill>
              <a:blip r:embed="rId7">
                <a:grayscl/>
                <a:extLst>
                  <a:ext uri="{28A0092B-C50C-407E-A947-70E740481C1C}">
                    <a14:useLocalDpi xmlns:a14="http://schemas.microsoft.com/office/drawing/2010/main" val="0"/>
                  </a:ext>
                </a:extLst>
              </a:blip>
              <a:srcRect/>
              <a:stretch>
                <a:fillRect/>
              </a:stretch>
            </p:blipFill>
            <p:spPr bwMode="auto">
              <a:xfrm>
                <a:off x="4349909" y="4427357"/>
                <a:ext cx="448172" cy="44817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computer, curtain&#10;&#10;Description automatically generated">
                <a:hlinkClick r:id="rId8"/>
                <a:extLst>
                  <a:ext uri="{FF2B5EF4-FFF2-40B4-BE49-F238E27FC236}">
                    <a16:creationId xmlns:a16="http://schemas.microsoft.com/office/drawing/2014/main" id="{E680F4F7-BCDE-47BB-9506-621EFC925A9D}"/>
                  </a:ext>
                </a:extLst>
              </p:cNvPr>
              <p:cNvPicPr>
                <a:picLocks noChangeAspect="1"/>
              </p:cNvPicPr>
              <p:nvPr userDrawn="1"/>
            </p:nvPicPr>
            <p:blipFill>
              <a:blip r:embed="rId9">
                <a:grayscl/>
              </a:blip>
              <a:stretch>
                <a:fillRect/>
              </a:stretch>
            </p:blipFill>
            <p:spPr>
              <a:xfrm>
                <a:off x="6289813" y="4460125"/>
                <a:ext cx="370862" cy="382636"/>
              </a:xfrm>
              <a:prstGeom prst="rect">
                <a:avLst/>
              </a:prstGeom>
            </p:spPr>
          </p:pic>
          <p:pic>
            <p:nvPicPr>
              <p:cNvPr id="27" name="Picture 26" descr="A close up of a logo&#10;&#10;Description automatically generated">
                <a:hlinkClick r:id="rId10"/>
                <a:extLst>
                  <a:ext uri="{FF2B5EF4-FFF2-40B4-BE49-F238E27FC236}">
                    <a16:creationId xmlns:a16="http://schemas.microsoft.com/office/drawing/2014/main" id="{C75B9C7D-A2F7-46EB-8599-BCB207FA9EED}"/>
                  </a:ext>
                </a:extLst>
              </p:cNvPr>
              <p:cNvPicPr>
                <a:picLocks noChangeAspect="1"/>
              </p:cNvPicPr>
              <p:nvPr userDrawn="1"/>
            </p:nvPicPr>
            <p:blipFill>
              <a:blip r:embed="rId11">
                <a:grayscl/>
              </a:blip>
              <a:stretch>
                <a:fillRect/>
              </a:stretch>
            </p:blipFill>
            <p:spPr>
              <a:xfrm>
                <a:off x="4926046" y="4416413"/>
                <a:ext cx="470060" cy="470060"/>
              </a:xfrm>
              <a:prstGeom prst="rect">
                <a:avLst/>
              </a:prstGeom>
            </p:spPr>
          </p:pic>
          <p:pic>
            <p:nvPicPr>
              <p:cNvPr id="28" name="Graphic 27">
                <a:hlinkClick r:id="rId12"/>
                <a:extLst>
                  <a:ext uri="{FF2B5EF4-FFF2-40B4-BE49-F238E27FC236}">
                    <a16:creationId xmlns:a16="http://schemas.microsoft.com/office/drawing/2014/main" id="{A4532628-134D-469B-962A-C9A2ACBC4FAE}"/>
                  </a:ext>
                </a:extLst>
              </p:cNvPr>
              <p:cNvPicPr>
                <a:picLocks noChangeAspect="1"/>
              </p:cNvPicPr>
              <p:nvPr userDrawn="1"/>
            </p:nvPicPr>
            <p:blipFill>
              <a:blip r:embed="rId13">
                <a:grayscl/>
                <a:extLst>
                  <a:ext uri="{96DAC541-7B7A-43D3-8B79-37D633B846F1}">
                    <asvg:svgBlip xmlns:asvg="http://schemas.microsoft.com/office/drawing/2016/SVG/main" r:embed="rId14"/>
                  </a:ext>
                </a:extLst>
              </a:blip>
              <a:stretch>
                <a:fillRect/>
              </a:stretch>
            </p:blipFill>
            <p:spPr>
              <a:xfrm>
                <a:off x="5524072" y="4332555"/>
                <a:ext cx="637775" cy="637776"/>
              </a:xfrm>
              <a:prstGeom prst="rect">
                <a:avLst/>
              </a:prstGeom>
            </p:spPr>
          </p:pic>
          <p:pic>
            <p:nvPicPr>
              <p:cNvPr id="29" name="Picture 6" descr="Image result for SharePoint icon svg">
                <a:hlinkClick r:id="rId15"/>
                <a:extLst>
                  <a:ext uri="{FF2B5EF4-FFF2-40B4-BE49-F238E27FC236}">
                    <a16:creationId xmlns:a16="http://schemas.microsoft.com/office/drawing/2014/main" id="{FE30108C-C073-4824-9EAF-9D46ED4E3AEA}"/>
                  </a:ext>
                </a:extLst>
              </p:cNvPr>
              <p:cNvPicPr>
                <a:picLocks noChangeAspect="1" noChangeArrowheads="1"/>
              </p:cNvPicPr>
              <p:nvPr userDrawn="1"/>
            </p:nvPicPr>
            <p:blipFill>
              <a:blip r:embed="rId16">
                <a:grayscl/>
                <a:extLst>
                  <a:ext uri="{28A0092B-C50C-407E-A947-70E740481C1C}">
                    <a14:useLocalDpi xmlns:a14="http://schemas.microsoft.com/office/drawing/2010/main" val="0"/>
                  </a:ext>
                </a:extLst>
              </a:blip>
              <a:srcRect/>
              <a:stretch>
                <a:fillRect/>
              </a:stretch>
            </p:blipFill>
            <p:spPr bwMode="auto">
              <a:xfrm>
                <a:off x="6851949" y="4444877"/>
                <a:ext cx="422981" cy="41313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descr="A close up of a logo&#10;&#10;Description automatically generated">
              <a:hlinkClick r:id="rId17"/>
              <a:extLst>
                <a:ext uri="{FF2B5EF4-FFF2-40B4-BE49-F238E27FC236}">
                  <a16:creationId xmlns:a16="http://schemas.microsoft.com/office/drawing/2014/main" id="{C66F2047-6884-4FFC-88BC-F8BDDD164816}"/>
                </a:ext>
              </a:extLst>
            </p:cNvPr>
            <p:cNvPicPr>
              <a:picLocks noChangeAspect="1"/>
            </p:cNvPicPr>
            <p:nvPr userDrawn="1"/>
          </p:nvPicPr>
          <p:blipFill>
            <a:blip r:embed="rId18">
              <a:grayscl/>
            </a:blip>
            <a:stretch>
              <a:fillRect/>
            </a:stretch>
          </p:blipFill>
          <p:spPr>
            <a:xfrm>
              <a:off x="7746857" y="4960619"/>
              <a:ext cx="416181" cy="416181"/>
            </a:xfrm>
            <a:prstGeom prst="rect">
              <a:avLst/>
            </a:prstGeom>
            <a:noFill/>
          </p:spPr>
        </p:pic>
      </p:grpSp>
      <p:sp>
        <p:nvSpPr>
          <p:cNvPr id="17" name="Rectangle 16">
            <a:extLst>
              <a:ext uri="{FF2B5EF4-FFF2-40B4-BE49-F238E27FC236}">
                <a16:creationId xmlns:a16="http://schemas.microsoft.com/office/drawing/2014/main" id="{C62B3FEB-8D54-42FB-B95B-24573DDF7C38}"/>
              </a:ext>
            </a:extLst>
          </p:cNvPr>
          <p:cNvSpPr/>
          <p:nvPr userDrawn="1"/>
        </p:nvSpPr>
        <p:spPr>
          <a:xfrm>
            <a:off x="5020887" y="1349375"/>
            <a:ext cx="2150226" cy="5475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de-DE" sz="1100" b="1">
                <a:solidFill>
                  <a:srgbClr val="F2F2F2"/>
                </a:solidFill>
                <a:latin typeface="Poppins" panose="00000500000000000000" pitchFamily="2" charset="0"/>
                <a:cs typeface="Poppins" panose="00000500000000000000" pitchFamily="2" charset="0"/>
              </a:rPr>
              <a:t>UiPath Test Suite</a:t>
            </a:r>
            <a:endParaRPr lang="en-US" sz="1100" b="1">
              <a:solidFill>
                <a:srgbClr val="F2F2F2"/>
              </a:solidFill>
              <a:latin typeface="Poppins" panose="00000500000000000000" pitchFamily="2" charset="0"/>
              <a:cs typeface="Poppins" panose="00000500000000000000" pitchFamily="2" charset="0"/>
            </a:endParaRPr>
          </a:p>
        </p:txBody>
      </p:sp>
      <p:sp>
        <p:nvSpPr>
          <p:cNvPr id="14" name="Rectangle 13">
            <a:extLst>
              <a:ext uri="{FF2B5EF4-FFF2-40B4-BE49-F238E27FC236}">
                <a16:creationId xmlns:a16="http://schemas.microsoft.com/office/drawing/2014/main" id="{21CCB45A-B985-4D07-AD9D-03140A2FCA32}"/>
              </a:ext>
            </a:extLst>
          </p:cNvPr>
          <p:cNvSpPr/>
          <p:nvPr userDrawn="1"/>
        </p:nvSpPr>
        <p:spPr>
          <a:xfrm>
            <a:off x="0" y="6492402"/>
            <a:ext cx="7288352" cy="365598"/>
          </a:xfrm>
          <a:prstGeom prst="rect">
            <a:avLst/>
          </a:prstGeom>
        </p:spPr>
        <p:txBody>
          <a:bodyPr wrap="square" lIns="216000" rIns="1800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b="1">
                <a:solidFill>
                  <a:schemeClr val="tx1"/>
                </a:solidFill>
                <a:latin typeface="Poppins" panose="00000500000000000000" pitchFamily="2" charset="0"/>
                <a:ea typeface="Open Sans Extrabold" panose="020B0906030804020204" pitchFamily="34" charset="0"/>
                <a:cs typeface="Poppins" panose="00000500000000000000" pitchFamily="2" charset="0"/>
              </a:rPr>
              <a:t>Contact</a:t>
            </a:r>
            <a:r>
              <a:rPr lang="en-US" sz="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a:latin typeface="Poppins Light" panose="00000400000000000000" pitchFamily="2" charset="0"/>
                <a:ea typeface="Open Sans Light" panose="020B0306030504020204" pitchFamily="34" charset="0"/>
                <a:cs typeface="Poppins Light" panose="00000400000000000000" pitchFamily="2" charset="0"/>
              </a:rPr>
              <a:t>gtm.testsuite@uipath.com</a:t>
            </a:r>
            <a:endParaRPr lang="de-DE" sz="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265223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Layout_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594DC8-8B61-48F3-8879-1920A62B04E7}"/>
              </a:ext>
            </a:extLst>
          </p:cNvPr>
          <p:cNvSpPr>
            <a:spLocks noGrp="1"/>
          </p:cNvSpPr>
          <p:nvPr>
            <p:ph type="ftr" sz="quarter" idx="10"/>
          </p:nvPr>
        </p:nvSpPr>
        <p:spPr/>
        <p:txBody>
          <a:bodyPr/>
          <a:lstStyle/>
          <a:p>
            <a:r>
              <a:rPr lang="en-US"/>
              <a:t>© 2005–2019 UiPath. All rights reserved.</a:t>
            </a:r>
          </a:p>
        </p:txBody>
      </p:sp>
      <p:grpSp>
        <p:nvGrpSpPr>
          <p:cNvPr id="5" name="Group 4">
            <a:extLst>
              <a:ext uri="{FF2B5EF4-FFF2-40B4-BE49-F238E27FC236}">
                <a16:creationId xmlns:a16="http://schemas.microsoft.com/office/drawing/2014/main" id="{29246065-FD60-4711-AF6A-7D52DA4827F3}"/>
              </a:ext>
            </a:extLst>
          </p:cNvPr>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a:extLst>
                <a:ext uri="{FF2B5EF4-FFF2-40B4-BE49-F238E27FC236}">
                  <a16:creationId xmlns:a16="http://schemas.microsoft.com/office/drawing/2014/main" id="{FB026FCA-1610-4312-83B3-99E6C1DF91BC}"/>
                </a:ext>
              </a:extLst>
            </p:cNvPr>
            <p:cNvSpPr>
              <a:spLocks/>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a:extLst>
                <a:ext uri="{FF2B5EF4-FFF2-40B4-BE49-F238E27FC236}">
                  <a16:creationId xmlns:a16="http://schemas.microsoft.com/office/drawing/2014/main" id="{2E9BE9AA-6719-4729-8730-7B9116DC8AC7}"/>
                </a:ext>
              </a:extLst>
            </p:cNvPr>
            <p:cNvSpPr>
              <a:spLocks/>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a:extLst>
                <a:ext uri="{FF2B5EF4-FFF2-40B4-BE49-F238E27FC236}">
                  <a16:creationId xmlns:a16="http://schemas.microsoft.com/office/drawing/2014/main" id="{911AF9B7-89F6-4275-A71F-A637069D34C1}"/>
                </a:ext>
              </a:extLst>
            </p:cNvPr>
            <p:cNvSpPr>
              <a:spLocks/>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a:extLst>
                <a:ext uri="{FF2B5EF4-FFF2-40B4-BE49-F238E27FC236}">
                  <a16:creationId xmlns:a16="http://schemas.microsoft.com/office/drawing/2014/main" id="{F8A50E0A-ADC9-4551-8561-47C71CA4BBF2}"/>
                </a:ext>
              </a:extLst>
            </p:cNvPr>
            <p:cNvSpPr>
              <a:spLocks/>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a:extLst>
                <a:ext uri="{FF2B5EF4-FFF2-40B4-BE49-F238E27FC236}">
                  <a16:creationId xmlns:a16="http://schemas.microsoft.com/office/drawing/2014/main" id="{37DEBB77-D652-4E5C-81B9-A7C073A4318D}"/>
                </a:ext>
              </a:extLst>
            </p:cNvPr>
            <p:cNvSpPr>
              <a:spLocks/>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a:extLst>
                <a:ext uri="{FF2B5EF4-FFF2-40B4-BE49-F238E27FC236}">
                  <a16:creationId xmlns:a16="http://schemas.microsoft.com/office/drawing/2014/main" id="{9F01DAD6-63BE-4926-A751-63BFAA6B0E7D}"/>
                </a:ext>
              </a:extLst>
            </p:cNvPr>
            <p:cNvSpPr>
              <a:spLocks/>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extLst>
      <p:ext uri="{BB962C8B-B14F-4D97-AF65-F5344CB8AC3E}">
        <p14:creationId xmlns:p14="http://schemas.microsoft.com/office/powerpoint/2010/main" val="222745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Layout_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594DC8-8B61-48F3-8879-1920A62B04E7}"/>
              </a:ext>
            </a:extLst>
          </p:cNvPr>
          <p:cNvSpPr>
            <a:spLocks noGrp="1"/>
          </p:cNvSpPr>
          <p:nvPr>
            <p:ph type="ftr" sz="quarter" idx="10"/>
          </p:nvPr>
        </p:nvSpPr>
        <p:spPr/>
        <p:txBody>
          <a:bodyPr/>
          <a:lstStyle/>
          <a:p>
            <a:r>
              <a:rPr lang="en-US"/>
              <a:t>© 2005–2019 UiPath. All rights reserved.</a:t>
            </a:r>
          </a:p>
        </p:txBody>
      </p:sp>
      <p:grpSp>
        <p:nvGrpSpPr>
          <p:cNvPr id="5" name="Group 4">
            <a:extLst>
              <a:ext uri="{FF2B5EF4-FFF2-40B4-BE49-F238E27FC236}">
                <a16:creationId xmlns:a16="http://schemas.microsoft.com/office/drawing/2014/main" id="{29246065-FD60-4711-AF6A-7D52DA4827F3}"/>
              </a:ext>
            </a:extLst>
          </p:cNvPr>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a:extLst>
                <a:ext uri="{FF2B5EF4-FFF2-40B4-BE49-F238E27FC236}">
                  <a16:creationId xmlns:a16="http://schemas.microsoft.com/office/drawing/2014/main" id="{FB026FCA-1610-4312-83B3-99E6C1DF91BC}"/>
                </a:ext>
              </a:extLst>
            </p:cNvPr>
            <p:cNvSpPr>
              <a:spLocks/>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a:extLst>
                <a:ext uri="{FF2B5EF4-FFF2-40B4-BE49-F238E27FC236}">
                  <a16:creationId xmlns:a16="http://schemas.microsoft.com/office/drawing/2014/main" id="{2E9BE9AA-6719-4729-8730-7B9116DC8AC7}"/>
                </a:ext>
              </a:extLst>
            </p:cNvPr>
            <p:cNvSpPr>
              <a:spLocks/>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a:extLst>
                <a:ext uri="{FF2B5EF4-FFF2-40B4-BE49-F238E27FC236}">
                  <a16:creationId xmlns:a16="http://schemas.microsoft.com/office/drawing/2014/main" id="{911AF9B7-89F6-4275-A71F-A637069D34C1}"/>
                </a:ext>
              </a:extLst>
            </p:cNvPr>
            <p:cNvSpPr>
              <a:spLocks/>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38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a:extLst>
                <a:ext uri="{FF2B5EF4-FFF2-40B4-BE49-F238E27FC236}">
                  <a16:creationId xmlns:a16="http://schemas.microsoft.com/office/drawing/2014/main" id="{F8A50E0A-ADC9-4551-8561-47C71CA4BBF2}"/>
                </a:ext>
              </a:extLst>
            </p:cNvPr>
            <p:cNvSpPr>
              <a:spLocks/>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38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a:extLst>
                <a:ext uri="{FF2B5EF4-FFF2-40B4-BE49-F238E27FC236}">
                  <a16:creationId xmlns:a16="http://schemas.microsoft.com/office/drawing/2014/main" id="{37DEBB77-D652-4E5C-81B9-A7C073A4318D}"/>
                </a:ext>
              </a:extLst>
            </p:cNvPr>
            <p:cNvSpPr>
              <a:spLocks/>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38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a:extLst>
                <a:ext uri="{FF2B5EF4-FFF2-40B4-BE49-F238E27FC236}">
                  <a16:creationId xmlns:a16="http://schemas.microsoft.com/office/drawing/2014/main" id="{9F01DAD6-63BE-4926-A751-63BFAA6B0E7D}"/>
                </a:ext>
              </a:extLst>
            </p:cNvPr>
            <p:cNvSpPr>
              <a:spLocks/>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extLst>
      <p:ext uri="{BB962C8B-B14F-4D97-AF65-F5344CB8AC3E}">
        <p14:creationId xmlns:p14="http://schemas.microsoft.com/office/powerpoint/2010/main" val="358238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rmal Slide">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5D73571-9EDD-4FD8-AC63-9C4CFF23192F}"/>
              </a:ext>
            </a:extLst>
          </p:cNvPr>
          <p:cNvSpPr>
            <a:spLocks noGrp="1"/>
          </p:cNvSpPr>
          <p:nvPr>
            <p:ph type="title" hasCustomPrompt="1"/>
          </p:nvPr>
        </p:nvSpPr>
        <p:spPr>
          <a:xfrm>
            <a:off x="248682" y="615128"/>
            <a:ext cx="9864935" cy="489709"/>
          </a:xfrm>
          <a:prstGeom prst="rect">
            <a:avLst/>
          </a:prstGeom>
        </p:spPr>
        <p:txBody>
          <a:bodyPr/>
          <a:lstStyle>
            <a:lvl1pPr>
              <a:defRPr b="1">
                <a:latin typeface="Arial" panose="020B0604020202020204" pitchFamily="34" charset="0"/>
                <a:cs typeface="Arial" panose="020B0604020202020204" pitchFamily="34" charset="0"/>
              </a:defRPr>
            </a:lvl1pPr>
          </a:lstStyle>
          <a:p>
            <a:r>
              <a:rPr lang="en-US" sz="2400"/>
              <a:t>Title Slide</a:t>
            </a:r>
          </a:p>
        </p:txBody>
      </p:sp>
    </p:spTree>
    <p:extLst>
      <p:ext uri="{BB962C8B-B14F-4D97-AF65-F5344CB8AC3E}">
        <p14:creationId xmlns:p14="http://schemas.microsoft.com/office/powerpoint/2010/main" val="1552599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93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Header">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140ABA4-45FB-4585-9A5C-B297F7531D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801" y="158400"/>
            <a:ext cx="708504" cy="264393"/>
          </a:xfrm>
          <a:prstGeom prst="rect">
            <a:avLst/>
          </a:prstGeom>
        </p:spPr>
      </p:pic>
    </p:spTree>
    <p:extLst>
      <p:ext uri="{BB962C8B-B14F-4D97-AF65-F5344CB8AC3E}">
        <p14:creationId xmlns:p14="http://schemas.microsoft.com/office/powerpoint/2010/main" val="111274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Answer">
    <p:bg>
      <p:bgPr>
        <a:solidFill>
          <a:schemeClr val="bg1">
            <a:alpha val="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8920DA7-EDE9-438A-ACB9-ABC8AD1C76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801" y="158400"/>
            <a:ext cx="708504" cy="264393"/>
          </a:xfrm>
          <a:prstGeom prst="rect">
            <a:avLst/>
          </a:prstGeom>
        </p:spPr>
      </p:pic>
      <p:sp>
        <p:nvSpPr>
          <p:cNvPr id="4" name="Title 1">
            <a:extLst>
              <a:ext uri="{FF2B5EF4-FFF2-40B4-BE49-F238E27FC236}">
                <a16:creationId xmlns:a16="http://schemas.microsoft.com/office/drawing/2014/main" id="{B3B7EF6D-350C-4BC1-BF13-36689D93791F}"/>
              </a:ext>
            </a:extLst>
          </p:cNvPr>
          <p:cNvSpPr>
            <a:spLocks noGrp="1"/>
          </p:cNvSpPr>
          <p:nvPr>
            <p:ph type="ctrTitle" hasCustomPrompt="1"/>
          </p:nvPr>
        </p:nvSpPr>
        <p:spPr>
          <a:xfrm>
            <a:off x="0" y="805023"/>
            <a:ext cx="10834689" cy="1045654"/>
          </a:xfrm>
          <a:prstGeom prst="rect">
            <a:avLst/>
          </a:prstGeom>
          <a:solidFill>
            <a:schemeClr val="bg1">
              <a:lumMod val="95000"/>
            </a:schemeClr>
          </a:solidFill>
        </p:spPr>
        <p:txBody>
          <a:bodyPr lIns="540000" tIns="0" rIns="0" bIns="0" anchor="ctr" anchorCtr="0"/>
          <a:lstStyle>
            <a:lvl1pPr algn="l">
              <a:defRPr lang="en-US" sz="2000" kern="1200" dirty="0">
                <a:solidFill>
                  <a:schemeClr val="tx1"/>
                </a:solidFill>
                <a:latin typeface="Poppins ExtraBold" panose="00000900000000000000" pitchFamily="2" charset="0"/>
                <a:ea typeface="Open Sans Light" panose="020B0306030504020204" pitchFamily="34" charset="0"/>
                <a:cs typeface="Poppins ExtraBold" panose="00000900000000000000" pitchFamily="2" charset="0"/>
              </a:defRPr>
            </a:lvl1pPr>
          </a:lstStyle>
          <a:p>
            <a:r>
              <a:rPr lang="en-US"/>
              <a:t>Question</a:t>
            </a:r>
          </a:p>
        </p:txBody>
      </p:sp>
      <p:sp>
        <p:nvSpPr>
          <p:cNvPr id="33" name="Text Placeholder 32">
            <a:extLst>
              <a:ext uri="{FF2B5EF4-FFF2-40B4-BE49-F238E27FC236}">
                <a16:creationId xmlns:a16="http://schemas.microsoft.com/office/drawing/2014/main" id="{06FEF305-ACF2-4CE4-A7B3-1F892A65AEC6}"/>
              </a:ext>
            </a:extLst>
          </p:cNvPr>
          <p:cNvSpPr>
            <a:spLocks noGrp="1"/>
          </p:cNvSpPr>
          <p:nvPr userDrawn="1">
            <p:ph type="body" sz="quarter" idx="10" hasCustomPrompt="1"/>
          </p:nvPr>
        </p:nvSpPr>
        <p:spPr>
          <a:xfrm>
            <a:off x="1357314" y="2319339"/>
            <a:ext cx="1026563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35" name="Text Placeholder 32">
            <a:extLst>
              <a:ext uri="{FF2B5EF4-FFF2-40B4-BE49-F238E27FC236}">
                <a16:creationId xmlns:a16="http://schemas.microsoft.com/office/drawing/2014/main" id="{95112801-AD8D-42BF-B0B3-CCA55C05C20F}"/>
              </a:ext>
            </a:extLst>
          </p:cNvPr>
          <p:cNvSpPr>
            <a:spLocks noGrp="1"/>
          </p:cNvSpPr>
          <p:nvPr userDrawn="1">
            <p:ph type="body" sz="quarter" idx="11" hasCustomPrompt="1"/>
          </p:nvPr>
        </p:nvSpPr>
        <p:spPr>
          <a:xfrm>
            <a:off x="1357314" y="3002250"/>
            <a:ext cx="1026563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36" name="Text Placeholder 32">
            <a:extLst>
              <a:ext uri="{FF2B5EF4-FFF2-40B4-BE49-F238E27FC236}">
                <a16:creationId xmlns:a16="http://schemas.microsoft.com/office/drawing/2014/main" id="{374666C3-9050-4F45-AD43-954D61068110}"/>
              </a:ext>
            </a:extLst>
          </p:cNvPr>
          <p:cNvSpPr>
            <a:spLocks noGrp="1"/>
          </p:cNvSpPr>
          <p:nvPr userDrawn="1">
            <p:ph type="body" sz="quarter" idx="12" hasCustomPrompt="1"/>
          </p:nvPr>
        </p:nvSpPr>
        <p:spPr>
          <a:xfrm>
            <a:off x="1357314" y="3685161"/>
            <a:ext cx="1026563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37" name="Text Placeholder 32">
            <a:extLst>
              <a:ext uri="{FF2B5EF4-FFF2-40B4-BE49-F238E27FC236}">
                <a16:creationId xmlns:a16="http://schemas.microsoft.com/office/drawing/2014/main" id="{C26FAED8-F8F2-4166-A739-3D5B66EE0982}"/>
              </a:ext>
            </a:extLst>
          </p:cNvPr>
          <p:cNvSpPr>
            <a:spLocks noGrp="1"/>
          </p:cNvSpPr>
          <p:nvPr userDrawn="1">
            <p:ph type="body" sz="quarter" idx="13" hasCustomPrompt="1"/>
          </p:nvPr>
        </p:nvSpPr>
        <p:spPr>
          <a:xfrm>
            <a:off x="1357314" y="4368072"/>
            <a:ext cx="1026563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49" name="Rectangle 48">
            <a:extLst>
              <a:ext uri="{FF2B5EF4-FFF2-40B4-BE49-F238E27FC236}">
                <a16:creationId xmlns:a16="http://schemas.microsoft.com/office/drawing/2014/main" id="{71B1432C-C02A-4354-9DDA-F9F1739289B3}"/>
              </a:ext>
            </a:extLst>
          </p:cNvPr>
          <p:cNvSpPr/>
          <p:nvPr userDrawn="1"/>
        </p:nvSpPr>
        <p:spPr>
          <a:xfrm>
            <a:off x="0" y="5397279"/>
            <a:ext cx="2057400" cy="431556"/>
          </a:xfrm>
          <a:prstGeom prst="rect">
            <a:avLst/>
          </a:prstGeom>
          <a:solidFill>
            <a:schemeClr val="tx1"/>
          </a:solidFill>
        </p:spPr>
        <p:txBody>
          <a:bodyPr wrap="square" lIns="0" tIns="0" rIns="0" bIns="0" anchor="ctr" anchorCtr="0">
            <a:noAutofit/>
          </a:bodyPr>
          <a:lstStyle/>
          <a:p>
            <a:pPr algn="ctr"/>
            <a:r>
              <a:rPr lang="de-DE" sz="1100" b="1">
                <a:solidFill>
                  <a:schemeClr val="bg1"/>
                </a:solidFill>
                <a:latin typeface="Poppins" panose="00000500000000000000" pitchFamily="2" charset="0"/>
                <a:cs typeface="Poppins" panose="00000500000000000000" pitchFamily="2" charset="0"/>
              </a:rPr>
              <a:t>Multiple Choice</a:t>
            </a:r>
            <a:endParaRPr lang="de-AT" sz="1100" b="1">
              <a:solidFill>
                <a:schemeClr val="bg1"/>
              </a:solidFill>
              <a:latin typeface="Poppins" panose="00000500000000000000" pitchFamily="2" charset="0"/>
              <a:cs typeface="Poppins" panose="00000500000000000000" pitchFamily="2" charset="0"/>
            </a:endParaRPr>
          </a:p>
        </p:txBody>
      </p:sp>
      <p:sp>
        <p:nvSpPr>
          <p:cNvPr id="50" name="Oval 49">
            <a:extLst>
              <a:ext uri="{FF2B5EF4-FFF2-40B4-BE49-F238E27FC236}">
                <a16:creationId xmlns:a16="http://schemas.microsoft.com/office/drawing/2014/main" id="{7C7454DE-4CB6-498A-860A-4E13CC8C4FF5}"/>
              </a:ext>
            </a:extLst>
          </p:cNvPr>
          <p:cNvSpPr/>
          <p:nvPr userDrawn="1"/>
        </p:nvSpPr>
        <p:spPr>
          <a:xfrm>
            <a:off x="900185" y="2490399"/>
            <a:ext cx="252000" cy="25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51" name="Oval 50">
            <a:extLst>
              <a:ext uri="{FF2B5EF4-FFF2-40B4-BE49-F238E27FC236}">
                <a16:creationId xmlns:a16="http://schemas.microsoft.com/office/drawing/2014/main" id="{FEFEB7BC-63C7-4BB8-BC21-8E8E57A188AF}"/>
              </a:ext>
            </a:extLst>
          </p:cNvPr>
          <p:cNvSpPr/>
          <p:nvPr userDrawn="1"/>
        </p:nvSpPr>
        <p:spPr>
          <a:xfrm>
            <a:off x="900185" y="3173310"/>
            <a:ext cx="252000" cy="25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52" name="Oval 51">
            <a:extLst>
              <a:ext uri="{FF2B5EF4-FFF2-40B4-BE49-F238E27FC236}">
                <a16:creationId xmlns:a16="http://schemas.microsoft.com/office/drawing/2014/main" id="{62451B8B-8828-46B0-88B1-AAE0720C0D88}"/>
              </a:ext>
            </a:extLst>
          </p:cNvPr>
          <p:cNvSpPr/>
          <p:nvPr userDrawn="1"/>
        </p:nvSpPr>
        <p:spPr>
          <a:xfrm>
            <a:off x="900185" y="3856221"/>
            <a:ext cx="252000" cy="25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53" name="Oval 52">
            <a:extLst>
              <a:ext uri="{FF2B5EF4-FFF2-40B4-BE49-F238E27FC236}">
                <a16:creationId xmlns:a16="http://schemas.microsoft.com/office/drawing/2014/main" id="{66F1B48F-A3D7-47A5-BBE5-1F37A9692E2B}"/>
              </a:ext>
            </a:extLst>
          </p:cNvPr>
          <p:cNvSpPr/>
          <p:nvPr userDrawn="1"/>
        </p:nvSpPr>
        <p:spPr>
          <a:xfrm>
            <a:off x="900185" y="4539132"/>
            <a:ext cx="252000" cy="25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54" name="Rectangle 53">
            <a:extLst>
              <a:ext uri="{FF2B5EF4-FFF2-40B4-BE49-F238E27FC236}">
                <a16:creationId xmlns:a16="http://schemas.microsoft.com/office/drawing/2014/main" id="{54EC38D6-A1E7-4832-A865-682F092D64C4}"/>
              </a:ext>
            </a:extLst>
          </p:cNvPr>
          <p:cNvSpPr/>
          <p:nvPr userDrawn="1"/>
        </p:nvSpPr>
        <p:spPr>
          <a:xfrm>
            <a:off x="569056" y="2490399"/>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solidFill>
                  <a:schemeClr val="tx1"/>
                </a:solidFill>
                <a:latin typeface="Poppins ExtraBold" panose="00000900000000000000" pitchFamily="2" charset="0"/>
                <a:cs typeface="Poppins ExtraBold" panose="00000900000000000000" pitchFamily="2" charset="0"/>
              </a:rPr>
              <a:t>A</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55" name="Rectangle 54">
            <a:extLst>
              <a:ext uri="{FF2B5EF4-FFF2-40B4-BE49-F238E27FC236}">
                <a16:creationId xmlns:a16="http://schemas.microsoft.com/office/drawing/2014/main" id="{6B934B6A-6255-444F-AF9B-EA551943D363}"/>
              </a:ext>
            </a:extLst>
          </p:cNvPr>
          <p:cNvSpPr/>
          <p:nvPr userDrawn="1"/>
        </p:nvSpPr>
        <p:spPr>
          <a:xfrm>
            <a:off x="569056" y="3173310"/>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de-DE" sz="1600">
                <a:solidFill>
                  <a:schemeClr val="tx1"/>
                </a:solidFill>
                <a:latin typeface="Poppins ExtraBold" panose="00000900000000000000" pitchFamily="2" charset="0"/>
                <a:cs typeface="Poppins ExtraBold" panose="00000900000000000000" pitchFamily="2" charset="0"/>
              </a:rPr>
              <a:t>B</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56" name="Rectangle 55">
            <a:extLst>
              <a:ext uri="{FF2B5EF4-FFF2-40B4-BE49-F238E27FC236}">
                <a16:creationId xmlns:a16="http://schemas.microsoft.com/office/drawing/2014/main" id="{8184C803-A413-493E-956D-4651F2FD49AF}"/>
              </a:ext>
            </a:extLst>
          </p:cNvPr>
          <p:cNvSpPr/>
          <p:nvPr userDrawn="1"/>
        </p:nvSpPr>
        <p:spPr>
          <a:xfrm>
            <a:off x="569056" y="3856221"/>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de-DE" sz="1600">
                <a:solidFill>
                  <a:schemeClr val="tx1"/>
                </a:solidFill>
                <a:latin typeface="Poppins ExtraBold" panose="00000900000000000000" pitchFamily="2" charset="0"/>
                <a:cs typeface="Poppins ExtraBold" panose="00000900000000000000" pitchFamily="2" charset="0"/>
              </a:rPr>
              <a:t>C</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57" name="Rectangle 56">
            <a:extLst>
              <a:ext uri="{FF2B5EF4-FFF2-40B4-BE49-F238E27FC236}">
                <a16:creationId xmlns:a16="http://schemas.microsoft.com/office/drawing/2014/main" id="{F7B515BF-65B5-4895-8AD4-C73B21B1DEA5}"/>
              </a:ext>
            </a:extLst>
          </p:cNvPr>
          <p:cNvSpPr/>
          <p:nvPr userDrawn="1"/>
        </p:nvSpPr>
        <p:spPr>
          <a:xfrm>
            <a:off x="569056" y="4539132"/>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de-DE" sz="1600">
                <a:solidFill>
                  <a:schemeClr val="tx1"/>
                </a:solidFill>
                <a:latin typeface="Poppins ExtraBold" panose="00000900000000000000" pitchFamily="2" charset="0"/>
                <a:cs typeface="Poppins ExtraBold" panose="00000900000000000000" pitchFamily="2" charset="0"/>
              </a:rPr>
              <a:t>D</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25" name="Rectangle 24">
            <a:extLst>
              <a:ext uri="{FF2B5EF4-FFF2-40B4-BE49-F238E27FC236}">
                <a16:creationId xmlns:a16="http://schemas.microsoft.com/office/drawing/2014/main" id="{9AB810D0-66FD-43DD-86B3-5070920331C8}"/>
              </a:ext>
            </a:extLst>
          </p:cNvPr>
          <p:cNvSpPr/>
          <p:nvPr userDrawn="1"/>
        </p:nvSpPr>
        <p:spPr>
          <a:xfrm>
            <a:off x="2057399" y="5397279"/>
            <a:ext cx="10134600" cy="431556"/>
          </a:xfrm>
          <a:prstGeom prst="rect">
            <a:avLst/>
          </a:prstGeom>
          <a:solidFill>
            <a:srgbClr val="F2F2F2"/>
          </a:solidFill>
        </p:spPr>
        <p:txBody>
          <a:bodyPr wrap="square" lIns="432000" tIns="0" rIns="0" bIns="0" anchor="ctr" anchorCtr="0">
            <a:noAutofit/>
          </a:bodyPr>
          <a:lstStyle/>
          <a:p>
            <a:pPr algn="l"/>
            <a:r>
              <a:rPr lang="de-DE" sz="1100">
                <a:solidFill>
                  <a:schemeClr val="tx1"/>
                </a:solidFill>
                <a:latin typeface="Poppins" panose="00000500000000000000" pitchFamily="2" charset="0"/>
                <a:cs typeface="Poppins" panose="00000500000000000000" pitchFamily="2" charset="0"/>
              </a:rPr>
              <a:t>Select only one answer. We mean the right one!</a:t>
            </a:r>
            <a:endParaRPr lang="de-AT" sz="1100">
              <a:solidFill>
                <a:schemeClr val="tx1"/>
              </a:solidFill>
              <a:latin typeface="Poppins" panose="00000500000000000000" pitchFamily="2" charset="0"/>
              <a:cs typeface="Poppins" panose="00000500000000000000" pitchFamily="2" charset="0"/>
            </a:endParaRPr>
          </a:p>
        </p:txBody>
      </p:sp>
      <p:grpSp>
        <p:nvGrpSpPr>
          <p:cNvPr id="8" name="Group 7">
            <a:extLst>
              <a:ext uri="{FF2B5EF4-FFF2-40B4-BE49-F238E27FC236}">
                <a16:creationId xmlns:a16="http://schemas.microsoft.com/office/drawing/2014/main" id="{082D1211-BCEC-4F47-889A-1B70AC53115F}"/>
              </a:ext>
            </a:extLst>
          </p:cNvPr>
          <p:cNvGrpSpPr/>
          <p:nvPr userDrawn="1"/>
        </p:nvGrpSpPr>
        <p:grpSpPr>
          <a:xfrm>
            <a:off x="10834689" y="-4707"/>
            <a:ext cx="1357311" cy="1855384"/>
            <a:chOff x="10834689" y="-4707"/>
            <a:chExt cx="1357311" cy="1855384"/>
          </a:xfrm>
        </p:grpSpPr>
        <p:sp>
          <p:nvSpPr>
            <p:cNvPr id="45" name="Rectangle 44">
              <a:extLst>
                <a:ext uri="{FF2B5EF4-FFF2-40B4-BE49-F238E27FC236}">
                  <a16:creationId xmlns:a16="http://schemas.microsoft.com/office/drawing/2014/main" id="{8AA89881-B7FA-4C42-BB2F-0D6E65497E8A}"/>
                </a:ext>
              </a:extLst>
            </p:cNvPr>
            <p:cNvSpPr/>
            <p:nvPr userDrawn="1"/>
          </p:nvSpPr>
          <p:spPr>
            <a:xfrm>
              <a:off x="10834689" y="-4707"/>
              <a:ext cx="1357311" cy="18553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08000" rIns="0" bIns="0" rtlCol="0" anchor="t" anchorCtr="0"/>
            <a:lstStyle/>
            <a:p>
              <a:pPr algn="ctr"/>
              <a:r>
                <a:rPr lang="de-DE" sz="1400">
                  <a:solidFill>
                    <a:schemeClr val="bg1"/>
                  </a:solidFill>
                  <a:latin typeface="Poppins ExtraBold" panose="00000900000000000000" pitchFamily="2" charset="0"/>
                  <a:cs typeface="Poppins ExtraBold" panose="00000900000000000000" pitchFamily="2" charset="0"/>
                </a:rPr>
                <a:t>Testing</a:t>
              </a:r>
            </a:p>
            <a:p>
              <a:pPr algn="ctr"/>
              <a:r>
                <a:rPr lang="de-DE" sz="1400">
                  <a:solidFill>
                    <a:schemeClr val="bg1"/>
                  </a:solidFill>
                  <a:latin typeface="Poppins ExtraBold" panose="00000900000000000000" pitchFamily="2" charset="0"/>
                  <a:cs typeface="Poppins ExtraBold" panose="00000900000000000000" pitchFamily="2" charset="0"/>
                </a:rPr>
                <a:t>Quiz</a:t>
              </a:r>
              <a:endParaRPr lang="de-DE" sz="1100">
                <a:solidFill>
                  <a:schemeClr val="bg1"/>
                </a:solidFill>
                <a:latin typeface="Poppins ExtraBold" panose="00000900000000000000" pitchFamily="2" charset="0"/>
                <a:cs typeface="Poppins ExtraBold" panose="00000900000000000000" pitchFamily="2" charset="0"/>
              </a:endParaRPr>
            </a:p>
          </p:txBody>
        </p:sp>
        <p:pic>
          <p:nvPicPr>
            <p:cNvPr id="27" name="Graphic 26" descr="Atom">
              <a:extLst>
                <a:ext uri="{FF2B5EF4-FFF2-40B4-BE49-F238E27FC236}">
                  <a16:creationId xmlns:a16="http://schemas.microsoft.com/office/drawing/2014/main" id="{F74C26BB-BBBE-47BC-8960-136A5AF5592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1267013" y="422793"/>
              <a:ext cx="492663" cy="492663"/>
            </a:xfrm>
            <a:prstGeom prst="rect">
              <a:avLst/>
            </a:prstGeom>
          </p:spPr>
        </p:pic>
      </p:grpSp>
    </p:spTree>
    <p:extLst>
      <p:ext uri="{BB962C8B-B14F-4D97-AF65-F5344CB8AC3E}">
        <p14:creationId xmlns:p14="http://schemas.microsoft.com/office/powerpoint/2010/main" val="396448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Answer &amp; Two Options">
    <p:bg>
      <p:bgPr>
        <a:solidFill>
          <a:schemeClr val="bg1">
            <a:alpha val="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8920DA7-EDE9-438A-ACB9-ABC8AD1C76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801" y="158400"/>
            <a:ext cx="708504" cy="264393"/>
          </a:xfrm>
          <a:prstGeom prst="rect">
            <a:avLst/>
          </a:prstGeom>
        </p:spPr>
      </p:pic>
      <p:sp>
        <p:nvSpPr>
          <p:cNvPr id="4" name="Title 1">
            <a:extLst>
              <a:ext uri="{FF2B5EF4-FFF2-40B4-BE49-F238E27FC236}">
                <a16:creationId xmlns:a16="http://schemas.microsoft.com/office/drawing/2014/main" id="{B3B7EF6D-350C-4BC1-BF13-36689D93791F}"/>
              </a:ext>
            </a:extLst>
          </p:cNvPr>
          <p:cNvSpPr>
            <a:spLocks noGrp="1"/>
          </p:cNvSpPr>
          <p:nvPr>
            <p:ph type="ctrTitle" hasCustomPrompt="1"/>
          </p:nvPr>
        </p:nvSpPr>
        <p:spPr>
          <a:xfrm>
            <a:off x="0" y="805023"/>
            <a:ext cx="10834689" cy="1045654"/>
          </a:xfrm>
          <a:prstGeom prst="rect">
            <a:avLst/>
          </a:prstGeom>
          <a:solidFill>
            <a:schemeClr val="bg1">
              <a:lumMod val="95000"/>
            </a:schemeClr>
          </a:solidFill>
        </p:spPr>
        <p:txBody>
          <a:bodyPr lIns="540000" tIns="0" rIns="0" bIns="0" anchor="ctr" anchorCtr="0"/>
          <a:lstStyle>
            <a:lvl1pPr algn="l">
              <a:defRPr lang="en-US" sz="2000" kern="1200" dirty="0">
                <a:solidFill>
                  <a:schemeClr val="tx1"/>
                </a:solidFill>
                <a:latin typeface="Poppins ExtraBold" panose="00000900000000000000" pitchFamily="2" charset="0"/>
                <a:ea typeface="Open Sans Light" panose="020B0306030504020204" pitchFamily="34" charset="0"/>
                <a:cs typeface="Poppins ExtraBold" panose="00000900000000000000" pitchFamily="2" charset="0"/>
              </a:defRPr>
            </a:lvl1pPr>
          </a:lstStyle>
          <a:p>
            <a:r>
              <a:rPr lang="en-US"/>
              <a:t>Question</a:t>
            </a:r>
          </a:p>
        </p:txBody>
      </p:sp>
      <p:sp>
        <p:nvSpPr>
          <p:cNvPr id="33" name="Text Placeholder 32">
            <a:extLst>
              <a:ext uri="{FF2B5EF4-FFF2-40B4-BE49-F238E27FC236}">
                <a16:creationId xmlns:a16="http://schemas.microsoft.com/office/drawing/2014/main" id="{06FEF305-ACF2-4CE4-A7B3-1F892A65AEC6}"/>
              </a:ext>
            </a:extLst>
          </p:cNvPr>
          <p:cNvSpPr>
            <a:spLocks noGrp="1"/>
          </p:cNvSpPr>
          <p:nvPr userDrawn="1">
            <p:ph type="body" sz="quarter" idx="10" hasCustomPrompt="1"/>
          </p:nvPr>
        </p:nvSpPr>
        <p:spPr>
          <a:xfrm>
            <a:off x="1357314" y="2319339"/>
            <a:ext cx="1026563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35" name="Text Placeholder 32">
            <a:extLst>
              <a:ext uri="{FF2B5EF4-FFF2-40B4-BE49-F238E27FC236}">
                <a16:creationId xmlns:a16="http://schemas.microsoft.com/office/drawing/2014/main" id="{95112801-AD8D-42BF-B0B3-CCA55C05C20F}"/>
              </a:ext>
            </a:extLst>
          </p:cNvPr>
          <p:cNvSpPr>
            <a:spLocks noGrp="1"/>
          </p:cNvSpPr>
          <p:nvPr userDrawn="1">
            <p:ph type="body" sz="quarter" idx="11" hasCustomPrompt="1"/>
          </p:nvPr>
        </p:nvSpPr>
        <p:spPr>
          <a:xfrm>
            <a:off x="1357314" y="3002250"/>
            <a:ext cx="1026563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49" name="Rectangle 48">
            <a:extLst>
              <a:ext uri="{FF2B5EF4-FFF2-40B4-BE49-F238E27FC236}">
                <a16:creationId xmlns:a16="http://schemas.microsoft.com/office/drawing/2014/main" id="{71B1432C-C02A-4354-9DDA-F9F1739289B3}"/>
              </a:ext>
            </a:extLst>
          </p:cNvPr>
          <p:cNvSpPr/>
          <p:nvPr userDrawn="1"/>
        </p:nvSpPr>
        <p:spPr>
          <a:xfrm>
            <a:off x="0" y="5397279"/>
            <a:ext cx="2057400" cy="431556"/>
          </a:xfrm>
          <a:prstGeom prst="rect">
            <a:avLst/>
          </a:prstGeom>
          <a:solidFill>
            <a:schemeClr val="tx1"/>
          </a:solidFill>
        </p:spPr>
        <p:txBody>
          <a:bodyPr wrap="square" lIns="0" tIns="0" rIns="0" bIns="0" anchor="ctr" anchorCtr="0">
            <a:noAutofit/>
          </a:bodyPr>
          <a:lstStyle/>
          <a:p>
            <a:pPr algn="ctr"/>
            <a:r>
              <a:rPr lang="de-DE" sz="1100" b="1">
                <a:solidFill>
                  <a:schemeClr val="bg1"/>
                </a:solidFill>
                <a:latin typeface="Poppins" panose="00000500000000000000" pitchFamily="2" charset="0"/>
                <a:cs typeface="Poppins" panose="00000500000000000000" pitchFamily="2" charset="0"/>
              </a:rPr>
              <a:t>Multiple Choice</a:t>
            </a:r>
            <a:endParaRPr lang="de-AT" sz="1100" b="1">
              <a:solidFill>
                <a:schemeClr val="bg1"/>
              </a:solidFill>
              <a:latin typeface="Poppins" panose="00000500000000000000" pitchFamily="2" charset="0"/>
              <a:cs typeface="Poppins" panose="00000500000000000000" pitchFamily="2" charset="0"/>
            </a:endParaRPr>
          </a:p>
        </p:txBody>
      </p:sp>
      <p:sp>
        <p:nvSpPr>
          <p:cNvPr id="50" name="Oval 49">
            <a:extLst>
              <a:ext uri="{FF2B5EF4-FFF2-40B4-BE49-F238E27FC236}">
                <a16:creationId xmlns:a16="http://schemas.microsoft.com/office/drawing/2014/main" id="{7C7454DE-4CB6-498A-860A-4E13CC8C4FF5}"/>
              </a:ext>
            </a:extLst>
          </p:cNvPr>
          <p:cNvSpPr/>
          <p:nvPr userDrawn="1"/>
        </p:nvSpPr>
        <p:spPr>
          <a:xfrm>
            <a:off x="900185" y="2490399"/>
            <a:ext cx="252000" cy="25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51" name="Oval 50">
            <a:extLst>
              <a:ext uri="{FF2B5EF4-FFF2-40B4-BE49-F238E27FC236}">
                <a16:creationId xmlns:a16="http://schemas.microsoft.com/office/drawing/2014/main" id="{FEFEB7BC-63C7-4BB8-BC21-8E8E57A188AF}"/>
              </a:ext>
            </a:extLst>
          </p:cNvPr>
          <p:cNvSpPr/>
          <p:nvPr userDrawn="1"/>
        </p:nvSpPr>
        <p:spPr>
          <a:xfrm>
            <a:off x="900185" y="3173310"/>
            <a:ext cx="252000" cy="25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54" name="Rectangle 53">
            <a:extLst>
              <a:ext uri="{FF2B5EF4-FFF2-40B4-BE49-F238E27FC236}">
                <a16:creationId xmlns:a16="http://schemas.microsoft.com/office/drawing/2014/main" id="{54EC38D6-A1E7-4832-A865-682F092D64C4}"/>
              </a:ext>
            </a:extLst>
          </p:cNvPr>
          <p:cNvSpPr/>
          <p:nvPr userDrawn="1"/>
        </p:nvSpPr>
        <p:spPr>
          <a:xfrm>
            <a:off x="569056" y="2490399"/>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solidFill>
                  <a:schemeClr val="tx1"/>
                </a:solidFill>
                <a:latin typeface="Poppins ExtraBold" panose="00000900000000000000" pitchFamily="2" charset="0"/>
                <a:cs typeface="Poppins ExtraBold" panose="00000900000000000000" pitchFamily="2" charset="0"/>
              </a:rPr>
              <a:t>A</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55" name="Rectangle 54">
            <a:extLst>
              <a:ext uri="{FF2B5EF4-FFF2-40B4-BE49-F238E27FC236}">
                <a16:creationId xmlns:a16="http://schemas.microsoft.com/office/drawing/2014/main" id="{6B934B6A-6255-444F-AF9B-EA551943D363}"/>
              </a:ext>
            </a:extLst>
          </p:cNvPr>
          <p:cNvSpPr/>
          <p:nvPr userDrawn="1"/>
        </p:nvSpPr>
        <p:spPr>
          <a:xfrm>
            <a:off x="569056" y="3173310"/>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de-DE" sz="1600">
                <a:solidFill>
                  <a:schemeClr val="tx1"/>
                </a:solidFill>
                <a:latin typeface="Poppins ExtraBold" panose="00000900000000000000" pitchFamily="2" charset="0"/>
                <a:cs typeface="Poppins ExtraBold" panose="00000900000000000000" pitchFamily="2" charset="0"/>
              </a:rPr>
              <a:t>B</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25" name="Rectangle 24">
            <a:extLst>
              <a:ext uri="{FF2B5EF4-FFF2-40B4-BE49-F238E27FC236}">
                <a16:creationId xmlns:a16="http://schemas.microsoft.com/office/drawing/2014/main" id="{9AB810D0-66FD-43DD-86B3-5070920331C8}"/>
              </a:ext>
            </a:extLst>
          </p:cNvPr>
          <p:cNvSpPr/>
          <p:nvPr userDrawn="1"/>
        </p:nvSpPr>
        <p:spPr>
          <a:xfrm>
            <a:off x="2057399" y="5397279"/>
            <a:ext cx="10134600" cy="431556"/>
          </a:xfrm>
          <a:prstGeom prst="rect">
            <a:avLst/>
          </a:prstGeom>
          <a:solidFill>
            <a:srgbClr val="F2F2F2"/>
          </a:solidFill>
        </p:spPr>
        <p:txBody>
          <a:bodyPr wrap="square" lIns="432000" tIns="0" rIns="0" bIns="0" anchor="ctr" anchorCtr="0">
            <a:noAutofit/>
          </a:bodyPr>
          <a:lstStyle/>
          <a:p>
            <a:pPr algn="l"/>
            <a:r>
              <a:rPr lang="de-DE" sz="1100">
                <a:solidFill>
                  <a:schemeClr val="tx1"/>
                </a:solidFill>
                <a:latin typeface="Poppins" panose="00000500000000000000" pitchFamily="2" charset="0"/>
                <a:cs typeface="Poppins" panose="00000500000000000000" pitchFamily="2" charset="0"/>
              </a:rPr>
              <a:t>Select only one answer. We mean the right one!</a:t>
            </a:r>
            <a:endParaRPr lang="de-AT" sz="1100">
              <a:solidFill>
                <a:schemeClr val="tx1"/>
              </a:solidFill>
              <a:latin typeface="Poppins" panose="00000500000000000000" pitchFamily="2" charset="0"/>
              <a:cs typeface="Poppins" panose="00000500000000000000" pitchFamily="2" charset="0"/>
            </a:endParaRPr>
          </a:p>
        </p:txBody>
      </p:sp>
      <p:grpSp>
        <p:nvGrpSpPr>
          <p:cNvPr id="8" name="Group 7">
            <a:extLst>
              <a:ext uri="{FF2B5EF4-FFF2-40B4-BE49-F238E27FC236}">
                <a16:creationId xmlns:a16="http://schemas.microsoft.com/office/drawing/2014/main" id="{082D1211-BCEC-4F47-889A-1B70AC53115F}"/>
              </a:ext>
            </a:extLst>
          </p:cNvPr>
          <p:cNvGrpSpPr/>
          <p:nvPr userDrawn="1"/>
        </p:nvGrpSpPr>
        <p:grpSpPr>
          <a:xfrm>
            <a:off x="10834689" y="-4707"/>
            <a:ext cx="1357311" cy="1855384"/>
            <a:chOff x="10834689" y="-4707"/>
            <a:chExt cx="1357311" cy="1855384"/>
          </a:xfrm>
        </p:grpSpPr>
        <p:sp>
          <p:nvSpPr>
            <p:cNvPr id="45" name="Rectangle 44">
              <a:extLst>
                <a:ext uri="{FF2B5EF4-FFF2-40B4-BE49-F238E27FC236}">
                  <a16:creationId xmlns:a16="http://schemas.microsoft.com/office/drawing/2014/main" id="{8AA89881-B7FA-4C42-BB2F-0D6E65497E8A}"/>
                </a:ext>
              </a:extLst>
            </p:cNvPr>
            <p:cNvSpPr/>
            <p:nvPr userDrawn="1"/>
          </p:nvSpPr>
          <p:spPr>
            <a:xfrm>
              <a:off x="10834689" y="-4707"/>
              <a:ext cx="1357311" cy="18553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08000" rIns="0" bIns="0" rtlCol="0" anchor="t" anchorCtr="0"/>
            <a:lstStyle/>
            <a:p>
              <a:pPr algn="ctr"/>
              <a:r>
                <a:rPr lang="de-DE" sz="1400">
                  <a:solidFill>
                    <a:schemeClr val="bg1"/>
                  </a:solidFill>
                  <a:latin typeface="Poppins ExtraBold" panose="00000900000000000000" pitchFamily="2" charset="0"/>
                  <a:cs typeface="Poppins ExtraBold" panose="00000900000000000000" pitchFamily="2" charset="0"/>
                </a:rPr>
                <a:t>Testing</a:t>
              </a:r>
            </a:p>
            <a:p>
              <a:pPr algn="ctr"/>
              <a:r>
                <a:rPr lang="de-DE" sz="1400">
                  <a:solidFill>
                    <a:schemeClr val="bg1"/>
                  </a:solidFill>
                  <a:latin typeface="Poppins ExtraBold" panose="00000900000000000000" pitchFamily="2" charset="0"/>
                  <a:cs typeface="Poppins ExtraBold" panose="00000900000000000000" pitchFamily="2" charset="0"/>
                </a:rPr>
                <a:t>Quiz</a:t>
              </a:r>
              <a:endParaRPr lang="de-DE" sz="1100">
                <a:solidFill>
                  <a:schemeClr val="bg1"/>
                </a:solidFill>
                <a:latin typeface="Poppins ExtraBold" panose="00000900000000000000" pitchFamily="2" charset="0"/>
                <a:cs typeface="Poppins ExtraBold" panose="00000900000000000000" pitchFamily="2" charset="0"/>
              </a:endParaRPr>
            </a:p>
          </p:txBody>
        </p:sp>
        <p:pic>
          <p:nvPicPr>
            <p:cNvPr id="27" name="Graphic 26" descr="Atom">
              <a:extLst>
                <a:ext uri="{FF2B5EF4-FFF2-40B4-BE49-F238E27FC236}">
                  <a16:creationId xmlns:a16="http://schemas.microsoft.com/office/drawing/2014/main" id="{F74C26BB-BBBE-47BC-8960-136A5AF5592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1267013" y="422793"/>
              <a:ext cx="492663" cy="492663"/>
            </a:xfrm>
            <a:prstGeom prst="rect">
              <a:avLst/>
            </a:prstGeom>
          </p:spPr>
        </p:pic>
      </p:grpSp>
    </p:spTree>
    <p:extLst>
      <p:ext uri="{BB962C8B-B14F-4D97-AF65-F5344CB8AC3E}">
        <p14:creationId xmlns:p14="http://schemas.microsoft.com/office/powerpoint/2010/main" val="61314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ultiple Answ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8920DA7-EDE9-438A-ACB9-ABC8AD1C76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801" y="158400"/>
            <a:ext cx="708504" cy="264393"/>
          </a:xfrm>
          <a:prstGeom prst="rect">
            <a:avLst/>
          </a:prstGeom>
        </p:spPr>
      </p:pic>
      <p:sp>
        <p:nvSpPr>
          <p:cNvPr id="4" name="Title 1">
            <a:extLst>
              <a:ext uri="{FF2B5EF4-FFF2-40B4-BE49-F238E27FC236}">
                <a16:creationId xmlns:a16="http://schemas.microsoft.com/office/drawing/2014/main" id="{B3B7EF6D-350C-4BC1-BF13-36689D93791F}"/>
              </a:ext>
            </a:extLst>
          </p:cNvPr>
          <p:cNvSpPr>
            <a:spLocks noGrp="1"/>
          </p:cNvSpPr>
          <p:nvPr>
            <p:ph type="ctrTitle" hasCustomPrompt="1"/>
          </p:nvPr>
        </p:nvSpPr>
        <p:spPr>
          <a:xfrm>
            <a:off x="0" y="805023"/>
            <a:ext cx="10834689" cy="1045654"/>
          </a:xfrm>
          <a:prstGeom prst="rect">
            <a:avLst/>
          </a:prstGeom>
          <a:solidFill>
            <a:schemeClr val="bg1">
              <a:lumMod val="95000"/>
            </a:schemeClr>
          </a:solidFill>
        </p:spPr>
        <p:txBody>
          <a:bodyPr lIns="540000" tIns="0" rIns="0" bIns="0" anchor="ctr" anchorCtr="0"/>
          <a:lstStyle>
            <a:lvl1pPr algn="l">
              <a:defRPr lang="en-US" sz="2000" kern="1200" dirty="0">
                <a:solidFill>
                  <a:schemeClr val="tx1"/>
                </a:solidFill>
                <a:latin typeface="Poppins ExtraBold" panose="00000900000000000000" pitchFamily="2" charset="0"/>
                <a:ea typeface="Open Sans Light" panose="020B0306030504020204" pitchFamily="34" charset="0"/>
                <a:cs typeface="Poppins ExtraBold" panose="00000900000000000000" pitchFamily="2" charset="0"/>
              </a:defRPr>
            </a:lvl1pPr>
          </a:lstStyle>
          <a:p>
            <a:r>
              <a:rPr lang="en-US"/>
              <a:t>Question</a:t>
            </a:r>
          </a:p>
        </p:txBody>
      </p:sp>
      <p:sp>
        <p:nvSpPr>
          <p:cNvPr id="18" name="Rectangle 17">
            <a:extLst>
              <a:ext uri="{FF2B5EF4-FFF2-40B4-BE49-F238E27FC236}">
                <a16:creationId xmlns:a16="http://schemas.microsoft.com/office/drawing/2014/main" id="{7F7E0753-0B57-4455-AA28-EC32AF9F29A2}"/>
              </a:ext>
            </a:extLst>
          </p:cNvPr>
          <p:cNvSpPr/>
          <p:nvPr userDrawn="1"/>
        </p:nvSpPr>
        <p:spPr>
          <a:xfrm>
            <a:off x="900185" y="2490399"/>
            <a:ext cx="252000" cy="25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22" name="Rectangle 21">
            <a:extLst>
              <a:ext uri="{FF2B5EF4-FFF2-40B4-BE49-F238E27FC236}">
                <a16:creationId xmlns:a16="http://schemas.microsoft.com/office/drawing/2014/main" id="{DA7D3C60-0FC3-4AA2-A2B0-1AA6FCFBB004}"/>
              </a:ext>
            </a:extLst>
          </p:cNvPr>
          <p:cNvSpPr/>
          <p:nvPr userDrawn="1"/>
        </p:nvSpPr>
        <p:spPr>
          <a:xfrm>
            <a:off x="900185" y="3173310"/>
            <a:ext cx="252000" cy="25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25" name="Rectangle 24">
            <a:extLst>
              <a:ext uri="{FF2B5EF4-FFF2-40B4-BE49-F238E27FC236}">
                <a16:creationId xmlns:a16="http://schemas.microsoft.com/office/drawing/2014/main" id="{2A1DFF87-7BEC-48D2-AB98-380A5448B095}"/>
              </a:ext>
            </a:extLst>
          </p:cNvPr>
          <p:cNvSpPr/>
          <p:nvPr userDrawn="1"/>
        </p:nvSpPr>
        <p:spPr>
          <a:xfrm>
            <a:off x="900185" y="3856221"/>
            <a:ext cx="252000" cy="25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28" name="Rectangle 27">
            <a:extLst>
              <a:ext uri="{FF2B5EF4-FFF2-40B4-BE49-F238E27FC236}">
                <a16:creationId xmlns:a16="http://schemas.microsoft.com/office/drawing/2014/main" id="{5ACBB46F-C1A9-437C-BFD4-50440FA2D018}"/>
              </a:ext>
            </a:extLst>
          </p:cNvPr>
          <p:cNvSpPr/>
          <p:nvPr userDrawn="1"/>
        </p:nvSpPr>
        <p:spPr>
          <a:xfrm>
            <a:off x="900185" y="4539132"/>
            <a:ext cx="252000" cy="252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33" name="Text Placeholder 32">
            <a:extLst>
              <a:ext uri="{FF2B5EF4-FFF2-40B4-BE49-F238E27FC236}">
                <a16:creationId xmlns:a16="http://schemas.microsoft.com/office/drawing/2014/main" id="{06FEF305-ACF2-4CE4-A7B3-1F892A65AEC6}"/>
              </a:ext>
            </a:extLst>
          </p:cNvPr>
          <p:cNvSpPr>
            <a:spLocks noGrp="1"/>
          </p:cNvSpPr>
          <p:nvPr userDrawn="1">
            <p:ph type="body" sz="quarter" idx="10" hasCustomPrompt="1"/>
          </p:nvPr>
        </p:nvSpPr>
        <p:spPr>
          <a:xfrm>
            <a:off x="1357314" y="2319339"/>
            <a:ext cx="1026720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35" name="Text Placeholder 32">
            <a:extLst>
              <a:ext uri="{FF2B5EF4-FFF2-40B4-BE49-F238E27FC236}">
                <a16:creationId xmlns:a16="http://schemas.microsoft.com/office/drawing/2014/main" id="{95112801-AD8D-42BF-B0B3-CCA55C05C20F}"/>
              </a:ext>
            </a:extLst>
          </p:cNvPr>
          <p:cNvSpPr>
            <a:spLocks noGrp="1"/>
          </p:cNvSpPr>
          <p:nvPr userDrawn="1">
            <p:ph type="body" sz="quarter" idx="11" hasCustomPrompt="1"/>
          </p:nvPr>
        </p:nvSpPr>
        <p:spPr>
          <a:xfrm>
            <a:off x="1357314" y="3002250"/>
            <a:ext cx="1026720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36" name="Text Placeholder 32">
            <a:extLst>
              <a:ext uri="{FF2B5EF4-FFF2-40B4-BE49-F238E27FC236}">
                <a16:creationId xmlns:a16="http://schemas.microsoft.com/office/drawing/2014/main" id="{374666C3-9050-4F45-AD43-954D61068110}"/>
              </a:ext>
            </a:extLst>
          </p:cNvPr>
          <p:cNvSpPr>
            <a:spLocks noGrp="1"/>
          </p:cNvSpPr>
          <p:nvPr userDrawn="1">
            <p:ph type="body" sz="quarter" idx="12" hasCustomPrompt="1"/>
          </p:nvPr>
        </p:nvSpPr>
        <p:spPr>
          <a:xfrm>
            <a:off x="1357314" y="3685161"/>
            <a:ext cx="1026720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37" name="Text Placeholder 32">
            <a:extLst>
              <a:ext uri="{FF2B5EF4-FFF2-40B4-BE49-F238E27FC236}">
                <a16:creationId xmlns:a16="http://schemas.microsoft.com/office/drawing/2014/main" id="{C26FAED8-F8F2-4166-A739-3D5B66EE0982}"/>
              </a:ext>
            </a:extLst>
          </p:cNvPr>
          <p:cNvSpPr>
            <a:spLocks noGrp="1"/>
          </p:cNvSpPr>
          <p:nvPr userDrawn="1">
            <p:ph type="body" sz="quarter" idx="13" hasCustomPrompt="1"/>
          </p:nvPr>
        </p:nvSpPr>
        <p:spPr>
          <a:xfrm>
            <a:off x="1357314" y="4368072"/>
            <a:ext cx="10267200" cy="598296"/>
          </a:xfrm>
          <a:prstGeom prst="rect">
            <a:avLst/>
          </a:prstGeom>
          <a:noFill/>
        </p:spPr>
        <p:txBody>
          <a:bodyPr lIns="0" tIns="0" rIns="0" bIns="0" anchor="ctr" anchorCtr="0"/>
          <a:lstStyle>
            <a:lvl1pPr marL="0" indent="0">
              <a:buNone/>
              <a:defRPr lang="en-US" sz="1600" smtClean="0">
                <a:latin typeface="Poppins" panose="00000500000000000000" pitchFamily="2" charset="0"/>
                <a:ea typeface="Open Sans Light" panose="020B0306030504020204" pitchFamily="34" charset="0"/>
                <a:cs typeface="Poppins" panose="00000500000000000000" pitchFamily="2" charset="0"/>
              </a:defRPr>
            </a:lvl1pPr>
            <a:lvl2pPr marL="228600" indent="0">
              <a:buNone/>
              <a:defRPr lang="en-US" sz="1800" smtClean="0"/>
            </a:lvl2pPr>
            <a:lvl3pPr>
              <a:defRPr lang="en-US" sz="1800" smtClean="0"/>
            </a:lvl3pPr>
            <a:lvl4pPr>
              <a:defRPr lang="en-US" smtClean="0"/>
            </a:lvl4pPr>
            <a:lvl5pPr>
              <a:defRPr lang="de-AT"/>
            </a:lvl5pPr>
          </a:lstStyle>
          <a:p>
            <a:pPr marL="57150" lvl="0" indent="-285750">
              <a:spcBef>
                <a:spcPct val="0"/>
              </a:spcBef>
            </a:pPr>
            <a:r>
              <a:rPr lang="en-US"/>
              <a:t>Your answers comes here!</a:t>
            </a:r>
          </a:p>
        </p:txBody>
      </p:sp>
      <p:sp>
        <p:nvSpPr>
          <p:cNvPr id="41" name="Rectangle 40">
            <a:extLst>
              <a:ext uri="{FF2B5EF4-FFF2-40B4-BE49-F238E27FC236}">
                <a16:creationId xmlns:a16="http://schemas.microsoft.com/office/drawing/2014/main" id="{34C173D1-BCE3-4558-B767-E0C092A18542}"/>
              </a:ext>
            </a:extLst>
          </p:cNvPr>
          <p:cNvSpPr/>
          <p:nvPr userDrawn="1"/>
        </p:nvSpPr>
        <p:spPr>
          <a:xfrm>
            <a:off x="569056" y="2490399"/>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solidFill>
                  <a:schemeClr val="tx1"/>
                </a:solidFill>
                <a:latin typeface="Poppins ExtraBold" panose="00000900000000000000" pitchFamily="2" charset="0"/>
                <a:cs typeface="Poppins ExtraBold" panose="00000900000000000000" pitchFamily="2" charset="0"/>
              </a:rPr>
              <a:t>A</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42" name="Rectangle 41">
            <a:extLst>
              <a:ext uri="{FF2B5EF4-FFF2-40B4-BE49-F238E27FC236}">
                <a16:creationId xmlns:a16="http://schemas.microsoft.com/office/drawing/2014/main" id="{FE6E9089-4E67-4B02-9FF0-FF031E4CEEAE}"/>
              </a:ext>
            </a:extLst>
          </p:cNvPr>
          <p:cNvSpPr/>
          <p:nvPr userDrawn="1"/>
        </p:nvSpPr>
        <p:spPr>
          <a:xfrm>
            <a:off x="569056" y="3173310"/>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de-DE" sz="1600">
                <a:solidFill>
                  <a:schemeClr val="tx1"/>
                </a:solidFill>
                <a:latin typeface="Poppins ExtraBold" panose="00000900000000000000" pitchFamily="2" charset="0"/>
                <a:cs typeface="Poppins ExtraBold" panose="00000900000000000000" pitchFamily="2" charset="0"/>
              </a:rPr>
              <a:t>B</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43" name="Rectangle 42">
            <a:extLst>
              <a:ext uri="{FF2B5EF4-FFF2-40B4-BE49-F238E27FC236}">
                <a16:creationId xmlns:a16="http://schemas.microsoft.com/office/drawing/2014/main" id="{75D1E1C6-199C-4C54-825C-54A74C1FD727}"/>
              </a:ext>
            </a:extLst>
          </p:cNvPr>
          <p:cNvSpPr/>
          <p:nvPr userDrawn="1"/>
        </p:nvSpPr>
        <p:spPr>
          <a:xfrm>
            <a:off x="569056" y="3856221"/>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de-DE" sz="1600">
                <a:solidFill>
                  <a:schemeClr val="tx1"/>
                </a:solidFill>
                <a:latin typeface="Poppins ExtraBold" panose="00000900000000000000" pitchFamily="2" charset="0"/>
                <a:cs typeface="Poppins ExtraBold" panose="00000900000000000000" pitchFamily="2" charset="0"/>
              </a:rPr>
              <a:t>C</a:t>
            </a:r>
            <a:endParaRPr lang="de-AT" sz="1600">
              <a:solidFill>
                <a:schemeClr val="tx1"/>
              </a:solidFill>
              <a:latin typeface="Poppins ExtraBold" panose="00000900000000000000" pitchFamily="2" charset="0"/>
              <a:cs typeface="Poppins ExtraBold" panose="00000900000000000000" pitchFamily="2" charset="0"/>
            </a:endParaRPr>
          </a:p>
        </p:txBody>
      </p:sp>
      <p:sp>
        <p:nvSpPr>
          <p:cNvPr id="44" name="Rectangle 43">
            <a:extLst>
              <a:ext uri="{FF2B5EF4-FFF2-40B4-BE49-F238E27FC236}">
                <a16:creationId xmlns:a16="http://schemas.microsoft.com/office/drawing/2014/main" id="{6C6748FF-8ED8-4D90-A6F0-80BE8FC7758A}"/>
              </a:ext>
            </a:extLst>
          </p:cNvPr>
          <p:cNvSpPr/>
          <p:nvPr userDrawn="1"/>
        </p:nvSpPr>
        <p:spPr>
          <a:xfrm>
            <a:off x="569056" y="4539132"/>
            <a:ext cx="252000" cy="25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de-DE" sz="1600">
                <a:solidFill>
                  <a:schemeClr val="tx1"/>
                </a:solidFill>
                <a:latin typeface="Poppins ExtraBold" panose="00000900000000000000" pitchFamily="2" charset="0"/>
                <a:cs typeface="Poppins ExtraBold" panose="00000900000000000000" pitchFamily="2" charset="0"/>
              </a:rPr>
              <a:t>D</a:t>
            </a:r>
            <a:endParaRPr lang="de-AT" sz="1600">
              <a:solidFill>
                <a:schemeClr val="tx1"/>
              </a:solidFill>
              <a:latin typeface="Poppins ExtraBold" panose="00000900000000000000" pitchFamily="2" charset="0"/>
              <a:cs typeface="Poppins ExtraBold" panose="00000900000000000000" pitchFamily="2" charset="0"/>
            </a:endParaRPr>
          </a:p>
        </p:txBody>
      </p:sp>
      <p:grpSp>
        <p:nvGrpSpPr>
          <p:cNvPr id="51" name="Group 50">
            <a:extLst>
              <a:ext uri="{FF2B5EF4-FFF2-40B4-BE49-F238E27FC236}">
                <a16:creationId xmlns:a16="http://schemas.microsoft.com/office/drawing/2014/main" id="{A475F8F6-441F-45EB-A116-30E1E4F5E51D}"/>
              </a:ext>
            </a:extLst>
          </p:cNvPr>
          <p:cNvGrpSpPr/>
          <p:nvPr userDrawn="1"/>
        </p:nvGrpSpPr>
        <p:grpSpPr>
          <a:xfrm>
            <a:off x="10834689" y="-4707"/>
            <a:ext cx="1357311" cy="1855384"/>
            <a:chOff x="10834689" y="-4707"/>
            <a:chExt cx="1357311" cy="1855384"/>
          </a:xfrm>
        </p:grpSpPr>
        <p:sp>
          <p:nvSpPr>
            <p:cNvPr id="52" name="Rectangle 51">
              <a:extLst>
                <a:ext uri="{FF2B5EF4-FFF2-40B4-BE49-F238E27FC236}">
                  <a16:creationId xmlns:a16="http://schemas.microsoft.com/office/drawing/2014/main" id="{216ECDFB-4981-4B6F-8CDE-83135C2BA3B7}"/>
                </a:ext>
              </a:extLst>
            </p:cNvPr>
            <p:cNvSpPr/>
            <p:nvPr userDrawn="1"/>
          </p:nvSpPr>
          <p:spPr>
            <a:xfrm>
              <a:off x="10834689" y="-4707"/>
              <a:ext cx="1357311" cy="18553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08000" rIns="0" bIns="0" rtlCol="0" anchor="t" anchorCtr="0"/>
            <a:lstStyle/>
            <a:p>
              <a:pPr algn="ctr"/>
              <a:r>
                <a:rPr lang="de-DE" sz="1400">
                  <a:solidFill>
                    <a:schemeClr val="bg1"/>
                  </a:solidFill>
                  <a:latin typeface="Poppins ExtraBold" panose="00000900000000000000" pitchFamily="2" charset="0"/>
                  <a:cs typeface="Poppins ExtraBold" panose="00000900000000000000" pitchFamily="2" charset="0"/>
                </a:rPr>
                <a:t>Testing</a:t>
              </a:r>
            </a:p>
            <a:p>
              <a:pPr algn="ctr"/>
              <a:r>
                <a:rPr lang="de-DE" sz="1400">
                  <a:solidFill>
                    <a:schemeClr val="bg1"/>
                  </a:solidFill>
                  <a:latin typeface="Poppins ExtraBold" panose="00000900000000000000" pitchFamily="2" charset="0"/>
                  <a:cs typeface="Poppins ExtraBold" panose="00000900000000000000" pitchFamily="2" charset="0"/>
                </a:rPr>
                <a:t>Quiz</a:t>
              </a:r>
              <a:endParaRPr lang="de-DE" sz="1100">
                <a:solidFill>
                  <a:schemeClr val="bg1"/>
                </a:solidFill>
                <a:latin typeface="Poppins ExtraBold" panose="00000900000000000000" pitchFamily="2" charset="0"/>
                <a:cs typeface="Poppins ExtraBold" panose="00000900000000000000" pitchFamily="2" charset="0"/>
              </a:endParaRPr>
            </a:p>
          </p:txBody>
        </p:sp>
        <p:pic>
          <p:nvPicPr>
            <p:cNvPr id="53" name="Graphic 52" descr="Atom">
              <a:extLst>
                <a:ext uri="{FF2B5EF4-FFF2-40B4-BE49-F238E27FC236}">
                  <a16:creationId xmlns:a16="http://schemas.microsoft.com/office/drawing/2014/main" id="{BA3826E1-F761-42A0-B9A5-D8C2405AEE6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1267013" y="422793"/>
              <a:ext cx="492663" cy="492663"/>
            </a:xfrm>
            <a:prstGeom prst="rect">
              <a:avLst/>
            </a:prstGeom>
          </p:spPr>
        </p:pic>
      </p:grpSp>
      <p:sp>
        <p:nvSpPr>
          <p:cNvPr id="54" name="Rectangle 53">
            <a:extLst>
              <a:ext uri="{FF2B5EF4-FFF2-40B4-BE49-F238E27FC236}">
                <a16:creationId xmlns:a16="http://schemas.microsoft.com/office/drawing/2014/main" id="{7FA0A670-CE23-43AD-A7DB-97F45C5BA2F1}"/>
              </a:ext>
            </a:extLst>
          </p:cNvPr>
          <p:cNvSpPr/>
          <p:nvPr userDrawn="1"/>
        </p:nvSpPr>
        <p:spPr>
          <a:xfrm>
            <a:off x="0" y="5397279"/>
            <a:ext cx="2057400" cy="431556"/>
          </a:xfrm>
          <a:prstGeom prst="rect">
            <a:avLst/>
          </a:prstGeom>
          <a:solidFill>
            <a:schemeClr val="tx1"/>
          </a:solidFill>
        </p:spPr>
        <p:txBody>
          <a:bodyPr wrap="square" lIns="0" tIns="0" rIns="0" bIns="0" anchor="ctr" anchorCtr="0">
            <a:noAutofit/>
          </a:bodyPr>
          <a:lstStyle/>
          <a:p>
            <a:pPr algn="ctr"/>
            <a:r>
              <a:rPr lang="de-DE" sz="1100" b="1">
                <a:solidFill>
                  <a:schemeClr val="bg1"/>
                </a:solidFill>
                <a:latin typeface="Poppins" panose="00000500000000000000" pitchFamily="2" charset="0"/>
                <a:cs typeface="Poppins" panose="00000500000000000000" pitchFamily="2" charset="0"/>
              </a:rPr>
              <a:t>Multiple Select</a:t>
            </a:r>
            <a:endParaRPr lang="de-AT" sz="1100" b="1">
              <a:solidFill>
                <a:schemeClr val="bg1"/>
              </a:solidFill>
              <a:latin typeface="Poppins" panose="00000500000000000000" pitchFamily="2" charset="0"/>
              <a:cs typeface="Poppins" panose="00000500000000000000" pitchFamily="2" charset="0"/>
            </a:endParaRPr>
          </a:p>
        </p:txBody>
      </p:sp>
      <p:sp>
        <p:nvSpPr>
          <p:cNvPr id="55" name="Rectangle 54">
            <a:extLst>
              <a:ext uri="{FF2B5EF4-FFF2-40B4-BE49-F238E27FC236}">
                <a16:creationId xmlns:a16="http://schemas.microsoft.com/office/drawing/2014/main" id="{01106198-A9B5-4098-AB5E-9DCED3E5B673}"/>
              </a:ext>
            </a:extLst>
          </p:cNvPr>
          <p:cNvSpPr/>
          <p:nvPr userDrawn="1"/>
        </p:nvSpPr>
        <p:spPr>
          <a:xfrm>
            <a:off x="2057399" y="5397279"/>
            <a:ext cx="10134600" cy="431556"/>
          </a:xfrm>
          <a:prstGeom prst="rect">
            <a:avLst/>
          </a:prstGeom>
          <a:solidFill>
            <a:srgbClr val="F2F2F2"/>
          </a:solidFill>
        </p:spPr>
        <p:txBody>
          <a:bodyPr wrap="square" lIns="432000" tIns="0" rIns="0" bIns="0" anchor="ctr" anchorCtr="0">
            <a:noAutofit/>
          </a:bodyPr>
          <a:lstStyle/>
          <a:p>
            <a:pPr algn="l"/>
            <a:r>
              <a:rPr lang="de-DE" sz="1100">
                <a:solidFill>
                  <a:schemeClr val="tx1"/>
                </a:solidFill>
                <a:latin typeface="Poppins" panose="00000500000000000000" pitchFamily="2" charset="0"/>
                <a:cs typeface="Poppins" panose="00000500000000000000" pitchFamily="2" charset="0"/>
              </a:rPr>
              <a:t>Select all answers that apply!</a:t>
            </a:r>
            <a:endParaRPr lang="de-AT" sz="110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2090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ck Header">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5ED436B-9D3A-488F-972A-7D6BDE7976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801" y="158400"/>
            <a:ext cx="708504" cy="264393"/>
          </a:xfrm>
          <a:prstGeom prst="rect">
            <a:avLst/>
          </a:prstGeom>
        </p:spPr>
      </p:pic>
    </p:spTree>
    <p:extLst>
      <p:ext uri="{BB962C8B-B14F-4D97-AF65-F5344CB8AC3E}">
        <p14:creationId xmlns:p14="http://schemas.microsoft.com/office/powerpoint/2010/main" val="43844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57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594DC8-8B61-48F3-8879-1920A62B04E7}"/>
              </a:ext>
            </a:extLst>
          </p:cNvPr>
          <p:cNvSpPr>
            <a:spLocks noGrp="1"/>
          </p:cNvSpPr>
          <p:nvPr>
            <p:ph type="ftr" sz="quarter" idx="10"/>
          </p:nvPr>
        </p:nvSpPr>
        <p:spPr/>
        <p:txBody>
          <a:bodyPr/>
          <a:lstStyle/>
          <a:p>
            <a:r>
              <a:rPr lang="en-US"/>
              <a:t>© 2005–2019 UiPath. All rights reserved.</a:t>
            </a:r>
          </a:p>
        </p:txBody>
      </p:sp>
      <p:grpSp>
        <p:nvGrpSpPr>
          <p:cNvPr id="5" name="Group 4">
            <a:extLst>
              <a:ext uri="{FF2B5EF4-FFF2-40B4-BE49-F238E27FC236}">
                <a16:creationId xmlns:a16="http://schemas.microsoft.com/office/drawing/2014/main" id="{29246065-FD60-4711-AF6A-7D52DA4827F3}"/>
              </a:ext>
            </a:extLst>
          </p:cNvPr>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a:extLst>
                <a:ext uri="{FF2B5EF4-FFF2-40B4-BE49-F238E27FC236}">
                  <a16:creationId xmlns:a16="http://schemas.microsoft.com/office/drawing/2014/main" id="{FB026FCA-1610-4312-83B3-99E6C1DF91BC}"/>
                </a:ext>
              </a:extLst>
            </p:cNvPr>
            <p:cNvSpPr>
              <a:spLocks/>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a:extLst>
                <a:ext uri="{FF2B5EF4-FFF2-40B4-BE49-F238E27FC236}">
                  <a16:creationId xmlns:a16="http://schemas.microsoft.com/office/drawing/2014/main" id="{2E9BE9AA-6719-4729-8730-7B9116DC8AC7}"/>
                </a:ext>
              </a:extLst>
            </p:cNvPr>
            <p:cNvSpPr>
              <a:spLocks/>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a:extLst>
                <a:ext uri="{FF2B5EF4-FFF2-40B4-BE49-F238E27FC236}">
                  <a16:creationId xmlns:a16="http://schemas.microsoft.com/office/drawing/2014/main" id="{911AF9B7-89F6-4275-A71F-A637069D34C1}"/>
                </a:ext>
              </a:extLst>
            </p:cNvPr>
            <p:cNvSpPr>
              <a:spLocks/>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a:extLst>
                <a:ext uri="{FF2B5EF4-FFF2-40B4-BE49-F238E27FC236}">
                  <a16:creationId xmlns:a16="http://schemas.microsoft.com/office/drawing/2014/main" id="{F8A50E0A-ADC9-4551-8561-47C71CA4BBF2}"/>
                </a:ext>
              </a:extLst>
            </p:cNvPr>
            <p:cNvSpPr>
              <a:spLocks/>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a:extLst>
                <a:ext uri="{FF2B5EF4-FFF2-40B4-BE49-F238E27FC236}">
                  <a16:creationId xmlns:a16="http://schemas.microsoft.com/office/drawing/2014/main" id="{37DEBB77-D652-4E5C-81B9-A7C073A4318D}"/>
                </a:ext>
              </a:extLst>
            </p:cNvPr>
            <p:cNvSpPr>
              <a:spLocks/>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a:extLst>
                <a:ext uri="{FF2B5EF4-FFF2-40B4-BE49-F238E27FC236}">
                  <a16:creationId xmlns:a16="http://schemas.microsoft.com/office/drawing/2014/main" id="{9F01DAD6-63BE-4926-A751-63BFAA6B0E7D}"/>
                </a:ext>
              </a:extLst>
            </p:cNvPr>
            <p:cNvSpPr>
              <a:spLocks/>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extLst>
      <p:ext uri="{BB962C8B-B14F-4D97-AF65-F5344CB8AC3E}">
        <p14:creationId xmlns:p14="http://schemas.microsoft.com/office/powerpoint/2010/main" val="323615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yout_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594DC8-8B61-48F3-8879-1920A62B04E7}"/>
              </a:ext>
            </a:extLst>
          </p:cNvPr>
          <p:cNvSpPr>
            <a:spLocks noGrp="1"/>
          </p:cNvSpPr>
          <p:nvPr>
            <p:ph type="ftr" sz="quarter" idx="10"/>
          </p:nvPr>
        </p:nvSpPr>
        <p:spPr/>
        <p:txBody>
          <a:bodyPr/>
          <a:lstStyle/>
          <a:p>
            <a:r>
              <a:rPr lang="en-US"/>
              <a:t>© 2005–2019 UiPath. All rights reserved.</a:t>
            </a:r>
          </a:p>
        </p:txBody>
      </p:sp>
      <p:grpSp>
        <p:nvGrpSpPr>
          <p:cNvPr id="5" name="Group 4">
            <a:extLst>
              <a:ext uri="{FF2B5EF4-FFF2-40B4-BE49-F238E27FC236}">
                <a16:creationId xmlns:a16="http://schemas.microsoft.com/office/drawing/2014/main" id="{29246065-FD60-4711-AF6A-7D52DA4827F3}"/>
              </a:ext>
            </a:extLst>
          </p:cNvPr>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a:extLst>
                <a:ext uri="{FF2B5EF4-FFF2-40B4-BE49-F238E27FC236}">
                  <a16:creationId xmlns:a16="http://schemas.microsoft.com/office/drawing/2014/main" id="{FB026FCA-1610-4312-83B3-99E6C1DF91BC}"/>
                </a:ext>
              </a:extLst>
            </p:cNvPr>
            <p:cNvSpPr>
              <a:spLocks/>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a:extLst>
                <a:ext uri="{FF2B5EF4-FFF2-40B4-BE49-F238E27FC236}">
                  <a16:creationId xmlns:a16="http://schemas.microsoft.com/office/drawing/2014/main" id="{2E9BE9AA-6719-4729-8730-7B9116DC8AC7}"/>
                </a:ext>
              </a:extLst>
            </p:cNvPr>
            <p:cNvSpPr>
              <a:spLocks/>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a:extLst>
                <a:ext uri="{FF2B5EF4-FFF2-40B4-BE49-F238E27FC236}">
                  <a16:creationId xmlns:a16="http://schemas.microsoft.com/office/drawing/2014/main" id="{911AF9B7-89F6-4275-A71F-A637069D34C1}"/>
                </a:ext>
              </a:extLst>
            </p:cNvPr>
            <p:cNvSpPr>
              <a:spLocks/>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a:extLst>
                <a:ext uri="{FF2B5EF4-FFF2-40B4-BE49-F238E27FC236}">
                  <a16:creationId xmlns:a16="http://schemas.microsoft.com/office/drawing/2014/main" id="{F8A50E0A-ADC9-4551-8561-47C71CA4BBF2}"/>
                </a:ext>
              </a:extLst>
            </p:cNvPr>
            <p:cNvSpPr>
              <a:spLocks/>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a:extLst>
                <a:ext uri="{FF2B5EF4-FFF2-40B4-BE49-F238E27FC236}">
                  <a16:creationId xmlns:a16="http://schemas.microsoft.com/office/drawing/2014/main" id="{37DEBB77-D652-4E5C-81B9-A7C073A4318D}"/>
                </a:ext>
              </a:extLst>
            </p:cNvPr>
            <p:cNvSpPr>
              <a:spLocks/>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a:extLst>
                <a:ext uri="{FF2B5EF4-FFF2-40B4-BE49-F238E27FC236}">
                  <a16:creationId xmlns:a16="http://schemas.microsoft.com/office/drawing/2014/main" id="{9F01DAD6-63BE-4926-A751-63BFAA6B0E7D}"/>
                </a:ext>
              </a:extLst>
            </p:cNvPr>
            <p:cNvSpPr>
              <a:spLocks/>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extLst>
      <p:ext uri="{BB962C8B-B14F-4D97-AF65-F5344CB8AC3E}">
        <p14:creationId xmlns:p14="http://schemas.microsoft.com/office/powerpoint/2010/main" val="311528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Layout_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594DC8-8B61-48F3-8879-1920A62B04E7}"/>
              </a:ext>
            </a:extLst>
          </p:cNvPr>
          <p:cNvSpPr>
            <a:spLocks noGrp="1"/>
          </p:cNvSpPr>
          <p:nvPr>
            <p:ph type="ftr" sz="quarter" idx="10"/>
          </p:nvPr>
        </p:nvSpPr>
        <p:spPr/>
        <p:txBody>
          <a:bodyPr/>
          <a:lstStyle/>
          <a:p>
            <a:r>
              <a:rPr lang="en-US"/>
              <a:t>© 2005–2019 UiPath. All rights reserved.</a:t>
            </a:r>
          </a:p>
        </p:txBody>
      </p:sp>
      <p:grpSp>
        <p:nvGrpSpPr>
          <p:cNvPr id="5" name="Group 4">
            <a:extLst>
              <a:ext uri="{FF2B5EF4-FFF2-40B4-BE49-F238E27FC236}">
                <a16:creationId xmlns:a16="http://schemas.microsoft.com/office/drawing/2014/main" id="{29246065-FD60-4711-AF6A-7D52DA4827F3}"/>
              </a:ext>
            </a:extLst>
          </p:cNvPr>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a:extLst>
                <a:ext uri="{FF2B5EF4-FFF2-40B4-BE49-F238E27FC236}">
                  <a16:creationId xmlns:a16="http://schemas.microsoft.com/office/drawing/2014/main" id="{FB026FCA-1610-4312-83B3-99E6C1DF91BC}"/>
                </a:ext>
              </a:extLst>
            </p:cNvPr>
            <p:cNvSpPr>
              <a:spLocks/>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a:extLst>
                <a:ext uri="{FF2B5EF4-FFF2-40B4-BE49-F238E27FC236}">
                  <a16:creationId xmlns:a16="http://schemas.microsoft.com/office/drawing/2014/main" id="{2E9BE9AA-6719-4729-8730-7B9116DC8AC7}"/>
                </a:ext>
              </a:extLst>
            </p:cNvPr>
            <p:cNvSpPr>
              <a:spLocks/>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a:extLst>
                <a:ext uri="{FF2B5EF4-FFF2-40B4-BE49-F238E27FC236}">
                  <a16:creationId xmlns:a16="http://schemas.microsoft.com/office/drawing/2014/main" id="{911AF9B7-89F6-4275-A71F-A637069D34C1}"/>
                </a:ext>
              </a:extLst>
            </p:cNvPr>
            <p:cNvSpPr>
              <a:spLocks/>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a:extLst>
                <a:ext uri="{FF2B5EF4-FFF2-40B4-BE49-F238E27FC236}">
                  <a16:creationId xmlns:a16="http://schemas.microsoft.com/office/drawing/2014/main" id="{F8A50E0A-ADC9-4551-8561-47C71CA4BBF2}"/>
                </a:ext>
              </a:extLst>
            </p:cNvPr>
            <p:cNvSpPr>
              <a:spLocks/>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a:extLst>
                <a:ext uri="{FF2B5EF4-FFF2-40B4-BE49-F238E27FC236}">
                  <a16:creationId xmlns:a16="http://schemas.microsoft.com/office/drawing/2014/main" id="{37DEBB77-D652-4E5C-81B9-A7C073A4318D}"/>
                </a:ext>
              </a:extLst>
            </p:cNvPr>
            <p:cNvSpPr>
              <a:spLocks/>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a:extLst>
                <a:ext uri="{FF2B5EF4-FFF2-40B4-BE49-F238E27FC236}">
                  <a16:creationId xmlns:a16="http://schemas.microsoft.com/office/drawing/2014/main" id="{9F01DAD6-63BE-4926-A751-63BFAA6B0E7D}"/>
                </a:ext>
              </a:extLst>
            </p:cNvPr>
            <p:cNvSpPr>
              <a:spLocks/>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extLst>
      <p:ext uri="{BB962C8B-B14F-4D97-AF65-F5344CB8AC3E}">
        <p14:creationId xmlns:p14="http://schemas.microsoft.com/office/powerpoint/2010/main" val="35814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slideLayout" Target="../slideLayouts/slideLayout9.xml"/><Relationship Id="rId7"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theme" Target="../theme/theme3.xm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sv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576433"/>
      </p:ext>
    </p:extLst>
  </p:cSld>
  <p:clrMap bg1="lt1" tx1="dk1" bg2="lt2" tx2="dk2" accent1="accent1" accent2="accent2" accent3="accent3" accent4="accent4" accent5="accent5" accent6="accent6" hlink="hlink" folHlink="folHlink"/>
  <p:sldLayoutIdLst>
    <p:sldLayoutId id="2147483662" r:id="rId1"/>
    <p:sldLayoutId id="2147483695" r:id="rId2"/>
    <p:sldLayoutId id="2147483698" r:id="rId3"/>
    <p:sldLayoutId id="2147483696" r:id="rId4"/>
    <p:sldLayoutId id="2147483697" r:id="rId5"/>
    <p:sldLayoutId id="2147483694"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ooter Placeholder 4">
            <a:extLst>
              <a:ext uri="{FF2B5EF4-FFF2-40B4-BE49-F238E27FC236}">
                <a16:creationId xmlns:a16="http://schemas.microsoft.com/office/drawing/2014/main" id="{C6744ACE-F86F-4B01-A2DC-6B52D4625610}"/>
              </a:ext>
            </a:extLst>
          </p:cNvPr>
          <p:cNvSpPr>
            <a:spLocks noGrp="1"/>
          </p:cNvSpPr>
          <p:nvPr>
            <p:ph type="ftr" sz="quarter" idx="3"/>
          </p:nvPr>
        </p:nvSpPr>
        <p:spPr>
          <a:xfrm>
            <a:off x="3503064" y="6173032"/>
            <a:ext cx="2333991" cy="113843"/>
          </a:xfrm>
          <a:prstGeom prst="rect">
            <a:avLst/>
          </a:prstGeom>
        </p:spPr>
        <p:txBody>
          <a:bodyPr/>
          <a:lstStyle>
            <a:lvl1pPr>
              <a:defRPr sz="800">
                <a:solidFill>
                  <a:srgbClr val="000000"/>
                </a:solidFill>
                <a:latin typeface="Arial" panose="020B0604020202020204" pitchFamily="34" charset="0"/>
                <a:cs typeface="Arial" panose="020B0604020202020204" pitchFamily="34" charset="0"/>
              </a:defRPr>
            </a:lvl1pPr>
          </a:lstStyle>
          <a:p>
            <a:r>
              <a:rPr lang="en-US"/>
              <a:t>© 2005–2019 UiPath. All rights reserved.</a:t>
            </a:r>
          </a:p>
        </p:txBody>
      </p:sp>
      <p:pic>
        <p:nvPicPr>
          <p:cNvPr id="6" name="Graphic 5">
            <a:extLst>
              <a:ext uri="{FF2B5EF4-FFF2-40B4-BE49-F238E27FC236}">
                <a16:creationId xmlns:a16="http://schemas.microsoft.com/office/drawing/2014/main" id="{B3030C68-0A70-4959-B347-46AA97F4C13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70810" y="5986463"/>
            <a:ext cx="2909395" cy="491603"/>
          </a:xfrm>
          <a:prstGeom prst="rect">
            <a:avLst/>
          </a:prstGeom>
        </p:spPr>
      </p:pic>
    </p:spTree>
    <p:extLst>
      <p:ext uri="{BB962C8B-B14F-4D97-AF65-F5344CB8AC3E}">
        <p14:creationId xmlns:p14="http://schemas.microsoft.com/office/powerpoint/2010/main" val="332018092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98A367F-D090-45F0-9951-DAFDC1325EE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80667" y="254014"/>
            <a:ext cx="2572734" cy="434717"/>
          </a:xfrm>
          <a:prstGeom prst="rect">
            <a:avLst/>
          </a:prstGeom>
        </p:spPr>
      </p:pic>
      <p:pic>
        <p:nvPicPr>
          <p:cNvPr id="10" name="Picture 9">
            <a:extLst>
              <a:ext uri="{FF2B5EF4-FFF2-40B4-BE49-F238E27FC236}">
                <a16:creationId xmlns:a16="http://schemas.microsoft.com/office/drawing/2014/main" id="{17F3AF8A-55FC-4236-BF4B-3160386B8C09}"/>
              </a:ext>
            </a:extLst>
          </p:cNvPr>
          <p:cNvPicPr>
            <a:picLocks noChangeAspect="1"/>
          </p:cNvPicPr>
          <p:nvPr userDrawn="1"/>
        </p:nvPicPr>
        <p:blipFill>
          <a:blip r:embed="rId5"/>
          <a:srcRect/>
          <a:stretch/>
        </p:blipFill>
        <p:spPr>
          <a:xfrm>
            <a:off x="1" y="5956535"/>
            <a:ext cx="12191997" cy="901464"/>
          </a:xfrm>
          <a:prstGeom prst="rect">
            <a:avLst/>
          </a:prstGeom>
        </p:spPr>
      </p:pic>
    </p:spTree>
    <p:extLst>
      <p:ext uri="{BB962C8B-B14F-4D97-AF65-F5344CB8AC3E}">
        <p14:creationId xmlns:p14="http://schemas.microsoft.com/office/powerpoint/2010/main" val="3397666435"/>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459950"/>
      </p:ext>
    </p:extLst>
  </p:cSld>
  <p:clrMap bg1="lt1" tx1="dk1" bg2="lt2" tx2="dk2" accent1="accent1" accent2="accent2" accent3="accent3" accent4="accent4" accent5="accent5" accent6="accent6" hlink="hlink" folHlink="folHlink"/>
  <p:sldLayoutIdLst>
    <p:sldLayoutId id="2147483711" r:id="rId1"/>
    <p:sldLayoutId id="214748371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rgbClr val="212721"/>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2286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42.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43.sv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8.sv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5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1.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3.xml"/><Relationship Id="rId7"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1.svg"/><Relationship Id="rId4" Type="http://schemas.openxmlformats.org/officeDocument/2006/relationships/tags" Target="../tags/tag4.xml"/><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3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uipath.com/partnerportal"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0.svg"/><Relationship Id="rId5" Type="http://schemas.openxmlformats.org/officeDocument/2006/relationships/image" Target="../media/image23.png"/><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503064" y="6173032"/>
            <a:ext cx="2333991" cy="223006"/>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2005 - 2020 UiPath. All rights reserved.</a:t>
            </a:r>
          </a:p>
        </p:txBody>
      </p:sp>
      <p:sp>
        <p:nvSpPr>
          <p:cNvPr id="7" name="Title 1">
            <a:extLst>
              <a:ext uri="{FF2B5EF4-FFF2-40B4-BE49-F238E27FC236}">
                <a16:creationId xmlns:a16="http://schemas.microsoft.com/office/drawing/2014/main" id="{36D00CE8-759B-4632-86AF-5D8574B51AE7}"/>
              </a:ext>
            </a:extLst>
          </p:cNvPr>
          <p:cNvSpPr txBox="1">
            <a:spLocks/>
          </p:cNvSpPr>
          <p:nvPr/>
        </p:nvSpPr>
        <p:spPr>
          <a:xfrm>
            <a:off x="387609" y="1543646"/>
            <a:ext cx="5285422" cy="1060670"/>
          </a:xfrm>
          <a:prstGeom prst="rect">
            <a:avLst/>
          </a:prstGeom>
        </p:spPr>
        <p:txBody>
          <a:bodyPr lIns="0" tIns="0" rIns="0" bIns="0" anchor="b" anchorCtr="0">
            <a:noAutofit/>
          </a:bodyPr>
          <a:lstStyle>
            <a:lvl1pPr algn="l" defTabSz="914400" rtl="0" eaLnBrk="1" latinLnBrk="0" hangingPunct="1">
              <a:lnSpc>
                <a:spcPct val="80000"/>
              </a:lnSpc>
              <a:spcBef>
                <a:spcPct val="0"/>
              </a:spcBef>
              <a:buNone/>
              <a:defRPr sz="5000" b="1" i="0" kern="1200" spc="-100">
                <a:solidFill>
                  <a:schemeClr val="tx1"/>
                </a:solidFill>
                <a:latin typeface="Arial"/>
                <a:ea typeface="+mj-ea"/>
                <a:cs typeface="Arial"/>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b="1" i="0" u="none" strike="noStrike" kern="1200" cap="none" spc="-100" normalizeH="0" baseline="0" noProof="0" dirty="0" err="1">
                <a:ln>
                  <a:noFill/>
                </a:ln>
                <a:effectLst/>
                <a:uLnTx/>
                <a:uFillTx/>
                <a:latin typeface="Poppins"/>
                <a:cs typeface="Poppins"/>
              </a:rPr>
              <a:t>U</a:t>
            </a:r>
            <a:r>
              <a:rPr kumimoji="0" lang="en-US" b="1" i="0" u="none" strike="noStrike" kern="1200" cap="none" spc="-100" normalizeH="0" baseline="0" noProof="0" dirty="0" err="1">
                <a:ln>
                  <a:noFill/>
                </a:ln>
                <a:effectLst/>
                <a:uLnTx/>
                <a:uFillTx/>
                <a:cs typeface="Poppins"/>
              </a:rPr>
              <a:t>iPath</a:t>
            </a:r>
            <a:r>
              <a:rPr kumimoji="0" lang="en-US" b="1" i="0" u="none" strike="noStrike" kern="1200" cap="none" spc="-100" normalizeH="0" baseline="0" noProof="0" dirty="0">
                <a:ln>
                  <a:noFill/>
                </a:ln>
                <a:effectLst/>
                <a:uLnTx/>
                <a:uFillTx/>
                <a:cs typeface="Poppins"/>
              </a:rPr>
              <a:t> Test Suite</a:t>
            </a:r>
            <a:endParaRPr lang="en-US" b="1" i="0" u="none" strike="noStrike" kern="1200" cap="none" spc="-100" normalizeH="0" baseline="0" noProof="0" dirty="0">
              <a:ln>
                <a:noFill/>
              </a:ln>
              <a:effectLst/>
              <a:uLnTx/>
              <a:uFillTx/>
              <a:cs typeface="Poppins"/>
            </a:endParaRPr>
          </a:p>
        </p:txBody>
      </p:sp>
      <p:sp>
        <p:nvSpPr>
          <p:cNvPr id="8" name="Title 1">
            <a:extLst>
              <a:ext uri="{FF2B5EF4-FFF2-40B4-BE49-F238E27FC236}">
                <a16:creationId xmlns:a16="http://schemas.microsoft.com/office/drawing/2014/main" id="{FCE9DBD2-27FD-496F-B6F0-F4F62AA09193}"/>
              </a:ext>
            </a:extLst>
          </p:cNvPr>
          <p:cNvSpPr txBox="1">
            <a:spLocks/>
          </p:cNvSpPr>
          <p:nvPr/>
        </p:nvSpPr>
        <p:spPr>
          <a:xfrm>
            <a:off x="387609" y="2545583"/>
            <a:ext cx="5285422" cy="560797"/>
          </a:xfrm>
          <a:prstGeom prst="rect">
            <a:avLst/>
          </a:prstGeom>
        </p:spPr>
        <p:txBody>
          <a:bodyPr lIns="0" tIns="0" rIns="0" bIns="0" anchor="b" anchorCtr="0">
            <a:noAutofit/>
          </a:bodyPr>
          <a:lstStyle>
            <a:lvl1pPr algn="l" defTabSz="914400" rtl="0" eaLnBrk="1" latinLnBrk="0" hangingPunct="1">
              <a:lnSpc>
                <a:spcPct val="80000"/>
              </a:lnSpc>
              <a:spcBef>
                <a:spcPct val="0"/>
              </a:spcBef>
              <a:buNone/>
              <a:defRPr sz="5000" b="1" i="0" kern="1200" spc="-100">
                <a:solidFill>
                  <a:schemeClr val="tx1"/>
                </a:solidFill>
                <a:latin typeface="Arial"/>
                <a:ea typeface="+mj-ea"/>
                <a:cs typeface="Arial"/>
              </a:defRPr>
            </a:lvl1pPr>
          </a:lstStyle>
          <a:p>
            <a:pPr>
              <a:defRPr/>
            </a:pPr>
            <a:r>
              <a:rPr lang="en-US" sz="4200" dirty="0">
                <a:solidFill>
                  <a:srgbClr val="FA4616"/>
                </a:solidFill>
                <a:cs typeface="Poppins"/>
              </a:rPr>
              <a:t>Overview for Partners</a:t>
            </a:r>
            <a:endParaRPr lang="en-US" sz="4200" b="1" i="0" u="none" strike="noStrike" kern="1200" cap="none" spc="-100" normalizeH="0" baseline="0" noProof="0">
              <a:ln>
                <a:noFill/>
              </a:ln>
              <a:solidFill>
                <a:srgbClr val="FA4616"/>
              </a:solidFill>
              <a:effectLst/>
              <a:uLnTx/>
              <a:uFillTx/>
              <a:cs typeface="Poppins" panose="00000500000000000000" pitchFamily="2" charset="0"/>
            </a:endParaRPr>
          </a:p>
        </p:txBody>
      </p:sp>
      <p:sp>
        <p:nvSpPr>
          <p:cNvPr id="5" name="Title 3">
            <a:extLst>
              <a:ext uri="{FF2B5EF4-FFF2-40B4-BE49-F238E27FC236}">
                <a16:creationId xmlns:a16="http://schemas.microsoft.com/office/drawing/2014/main" id="{10709A40-0489-4320-BA71-95F10E703952}"/>
              </a:ext>
            </a:extLst>
          </p:cNvPr>
          <p:cNvSpPr txBox="1">
            <a:spLocks/>
          </p:cNvSpPr>
          <p:nvPr/>
        </p:nvSpPr>
        <p:spPr>
          <a:xfrm>
            <a:off x="387609" y="4312417"/>
            <a:ext cx="3869531" cy="704814"/>
          </a:xfrm>
          <a:prstGeom prst="rect">
            <a:avLst/>
          </a:prstGeom>
        </p:spPr>
        <p:txBody>
          <a:bodyPr anchor="t"/>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ts val="1920"/>
              </a:lnSpc>
              <a:spcBef>
                <a:spcPct val="0"/>
              </a:spcBef>
              <a:spcAft>
                <a:spcPts val="0"/>
              </a:spcAft>
              <a:buClr>
                <a:srgbClr val="FA4616"/>
              </a:buClr>
              <a:buSzTx/>
              <a:buFontTx/>
              <a:buNone/>
              <a:tabLst/>
              <a:defRPr/>
            </a:pPr>
            <a:r>
              <a:rPr lang="en-US" sz="1600" b="0">
                <a:solidFill>
                  <a:srgbClr val="58595B"/>
                </a:solidFill>
                <a:latin typeface="Poppins Light" panose="00000400000000000000" pitchFamily="2" charset="0"/>
                <a:cs typeface="Poppins Light" panose="00000400000000000000" pitchFamily="2" charset="0"/>
              </a:rPr>
              <a:t>Ingo Philipp, VP Operations</a:t>
            </a:r>
          </a:p>
          <a:p>
            <a:pPr marL="0" marR="0" lvl="0" indent="0" algn="l" defTabSz="914400" rtl="0" eaLnBrk="1" fontAlgn="auto" latinLnBrk="0" hangingPunct="1">
              <a:lnSpc>
                <a:spcPts val="1920"/>
              </a:lnSpc>
              <a:spcBef>
                <a:spcPct val="0"/>
              </a:spcBef>
              <a:spcAft>
                <a:spcPts val="0"/>
              </a:spcAft>
              <a:buClr>
                <a:srgbClr val="FA4616"/>
              </a:buClr>
              <a:buSzTx/>
              <a:buFontTx/>
              <a:buNone/>
              <a:tabLst/>
              <a:defRPr/>
            </a:pPr>
            <a:r>
              <a:rPr lang="en-US" sz="1200" b="0">
                <a:latin typeface="Poppins Light" panose="00000400000000000000" pitchFamily="2" charset="0"/>
                <a:cs typeface="Poppins Light" panose="00000400000000000000" pitchFamily="2" charset="0"/>
              </a:rPr>
              <a:t>g</a:t>
            </a:r>
            <a:r>
              <a:rPr lang="en-US" sz="1200" b="0" noProof="0">
                <a:latin typeface="Poppins Light" panose="00000400000000000000" pitchFamily="2" charset="0"/>
                <a:cs typeface="Poppins Light" panose="00000400000000000000" pitchFamily="2" charset="0"/>
              </a:rPr>
              <a:t>tm.testsuite@uipath.com</a:t>
            </a:r>
            <a:endParaRPr kumimoji="0" lang="en-US" sz="1200" b="0" i="0" u="none" strike="noStrike" kern="1200" cap="none" spc="0" normalizeH="0" baseline="0" noProof="0">
              <a:ln>
                <a:noFill/>
              </a:ln>
              <a:effectLst/>
              <a:uLnTx/>
              <a:uFillTx/>
            </a:endParaRPr>
          </a:p>
          <a:p>
            <a:pPr marL="0" marR="0" lvl="0" indent="0" algn="l" defTabSz="914400" rtl="0" eaLnBrk="1" fontAlgn="auto" latinLnBrk="0" hangingPunct="1">
              <a:lnSpc>
                <a:spcPct val="100000"/>
              </a:lnSpc>
              <a:spcBef>
                <a:spcPct val="0"/>
              </a:spcBef>
              <a:spcAft>
                <a:spcPts val="0"/>
              </a:spcAft>
              <a:buClr>
                <a:srgbClr val="FA4616"/>
              </a:buClr>
              <a:buSzTx/>
              <a:buFontTx/>
              <a:buNone/>
              <a:tabLst/>
              <a:defRPr/>
            </a:pPr>
            <a:endParaRPr kumimoji="0" lang="en-US" sz="1400" b="0" i="0" u="none" strike="noStrike" kern="1200" cap="none" spc="0" normalizeH="0" baseline="0" noProof="0">
              <a:ln>
                <a:noFill/>
              </a:ln>
              <a:solidFill>
                <a:srgbClr val="58595B"/>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47703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2" y="0"/>
            <a:ext cx="4064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defTabSz="914400"/>
            <a:endParaRPr lang="en-US" sz="88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 name="Rectangle 4"/>
          <p:cNvSpPr/>
          <p:nvPr/>
        </p:nvSpPr>
        <p:spPr>
          <a:xfrm flipH="1">
            <a:off x="4063998" y="0"/>
            <a:ext cx="4064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7" name="Rectangle 6"/>
          <p:cNvSpPr/>
          <p:nvPr/>
        </p:nvSpPr>
        <p:spPr>
          <a:xfrm flipH="1">
            <a:off x="8127999" y="0"/>
            <a:ext cx="4064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 name="Rectangle 10"/>
          <p:cNvSpPr/>
          <p:nvPr/>
        </p:nvSpPr>
        <p:spPr>
          <a:xfrm>
            <a:off x="-3" y="3924941"/>
            <a:ext cx="4064006" cy="938975"/>
          </a:xfrm>
          <a:prstGeom prst="rect">
            <a:avLst/>
          </a:prstGeom>
        </p:spPr>
        <p:txBody>
          <a:bodyPr wrap="square">
            <a:spAutoFit/>
          </a:bodyPr>
          <a:lstStyle/>
          <a:p>
            <a:pPr algn="ctr">
              <a:lnSpc>
                <a:spcPct val="150000"/>
              </a:lnSpc>
            </a:pPr>
            <a:r>
              <a:rPr lang="en-US" sz="2400" b="1">
                <a:latin typeface="Poppins" panose="00000500000000000000" pitchFamily="2" charset="0"/>
                <a:ea typeface="Open Sans Light" panose="020B0306030504020204" pitchFamily="34" charset="0"/>
                <a:cs typeface="Poppins" panose="00000500000000000000" pitchFamily="2" charset="0"/>
              </a:rPr>
              <a:t>Mgmt Team</a:t>
            </a:r>
          </a:p>
          <a:p>
            <a:pPr algn="ctr">
              <a:lnSpc>
                <a:spcPct val="150000"/>
              </a:lnSpc>
            </a:pPr>
            <a:r>
              <a:rPr lang="en-US" sz="1400">
                <a:latin typeface="Poppins" panose="00000500000000000000" pitchFamily="2" charset="0"/>
                <a:cs typeface="Poppins" panose="00000500000000000000" pitchFamily="2" charset="0"/>
              </a:rPr>
              <a:t>CIO/CTO/CXO</a:t>
            </a:r>
          </a:p>
        </p:txBody>
      </p:sp>
      <p:sp>
        <p:nvSpPr>
          <p:cNvPr id="15" name="Rectangle 14"/>
          <p:cNvSpPr/>
          <p:nvPr/>
        </p:nvSpPr>
        <p:spPr>
          <a:xfrm>
            <a:off x="4063995" y="3924941"/>
            <a:ext cx="4063996" cy="938975"/>
          </a:xfrm>
          <a:prstGeom prst="rect">
            <a:avLst/>
          </a:prstGeom>
        </p:spPr>
        <p:txBody>
          <a:bodyPr wrap="square">
            <a:spAutoFit/>
          </a:bodyPr>
          <a:lstStyle/>
          <a:p>
            <a:pPr lvl="0" algn="ctr">
              <a:lnSpc>
                <a:spcPct val="150000"/>
              </a:lnSpc>
            </a:pPr>
            <a:r>
              <a:rPr lang="en-US" sz="2400" b="1">
                <a:latin typeface="Poppins" panose="00000500000000000000" pitchFamily="2" charset="0"/>
                <a:ea typeface="Open Sans Light" panose="020B0306030504020204" pitchFamily="34" charset="0"/>
                <a:cs typeface="Poppins" panose="00000500000000000000" pitchFamily="2" charset="0"/>
              </a:rPr>
              <a:t>Testing Team</a:t>
            </a:r>
          </a:p>
          <a:p>
            <a:pPr lvl="0" algn="ctr">
              <a:lnSpc>
                <a:spcPct val="150000"/>
              </a:lnSpc>
            </a:pPr>
            <a:r>
              <a:rPr lang="en-US" sz="1400">
                <a:latin typeface="Poppins" panose="00000500000000000000" pitchFamily="2" charset="0"/>
                <a:cs typeface="Poppins" panose="00000500000000000000" pitchFamily="2" charset="0"/>
              </a:rPr>
              <a:t>Test Manager &amp; Software Tester</a:t>
            </a:r>
          </a:p>
        </p:txBody>
      </p:sp>
      <p:sp>
        <p:nvSpPr>
          <p:cNvPr id="16" name="Rectangle 15"/>
          <p:cNvSpPr/>
          <p:nvPr/>
        </p:nvSpPr>
        <p:spPr>
          <a:xfrm>
            <a:off x="8127991" y="3924941"/>
            <a:ext cx="4063994" cy="938975"/>
          </a:xfrm>
          <a:prstGeom prst="rect">
            <a:avLst/>
          </a:prstGeom>
        </p:spPr>
        <p:txBody>
          <a:bodyPr wrap="square">
            <a:spAutoFit/>
          </a:bodyPr>
          <a:lstStyle/>
          <a:p>
            <a:pPr lvl="0" algn="ctr">
              <a:lnSpc>
                <a:spcPct val="150000"/>
              </a:lnSpc>
            </a:pPr>
            <a:r>
              <a:rPr lang="en-US" sz="2400" b="1">
                <a:latin typeface="Poppins" panose="00000500000000000000" pitchFamily="2" charset="0"/>
                <a:ea typeface="Open Sans Light" panose="020B0306030504020204" pitchFamily="34" charset="0"/>
                <a:cs typeface="Poppins" panose="00000500000000000000" pitchFamily="2" charset="0"/>
              </a:rPr>
              <a:t>RPA Team</a:t>
            </a:r>
            <a:br>
              <a:rPr lang="en-US" sz="1600" b="1">
                <a:latin typeface="Poppins" panose="00000500000000000000" pitchFamily="2" charset="0"/>
                <a:ea typeface="Open Sans Light" panose="020B0306030504020204" pitchFamily="34" charset="0"/>
                <a:cs typeface="Poppins" panose="00000500000000000000" pitchFamily="2" charset="0"/>
              </a:rPr>
            </a:br>
            <a:r>
              <a:rPr lang="en-US" sz="1400">
                <a:latin typeface="Poppins" panose="00000500000000000000" pitchFamily="2" charset="0"/>
                <a:cs typeface="Poppins" panose="00000500000000000000" pitchFamily="2" charset="0"/>
              </a:rPr>
              <a:t>RPA Manager &amp; Developer</a:t>
            </a:r>
          </a:p>
        </p:txBody>
      </p:sp>
      <p:sp>
        <p:nvSpPr>
          <p:cNvPr id="23" name="Oval 22">
            <a:hlinkClick r:id="" action="ppaction://noaction"/>
          </p:cNvPr>
          <p:cNvSpPr>
            <a:spLocks noChangeAspect="1"/>
          </p:cNvSpPr>
          <p:nvPr/>
        </p:nvSpPr>
        <p:spPr>
          <a:xfrm>
            <a:off x="891202" y="1372338"/>
            <a:ext cx="2281588" cy="2281335"/>
          </a:xfrm>
          <a:prstGeom prst="ellipse">
            <a:avLst/>
          </a:prstGeom>
          <a:solidFill>
            <a:schemeClr val="bg1">
              <a:lumMod val="9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rPr>
              <a:t>1</a:t>
            </a:r>
          </a:p>
        </p:txBody>
      </p:sp>
      <p:sp>
        <p:nvSpPr>
          <p:cNvPr id="24" name="Oval 23">
            <a:hlinkClick r:id="" action="ppaction://noaction"/>
          </p:cNvPr>
          <p:cNvSpPr>
            <a:spLocks noChangeAspect="1"/>
          </p:cNvSpPr>
          <p:nvPr/>
        </p:nvSpPr>
        <p:spPr>
          <a:xfrm>
            <a:off x="4955199" y="1372338"/>
            <a:ext cx="2281588" cy="2281335"/>
          </a:xfrm>
          <a:prstGeom prst="ellipse">
            <a:avLst/>
          </a:prstGeom>
          <a:solidFill>
            <a:schemeClr val="bg1">
              <a:lumMod val="9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rPr>
              <a:t>2</a:t>
            </a:r>
          </a:p>
        </p:txBody>
      </p:sp>
      <p:sp>
        <p:nvSpPr>
          <p:cNvPr id="25" name="Oval 24">
            <a:hlinkClick r:id="" action="ppaction://noaction"/>
          </p:cNvPr>
          <p:cNvSpPr>
            <a:spLocks noChangeAspect="1"/>
          </p:cNvSpPr>
          <p:nvPr/>
        </p:nvSpPr>
        <p:spPr>
          <a:xfrm>
            <a:off x="9019193" y="1378604"/>
            <a:ext cx="2281588" cy="2281335"/>
          </a:xfrm>
          <a:prstGeom prst="ellipse">
            <a:avLst/>
          </a:prstGeom>
          <a:solidFill>
            <a:schemeClr val="bg1">
              <a:lumMod val="9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rPr>
              <a:t>3</a:t>
            </a:r>
          </a:p>
        </p:txBody>
      </p:sp>
      <p:pic>
        <p:nvPicPr>
          <p:cNvPr id="18" name="Graphic 17">
            <a:extLst>
              <a:ext uri="{FF2B5EF4-FFF2-40B4-BE49-F238E27FC236}">
                <a16:creationId xmlns:a16="http://schemas.microsoft.com/office/drawing/2014/main" id="{40870C27-A1E0-4264-BE1C-EC9BA5C2BA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800" y="158400"/>
            <a:ext cx="708506" cy="264393"/>
          </a:xfrm>
          <a:prstGeom prst="rect">
            <a:avLst/>
          </a:prstGeom>
        </p:spPr>
      </p:pic>
      <p:pic>
        <p:nvPicPr>
          <p:cNvPr id="14" name="Graphic 13" descr="Office worker">
            <a:extLst>
              <a:ext uri="{FF2B5EF4-FFF2-40B4-BE49-F238E27FC236}">
                <a16:creationId xmlns:a16="http://schemas.microsoft.com/office/drawing/2014/main" id="{F51A0E05-FAD3-4C69-977C-C9EE4008AB8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743613" y="3152712"/>
            <a:ext cx="576645" cy="576645"/>
          </a:xfrm>
          <a:prstGeom prst="rect">
            <a:avLst/>
          </a:prstGeom>
        </p:spPr>
      </p:pic>
      <p:grpSp>
        <p:nvGrpSpPr>
          <p:cNvPr id="6" name="Group 5">
            <a:extLst>
              <a:ext uri="{FF2B5EF4-FFF2-40B4-BE49-F238E27FC236}">
                <a16:creationId xmlns:a16="http://schemas.microsoft.com/office/drawing/2014/main" id="{8840B6BD-9E19-4CCC-81B4-B45AB3D1DC09}"/>
              </a:ext>
            </a:extLst>
          </p:cNvPr>
          <p:cNvGrpSpPr/>
          <p:nvPr/>
        </p:nvGrpSpPr>
        <p:grpSpPr>
          <a:xfrm>
            <a:off x="4063995" y="0"/>
            <a:ext cx="4063955" cy="6867128"/>
            <a:chOff x="4063995" y="-9128"/>
            <a:chExt cx="4063955" cy="6876256"/>
          </a:xfrm>
        </p:grpSpPr>
        <p:cxnSp>
          <p:nvCxnSpPr>
            <p:cNvPr id="21" name="Straight Connector 20"/>
            <p:cNvCxnSpPr/>
            <p:nvPr/>
          </p:nvCxnSpPr>
          <p:spPr>
            <a:xfrm>
              <a:off x="4063995" y="0"/>
              <a:ext cx="0" cy="685800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27949" y="-9128"/>
              <a:ext cx="1" cy="68762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6BB74CC3-C2DB-469D-BE73-B3CA2917FEC5}"/>
              </a:ext>
            </a:extLst>
          </p:cNvPr>
          <p:cNvSpPr/>
          <p:nvPr/>
        </p:nvSpPr>
        <p:spPr>
          <a:xfrm>
            <a:off x="911424" y="116001"/>
            <a:ext cx="11280576" cy="365598"/>
          </a:xfrm>
          <a:prstGeom prst="rect">
            <a:avLst/>
          </a:prstGeom>
        </p:spPr>
        <p:txBody>
          <a:bodyPr wrap="square" lIns="36000" rIns="288000" anchor="ctr" anchorCtr="0">
            <a:noAutofit/>
          </a:bodyPr>
          <a:lstStyle/>
          <a:p>
            <a:r>
              <a:rPr lang="en-US" sz="1200">
                <a:latin typeface="Open Sans Light" panose="020B0306030504020204" pitchFamily="34" charset="0"/>
                <a:ea typeface="Open Sans Light" panose="020B0306030504020204" pitchFamily="34" charset="0"/>
                <a:cs typeface="Open Sans Light" panose="020B0306030504020204" pitchFamily="34" charset="0"/>
              </a:rPr>
              <a:t>‹› Target Personas</a:t>
            </a:r>
          </a:p>
        </p:txBody>
      </p:sp>
      <p:pic>
        <p:nvPicPr>
          <p:cNvPr id="27" name="Graphic 26" descr="Construction worker">
            <a:extLst>
              <a:ext uri="{FF2B5EF4-FFF2-40B4-BE49-F238E27FC236}">
                <a16:creationId xmlns:a16="http://schemas.microsoft.com/office/drawing/2014/main" id="{17878C70-8CBF-4675-90F4-3D41B40C0E1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807628" y="3148451"/>
            <a:ext cx="576645" cy="576645"/>
          </a:xfrm>
          <a:prstGeom prst="rect">
            <a:avLst/>
          </a:prstGeom>
        </p:spPr>
      </p:pic>
      <p:pic>
        <p:nvPicPr>
          <p:cNvPr id="28" name="Graphic 27" descr="Detective">
            <a:extLst>
              <a:ext uri="{FF2B5EF4-FFF2-40B4-BE49-F238E27FC236}">
                <a16:creationId xmlns:a16="http://schemas.microsoft.com/office/drawing/2014/main" id="{3725AFE0-A398-4A37-85CD-D9588D14F44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871574" y="3154387"/>
            <a:ext cx="576645" cy="576645"/>
          </a:xfrm>
          <a:prstGeom prst="rect">
            <a:avLst/>
          </a:prstGeom>
        </p:spPr>
      </p:pic>
      <p:sp>
        <p:nvSpPr>
          <p:cNvPr id="2" name="Rectangle: Rounded Corners 1">
            <a:extLst>
              <a:ext uri="{FF2B5EF4-FFF2-40B4-BE49-F238E27FC236}">
                <a16:creationId xmlns:a16="http://schemas.microsoft.com/office/drawing/2014/main" id="{0559F438-729F-4DB8-A715-FE71950A9AEE}"/>
              </a:ext>
            </a:extLst>
          </p:cNvPr>
          <p:cNvSpPr/>
          <p:nvPr/>
        </p:nvSpPr>
        <p:spPr>
          <a:xfrm>
            <a:off x="476268" y="5036446"/>
            <a:ext cx="3159216" cy="12099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a:latin typeface="Poppins" panose="00000500000000000000" pitchFamily="2" charset="0"/>
                <a:cs typeface="Poppins" panose="00000500000000000000" pitchFamily="2" charset="0"/>
              </a:rPr>
              <a:t>Accelerate Growth</a:t>
            </a:r>
            <a:br>
              <a:rPr lang="en-US" sz="1400">
                <a:latin typeface="Poppins" panose="00000500000000000000" pitchFamily="2" charset="0"/>
                <a:cs typeface="Poppins" panose="00000500000000000000" pitchFamily="2" charset="0"/>
              </a:rPr>
            </a:br>
            <a:r>
              <a:rPr lang="en-US" sz="1400">
                <a:latin typeface="Poppins" panose="00000500000000000000" pitchFamily="2" charset="0"/>
                <a:cs typeface="Poppins" panose="00000500000000000000" pitchFamily="2" charset="0"/>
              </a:rPr>
              <a:t>&amp; Operational Efficiency</a:t>
            </a:r>
            <a:br>
              <a:rPr lang="en-US" sz="1400">
                <a:latin typeface="Poppins" panose="00000500000000000000" pitchFamily="2" charset="0"/>
                <a:cs typeface="Poppins" panose="00000500000000000000" pitchFamily="2" charset="0"/>
              </a:rPr>
            </a:br>
            <a:r>
              <a:rPr lang="en-US" sz="1400">
                <a:latin typeface="Poppins" panose="00000500000000000000" pitchFamily="2" charset="0"/>
                <a:cs typeface="Poppins" panose="00000500000000000000" pitchFamily="2" charset="0"/>
              </a:rPr>
              <a:t>&amp; Mitigate Risks</a:t>
            </a:r>
            <a:endParaRPr lang="en-US" sz="1600">
              <a:latin typeface="Poppins" panose="00000500000000000000" pitchFamily="2" charset="0"/>
              <a:cs typeface="Poppins" panose="00000500000000000000" pitchFamily="2" charset="0"/>
            </a:endParaRPr>
          </a:p>
        </p:txBody>
      </p:sp>
      <p:sp>
        <p:nvSpPr>
          <p:cNvPr id="29" name="Rectangle: Rounded Corners 28">
            <a:extLst>
              <a:ext uri="{FF2B5EF4-FFF2-40B4-BE49-F238E27FC236}">
                <a16:creationId xmlns:a16="http://schemas.microsoft.com/office/drawing/2014/main" id="{A49B60DE-9895-4236-83BE-A1C48982B74C}"/>
              </a:ext>
            </a:extLst>
          </p:cNvPr>
          <p:cNvSpPr/>
          <p:nvPr/>
        </p:nvSpPr>
        <p:spPr>
          <a:xfrm>
            <a:off x="4540214" y="5027318"/>
            <a:ext cx="3159216" cy="12099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latin typeface="Poppins" panose="00000500000000000000" pitchFamily="2" charset="0"/>
                <a:cs typeface="Poppins" panose="00000500000000000000" pitchFamily="2" charset="0"/>
              </a:rPr>
              <a:t>Improve Employee Experience/Happiness</a:t>
            </a:r>
          </a:p>
        </p:txBody>
      </p:sp>
      <p:sp>
        <p:nvSpPr>
          <p:cNvPr id="30" name="Rectangle: Rounded Corners 29">
            <a:extLst>
              <a:ext uri="{FF2B5EF4-FFF2-40B4-BE49-F238E27FC236}">
                <a16:creationId xmlns:a16="http://schemas.microsoft.com/office/drawing/2014/main" id="{F8CFE010-97EC-42C4-B6C9-965B405BE153}"/>
              </a:ext>
            </a:extLst>
          </p:cNvPr>
          <p:cNvSpPr/>
          <p:nvPr/>
        </p:nvSpPr>
        <p:spPr>
          <a:xfrm>
            <a:off x="8604160" y="5027318"/>
            <a:ext cx="3159216" cy="12099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latin typeface="Poppins" panose="00000500000000000000" pitchFamily="2" charset="0"/>
                <a:cs typeface="Poppins" panose="00000500000000000000" pitchFamily="2" charset="0"/>
              </a:rPr>
              <a:t>Improve Employee Experience/Happiness</a:t>
            </a:r>
          </a:p>
        </p:txBody>
      </p:sp>
      <p:sp>
        <p:nvSpPr>
          <p:cNvPr id="32" name="Rectangle 31">
            <a:extLst>
              <a:ext uri="{FF2B5EF4-FFF2-40B4-BE49-F238E27FC236}">
                <a16:creationId xmlns:a16="http://schemas.microsoft.com/office/drawing/2014/main" id="{80ECF7D3-D5D9-4424-97A8-376DD933FB7D}"/>
              </a:ext>
            </a:extLst>
          </p:cNvPr>
          <p:cNvSpPr/>
          <p:nvPr/>
        </p:nvSpPr>
        <p:spPr>
          <a:xfrm>
            <a:off x="172800" y="6246416"/>
            <a:ext cx="3766151" cy="519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i="1">
                <a:solidFill>
                  <a:schemeClr val="tx1"/>
                </a:solidFill>
                <a:latin typeface="Poppins" panose="00000500000000000000" pitchFamily="2" charset="0"/>
                <a:cs typeface="Poppins" panose="00000500000000000000" pitchFamily="2" charset="0"/>
              </a:rPr>
              <a:t>Accelerate Digital Transformation</a:t>
            </a:r>
          </a:p>
        </p:txBody>
      </p:sp>
      <p:sp>
        <p:nvSpPr>
          <p:cNvPr id="33" name="Rectangle 32">
            <a:extLst>
              <a:ext uri="{FF2B5EF4-FFF2-40B4-BE49-F238E27FC236}">
                <a16:creationId xmlns:a16="http://schemas.microsoft.com/office/drawing/2014/main" id="{F2FE6CB5-67D4-4764-AD25-228F8F0321A7}"/>
              </a:ext>
            </a:extLst>
          </p:cNvPr>
          <p:cNvSpPr/>
          <p:nvPr/>
        </p:nvSpPr>
        <p:spPr>
          <a:xfrm>
            <a:off x="4236746" y="6237288"/>
            <a:ext cx="3766151" cy="519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i="1">
                <a:solidFill>
                  <a:schemeClr val="tx1"/>
                </a:solidFill>
                <a:latin typeface="Poppins" panose="00000500000000000000" pitchFamily="2" charset="0"/>
                <a:cs typeface="Poppins" panose="00000500000000000000" pitchFamily="2" charset="0"/>
              </a:rPr>
              <a:t>Become Highly Valued</a:t>
            </a:r>
          </a:p>
        </p:txBody>
      </p:sp>
      <p:sp>
        <p:nvSpPr>
          <p:cNvPr id="37" name="Rectangle 36">
            <a:extLst>
              <a:ext uri="{FF2B5EF4-FFF2-40B4-BE49-F238E27FC236}">
                <a16:creationId xmlns:a16="http://schemas.microsoft.com/office/drawing/2014/main" id="{6298A1A0-F408-4AF3-9406-7F3440813144}"/>
              </a:ext>
            </a:extLst>
          </p:cNvPr>
          <p:cNvSpPr/>
          <p:nvPr/>
        </p:nvSpPr>
        <p:spPr>
          <a:xfrm>
            <a:off x="8300692" y="6237288"/>
            <a:ext cx="3766151" cy="519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i="1">
                <a:solidFill>
                  <a:schemeClr val="tx1"/>
                </a:solidFill>
                <a:latin typeface="Poppins" panose="00000500000000000000" pitchFamily="2" charset="0"/>
                <a:cs typeface="Poppins" panose="00000500000000000000" pitchFamily="2" charset="0"/>
              </a:rPr>
              <a:t>Scale Sustainable Automation</a:t>
            </a:r>
          </a:p>
        </p:txBody>
      </p:sp>
    </p:spTree>
    <p:extLst>
      <p:ext uri="{BB962C8B-B14F-4D97-AF65-F5344CB8AC3E}">
        <p14:creationId xmlns:p14="http://schemas.microsoft.com/office/powerpoint/2010/main" val="121460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250"/>
                                        <p:tgtEl>
                                          <p:spTgt spid="32"/>
                                        </p:tgtEl>
                                        <p:attrNameLst>
                                          <p:attrName>ppt_y</p:attrName>
                                        </p:attrNameLst>
                                      </p:cBhvr>
                                      <p:tavLst>
                                        <p:tav tm="0">
                                          <p:val>
                                            <p:strVal val="#ppt_y+#ppt_h*1.125000"/>
                                          </p:val>
                                        </p:tav>
                                        <p:tav tm="100000">
                                          <p:val>
                                            <p:strVal val="#ppt_y"/>
                                          </p:val>
                                        </p:tav>
                                      </p:tavLst>
                                    </p:anim>
                                    <p:animEffect transition="in" filter="wipe(up)">
                                      <p:cBhvr>
                                        <p:cTn id="20" dur="25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5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250"/>
                                        <p:tgtEl>
                                          <p:spTgt spid="33"/>
                                        </p:tgtEl>
                                        <p:attrNameLst>
                                          <p:attrName>ppt_y</p:attrName>
                                        </p:attrNameLst>
                                      </p:cBhvr>
                                      <p:tavLst>
                                        <p:tav tm="0">
                                          <p:val>
                                            <p:strVal val="#ppt_y+#ppt_h*1.125000"/>
                                          </p:val>
                                        </p:tav>
                                        <p:tav tm="100000">
                                          <p:val>
                                            <p:strVal val="#ppt_y"/>
                                          </p:val>
                                        </p:tav>
                                      </p:tavLst>
                                    </p:anim>
                                    <p:animEffect transition="in" filter="wipe(up)">
                                      <p:cBhvr>
                                        <p:cTn id="38" dur="25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25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p:cTn id="48" dur="500" fill="hold"/>
                                        <p:tgtEl>
                                          <p:spTgt spid="30"/>
                                        </p:tgtEl>
                                        <p:attrNameLst>
                                          <p:attrName>ppt_w</p:attrName>
                                        </p:attrNameLst>
                                      </p:cBhvr>
                                      <p:tavLst>
                                        <p:tav tm="0">
                                          <p:val>
                                            <p:fltVal val="0"/>
                                          </p:val>
                                        </p:tav>
                                        <p:tav tm="100000">
                                          <p:val>
                                            <p:strVal val="#ppt_w"/>
                                          </p:val>
                                        </p:tav>
                                      </p:tavLst>
                                    </p:anim>
                                    <p:anim calcmode="lin" valueType="num">
                                      <p:cBhvr>
                                        <p:cTn id="49" dur="500" fill="hold"/>
                                        <p:tgtEl>
                                          <p:spTgt spid="30"/>
                                        </p:tgtEl>
                                        <p:attrNameLst>
                                          <p:attrName>ppt_h</p:attrName>
                                        </p:attrNameLst>
                                      </p:cBhvr>
                                      <p:tavLst>
                                        <p:tav tm="0">
                                          <p:val>
                                            <p:fltVal val="0"/>
                                          </p:val>
                                        </p:tav>
                                        <p:tav tm="100000">
                                          <p:val>
                                            <p:strVal val="#ppt_h"/>
                                          </p:val>
                                        </p:tav>
                                      </p:tavLst>
                                    </p:anim>
                                    <p:animEffect transition="in" filter="fade">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250"/>
                                        <p:tgtEl>
                                          <p:spTgt spid="37"/>
                                        </p:tgtEl>
                                        <p:attrNameLst>
                                          <p:attrName>ppt_y</p:attrName>
                                        </p:attrNameLst>
                                      </p:cBhvr>
                                      <p:tavLst>
                                        <p:tav tm="0">
                                          <p:val>
                                            <p:strVal val="#ppt_y+#ppt_h*1.125000"/>
                                          </p:val>
                                        </p:tav>
                                        <p:tav tm="100000">
                                          <p:val>
                                            <p:strVal val="#ppt_y"/>
                                          </p:val>
                                        </p:tav>
                                      </p:tavLst>
                                    </p:anim>
                                    <p:animEffect transition="in" filter="wipe(up)">
                                      <p:cBhvr>
                                        <p:cTn id="56"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2" grpId="0" animBg="1"/>
      <p:bldP spid="29" grpId="0" animBg="1"/>
      <p:bldP spid="30" grpId="0" animBg="1"/>
      <p:bldP spid="32" grpId="0"/>
      <p:bldP spid="33"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9E5E540-4D88-46AF-8CE9-F60337755021}"/>
              </a:ext>
            </a:extLst>
          </p:cNvPr>
          <p:cNvGrpSpPr/>
          <p:nvPr/>
        </p:nvGrpSpPr>
        <p:grpSpPr>
          <a:xfrm>
            <a:off x="870737" y="2267026"/>
            <a:ext cx="3054350" cy="3519556"/>
            <a:chOff x="870737" y="1830294"/>
            <a:chExt cx="3054350" cy="3519556"/>
          </a:xfrm>
        </p:grpSpPr>
        <p:sp>
          <p:nvSpPr>
            <p:cNvPr id="15" name="!!Rectangle 29">
              <a:extLst>
                <a:ext uri="{FF2B5EF4-FFF2-40B4-BE49-F238E27FC236}">
                  <a16:creationId xmlns:a16="http://schemas.microsoft.com/office/drawing/2014/main" id="{8D302231-952C-4320-B086-00CDCDB6646E}"/>
                </a:ext>
              </a:extLst>
            </p:cNvPr>
            <p:cNvSpPr/>
            <p:nvPr/>
          </p:nvSpPr>
          <p:spPr>
            <a:xfrm>
              <a:off x="870737" y="2320890"/>
              <a:ext cx="3054350" cy="3028960"/>
            </a:xfrm>
            <a:prstGeom prst="rect">
              <a:avLst/>
            </a:prstGeom>
            <a:no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432000" rtlCol="0" anchor="b" anchorCtr="0"/>
            <a:lstStyle/>
            <a:p>
              <a:pPr lvl="0" algn="ctr"/>
              <a:r>
                <a:rPr lang="en-US" sz="2800" b="1">
                  <a:solidFill>
                    <a:srgbClr val="E64C2C"/>
                  </a:solidFill>
                  <a:latin typeface="Poppins" panose="00000500000000000000" pitchFamily="2" charset="0"/>
                  <a:ea typeface="Open Sans Extrabold" panose="020B0906030804020204" pitchFamily="34" charset="0"/>
                  <a:cs typeface="Poppins" panose="00000500000000000000" pitchFamily="2" charset="0"/>
                </a:rPr>
                <a:t>Application</a:t>
              </a:r>
              <a:endParaRPr lang="en-US" sz="1600" b="1">
                <a:solidFill>
                  <a:srgbClr val="E64C2C"/>
                </a:solidFill>
                <a:latin typeface="Poppins" panose="00000500000000000000" pitchFamily="2" charset="0"/>
                <a:ea typeface="Open Sans Extrabold" panose="020B0906030804020204" pitchFamily="34" charset="0"/>
                <a:cs typeface="Poppins" panose="00000500000000000000" pitchFamily="2" charset="0"/>
              </a:endParaRPr>
            </a:p>
            <a:p>
              <a:pPr lvl="0" algn="ctr"/>
              <a:r>
                <a:rPr lang="en-US" sz="2800" b="1">
                  <a:solidFill>
                    <a:srgbClr val="E64C2C"/>
                  </a:solidFill>
                  <a:latin typeface="Poppins" panose="00000500000000000000" pitchFamily="2" charset="0"/>
                  <a:ea typeface="Open Sans Extrabold" panose="020B0906030804020204" pitchFamily="34" charset="0"/>
                  <a:cs typeface="Poppins" panose="00000500000000000000" pitchFamily="2" charset="0"/>
                </a:rPr>
                <a:t>Testing</a:t>
              </a:r>
            </a:p>
          </p:txBody>
        </p:sp>
        <p:pic>
          <p:nvPicPr>
            <p:cNvPr id="11" name="Graphic 10">
              <a:extLst>
                <a:ext uri="{FF2B5EF4-FFF2-40B4-BE49-F238E27FC236}">
                  <a16:creationId xmlns:a16="http://schemas.microsoft.com/office/drawing/2014/main" id="{02CD803F-826E-4A0D-802D-F57F3019D8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5374" y="1830294"/>
              <a:ext cx="2005076" cy="2005076"/>
            </a:xfrm>
            <a:prstGeom prst="rect">
              <a:avLst/>
            </a:prstGeom>
          </p:spPr>
        </p:pic>
      </p:grpSp>
      <p:sp>
        <p:nvSpPr>
          <p:cNvPr id="17" name="Rectangle 16">
            <a:extLst>
              <a:ext uri="{FF2B5EF4-FFF2-40B4-BE49-F238E27FC236}">
                <a16:creationId xmlns:a16="http://schemas.microsoft.com/office/drawing/2014/main" id="{680D8EC1-0452-4585-AEE4-69581B163F60}"/>
              </a:ext>
            </a:extLst>
          </p:cNvPr>
          <p:cNvSpPr/>
          <p:nvPr/>
        </p:nvSpPr>
        <p:spPr>
          <a:xfrm>
            <a:off x="4095756" y="2714393"/>
            <a:ext cx="302400" cy="851195"/>
          </a:xfrm>
          <a:prstGeom prst="rect">
            <a:avLst/>
          </a:prstGeom>
          <a:noFill/>
        </p:spPr>
        <p:txBody>
          <a:bodyPr wrap="square">
            <a:noAutofit/>
          </a:bodyPr>
          <a:lstStyle/>
          <a:p>
            <a:pPr algn="ctr"/>
            <a:r>
              <a:rPr lang="en-US" sz="6600">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
        <p:nvSpPr>
          <p:cNvPr id="18" name="Rectangle 17">
            <a:extLst>
              <a:ext uri="{FF2B5EF4-FFF2-40B4-BE49-F238E27FC236}">
                <a16:creationId xmlns:a16="http://schemas.microsoft.com/office/drawing/2014/main" id="{025E9560-39B5-44A9-A72C-43414654F2FC}"/>
              </a:ext>
            </a:extLst>
          </p:cNvPr>
          <p:cNvSpPr/>
          <p:nvPr/>
        </p:nvSpPr>
        <p:spPr>
          <a:xfrm>
            <a:off x="7793844" y="2714393"/>
            <a:ext cx="302400" cy="851195"/>
          </a:xfrm>
          <a:prstGeom prst="rect">
            <a:avLst/>
          </a:prstGeom>
          <a:noFill/>
        </p:spPr>
        <p:txBody>
          <a:bodyPr wrap="square">
            <a:noAutofit/>
          </a:bodyPr>
          <a:lstStyle/>
          <a:p>
            <a:pPr algn="ctr"/>
            <a:r>
              <a:rPr lang="en-US" sz="6600">
                <a:latin typeface="Open Sans Extrabold" panose="020B0906030804020204" pitchFamily="34" charset="0"/>
                <a:ea typeface="Open Sans Extrabold" panose="020B0906030804020204" pitchFamily="34" charset="0"/>
                <a:cs typeface="Open Sans Extrabold" panose="020B0906030804020204" pitchFamily="34" charset="0"/>
              </a:rPr>
              <a:t>=</a:t>
            </a:r>
          </a:p>
        </p:txBody>
      </p:sp>
      <p:grpSp>
        <p:nvGrpSpPr>
          <p:cNvPr id="22" name="Group 21">
            <a:extLst>
              <a:ext uri="{FF2B5EF4-FFF2-40B4-BE49-F238E27FC236}">
                <a16:creationId xmlns:a16="http://schemas.microsoft.com/office/drawing/2014/main" id="{AB6D3032-414C-45F5-BF2D-0C57C0193524}"/>
              </a:ext>
            </a:extLst>
          </p:cNvPr>
          <p:cNvGrpSpPr/>
          <p:nvPr/>
        </p:nvGrpSpPr>
        <p:grpSpPr>
          <a:xfrm>
            <a:off x="4568825" y="2267026"/>
            <a:ext cx="3054350" cy="3519556"/>
            <a:chOff x="870737" y="1830294"/>
            <a:chExt cx="3054350" cy="3519556"/>
          </a:xfrm>
        </p:grpSpPr>
        <p:sp>
          <p:nvSpPr>
            <p:cNvPr id="23" name="!!Rectangle 29">
              <a:extLst>
                <a:ext uri="{FF2B5EF4-FFF2-40B4-BE49-F238E27FC236}">
                  <a16:creationId xmlns:a16="http://schemas.microsoft.com/office/drawing/2014/main" id="{2355C4DF-8F3E-402A-805A-6B4FF25CE828}"/>
                </a:ext>
              </a:extLst>
            </p:cNvPr>
            <p:cNvSpPr/>
            <p:nvPr/>
          </p:nvSpPr>
          <p:spPr>
            <a:xfrm>
              <a:off x="870737" y="2320890"/>
              <a:ext cx="3054350" cy="3028960"/>
            </a:xfrm>
            <a:prstGeom prst="rect">
              <a:avLst/>
            </a:prstGeom>
            <a:no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432000" rtlCol="0" anchor="b" anchorCtr="0"/>
            <a:lstStyle/>
            <a:p>
              <a:pPr lvl="0" algn="ctr"/>
              <a:r>
                <a:rPr lang="en-US" sz="2800" b="1">
                  <a:solidFill>
                    <a:srgbClr val="074AC7"/>
                  </a:solidFill>
                  <a:latin typeface="Poppins" panose="00000500000000000000" pitchFamily="2" charset="0"/>
                  <a:ea typeface="Open Sans Extrabold" panose="020B0906030804020204" pitchFamily="34" charset="0"/>
                  <a:cs typeface="Poppins" panose="00000500000000000000" pitchFamily="2" charset="0"/>
                </a:rPr>
                <a:t>RPA</a:t>
              </a:r>
              <a:endParaRPr lang="en-US" sz="1600" b="1">
                <a:solidFill>
                  <a:srgbClr val="074AC7"/>
                </a:solidFill>
                <a:latin typeface="Poppins" panose="00000500000000000000" pitchFamily="2" charset="0"/>
                <a:ea typeface="Open Sans Extrabold" panose="020B0906030804020204" pitchFamily="34" charset="0"/>
                <a:cs typeface="Poppins" panose="00000500000000000000" pitchFamily="2" charset="0"/>
              </a:endParaRPr>
            </a:p>
            <a:p>
              <a:pPr lvl="0" algn="ctr"/>
              <a:r>
                <a:rPr lang="en-US" sz="2800" b="1">
                  <a:solidFill>
                    <a:srgbClr val="074AC7"/>
                  </a:solidFill>
                  <a:latin typeface="Poppins" panose="00000500000000000000" pitchFamily="2" charset="0"/>
                  <a:ea typeface="Open Sans Extrabold" panose="020B0906030804020204" pitchFamily="34" charset="0"/>
                  <a:cs typeface="Poppins" panose="00000500000000000000" pitchFamily="2" charset="0"/>
                </a:rPr>
                <a:t>Testing</a:t>
              </a:r>
            </a:p>
          </p:txBody>
        </p:sp>
        <p:pic>
          <p:nvPicPr>
            <p:cNvPr id="24" name="Graphic 23">
              <a:extLst>
                <a:ext uri="{FF2B5EF4-FFF2-40B4-BE49-F238E27FC236}">
                  <a16:creationId xmlns:a16="http://schemas.microsoft.com/office/drawing/2014/main" id="{D4C50EE2-32AB-4F09-8EE1-71897310F7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5374" y="1830294"/>
              <a:ext cx="2005076" cy="2005076"/>
            </a:xfrm>
            <a:prstGeom prst="rect">
              <a:avLst/>
            </a:prstGeom>
          </p:spPr>
        </p:pic>
      </p:grpSp>
      <p:grpSp>
        <p:nvGrpSpPr>
          <p:cNvPr id="25" name="Group 24">
            <a:extLst>
              <a:ext uri="{FF2B5EF4-FFF2-40B4-BE49-F238E27FC236}">
                <a16:creationId xmlns:a16="http://schemas.microsoft.com/office/drawing/2014/main" id="{844E18DE-B944-4BDB-9B1C-987CBCFCAFE3}"/>
              </a:ext>
            </a:extLst>
          </p:cNvPr>
          <p:cNvGrpSpPr/>
          <p:nvPr/>
        </p:nvGrpSpPr>
        <p:grpSpPr>
          <a:xfrm>
            <a:off x="8266913" y="2267026"/>
            <a:ext cx="3054350" cy="3519556"/>
            <a:chOff x="870737" y="1830294"/>
            <a:chExt cx="3054350" cy="3519556"/>
          </a:xfrm>
        </p:grpSpPr>
        <p:sp>
          <p:nvSpPr>
            <p:cNvPr id="26" name="!!Rectangle 29">
              <a:extLst>
                <a:ext uri="{FF2B5EF4-FFF2-40B4-BE49-F238E27FC236}">
                  <a16:creationId xmlns:a16="http://schemas.microsoft.com/office/drawing/2014/main" id="{76D389C6-A6D2-408D-8D6B-8DD26BE761D5}"/>
                </a:ext>
              </a:extLst>
            </p:cNvPr>
            <p:cNvSpPr/>
            <p:nvPr/>
          </p:nvSpPr>
          <p:spPr>
            <a:xfrm>
              <a:off x="870737" y="2320890"/>
              <a:ext cx="3054350" cy="3028960"/>
            </a:xfrm>
            <a:prstGeom prst="rect">
              <a:avLst/>
            </a:prstGeom>
            <a:no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432000" rtlCol="0" anchor="b" anchorCtr="0"/>
            <a:lstStyle/>
            <a:p>
              <a:pPr lvl="0" algn="ctr"/>
              <a:r>
                <a:rPr lang="en-US" sz="2800" b="1">
                  <a:solidFill>
                    <a:srgbClr val="00823B"/>
                  </a:solidFill>
                  <a:latin typeface="Poppins" panose="00000500000000000000" pitchFamily="2" charset="0"/>
                  <a:ea typeface="Open Sans Extrabold" panose="020B0906030804020204" pitchFamily="34" charset="0"/>
                  <a:cs typeface="Poppins" panose="00000500000000000000" pitchFamily="2" charset="0"/>
                </a:rPr>
                <a:t>Test</a:t>
              </a:r>
            </a:p>
            <a:p>
              <a:pPr lvl="0" algn="ctr"/>
              <a:r>
                <a:rPr lang="en-US" sz="2800" b="1">
                  <a:solidFill>
                    <a:srgbClr val="00823B"/>
                  </a:solidFill>
                  <a:latin typeface="Poppins" panose="00000500000000000000" pitchFamily="2" charset="0"/>
                  <a:ea typeface="Open Sans Extrabold" panose="020B0906030804020204" pitchFamily="34" charset="0"/>
                  <a:cs typeface="Poppins" panose="00000500000000000000" pitchFamily="2" charset="0"/>
                </a:rPr>
                <a:t>Suite</a:t>
              </a:r>
            </a:p>
          </p:txBody>
        </p:sp>
        <p:pic>
          <p:nvPicPr>
            <p:cNvPr id="27" name="Graphic 26">
              <a:extLst>
                <a:ext uri="{FF2B5EF4-FFF2-40B4-BE49-F238E27FC236}">
                  <a16:creationId xmlns:a16="http://schemas.microsoft.com/office/drawing/2014/main" id="{7A3F4A85-8A75-4DDB-9643-AAF88B9D40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95374" y="1830294"/>
              <a:ext cx="2005076" cy="2005076"/>
            </a:xfrm>
            <a:prstGeom prst="rect">
              <a:avLst/>
            </a:prstGeom>
          </p:spPr>
        </p:pic>
      </p:grpSp>
      <p:sp>
        <p:nvSpPr>
          <p:cNvPr id="29" name="WebAutomation">
            <a:extLst>
              <a:ext uri="{FF2B5EF4-FFF2-40B4-BE49-F238E27FC236}">
                <a16:creationId xmlns:a16="http://schemas.microsoft.com/office/drawing/2014/main" id="{E420304C-A6DE-4C8A-BBC5-569D97298DBB}"/>
              </a:ext>
            </a:extLst>
          </p:cNvPr>
          <p:cNvSpPr/>
          <p:nvPr/>
        </p:nvSpPr>
        <p:spPr>
          <a:xfrm>
            <a:off x="1395374" y="1771650"/>
            <a:ext cx="2005076" cy="379451"/>
          </a:xfrm>
          <a:prstGeom prst="rect">
            <a:avLst/>
          </a:prstGeom>
          <a:solidFill>
            <a:srgbClr val="E64C2C"/>
          </a:solidFill>
          <a:ln w="6350">
            <a:solidFill>
              <a:srgbClr val="E64C2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900" b="1">
                <a:solidFill>
                  <a:schemeClr val="bg1"/>
                </a:solidFill>
                <a:latin typeface="Poppins" panose="00000500000000000000" pitchFamily="2" charset="0"/>
                <a:ea typeface="Open Sans Extrabold" panose="020B0906030804020204" pitchFamily="34" charset="0"/>
                <a:cs typeface="Poppins" panose="00000500000000000000" pitchFamily="2" charset="0"/>
              </a:rPr>
              <a:t>For Testing Teams</a:t>
            </a:r>
          </a:p>
        </p:txBody>
      </p:sp>
      <p:sp>
        <p:nvSpPr>
          <p:cNvPr id="30" name="WebAutomation">
            <a:extLst>
              <a:ext uri="{FF2B5EF4-FFF2-40B4-BE49-F238E27FC236}">
                <a16:creationId xmlns:a16="http://schemas.microsoft.com/office/drawing/2014/main" id="{6E427082-5575-42F3-ABC8-9607C2A86E18}"/>
              </a:ext>
            </a:extLst>
          </p:cNvPr>
          <p:cNvSpPr/>
          <p:nvPr/>
        </p:nvSpPr>
        <p:spPr>
          <a:xfrm>
            <a:off x="5093462" y="1771650"/>
            <a:ext cx="2005076" cy="379451"/>
          </a:xfrm>
          <a:prstGeom prst="rect">
            <a:avLst/>
          </a:prstGeom>
          <a:solidFill>
            <a:srgbClr val="074AC7"/>
          </a:solidFill>
          <a:ln w="6350">
            <a:solidFill>
              <a:srgbClr val="074A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900" b="1">
                <a:solidFill>
                  <a:schemeClr val="bg1"/>
                </a:solidFill>
                <a:latin typeface="Poppins" panose="00000500000000000000" pitchFamily="2" charset="0"/>
                <a:ea typeface="Open Sans Extrabold" panose="020B0906030804020204" pitchFamily="34" charset="0"/>
                <a:cs typeface="Poppins" panose="00000500000000000000" pitchFamily="2" charset="0"/>
              </a:rPr>
              <a:t>For RPA Teams</a:t>
            </a:r>
          </a:p>
        </p:txBody>
      </p:sp>
      <p:sp>
        <p:nvSpPr>
          <p:cNvPr id="31" name="WebAutomation">
            <a:extLst>
              <a:ext uri="{FF2B5EF4-FFF2-40B4-BE49-F238E27FC236}">
                <a16:creationId xmlns:a16="http://schemas.microsoft.com/office/drawing/2014/main" id="{362524BB-32E2-491B-9921-297D653B3483}"/>
              </a:ext>
            </a:extLst>
          </p:cNvPr>
          <p:cNvSpPr/>
          <p:nvPr/>
        </p:nvSpPr>
        <p:spPr>
          <a:xfrm>
            <a:off x="8791550" y="1771650"/>
            <a:ext cx="2005076" cy="379451"/>
          </a:xfrm>
          <a:prstGeom prst="rect">
            <a:avLst/>
          </a:prstGeom>
          <a:solidFill>
            <a:srgbClr val="00823B"/>
          </a:solidFill>
          <a:ln w="6350">
            <a:solidFill>
              <a:srgbClr val="00823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r>
              <a:rPr lang="en-US" sz="900" b="1">
                <a:solidFill>
                  <a:schemeClr val="bg1"/>
                </a:solidFill>
                <a:latin typeface="Poppins" panose="00000500000000000000" pitchFamily="2" charset="0"/>
                <a:ea typeface="Open Sans Extrabold" panose="020B0906030804020204" pitchFamily="34" charset="0"/>
                <a:cs typeface="Poppins" panose="00000500000000000000" pitchFamily="2" charset="0"/>
              </a:rPr>
              <a:t>For Fast</a:t>
            </a:r>
            <a:r>
              <a:rPr lang="en-US" sz="9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r>
              <a:rPr lang="en-US" sz="900" b="1">
                <a:solidFill>
                  <a:schemeClr val="bg1"/>
                </a:solidFill>
                <a:latin typeface="Poppins" panose="00000500000000000000" pitchFamily="2" charset="0"/>
                <a:ea typeface="Open Sans Extrabold" panose="020B0906030804020204" pitchFamily="34" charset="0"/>
                <a:cs typeface="Poppins" panose="00000500000000000000" pitchFamily="2" charset="0"/>
              </a:rPr>
              <a:t>Moving Companies</a:t>
            </a:r>
          </a:p>
        </p:txBody>
      </p:sp>
      <p:sp>
        <p:nvSpPr>
          <p:cNvPr id="32" name="Rectangle 31">
            <a:extLst>
              <a:ext uri="{FF2B5EF4-FFF2-40B4-BE49-F238E27FC236}">
                <a16:creationId xmlns:a16="http://schemas.microsoft.com/office/drawing/2014/main" id="{5359DB2B-5F84-4A9F-9BC3-225D602C8FAE}"/>
              </a:ext>
            </a:extLst>
          </p:cNvPr>
          <p:cNvSpPr/>
          <p:nvPr/>
        </p:nvSpPr>
        <p:spPr>
          <a:xfrm>
            <a:off x="911424" y="116001"/>
            <a:ext cx="11280576" cy="365598"/>
          </a:xfrm>
          <a:prstGeom prst="rect">
            <a:avLst/>
          </a:prstGeom>
        </p:spPr>
        <p:txBody>
          <a:bodyPr wrap="square" lIns="36000" rIns="288000" anchor="ctr" anchorCtr="0">
            <a:noAutofit/>
          </a:bodyPr>
          <a:lstStyle/>
          <a:p>
            <a:r>
              <a:rPr lang="en-US" sz="1200">
                <a:latin typeface="Open Sans Light" panose="020B0306030504020204" pitchFamily="34" charset="0"/>
                <a:ea typeface="Open Sans Light" panose="020B0306030504020204" pitchFamily="34" charset="0"/>
                <a:cs typeface="Open Sans Light" panose="020B0306030504020204" pitchFamily="34" charset="0"/>
              </a:rPr>
              <a:t>‹› UiPath Test Suite </a:t>
            </a:r>
            <a:r>
              <a:rPr lang="en-US" sz="1200">
                <a:latin typeface="Poppins SemiBold" panose="00000700000000000000" pitchFamily="2" charset="0"/>
                <a:ea typeface="Open Sans Extrabold" panose="020B0906030804020204" pitchFamily="34" charset="0"/>
                <a:cs typeface="Poppins SemiBold" panose="00000700000000000000" pitchFamily="2" charset="0"/>
              </a:rPr>
              <a:t>▸</a:t>
            </a:r>
            <a:r>
              <a:rPr lang="en-US" sz="1200">
                <a:solidFill>
                  <a:srgbClr val="E64C2C"/>
                </a:solidFill>
                <a:latin typeface="Poppins SemiBold" panose="00000700000000000000" pitchFamily="2" charset="0"/>
                <a:ea typeface="Open Sans Extrabold" panose="020B0906030804020204" pitchFamily="34" charset="0"/>
                <a:cs typeface="Poppins SemiBold" panose="00000700000000000000" pitchFamily="2" charset="0"/>
              </a:rPr>
              <a:t> </a:t>
            </a:r>
            <a:r>
              <a:rPr lang="en-US" sz="1200">
                <a:latin typeface="Open Sans Light" panose="020B0306030504020204" pitchFamily="34" charset="0"/>
                <a:ea typeface="Open Sans Light" panose="020B0306030504020204" pitchFamily="34" charset="0"/>
                <a:cs typeface="Open Sans Light" panose="020B0306030504020204" pitchFamily="34" charset="0"/>
              </a:rPr>
              <a:t>One Solution, Two Purposes.</a:t>
            </a:r>
          </a:p>
        </p:txBody>
      </p:sp>
      <p:sp>
        <p:nvSpPr>
          <p:cNvPr id="19" name="Rectangle 18">
            <a:extLst>
              <a:ext uri="{FF2B5EF4-FFF2-40B4-BE49-F238E27FC236}">
                <a16:creationId xmlns:a16="http://schemas.microsoft.com/office/drawing/2014/main" id="{E2B881CC-8A92-4140-A86F-7569A27C0F62}"/>
              </a:ext>
            </a:extLst>
          </p:cNvPr>
          <p:cNvSpPr/>
          <p:nvPr/>
        </p:nvSpPr>
        <p:spPr>
          <a:xfrm>
            <a:off x="0" y="6492402"/>
            <a:ext cx="12192000" cy="365598"/>
          </a:xfrm>
          <a:prstGeom prst="rect">
            <a:avLst/>
          </a:prstGeom>
        </p:spPr>
        <p:txBody>
          <a:bodyPr wrap="square" lIns="216000" rIns="180000" anchor="ctr" anchorCtr="0">
            <a:noAutofit/>
          </a:bodyPr>
          <a:lstStyle/>
          <a:p>
            <a:r>
              <a:rPr lang="en-US" sz="1200">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a:latin typeface="Open Sans Extrabold" panose="020B0906030804020204" pitchFamily="34" charset="0"/>
                <a:ea typeface="Open Sans Extrabold" panose="020B0906030804020204" pitchFamily="34" charset="0"/>
                <a:cs typeface="Open Sans Extrabold" panose="020B0906030804020204" pitchFamily="34" charset="0"/>
              </a:rPr>
              <a:t>Goal </a:t>
            </a:r>
            <a:r>
              <a:rPr lang="en-US" sz="1200">
                <a:latin typeface="Open Sans Light" panose="020B0306030504020204" pitchFamily="34" charset="0"/>
                <a:ea typeface="Open Sans Light" panose="020B0306030504020204" pitchFamily="34" charset="0"/>
                <a:cs typeface="Open Sans Light" panose="020B0306030504020204" pitchFamily="34" charset="0"/>
              </a:rPr>
              <a:t>‹› Be it testing software applications or testing RPA, the UiPath Test Suite aims to answer your needs for scalable enterprise-wide automation.</a:t>
            </a:r>
          </a:p>
        </p:txBody>
      </p:sp>
    </p:spTree>
    <p:extLst>
      <p:ext uri="{BB962C8B-B14F-4D97-AF65-F5344CB8AC3E}">
        <p14:creationId xmlns:p14="http://schemas.microsoft.com/office/powerpoint/2010/main" val="11690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BF326-A885-4E85-8D4D-189B1E9F1864}"/>
              </a:ext>
            </a:extLst>
          </p:cNvPr>
          <p:cNvSpPr>
            <a:spLocks noGrp="1"/>
          </p:cNvSpPr>
          <p:nvPr>
            <p:ph type="ctrTitle"/>
          </p:nvPr>
        </p:nvSpPr>
        <p:spPr/>
        <p:txBody>
          <a:bodyPr/>
          <a:lstStyle/>
          <a:p>
            <a:r>
              <a:rPr lang="de-DE"/>
              <a:t>Product Vision</a:t>
            </a:r>
            <a:endParaRPr lang="de-AT"/>
          </a:p>
        </p:txBody>
      </p:sp>
    </p:spTree>
    <p:extLst>
      <p:ext uri="{BB962C8B-B14F-4D97-AF65-F5344CB8AC3E}">
        <p14:creationId xmlns:p14="http://schemas.microsoft.com/office/powerpoint/2010/main" val="4464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D4411D9C-0458-4FDB-8D2A-4C9B598D6182}"/>
              </a:ext>
            </a:extLst>
          </p:cNvPr>
          <p:cNvGrpSpPr/>
          <p:nvPr/>
        </p:nvGrpSpPr>
        <p:grpSpPr>
          <a:xfrm>
            <a:off x="1319988" y="1070312"/>
            <a:ext cx="9659240" cy="4612473"/>
            <a:chOff x="1319988" y="1070312"/>
            <a:chExt cx="9631041" cy="4612473"/>
          </a:xfrm>
        </p:grpSpPr>
        <p:sp>
          <p:nvSpPr>
            <p:cNvPr id="98" name="Freeform: Shape 97">
              <a:extLst>
                <a:ext uri="{FF2B5EF4-FFF2-40B4-BE49-F238E27FC236}">
                  <a16:creationId xmlns:a16="http://schemas.microsoft.com/office/drawing/2014/main" id="{36746C9C-207C-48A0-9665-826AD7FF0DF9}"/>
                </a:ext>
              </a:extLst>
            </p:cNvPr>
            <p:cNvSpPr/>
            <p:nvPr/>
          </p:nvSpPr>
          <p:spPr>
            <a:xfrm>
              <a:off x="1319988" y="1070312"/>
              <a:ext cx="9631041" cy="4612473"/>
            </a:xfrm>
            <a:custGeom>
              <a:avLst/>
              <a:gdLst>
                <a:gd name="connsiteX0" fmla="*/ 9631041 w 9631041"/>
                <a:gd name="connsiteY0" fmla="*/ 0 h 4612473"/>
                <a:gd name="connsiteX1" fmla="*/ 9631041 w 9631041"/>
                <a:gd name="connsiteY1" fmla="*/ 14018 h 4612473"/>
                <a:gd name="connsiteX2" fmla="*/ 6275125 w 9631041"/>
                <a:gd name="connsiteY2" fmla="*/ 1690528 h 4612473"/>
                <a:gd name="connsiteX3" fmla="*/ 5979842 w 9631041"/>
                <a:gd name="connsiteY3" fmla="*/ 1657847 h 4612473"/>
                <a:gd name="connsiteX4" fmla="*/ 3128195 w 9631041"/>
                <a:gd name="connsiteY4" fmla="*/ 1769091 h 4612473"/>
                <a:gd name="connsiteX5" fmla="*/ 111122 w 9631041"/>
                <a:gd name="connsiteY5" fmla="*/ 4361661 h 4612473"/>
                <a:gd name="connsiteX6" fmla="*/ 0 w 9631041"/>
                <a:gd name="connsiteY6" fmla="*/ 4612473 h 4612473"/>
                <a:gd name="connsiteX7" fmla="*/ 11288 w 9631041"/>
                <a:gd name="connsiteY7" fmla="*/ 4583805 h 4612473"/>
                <a:gd name="connsiteX8" fmla="*/ 2992950 w 9631041"/>
                <a:gd name="connsiteY8" fmla="*/ 1047831 h 4612473"/>
                <a:gd name="connsiteX9" fmla="*/ 9165780 w 9631041"/>
                <a:gd name="connsiteY9" fmla="*/ 10511 h 4612473"/>
                <a:gd name="connsiteX10" fmla="*/ 9631041 w 9631041"/>
                <a:gd name="connsiteY10" fmla="*/ 0 h 461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1041" h="4612473">
                  <a:moveTo>
                    <a:pt x="9631041" y="0"/>
                  </a:moveTo>
                  <a:lnTo>
                    <a:pt x="9631041" y="14018"/>
                  </a:lnTo>
                  <a:lnTo>
                    <a:pt x="6275125" y="1690528"/>
                  </a:lnTo>
                  <a:lnTo>
                    <a:pt x="5979842" y="1657847"/>
                  </a:lnTo>
                  <a:cubicBezTo>
                    <a:pt x="4891905" y="1548002"/>
                    <a:pt x="3941928" y="1543194"/>
                    <a:pt x="3128195" y="1769091"/>
                  </a:cubicBezTo>
                  <a:cubicBezTo>
                    <a:pt x="1704162" y="2164411"/>
                    <a:pt x="681616" y="3160984"/>
                    <a:pt x="111122" y="4361661"/>
                  </a:cubicBezTo>
                  <a:lnTo>
                    <a:pt x="0" y="4612473"/>
                  </a:lnTo>
                  <a:lnTo>
                    <a:pt x="11288" y="4583805"/>
                  </a:lnTo>
                  <a:cubicBezTo>
                    <a:pt x="606620" y="3124327"/>
                    <a:pt x="1467202" y="1810047"/>
                    <a:pt x="2992950" y="1047831"/>
                  </a:cubicBezTo>
                  <a:cubicBezTo>
                    <a:pt x="4518699" y="285615"/>
                    <a:pt x="6709614" y="75464"/>
                    <a:pt x="9165780" y="10511"/>
                  </a:cubicBezTo>
                  <a:lnTo>
                    <a:pt x="9631041"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9" name="Freeform: Shape 98">
              <a:extLst>
                <a:ext uri="{FF2B5EF4-FFF2-40B4-BE49-F238E27FC236}">
                  <a16:creationId xmlns:a16="http://schemas.microsoft.com/office/drawing/2014/main" id="{B54ADD2F-8061-4E6D-863F-31AAE52DEB9A}"/>
                </a:ext>
              </a:extLst>
            </p:cNvPr>
            <p:cNvSpPr/>
            <p:nvPr/>
          </p:nvSpPr>
          <p:spPr>
            <a:xfrm>
              <a:off x="7595113" y="1084330"/>
              <a:ext cx="3355916" cy="2158694"/>
            </a:xfrm>
            <a:custGeom>
              <a:avLst/>
              <a:gdLst>
                <a:gd name="connsiteX0" fmla="*/ 3355916 w 3355916"/>
                <a:gd name="connsiteY0" fmla="*/ 0 h 2158694"/>
                <a:gd name="connsiteX1" fmla="*/ 3355916 w 3355916"/>
                <a:gd name="connsiteY1" fmla="*/ 2158694 h 2158694"/>
                <a:gd name="connsiteX2" fmla="*/ 2878571 w 3355916"/>
                <a:gd name="connsiteY2" fmla="*/ 2089233 h 2158694"/>
                <a:gd name="connsiteX3" fmla="*/ 119163 w 3355916"/>
                <a:gd name="connsiteY3" fmla="*/ 1689698 h 2158694"/>
                <a:gd name="connsiteX4" fmla="*/ 0 w 3355916"/>
                <a:gd name="connsiteY4" fmla="*/ 1676510 h 2158694"/>
                <a:gd name="connsiteX5" fmla="*/ 3355916 w 3355916"/>
                <a:gd name="connsiteY5" fmla="*/ 0 h 215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5916" h="2158694">
                  <a:moveTo>
                    <a:pt x="3355916" y="0"/>
                  </a:moveTo>
                  <a:lnTo>
                    <a:pt x="3355916" y="2158694"/>
                  </a:lnTo>
                  <a:lnTo>
                    <a:pt x="2878571" y="2089233"/>
                  </a:lnTo>
                  <a:cubicBezTo>
                    <a:pt x="1880564" y="1941153"/>
                    <a:pt x="961003" y="1790303"/>
                    <a:pt x="119163" y="1689698"/>
                  </a:cubicBezTo>
                  <a:lnTo>
                    <a:pt x="0" y="1676510"/>
                  </a:lnTo>
                  <a:lnTo>
                    <a:pt x="335591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grpSp>
        <p:nvGrpSpPr>
          <p:cNvPr id="3" name="Group 2">
            <a:extLst>
              <a:ext uri="{FF2B5EF4-FFF2-40B4-BE49-F238E27FC236}">
                <a16:creationId xmlns:a16="http://schemas.microsoft.com/office/drawing/2014/main" id="{2E198E21-F11D-4C27-BC04-8425A893510C}"/>
              </a:ext>
            </a:extLst>
          </p:cNvPr>
          <p:cNvGrpSpPr/>
          <p:nvPr/>
        </p:nvGrpSpPr>
        <p:grpSpPr>
          <a:xfrm>
            <a:off x="549701" y="1403436"/>
            <a:ext cx="657118" cy="4076614"/>
            <a:chOff x="549701" y="1403436"/>
            <a:chExt cx="657118" cy="4076614"/>
          </a:xfrm>
        </p:grpSpPr>
        <p:grpSp>
          <p:nvGrpSpPr>
            <p:cNvPr id="110" name="Group 109">
              <a:extLst>
                <a:ext uri="{FF2B5EF4-FFF2-40B4-BE49-F238E27FC236}">
                  <a16:creationId xmlns:a16="http://schemas.microsoft.com/office/drawing/2014/main" id="{B6B278B7-F680-4C6F-8DF7-D6E5B25AE967}"/>
                </a:ext>
              </a:extLst>
            </p:cNvPr>
            <p:cNvGrpSpPr/>
            <p:nvPr/>
          </p:nvGrpSpPr>
          <p:grpSpPr>
            <a:xfrm flipH="1">
              <a:off x="549701" y="1403436"/>
              <a:ext cx="657118" cy="4076614"/>
              <a:chOff x="1242434" y="464432"/>
              <a:chExt cx="657118" cy="4779799"/>
            </a:xfrm>
          </p:grpSpPr>
          <p:grpSp>
            <p:nvGrpSpPr>
              <p:cNvPr id="111" name="Group 110">
                <a:extLst>
                  <a:ext uri="{FF2B5EF4-FFF2-40B4-BE49-F238E27FC236}">
                    <a16:creationId xmlns:a16="http://schemas.microsoft.com/office/drawing/2014/main" id="{91671014-4839-45E2-A114-FDDAE2EF7809}"/>
                  </a:ext>
                </a:extLst>
              </p:cNvPr>
              <p:cNvGrpSpPr/>
              <p:nvPr/>
            </p:nvGrpSpPr>
            <p:grpSpPr>
              <a:xfrm>
                <a:off x="1242434" y="609833"/>
                <a:ext cx="84358" cy="4490626"/>
                <a:chOff x="10637536" y="1262787"/>
                <a:chExt cx="84358" cy="4490626"/>
              </a:xfrm>
            </p:grpSpPr>
            <p:cxnSp>
              <p:nvCxnSpPr>
                <p:cNvPr id="114" name="Straight Connector 113">
                  <a:extLst>
                    <a:ext uri="{FF2B5EF4-FFF2-40B4-BE49-F238E27FC236}">
                      <a16:creationId xmlns:a16="http://schemas.microsoft.com/office/drawing/2014/main" id="{E0F91A9F-1FD0-4A79-8F13-B3E3B1DBECE0}"/>
                    </a:ext>
                  </a:extLst>
                </p:cNvPr>
                <p:cNvCxnSpPr/>
                <p:nvPr/>
              </p:nvCxnSpPr>
              <p:spPr>
                <a:xfrm rot="5400000">
                  <a:off x="10679715" y="5711234"/>
                  <a:ext cx="0" cy="84358"/>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C5030DC-C9C4-40C0-9F95-BD395419580B}"/>
                    </a:ext>
                  </a:extLst>
                </p:cNvPr>
                <p:cNvCxnSpPr/>
                <p:nvPr/>
              </p:nvCxnSpPr>
              <p:spPr>
                <a:xfrm rot="5400000">
                  <a:off x="10679715" y="1220608"/>
                  <a:ext cx="0" cy="84358"/>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2" name="Rectangle 111">
                <a:extLst>
                  <a:ext uri="{FF2B5EF4-FFF2-40B4-BE49-F238E27FC236}">
                    <a16:creationId xmlns:a16="http://schemas.microsoft.com/office/drawing/2014/main" id="{58517E01-48A6-4836-8234-5990403EEF28}"/>
                  </a:ext>
                </a:extLst>
              </p:cNvPr>
              <p:cNvSpPr/>
              <p:nvPr/>
            </p:nvSpPr>
            <p:spPr>
              <a:xfrm>
                <a:off x="1389730" y="464432"/>
                <a:ext cx="509822" cy="289175"/>
              </a:xfrm>
              <a:prstGeom prst="rect">
                <a:avLst/>
              </a:prstGeom>
            </p:spPr>
            <p:txBody>
              <a:bodyPr wrap="none" lIns="0" tIns="0" rIns="0" bIns="0" anchor="ctr" anchorCtr="0">
                <a:noAutofit/>
              </a:bodyPr>
              <a:lstStyle/>
              <a:p>
                <a:pPr algn="r"/>
                <a:r>
                  <a:rPr lang="en-US" sz="1050">
                    <a:latin typeface="Poppins" panose="00000500000000000000" pitchFamily="2" charset="0"/>
                    <a:ea typeface="Open Sans" panose="020B0606030504020204" pitchFamily="34" charset="0"/>
                    <a:cs typeface="Poppins" panose="00000500000000000000" pitchFamily="2" charset="0"/>
                  </a:rPr>
                  <a:t>High</a:t>
                </a:r>
              </a:p>
            </p:txBody>
          </p:sp>
          <p:sp>
            <p:nvSpPr>
              <p:cNvPr id="113" name="Rectangle 112">
                <a:extLst>
                  <a:ext uri="{FF2B5EF4-FFF2-40B4-BE49-F238E27FC236}">
                    <a16:creationId xmlns:a16="http://schemas.microsoft.com/office/drawing/2014/main" id="{A1DB65CC-DC27-4D37-9B35-0E3939A103F3}"/>
                  </a:ext>
                </a:extLst>
              </p:cNvPr>
              <p:cNvSpPr/>
              <p:nvPr/>
            </p:nvSpPr>
            <p:spPr>
              <a:xfrm>
                <a:off x="1389730" y="4955056"/>
                <a:ext cx="509822" cy="289175"/>
              </a:xfrm>
              <a:prstGeom prst="rect">
                <a:avLst/>
              </a:prstGeom>
            </p:spPr>
            <p:txBody>
              <a:bodyPr wrap="none" lIns="0" tIns="0" rIns="0" bIns="0" anchor="ctr" anchorCtr="0">
                <a:noAutofit/>
              </a:bodyPr>
              <a:lstStyle/>
              <a:p>
                <a:pPr algn="r"/>
                <a:r>
                  <a:rPr lang="en-US" sz="1050">
                    <a:latin typeface="Poppins" panose="00000500000000000000" pitchFamily="2" charset="0"/>
                    <a:ea typeface="Open Sans" panose="020B0606030504020204" pitchFamily="34" charset="0"/>
                    <a:cs typeface="Poppins" panose="00000500000000000000" pitchFamily="2" charset="0"/>
                  </a:rPr>
                  <a:t>Low</a:t>
                </a:r>
              </a:p>
            </p:txBody>
          </p:sp>
        </p:grpSp>
        <p:sp>
          <p:nvSpPr>
            <p:cNvPr id="117" name="Rectangle 116">
              <a:extLst>
                <a:ext uri="{FF2B5EF4-FFF2-40B4-BE49-F238E27FC236}">
                  <a16:creationId xmlns:a16="http://schemas.microsoft.com/office/drawing/2014/main" id="{ABB2F633-7452-411A-9709-F7CFC80BDBD8}"/>
                </a:ext>
              </a:extLst>
            </p:cNvPr>
            <p:cNvSpPr/>
            <p:nvPr/>
          </p:nvSpPr>
          <p:spPr>
            <a:xfrm rot="16200000">
              <a:off x="-86829" y="3307177"/>
              <a:ext cx="2174970" cy="276999"/>
            </a:xfrm>
            <a:prstGeom prst="rect">
              <a:avLst/>
            </a:prstGeom>
            <a:noFill/>
          </p:spPr>
          <p:txBody>
            <a:bodyPr wrap="square">
              <a:spAutoFit/>
            </a:bodyPr>
            <a:lstStyle/>
            <a:p>
              <a:pPr algn="ctr"/>
              <a:r>
                <a:rPr lang="en-US" sz="1200" b="1">
                  <a:latin typeface="Open Sans Extrabold" panose="020B0906030804020204" pitchFamily="34" charset="0"/>
                  <a:ea typeface="Open Sans Extrabold" panose="020B0906030804020204" pitchFamily="34" charset="0"/>
                  <a:cs typeface="Open Sans Extrabold" panose="020B0906030804020204" pitchFamily="34" charset="0"/>
                </a:rPr>
                <a:t>Total Savings</a:t>
              </a:r>
            </a:p>
          </p:txBody>
        </p:sp>
      </p:grpSp>
      <p:sp>
        <p:nvSpPr>
          <p:cNvPr id="65" name="Rectangle 64">
            <a:extLst>
              <a:ext uri="{FF2B5EF4-FFF2-40B4-BE49-F238E27FC236}">
                <a16:creationId xmlns:a16="http://schemas.microsoft.com/office/drawing/2014/main" id="{A08AE652-4E6F-4B37-89CB-E7A315F99A40}"/>
              </a:ext>
            </a:extLst>
          </p:cNvPr>
          <p:cNvSpPr/>
          <p:nvPr/>
        </p:nvSpPr>
        <p:spPr>
          <a:xfrm>
            <a:off x="4853200" y="6005839"/>
            <a:ext cx="2865229" cy="276999"/>
          </a:xfrm>
          <a:prstGeom prst="rect">
            <a:avLst/>
          </a:prstGeom>
          <a:solidFill>
            <a:schemeClr val="bg1"/>
          </a:solidFill>
        </p:spPr>
        <p:txBody>
          <a:bodyPr wrap="square">
            <a:spAutoFit/>
          </a:bodyPr>
          <a:lstStyle/>
          <a:p>
            <a:pPr algn="ctr"/>
            <a:r>
              <a:rPr lang="en-US" sz="1200" b="1">
                <a:latin typeface="Open Sans Extrabold" panose="020B0906030804020204" pitchFamily="34" charset="0"/>
                <a:ea typeface="Open Sans Extrabold" panose="020B0906030804020204" pitchFamily="34" charset="0"/>
                <a:cs typeface="Open Sans Extrabold" panose="020B0906030804020204" pitchFamily="34" charset="0"/>
              </a:rPr>
              <a:t>Business Processes</a:t>
            </a:r>
          </a:p>
        </p:txBody>
      </p:sp>
      <p:sp>
        <p:nvSpPr>
          <p:cNvPr id="7" name="!!Rectangle 1">
            <a:extLst>
              <a:ext uri="{FF2B5EF4-FFF2-40B4-BE49-F238E27FC236}">
                <a16:creationId xmlns:a16="http://schemas.microsoft.com/office/drawing/2014/main" id="{56658BF1-60C9-4702-80E2-BB5C151FBB59}"/>
              </a:ext>
            </a:extLst>
          </p:cNvPr>
          <p:cNvSpPr/>
          <p:nvPr/>
        </p:nvSpPr>
        <p:spPr>
          <a:xfrm>
            <a:off x="1651866" y="4561285"/>
            <a:ext cx="201204" cy="1388752"/>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Rectangle 2">
            <a:extLst>
              <a:ext uri="{FF2B5EF4-FFF2-40B4-BE49-F238E27FC236}">
                <a16:creationId xmlns:a16="http://schemas.microsoft.com/office/drawing/2014/main" id="{D74647D8-3985-4913-868C-DA3BB63E7EC1}"/>
              </a:ext>
            </a:extLst>
          </p:cNvPr>
          <p:cNvSpPr/>
          <p:nvPr/>
        </p:nvSpPr>
        <p:spPr>
          <a:xfrm>
            <a:off x="1906726" y="4139803"/>
            <a:ext cx="201204" cy="1809540"/>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Rectangle 3">
            <a:extLst>
              <a:ext uri="{FF2B5EF4-FFF2-40B4-BE49-F238E27FC236}">
                <a16:creationId xmlns:a16="http://schemas.microsoft.com/office/drawing/2014/main" id="{81EEB80B-CB43-4FE8-BAF1-3FE97E2FD475}"/>
              </a:ext>
            </a:extLst>
          </p:cNvPr>
          <p:cNvSpPr/>
          <p:nvPr/>
        </p:nvSpPr>
        <p:spPr>
          <a:xfrm>
            <a:off x="2162988" y="3764756"/>
            <a:ext cx="201204" cy="2184726"/>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Rectangle 4">
            <a:extLst>
              <a:ext uri="{FF2B5EF4-FFF2-40B4-BE49-F238E27FC236}">
                <a16:creationId xmlns:a16="http://schemas.microsoft.com/office/drawing/2014/main" id="{759EC83E-460E-4BF6-8C5D-90E91ACBEA5E}"/>
              </a:ext>
            </a:extLst>
          </p:cNvPr>
          <p:cNvSpPr/>
          <p:nvPr/>
        </p:nvSpPr>
        <p:spPr>
          <a:xfrm>
            <a:off x="2418548" y="3451622"/>
            <a:ext cx="201204" cy="2497999"/>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1" name="!!Rectangle 5">
            <a:extLst>
              <a:ext uri="{FF2B5EF4-FFF2-40B4-BE49-F238E27FC236}">
                <a16:creationId xmlns:a16="http://schemas.microsoft.com/office/drawing/2014/main" id="{80C7D8DE-F08C-4BD9-BC39-79753463F1B2}"/>
              </a:ext>
            </a:extLst>
          </p:cNvPr>
          <p:cNvSpPr/>
          <p:nvPr/>
        </p:nvSpPr>
        <p:spPr>
          <a:xfrm>
            <a:off x="2674110" y="3169444"/>
            <a:ext cx="201204" cy="2780317"/>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2" name="!!Rectangle 6">
            <a:extLst>
              <a:ext uri="{FF2B5EF4-FFF2-40B4-BE49-F238E27FC236}">
                <a16:creationId xmlns:a16="http://schemas.microsoft.com/office/drawing/2014/main" id="{3FC9ECDF-D865-4E68-BABC-9945F6BFCB8C}"/>
              </a:ext>
            </a:extLst>
          </p:cNvPr>
          <p:cNvSpPr/>
          <p:nvPr/>
        </p:nvSpPr>
        <p:spPr>
          <a:xfrm>
            <a:off x="2930201" y="2922984"/>
            <a:ext cx="201204" cy="3026915"/>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8" name="!!Rectangle 7">
            <a:extLst>
              <a:ext uri="{FF2B5EF4-FFF2-40B4-BE49-F238E27FC236}">
                <a16:creationId xmlns:a16="http://schemas.microsoft.com/office/drawing/2014/main" id="{E12B1461-DA7E-48EC-A670-5DD8A5A09BB8}"/>
              </a:ext>
            </a:extLst>
          </p:cNvPr>
          <p:cNvSpPr/>
          <p:nvPr/>
        </p:nvSpPr>
        <p:spPr>
          <a:xfrm>
            <a:off x="3185761" y="2706291"/>
            <a:ext cx="201204" cy="3243329"/>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1" name="!!Rectangle 8">
            <a:extLst>
              <a:ext uri="{FF2B5EF4-FFF2-40B4-BE49-F238E27FC236}">
                <a16:creationId xmlns:a16="http://schemas.microsoft.com/office/drawing/2014/main" id="{11E0CC02-C6F0-4437-99A0-9CF45252FA0D}"/>
              </a:ext>
            </a:extLst>
          </p:cNvPr>
          <p:cNvSpPr/>
          <p:nvPr/>
        </p:nvSpPr>
        <p:spPr>
          <a:xfrm>
            <a:off x="3441322" y="2515791"/>
            <a:ext cx="201204" cy="3433969"/>
          </a:xfrm>
          <a:prstGeom prst="rect">
            <a:avLst/>
          </a:prstGeom>
          <a:solidFill>
            <a:srgbClr val="E5F2EB"/>
          </a:solidFill>
          <a:ln w="635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2" name="!!Rectangle 48">
            <a:extLst>
              <a:ext uri="{FF2B5EF4-FFF2-40B4-BE49-F238E27FC236}">
                <a16:creationId xmlns:a16="http://schemas.microsoft.com/office/drawing/2014/main" id="{C73E1512-494C-418A-8D83-BCD2D93FEE79}"/>
              </a:ext>
            </a:extLst>
          </p:cNvPr>
          <p:cNvSpPr/>
          <p:nvPr/>
        </p:nvSpPr>
        <p:spPr>
          <a:xfrm>
            <a:off x="1211262" y="933450"/>
            <a:ext cx="9769477" cy="5016586"/>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5" name="Group 4">
            <a:extLst>
              <a:ext uri="{FF2B5EF4-FFF2-40B4-BE49-F238E27FC236}">
                <a16:creationId xmlns:a16="http://schemas.microsoft.com/office/drawing/2014/main" id="{AFDB3573-86C8-4C02-A40A-3ACA181C17AE}"/>
              </a:ext>
            </a:extLst>
          </p:cNvPr>
          <p:cNvGrpSpPr/>
          <p:nvPr/>
        </p:nvGrpSpPr>
        <p:grpSpPr>
          <a:xfrm>
            <a:off x="1527837" y="5948524"/>
            <a:ext cx="890093" cy="367945"/>
            <a:chOff x="1059523" y="5948524"/>
            <a:chExt cx="890093" cy="367945"/>
          </a:xfrm>
        </p:grpSpPr>
        <p:sp>
          <p:nvSpPr>
            <p:cNvPr id="60" name="Rectangle 59">
              <a:extLst>
                <a:ext uri="{FF2B5EF4-FFF2-40B4-BE49-F238E27FC236}">
                  <a16:creationId xmlns:a16="http://schemas.microsoft.com/office/drawing/2014/main" id="{3B975EC4-17BC-442F-AFD1-43E8010DEF4F}"/>
                </a:ext>
              </a:extLst>
            </p:cNvPr>
            <p:cNvSpPr/>
            <p:nvPr/>
          </p:nvSpPr>
          <p:spPr>
            <a:xfrm>
              <a:off x="1059523" y="6005197"/>
              <a:ext cx="890093" cy="311272"/>
            </a:xfrm>
            <a:prstGeom prst="rect">
              <a:avLst/>
            </a:prstGeom>
          </p:spPr>
          <p:txBody>
            <a:bodyPr wrap="none">
              <a:noAutofit/>
            </a:bodyPr>
            <a:lstStyle/>
            <a:p>
              <a:pPr algn="ctr"/>
              <a:r>
                <a:rPr lang="en-US" sz="1200">
                  <a:latin typeface="Poppins" panose="00000500000000000000" pitchFamily="2" charset="0"/>
                  <a:ea typeface="Open Sans" panose="020B0606030504020204" pitchFamily="34" charset="0"/>
                  <a:cs typeface="Poppins" panose="00000500000000000000" pitchFamily="2" charset="0"/>
                </a:rPr>
                <a:t>10</a:t>
              </a:r>
              <a:endParaRPr lang="de-AT" sz="1200">
                <a:latin typeface="Poppins" panose="00000500000000000000" pitchFamily="2" charset="0"/>
                <a:ea typeface="Open Sans" panose="020B0606030504020204" pitchFamily="34" charset="0"/>
                <a:cs typeface="Poppins" panose="00000500000000000000" pitchFamily="2" charset="0"/>
              </a:endParaRPr>
            </a:p>
          </p:txBody>
        </p:sp>
        <p:cxnSp>
          <p:nvCxnSpPr>
            <p:cNvPr id="59" name="Straight Connector 58">
              <a:extLst>
                <a:ext uri="{FF2B5EF4-FFF2-40B4-BE49-F238E27FC236}">
                  <a16:creationId xmlns:a16="http://schemas.microsoft.com/office/drawing/2014/main" id="{E9D3C6A0-DD37-4CC7-9F65-C12A6BF8F999}"/>
                </a:ext>
              </a:extLst>
            </p:cNvPr>
            <p:cNvCxnSpPr/>
            <p:nvPr/>
          </p:nvCxnSpPr>
          <p:spPr>
            <a:xfrm flipV="1">
              <a:off x="1504570" y="5948524"/>
              <a:ext cx="0" cy="80888"/>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322474D-1F13-48A3-9986-BC5A6DB1CDF2}"/>
              </a:ext>
            </a:extLst>
          </p:cNvPr>
          <p:cNvGrpSpPr/>
          <p:nvPr/>
        </p:nvGrpSpPr>
        <p:grpSpPr>
          <a:xfrm>
            <a:off x="4408153" y="5948524"/>
            <a:ext cx="890093" cy="367945"/>
            <a:chOff x="4408153" y="5948524"/>
            <a:chExt cx="890093" cy="367945"/>
          </a:xfrm>
        </p:grpSpPr>
        <p:cxnSp>
          <p:nvCxnSpPr>
            <p:cNvPr id="57" name="Straight Connector 56">
              <a:extLst>
                <a:ext uri="{FF2B5EF4-FFF2-40B4-BE49-F238E27FC236}">
                  <a16:creationId xmlns:a16="http://schemas.microsoft.com/office/drawing/2014/main" id="{DAF9E049-D584-468D-AEE9-007511C5C1DB}"/>
                </a:ext>
              </a:extLst>
            </p:cNvPr>
            <p:cNvCxnSpPr/>
            <p:nvPr/>
          </p:nvCxnSpPr>
          <p:spPr>
            <a:xfrm flipV="1">
              <a:off x="4853200" y="5948524"/>
              <a:ext cx="0" cy="80888"/>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956AA1E-E55C-4CEB-A66E-53522060B2BD}"/>
                </a:ext>
              </a:extLst>
            </p:cNvPr>
            <p:cNvSpPr/>
            <p:nvPr/>
          </p:nvSpPr>
          <p:spPr>
            <a:xfrm>
              <a:off x="4408153" y="6005197"/>
              <a:ext cx="890093" cy="311272"/>
            </a:xfrm>
            <a:prstGeom prst="rect">
              <a:avLst/>
            </a:prstGeom>
          </p:spPr>
          <p:txBody>
            <a:bodyPr wrap="none">
              <a:noAutofit/>
            </a:bodyPr>
            <a:lstStyle/>
            <a:p>
              <a:pPr algn="ctr"/>
              <a:r>
                <a:rPr lang="en-US" sz="1200">
                  <a:latin typeface="Poppins" panose="00000500000000000000" pitchFamily="2" charset="0"/>
                  <a:ea typeface="Open Sans" panose="020B0606030504020204" pitchFamily="34" charset="0"/>
                  <a:cs typeface="Poppins" panose="00000500000000000000" pitchFamily="2" charset="0"/>
                </a:rPr>
                <a:t>100</a:t>
              </a:r>
              <a:endParaRPr lang="de-AT" sz="1200">
                <a:latin typeface="Poppins" panose="00000500000000000000" pitchFamily="2" charset="0"/>
                <a:ea typeface="Open Sans" panose="020B0606030504020204" pitchFamily="34" charset="0"/>
                <a:cs typeface="Poppins" panose="00000500000000000000" pitchFamily="2" charset="0"/>
              </a:endParaRPr>
            </a:p>
          </p:txBody>
        </p:sp>
      </p:grpSp>
      <p:grpSp>
        <p:nvGrpSpPr>
          <p:cNvPr id="8" name="Group 7">
            <a:extLst>
              <a:ext uri="{FF2B5EF4-FFF2-40B4-BE49-F238E27FC236}">
                <a16:creationId xmlns:a16="http://schemas.microsoft.com/office/drawing/2014/main" id="{165086FE-4ECC-4085-8C07-59476CD36670}"/>
              </a:ext>
            </a:extLst>
          </p:cNvPr>
          <p:cNvGrpSpPr/>
          <p:nvPr/>
        </p:nvGrpSpPr>
        <p:grpSpPr>
          <a:xfrm>
            <a:off x="7273387" y="5948524"/>
            <a:ext cx="890093" cy="367945"/>
            <a:chOff x="7273387" y="5948524"/>
            <a:chExt cx="890093" cy="367945"/>
          </a:xfrm>
        </p:grpSpPr>
        <p:cxnSp>
          <p:nvCxnSpPr>
            <p:cNvPr id="55" name="Straight Connector 54">
              <a:extLst>
                <a:ext uri="{FF2B5EF4-FFF2-40B4-BE49-F238E27FC236}">
                  <a16:creationId xmlns:a16="http://schemas.microsoft.com/office/drawing/2014/main" id="{38FB51FD-C5C6-4456-BEF4-F4C0D1AAF3A6}"/>
                </a:ext>
              </a:extLst>
            </p:cNvPr>
            <p:cNvCxnSpPr/>
            <p:nvPr/>
          </p:nvCxnSpPr>
          <p:spPr>
            <a:xfrm flipV="1">
              <a:off x="7718434" y="5948524"/>
              <a:ext cx="0" cy="80888"/>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E85DA4D-D0C4-420C-8596-5B3905EB5F96}"/>
                </a:ext>
              </a:extLst>
            </p:cNvPr>
            <p:cNvSpPr/>
            <p:nvPr/>
          </p:nvSpPr>
          <p:spPr>
            <a:xfrm>
              <a:off x="7273387" y="6005197"/>
              <a:ext cx="890093" cy="311272"/>
            </a:xfrm>
            <a:prstGeom prst="rect">
              <a:avLst/>
            </a:prstGeom>
          </p:spPr>
          <p:txBody>
            <a:bodyPr wrap="none">
              <a:noAutofit/>
            </a:bodyPr>
            <a:lstStyle/>
            <a:p>
              <a:pPr algn="ctr"/>
              <a:r>
                <a:rPr lang="en-US" sz="1200">
                  <a:latin typeface="Poppins" panose="00000500000000000000" pitchFamily="2" charset="0"/>
                  <a:ea typeface="Open Sans" panose="020B0606030504020204" pitchFamily="34" charset="0"/>
                  <a:cs typeface="Poppins" panose="00000500000000000000" pitchFamily="2" charset="0"/>
                </a:rPr>
                <a:t>1000</a:t>
              </a:r>
              <a:endParaRPr lang="de-AT" sz="1200">
                <a:latin typeface="Poppins" panose="00000500000000000000" pitchFamily="2" charset="0"/>
                <a:ea typeface="Open Sans" panose="020B0606030504020204" pitchFamily="34" charset="0"/>
                <a:cs typeface="Poppins" panose="00000500000000000000" pitchFamily="2" charset="0"/>
              </a:endParaRPr>
            </a:p>
          </p:txBody>
        </p:sp>
      </p:grpSp>
      <p:grpSp>
        <p:nvGrpSpPr>
          <p:cNvPr id="9" name="Group 8">
            <a:extLst>
              <a:ext uri="{FF2B5EF4-FFF2-40B4-BE49-F238E27FC236}">
                <a16:creationId xmlns:a16="http://schemas.microsoft.com/office/drawing/2014/main" id="{2FCCC2AF-9A1D-4144-8F96-ACB73FB90308}"/>
              </a:ext>
            </a:extLst>
          </p:cNvPr>
          <p:cNvGrpSpPr/>
          <p:nvPr/>
        </p:nvGrpSpPr>
        <p:grpSpPr>
          <a:xfrm>
            <a:off x="9676650" y="5948524"/>
            <a:ext cx="890093" cy="367945"/>
            <a:chOff x="10162430" y="5948524"/>
            <a:chExt cx="890093" cy="367945"/>
          </a:xfrm>
        </p:grpSpPr>
        <p:cxnSp>
          <p:nvCxnSpPr>
            <p:cNvPr id="53" name="Straight Connector 52">
              <a:extLst>
                <a:ext uri="{FF2B5EF4-FFF2-40B4-BE49-F238E27FC236}">
                  <a16:creationId xmlns:a16="http://schemas.microsoft.com/office/drawing/2014/main" id="{30438C68-642E-4EBE-BEE8-F81CD5D5EDD7}"/>
                </a:ext>
              </a:extLst>
            </p:cNvPr>
            <p:cNvCxnSpPr/>
            <p:nvPr/>
          </p:nvCxnSpPr>
          <p:spPr>
            <a:xfrm flipV="1">
              <a:off x="10607477" y="5948524"/>
              <a:ext cx="0" cy="80888"/>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7E6477C-888A-4AE4-87FB-16373C56BA84}"/>
                </a:ext>
              </a:extLst>
            </p:cNvPr>
            <p:cNvSpPr/>
            <p:nvPr/>
          </p:nvSpPr>
          <p:spPr>
            <a:xfrm>
              <a:off x="10162430" y="6005197"/>
              <a:ext cx="890093" cy="311272"/>
            </a:xfrm>
            <a:prstGeom prst="rect">
              <a:avLst/>
            </a:prstGeom>
          </p:spPr>
          <p:txBody>
            <a:bodyPr wrap="none">
              <a:noAutofit/>
            </a:bodyPr>
            <a:lstStyle/>
            <a:p>
              <a:pPr algn="ctr"/>
              <a:r>
                <a:rPr lang="en-US" sz="1200">
                  <a:latin typeface="Poppins" panose="00000500000000000000" pitchFamily="2" charset="0"/>
                  <a:ea typeface="Open Sans" panose="020B0606030504020204" pitchFamily="34" charset="0"/>
                  <a:cs typeface="Poppins" panose="00000500000000000000" pitchFamily="2" charset="0"/>
                </a:rPr>
                <a:t>10000</a:t>
              </a:r>
              <a:endParaRPr lang="de-AT" sz="1200">
                <a:latin typeface="Poppins" panose="00000500000000000000" pitchFamily="2" charset="0"/>
                <a:ea typeface="Open Sans" panose="020B0606030504020204" pitchFamily="34" charset="0"/>
                <a:cs typeface="Poppins" panose="00000500000000000000" pitchFamily="2" charset="0"/>
              </a:endParaRPr>
            </a:p>
          </p:txBody>
        </p:sp>
      </p:grpSp>
      <p:sp>
        <p:nvSpPr>
          <p:cNvPr id="63" name="Line">
            <a:extLst>
              <a:ext uri="{FF2B5EF4-FFF2-40B4-BE49-F238E27FC236}">
                <a16:creationId xmlns:a16="http://schemas.microsoft.com/office/drawing/2014/main" id="{7FF87AFA-13C1-4C32-8604-17E25B018008}"/>
              </a:ext>
            </a:extLst>
          </p:cNvPr>
          <p:cNvSpPr/>
          <p:nvPr/>
        </p:nvSpPr>
        <p:spPr>
          <a:xfrm flipV="1">
            <a:off x="1215628" y="1069648"/>
            <a:ext cx="9764791" cy="4878180"/>
          </a:xfrm>
          <a:custGeom>
            <a:avLst/>
            <a:gdLst>
              <a:gd name="connsiteX0" fmla="*/ 0 w 9768840"/>
              <a:gd name="connsiteY0" fmla="*/ 0 h 4594860"/>
              <a:gd name="connsiteX1" fmla="*/ 2827020 w 9768840"/>
              <a:gd name="connsiteY1" fmla="*/ 3733800 h 4594860"/>
              <a:gd name="connsiteX2" fmla="*/ 9768840 w 9768840"/>
              <a:gd name="connsiteY2" fmla="*/ 4594860 h 4594860"/>
              <a:gd name="connsiteX0" fmla="*/ 0 w 9768840"/>
              <a:gd name="connsiteY0" fmla="*/ 0 h 4594860"/>
              <a:gd name="connsiteX1" fmla="*/ 2922309 w 9768840"/>
              <a:gd name="connsiteY1" fmla="*/ 3677076 h 4594860"/>
              <a:gd name="connsiteX2" fmla="*/ 9768840 w 9768840"/>
              <a:gd name="connsiteY2" fmla="*/ 4594860 h 4594860"/>
              <a:gd name="connsiteX0" fmla="*/ 0 w 9768840"/>
              <a:gd name="connsiteY0" fmla="*/ 0 h 4594860"/>
              <a:gd name="connsiteX1" fmla="*/ 2974718 w 9768840"/>
              <a:gd name="connsiteY1" fmla="*/ 3655258 h 4594860"/>
              <a:gd name="connsiteX2" fmla="*/ 9768840 w 9768840"/>
              <a:gd name="connsiteY2" fmla="*/ 4594860 h 4594860"/>
              <a:gd name="connsiteX0" fmla="*/ 0 w 9768840"/>
              <a:gd name="connsiteY0" fmla="*/ 0 h 4594860"/>
              <a:gd name="connsiteX1" fmla="*/ 3022363 w 9768840"/>
              <a:gd name="connsiteY1" fmla="*/ 3633441 h 4594860"/>
              <a:gd name="connsiteX2" fmla="*/ 9768840 w 9768840"/>
              <a:gd name="connsiteY2" fmla="*/ 4594860 h 4594860"/>
              <a:gd name="connsiteX0" fmla="*/ 0 w 9768840"/>
              <a:gd name="connsiteY0" fmla="*/ 0 h 4594860"/>
              <a:gd name="connsiteX1" fmla="*/ 3070007 w 9768840"/>
              <a:gd name="connsiteY1" fmla="*/ 3615988 h 4594860"/>
              <a:gd name="connsiteX2" fmla="*/ 9768840 w 9768840"/>
              <a:gd name="connsiteY2" fmla="*/ 4594860 h 4594860"/>
              <a:gd name="connsiteX0" fmla="*/ 0 w 9768840"/>
              <a:gd name="connsiteY0" fmla="*/ 0 h 4594860"/>
              <a:gd name="connsiteX1" fmla="*/ 3098594 w 9768840"/>
              <a:gd name="connsiteY1" fmla="*/ 3607261 h 4594860"/>
              <a:gd name="connsiteX2" fmla="*/ 9768840 w 9768840"/>
              <a:gd name="connsiteY2" fmla="*/ 4594860 h 4594860"/>
            </a:gdLst>
            <a:ahLst/>
            <a:cxnLst>
              <a:cxn ang="0">
                <a:pos x="connsiteX0" y="connsiteY0"/>
              </a:cxn>
              <a:cxn ang="0">
                <a:pos x="connsiteX1" y="connsiteY1"/>
              </a:cxn>
              <a:cxn ang="0">
                <a:pos x="connsiteX2" y="connsiteY2"/>
              </a:cxn>
            </a:cxnLst>
            <a:rect l="l" t="t" r="r" b="b"/>
            <a:pathLst>
              <a:path w="9768840" h="4594860">
                <a:moveTo>
                  <a:pt x="0" y="0"/>
                </a:moveTo>
                <a:cubicBezTo>
                  <a:pt x="599440" y="1483995"/>
                  <a:pt x="1470454" y="2841451"/>
                  <a:pt x="3098594" y="3607261"/>
                </a:cubicBezTo>
                <a:cubicBezTo>
                  <a:pt x="4726734" y="4373071"/>
                  <a:pt x="7112000" y="4547235"/>
                  <a:pt x="9768840" y="4594860"/>
                </a:cubicBezTo>
              </a:path>
            </a:pathLst>
          </a:custGeom>
          <a:noFill/>
          <a:ln>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EB9A895-5124-4448-8FBD-95984283C4CD}"/>
              </a:ext>
            </a:extLst>
          </p:cNvPr>
          <p:cNvSpPr/>
          <p:nvPr/>
        </p:nvSpPr>
        <p:spPr>
          <a:xfrm>
            <a:off x="1214437" y="2654649"/>
            <a:ext cx="9764791" cy="3303238"/>
          </a:xfrm>
          <a:custGeom>
            <a:avLst/>
            <a:gdLst>
              <a:gd name="connsiteX0" fmla="*/ 0 w 9758362"/>
              <a:gd name="connsiteY0" fmla="*/ 3166628 h 3166628"/>
              <a:gd name="connsiteX1" fmla="*/ 2767012 w 9758362"/>
              <a:gd name="connsiteY1" fmla="*/ 99578 h 3166628"/>
              <a:gd name="connsiteX2" fmla="*/ 9758362 w 9758362"/>
              <a:gd name="connsiteY2" fmla="*/ 1047315 h 3166628"/>
              <a:gd name="connsiteX0" fmla="*/ 0 w 9758362"/>
              <a:gd name="connsiteY0" fmla="*/ 3170921 h 3170921"/>
              <a:gd name="connsiteX1" fmla="*/ 2695575 w 9758362"/>
              <a:gd name="connsiteY1" fmla="*/ 99108 h 3170921"/>
              <a:gd name="connsiteX2" fmla="*/ 9758362 w 9758362"/>
              <a:gd name="connsiteY2" fmla="*/ 1051608 h 3170921"/>
              <a:gd name="connsiteX0" fmla="*/ 0 w 9758362"/>
              <a:gd name="connsiteY0" fmla="*/ 3166630 h 3166630"/>
              <a:gd name="connsiteX1" fmla="*/ 2809875 w 9758362"/>
              <a:gd name="connsiteY1" fmla="*/ 99579 h 3166630"/>
              <a:gd name="connsiteX2" fmla="*/ 9758362 w 9758362"/>
              <a:gd name="connsiteY2" fmla="*/ 1047317 h 3166630"/>
              <a:gd name="connsiteX0" fmla="*/ 0 w 9758362"/>
              <a:gd name="connsiteY0" fmla="*/ 3179517 h 3179517"/>
              <a:gd name="connsiteX1" fmla="*/ 2938463 w 9758362"/>
              <a:gd name="connsiteY1" fmla="*/ 98179 h 3179517"/>
              <a:gd name="connsiteX2" fmla="*/ 9758362 w 9758362"/>
              <a:gd name="connsiteY2" fmla="*/ 1060204 h 3179517"/>
              <a:gd name="connsiteX0" fmla="*/ 0 w 9758362"/>
              <a:gd name="connsiteY0" fmla="*/ 3179517 h 3179517"/>
              <a:gd name="connsiteX1" fmla="*/ 2938463 w 9758362"/>
              <a:gd name="connsiteY1" fmla="*/ 98179 h 3179517"/>
              <a:gd name="connsiteX2" fmla="*/ 9758362 w 9758362"/>
              <a:gd name="connsiteY2" fmla="*/ 1060204 h 3179517"/>
              <a:gd name="connsiteX0" fmla="*/ 0 w 9758362"/>
              <a:gd name="connsiteY0" fmla="*/ 3223746 h 3223746"/>
              <a:gd name="connsiteX1" fmla="*/ 2938463 w 9758362"/>
              <a:gd name="connsiteY1" fmla="*/ 142408 h 3223746"/>
              <a:gd name="connsiteX2" fmla="*/ 9758362 w 9758362"/>
              <a:gd name="connsiteY2" fmla="*/ 873894 h 3223746"/>
              <a:gd name="connsiteX0" fmla="*/ 0 w 9758362"/>
              <a:gd name="connsiteY0" fmla="*/ 3212215 h 3212215"/>
              <a:gd name="connsiteX1" fmla="*/ 2938463 w 9758362"/>
              <a:gd name="connsiteY1" fmla="*/ 130877 h 3212215"/>
              <a:gd name="connsiteX2" fmla="*/ 9758362 w 9758362"/>
              <a:gd name="connsiteY2" fmla="*/ 862363 h 3212215"/>
              <a:gd name="connsiteX0" fmla="*/ 0 w 9744075"/>
              <a:gd name="connsiteY0" fmla="*/ 3255752 h 3255752"/>
              <a:gd name="connsiteX1" fmla="*/ 2938463 w 9744075"/>
              <a:gd name="connsiteY1" fmla="*/ 174414 h 3255752"/>
              <a:gd name="connsiteX2" fmla="*/ 9744075 w 9744075"/>
              <a:gd name="connsiteY2" fmla="*/ 723390 h 3255752"/>
              <a:gd name="connsiteX0" fmla="*/ 0 w 9744075"/>
              <a:gd name="connsiteY0" fmla="*/ 3246729 h 3246729"/>
              <a:gd name="connsiteX1" fmla="*/ 2938463 w 9744075"/>
              <a:gd name="connsiteY1" fmla="*/ 165391 h 3246729"/>
              <a:gd name="connsiteX2" fmla="*/ 9744075 w 9744075"/>
              <a:gd name="connsiteY2" fmla="*/ 714367 h 3246729"/>
              <a:gd name="connsiteX0" fmla="*/ 0 w 9744075"/>
              <a:gd name="connsiteY0" fmla="*/ 3242851 h 3242851"/>
              <a:gd name="connsiteX1" fmla="*/ 2938463 w 9744075"/>
              <a:gd name="connsiteY1" fmla="*/ 161513 h 3242851"/>
              <a:gd name="connsiteX2" fmla="*/ 9744075 w 9744075"/>
              <a:gd name="connsiteY2" fmla="*/ 710489 h 3242851"/>
              <a:gd name="connsiteX0" fmla="*/ 0 w 9733587"/>
              <a:gd name="connsiteY0" fmla="*/ 3294922 h 3294922"/>
              <a:gd name="connsiteX1" fmla="*/ 2938463 w 9733587"/>
              <a:gd name="connsiteY1" fmla="*/ 213584 h 3294922"/>
              <a:gd name="connsiteX2" fmla="*/ 9733587 w 9733587"/>
              <a:gd name="connsiteY2" fmla="*/ 582368 h 3294922"/>
              <a:gd name="connsiteX0" fmla="*/ 0 w 9733587"/>
              <a:gd name="connsiteY0" fmla="*/ 3278265 h 3278265"/>
              <a:gd name="connsiteX1" fmla="*/ 2938463 w 9733587"/>
              <a:gd name="connsiteY1" fmla="*/ 196927 h 3278265"/>
              <a:gd name="connsiteX2" fmla="*/ 9733587 w 9733587"/>
              <a:gd name="connsiteY2" fmla="*/ 565711 h 3278265"/>
              <a:gd name="connsiteX0" fmla="*/ 0 w 9749319"/>
              <a:gd name="connsiteY0" fmla="*/ 3305644 h 3305644"/>
              <a:gd name="connsiteX1" fmla="*/ 2938463 w 9749319"/>
              <a:gd name="connsiteY1" fmla="*/ 224306 h 3305644"/>
              <a:gd name="connsiteX2" fmla="*/ 9749319 w 9749319"/>
              <a:gd name="connsiteY2" fmla="*/ 508294 h 3305644"/>
              <a:gd name="connsiteX0" fmla="*/ 0 w 9749319"/>
              <a:gd name="connsiteY0" fmla="*/ 3297285 h 3297285"/>
              <a:gd name="connsiteX1" fmla="*/ 2938463 w 9749319"/>
              <a:gd name="connsiteY1" fmla="*/ 215947 h 3297285"/>
              <a:gd name="connsiteX2" fmla="*/ 9749319 w 9749319"/>
              <a:gd name="connsiteY2" fmla="*/ 499935 h 3297285"/>
              <a:gd name="connsiteX0" fmla="*/ 0 w 9749319"/>
              <a:gd name="connsiteY0" fmla="*/ 3290444 h 3290444"/>
              <a:gd name="connsiteX1" fmla="*/ 2938463 w 9749319"/>
              <a:gd name="connsiteY1" fmla="*/ 209106 h 3290444"/>
              <a:gd name="connsiteX2" fmla="*/ 9749319 w 9749319"/>
              <a:gd name="connsiteY2" fmla="*/ 493094 h 3290444"/>
              <a:gd name="connsiteX0" fmla="*/ 0 w 9749319"/>
              <a:gd name="connsiteY0" fmla="*/ 3293826 h 3293826"/>
              <a:gd name="connsiteX1" fmla="*/ 2938463 w 9749319"/>
              <a:gd name="connsiteY1" fmla="*/ 212488 h 3293826"/>
              <a:gd name="connsiteX2" fmla="*/ 9749319 w 9749319"/>
              <a:gd name="connsiteY2" fmla="*/ 496476 h 3293826"/>
              <a:gd name="connsiteX0" fmla="*/ 0 w 9749319"/>
              <a:gd name="connsiteY0" fmla="*/ 3342514 h 3342514"/>
              <a:gd name="connsiteX1" fmla="*/ 3226885 w 9749319"/>
              <a:gd name="connsiteY1" fmla="*/ 197579 h 3342514"/>
              <a:gd name="connsiteX2" fmla="*/ 9749319 w 9749319"/>
              <a:gd name="connsiteY2" fmla="*/ 545164 h 3342514"/>
              <a:gd name="connsiteX0" fmla="*/ 0 w 9749319"/>
              <a:gd name="connsiteY0" fmla="*/ 3342514 h 3342514"/>
              <a:gd name="connsiteX1" fmla="*/ 3226885 w 9749319"/>
              <a:gd name="connsiteY1" fmla="*/ 197579 h 3342514"/>
              <a:gd name="connsiteX2" fmla="*/ 9749319 w 9749319"/>
              <a:gd name="connsiteY2" fmla="*/ 545164 h 3342514"/>
              <a:gd name="connsiteX0" fmla="*/ 0 w 9749319"/>
              <a:gd name="connsiteY0" fmla="*/ 3342514 h 3342514"/>
              <a:gd name="connsiteX1" fmla="*/ 3226885 w 9749319"/>
              <a:gd name="connsiteY1" fmla="*/ 197579 h 3342514"/>
              <a:gd name="connsiteX2" fmla="*/ 9749319 w 9749319"/>
              <a:gd name="connsiteY2" fmla="*/ 545164 h 3342514"/>
              <a:gd name="connsiteX0" fmla="*/ 0 w 9749319"/>
              <a:gd name="connsiteY0" fmla="*/ 3342514 h 3342514"/>
              <a:gd name="connsiteX1" fmla="*/ 3226885 w 9749319"/>
              <a:gd name="connsiteY1" fmla="*/ 197579 h 3342514"/>
              <a:gd name="connsiteX2" fmla="*/ 9749319 w 9749319"/>
              <a:gd name="connsiteY2" fmla="*/ 545164 h 3342514"/>
              <a:gd name="connsiteX0" fmla="*/ 0 w 9749319"/>
              <a:gd name="connsiteY0" fmla="*/ 3342514 h 3342514"/>
              <a:gd name="connsiteX1" fmla="*/ 3226885 w 9749319"/>
              <a:gd name="connsiteY1" fmla="*/ 197579 h 3342514"/>
              <a:gd name="connsiteX2" fmla="*/ 9749319 w 9749319"/>
              <a:gd name="connsiteY2" fmla="*/ 545164 h 3342514"/>
              <a:gd name="connsiteX0" fmla="*/ 0 w 9749319"/>
              <a:gd name="connsiteY0" fmla="*/ 3334898 h 3334898"/>
              <a:gd name="connsiteX1" fmla="*/ 3226885 w 9749319"/>
              <a:gd name="connsiteY1" fmla="*/ 189963 h 3334898"/>
              <a:gd name="connsiteX2" fmla="*/ 9749319 w 9749319"/>
              <a:gd name="connsiteY2" fmla="*/ 564047 h 3334898"/>
              <a:gd name="connsiteX0" fmla="*/ 0 w 9744075"/>
              <a:gd name="connsiteY0" fmla="*/ 3324751 h 3324751"/>
              <a:gd name="connsiteX1" fmla="*/ 3226885 w 9744075"/>
              <a:gd name="connsiteY1" fmla="*/ 179816 h 3324751"/>
              <a:gd name="connsiteX2" fmla="*/ 9744075 w 9744075"/>
              <a:gd name="connsiteY2" fmla="*/ 590998 h 3324751"/>
              <a:gd name="connsiteX0" fmla="*/ 0 w 9744075"/>
              <a:gd name="connsiteY0" fmla="*/ 3331256 h 3331256"/>
              <a:gd name="connsiteX1" fmla="*/ 3226885 w 9744075"/>
              <a:gd name="connsiteY1" fmla="*/ 186321 h 3331256"/>
              <a:gd name="connsiteX2" fmla="*/ 9744075 w 9744075"/>
              <a:gd name="connsiteY2" fmla="*/ 597503 h 3331256"/>
            </a:gdLst>
            <a:ahLst/>
            <a:cxnLst>
              <a:cxn ang="0">
                <a:pos x="connsiteX0" y="connsiteY0"/>
              </a:cxn>
              <a:cxn ang="0">
                <a:pos x="connsiteX1" y="connsiteY1"/>
              </a:cxn>
              <a:cxn ang="0">
                <a:pos x="connsiteX2" y="connsiteY2"/>
              </a:cxn>
            </a:cxnLst>
            <a:rect l="l" t="t" r="r" b="b"/>
            <a:pathLst>
              <a:path w="9744075" h="3331256">
                <a:moveTo>
                  <a:pt x="0" y="3331256"/>
                </a:moveTo>
                <a:cubicBezTo>
                  <a:pt x="502137" y="1889544"/>
                  <a:pt x="1602872" y="641947"/>
                  <a:pt x="3226885" y="186321"/>
                </a:cubicBezTo>
                <a:cubicBezTo>
                  <a:pt x="4850898" y="-269305"/>
                  <a:pt x="7018735" y="205718"/>
                  <a:pt x="9744075" y="597503"/>
                </a:cubicBezTo>
              </a:path>
            </a:pathLst>
          </a:custGeom>
          <a:noFill/>
          <a:ln>
            <a:solidFill>
              <a:srgbClr val="E33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6" name="Oval 75">
            <a:extLst>
              <a:ext uri="{FF2B5EF4-FFF2-40B4-BE49-F238E27FC236}">
                <a16:creationId xmlns:a16="http://schemas.microsoft.com/office/drawing/2014/main" id="{75FB4F03-2A38-4ACD-B1E7-A9C6F8B1A2E5}"/>
              </a:ext>
            </a:extLst>
          </p:cNvPr>
          <p:cNvSpPr>
            <a:spLocks noChangeAspect="1"/>
          </p:cNvSpPr>
          <p:nvPr/>
        </p:nvSpPr>
        <p:spPr>
          <a:xfrm>
            <a:off x="4514769" y="1929263"/>
            <a:ext cx="128490" cy="127422"/>
          </a:xfrm>
          <a:prstGeom prst="ellipse">
            <a:avLst/>
          </a:prstGeom>
          <a:solidFill>
            <a:schemeClr val="bg1"/>
          </a:solidFill>
          <a:ln w="1270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DE522DD-A74C-4BB5-A882-566225B9EA52}"/>
              </a:ext>
            </a:extLst>
          </p:cNvPr>
          <p:cNvGrpSpPr/>
          <p:nvPr/>
        </p:nvGrpSpPr>
        <p:grpSpPr>
          <a:xfrm>
            <a:off x="4514769" y="2056685"/>
            <a:ext cx="128490" cy="816127"/>
            <a:chOff x="4514769" y="2056685"/>
            <a:chExt cx="128490" cy="816127"/>
          </a:xfrm>
        </p:grpSpPr>
        <p:sp>
          <p:nvSpPr>
            <p:cNvPr id="77" name="Oval 76">
              <a:extLst>
                <a:ext uri="{FF2B5EF4-FFF2-40B4-BE49-F238E27FC236}">
                  <a16:creationId xmlns:a16="http://schemas.microsoft.com/office/drawing/2014/main" id="{D7FFDEC5-82FA-4A5B-AB76-44B0B75CD031}"/>
                </a:ext>
              </a:extLst>
            </p:cNvPr>
            <p:cNvSpPr>
              <a:spLocks noChangeAspect="1"/>
            </p:cNvSpPr>
            <p:nvPr/>
          </p:nvSpPr>
          <p:spPr>
            <a:xfrm>
              <a:off x="4514769" y="2745390"/>
              <a:ext cx="128490" cy="127422"/>
            </a:xfrm>
            <a:prstGeom prst="ellipse">
              <a:avLst/>
            </a:prstGeom>
            <a:solidFill>
              <a:schemeClr val="bg1"/>
            </a:solidFill>
            <a:ln w="12700">
              <a:solidFill>
                <a:srgbClr val="E33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DA1658C4-3DCB-447E-9AC2-1D1C48044E3D}"/>
                </a:ext>
              </a:extLst>
            </p:cNvPr>
            <p:cNvCxnSpPr>
              <a:cxnSpLocks/>
              <a:stCxn id="76" idx="4"/>
              <a:endCxn id="77" idx="0"/>
            </p:cNvCxnSpPr>
            <p:nvPr/>
          </p:nvCxnSpPr>
          <p:spPr>
            <a:xfrm>
              <a:off x="4579014" y="2056685"/>
              <a:ext cx="0" cy="688705"/>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80" name="Oval 79">
            <a:extLst>
              <a:ext uri="{FF2B5EF4-FFF2-40B4-BE49-F238E27FC236}">
                <a16:creationId xmlns:a16="http://schemas.microsoft.com/office/drawing/2014/main" id="{CE6040D3-75DE-4A3F-B4A5-5F335D3316E8}"/>
              </a:ext>
            </a:extLst>
          </p:cNvPr>
          <p:cNvSpPr>
            <a:spLocks noChangeAspect="1"/>
          </p:cNvSpPr>
          <p:nvPr/>
        </p:nvSpPr>
        <p:spPr>
          <a:xfrm>
            <a:off x="4918489" y="1777491"/>
            <a:ext cx="128490" cy="127422"/>
          </a:xfrm>
          <a:prstGeom prst="ellipse">
            <a:avLst/>
          </a:prstGeom>
          <a:solidFill>
            <a:schemeClr val="bg1"/>
          </a:solidFill>
          <a:ln w="1270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94E5D4F8-9D23-4152-B801-8D9A8CFF9A1A}"/>
              </a:ext>
            </a:extLst>
          </p:cNvPr>
          <p:cNvGrpSpPr/>
          <p:nvPr/>
        </p:nvGrpSpPr>
        <p:grpSpPr>
          <a:xfrm>
            <a:off x="4918489" y="1904913"/>
            <a:ext cx="128490" cy="891266"/>
            <a:chOff x="4918489" y="1904913"/>
            <a:chExt cx="128490" cy="891266"/>
          </a:xfrm>
        </p:grpSpPr>
        <p:sp>
          <p:nvSpPr>
            <p:cNvPr id="82" name="Oval 81">
              <a:extLst>
                <a:ext uri="{FF2B5EF4-FFF2-40B4-BE49-F238E27FC236}">
                  <a16:creationId xmlns:a16="http://schemas.microsoft.com/office/drawing/2014/main" id="{AF79F92E-29B9-4604-8631-DC2A0CC69EAA}"/>
                </a:ext>
              </a:extLst>
            </p:cNvPr>
            <p:cNvSpPr>
              <a:spLocks noChangeAspect="1"/>
            </p:cNvSpPr>
            <p:nvPr/>
          </p:nvSpPr>
          <p:spPr>
            <a:xfrm>
              <a:off x="4918489" y="2668757"/>
              <a:ext cx="128490" cy="127422"/>
            </a:xfrm>
            <a:prstGeom prst="ellipse">
              <a:avLst/>
            </a:prstGeom>
            <a:solidFill>
              <a:schemeClr val="bg1"/>
            </a:solidFill>
            <a:ln w="12700">
              <a:solidFill>
                <a:srgbClr val="E33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ADC2C34-FE63-41AC-990B-D10AE29EA1B1}"/>
                </a:ext>
              </a:extLst>
            </p:cNvPr>
            <p:cNvCxnSpPr>
              <a:cxnSpLocks/>
              <a:stCxn id="80" idx="4"/>
              <a:endCxn id="82" idx="0"/>
            </p:cNvCxnSpPr>
            <p:nvPr/>
          </p:nvCxnSpPr>
          <p:spPr>
            <a:xfrm>
              <a:off x="4982734" y="1904913"/>
              <a:ext cx="0" cy="763844"/>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84" name="Oval 83">
            <a:extLst>
              <a:ext uri="{FF2B5EF4-FFF2-40B4-BE49-F238E27FC236}">
                <a16:creationId xmlns:a16="http://schemas.microsoft.com/office/drawing/2014/main" id="{9107E8B0-ED48-4ECD-A9D8-C37DFFE2233A}"/>
              </a:ext>
            </a:extLst>
          </p:cNvPr>
          <p:cNvSpPr>
            <a:spLocks noChangeAspect="1"/>
          </p:cNvSpPr>
          <p:nvPr/>
        </p:nvSpPr>
        <p:spPr>
          <a:xfrm>
            <a:off x="5322208" y="1650069"/>
            <a:ext cx="128490" cy="127422"/>
          </a:xfrm>
          <a:prstGeom prst="ellipse">
            <a:avLst/>
          </a:prstGeom>
          <a:solidFill>
            <a:schemeClr val="bg1"/>
          </a:solidFill>
          <a:ln w="1270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7208F86-F66F-4AD8-AB88-4A6AAC27EEED}"/>
              </a:ext>
            </a:extLst>
          </p:cNvPr>
          <p:cNvGrpSpPr/>
          <p:nvPr/>
        </p:nvGrpSpPr>
        <p:grpSpPr>
          <a:xfrm>
            <a:off x="5322208" y="1777491"/>
            <a:ext cx="128490" cy="963555"/>
            <a:chOff x="5322208" y="1777491"/>
            <a:chExt cx="128490" cy="963555"/>
          </a:xfrm>
        </p:grpSpPr>
        <p:sp>
          <p:nvSpPr>
            <p:cNvPr id="85" name="Oval 84">
              <a:extLst>
                <a:ext uri="{FF2B5EF4-FFF2-40B4-BE49-F238E27FC236}">
                  <a16:creationId xmlns:a16="http://schemas.microsoft.com/office/drawing/2014/main" id="{FD29791F-C267-480A-B3F9-D716583EBA24}"/>
                </a:ext>
              </a:extLst>
            </p:cNvPr>
            <p:cNvSpPr>
              <a:spLocks noChangeAspect="1"/>
            </p:cNvSpPr>
            <p:nvPr/>
          </p:nvSpPr>
          <p:spPr>
            <a:xfrm>
              <a:off x="5322208" y="2613624"/>
              <a:ext cx="128490" cy="127422"/>
            </a:xfrm>
            <a:prstGeom prst="ellipse">
              <a:avLst/>
            </a:prstGeom>
            <a:solidFill>
              <a:schemeClr val="bg1"/>
            </a:solidFill>
            <a:ln w="12700">
              <a:solidFill>
                <a:srgbClr val="E33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9543B8DA-F254-4D54-AE7C-6AFC6B74E0EC}"/>
                </a:ext>
              </a:extLst>
            </p:cNvPr>
            <p:cNvCxnSpPr>
              <a:cxnSpLocks/>
              <a:stCxn id="84" idx="4"/>
              <a:endCxn id="85" idx="0"/>
            </p:cNvCxnSpPr>
            <p:nvPr/>
          </p:nvCxnSpPr>
          <p:spPr>
            <a:xfrm>
              <a:off x="5386453" y="1777491"/>
              <a:ext cx="0" cy="836133"/>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89" name="Rectangle 88">
            <a:extLst>
              <a:ext uri="{FF2B5EF4-FFF2-40B4-BE49-F238E27FC236}">
                <a16:creationId xmlns:a16="http://schemas.microsoft.com/office/drawing/2014/main" id="{EB5A79D9-0EE1-43BE-876D-C07273C07261}"/>
              </a:ext>
            </a:extLst>
          </p:cNvPr>
          <p:cNvSpPr/>
          <p:nvPr/>
        </p:nvSpPr>
        <p:spPr>
          <a:xfrm>
            <a:off x="3500905" y="1469366"/>
            <a:ext cx="1741918" cy="307777"/>
          </a:xfrm>
          <a:prstGeom prst="rect">
            <a:avLst/>
          </a:prstGeom>
          <a:noFill/>
        </p:spPr>
        <p:txBody>
          <a:bodyPr wrap="square" lIns="0" tIns="0" rIns="0" bIns="0" anchor="ctr" anchorCtr="0">
            <a:noAutofit/>
          </a:bodyPr>
          <a:lstStyle/>
          <a:p>
            <a:pPr algn="ctr"/>
            <a:r>
              <a:rPr lang="en-US" sz="1400">
                <a:solidFill>
                  <a:srgbClr val="00823B"/>
                </a:solidFill>
                <a:latin typeface="Open Sans Extrabold" panose="020B0906030804020204" pitchFamily="34" charset="0"/>
                <a:ea typeface="Open Sans Extrabold" panose="020B0906030804020204" pitchFamily="34" charset="0"/>
                <a:cs typeface="Open Sans Extrabold" panose="020B0906030804020204" pitchFamily="34" charset="0"/>
              </a:rPr>
              <a:t>Expected</a:t>
            </a:r>
          </a:p>
          <a:p>
            <a:pPr algn="ctr"/>
            <a:r>
              <a:rPr lang="en-US" sz="1400">
                <a:solidFill>
                  <a:srgbClr val="00823B"/>
                </a:solidFill>
                <a:latin typeface="Open Sans Extrabold" panose="020B0906030804020204" pitchFamily="34" charset="0"/>
                <a:ea typeface="Open Sans Extrabold" panose="020B0906030804020204" pitchFamily="34" charset="0"/>
                <a:cs typeface="Open Sans Extrabold" panose="020B0906030804020204" pitchFamily="34" charset="0"/>
              </a:rPr>
              <a:t>Savings</a:t>
            </a:r>
          </a:p>
        </p:txBody>
      </p:sp>
      <p:sp>
        <p:nvSpPr>
          <p:cNvPr id="90" name="Rectangle 89">
            <a:extLst>
              <a:ext uri="{FF2B5EF4-FFF2-40B4-BE49-F238E27FC236}">
                <a16:creationId xmlns:a16="http://schemas.microsoft.com/office/drawing/2014/main" id="{56647D98-33D2-46D0-8B11-671E00E1E91A}"/>
              </a:ext>
            </a:extLst>
          </p:cNvPr>
          <p:cNvSpPr/>
          <p:nvPr/>
        </p:nvSpPr>
        <p:spPr>
          <a:xfrm>
            <a:off x="4636733" y="2916826"/>
            <a:ext cx="1496652" cy="307777"/>
          </a:xfrm>
          <a:prstGeom prst="rect">
            <a:avLst/>
          </a:prstGeom>
          <a:noFill/>
        </p:spPr>
        <p:txBody>
          <a:bodyPr wrap="square" lIns="0" tIns="0" rIns="0" bIns="0" anchor="ctr" anchorCtr="0">
            <a:noAutofit/>
          </a:bodyPr>
          <a:lstStyle/>
          <a:p>
            <a:pPr algn="ctr"/>
            <a:r>
              <a:rPr lang="en-US" sz="1400">
                <a:solidFill>
                  <a:srgbClr val="E33C1B"/>
                </a:solidFill>
                <a:latin typeface="Open Sans Extrabold" panose="020B0906030804020204" pitchFamily="34" charset="0"/>
                <a:ea typeface="Open Sans Extrabold" panose="020B0906030804020204" pitchFamily="34" charset="0"/>
                <a:cs typeface="Open Sans Extrabold" panose="020B0906030804020204" pitchFamily="34" charset="0"/>
              </a:rPr>
              <a:t>Actual</a:t>
            </a:r>
          </a:p>
          <a:p>
            <a:pPr algn="ctr"/>
            <a:r>
              <a:rPr lang="en-US" sz="1400">
                <a:solidFill>
                  <a:srgbClr val="E33C1B"/>
                </a:solidFill>
                <a:latin typeface="Open Sans Extrabold" panose="020B0906030804020204" pitchFamily="34" charset="0"/>
                <a:ea typeface="Open Sans Extrabold" panose="020B0906030804020204" pitchFamily="34" charset="0"/>
                <a:cs typeface="Open Sans Extrabold" panose="020B0906030804020204" pitchFamily="34" charset="0"/>
              </a:rPr>
              <a:t>Savings</a:t>
            </a:r>
          </a:p>
        </p:txBody>
      </p:sp>
      <p:sp>
        <p:nvSpPr>
          <p:cNvPr id="100" name="Oval 99">
            <a:extLst>
              <a:ext uri="{FF2B5EF4-FFF2-40B4-BE49-F238E27FC236}">
                <a16:creationId xmlns:a16="http://schemas.microsoft.com/office/drawing/2014/main" id="{EC635D9D-A1F0-4573-AEB0-0CB7BC1B8CE8}"/>
              </a:ext>
            </a:extLst>
          </p:cNvPr>
          <p:cNvSpPr>
            <a:spLocks noChangeAspect="1"/>
          </p:cNvSpPr>
          <p:nvPr/>
        </p:nvSpPr>
        <p:spPr>
          <a:xfrm>
            <a:off x="8524800" y="1103176"/>
            <a:ext cx="128490" cy="127422"/>
          </a:xfrm>
          <a:prstGeom prst="ellipse">
            <a:avLst/>
          </a:prstGeom>
          <a:solidFill>
            <a:schemeClr val="bg1"/>
          </a:solidFill>
          <a:ln w="1270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F22B82C9-C43C-4C7C-8F1D-8DC65678744F}"/>
              </a:ext>
            </a:extLst>
          </p:cNvPr>
          <p:cNvGrpSpPr/>
          <p:nvPr/>
        </p:nvGrpSpPr>
        <p:grpSpPr>
          <a:xfrm>
            <a:off x="8524800" y="1230598"/>
            <a:ext cx="128490" cy="1712423"/>
            <a:chOff x="8524800" y="1230598"/>
            <a:chExt cx="128490" cy="1712423"/>
          </a:xfrm>
        </p:grpSpPr>
        <p:sp>
          <p:nvSpPr>
            <p:cNvPr id="101" name="Oval 100">
              <a:extLst>
                <a:ext uri="{FF2B5EF4-FFF2-40B4-BE49-F238E27FC236}">
                  <a16:creationId xmlns:a16="http://schemas.microsoft.com/office/drawing/2014/main" id="{B2970906-5F19-4A3E-BBE1-7E4281BB3BB2}"/>
                </a:ext>
              </a:extLst>
            </p:cNvPr>
            <p:cNvSpPr>
              <a:spLocks noChangeAspect="1"/>
            </p:cNvSpPr>
            <p:nvPr/>
          </p:nvSpPr>
          <p:spPr>
            <a:xfrm>
              <a:off x="8524800" y="2815599"/>
              <a:ext cx="128490" cy="127422"/>
            </a:xfrm>
            <a:prstGeom prst="ellipse">
              <a:avLst/>
            </a:prstGeom>
            <a:solidFill>
              <a:schemeClr val="bg1"/>
            </a:solidFill>
            <a:ln w="12700">
              <a:solidFill>
                <a:srgbClr val="E33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E99B1696-861C-4CB7-8515-3252554B4D2F}"/>
                </a:ext>
              </a:extLst>
            </p:cNvPr>
            <p:cNvCxnSpPr>
              <a:cxnSpLocks/>
              <a:stCxn id="100" idx="4"/>
              <a:endCxn id="101" idx="0"/>
            </p:cNvCxnSpPr>
            <p:nvPr/>
          </p:nvCxnSpPr>
          <p:spPr>
            <a:xfrm>
              <a:off x="8589045" y="1230598"/>
              <a:ext cx="0" cy="1585001"/>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104" name="Oval 103">
            <a:extLst>
              <a:ext uri="{FF2B5EF4-FFF2-40B4-BE49-F238E27FC236}">
                <a16:creationId xmlns:a16="http://schemas.microsoft.com/office/drawing/2014/main" id="{49173B87-53B6-4E73-A20B-B893468FEDB4}"/>
              </a:ext>
            </a:extLst>
          </p:cNvPr>
          <p:cNvSpPr>
            <a:spLocks noChangeAspect="1"/>
          </p:cNvSpPr>
          <p:nvPr/>
        </p:nvSpPr>
        <p:spPr>
          <a:xfrm>
            <a:off x="8982000" y="1084330"/>
            <a:ext cx="128490" cy="127422"/>
          </a:xfrm>
          <a:prstGeom prst="ellipse">
            <a:avLst/>
          </a:prstGeom>
          <a:solidFill>
            <a:schemeClr val="bg1"/>
          </a:solidFill>
          <a:ln w="1270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9FD6C8A-7B77-449D-805D-F09F9F5BA8C0}"/>
              </a:ext>
            </a:extLst>
          </p:cNvPr>
          <p:cNvGrpSpPr/>
          <p:nvPr/>
        </p:nvGrpSpPr>
        <p:grpSpPr>
          <a:xfrm>
            <a:off x="8982000" y="1211752"/>
            <a:ext cx="128490" cy="1799577"/>
            <a:chOff x="8982000" y="1211752"/>
            <a:chExt cx="128490" cy="1799577"/>
          </a:xfrm>
        </p:grpSpPr>
        <p:sp>
          <p:nvSpPr>
            <p:cNvPr id="105" name="Oval 104">
              <a:extLst>
                <a:ext uri="{FF2B5EF4-FFF2-40B4-BE49-F238E27FC236}">
                  <a16:creationId xmlns:a16="http://schemas.microsoft.com/office/drawing/2014/main" id="{BBA48F3E-DEF9-4AF6-8566-134B1C48F5B7}"/>
                </a:ext>
              </a:extLst>
            </p:cNvPr>
            <p:cNvSpPr>
              <a:spLocks noChangeAspect="1"/>
            </p:cNvSpPr>
            <p:nvPr/>
          </p:nvSpPr>
          <p:spPr>
            <a:xfrm>
              <a:off x="8982000" y="2883907"/>
              <a:ext cx="128490" cy="127422"/>
            </a:xfrm>
            <a:prstGeom prst="ellipse">
              <a:avLst/>
            </a:prstGeom>
            <a:solidFill>
              <a:schemeClr val="bg1"/>
            </a:solidFill>
            <a:ln w="12700">
              <a:solidFill>
                <a:srgbClr val="E33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8C62BD65-4803-4F61-91B3-A3FEE5935C83}"/>
                </a:ext>
              </a:extLst>
            </p:cNvPr>
            <p:cNvCxnSpPr>
              <a:cxnSpLocks/>
              <a:stCxn id="104" idx="4"/>
              <a:endCxn id="105" idx="0"/>
            </p:cNvCxnSpPr>
            <p:nvPr/>
          </p:nvCxnSpPr>
          <p:spPr>
            <a:xfrm>
              <a:off x="9046245" y="1211752"/>
              <a:ext cx="0" cy="1672155"/>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pic>
        <p:nvPicPr>
          <p:cNvPr id="107" name="Graphic 106" descr="Rabbit">
            <a:extLst>
              <a:ext uri="{FF2B5EF4-FFF2-40B4-BE49-F238E27FC236}">
                <a16:creationId xmlns:a16="http://schemas.microsoft.com/office/drawing/2014/main" id="{D5E2ECFC-EF11-4270-8855-F1C9A1624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795878">
            <a:off x="3683956" y="1897235"/>
            <a:ext cx="483781" cy="483781"/>
          </a:xfrm>
          <a:prstGeom prst="rect">
            <a:avLst/>
          </a:prstGeom>
        </p:spPr>
      </p:pic>
      <p:pic>
        <p:nvPicPr>
          <p:cNvPr id="108" name="Graphic 107" descr="Turtle">
            <a:extLst>
              <a:ext uri="{FF2B5EF4-FFF2-40B4-BE49-F238E27FC236}">
                <a16:creationId xmlns:a16="http://schemas.microsoft.com/office/drawing/2014/main" id="{F7D222AC-6914-4CB4-B78A-37C9D4CBC0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34019">
            <a:off x="9860510" y="2770822"/>
            <a:ext cx="461150" cy="461150"/>
          </a:xfrm>
          <a:prstGeom prst="rect">
            <a:avLst/>
          </a:prstGeom>
        </p:spPr>
      </p:pic>
      <p:grpSp>
        <p:nvGrpSpPr>
          <p:cNvPr id="33" name="Group 32">
            <a:extLst>
              <a:ext uri="{FF2B5EF4-FFF2-40B4-BE49-F238E27FC236}">
                <a16:creationId xmlns:a16="http://schemas.microsoft.com/office/drawing/2014/main" id="{2C357954-0D29-4A90-AF36-F3905E957D53}"/>
              </a:ext>
            </a:extLst>
          </p:cNvPr>
          <p:cNvGrpSpPr/>
          <p:nvPr/>
        </p:nvGrpSpPr>
        <p:grpSpPr>
          <a:xfrm>
            <a:off x="8534516" y="3013629"/>
            <a:ext cx="1588410" cy="1112518"/>
            <a:chOff x="7949437" y="2922984"/>
            <a:chExt cx="1588410" cy="1112518"/>
          </a:xfrm>
        </p:grpSpPr>
        <p:sp>
          <p:nvSpPr>
            <p:cNvPr id="116" name="Rectangle 115">
              <a:extLst>
                <a:ext uri="{FF2B5EF4-FFF2-40B4-BE49-F238E27FC236}">
                  <a16:creationId xmlns:a16="http://schemas.microsoft.com/office/drawing/2014/main" id="{8A746106-3793-449D-8E96-5C1076E4A19C}"/>
                </a:ext>
              </a:extLst>
            </p:cNvPr>
            <p:cNvSpPr/>
            <p:nvPr/>
          </p:nvSpPr>
          <p:spPr>
            <a:xfrm>
              <a:off x="7949437" y="3020728"/>
              <a:ext cx="1588410" cy="1014774"/>
            </a:xfrm>
            <a:prstGeom prst="rect">
              <a:avLst/>
            </a:prstGeom>
            <a:noFill/>
          </p:spPr>
          <p:txBody>
            <a:bodyPr wrap="square" lIns="0" tIns="0" rIns="0" bIns="0" anchor="ctr" anchorCtr="0">
              <a:noAutofit/>
            </a:bodyPr>
            <a:lstStyle/>
            <a:p>
              <a:pPr algn="ctr"/>
              <a:r>
                <a:rPr lang="en-US" sz="1200">
                  <a:latin typeface="Open Sans Light" panose="020B0306030504020204" pitchFamily="34" charset="0"/>
                  <a:ea typeface="Open Sans Light" panose="020B0306030504020204" pitchFamily="34" charset="0"/>
                  <a:cs typeface="Open Sans Light" panose="020B0306030504020204" pitchFamily="34" charset="0"/>
                </a:rPr>
                <a:t>Get Here By</a:t>
              </a:r>
            </a:p>
            <a:p>
              <a:pPr algn="ctr"/>
              <a:r>
                <a:rPr lang="en-US" sz="1400">
                  <a:solidFill>
                    <a:srgbClr val="E33C1B"/>
                  </a:solidFill>
                  <a:latin typeface="Open Sans Extrabold" panose="020B0906030804020204" pitchFamily="34" charset="0"/>
                  <a:ea typeface="Open Sans Extrabold" panose="020B0906030804020204" pitchFamily="34" charset="0"/>
                  <a:cs typeface="Open Sans Extrabold" panose="020B0906030804020204" pitchFamily="34" charset="0"/>
                </a:rPr>
                <a:t>Percussive</a:t>
              </a:r>
            </a:p>
            <a:p>
              <a:pPr algn="ctr"/>
              <a:r>
                <a:rPr lang="en-US" sz="1200">
                  <a:latin typeface="Open Sans Light" panose="020B0306030504020204" pitchFamily="34" charset="0"/>
                  <a:ea typeface="Open Sans Light" panose="020B0306030504020204" pitchFamily="34" charset="0"/>
                  <a:cs typeface="Open Sans Light" panose="020B0306030504020204" pitchFamily="34" charset="0"/>
                </a:rPr>
                <a:t>Maintenance</a:t>
              </a:r>
            </a:p>
          </p:txBody>
        </p:sp>
        <p:sp>
          <p:nvSpPr>
            <p:cNvPr id="118" name="Arrow: Down 117">
              <a:extLst>
                <a:ext uri="{FF2B5EF4-FFF2-40B4-BE49-F238E27FC236}">
                  <a16:creationId xmlns:a16="http://schemas.microsoft.com/office/drawing/2014/main" id="{8AF48CCC-FE41-4608-B178-8C865EA9B008}"/>
                </a:ext>
              </a:extLst>
            </p:cNvPr>
            <p:cNvSpPr/>
            <p:nvPr/>
          </p:nvSpPr>
          <p:spPr>
            <a:xfrm rot="520161">
              <a:off x="8681224" y="2922984"/>
              <a:ext cx="217704" cy="240208"/>
            </a:xfrm>
            <a:prstGeom prst="downArrow">
              <a:avLst/>
            </a:prstGeom>
            <a:solidFill>
              <a:srgbClr val="E33C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grpSp>
        <p:nvGrpSpPr>
          <p:cNvPr id="119" name="Group 118">
            <a:extLst>
              <a:ext uri="{FF2B5EF4-FFF2-40B4-BE49-F238E27FC236}">
                <a16:creationId xmlns:a16="http://schemas.microsoft.com/office/drawing/2014/main" id="{D56A58EA-F10C-487A-99EC-CB05834A09D6}"/>
              </a:ext>
            </a:extLst>
          </p:cNvPr>
          <p:cNvGrpSpPr/>
          <p:nvPr/>
        </p:nvGrpSpPr>
        <p:grpSpPr>
          <a:xfrm>
            <a:off x="1362420" y="940809"/>
            <a:ext cx="1635648" cy="307777"/>
            <a:chOff x="1295618" y="941317"/>
            <a:chExt cx="1635648" cy="307777"/>
          </a:xfrm>
        </p:grpSpPr>
        <p:sp>
          <p:nvSpPr>
            <p:cNvPr id="120" name="Oval 119">
              <a:extLst>
                <a:ext uri="{FF2B5EF4-FFF2-40B4-BE49-F238E27FC236}">
                  <a16:creationId xmlns:a16="http://schemas.microsoft.com/office/drawing/2014/main" id="{0B7A650C-6BAA-44BE-8001-BCB071E918C3}"/>
                </a:ext>
              </a:extLst>
            </p:cNvPr>
            <p:cNvSpPr>
              <a:spLocks noChangeAspect="1"/>
            </p:cNvSpPr>
            <p:nvPr/>
          </p:nvSpPr>
          <p:spPr>
            <a:xfrm>
              <a:off x="1295618" y="1031494"/>
              <a:ext cx="128490" cy="127422"/>
            </a:xfrm>
            <a:prstGeom prst="ellipse">
              <a:avLst/>
            </a:prstGeom>
            <a:solidFill>
              <a:schemeClr val="bg1"/>
            </a:solidFill>
            <a:ln w="12700">
              <a:solidFill>
                <a:srgbClr val="E33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1" name="Rectangle 120">
              <a:extLst>
                <a:ext uri="{FF2B5EF4-FFF2-40B4-BE49-F238E27FC236}">
                  <a16:creationId xmlns:a16="http://schemas.microsoft.com/office/drawing/2014/main" id="{1DC1E95A-CB2C-4700-B730-E200ADB0F3C1}"/>
                </a:ext>
              </a:extLst>
            </p:cNvPr>
            <p:cNvSpPr/>
            <p:nvPr/>
          </p:nvSpPr>
          <p:spPr>
            <a:xfrm>
              <a:off x="1489923" y="941317"/>
              <a:ext cx="1441343" cy="307777"/>
            </a:xfrm>
            <a:prstGeom prst="rect">
              <a:avLst/>
            </a:prstGeom>
            <a:noFill/>
          </p:spPr>
          <p:txBody>
            <a:bodyPr wrap="square" lIns="0" tIns="0" rIns="0" bIns="0" anchor="ctr" anchorCtr="0">
              <a:noAutofit/>
            </a:bodyPr>
            <a:lstStyle/>
            <a:p>
              <a:r>
                <a:rPr lang="en-US" sz="900">
                  <a:latin typeface="Open Sans Light" panose="020B0306030504020204" pitchFamily="34" charset="0"/>
                  <a:ea typeface="Open Sans Light" panose="020B0306030504020204" pitchFamily="34" charset="0"/>
                  <a:cs typeface="Open Sans Light" panose="020B0306030504020204" pitchFamily="34" charset="0"/>
                </a:rPr>
                <a:t>Unsustainable Automation</a:t>
              </a:r>
            </a:p>
          </p:txBody>
        </p:sp>
      </p:grpSp>
      <p:grpSp>
        <p:nvGrpSpPr>
          <p:cNvPr id="122" name="Group 121">
            <a:extLst>
              <a:ext uri="{FF2B5EF4-FFF2-40B4-BE49-F238E27FC236}">
                <a16:creationId xmlns:a16="http://schemas.microsoft.com/office/drawing/2014/main" id="{B619531C-AC8C-41F8-B80B-A50187F8AAAB}"/>
              </a:ext>
            </a:extLst>
          </p:cNvPr>
          <p:cNvGrpSpPr/>
          <p:nvPr/>
        </p:nvGrpSpPr>
        <p:grpSpPr>
          <a:xfrm>
            <a:off x="3056925" y="940809"/>
            <a:ext cx="1497004" cy="307777"/>
            <a:chOff x="1295618" y="941317"/>
            <a:chExt cx="1497004" cy="307777"/>
          </a:xfrm>
        </p:grpSpPr>
        <p:sp>
          <p:nvSpPr>
            <p:cNvPr id="123" name="Oval 122">
              <a:extLst>
                <a:ext uri="{FF2B5EF4-FFF2-40B4-BE49-F238E27FC236}">
                  <a16:creationId xmlns:a16="http://schemas.microsoft.com/office/drawing/2014/main" id="{804F9504-C22F-40B0-A09A-71B3B8034DE9}"/>
                </a:ext>
              </a:extLst>
            </p:cNvPr>
            <p:cNvSpPr>
              <a:spLocks noChangeAspect="1"/>
            </p:cNvSpPr>
            <p:nvPr/>
          </p:nvSpPr>
          <p:spPr>
            <a:xfrm>
              <a:off x="1295618" y="1031494"/>
              <a:ext cx="128490" cy="127422"/>
            </a:xfrm>
            <a:prstGeom prst="ellipse">
              <a:avLst/>
            </a:prstGeom>
            <a:solidFill>
              <a:schemeClr val="bg1"/>
            </a:solidFill>
            <a:ln w="12700">
              <a:solidFill>
                <a:srgbClr val="008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4" name="Rectangle 123">
              <a:extLst>
                <a:ext uri="{FF2B5EF4-FFF2-40B4-BE49-F238E27FC236}">
                  <a16:creationId xmlns:a16="http://schemas.microsoft.com/office/drawing/2014/main" id="{21C84335-ECD0-479A-8297-24B0C3ED1251}"/>
                </a:ext>
              </a:extLst>
            </p:cNvPr>
            <p:cNvSpPr/>
            <p:nvPr/>
          </p:nvSpPr>
          <p:spPr>
            <a:xfrm>
              <a:off x="1489923" y="941317"/>
              <a:ext cx="1302699" cy="307777"/>
            </a:xfrm>
            <a:prstGeom prst="rect">
              <a:avLst/>
            </a:prstGeom>
            <a:noFill/>
          </p:spPr>
          <p:txBody>
            <a:bodyPr wrap="square" lIns="0" tIns="0" rIns="0" bIns="0" anchor="ctr" anchorCtr="0">
              <a:noAutofit/>
            </a:bodyPr>
            <a:lstStyle/>
            <a:p>
              <a:r>
                <a:rPr lang="en-US" sz="900">
                  <a:latin typeface="Open Sans Light" panose="020B0306030504020204" pitchFamily="34" charset="0"/>
                  <a:ea typeface="Open Sans Light" panose="020B0306030504020204" pitchFamily="34" charset="0"/>
                  <a:cs typeface="Open Sans Light" panose="020B0306030504020204" pitchFamily="34" charset="0"/>
                </a:rPr>
                <a:t>Sustainable Automation</a:t>
              </a:r>
            </a:p>
          </p:txBody>
        </p:sp>
      </p:grpSp>
      <p:grpSp>
        <p:nvGrpSpPr>
          <p:cNvPr id="126" name="Group 125">
            <a:extLst>
              <a:ext uri="{FF2B5EF4-FFF2-40B4-BE49-F238E27FC236}">
                <a16:creationId xmlns:a16="http://schemas.microsoft.com/office/drawing/2014/main" id="{8CB57C15-5CAB-4544-9A6B-5AF2578C421E}"/>
              </a:ext>
            </a:extLst>
          </p:cNvPr>
          <p:cNvGrpSpPr/>
          <p:nvPr/>
        </p:nvGrpSpPr>
        <p:grpSpPr>
          <a:xfrm>
            <a:off x="1471364" y="2475245"/>
            <a:ext cx="1382968" cy="810869"/>
            <a:chOff x="5427217" y="1459925"/>
            <a:chExt cx="1382968" cy="810869"/>
          </a:xfrm>
        </p:grpSpPr>
        <p:sp>
          <p:nvSpPr>
            <p:cNvPr id="127" name="Rectangle 126">
              <a:extLst>
                <a:ext uri="{FF2B5EF4-FFF2-40B4-BE49-F238E27FC236}">
                  <a16:creationId xmlns:a16="http://schemas.microsoft.com/office/drawing/2014/main" id="{A1343FE3-0ED1-4472-B7A3-47EA00CFD8A2}"/>
                </a:ext>
              </a:extLst>
            </p:cNvPr>
            <p:cNvSpPr/>
            <p:nvPr/>
          </p:nvSpPr>
          <p:spPr>
            <a:xfrm>
              <a:off x="5427217" y="1459925"/>
              <a:ext cx="1382968" cy="807952"/>
            </a:xfrm>
            <a:prstGeom prst="rect">
              <a:avLst/>
            </a:prstGeom>
            <a:noFill/>
          </p:spPr>
          <p:txBody>
            <a:bodyPr wrap="square" lIns="0" tIns="0" rIns="0" bIns="0" anchor="ctr" anchorCtr="0">
              <a:noAutofit/>
            </a:bodyPr>
            <a:lstStyle/>
            <a:p>
              <a:pPr algn="ctr"/>
              <a:r>
                <a:rPr lang="en-US" sz="1200">
                  <a:latin typeface="Open Sans Light" panose="020B0306030504020204" pitchFamily="34" charset="0"/>
                  <a:ea typeface="Open Sans Light" panose="020B0306030504020204" pitchFamily="34" charset="0"/>
                  <a:cs typeface="Open Sans Light" panose="020B0306030504020204" pitchFamily="34" charset="0"/>
                </a:rPr>
                <a:t>Get Here By</a:t>
              </a:r>
            </a:p>
            <a:p>
              <a:pPr algn="ctr"/>
              <a:r>
                <a:rPr lang="en-US" sz="1400">
                  <a:solidFill>
                    <a:srgbClr val="00823B"/>
                  </a:solidFill>
                  <a:latin typeface="Open Sans Extrabold" panose="020B0906030804020204" pitchFamily="34" charset="0"/>
                  <a:ea typeface="Open Sans Extrabold" panose="020B0906030804020204" pitchFamily="34" charset="0"/>
                  <a:cs typeface="Open Sans Extrabold" panose="020B0906030804020204" pitchFamily="34" charset="0"/>
                </a:rPr>
                <a:t>Proactive</a:t>
              </a:r>
            </a:p>
            <a:p>
              <a:pPr algn="ctr"/>
              <a:r>
                <a:rPr lang="en-US" sz="1200">
                  <a:latin typeface="Open Sans Light" panose="020B0306030504020204" pitchFamily="34" charset="0"/>
                  <a:ea typeface="Open Sans Light" panose="020B0306030504020204" pitchFamily="34" charset="0"/>
                  <a:cs typeface="Open Sans Light" panose="020B0306030504020204" pitchFamily="34" charset="0"/>
                </a:rPr>
                <a:t>Maintenance</a:t>
              </a:r>
            </a:p>
            <a:p>
              <a:pPr algn="ctr"/>
              <a:endParaRPr lang="en-US" sz="120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8" name="Arrow: Down 127">
              <a:extLst>
                <a:ext uri="{FF2B5EF4-FFF2-40B4-BE49-F238E27FC236}">
                  <a16:creationId xmlns:a16="http://schemas.microsoft.com/office/drawing/2014/main" id="{A75A9E25-BF10-45C2-8539-03835E1CD0E7}"/>
                </a:ext>
              </a:extLst>
            </p:cNvPr>
            <p:cNvSpPr/>
            <p:nvPr/>
          </p:nvSpPr>
          <p:spPr>
            <a:xfrm rot="8052735">
              <a:off x="6545818" y="2041838"/>
              <a:ext cx="217704" cy="240208"/>
            </a:xfrm>
            <a:prstGeom prst="downArrow">
              <a:avLst/>
            </a:prstGeom>
            <a:solidFill>
              <a:srgbClr val="008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
        <p:nvSpPr>
          <p:cNvPr id="130" name="Rectangle 129">
            <a:extLst>
              <a:ext uri="{FF2B5EF4-FFF2-40B4-BE49-F238E27FC236}">
                <a16:creationId xmlns:a16="http://schemas.microsoft.com/office/drawing/2014/main" id="{820632A0-5814-425C-A68D-33A97DFA53A9}"/>
              </a:ext>
            </a:extLst>
          </p:cNvPr>
          <p:cNvSpPr/>
          <p:nvPr/>
        </p:nvSpPr>
        <p:spPr>
          <a:xfrm>
            <a:off x="0" y="6492402"/>
            <a:ext cx="7288352" cy="365598"/>
          </a:xfrm>
          <a:prstGeom prst="rect">
            <a:avLst/>
          </a:prstGeom>
        </p:spPr>
        <p:txBody>
          <a:bodyPr wrap="square" lIns="216000" rIns="180000" anchor="ctr" anchorCtr="0">
            <a:noAutofit/>
          </a:bodyPr>
          <a:lstStyle/>
          <a:p>
            <a:r>
              <a:rPr lang="en-US" sz="1200">
                <a:solidFill>
                  <a:schemeClr val="tx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Percussive </a:t>
            </a:r>
            <a:r>
              <a:rPr lang="en-US" sz="1200">
                <a:latin typeface="Open Sans Light" panose="020B0306030504020204" pitchFamily="34" charset="0"/>
                <a:ea typeface="Open Sans Light" panose="020B0306030504020204" pitchFamily="34" charset="0"/>
                <a:cs typeface="Open Sans Light" panose="020B0306030504020204" pitchFamily="34" charset="0"/>
              </a:rPr>
              <a:t>‹› Means hitting something until it works.</a:t>
            </a:r>
            <a:r>
              <a:rPr lang="en-US" sz="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endParaRPr lang="de-DE" sz="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86" name="Rectangle 85">
            <a:extLst>
              <a:ext uri="{FF2B5EF4-FFF2-40B4-BE49-F238E27FC236}">
                <a16:creationId xmlns:a16="http://schemas.microsoft.com/office/drawing/2014/main" id="{D04B873D-851B-4A87-BA53-718B3135A8E3}"/>
              </a:ext>
            </a:extLst>
          </p:cNvPr>
          <p:cNvSpPr/>
          <p:nvPr/>
        </p:nvSpPr>
        <p:spPr>
          <a:xfrm>
            <a:off x="911424" y="116001"/>
            <a:ext cx="11280576" cy="365598"/>
          </a:xfrm>
          <a:prstGeom prst="rect">
            <a:avLst/>
          </a:prstGeom>
        </p:spPr>
        <p:txBody>
          <a:bodyPr wrap="square" lIns="36000" rIns="288000" anchor="ctr" anchorCtr="0">
            <a:noAutofit/>
          </a:bodyPr>
          <a:lstStyle/>
          <a:p>
            <a:r>
              <a:rPr lang="en-US" sz="1200">
                <a:latin typeface="Open Sans Light" panose="020B0306030504020204" pitchFamily="34" charset="0"/>
                <a:ea typeface="Open Sans Light" panose="020B0306030504020204" pitchFamily="34" charset="0"/>
                <a:cs typeface="Open Sans Light" panose="020B0306030504020204" pitchFamily="34" charset="0"/>
              </a:rPr>
              <a:t>‹› The time to repair the roof is when the sun is shining. </a:t>
            </a:r>
          </a:p>
        </p:txBody>
      </p:sp>
      <p:grpSp>
        <p:nvGrpSpPr>
          <p:cNvPr id="10" name="Group 9">
            <a:extLst>
              <a:ext uri="{FF2B5EF4-FFF2-40B4-BE49-F238E27FC236}">
                <a16:creationId xmlns:a16="http://schemas.microsoft.com/office/drawing/2014/main" id="{D84B296F-25D5-4994-804E-19F7DB6F4660}"/>
              </a:ext>
            </a:extLst>
          </p:cNvPr>
          <p:cNvGrpSpPr/>
          <p:nvPr/>
        </p:nvGrpSpPr>
        <p:grpSpPr>
          <a:xfrm>
            <a:off x="6165962" y="933450"/>
            <a:ext cx="1242616" cy="5016586"/>
            <a:chOff x="6165962" y="933450"/>
            <a:chExt cx="1242616" cy="5016586"/>
          </a:xfrm>
        </p:grpSpPr>
        <p:grpSp>
          <p:nvGrpSpPr>
            <p:cNvPr id="109" name="Group 108">
              <a:extLst>
                <a:ext uri="{FF2B5EF4-FFF2-40B4-BE49-F238E27FC236}">
                  <a16:creationId xmlns:a16="http://schemas.microsoft.com/office/drawing/2014/main" id="{50D37A05-378B-447F-AAAA-951058EE962C}"/>
                </a:ext>
              </a:extLst>
            </p:cNvPr>
            <p:cNvGrpSpPr/>
            <p:nvPr/>
          </p:nvGrpSpPr>
          <p:grpSpPr>
            <a:xfrm>
              <a:off x="6165962" y="933450"/>
              <a:ext cx="1242616" cy="5016586"/>
              <a:chOff x="6165962" y="933450"/>
              <a:chExt cx="1242616" cy="5016586"/>
            </a:xfrm>
          </p:grpSpPr>
          <p:grpSp>
            <p:nvGrpSpPr>
              <p:cNvPr id="125" name="Group 124">
                <a:extLst>
                  <a:ext uri="{FF2B5EF4-FFF2-40B4-BE49-F238E27FC236}">
                    <a16:creationId xmlns:a16="http://schemas.microsoft.com/office/drawing/2014/main" id="{938F0D62-9551-4722-8329-55D3FC010C43}"/>
                  </a:ext>
                </a:extLst>
              </p:cNvPr>
              <p:cNvGrpSpPr/>
              <p:nvPr/>
            </p:nvGrpSpPr>
            <p:grpSpPr>
              <a:xfrm>
                <a:off x="6166282" y="933450"/>
                <a:ext cx="1242296" cy="5016586"/>
                <a:chOff x="6096001" y="933450"/>
                <a:chExt cx="951058" cy="5016586"/>
              </a:xfrm>
            </p:grpSpPr>
            <p:sp>
              <p:nvSpPr>
                <p:cNvPr id="132" name="Rectangle 131">
                  <a:extLst>
                    <a:ext uri="{FF2B5EF4-FFF2-40B4-BE49-F238E27FC236}">
                      <a16:creationId xmlns:a16="http://schemas.microsoft.com/office/drawing/2014/main" id="{0BE90139-EABB-48EA-BD76-A9E7666EE071}"/>
                    </a:ext>
                  </a:extLst>
                </p:cNvPr>
                <p:cNvSpPr/>
                <p:nvPr/>
              </p:nvSpPr>
              <p:spPr>
                <a:xfrm>
                  <a:off x="6096001" y="933450"/>
                  <a:ext cx="951056" cy="5016586"/>
                </a:xfrm>
                <a:prstGeom prst="rect">
                  <a:avLst/>
                </a:prstGeom>
                <a:solidFill>
                  <a:schemeClr val="accent4">
                    <a:alpha val="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E33F517C-E3A8-4C50-AADB-C2B841794850}"/>
                    </a:ext>
                  </a:extLst>
                </p:cNvPr>
                <p:cNvCxnSpPr>
                  <a:cxnSpLocks/>
                </p:cNvCxnSpPr>
                <p:nvPr/>
              </p:nvCxnSpPr>
              <p:spPr>
                <a:xfrm flipV="1">
                  <a:off x="6096001" y="933450"/>
                  <a:ext cx="0" cy="5016586"/>
                </a:xfrm>
                <a:prstGeom prst="line">
                  <a:avLst/>
                </a:prstGeom>
                <a:ln>
                  <a:solidFill>
                    <a:schemeClr val="tx1">
                      <a:lumMod val="85000"/>
                      <a:lumOff val="1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569B1A3-C72B-459A-967B-F9F002C13223}"/>
                    </a:ext>
                  </a:extLst>
                </p:cNvPr>
                <p:cNvCxnSpPr>
                  <a:cxnSpLocks/>
                </p:cNvCxnSpPr>
                <p:nvPr/>
              </p:nvCxnSpPr>
              <p:spPr>
                <a:xfrm flipV="1">
                  <a:off x="7047059" y="933450"/>
                  <a:ext cx="0" cy="5016586"/>
                </a:xfrm>
                <a:prstGeom prst="line">
                  <a:avLst/>
                </a:prstGeom>
                <a:ln>
                  <a:solidFill>
                    <a:schemeClr val="tx1">
                      <a:lumMod val="85000"/>
                      <a:lumOff val="1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31" name="Rectangle 130">
                <a:extLst>
                  <a:ext uri="{FF2B5EF4-FFF2-40B4-BE49-F238E27FC236}">
                    <a16:creationId xmlns:a16="http://schemas.microsoft.com/office/drawing/2014/main" id="{C81C2AF5-2F14-48BC-9CFD-93AA57612180}"/>
                  </a:ext>
                </a:extLst>
              </p:cNvPr>
              <p:cNvSpPr/>
              <p:nvPr/>
            </p:nvSpPr>
            <p:spPr>
              <a:xfrm>
                <a:off x="6165962" y="4636180"/>
                <a:ext cx="1242296" cy="933449"/>
              </a:xfrm>
              <a:prstGeom prst="rect">
                <a:avLst/>
              </a:prstGeom>
            </p:spPr>
            <p:txBody>
              <a:bodyPr wrap="square" anchor="ctr" anchorCtr="0">
                <a:noAutofit/>
              </a:bodyPr>
              <a:lstStyle/>
              <a:p>
                <a:pPr algn="ctr"/>
                <a:r>
                  <a:rPr lang="en-US" sz="1400">
                    <a:latin typeface="Open Sans Light" panose="020B0306030504020204" pitchFamily="34" charset="0"/>
                    <a:ea typeface="Open Sans Light" panose="020B0306030504020204" pitchFamily="34" charset="0"/>
                    <a:cs typeface="Open Sans Light" panose="020B0306030504020204" pitchFamily="34" charset="0"/>
                  </a:rPr>
                  <a:t> </a:t>
                </a:r>
                <a:br>
                  <a:rPr lang="en-US" sz="1400">
                    <a:latin typeface="Open Sans Light" panose="020B0306030504020204" pitchFamily="34" charset="0"/>
                    <a:ea typeface="Open Sans Light" panose="020B0306030504020204" pitchFamily="34" charset="0"/>
                    <a:cs typeface="Open Sans Light" panose="020B0306030504020204" pitchFamily="34" charset="0"/>
                  </a:rPr>
                </a:br>
                <a:r>
                  <a:rPr lang="en-US" sz="1200">
                    <a:latin typeface="Open Sans Extrabold" panose="020B0906030804020204" pitchFamily="34" charset="0"/>
                    <a:ea typeface="Open Sans Extrabold" panose="020B0906030804020204" pitchFamily="34" charset="0"/>
                    <a:cs typeface="Open Sans Extrabold" panose="020B0906030804020204" pitchFamily="34" charset="0"/>
                  </a:rPr>
                  <a:t>Maintenance</a:t>
                </a:r>
              </a:p>
              <a:p>
                <a:pPr algn="ctr"/>
                <a:r>
                  <a:rPr lang="en-US" sz="1200">
                    <a:latin typeface="Open Sans Extrabold" panose="020B0906030804020204" pitchFamily="34" charset="0"/>
                    <a:ea typeface="Open Sans Extrabold" panose="020B0906030804020204" pitchFamily="34" charset="0"/>
                    <a:cs typeface="Open Sans Extrabold" panose="020B0906030804020204" pitchFamily="34" charset="0"/>
                  </a:rPr>
                  <a:t>Challenge</a:t>
                </a:r>
                <a:endParaRPr lang="en-US" sz="1200">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5" name="Circle: Hollow 134">
              <a:extLst>
                <a:ext uri="{FF2B5EF4-FFF2-40B4-BE49-F238E27FC236}">
                  <a16:creationId xmlns:a16="http://schemas.microsoft.com/office/drawing/2014/main" id="{64406EAD-8A00-4ABD-8480-EA3FB193273C}"/>
                </a:ext>
              </a:extLst>
            </p:cNvPr>
            <p:cNvSpPr>
              <a:spLocks noChangeAspect="1"/>
            </p:cNvSpPr>
            <p:nvPr/>
          </p:nvSpPr>
          <p:spPr>
            <a:xfrm>
              <a:off x="6685278" y="5534757"/>
              <a:ext cx="216000" cy="214205"/>
            </a:xfrm>
            <a:prstGeom prst="donu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64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250"/>
                                        <p:tgtEl>
                                          <p:spTgt spid="107"/>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250"/>
                                        <p:tgtEl>
                                          <p:spTgt spid="89"/>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250"/>
                                        <p:tgtEl>
                                          <p:spTgt spid="76"/>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250"/>
                                        <p:tgtEl>
                                          <p:spTgt spid="80"/>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250"/>
                                        <p:tgtEl>
                                          <p:spTgt spid="84"/>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p:cTn id="27" dur="250"/>
                                        <p:tgtEl>
                                          <p:spTgt spid="10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25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25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250"/>
                                        <p:tgtEl>
                                          <p:spTgt spid="97"/>
                                        </p:tgtEl>
                                      </p:cBhvr>
                                    </p:animEffect>
                                  </p:childTnLst>
                                </p:cTn>
                              </p:par>
                            </p:childTnLst>
                          </p:cTn>
                        </p:par>
                        <p:par>
                          <p:cTn id="40" fill="hold">
                            <p:stCondLst>
                              <p:cond delay="250"/>
                            </p:stCondLst>
                            <p:childTnLst>
                              <p:par>
                                <p:cTn id="41" presetID="10"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250"/>
                                        <p:tgtEl>
                                          <p:spTgt spid="3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250"/>
                                        <p:tgtEl>
                                          <p:spTgt spid="35"/>
                                        </p:tgtEl>
                                      </p:cBhvr>
                                    </p:animEffect>
                                  </p:childTnLst>
                                </p:cTn>
                              </p:par>
                            </p:childTnLst>
                          </p:cTn>
                        </p:par>
                        <p:par>
                          <p:cTn id="48" fill="hold">
                            <p:stCondLst>
                              <p:cond delay="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fade">
                                      <p:cBhvr>
                                        <p:cTn id="54" dur="250"/>
                                        <p:tgtEl>
                                          <p:spTgt spid="90"/>
                                        </p:tgtEl>
                                      </p:cBhvr>
                                    </p:animEffec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250"/>
                                        <p:tgtEl>
                                          <p:spTgt spid="48"/>
                                        </p:tgtEl>
                                      </p:cBhvr>
                                    </p:animEffect>
                                  </p:childTnLst>
                                </p:cTn>
                              </p:par>
                            </p:childTnLst>
                          </p:cTn>
                        </p:par>
                        <p:par>
                          <p:cTn id="59" fill="hold">
                            <p:stCondLst>
                              <p:cond delay="1250"/>
                            </p:stCondLst>
                            <p:childTnLst>
                              <p:par>
                                <p:cTn id="60" presetID="10" presetClass="entr" presetSubtype="0" fill="hold" nodeType="after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50"/>
                                        <p:tgtEl>
                                          <p:spTgt spid="49"/>
                                        </p:tgtEl>
                                      </p:cBhvr>
                                    </p:animEffect>
                                  </p:childTnLst>
                                </p:cTn>
                              </p:par>
                            </p:childTnLst>
                          </p:cTn>
                        </p:par>
                        <p:par>
                          <p:cTn id="63" fill="hold">
                            <p:stCondLst>
                              <p:cond delay="1500"/>
                            </p:stCondLst>
                            <p:childTnLst>
                              <p:par>
                                <p:cTn id="64" presetID="10" presetClass="entr" presetSubtype="0" fill="hold" nodeType="afterEffect">
                                  <p:stCondLst>
                                    <p:cond delay="0"/>
                                  </p:stCondLst>
                                  <p:childTnLst>
                                    <p:set>
                                      <p:cBhvr>
                                        <p:cTn id="65" dur="1" fill="hold">
                                          <p:stCondLst>
                                            <p:cond delay="0"/>
                                          </p:stCondLst>
                                        </p:cTn>
                                        <p:tgtEl>
                                          <p:spTgt spid="108"/>
                                        </p:tgtEl>
                                        <p:attrNameLst>
                                          <p:attrName>style.visibility</p:attrName>
                                        </p:attrNameLst>
                                      </p:cBhvr>
                                      <p:to>
                                        <p:strVal val="visible"/>
                                      </p:to>
                                    </p:set>
                                    <p:animEffect transition="in" filter="fade">
                                      <p:cBhvr>
                                        <p:cTn id="66" dur="250"/>
                                        <p:tgtEl>
                                          <p:spTgt spid="108"/>
                                        </p:tgtEl>
                                      </p:cBhvr>
                                    </p:animEffect>
                                  </p:childTnLst>
                                </p:cTn>
                              </p:par>
                            </p:childTnLst>
                          </p:cTn>
                        </p:par>
                        <p:par>
                          <p:cTn id="67" fill="hold">
                            <p:stCondLst>
                              <p:cond delay="1750"/>
                            </p:stCondLst>
                            <p:childTnLst>
                              <p:par>
                                <p:cTn id="68" presetID="10" presetClass="entr" presetSubtype="0" fill="hold" grpId="0" nodeType="after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fade">
                                      <p:cBhvr>
                                        <p:cTn id="70" dur="250"/>
                                        <p:tgtEl>
                                          <p:spTgt spid="8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fade">
                                      <p:cBhvr>
                                        <p:cTn id="75" dur="250"/>
                                        <p:tgtEl>
                                          <p:spTgt spid="126"/>
                                        </p:tgtEl>
                                      </p:cBhvr>
                                    </p:animEffect>
                                  </p:childTnLst>
                                </p:cTn>
                              </p:par>
                            </p:childTnLst>
                          </p:cTn>
                        </p:par>
                        <p:par>
                          <p:cTn id="76" fill="hold">
                            <p:stCondLst>
                              <p:cond delay="250"/>
                            </p:stCondLst>
                            <p:childTnLst>
                              <p:par>
                                <p:cTn id="77" presetID="10" presetClass="entr" presetSubtype="0" fill="hold" nodeType="after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fade">
                                      <p:cBhvr>
                                        <p:cTn id="79" dur="250"/>
                                        <p:tgtEl>
                                          <p:spTgt spid="1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250"/>
                                        <p:tgtEl>
                                          <p:spTgt spid="33"/>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130"/>
                                        </p:tgtEl>
                                        <p:attrNameLst>
                                          <p:attrName>style.visibility</p:attrName>
                                        </p:attrNameLst>
                                      </p:cBhvr>
                                      <p:to>
                                        <p:strVal val="visible"/>
                                      </p:to>
                                    </p:set>
                                    <p:anim calcmode="lin" valueType="num">
                                      <p:cBhvr additive="base">
                                        <p:cTn id="87" dur="250"/>
                                        <p:tgtEl>
                                          <p:spTgt spid="130"/>
                                        </p:tgtEl>
                                        <p:attrNameLst>
                                          <p:attrName>ppt_y</p:attrName>
                                        </p:attrNameLst>
                                      </p:cBhvr>
                                      <p:tavLst>
                                        <p:tav tm="0">
                                          <p:val>
                                            <p:strVal val="#ppt_y+#ppt_h*1.125000"/>
                                          </p:val>
                                        </p:tav>
                                        <p:tav tm="100000">
                                          <p:val>
                                            <p:strVal val="#ppt_y"/>
                                          </p:val>
                                        </p:tav>
                                      </p:tavLst>
                                    </p:anim>
                                    <p:animEffect transition="in" filter="wipe(up)">
                                      <p:cBhvr>
                                        <p:cTn id="88" dur="250"/>
                                        <p:tgtEl>
                                          <p:spTgt spid="130"/>
                                        </p:tgtEl>
                                      </p:cBhvr>
                                    </p:animEffect>
                                  </p:childTnLst>
                                </p:cTn>
                              </p:par>
                            </p:childTnLst>
                          </p:cTn>
                        </p:par>
                        <p:par>
                          <p:cTn id="89" fill="hold">
                            <p:stCondLst>
                              <p:cond delay="250"/>
                            </p:stCondLst>
                            <p:childTnLst>
                              <p:par>
                                <p:cTn id="90" presetID="10" presetClass="entr" presetSubtype="0" fill="hold" nodeType="after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fade">
                                      <p:cBhvr>
                                        <p:cTn id="92" dur="250"/>
                                        <p:tgtEl>
                                          <p:spTgt spid="1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6" grpId="0" animBg="1"/>
      <p:bldP spid="80" grpId="0" animBg="1"/>
      <p:bldP spid="84" grpId="0" animBg="1"/>
      <p:bldP spid="89" grpId="0"/>
      <p:bldP spid="90" grpId="0"/>
      <p:bldP spid="100" grpId="0" animBg="1"/>
      <p:bldP spid="104" grpId="0" animBg="1"/>
      <p:bldP spid="130" grpId="0"/>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7EB214-33C1-4584-9CCA-BD3E90266155}"/>
              </a:ext>
            </a:extLst>
          </p:cNvPr>
          <p:cNvSpPr/>
          <p:nvPr/>
        </p:nvSpPr>
        <p:spPr>
          <a:xfrm flipH="1">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00" rIns="0" bIns="0" rtlCol="0" anchor="t" anchorCtr="0"/>
          <a:lstStyle/>
          <a:p>
            <a:pPr algn="ctr"/>
            <a:r>
              <a:rPr lang="en-US" sz="6000">
                <a:latin typeface="Poppins ExtraBold" panose="00000900000000000000" pitchFamily="2" charset="0"/>
                <a:ea typeface="Open Sans Extrabold" panose="020B0906030804020204" pitchFamily="34" charset="0"/>
                <a:cs typeface="Poppins ExtraBold" panose="00000900000000000000" pitchFamily="2" charset="0"/>
              </a:rPr>
              <a:t>Goal</a:t>
            </a:r>
            <a:br>
              <a:rPr lang="en-US" sz="4000">
                <a:latin typeface="Open Sans Light" panose="020B0306030504020204" pitchFamily="34" charset="0"/>
                <a:ea typeface="Open Sans Light" panose="020B0306030504020204" pitchFamily="34" charset="0"/>
                <a:cs typeface="Open Sans Light" panose="020B0306030504020204" pitchFamily="34" charset="0"/>
              </a:rPr>
            </a:br>
            <a:r>
              <a:rPr lang="en-US" sz="1600">
                <a:latin typeface="Open Sans Light" panose="020B0306030504020204" pitchFamily="34" charset="0"/>
                <a:ea typeface="Open Sans Light" panose="020B0306030504020204" pitchFamily="34" charset="0"/>
                <a:cs typeface="Open Sans Light" panose="020B0306030504020204" pitchFamily="34" charset="0"/>
              </a:rPr>
              <a:t>UiPath Test Suite</a:t>
            </a:r>
          </a:p>
          <a:p>
            <a:pPr algn="ctr"/>
            <a:endParaRPr lang="en-US" sz="36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Graphic 2">
            <a:extLst>
              <a:ext uri="{FF2B5EF4-FFF2-40B4-BE49-F238E27FC236}">
                <a16:creationId xmlns:a16="http://schemas.microsoft.com/office/drawing/2014/main" id="{293BD919-865D-47B8-8B4C-CDA125BF36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800" y="158400"/>
            <a:ext cx="708506" cy="264393"/>
          </a:xfrm>
          <a:prstGeom prst="rect">
            <a:avLst/>
          </a:prstGeom>
        </p:spPr>
      </p:pic>
      <p:sp>
        <p:nvSpPr>
          <p:cNvPr id="5" name="Rectangle 4">
            <a:extLst>
              <a:ext uri="{FF2B5EF4-FFF2-40B4-BE49-F238E27FC236}">
                <a16:creationId xmlns:a16="http://schemas.microsoft.com/office/drawing/2014/main" id="{CC0CB9F8-6199-4177-921B-F4F2D9CD1EB1}"/>
              </a:ext>
            </a:extLst>
          </p:cNvPr>
          <p:cNvSpPr/>
          <p:nvPr/>
        </p:nvSpPr>
        <p:spPr>
          <a:xfrm>
            <a:off x="0" y="6492402"/>
            <a:ext cx="6095999" cy="365598"/>
          </a:xfrm>
          <a:prstGeom prst="rect">
            <a:avLst/>
          </a:prstGeom>
        </p:spPr>
        <p:txBody>
          <a:bodyPr wrap="square" lIns="216000" rIns="180000" anchor="ctr" anchorCtr="0">
            <a:noAutofit/>
          </a:bodyPr>
          <a:lstStyle/>
          <a:p>
            <a:r>
              <a:rPr lang="en-US" sz="1200">
                <a:solidFill>
                  <a:schemeClr val="bg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Goal </a:t>
            </a:r>
            <a:r>
              <a:rPr lang="en-US"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To turn RPA from a high-maintenance to a low-maintenance activity.</a:t>
            </a:r>
            <a:endParaRPr lang="de-DE"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9" name="Group 8">
            <a:extLst>
              <a:ext uri="{FF2B5EF4-FFF2-40B4-BE49-F238E27FC236}">
                <a16:creationId xmlns:a16="http://schemas.microsoft.com/office/drawing/2014/main" id="{C9E9D1DE-9D15-4BE4-B161-A29FB77BBE8A}"/>
              </a:ext>
            </a:extLst>
          </p:cNvPr>
          <p:cNvGrpSpPr/>
          <p:nvPr/>
        </p:nvGrpSpPr>
        <p:grpSpPr>
          <a:xfrm>
            <a:off x="6647543" y="547915"/>
            <a:ext cx="4956628" cy="1231571"/>
            <a:chOff x="6719207" y="612775"/>
            <a:chExt cx="4806043" cy="1024413"/>
          </a:xfrm>
        </p:grpSpPr>
        <p:sp>
          <p:nvSpPr>
            <p:cNvPr id="6" name="Rectangle 5">
              <a:extLst>
                <a:ext uri="{FF2B5EF4-FFF2-40B4-BE49-F238E27FC236}">
                  <a16:creationId xmlns:a16="http://schemas.microsoft.com/office/drawing/2014/main" id="{CC1518BA-EC30-4F17-BC74-68E0B5C30A4B}"/>
                </a:ext>
              </a:extLst>
            </p:cNvPr>
            <p:cNvSpPr/>
            <p:nvPr/>
          </p:nvSpPr>
          <p:spPr>
            <a:xfrm>
              <a:off x="6719207" y="612775"/>
              <a:ext cx="4806043" cy="1024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Poppins" panose="00000500000000000000" pitchFamily="2" charset="0"/>
                  <a:cs typeface="Poppins" panose="00000500000000000000" pitchFamily="2" charset="0"/>
                </a:rPr>
                <a:t>Low</a:t>
              </a:r>
              <a:r>
                <a:rPr lang="en-US" sz="2400">
                  <a:latin typeface="Open Sans Light" panose="020B0306030504020204" pitchFamily="34" charset="0"/>
                  <a:ea typeface="Open Sans Light" panose="020B0306030504020204" pitchFamily="34" charset="0"/>
                  <a:cs typeface="Open Sans Light" panose="020B0306030504020204" pitchFamily="34" charset="0"/>
                </a:rPr>
                <a:t>-</a:t>
              </a:r>
              <a:r>
                <a:rPr lang="en-US" sz="2400" b="1">
                  <a:latin typeface="Poppins" panose="00000500000000000000" pitchFamily="2" charset="0"/>
                  <a:cs typeface="Poppins" panose="00000500000000000000" pitchFamily="2" charset="0"/>
                </a:rPr>
                <a:t>Maintenance</a:t>
              </a:r>
              <a:br>
                <a:rPr lang="en-US" sz="2000" b="1">
                  <a:latin typeface="Poppins" panose="00000500000000000000" pitchFamily="2" charset="0"/>
                  <a:cs typeface="Poppins" panose="00000500000000000000" pitchFamily="2" charset="0"/>
                </a:rPr>
              </a:br>
              <a:r>
                <a:rPr lang="en-US" sz="1100">
                  <a:latin typeface="Poppins" panose="00000500000000000000" pitchFamily="2" charset="0"/>
                  <a:cs typeface="Poppins" panose="00000500000000000000" pitchFamily="2" charset="0"/>
                </a:rPr>
                <a:t>Robotic Process Automation</a:t>
              </a:r>
              <a:endParaRPr lang="en-US" sz="1600">
                <a:solidFill>
                  <a:schemeClr val="bg1"/>
                </a:solidFill>
                <a:latin typeface="Poppins" panose="00000500000000000000" pitchFamily="2" charset="0"/>
                <a:cs typeface="Poppins" panose="00000500000000000000" pitchFamily="2" charset="0"/>
              </a:endParaRPr>
            </a:p>
          </p:txBody>
        </p:sp>
        <p:sp>
          <p:nvSpPr>
            <p:cNvPr id="10" name="Rectangle 9">
              <a:extLst>
                <a:ext uri="{FF2B5EF4-FFF2-40B4-BE49-F238E27FC236}">
                  <a16:creationId xmlns:a16="http://schemas.microsoft.com/office/drawing/2014/main" id="{4A5A6190-47C6-4983-8B7A-CA985A256AD8}"/>
                </a:ext>
              </a:extLst>
            </p:cNvPr>
            <p:cNvSpPr/>
            <p:nvPr/>
          </p:nvSpPr>
          <p:spPr>
            <a:xfrm>
              <a:off x="11095036" y="612775"/>
              <a:ext cx="430213" cy="569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Poppins" panose="00000500000000000000" pitchFamily="2" charset="0"/>
                  <a:cs typeface="Poppins" panose="00000500000000000000" pitchFamily="2" charset="0"/>
                </a:rPr>
                <a:t>1</a:t>
              </a:r>
              <a:endParaRPr lang="en-US" sz="1050">
                <a:solidFill>
                  <a:schemeClr val="bg1"/>
                </a:solidFill>
                <a:latin typeface="Poppins" panose="00000500000000000000" pitchFamily="2" charset="0"/>
                <a:cs typeface="Poppins" panose="00000500000000000000" pitchFamily="2" charset="0"/>
              </a:endParaRPr>
            </a:p>
          </p:txBody>
        </p:sp>
      </p:grpSp>
      <p:grpSp>
        <p:nvGrpSpPr>
          <p:cNvPr id="13" name="Group 12">
            <a:extLst>
              <a:ext uri="{FF2B5EF4-FFF2-40B4-BE49-F238E27FC236}">
                <a16:creationId xmlns:a16="http://schemas.microsoft.com/office/drawing/2014/main" id="{81E3DED6-ED95-4E7D-BEE6-7C4D2B769929}"/>
              </a:ext>
            </a:extLst>
          </p:cNvPr>
          <p:cNvGrpSpPr/>
          <p:nvPr/>
        </p:nvGrpSpPr>
        <p:grpSpPr>
          <a:xfrm>
            <a:off x="6647543" y="2058115"/>
            <a:ext cx="4956628" cy="1231571"/>
            <a:chOff x="6719207" y="612775"/>
            <a:chExt cx="4806043" cy="1024413"/>
          </a:xfrm>
        </p:grpSpPr>
        <p:sp>
          <p:nvSpPr>
            <p:cNvPr id="14" name="Rectangle 13">
              <a:extLst>
                <a:ext uri="{FF2B5EF4-FFF2-40B4-BE49-F238E27FC236}">
                  <a16:creationId xmlns:a16="http://schemas.microsoft.com/office/drawing/2014/main" id="{745BF887-B931-4E46-BB6B-CBBE868AFF65}"/>
                </a:ext>
              </a:extLst>
            </p:cNvPr>
            <p:cNvSpPr/>
            <p:nvPr/>
          </p:nvSpPr>
          <p:spPr>
            <a:xfrm>
              <a:off x="6719207" y="612775"/>
              <a:ext cx="4806043" cy="1024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Poppins" panose="00000500000000000000" pitchFamily="2" charset="0"/>
                  <a:cs typeface="Poppins" panose="00000500000000000000" pitchFamily="2" charset="0"/>
                </a:rPr>
                <a:t>Sustainable</a:t>
              </a:r>
              <a:br>
                <a:rPr lang="en-US" sz="2000" b="1">
                  <a:latin typeface="Poppins" panose="00000500000000000000" pitchFamily="2" charset="0"/>
                  <a:cs typeface="Poppins" panose="00000500000000000000" pitchFamily="2" charset="0"/>
                </a:rPr>
              </a:br>
              <a:r>
                <a:rPr lang="en-US" sz="1100">
                  <a:solidFill>
                    <a:prstClr val="white"/>
                  </a:solidFill>
                  <a:latin typeface="Poppins" panose="00000500000000000000" pitchFamily="2" charset="0"/>
                  <a:cs typeface="Poppins" panose="00000500000000000000" pitchFamily="2" charset="0"/>
                </a:rPr>
                <a:t>Robotic Process Automation</a:t>
              </a:r>
              <a:endParaRPr lang="en-US" sz="1600">
                <a:solidFill>
                  <a:schemeClr val="bg1"/>
                </a:solidFill>
                <a:latin typeface="Poppins" panose="00000500000000000000" pitchFamily="2" charset="0"/>
                <a:cs typeface="Poppins" panose="00000500000000000000" pitchFamily="2" charset="0"/>
              </a:endParaRPr>
            </a:p>
          </p:txBody>
        </p:sp>
        <p:sp>
          <p:nvSpPr>
            <p:cNvPr id="15" name="Rectangle 14">
              <a:extLst>
                <a:ext uri="{FF2B5EF4-FFF2-40B4-BE49-F238E27FC236}">
                  <a16:creationId xmlns:a16="http://schemas.microsoft.com/office/drawing/2014/main" id="{77968ACA-0835-4838-9EBB-FADF50F5F4C6}"/>
                </a:ext>
              </a:extLst>
            </p:cNvPr>
            <p:cNvSpPr/>
            <p:nvPr/>
          </p:nvSpPr>
          <p:spPr>
            <a:xfrm>
              <a:off x="11095036" y="612775"/>
              <a:ext cx="430213" cy="569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a:solidFill>
                    <a:schemeClr val="bg1"/>
                  </a:solidFill>
                  <a:latin typeface="Poppins" panose="00000500000000000000" pitchFamily="2" charset="0"/>
                  <a:cs typeface="Poppins" panose="00000500000000000000" pitchFamily="2" charset="0"/>
                </a:rPr>
                <a:t>2</a:t>
              </a:r>
              <a:endParaRPr lang="en-US" sz="1050">
                <a:solidFill>
                  <a:schemeClr val="bg1"/>
                </a:solidFill>
                <a:latin typeface="Poppins" panose="00000500000000000000" pitchFamily="2" charset="0"/>
                <a:cs typeface="Poppins" panose="00000500000000000000" pitchFamily="2" charset="0"/>
              </a:endParaRPr>
            </a:p>
          </p:txBody>
        </p:sp>
      </p:grpSp>
      <p:grpSp>
        <p:nvGrpSpPr>
          <p:cNvPr id="16" name="Group 15">
            <a:extLst>
              <a:ext uri="{FF2B5EF4-FFF2-40B4-BE49-F238E27FC236}">
                <a16:creationId xmlns:a16="http://schemas.microsoft.com/office/drawing/2014/main" id="{5773B52C-4731-43B1-BD21-1837C9111300}"/>
              </a:ext>
            </a:extLst>
          </p:cNvPr>
          <p:cNvGrpSpPr/>
          <p:nvPr/>
        </p:nvGrpSpPr>
        <p:grpSpPr>
          <a:xfrm>
            <a:off x="6647543" y="3568315"/>
            <a:ext cx="4956628" cy="1231571"/>
            <a:chOff x="6719207" y="612775"/>
            <a:chExt cx="4806043" cy="1024413"/>
          </a:xfrm>
        </p:grpSpPr>
        <p:sp>
          <p:nvSpPr>
            <p:cNvPr id="17" name="Rectangle 16">
              <a:extLst>
                <a:ext uri="{FF2B5EF4-FFF2-40B4-BE49-F238E27FC236}">
                  <a16:creationId xmlns:a16="http://schemas.microsoft.com/office/drawing/2014/main" id="{C6FC9D56-404B-46F2-8710-41A29AB2122D}"/>
                </a:ext>
              </a:extLst>
            </p:cNvPr>
            <p:cNvSpPr/>
            <p:nvPr/>
          </p:nvSpPr>
          <p:spPr>
            <a:xfrm>
              <a:off x="6719207" y="612775"/>
              <a:ext cx="4806043" cy="1024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Poppins" panose="00000500000000000000" pitchFamily="2" charset="0"/>
                  <a:cs typeface="Poppins" panose="00000500000000000000" pitchFamily="2" charset="0"/>
                </a:rPr>
                <a:t>Scalable</a:t>
              </a:r>
              <a:endParaRPr lang="en-US" sz="2000" b="1">
                <a:latin typeface="Poppins" panose="00000500000000000000" pitchFamily="2" charset="0"/>
                <a:cs typeface="Poppins" panose="00000500000000000000" pitchFamily="2" charset="0"/>
              </a:endParaRPr>
            </a:p>
            <a:p>
              <a:pPr algn="ctr"/>
              <a:r>
                <a:rPr lang="en-US" sz="1100">
                  <a:solidFill>
                    <a:prstClr val="white"/>
                  </a:solidFill>
                  <a:latin typeface="Poppins" panose="00000500000000000000" pitchFamily="2" charset="0"/>
                  <a:cs typeface="Poppins" panose="00000500000000000000" pitchFamily="2" charset="0"/>
                </a:rPr>
                <a:t>Robotic Process Automation</a:t>
              </a:r>
              <a:endParaRPr lang="en-US" sz="1600">
                <a:solidFill>
                  <a:schemeClr val="bg1"/>
                </a:solidFill>
                <a:latin typeface="Poppins" panose="00000500000000000000" pitchFamily="2" charset="0"/>
                <a:cs typeface="Poppins" panose="00000500000000000000" pitchFamily="2" charset="0"/>
              </a:endParaRPr>
            </a:p>
          </p:txBody>
        </p:sp>
        <p:sp>
          <p:nvSpPr>
            <p:cNvPr id="18" name="Rectangle 17">
              <a:extLst>
                <a:ext uri="{FF2B5EF4-FFF2-40B4-BE49-F238E27FC236}">
                  <a16:creationId xmlns:a16="http://schemas.microsoft.com/office/drawing/2014/main" id="{C03054D5-14CC-4AE9-8289-CDB39FB37AFD}"/>
                </a:ext>
              </a:extLst>
            </p:cNvPr>
            <p:cNvSpPr/>
            <p:nvPr/>
          </p:nvSpPr>
          <p:spPr>
            <a:xfrm>
              <a:off x="11095036" y="612775"/>
              <a:ext cx="430213" cy="569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a:solidFill>
                    <a:schemeClr val="bg1"/>
                  </a:solidFill>
                  <a:latin typeface="Poppins" panose="00000500000000000000" pitchFamily="2" charset="0"/>
                  <a:cs typeface="Poppins" panose="00000500000000000000" pitchFamily="2" charset="0"/>
                </a:rPr>
                <a:t>3</a:t>
              </a:r>
              <a:endParaRPr lang="en-US" sz="1050">
                <a:solidFill>
                  <a:schemeClr val="bg1"/>
                </a:solidFill>
                <a:latin typeface="Poppins" panose="00000500000000000000" pitchFamily="2" charset="0"/>
                <a:cs typeface="Poppins" panose="00000500000000000000" pitchFamily="2" charset="0"/>
              </a:endParaRPr>
            </a:p>
          </p:txBody>
        </p:sp>
      </p:grpSp>
      <p:grpSp>
        <p:nvGrpSpPr>
          <p:cNvPr id="19" name="Group 18">
            <a:extLst>
              <a:ext uri="{FF2B5EF4-FFF2-40B4-BE49-F238E27FC236}">
                <a16:creationId xmlns:a16="http://schemas.microsoft.com/office/drawing/2014/main" id="{E175A1C6-D3A5-4EF2-B95B-6E065202D980}"/>
              </a:ext>
            </a:extLst>
          </p:cNvPr>
          <p:cNvGrpSpPr/>
          <p:nvPr/>
        </p:nvGrpSpPr>
        <p:grpSpPr>
          <a:xfrm>
            <a:off x="6647543" y="5078514"/>
            <a:ext cx="4956628" cy="1231571"/>
            <a:chOff x="6719207" y="612775"/>
            <a:chExt cx="4806043" cy="1024413"/>
          </a:xfrm>
        </p:grpSpPr>
        <p:sp>
          <p:nvSpPr>
            <p:cNvPr id="20" name="Rectangle 19">
              <a:extLst>
                <a:ext uri="{FF2B5EF4-FFF2-40B4-BE49-F238E27FC236}">
                  <a16:creationId xmlns:a16="http://schemas.microsoft.com/office/drawing/2014/main" id="{3381FEB3-BA9E-4173-86CD-EF3B18C6D469}"/>
                </a:ext>
              </a:extLst>
            </p:cNvPr>
            <p:cNvSpPr/>
            <p:nvPr/>
          </p:nvSpPr>
          <p:spPr>
            <a:xfrm>
              <a:off x="6719207" y="612775"/>
              <a:ext cx="4806043" cy="1024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Poppins" panose="00000500000000000000" pitchFamily="2" charset="0"/>
                  <a:cs typeface="Poppins" panose="00000500000000000000" pitchFamily="2" charset="0"/>
                </a:rPr>
                <a:t>Long</a:t>
              </a:r>
              <a:r>
                <a:rPr lang="en-US" sz="2400">
                  <a:latin typeface="Open Sans Light" panose="020B0306030504020204" pitchFamily="34" charset="0"/>
                  <a:ea typeface="Open Sans Light" panose="020B0306030504020204" pitchFamily="34" charset="0"/>
                  <a:cs typeface="Open Sans Light" panose="020B0306030504020204" pitchFamily="34" charset="0"/>
                </a:rPr>
                <a:t>-</a:t>
              </a:r>
              <a:r>
                <a:rPr lang="en-US" sz="2400" b="1">
                  <a:latin typeface="Poppins" panose="00000500000000000000" pitchFamily="2" charset="0"/>
                  <a:cs typeface="Poppins" panose="00000500000000000000" pitchFamily="2" charset="0"/>
                </a:rPr>
                <a:t>Term Beneficial</a:t>
              </a:r>
            </a:p>
            <a:p>
              <a:pPr algn="ctr"/>
              <a:r>
                <a:rPr lang="en-US" sz="1100">
                  <a:solidFill>
                    <a:prstClr val="white"/>
                  </a:solidFill>
                  <a:latin typeface="Poppins" panose="00000500000000000000" pitchFamily="2" charset="0"/>
                  <a:cs typeface="Poppins" panose="00000500000000000000" pitchFamily="2" charset="0"/>
                </a:rPr>
                <a:t>Robotic Process Automation</a:t>
              </a:r>
              <a:endParaRPr lang="en-US" sz="1600">
                <a:solidFill>
                  <a:schemeClr val="bg1"/>
                </a:solidFill>
                <a:latin typeface="Poppins" panose="00000500000000000000" pitchFamily="2" charset="0"/>
                <a:cs typeface="Poppins" panose="00000500000000000000" pitchFamily="2" charset="0"/>
              </a:endParaRPr>
            </a:p>
          </p:txBody>
        </p:sp>
        <p:sp>
          <p:nvSpPr>
            <p:cNvPr id="21" name="Rectangle 20">
              <a:extLst>
                <a:ext uri="{FF2B5EF4-FFF2-40B4-BE49-F238E27FC236}">
                  <a16:creationId xmlns:a16="http://schemas.microsoft.com/office/drawing/2014/main" id="{96CE7F0E-EF70-49A3-9076-7A008C7CFB7D}"/>
                </a:ext>
              </a:extLst>
            </p:cNvPr>
            <p:cNvSpPr/>
            <p:nvPr/>
          </p:nvSpPr>
          <p:spPr>
            <a:xfrm>
              <a:off x="11095036" y="612775"/>
              <a:ext cx="430213" cy="569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a:solidFill>
                    <a:schemeClr val="bg1"/>
                  </a:solidFill>
                  <a:latin typeface="Poppins" panose="00000500000000000000" pitchFamily="2" charset="0"/>
                  <a:cs typeface="Poppins" panose="00000500000000000000" pitchFamily="2" charset="0"/>
                </a:rPr>
                <a:t>4</a:t>
              </a:r>
              <a:endParaRPr lang="en-US" sz="1050">
                <a:solidFill>
                  <a:schemeClr val="bg1"/>
                </a:solidFill>
                <a:latin typeface="Poppins" panose="00000500000000000000" pitchFamily="2" charset="0"/>
                <a:cs typeface="Poppins" panose="00000500000000000000" pitchFamily="2" charset="0"/>
              </a:endParaRPr>
            </a:p>
          </p:txBody>
        </p:sp>
      </p:grpSp>
      <p:sp>
        <p:nvSpPr>
          <p:cNvPr id="23" name="Rectangle 22">
            <a:extLst>
              <a:ext uri="{FF2B5EF4-FFF2-40B4-BE49-F238E27FC236}">
                <a16:creationId xmlns:a16="http://schemas.microsoft.com/office/drawing/2014/main" id="{45DEA9FE-F13D-4877-ACE2-D8B69A398478}"/>
              </a:ext>
            </a:extLst>
          </p:cNvPr>
          <p:cNvSpPr/>
          <p:nvPr/>
        </p:nvSpPr>
        <p:spPr>
          <a:xfrm>
            <a:off x="2306472" y="1446736"/>
            <a:ext cx="1483057" cy="1907642"/>
          </a:xfrm>
          <a:prstGeom prst="rect">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4" name="Graphic 23" descr="Wreath">
            <a:extLst>
              <a:ext uri="{FF2B5EF4-FFF2-40B4-BE49-F238E27FC236}">
                <a16:creationId xmlns:a16="http://schemas.microsoft.com/office/drawing/2014/main" id="{43C14316-3E57-4C66-92BF-D904D404EA7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52913" y="1905470"/>
            <a:ext cx="990175" cy="990175"/>
          </a:xfrm>
          <a:prstGeom prst="rect">
            <a:avLst/>
          </a:prstGeom>
        </p:spPr>
      </p:pic>
    </p:spTree>
    <p:extLst>
      <p:ext uri="{BB962C8B-B14F-4D97-AF65-F5344CB8AC3E}">
        <p14:creationId xmlns:p14="http://schemas.microsoft.com/office/powerpoint/2010/main" val="317971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AC2AA0-6FC9-4CAD-91F2-38A6369304F1}"/>
              </a:ext>
            </a:extLst>
          </p:cNvPr>
          <p:cNvSpPr/>
          <p:nvPr/>
        </p:nvSpPr>
        <p:spPr>
          <a:xfrm>
            <a:off x="6096000" y="352425"/>
            <a:ext cx="6096000" cy="1008000"/>
          </a:xfrm>
          <a:prstGeom prst="rect">
            <a:avLst/>
          </a:prstGeom>
        </p:spPr>
        <p:txBody>
          <a:bodyPr wrap="square" lIns="288000" tIns="0" bIns="0" anchor="ctr" anchorCtr="0">
            <a:noAutofit/>
          </a:bodyPr>
          <a:lstStyle/>
          <a:p>
            <a:pPr lvl="1">
              <a:lnSpc>
                <a:spcPts val="2700"/>
              </a:lnSpc>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1100">
                <a:solidFill>
                  <a:schemeClr val="accent2"/>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800">
                <a:latin typeface="Open Sans Extrabold" panose="020B0906030804020204" pitchFamily="34" charset="0"/>
                <a:ea typeface="Open Sans Extrabold" panose="020B0906030804020204" pitchFamily="34" charset="0"/>
                <a:cs typeface="Open Sans Extrabold" panose="020B0906030804020204" pitchFamily="34" charset="0"/>
              </a:rPr>
              <a:t>Fragile</a:t>
            </a:r>
            <a:endParaRPr lang="en-US" sz="1200">
              <a:latin typeface="Open Sans Extrabold" panose="020B0906030804020204" pitchFamily="34" charset="0"/>
              <a:ea typeface="Open Sans Extrabold" panose="020B0906030804020204" pitchFamily="34" charset="0"/>
              <a:cs typeface="Open Sans Extrabold" panose="020B0906030804020204" pitchFamily="34" charset="0"/>
            </a:endParaRPr>
          </a:p>
          <a:p>
            <a:pPr lvl="1">
              <a:lnSpc>
                <a:spcPts val="2700"/>
              </a:lnSpc>
            </a:pPr>
            <a:r>
              <a:rPr lang="en-US" sz="1100">
                <a:solidFill>
                  <a:prstClr val="black"/>
                </a:solidFill>
                <a:latin typeface="Poppins Light" panose="00000400000000000000" pitchFamily="2" charset="0"/>
                <a:cs typeface="Poppins Light" panose="00000400000000000000" pitchFamily="2" charset="0"/>
              </a:rPr>
              <a:t>Unstable automation; Bots regularly break in production</a:t>
            </a:r>
          </a:p>
        </p:txBody>
      </p:sp>
      <p:sp>
        <p:nvSpPr>
          <p:cNvPr id="7" name="Rectangle 6">
            <a:extLst>
              <a:ext uri="{FF2B5EF4-FFF2-40B4-BE49-F238E27FC236}">
                <a16:creationId xmlns:a16="http://schemas.microsoft.com/office/drawing/2014/main" id="{AF997188-176C-4695-A250-F54DF7591E55}"/>
              </a:ext>
            </a:extLst>
          </p:cNvPr>
          <p:cNvSpPr/>
          <p:nvPr/>
        </p:nvSpPr>
        <p:spPr>
          <a:xfrm flipH="1">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00" rIns="0" bIns="0" rtlCol="0" anchor="t" anchorCtr="0"/>
          <a:lstStyle/>
          <a:p>
            <a:pPr algn="ctr"/>
            <a:r>
              <a:rPr lang="en-US" sz="6000">
                <a:latin typeface="Poppins ExtraBold" panose="00000900000000000000" pitchFamily="2" charset="0"/>
                <a:ea typeface="Open Sans Extrabold" panose="020B0906030804020204" pitchFamily="34" charset="0"/>
                <a:cs typeface="Poppins ExtraBold" panose="00000900000000000000" pitchFamily="2" charset="0"/>
              </a:rPr>
              <a:t>Problems</a:t>
            </a:r>
            <a:br>
              <a:rPr lang="en-US" sz="4000">
                <a:latin typeface="Open Sans Light" panose="020B0306030504020204" pitchFamily="34" charset="0"/>
                <a:ea typeface="Open Sans Light" panose="020B0306030504020204" pitchFamily="34" charset="0"/>
                <a:cs typeface="Open Sans Light" panose="020B0306030504020204" pitchFamily="34" charset="0"/>
              </a:rPr>
            </a:br>
            <a:r>
              <a:rPr lang="en-US" sz="1600">
                <a:latin typeface="Open Sans Light" panose="020B0306030504020204" pitchFamily="34" charset="0"/>
                <a:ea typeface="Open Sans Light" panose="020B0306030504020204" pitchFamily="34" charset="0"/>
                <a:cs typeface="Open Sans Light" panose="020B0306030504020204" pitchFamily="34" charset="0"/>
              </a:rPr>
              <a:t>Common Automation Characteristics</a:t>
            </a:r>
          </a:p>
          <a:p>
            <a:pPr algn="ctr"/>
            <a:endParaRPr lang="en-US" sz="36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Graphic 7">
            <a:extLst>
              <a:ext uri="{FF2B5EF4-FFF2-40B4-BE49-F238E27FC236}">
                <a16:creationId xmlns:a16="http://schemas.microsoft.com/office/drawing/2014/main" id="{CF4AF14B-D035-4A2C-BE99-06AB7C3A22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800" y="158400"/>
            <a:ext cx="708506" cy="264393"/>
          </a:xfrm>
          <a:prstGeom prst="rect">
            <a:avLst/>
          </a:prstGeom>
        </p:spPr>
      </p:pic>
      <p:sp>
        <p:nvSpPr>
          <p:cNvPr id="10" name="Rectangle 9">
            <a:extLst>
              <a:ext uri="{FF2B5EF4-FFF2-40B4-BE49-F238E27FC236}">
                <a16:creationId xmlns:a16="http://schemas.microsoft.com/office/drawing/2014/main" id="{18F463BE-2887-4163-93FA-DB5CE2440D2E}"/>
              </a:ext>
            </a:extLst>
          </p:cNvPr>
          <p:cNvSpPr/>
          <p:nvPr/>
        </p:nvSpPr>
        <p:spPr>
          <a:xfrm>
            <a:off x="0" y="6492402"/>
            <a:ext cx="6095999" cy="365598"/>
          </a:xfrm>
          <a:prstGeom prst="rect">
            <a:avLst/>
          </a:prstGeom>
        </p:spPr>
        <p:txBody>
          <a:bodyPr wrap="square" lIns="216000" rIns="180000" anchor="ctr" anchorCtr="0">
            <a:noAutofit/>
          </a:bodyPr>
          <a:lstStyle/>
          <a:p>
            <a:r>
              <a:rPr lang="en-US" sz="1200">
                <a:solidFill>
                  <a:schemeClr val="bg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Attention </a:t>
            </a:r>
            <a:r>
              <a:rPr lang="en-US"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Here we are very pessimistic about automation.</a:t>
            </a:r>
            <a:endParaRPr lang="de-DE"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 name="Rectangle 10">
            <a:extLst>
              <a:ext uri="{FF2B5EF4-FFF2-40B4-BE49-F238E27FC236}">
                <a16:creationId xmlns:a16="http://schemas.microsoft.com/office/drawing/2014/main" id="{73B71985-49E1-42AB-913F-27F59715D170}"/>
              </a:ext>
            </a:extLst>
          </p:cNvPr>
          <p:cNvSpPr/>
          <p:nvPr/>
        </p:nvSpPr>
        <p:spPr>
          <a:xfrm>
            <a:off x="2306472" y="1446736"/>
            <a:ext cx="1483057" cy="1907642"/>
          </a:xfrm>
          <a:prstGeom prst="rect">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2" name="Graphic 11" descr="Gears">
            <a:extLst>
              <a:ext uri="{FF2B5EF4-FFF2-40B4-BE49-F238E27FC236}">
                <a16:creationId xmlns:a16="http://schemas.microsoft.com/office/drawing/2014/main" id="{54AAD2CC-CC1B-40D7-993A-38F3DE2872E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52913" y="1905470"/>
            <a:ext cx="990175" cy="990175"/>
          </a:xfrm>
          <a:prstGeom prst="rect">
            <a:avLst/>
          </a:prstGeom>
        </p:spPr>
      </p:pic>
      <p:sp>
        <p:nvSpPr>
          <p:cNvPr id="13" name="Rectangle 12">
            <a:extLst>
              <a:ext uri="{FF2B5EF4-FFF2-40B4-BE49-F238E27FC236}">
                <a16:creationId xmlns:a16="http://schemas.microsoft.com/office/drawing/2014/main" id="{CAEC3D7E-9DA7-42B4-BE7C-ACCD38AC1BC7}"/>
              </a:ext>
            </a:extLst>
          </p:cNvPr>
          <p:cNvSpPr/>
          <p:nvPr/>
        </p:nvSpPr>
        <p:spPr>
          <a:xfrm>
            <a:off x="6095998" y="1378269"/>
            <a:ext cx="6096000" cy="1008000"/>
          </a:xfrm>
          <a:prstGeom prst="rect">
            <a:avLst/>
          </a:prstGeom>
        </p:spPr>
        <p:txBody>
          <a:bodyPr wrap="square" lIns="288000" tIns="0" bIns="0" anchor="ctr" anchorCtr="0">
            <a:noAutofit/>
          </a:bodyPr>
          <a:lstStyle/>
          <a:p>
            <a:pPr lvl="1">
              <a:lnSpc>
                <a:spcPts val="2700"/>
              </a:lnSpc>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2000">
                <a:solidFill>
                  <a:srgbClr val="4472C4"/>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800">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Unmanageable</a:t>
            </a:r>
          </a:p>
          <a:p>
            <a:pPr lvl="1">
              <a:lnSpc>
                <a:spcPts val="2700"/>
              </a:lnSpc>
            </a:pPr>
            <a:r>
              <a:rPr lang="en-US" sz="1100">
                <a:solidFill>
                  <a:prstClr val="black"/>
                </a:solidFill>
                <a:latin typeface="Poppins Light" panose="00000400000000000000" pitchFamily="2" charset="0"/>
                <a:cs typeface="Poppins Light" panose="00000400000000000000" pitchFamily="2" charset="0"/>
              </a:rPr>
              <a:t>Hard to incorporate app &amp; environment changes in a timely manner</a:t>
            </a:r>
          </a:p>
        </p:txBody>
      </p:sp>
      <p:sp>
        <p:nvSpPr>
          <p:cNvPr id="14" name="Rectangle 13">
            <a:extLst>
              <a:ext uri="{FF2B5EF4-FFF2-40B4-BE49-F238E27FC236}">
                <a16:creationId xmlns:a16="http://schemas.microsoft.com/office/drawing/2014/main" id="{3C7D0BB3-27DE-49E4-ACA8-6EBD5EBAFEA8}"/>
              </a:ext>
            </a:extLst>
          </p:cNvPr>
          <p:cNvSpPr/>
          <p:nvPr/>
        </p:nvSpPr>
        <p:spPr>
          <a:xfrm>
            <a:off x="6096000" y="2404113"/>
            <a:ext cx="6096000" cy="1008000"/>
          </a:xfrm>
          <a:prstGeom prst="rect">
            <a:avLst/>
          </a:prstGeom>
        </p:spPr>
        <p:txBody>
          <a:bodyPr wrap="square" lIns="288000" tIns="0" bIns="0" anchor="ctr" anchorCtr="0">
            <a:noAutofit/>
          </a:bodyPr>
          <a:lstStyle/>
          <a:p>
            <a:pPr lvl="1">
              <a:lnSpc>
                <a:spcPts val="2700"/>
              </a:lnSpc>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1100">
                <a:solidFill>
                  <a:srgbClr val="ED7D3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800">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Siloed</a:t>
            </a:r>
          </a:p>
          <a:p>
            <a:pPr lvl="1">
              <a:lnSpc>
                <a:spcPts val="2700"/>
              </a:lnSpc>
            </a:pPr>
            <a:r>
              <a:rPr lang="en-US" sz="1100">
                <a:solidFill>
                  <a:prstClr val="black"/>
                </a:solidFill>
                <a:latin typeface="Poppins Light" panose="00000400000000000000" pitchFamily="2" charset="0"/>
                <a:cs typeface="Poppins Light" panose="00000400000000000000" pitchFamily="2" charset="0"/>
              </a:rPr>
              <a:t>Automation skills are concentrated in individual teams</a:t>
            </a:r>
          </a:p>
        </p:txBody>
      </p:sp>
      <p:sp>
        <p:nvSpPr>
          <p:cNvPr id="15" name="Rectangle 14">
            <a:extLst>
              <a:ext uri="{FF2B5EF4-FFF2-40B4-BE49-F238E27FC236}">
                <a16:creationId xmlns:a16="http://schemas.microsoft.com/office/drawing/2014/main" id="{1BC03875-7B9E-4706-903A-4D10CEEBF976}"/>
              </a:ext>
            </a:extLst>
          </p:cNvPr>
          <p:cNvSpPr/>
          <p:nvPr/>
        </p:nvSpPr>
        <p:spPr>
          <a:xfrm>
            <a:off x="6095998" y="3429957"/>
            <a:ext cx="6096000" cy="1008000"/>
          </a:xfrm>
          <a:prstGeom prst="rect">
            <a:avLst/>
          </a:prstGeom>
        </p:spPr>
        <p:txBody>
          <a:bodyPr wrap="square" lIns="288000" tIns="0" bIns="0" anchor="ctr" anchorCtr="0">
            <a:noAutofit/>
          </a:bodyPr>
          <a:lstStyle/>
          <a:p>
            <a:pPr lvl="1">
              <a:lnSpc>
                <a:spcPts val="2700"/>
              </a:lnSpc>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1100">
                <a:solidFill>
                  <a:srgbClr val="ED7D3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800">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Unshareable</a:t>
            </a:r>
          </a:p>
          <a:p>
            <a:pPr lvl="1">
              <a:lnSpc>
                <a:spcPts val="2700"/>
              </a:lnSpc>
            </a:pPr>
            <a:r>
              <a:rPr lang="en-US" sz="1100">
                <a:solidFill>
                  <a:prstClr val="black"/>
                </a:solidFill>
                <a:latin typeface="Poppins Light" panose="00000400000000000000" pitchFamily="2" charset="0"/>
                <a:cs typeface="Poppins Light" panose="00000400000000000000" pitchFamily="2" charset="0"/>
              </a:rPr>
              <a:t>Automation teams can't share automation assets</a:t>
            </a:r>
          </a:p>
        </p:txBody>
      </p:sp>
      <p:sp>
        <p:nvSpPr>
          <p:cNvPr id="16" name="Rectangle 15">
            <a:extLst>
              <a:ext uri="{FF2B5EF4-FFF2-40B4-BE49-F238E27FC236}">
                <a16:creationId xmlns:a16="http://schemas.microsoft.com/office/drawing/2014/main" id="{3324B2B0-6039-4FAA-AF3A-2B6973B62DEA}"/>
              </a:ext>
            </a:extLst>
          </p:cNvPr>
          <p:cNvSpPr/>
          <p:nvPr/>
        </p:nvSpPr>
        <p:spPr>
          <a:xfrm>
            <a:off x="6096000" y="4455801"/>
            <a:ext cx="6096000" cy="1008000"/>
          </a:xfrm>
          <a:prstGeom prst="rect">
            <a:avLst/>
          </a:prstGeom>
        </p:spPr>
        <p:txBody>
          <a:bodyPr wrap="square" lIns="288000" tIns="0" bIns="0" anchor="ctr" anchorCtr="0">
            <a:noAutofit/>
          </a:bodyPr>
          <a:lstStyle/>
          <a:p>
            <a:pPr lvl="1">
              <a:lnSpc>
                <a:spcPts val="2700"/>
              </a:lnSpc>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2000">
                <a:solidFill>
                  <a:srgbClr val="4472C4"/>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800">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Redundant</a:t>
            </a:r>
          </a:p>
          <a:p>
            <a:pPr lvl="1">
              <a:lnSpc>
                <a:spcPts val="2700"/>
              </a:lnSpc>
            </a:pPr>
            <a:r>
              <a:rPr lang="en-US" sz="1100">
                <a:solidFill>
                  <a:prstClr val="black"/>
                </a:solidFill>
                <a:latin typeface="Poppins Light" panose="00000400000000000000" pitchFamily="2" charset="0"/>
                <a:cs typeface="Poppins Light" panose="00000400000000000000" pitchFamily="2" charset="0"/>
              </a:rPr>
              <a:t>Automation is reinvented again and again; Waste of time</a:t>
            </a:r>
          </a:p>
        </p:txBody>
      </p:sp>
      <p:sp>
        <p:nvSpPr>
          <p:cNvPr id="17" name="Rectangle 16">
            <a:extLst>
              <a:ext uri="{FF2B5EF4-FFF2-40B4-BE49-F238E27FC236}">
                <a16:creationId xmlns:a16="http://schemas.microsoft.com/office/drawing/2014/main" id="{76FEBAE2-EB4E-430F-A8A6-2835F5772B68}"/>
              </a:ext>
            </a:extLst>
          </p:cNvPr>
          <p:cNvSpPr/>
          <p:nvPr/>
        </p:nvSpPr>
        <p:spPr>
          <a:xfrm>
            <a:off x="6096000" y="5481644"/>
            <a:ext cx="6096000" cy="1008000"/>
          </a:xfrm>
          <a:prstGeom prst="rect">
            <a:avLst/>
          </a:prstGeom>
        </p:spPr>
        <p:txBody>
          <a:bodyPr wrap="square" lIns="288000" tIns="0" bIns="0" anchor="ctr" anchorCtr="0">
            <a:noAutofit/>
          </a:bodyPr>
          <a:lstStyle/>
          <a:p>
            <a:pPr lvl="1">
              <a:lnSpc>
                <a:spcPts val="2700"/>
              </a:lnSpc>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2000">
                <a:solidFill>
                  <a:srgbClr val="4472C4"/>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800">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Tedious</a:t>
            </a:r>
          </a:p>
          <a:p>
            <a:pPr lvl="1">
              <a:lnSpc>
                <a:spcPts val="2700"/>
              </a:lnSpc>
            </a:pPr>
            <a:r>
              <a:rPr lang="en-US" sz="1100">
                <a:solidFill>
                  <a:prstClr val="black"/>
                </a:solidFill>
                <a:latin typeface="Poppins Light" panose="00000400000000000000" pitchFamily="2" charset="0"/>
                <a:cs typeface="Poppins Light" panose="00000400000000000000" pitchFamily="2" charset="0"/>
              </a:rPr>
              <a:t>Time-consuming automation; It takes too long to automate</a:t>
            </a:r>
          </a:p>
        </p:txBody>
      </p:sp>
    </p:spTree>
    <p:extLst>
      <p:ext uri="{BB962C8B-B14F-4D97-AF65-F5344CB8AC3E}">
        <p14:creationId xmlns:p14="http://schemas.microsoft.com/office/powerpoint/2010/main" val="263393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5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9">
            <a:extLst>
              <a:ext uri="{FF2B5EF4-FFF2-40B4-BE49-F238E27FC236}">
                <a16:creationId xmlns:a16="http://schemas.microsoft.com/office/drawing/2014/main" id="{1B4A1FDD-12E8-4433-BF02-666B7E57CBCB}"/>
              </a:ext>
            </a:extLst>
          </p:cNvPr>
          <p:cNvSpPr/>
          <p:nvPr/>
        </p:nvSpPr>
        <p:spPr>
          <a:xfrm>
            <a:off x="1227138" y="1912050"/>
            <a:ext cx="3054350" cy="3028960"/>
          </a:xfrm>
          <a:prstGeom prst="rect">
            <a:avLst/>
          </a:prstGeom>
          <a:solidFill>
            <a:schemeClr val="bg1">
              <a:lumMod val="95000"/>
              <a:alpha val="73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432000" rtlCol="0" anchor="b" anchorCtr="0"/>
          <a:lstStyle/>
          <a:p>
            <a:pPr lvl="0" algn="ctr"/>
            <a:r>
              <a:rPr lang="en-US" b="1">
                <a:solidFill>
                  <a:prstClr val="black"/>
                </a:solidFill>
                <a:latin typeface="Poppins" panose="00000500000000000000" pitchFamily="2" charset="0"/>
                <a:ea typeface="Open Sans Extrabold" panose="020B0906030804020204" pitchFamily="34" charset="0"/>
                <a:cs typeface="Poppins" panose="00000500000000000000" pitchFamily="2" charset="0"/>
              </a:rPr>
              <a:t>Development</a:t>
            </a:r>
            <a:endParaRPr lang="en-US" sz="12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a:p>
            <a:pPr lvl="0" algn="ctr"/>
            <a:r>
              <a:rPr lang="en-US"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rPr>
              <a:t>Automate Test Cases</a:t>
            </a:r>
          </a:p>
        </p:txBody>
      </p:sp>
      <p:sp>
        <p:nvSpPr>
          <p:cNvPr id="20" name="!!Rectangle 19">
            <a:extLst>
              <a:ext uri="{FF2B5EF4-FFF2-40B4-BE49-F238E27FC236}">
                <a16:creationId xmlns:a16="http://schemas.microsoft.com/office/drawing/2014/main" id="{367D3D6D-7DD0-4A73-AEA6-FD02F46D28D9}"/>
              </a:ext>
            </a:extLst>
          </p:cNvPr>
          <p:cNvSpPr/>
          <p:nvPr/>
        </p:nvSpPr>
        <p:spPr>
          <a:xfrm>
            <a:off x="4584700" y="1912050"/>
            <a:ext cx="3054350" cy="3028960"/>
          </a:xfrm>
          <a:prstGeom prst="rect">
            <a:avLst/>
          </a:prstGeom>
          <a:solidFill>
            <a:schemeClr val="bg1">
              <a:lumMod val="95000"/>
              <a:alpha val="73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432000" numCol="1" spcCol="0" rtlCol="0" fromWordArt="0" anchor="b" anchorCtr="0" forceAA="0" compatLnSpc="1">
            <a:prstTxWarp prst="textNoShape">
              <a:avLst/>
            </a:prstTxWarp>
            <a:noAutofit/>
          </a:bodyPr>
          <a:lstStyle/>
          <a:p>
            <a:pPr lvl="0" algn="ctr"/>
            <a:r>
              <a:rPr lang="en-US" b="1">
                <a:solidFill>
                  <a:prstClr val="black"/>
                </a:solidFill>
                <a:latin typeface="Poppins" panose="00000500000000000000" pitchFamily="2" charset="0"/>
                <a:ea typeface="Open Sans Extrabold" panose="020B0906030804020204" pitchFamily="34" charset="0"/>
                <a:cs typeface="Poppins" panose="00000500000000000000" pitchFamily="2" charset="0"/>
              </a:rPr>
              <a:t>IT Operations</a:t>
            </a:r>
          </a:p>
          <a:p>
            <a:pPr algn="ctr"/>
            <a:r>
              <a:rPr lang="en-US"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rPr>
              <a:t>Automate IT Processes</a:t>
            </a:r>
          </a:p>
        </p:txBody>
      </p:sp>
      <p:sp>
        <p:nvSpPr>
          <p:cNvPr id="24" name="!!Rectangle 23">
            <a:extLst>
              <a:ext uri="{FF2B5EF4-FFF2-40B4-BE49-F238E27FC236}">
                <a16:creationId xmlns:a16="http://schemas.microsoft.com/office/drawing/2014/main" id="{F68AAEE1-41C8-4D77-B3C7-2380DD706BC9}"/>
              </a:ext>
            </a:extLst>
          </p:cNvPr>
          <p:cNvSpPr/>
          <p:nvPr/>
        </p:nvSpPr>
        <p:spPr>
          <a:xfrm>
            <a:off x="7942262" y="1912050"/>
            <a:ext cx="3054350" cy="3028960"/>
          </a:xfrm>
          <a:prstGeom prst="rect">
            <a:avLst/>
          </a:prstGeom>
          <a:solidFill>
            <a:schemeClr val="bg1">
              <a:lumMod val="95000"/>
              <a:alpha val="73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432000" numCol="1" spcCol="0" rtlCol="0" fromWordArt="0" anchor="b" anchorCtr="0" forceAA="0" compatLnSpc="1">
            <a:prstTxWarp prst="textNoShape">
              <a:avLst/>
            </a:prstTxWarp>
            <a:noAutofit/>
          </a:bodyPr>
          <a:lstStyle/>
          <a:p>
            <a:pPr lvl="0" algn="ctr"/>
            <a:r>
              <a:rPr lang="en-US" b="1">
                <a:solidFill>
                  <a:prstClr val="black"/>
                </a:solidFill>
                <a:latin typeface="Poppins" panose="00000500000000000000" pitchFamily="2" charset="0"/>
                <a:ea typeface="Open Sans Extrabold" panose="020B0906030804020204" pitchFamily="34" charset="0"/>
                <a:cs typeface="Poppins" panose="00000500000000000000" pitchFamily="2" charset="0"/>
              </a:rPr>
              <a:t>Business</a:t>
            </a:r>
          </a:p>
          <a:p>
            <a:pPr algn="ctr"/>
            <a:r>
              <a:rPr lang="en-US"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rPr>
              <a:t>Automate Business Processes</a:t>
            </a:r>
          </a:p>
        </p:txBody>
      </p:sp>
      <p:pic>
        <p:nvPicPr>
          <p:cNvPr id="33" name="Graphic 32">
            <a:extLst>
              <a:ext uri="{FF2B5EF4-FFF2-40B4-BE49-F238E27FC236}">
                <a16:creationId xmlns:a16="http://schemas.microsoft.com/office/drawing/2014/main" id="{06B45E58-2792-4F30-B6FB-8EC7CC3476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847" y="2638443"/>
            <a:ext cx="1288931" cy="1288931"/>
          </a:xfrm>
          <a:prstGeom prst="rect">
            <a:avLst/>
          </a:prstGeom>
        </p:spPr>
      </p:pic>
      <p:pic>
        <p:nvPicPr>
          <p:cNvPr id="34" name="Graphic 33">
            <a:extLst>
              <a:ext uri="{FF2B5EF4-FFF2-40B4-BE49-F238E27FC236}">
                <a16:creationId xmlns:a16="http://schemas.microsoft.com/office/drawing/2014/main" id="{5F4D93AC-A011-4C01-A025-9567714D83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9092" y="2638443"/>
            <a:ext cx="1288931" cy="1288931"/>
          </a:xfrm>
          <a:prstGeom prst="rect">
            <a:avLst/>
          </a:prstGeom>
        </p:spPr>
      </p:pic>
      <p:pic>
        <p:nvPicPr>
          <p:cNvPr id="35" name="Graphic 34">
            <a:extLst>
              <a:ext uri="{FF2B5EF4-FFF2-40B4-BE49-F238E27FC236}">
                <a16:creationId xmlns:a16="http://schemas.microsoft.com/office/drawing/2014/main" id="{87B9BA42-53A6-4418-B303-379EDF12CD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24972" y="2638443"/>
            <a:ext cx="1288931" cy="1288931"/>
          </a:xfrm>
          <a:prstGeom prst="rect">
            <a:avLst/>
          </a:prstGeom>
        </p:spPr>
      </p:pic>
      <p:sp>
        <p:nvSpPr>
          <p:cNvPr id="2" name="Rectangle 1">
            <a:extLst>
              <a:ext uri="{FF2B5EF4-FFF2-40B4-BE49-F238E27FC236}">
                <a16:creationId xmlns:a16="http://schemas.microsoft.com/office/drawing/2014/main" id="{97338378-6DB9-4EFC-A8F5-E3A43247EAC3}"/>
              </a:ext>
            </a:extLst>
          </p:cNvPr>
          <p:cNvSpPr/>
          <p:nvPr/>
        </p:nvSpPr>
        <p:spPr>
          <a:xfrm>
            <a:off x="844550" y="1556455"/>
            <a:ext cx="10534650" cy="3740150"/>
          </a:xfrm>
          <a:prstGeom prst="rect">
            <a:avLst/>
          </a:prstGeom>
          <a:noFill/>
          <a:ln w="63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E42BC81-DF24-4DE4-BDF7-26BA63C189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2800" y="158400"/>
            <a:ext cx="708506" cy="264393"/>
          </a:xfrm>
          <a:prstGeom prst="rect">
            <a:avLst/>
          </a:prstGeom>
        </p:spPr>
      </p:pic>
      <p:sp>
        <p:nvSpPr>
          <p:cNvPr id="25" name="Rectangle 24">
            <a:extLst>
              <a:ext uri="{FF2B5EF4-FFF2-40B4-BE49-F238E27FC236}">
                <a16:creationId xmlns:a16="http://schemas.microsoft.com/office/drawing/2014/main" id="{57CBBECA-AEC6-4CA1-9D77-E9D81AB0CE4B}"/>
              </a:ext>
            </a:extLst>
          </p:cNvPr>
          <p:cNvSpPr/>
          <p:nvPr/>
        </p:nvSpPr>
        <p:spPr>
          <a:xfrm>
            <a:off x="4963886" y="5301545"/>
            <a:ext cx="6415314" cy="365598"/>
          </a:xfrm>
          <a:prstGeom prst="rect">
            <a:avLst/>
          </a:prstGeom>
        </p:spPr>
        <p:txBody>
          <a:bodyPr wrap="square" lIns="216000" rIns="180000" anchor="ctr" anchorCtr="0">
            <a:noAutofit/>
          </a:bodyPr>
          <a:lstStyle/>
          <a:p>
            <a:pPr algn="r"/>
            <a:r>
              <a:rPr lang="en-US" sz="1200">
                <a:latin typeface="Poppins Light" panose="00000400000000000000" pitchFamily="2" charset="0"/>
                <a:ea typeface="Segoe UI Symbol" panose="020B0502040204020203" pitchFamily="34" charset="0"/>
                <a:cs typeface="Poppins Light" panose="00000400000000000000" pitchFamily="2" charset="0"/>
              </a:rPr>
              <a:t>⦿ Siloed automation wins games; </a:t>
            </a:r>
            <a:r>
              <a:rPr lang="en-US" sz="1200" b="1">
                <a:latin typeface="Poppins" panose="00000500000000000000" pitchFamily="2" charset="0"/>
                <a:ea typeface="Segoe UI Symbol" panose="020B0502040204020203" pitchFamily="34" charset="0"/>
                <a:cs typeface="Poppins" panose="00000500000000000000" pitchFamily="2" charset="0"/>
              </a:rPr>
              <a:t>enterprise automation </a:t>
            </a:r>
            <a:r>
              <a:rPr lang="en-US" sz="1200">
                <a:latin typeface="Poppins Light" panose="00000400000000000000" pitchFamily="2" charset="0"/>
                <a:ea typeface="Segoe UI Symbol" panose="020B0502040204020203" pitchFamily="34" charset="0"/>
                <a:cs typeface="Poppins Light" panose="00000400000000000000" pitchFamily="2" charset="0"/>
              </a:rPr>
              <a:t>wins championships</a:t>
            </a:r>
            <a:endParaRPr lang="de-DE" sz="1200">
              <a:latin typeface="Poppins Light" panose="00000400000000000000" pitchFamily="2" charset="0"/>
              <a:ea typeface="Segoe UI Symbol" panose="020B0502040204020203" pitchFamily="34" charset="0"/>
              <a:cs typeface="Poppins Light" panose="00000400000000000000" pitchFamily="2" charset="0"/>
            </a:endParaRPr>
          </a:p>
        </p:txBody>
      </p:sp>
      <p:sp>
        <p:nvSpPr>
          <p:cNvPr id="7" name="Rectangle 6">
            <a:extLst>
              <a:ext uri="{FF2B5EF4-FFF2-40B4-BE49-F238E27FC236}">
                <a16:creationId xmlns:a16="http://schemas.microsoft.com/office/drawing/2014/main" id="{3E791E6E-AB89-454F-8A25-7B71840EE017}"/>
              </a:ext>
            </a:extLst>
          </p:cNvPr>
          <p:cNvSpPr/>
          <p:nvPr/>
        </p:nvSpPr>
        <p:spPr>
          <a:xfrm>
            <a:off x="844531" y="1190856"/>
            <a:ext cx="5913492" cy="367200"/>
          </a:xfrm>
          <a:prstGeom prst="rect">
            <a:avLst/>
          </a:prstGeom>
          <a:noFill/>
        </p:spPr>
        <p:txBody>
          <a:bodyPr wrap="square" anchor="ctr" anchorCtr="0">
            <a:noAutofit/>
          </a:bodyPr>
          <a:lstStyle/>
          <a:p>
            <a:r>
              <a:rPr lang="en-US" sz="1200">
                <a:latin typeface="Poppins Light" panose="00000400000000000000" pitchFamily="2" charset="0"/>
                <a:ea typeface="Segoe UI Symbol" panose="020B0502040204020203" pitchFamily="34" charset="0"/>
                <a:cs typeface="Poppins Light" panose="00000400000000000000" pitchFamily="2" charset="0"/>
              </a:rPr>
              <a:t>⦿ </a:t>
            </a:r>
            <a:r>
              <a:rPr lang="en-US" sz="1200" b="1" err="1">
                <a:latin typeface="Poppins" panose="00000500000000000000" pitchFamily="2" charset="0"/>
                <a:cs typeface="Poppins" panose="00000500000000000000" pitchFamily="2" charset="0"/>
              </a:rPr>
              <a:t>Share</a:t>
            </a:r>
            <a:r>
              <a:rPr lang="en-US" sz="1200" b="1" err="1">
                <a:latin typeface="Segoe UI Symbol" panose="020B0502040204020203" pitchFamily="34" charset="0"/>
                <a:ea typeface="Segoe UI Symbol" panose="020B0502040204020203" pitchFamily="34" charset="0"/>
                <a:cs typeface="Poppins" panose="00000500000000000000" pitchFamily="2" charset="0"/>
              </a:rPr>
              <a:t>▪</a:t>
            </a:r>
            <a:r>
              <a:rPr lang="en-US" sz="1200" b="1" err="1">
                <a:latin typeface="Poppins" panose="00000500000000000000" pitchFamily="2" charset="0"/>
                <a:cs typeface="Poppins" panose="00000500000000000000" pitchFamily="2" charset="0"/>
              </a:rPr>
              <a:t>Reuse</a:t>
            </a:r>
            <a:r>
              <a:rPr lang="en-US" sz="1200" b="1" err="1">
                <a:latin typeface="Segoe UI Symbol" panose="020B0502040204020203" pitchFamily="34" charset="0"/>
                <a:ea typeface="Segoe UI Symbol" panose="020B0502040204020203" pitchFamily="34" charset="0"/>
                <a:cs typeface="Poppins" panose="00000500000000000000" pitchFamily="2" charset="0"/>
              </a:rPr>
              <a:t>▪</a:t>
            </a:r>
            <a:r>
              <a:rPr lang="en-US" sz="1200" b="1" err="1">
                <a:latin typeface="Poppins" panose="00000500000000000000" pitchFamily="2" charset="0"/>
                <a:cs typeface="Poppins" panose="00000500000000000000" pitchFamily="2" charset="0"/>
              </a:rPr>
              <a:t>Update</a:t>
            </a:r>
            <a:r>
              <a:rPr lang="en-US" sz="1200" b="1">
                <a:latin typeface="Poppins" panose="00000500000000000000" pitchFamily="2" charset="0"/>
                <a:cs typeface="Poppins" panose="00000500000000000000" pitchFamily="2" charset="0"/>
              </a:rPr>
              <a:t> </a:t>
            </a:r>
            <a:r>
              <a:rPr lang="en-US" sz="1200">
                <a:latin typeface="Poppins Light" panose="00000400000000000000" pitchFamily="2" charset="0"/>
                <a:ea typeface="Segoe UI Symbol" panose="020B0502040204020203" pitchFamily="34" charset="0"/>
                <a:cs typeface="Poppins Light" panose="00000400000000000000" pitchFamily="2" charset="0"/>
              </a:rPr>
              <a:t>automation assets &amp; skills across the enterprise</a:t>
            </a:r>
            <a:endParaRPr lang="en-US" sz="120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01417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1"/>
                                        </p:tgtEl>
                                      </p:cBhvr>
                                    </p:animEffect>
                                    <p:animScale>
                                      <p:cBhvr>
                                        <p:cTn id="10" dur="250" autoRev="1" fill="hold"/>
                                        <p:tgtEl>
                                          <p:spTgt spid="2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0"/>
                                        </p:tgtEl>
                                      </p:cBhvr>
                                    </p:animEffect>
                                    <p:animScale>
                                      <p:cBhvr>
                                        <p:cTn id="15" dur="250" autoRev="1" fill="hold"/>
                                        <p:tgtEl>
                                          <p:spTgt spid="20"/>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4"/>
                                        </p:tgtEl>
                                      </p:cBhvr>
                                    </p:animEffect>
                                    <p:animScale>
                                      <p:cBhvr>
                                        <p:cTn id="18" dur="250" autoRev="1" fill="hold"/>
                                        <p:tgtEl>
                                          <p:spTgt spid="3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24"/>
                                        </p:tgtEl>
                                      </p:cBhvr>
                                    </p:animEffect>
                                    <p:animScale>
                                      <p:cBhvr>
                                        <p:cTn id="23" dur="250" autoRev="1" fill="hold"/>
                                        <p:tgtEl>
                                          <p:spTgt spid="24"/>
                                        </p:tgtEl>
                                      </p:cBhvr>
                                      <p:by x="105000" y="105000"/>
                                    </p:animScale>
                                  </p:childTnLst>
                                </p:cTn>
                              </p:par>
                              <p:par>
                                <p:cTn id="24" presetID="26" presetClass="emph" presetSubtype="0" fill="hold" nodeType="withEffect">
                                  <p:stCondLst>
                                    <p:cond delay="0"/>
                                  </p:stCondLst>
                                  <p:childTnLst>
                                    <p:animEffect transition="out" filter="fade">
                                      <p:cBhvr>
                                        <p:cTn id="25" dur="500" tmFilter="0, 0; .2, .5; .8, .5; 1, 0"/>
                                        <p:tgtEl>
                                          <p:spTgt spid="35"/>
                                        </p:tgtEl>
                                      </p:cBhvr>
                                    </p:animEffect>
                                    <p:animScale>
                                      <p:cBhvr>
                                        <p:cTn id="26" dur="250" autoRev="1" fill="hold"/>
                                        <p:tgtEl>
                                          <p:spTgt spid="35"/>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250"/>
                                        <p:tgtEl>
                                          <p:spTgt spid="2"/>
                                        </p:tgtEl>
                                      </p:cBhvr>
                                    </p:animEffect>
                                  </p:childTnLst>
                                </p:cTn>
                              </p:par>
                            </p:childTnLst>
                          </p:cTn>
                        </p:par>
                        <p:par>
                          <p:cTn id="32" fill="hold">
                            <p:stCondLst>
                              <p:cond delay="250"/>
                            </p:stCondLst>
                            <p:childTnLst>
                              <p:par>
                                <p:cTn id="33" presetID="12" presetClass="entr" presetSubtype="2"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50"/>
                                        <p:tgtEl>
                                          <p:spTgt spid="7"/>
                                        </p:tgtEl>
                                        <p:attrNameLst>
                                          <p:attrName>ppt_x</p:attrName>
                                        </p:attrNameLst>
                                      </p:cBhvr>
                                      <p:tavLst>
                                        <p:tav tm="0">
                                          <p:val>
                                            <p:strVal val="#ppt_x+#ppt_w*1.125000"/>
                                          </p:val>
                                        </p:tav>
                                        <p:tav tm="100000">
                                          <p:val>
                                            <p:strVal val="#ppt_x"/>
                                          </p:val>
                                        </p:tav>
                                      </p:tavLst>
                                    </p:anim>
                                    <p:animEffect transition="in" filter="wipe(left)">
                                      <p:cBhvr>
                                        <p:cTn id="36" dur="250"/>
                                        <p:tgtEl>
                                          <p:spTgt spid="7"/>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250"/>
                                        <p:tgtEl>
                                          <p:spTgt spid="25"/>
                                        </p:tgtEl>
                                        <p:attrNameLst>
                                          <p:attrName>ppt_x</p:attrName>
                                        </p:attrNameLst>
                                      </p:cBhvr>
                                      <p:tavLst>
                                        <p:tav tm="0">
                                          <p:val>
                                            <p:strVal val="#ppt_x-#ppt_w*1.125000"/>
                                          </p:val>
                                        </p:tav>
                                        <p:tav tm="100000">
                                          <p:val>
                                            <p:strVal val="#ppt_x"/>
                                          </p:val>
                                        </p:tav>
                                      </p:tavLst>
                                    </p:anim>
                                    <p:animEffect transition="in" filter="wipe(right)">
                                      <p:cBhvr>
                                        <p:cTn id="41"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4" grpId="0" animBg="1"/>
      <p:bldP spid="2" grpId="0" animBg="1"/>
      <p:bldP spid="2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67D3D6D-7DD0-4A73-AEA6-FD02F46D28D9}"/>
              </a:ext>
            </a:extLst>
          </p:cNvPr>
          <p:cNvSpPr/>
          <p:nvPr/>
        </p:nvSpPr>
        <p:spPr>
          <a:xfrm>
            <a:off x="4568824" y="0"/>
            <a:ext cx="3054350" cy="6858000"/>
          </a:xfrm>
          <a:prstGeom prst="rect">
            <a:avLst/>
          </a:prstGeom>
          <a:solidFill>
            <a:schemeClr val="tx1">
              <a:alpha val="5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432000" numCol="1" spcCol="0" rtlCol="0" fromWordArt="0" anchor="b" anchorCtr="0" forceAA="0" compatLnSpc="1">
            <a:prstTxWarp prst="textNoShape">
              <a:avLst/>
            </a:prstTxWarp>
            <a:noAutofit/>
          </a:bodyPr>
          <a:lstStyle/>
          <a:p>
            <a:pPr lvl="0" algn="ctr"/>
            <a:endParaRPr lang="en-US" sz="120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ectangle 29">
            <a:extLst>
              <a:ext uri="{FF2B5EF4-FFF2-40B4-BE49-F238E27FC236}">
                <a16:creationId xmlns:a16="http://schemas.microsoft.com/office/drawing/2014/main" id="{1B4A1FDD-12E8-4433-BF02-666B7E57CBCB}"/>
              </a:ext>
            </a:extLst>
          </p:cNvPr>
          <p:cNvSpPr/>
          <p:nvPr/>
        </p:nvSpPr>
        <p:spPr>
          <a:xfrm>
            <a:off x="0" y="2520950"/>
            <a:ext cx="12192000" cy="2033754"/>
          </a:xfrm>
          <a:prstGeom prst="rect">
            <a:avLst/>
          </a:prstGeom>
          <a:solidFill>
            <a:schemeClr val="tx1">
              <a:alpha val="5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7740000" bIns="0" rtlCol="0" anchor="ctr" anchorCtr="0"/>
          <a:lstStyle/>
          <a:p>
            <a:pPr lvl="0" algn="ctr"/>
            <a:endParaRPr lang="en-US" sz="120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Rectangle 23">
            <a:extLst>
              <a:ext uri="{FF2B5EF4-FFF2-40B4-BE49-F238E27FC236}">
                <a16:creationId xmlns:a16="http://schemas.microsoft.com/office/drawing/2014/main" id="{F68AAEE1-41C8-4D77-B3C7-2380DD706BC9}"/>
              </a:ext>
            </a:extLst>
          </p:cNvPr>
          <p:cNvSpPr/>
          <p:nvPr/>
        </p:nvSpPr>
        <p:spPr>
          <a:xfrm>
            <a:off x="3956048" y="1365250"/>
            <a:ext cx="4279902" cy="4345154"/>
          </a:xfrm>
          <a:prstGeom prst="rect">
            <a:avLst/>
          </a:prstGeom>
          <a:solidFill>
            <a:schemeClr val="tx1">
              <a:alpha val="5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0" rIns="0" bIns="0" numCol="1" spcCol="0" rtlCol="0" fromWordArt="0" anchor="t" anchorCtr="0" forceAA="0" compatLnSpc="1">
            <a:prstTxWarp prst="textNoShape">
              <a:avLst/>
            </a:prstTxWarp>
            <a:noAutofit/>
          </a:bodyPr>
          <a:lstStyle/>
          <a:p>
            <a:pPr lvl="0" algn="ctr"/>
            <a:endParaRPr lang="en-US" sz="120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 name="Rectangle 1">
            <a:extLst>
              <a:ext uri="{FF2B5EF4-FFF2-40B4-BE49-F238E27FC236}">
                <a16:creationId xmlns:a16="http://schemas.microsoft.com/office/drawing/2014/main" id="{F268FC65-315A-4556-A9BA-02D0B0E013DE}"/>
              </a:ext>
            </a:extLst>
          </p:cNvPr>
          <p:cNvSpPr/>
          <p:nvPr/>
        </p:nvSpPr>
        <p:spPr>
          <a:xfrm>
            <a:off x="0" y="2520950"/>
            <a:ext cx="3956048" cy="2033754"/>
          </a:xfrm>
          <a:prstGeom prst="rect">
            <a:avLst/>
          </a:prstGeom>
        </p:spPr>
        <p:txBody>
          <a:bodyPr wrap="square" anchor="ctr" anchorCtr="0">
            <a:noAutofit/>
          </a:bodyPr>
          <a:lstStyle/>
          <a:p>
            <a:pPr lvl="0" algn="ctr"/>
            <a:r>
              <a:rPr lang="en-US" b="1">
                <a:solidFill>
                  <a:prstClr val="black"/>
                </a:solidFill>
                <a:latin typeface="Poppins" panose="00000500000000000000" pitchFamily="2" charset="0"/>
                <a:ea typeface="Open Sans Extrabold" panose="020B0906030804020204" pitchFamily="34" charset="0"/>
                <a:cs typeface="Poppins" panose="00000500000000000000" pitchFamily="2" charset="0"/>
              </a:rPr>
              <a:t>Development</a:t>
            </a:r>
            <a:endParaRPr lang="en-US" sz="11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a:p>
            <a:pPr algn="ctr"/>
            <a:r>
              <a:rPr lang="en-US"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rPr>
              <a:t>Automate Test Cases</a:t>
            </a:r>
            <a:endParaRPr lang="de-AT"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endParaRPr>
          </a:p>
        </p:txBody>
      </p:sp>
      <p:sp>
        <p:nvSpPr>
          <p:cNvPr id="4" name="Rectangle 3">
            <a:extLst>
              <a:ext uri="{FF2B5EF4-FFF2-40B4-BE49-F238E27FC236}">
                <a16:creationId xmlns:a16="http://schemas.microsoft.com/office/drawing/2014/main" id="{6B82F282-7292-4819-A5FA-A80383C7FC38}"/>
              </a:ext>
            </a:extLst>
          </p:cNvPr>
          <p:cNvSpPr/>
          <p:nvPr/>
        </p:nvSpPr>
        <p:spPr>
          <a:xfrm>
            <a:off x="4568824" y="5710404"/>
            <a:ext cx="3054350" cy="1155700"/>
          </a:xfrm>
          <a:prstGeom prst="rect">
            <a:avLst/>
          </a:prstGeom>
        </p:spPr>
        <p:txBody>
          <a:bodyPr anchor="ctr" anchorCtr="0">
            <a:noAutofit/>
          </a:bodyPr>
          <a:lstStyle/>
          <a:p>
            <a:pPr lvl="0" algn="ctr"/>
            <a:r>
              <a:rPr lang="en-US" b="1">
                <a:solidFill>
                  <a:prstClr val="black"/>
                </a:solidFill>
                <a:latin typeface="Poppins" panose="00000500000000000000" pitchFamily="2" charset="0"/>
                <a:ea typeface="Open Sans Extrabold" panose="020B0906030804020204" pitchFamily="34" charset="0"/>
                <a:cs typeface="Poppins" panose="00000500000000000000" pitchFamily="2" charset="0"/>
              </a:rPr>
              <a:t>IT Operations</a:t>
            </a:r>
          </a:p>
          <a:p>
            <a:pPr algn="ctr"/>
            <a:r>
              <a:rPr lang="en-US"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rPr>
              <a:t>Automate IT Processes</a:t>
            </a:r>
            <a:endParaRPr lang="de-AT"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endParaRPr>
          </a:p>
        </p:txBody>
      </p:sp>
      <p:sp>
        <p:nvSpPr>
          <p:cNvPr id="5" name="Rectangle 4">
            <a:extLst>
              <a:ext uri="{FF2B5EF4-FFF2-40B4-BE49-F238E27FC236}">
                <a16:creationId xmlns:a16="http://schemas.microsoft.com/office/drawing/2014/main" id="{1A23E3CD-508A-4F3C-B1E7-00451F984F5A}"/>
              </a:ext>
            </a:extLst>
          </p:cNvPr>
          <p:cNvSpPr/>
          <p:nvPr/>
        </p:nvSpPr>
        <p:spPr>
          <a:xfrm>
            <a:off x="4568824" y="1365250"/>
            <a:ext cx="3054350" cy="1155700"/>
          </a:xfrm>
          <a:prstGeom prst="rect">
            <a:avLst/>
          </a:prstGeom>
        </p:spPr>
        <p:txBody>
          <a:bodyPr anchor="ctr" anchorCtr="0">
            <a:noAutofit/>
          </a:bodyPr>
          <a:lstStyle/>
          <a:p>
            <a:pPr lvl="0" algn="ctr"/>
            <a:r>
              <a:rPr lang="en-US" b="1">
                <a:solidFill>
                  <a:prstClr val="black"/>
                </a:solidFill>
                <a:latin typeface="Poppins" panose="00000500000000000000" pitchFamily="2" charset="0"/>
                <a:ea typeface="Open Sans Extrabold" panose="020B0906030804020204" pitchFamily="34" charset="0"/>
                <a:cs typeface="Poppins" panose="00000500000000000000" pitchFamily="2" charset="0"/>
              </a:rPr>
              <a:t>Business</a:t>
            </a:r>
          </a:p>
          <a:p>
            <a:pPr algn="ctr"/>
            <a:r>
              <a:rPr lang="en-US"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rPr>
              <a:t>Automate Business Processes</a:t>
            </a:r>
          </a:p>
        </p:txBody>
      </p:sp>
      <p:sp>
        <p:nvSpPr>
          <p:cNvPr id="30" name="Freeform: Shape 29">
            <a:extLst>
              <a:ext uri="{FF2B5EF4-FFF2-40B4-BE49-F238E27FC236}">
                <a16:creationId xmlns:a16="http://schemas.microsoft.com/office/drawing/2014/main" id="{F4533E57-10A3-4CD0-8B65-B34173B35192}"/>
              </a:ext>
            </a:extLst>
          </p:cNvPr>
          <p:cNvSpPr/>
          <p:nvPr/>
        </p:nvSpPr>
        <p:spPr>
          <a:xfrm>
            <a:off x="4568824" y="2520950"/>
            <a:ext cx="3054350" cy="2033754"/>
          </a:xfrm>
          <a:custGeom>
            <a:avLst/>
            <a:gdLst>
              <a:gd name="connsiteX0" fmla="*/ 0 w 3054350"/>
              <a:gd name="connsiteY0" fmla="*/ 0 h 2033754"/>
              <a:gd name="connsiteX1" fmla="*/ 3054350 w 3054350"/>
              <a:gd name="connsiteY1" fmla="*/ 0 h 2033754"/>
              <a:gd name="connsiteX2" fmla="*/ 3054350 w 3054350"/>
              <a:gd name="connsiteY2" fmla="*/ 2033754 h 2033754"/>
              <a:gd name="connsiteX3" fmla="*/ 0 w 3054350"/>
              <a:gd name="connsiteY3" fmla="*/ 2033754 h 2033754"/>
            </a:gdLst>
            <a:ahLst/>
            <a:cxnLst>
              <a:cxn ang="0">
                <a:pos x="connsiteX0" y="connsiteY0"/>
              </a:cxn>
              <a:cxn ang="0">
                <a:pos x="connsiteX1" y="connsiteY1"/>
              </a:cxn>
              <a:cxn ang="0">
                <a:pos x="connsiteX2" y="connsiteY2"/>
              </a:cxn>
              <a:cxn ang="0">
                <a:pos x="connsiteX3" y="connsiteY3"/>
              </a:cxn>
            </a:cxnLst>
            <a:rect l="l" t="t" r="r" b="b"/>
            <a:pathLst>
              <a:path w="3054350" h="2033754">
                <a:moveTo>
                  <a:pt x="0" y="0"/>
                </a:moveTo>
                <a:lnTo>
                  <a:pt x="3054350" y="0"/>
                </a:lnTo>
                <a:lnTo>
                  <a:pt x="3054350" y="2033754"/>
                </a:lnTo>
                <a:lnTo>
                  <a:pt x="0" y="2033754"/>
                </a:lnTo>
                <a:close/>
              </a:path>
            </a:pathLst>
          </a:custGeom>
          <a:solidFill>
            <a:schemeClr val="tx1"/>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0" rIns="0" bIns="0" numCol="1" spcCol="0" rtlCol="0" fromWordArt="0" anchor="t" anchorCtr="0" forceAA="0" compatLnSpc="1">
            <a:prstTxWarp prst="textNoShape">
              <a:avLst/>
            </a:prstTxWarp>
            <a:noAutofit/>
          </a:bodyPr>
          <a:lstStyle/>
          <a:p>
            <a:pPr lvl="0" algn="ctr"/>
            <a:endParaRPr lang="en-US" sz="120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1" name="Graphic 30">
            <a:extLst>
              <a:ext uri="{FF2B5EF4-FFF2-40B4-BE49-F238E27FC236}">
                <a16:creationId xmlns:a16="http://schemas.microsoft.com/office/drawing/2014/main" id="{9AC3B2D6-C063-43E0-B795-F3635D5004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1533" y="2893361"/>
            <a:ext cx="1288931" cy="1288931"/>
          </a:xfrm>
          <a:prstGeom prst="rect">
            <a:avLst/>
          </a:prstGeom>
        </p:spPr>
      </p:pic>
      <p:sp>
        <p:nvSpPr>
          <p:cNvPr id="37" name="Rectangle 36">
            <a:extLst>
              <a:ext uri="{FF2B5EF4-FFF2-40B4-BE49-F238E27FC236}">
                <a16:creationId xmlns:a16="http://schemas.microsoft.com/office/drawing/2014/main" id="{135096B0-1996-42FB-8D5A-9A8482B56A80}"/>
              </a:ext>
            </a:extLst>
          </p:cNvPr>
          <p:cNvSpPr/>
          <p:nvPr/>
        </p:nvSpPr>
        <p:spPr>
          <a:xfrm>
            <a:off x="911424" y="116001"/>
            <a:ext cx="11280576" cy="365598"/>
          </a:xfrm>
          <a:prstGeom prst="rect">
            <a:avLst/>
          </a:prstGeom>
        </p:spPr>
        <p:txBody>
          <a:bodyPr wrap="square" lIns="36000" rIns="288000" anchor="ctr" anchorCtr="0">
            <a:noAutofit/>
          </a:bodyPr>
          <a:lstStyle/>
          <a:p>
            <a:r>
              <a:rPr lang="en-US" sz="1200">
                <a:latin typeface="Open Sans Light" panose="020B0306030504020204" pitchFamily="34" charset="0"/>
                <a:ea typeface="Open Sans Light" panose="020B0306030504020204" pitchFamily="34" charset="0"/>
                <a:cs typeface="Open Sans Light" panose="020B0306030504020204" pitchFamily="34" charset="0"/>
              </a:rPr>
              <a:t>‹› Enterprise automation is collaboration.</a:t>
            </a:r>
          </a:p>
        </p:txBody>
      </p:sp>
      <p:sp>
        <p:nvSpPr>
          <p:cNvPr id="10" name="Arrow: Right 9">
            <a:extLst>
              <a:ext uri="{FF2B5EF4-FFF2-40B4-BE49-F238E27FC236}">
                <a16:creationId xmlns:a16="http://schemas.microsoft.com/office/drawing/2014/main" id="{F8DA8F06-BA14-43DE-B28C-A2E1B6EEE1BE}"/>
              </a:ext>
            </a:extLst>
          </p:cNvPr>
          <p:cNvSpPr/>
          <p:nvPr/>
        </p:nvSpPr>
        <p:spPr>
          <a:xfrm rot="8100000">
            <a:off x="7637662" y="2002469"/>
            <a:ext cx="595319" cy="365598"/>
          </a:xfrm>
          <a:prstGeom prst="rightArrow">
            <a:avLst/>
          </a:prstGeom>
          <a:solidFill>
            <a:schemeClr val="tx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3" name="Group 2">
            <a:extLst>
              <a:ext uri="{FF2B5EF4-FFF2-40B4-BE49-F238E27FC236}">
                <a16:creationId xmlns:a16="http://schemas.microsoft.com/office/drawing/2014/main" id="{6A16C657-9C3D-4CC9-87C2-18C56C48993B}"/>
              </a:ext>
            </a:extLst>
          </p:cNvPr>
          <p:cNvGrpSpPr/>
          <p:nvPr/>
        </p:nvGrpSpPr>
        <p:grpSpPr>
          <a:xfrm>
            <a:off x="7942764" y="777876"/>
            <a:ext cx="1839759" cy="1406242"/>
            <a:chOff x="7942764" y="777876"/>
            <a:chExt cx="1839759" cy="1406242"/>
          </a:xfrm>
        </p:grpSpPr>
        <p:sp>
          <p:nvSpPr>
            <p:cNvPr id="7" name="Rectangle 6">
              <a:extLst>
                <a:ext uri="{FF2B5EF4-FFF2-40B4-BE49-F238E27FC236}">
                  <a16:creationId xmlns:a16="http://schemas.microsoft.com/office/drawing/2014/main" id="{0DB12B56-999F-466F-900E-EDA83AC74D30}"/>
                </a:ext>
              </a:extLst>
            </p:cNvPr>
            <p:cNvSpPr/>
            <p:nvPr/>
          </p:nvSpPr>
          <p:spPr>
            <a:xfrm>
              <a:off x="7942764" y="777876"/>
              <a:ext cx="1839411" cy="1406242"/>
            </a:xfrm>
            <a:prstGeom prst="rect">
              <a:avLst/>
            </a:prstGeom>
            <a:solidFill>
              <a:schemeClr val="bg1"/>
            </a:solidFill>
            <a:ln>
              <a:solidFill>
                <a:schemeClr val="tx1"/>
              </a:solidFill>
              <a:prstDash val="solid"/>
            </a:ln>
            <a:effectLst>
              <a:outerShdw blurRad="25400" dist="38100" dir="2700000" algn="tl" rotWithShape="0">
                <a:prstClr val="black">
                  <a:alpha val="12000"/>
                </a:prstClr>
              </a:outerShdw>
            </a:effectLst>
          </p:spPr>
          <p:txBody>
            <a:bodyPr wrap="square" lIns="0" tIns="0" rIns="0" bIns="0" anchor="ctr" anchorCtr="0">
              <a:noAutofit/>
            </a:bodyPr>
            <a:lstStyle/>
            <a:p>
              <a:pPr algn="ctr"/>
              <a:r>
                <a:rPr lang="en-US" sz="1100">
                  <a:solidFill>
                    <a:prstClr val="black"/>
                  </a:solidFill>
                  <a:latin typeface="Poppins Light" panose="00000400000000000000" pitchFamily="2" charset="0"/>
                  <a:ea typeface="Open Sans Light" panose="020B0306030504020204" pitchFamily="34" charset="0"/>
                  <a:cs typeface="Poppins Light" panose="00000400000000000000" pitchFamily="2" charset="0"/>
                </a:rPr>
                <a:t>Here's Where</a:t>
              </a:r>
            </a:p>
            <a:p>
              <a:pPr algn="ctr"/>
              <a:r>
                <a:rPr lang="en-US" sz="1600" b="1">
                  <a:latin typeface="Poppins" panose="00000500000000000000" pitchFamily="2" charset="0"/>
                  <a:ea typeface="Open Sans Extrabold" panose="020B0906030804020204" pitchFamily="34" charset="0"/>
                  <a:cs typeface="Poppins" panose="00000500000000000000" pitchFamily="2" charset="0"/>
                </a:rPr>
                <a:t>Enterprise</a:t>
              </a:r>
              <a:br>
                <a:rPr lang="en-US" sz="1600" b="1">
                  <a:latin typeface="Poppins" panose="00000500000000000000" pitchFamily="2" charset="0"/>
                  <a:ea typeface="Open Sans Extrabold" panose="020B0906030804020204" pitchFamily="34" charset="0"/>
                  <a:cs typeface="Poppins" panose="00000500000000000000" pitchFamily="2" charset="0"/>
                </a:rPr>
              </a:br>
              <a:r>
                <a:rPr lang="en-US" sz="1600" b="1">
                  <a:latin typeface="Poppins" panose="00000500000000000000" pitchFamily="2" charset="0"/>
                  <a:ea typeface="Open Sans Extrabold" panose="020B0906030804020204" pitchFamily="34" charset="0"/>
                  <a:cs typeface="Poppins" panose="00000500000000000000" pitchFamily="2" charset="0"/>
                </a:rPr>
                <a:t>Automation</a:t>
              </a:r>
            </a:p>
            <a:p>
              <a:pPr algn="ctr"/>
              <a:r>
                <a:rPr lang="en-US" sz="1100">
                  <a:latin typeface="Poppins Light" panose="00000400000000000000" pitchFamily="2" charset="0"/>
                  <a:ea typeface="Open Sans Light" panose="020B0306030504020204" pitchFamily="34" charset="0"/>
                  <a:cs typeface="Poppins Light" panose="00000400000000000000" pitchFamily="2" charset="0"/>
                </a:rPr>
                <a:t>Happens</a:t>
              </a:r>
              <a:endParaRPr lang="en-US" sz="1400">
                <a:latin typeface="Poppins Light" panose="00000400000000000000" pitchFamily="2" charset="0"/>
                <a:ea typeface="Open Sans Light" panose="020B0306030504020204" pitchFamily="34" charset="0"/>
                <a:cs typeface="Poppins Light" panose="00000400000000000000" pitchFamily="2" charset="0"/>
              </a:endParaRPr>
            </a:p>
          </p:txBody>
        </p:sp>
        <p:sp>
          <p:nvSpPr>
            <p:cNvPr id="22" name="Rectangle 21">
              <a:extLst>
                <a:ext uri="{FF2B5EF4-FFF2-40B4-BE49-F238E27FC236}">
                  <a16:creationId xmlns:a16="http://schemas.microsoft.com/office/drawing/2014/main" id="{44B7A5DC-6CFC-4207-9511-E190BC6878A2}"/>
                </a:ext>
              </a:extLst>
            </p:cNvPr>
            <p:cNvSpPr/>
            <p:nvPr/>
          </p:nvSpPr>
          <p:spPr>
            <a:xfrm>
              <a:off x="9494523" y="777876"/>
              <a:ext cx="288000" cy="288000"/>
            </a:xfrm>
            <a:prstGeom prst="rect">
              <a:avLst/>
            </a:prstGeom>
            <a:solidFill>
              <a:schemeClr val="tx1"/>
            </a:solidFill>
            <a:ln>
              <a:solidFill>
                <a:schemeClr val="tx1"/>
              </a:solidFill>
              <a:prstDash val="solid"/>
            </a:ln>
          </p:spPr>
          <p:txBody>
            <a:bodyPr wrap="square" lIns="0" tIns="0" rIns="0" bIns="0" anchor="ctr" anchorCtr="0">
              <a:noAutofit/>
            </a:bodyPr>
            <a:lstStyle/>
            <a:p>
              <a:pPr algn="ctr"/>
              <a:endParaRPr lang="en-US" sz="120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7" name="Graphic 16" descr="Ringer">
              <a:extLst>
                <a:ext uri="{FF2B5EF4-FFF2-40B4-BE49-F238E27FC236}">
                  <a16:creationId xmlns:a16="http://schemas.microsoft.com/office/drawing/2014/main" id="{2F815D24-283B-4F74-8745-F1F0C6A548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0523" y="813876"/>
              <a:ext cx="216000" cy="216000"/>
            </a:xfrm>
            <a:prstGeom prst="rect">
              <a:avLst/>
            </a:prstGeom>
          </p:spPr>
        </p:pic>
      </p:grpSp>
    </p:spTree>
    <p:extLst>
      <p:ext uri="{BB962C8B-B14F-4D97-AF65-F5344CB8AC3E}">
        <p14:creationId xmlns:p14="http://schemas.microsoft.com/office/powerpoint/2010/main" val="1906694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34AC5C8-9BB5-402F-A509-E61E0610893F}"/>
              </a:ext>
            </a:extLst>
          </p:cNvPr>
          <p:cNvSpPr/>
          <p:nvPr/>
        </p:nvSpPr>
        <p:spPr>
          <a:xfrm flipH="1">
            <a:off x="-1" y="-1880"/>
            <a:ext cx="12191995" cy="68598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376000" rIns="0" bIns="0" rtlCol="0" anchor="ctr"/>
          <a:lstStyle/>
          <a:p>
            <a:pPr algn="ctr"/>
            <a:r>
              <a:rPr lang="en-US" sz="3200">
                <a:latin typeface="Open Sans Light" panose="020B0306030504020204" pitchFamily="34" charset="0"/>
                <a:ea typeface="Open Sans Light" panose="020B0306030504020204" pitchFamily="34" charset="0"/>
                <a:cs typeface="Open Sans Light" panose="020B0306030504020204" pitchFamily="34" charset="0"/>
              </a:rPr>
              <a:t>To enable our customers to create </a:t>
            </a:r>
            <a:r>
              <a:rPr lang="en-US" sz="3200">
                <a:latin typeface="Open Sans Extrabold" panose="020B0906030804020204" pitchFamily="34" charset="0"/>
                <a:ea typeface="Open Sans Extrabold" panose="020B0906030804020204" pitchFamily="34" charset="0"/>
                <a:cs typeface="Open Sans Extrabold" panose="020B0906030804020204" pitchFamily="34" charset="0"/>
              </a:rPr>
              <a:t>business value</a:t>
            </a:r>
          </a:p>
          <a:p>
            <a:pPr algn="ctr"/>
            <a:r>
              <a:rPr lang="en-US" sz="3200">
                <a:latin typeface="Open Sans Light" panose="020B0306030504020204" pitchFamily="34" charset="0"/>
                <a:ea typeface="Open Sans Light" panose="020B0306030504020204" pitchFamily="34" charset="0"/>
                <a:cs typeface="Open Sans Light" panose="020B0306030504020204" pitchFamily="34" charset="0"/>
              </a:rPr>
              <a:t>fast by accelerating automation across the enterprise</a:t>
            </a:r>
          </a:p>
        </p:txBody>
      </p:sp>
      <p:sp>
        <p:nvSpPr>
          <p:cNvPr id="5" name="Oval 4">
            <a:extLst>
              <a:ext uri="{FF2B5EF4-FFF2-40B4-BE49-F238E27FC236}">
                <a16:creationId xmlns:a16="http://schemas.microsoft.com/office/drawing/2014/main" id="{1652BCBC-EF2D-415E-BA32-BCCE5ED94DEC}"/>
              </a:ext>
            </a:extLst>
          </p:cNvPr>
          <p:cNvSpPr/>
          <p:nvPr/>
        </p:nvSpPr>
        <p:spPr>
          <a:xfrm>
            <a:off x="6018212" y="5431800"/>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106E4E3-FDC3-4460-8BF6-DB78F27FC7D9}"/>
              </a:ext>
            </a:extLst>
          </p:cNvPr>
          <p:cNvCxnSpPr>
            <a:cxnSpLocks/>
          </p:cNvCxnSpPr>
          <p:nvPr/>
        </p:nvCxnSpPr>
        <p:spPr>
          <a:xfrm>
            <a:off x="5753100" y="5508000"/>
            <a:ext cx="685800" cy="0"/>
          </a:xfrm>
          <a:prstGeom prst="line">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platzhalter 22">
            <a:extLst>
              <a:ext uri="{FF2B5EF4-FFF2-40B4-BE49-F238E27FC236}">
                <a16:creationId xmlns:a16="http://schemas.microsoft.com/office/drawing/2014/main" id="{486496F5-96F5-4217-8FF2-271EE29F8538}"/>
              </a:ext>
            </a:extLst>
          </p:cNvPr>
          <p:cNvSpPr txBox="1">
            <a:spLocks/>
          </p:cNvSpPr>
          <p:nvPr/>
        </p:nvSpPr>
        <p:spPr>
          <a:xfrm>
            <a:off x="3986444" y="5733504"/>
            <a:ext cx="4219112" cy="431800"/>
          </a:xfrm>
          <a:prstGeom prst="rect">
            <a:avLst/>
          </a:prstGeom>
        </p:spPr>
        <p:txBody>
          <a:bodyPr/>
          <a:lstStyle>
            <a:lvl1pPr marL="2286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solidFill>
                  <a:schemeClr val="bg1"/>
                </a:solidFill>
              </a:rPr>
              <a:t>Vision</a:t>
            </a:r>
          </a:p>
        </p:txBody>
      </p:sp>
      <p:pic>
        <p:nvPicPr>
          <p:cNvPr id="9" name="Graphic 8">
            <a:extLst>
              <a:ext uri="{FF2B5EF4-FFF2-40B4-BE49-F238E27FC236}">
                <a16:creationId xmlns:a16="http://schemas.microsoft.com/office/drawing/2014/main" id="{D1565B15-22C4-4345-9DAC-A8EBF87240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800" y="158400"/>
            <a:ext cx="708506" cy="264393"/>
          </a:xfrm>
          <a:prstGeom prst="rect">
            <a:avLst/>
          </a:prstGeom>
        </p:spPr>
      </p:pic>
      <p:sp>
        <p:nvSpPr>
          <p:cNvPr id="8" name="Rectangle 7">
            <a:extLst>
              <a:ext uri="{FF2B5EF4-FFF2-40B4-BE49-F238E27FC236}">
                <a16:creationId xmlns:a16="http://schemas.microsoft.com/office/drawing/2014/main" id="{20D69E17-5FD3-4A71-8F10-1318A2B7008E}"/>
              </a:ext>
            </a:extLst>
          </p:cNvPr>
          <p:cNvSpPr/>
          <p:nvPr/>
        </p:nvSpPr>
        <p:spPr>
          <a:xfrm>
            <a:off x="911424" y="116001"/>
            <a:ext cx="11280576" cy="365598"/>
          </a:xfrm>
          <a:prstGeom prst="rect">
            <a:avLst/>
          </a:prstGeom>
        </p:spPr>
        <p:txBody>
          <a:bodyPr wrap="square" lIns="36000" rIns="288000" anchor="ctr" anchorCtr="0">
            <a:noAutofit/>
          </a:bodyPr>
          <a:lstStyle/>
          <a:p>
            <a:r>
              <a:rPr lang="en-US"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Here's why we do what we do from the bird's eye perspective.</a:t>
            </a:r>
          </a:p>
        </p:txBody>
      </p:sp>
      <p:pic>
        <p:nvPicPr>
          <p:cNvPr id="10" name="Picture 9">
            <a:extLst>
              <a:ext uri="{FF2B5EF4-FFF2-40B4-BE49-F238E27FC236}">
                <a16:creationId xmlns:a16="http://schemas.microsoft.com/office/drawing/2014/main" id="{D92B2CCE-A2F7-48E8-857D-6A326C37BC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2271" y="1627193"/>
            <a:ext cx="1307452" cy="2163600"/>
          </a:xfrm>
          <a:prstGeom prst="rect">
            <a:avLst/>
          </a:prstGeom>
        </p:spPr>
      </p:pic>
      <p:sp>
        <p:nvSpPr>
          <p:cNvPr id="11" name="Rectangle 10">
            <a:extLst>
              <a:ext uri="{FF2B5EF4-FFF2-40B4-BE49-F238E27FC236}">
                <a16:creationId xmlns:a16="http://schemas.microsoft.com/office/drawing/2014/main" id="{3F93E82E-9DA9-425A-A583-8F94CF34DFC6}"/>
              </a:ext>
            </a:extLst>
          </p:cNvPr>
          <p:cNvSpPr/>
          <p:nvPr/>
        </p:nvSpPr>
        <p:spPr>
          <a:xfrm>
            <a:off x="0" y="6492402"/>
            <a:ext cx="12191994" cy="365598"/>
          </a:xfrm>
          <a:prstGeom prst="rect">
            <a:avLst/>
          </a:prstGeom>
        </p:spPr>
        <p:txBody>
          <a:bodyPr wrap="square" lIns="216000" rIns="180000" anchor="ctr" anchorCtr="0">
            <a:noAutofit/>
          </a:bodyPr>
          <a:lstStyle/>
          <a:p>
            <a:r>
              <a:rPr lang="en-US" sz="1200">
                <a:solidFill>
                  <a:schemeClr val="bg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Value </a:t>
            </a:r>
            <a:r>
              <a:rPr lang="en-US"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Helping our customers to solve their employee's and customer's problems, satisfy their needs, wants, or desires.</a:t>
            </a:r>
            <a:endParaRPr lang="de-DE"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7990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BF326-A885-4E85-8D4D-189B1E9F1864}"/>
              </a:ext>
            </a:extLst>
          </p:cNvPr>
          <p:cNvSpPr>
            <a:spLocks noGrp="1"/>
          </p:cNvSpPr>
          <p:nvPr>
            <p:ph type="ctrTitle"/>
          </p:nvPr>
        </p:nvSpPr>
        <p:spPr/>
        <p:txBody>
          <a:bodyPr/>
          <a:lstStyle/>
          <a:p>
            <a:r>
              <a:rPr lang="de-DE"/>
              <a:t>Product Components</a:t>
            </a:r>
            <a:endParaRPr lang="de-AT"/>
          </a:p>
        </p:txBody>
      </p:sp>
    </p:spTree>
    <p:extLst>
      <p:ext uri="{BB962C8B-B14F-4D97-AF65-F5344CB8AC3E}">
        <p14:creationId xmlns:p14="http://schemas.microsoft.com/office/powerpoint/2010/main" val="12940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FA135A-2E30-41CE-9C9D-E338E4FBDBD7}"/>
              </a:ext>
            </a:extLst>
          </p:cNvPr>
          <p:cNvSpPr>
            <a:spLocks noGrp="1"/>
          </p:cNvSpPr>
          <p:nvPr>
            <p:ph type="title"/>
          </p:nvPr>
        </p:nvSpPr>
        <p:spPr>
          <a:xfrm>
            <a:off x="248682" y="615128"/>
            <a:ext cx="9864935" cy="489709"/>
          </a:xfrm>
          <a:prstGeom prst="rect">
            <a:avLst/>
          </a:prstGeom>
        </p:spPr>
        <p:txBody>
          <a:bodyPr/>
          <a:lstStyle/>
          <a:p>
            <a:r>
              <a:rPr lang="en-US" sz="2400">
                <a:latin typeface="Poppins" panose="00000500000000000000" pitchFamily="2" charset="0"/>
                <a:cs typeface="Poppins" panose="00000500000000000000" pitchFamily="2" charset="0"/>
              </a:rPr>
              <a:t>Learning Objectives</a:t>
            </a:r>
          </a:p>
        </p:txBody>
      </p:sp>
      <p:sp>
        <p:nvSpPr>
          <p:cNvPr id="22" name="Title 3">
            <a:extLst>
              <a:ext uri="{FF2B5EF4-FFF2-40B4-BE49-F238E27FC236}">
                <a16:creationId xmlns:a16="http://schemas.microsoft.com/office/drawing/2014/main" id="{B51CA282-53C8-416F-8448-6A8F78BD1E63}"/>
              </a:ext>
            </a:extLst>
          </p:cNvPr>
          <p:cNvSpPr txBox="1">
            <a:spLocks/>
          </p:cNvSpPr>
          <p:nvPr/>
        </p:nvSpPr>
        <p:spPr>
          <a:xfrm>
            <a:off x="248682" y="1104836"/>
            <a:ext cx="10516157" cy="331394"/>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
                <a:srgbClr val="FA4616"/>
              </a:buClr>
              <a:buSzTx/>
              <a:buFontTx/>
              <a:buNone/>
              <a:tabLst/>
              <a:defRPr/>
            </a:pPr>
            <a:r>
              <a:rPr kumimoji="0" lang="en-US" sz="1400" b="0" i="0" u="none" strike="noStrike" kern="1200" cap="none" spc="0" normalizeH="0" baseline="0" noProof="0">
                <a:ln>
                  <a:noFill/>
                </a:ln>
                <a:solidFill>
                  <a:srgbClr val="58595B"/>
                </a:solidFill>
                <a:effectLst/>
                <a:uLnTx/>
                <a:uFillTx/>
                <a:latin typeface="Poppins Light" panose="00000400000000000000" pitchFamily="2" charset="0"/>
                <a:cs typeface="Poppins Light" panose="00000400000000000000" pitchFamily="2" charset="0"/>
              </a:rPr>
              <a:t>After completing this course you will be able to: </a:t>
            </a:r>
          </a:p>
        </p:txBody>
      </p:sp>
      <p:grpSp>
        <p:nvGrpSpPr>
          <p:cNvPr id="11" name="Group 10">
            <a:extLst>
              <a:ext uri="{FF2B5EF4-FFF2-40B4-BE49-F238E27FC236}">
                <a16:creationId xmlns:a16="http://schemas.microsoft.com/office/drawing/2014/main" id="{8C68708F-E3CE-4B0D-9C03-441766344344}"/>
              </a:ext>
            </a:extLst>
          </p:cNvPr>
          <p:cNvGrpSpPr/>
          <p:nvPr/>
        </p:nvGrpSpPr>
        <p:grpSpPr>
          <a:xfrm>
            <a:off x="657854" y="1580667"/>
            <a:ext cx="4009729" cy="4040372"/>
            <a:chOff x="7283307" y="1104835"/>
            <a:chExt cx="3792675" cy="3821660"/>
          </a:xfrm>
        </p:grpSpPr>
        <p:sp>
          <p:nvSpPr>
            <p:cNvPr id="108" name="Freeform 27">
              <a:extLst>
                <a:ext uri="{FF2B5EF4-FFF2-40B4-BE49-F238E27FC236}">
                  <a16:creationId xmlns:a16="http://schemas.microsoft.com/office/drawing/2014/main" id="{BD34AC14-83DA-4264-BD69-B9DCC0AF8467}"/>
                </a:ext>
              </a:extLst>
            </p:cNvPr>
            <p:cNvSpPr>
              <a:spLocks noEditPoints="1"/>
            </p:cNvSpPr>
            <p:nvPr/>
          </p:nvSpPr>
          <p:spPr bwMode="auto">
            <a:xfrm>
              <a:off x="7957672" y="1803973"/>
              <a:ext cx="2405655" cy="2411696"/>
            </a:xfrm>
            <a:custGeom>
              <a:avLst/>
              <a:gdLst>
                <a:gd name="T0" fmla="*/ 596 w 1193"/>
                <a:gd name="T1" fmla="*/ 0 h 1194"/>
                <a:gd name="T2" fmla="*/ 0 w 1193"/>
                <a:gd name="T3" fmla="*/ 597 h 1194"/>
                <a:gd name="T4" fmla="*/ 596 w 1193"/>
                <a:gd name="T5" fmla="*/ 1194 h 1194"/>
                <a:gd name="T6" fmla="*/ 1193 w 1193"/>
                <a:gd name="T7" fmla="*/ 597 h 1194"/>
                <a:gd name="T8" fmla="*/ 596 w 1193"/>
                <a:gd name="T9" fmla="*/ 0 h 1194"/>
                <a:gd name="T10" fmla="*/ 596 w 1193"/>
                <a:gd name="T11" fmla="*/ 1109 h 1194"/>
                <a:gd name="T12" fmla="*/ 85 w 1193"/>
                <a:gd name="T13" fmla="*/ 597 h 1194"/>
                <a:gd name="T14" fmla="*/ 596 w 1193"/>
                <a:gd name="T15" fmla="*/ 85 h 1194"/>
                <a:gd name="T16" fmla="*/ 1108 w 1193"/>
                <a:gd name="T17" fmla="*/ 597 h 1194"/>
                <a:gd name="T18" fmla="*/ 596 w 1193"/>
                <a:gd name="T19" fmla="*/ 1109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3" h="1194">
                  <a:moveTo>
                    <a:pt x="596" y="0"/>
                  </a:moveTo>
                  <a:cubicBezTo>
                    <a:pt x="267" y="0"/>
                    <a:pt x="0" y="268"/>
                    <a:pt x="0" y="597"/>
                  </a:cubicBezTo>
                  <a:cubicBezTo>
                    <a:pt x="0" y="926"/>
                    <a:pt x="267" y="1194"/>
                    <a:pt x="596" y="1194"/>
                  </a:cubicBezTo>
                  <a:cubicBezTo>
                    <a:pt x="925" y="1194"/>
                    <a:pt x="1193" y="926"/>
                    <a:pt x="1193" y="597"/>
                  </a:cubicBezTo>
                  <a:cubicBezTo>
                    <a:pt x="1193" y="268"/>
                    <a:pt x="925" y="0"/>
                    <a:pt x="596" y="0"/>
                  </a:cubicBezTo>
                  <a:moveTo>
                    <a:pt x="596" y="1109"/>
                  </a:moveTo>
                  <a:cubicBezTo>
                    <a:pt x="314" y="1109"/>
                    <a:pt x="85" y="879"/>
                    <a:pt x="85" y="597"/>
                  </a:cubicBezTo>
                  <a:cubicBezTo>
                    <a:pt x="85" y="315"/>
                    <a:pt x="314" y="85"/>
                    <a:pt x="596" y="85"/>
                  </a:cubicBezTo>
                  <a:cubicBezTo>
                    <a:pt x="879" y="85"/>
                    <a:pt x="1108" y="315"/>
                    <a:pt x="1108" y="597"/>
                  </a:cubicBezTo>
                  <a:cubicBezTo>
                    <a:pt x="1108" y="879"/>
                    <a:pt x="879" y="1109"/>
                    <a:pt x="596" y="1109"/>
                  </a:cubicBezTo>
                </a:path>
              </a:pathLst>
            </a:custGeom>
            <a:solidFill>
              <a:srgbClr val="DA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9" name="Freeform 28">
              <a:extLst>
                <a:ext uri="{FF2B5EF4-FFF2-40B4-BE49-F238E27FC236}">
                  <a16:creationId xmlns:a16="http://schemas.microsoft.com/office/drawing/2014/main" id="{975C6AD7-1EE9-4C68-83A7-10A9B1FBBDFD}"/>
                </a:ext>
              </a:extLst>
            </p:cNvPr>
            <p:cNvSpPr>
              <a:spLocks noEditPoints="1"/>
            </p:cNvSpPr>
            <p:nvPr/>
          </p:nvSpPr>
          <p:spPr bwMode="auto">
            <a:xfrm>
              <a:off x="8301568" y="2148732"/>
              <a:ext cx="1719478" cy="1723796"/>
            </a:xfrm>
            <a:custGeom>
              <a:avLst/>
              <a:gdLst>
                <a:gd name="T0" fmla="*/ 426 w 853"/>
                <a:gd name="T1" fmla="*/ 0 h 854"/>
                <a:gd name="T2" fmla="*/ 0 w 853"/>
                <a:gd name="T3" fmla="*/ 427 h 854"/>
                <a:gd name="T4" fmla="*/ 426 w 853"/>
                <a:gd name="T5" fmla="*/ 854 h 854"/>
                <a:gd name="T6" fmla="*/ 853 w 853"/>
                <a:gd name="T7" fmla="*/ 427 h 854"/>
                <a:gd name="T8" fmla="*/ 426 w 853"/>
                <a:gd name="T9" fmla="*/ 0 h 854"/>
                <a:gd name="T10" fmla="*/ 426 w 853"/>
                <a:gd name="T11" fmla="*/ 768 h 854"/>
                <a:gd name="T12" fmla="*/ 85 w 853"/>
                <a:gd name="T13" fmla="*/ 427 h 854"/>
                <a:gd name="T14" fmla="*/ 426 w 853"/>
                <a:gd name="T15" fmla="*/ 86 h 854"/>
                <a:gd name="T16" fmla="*/ 768 w 853"/>
                <a:gd name="T17" fmla="*/ 427 h 854"/>
                <a:gd name="T18" fmla="*/ 426 w 853"/>
                <a:gd name="T19" fmla="*/ 768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3" h="854">
                  <a:moveTo>
                    <a:pt x="426" y="0"/>
                  </a:moveTo>
                  <a:cubicBezTo>
                    <a:pt x="191" y="0"/>
                    <a:pt x="0" y="192"/>
                    <a:pt x="0" y="427"/>
                  </a:cubicBezTo>
                  <a:cubicBezTo>
                    <a:pt x="0" y="662"/>
                    <a:pt x="191" y="854"/>
                    <a:pt x="426" y="854"/>
                  </a:cubicBezTo>
                  <a:cubicBezTo>
                    <a:pt x="662" y="854"/>
                    <a:pt x="853" y="662"/>
                    <a:pt x="853" y="427"/>
                  </a:cubicBezTo>
                  <a:cubicBezTo>
                    <a:pt x="853" y="192"/>
                    <a:pt x="662" y="0"/>
                    <a:pt x="426" y="0"/>
                  </a:cubicBezTo>
                  <a:moveTo>
                    <a:pt x="426" y="768"/>
                  </a:moveTo>
                  <a:cubicBezTo>
                    <a:pt x="238" y="768"/>
                    <a:pt x="85" y="615"/>
                    <a:pt x="85" y="427"/>
                  </a:cubicBezTo>
                  <a:cubicBezTo>
                    <a:pt x="85" y="239"/>
                    <a:pt x="238" y="86"/>
                    <a:pt x="426" y="86"/>
                  </a:cubicBezTo>
                  <a:cubicBezTo>
                    <a:pt x="615" y="86"/>
                    <a:pt x="768" y="239"/>
                    <a:pt x="768" y="427"/>
                  </a:cubicBezTo>
                  <a:cubicBezTo>
                    <a:pt x="768" y="615"/>
                    <a:pt x="615" y="768"/>
                    <a:pt x="426" y="768"/>
                  </a:cubicBezTo>
                </a:path>
              </a:pathLst>
            </a:custGeom>
            <a:solidFill>
              <a:srgbClr val="DA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0" name="Freeform 29">
              <a:extLst>
                <a:ext uri="{FF2B5EF4-FFF2-40B4-BE49-F238E27FC236}">
                  <a16:creationId xmlns:a16="http://schemas.microsoft.com/office/drawing/2014/main" id="{EAC81916-5F1B-4E5A-B7D4-C45C78A5E681}"/>
                </a:ext>
              </a:extLst>
            </p:cNvPr>
            <p:cNvSpPr>
              <a:spLocks noEditPoints="1"/>
            </p:cNvSpPr>
            <p:nvPr/>
          </p:nvSpPr>
          <p:spPr bwMode="auto">
            <a:xfrm>
              <a:off x="8643849" y="2493491"/>
              <a:ext cx="1033301" cy="1034278"/>
            </a:xfrm>
            <a:custGeom>
              <a:avLst/>
              <a:gdLst>
                <a:gd name="T0" fmla="*/ 256 w 513"/>
                <a:gd name="T1" fmla="*/ 0 h 512"/>
                <a:gd name="T2" fmla="*/ 0 w 513"/>
                <a:gd name="T3" fmla="*/ 256 h 512"/>
                <a:gd name="T4" fmla="*/ 256 w 513"/>
                <a:gd name="T5" fmla="*/ 512 h 512"/>
                <a:gd name="T6" fmla="*/ 513 w 513"/>
                <a:gd name="T7" fmla="*/ 256 h 512"/>
                <a:gd name="T8" fmla="*/ 256 w 513"/>
                <a:gd name="T9" fmla="*/ 0 h 512"/>
                <a:gd name="T10" fmla="*/ 256 w 513"/>
                <a:gd name="T11" fmla="*/ 427 h 512"/>
                <a:gd name="T12" fmla="*/ 85 w 513"/>
                <a:gd name="T13" fmla="*/ 256 h 512"/>
                <a:gd name="T14" fmla="*/ 256 w 513"/>
                <a:gd name="T15" fmla="*/ 85 h 512"/>
                <a:gd name="T16" fmla="*/ 428 w 513"/>
                <a:gd name="T17" fmla="*/ 256 h 512"/>
                <a:gd name="T18" fmla="*/ 256 w 513"/>
                <a:gd name="T19" fmla="*/ 42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512">
                  <a:moveTo>
                    <a:pt x="256" y="0"/>
                  </a:moveTo>
                  <a:cubicBezTo>
                    <a:pt x="115" y="0"/>
                    <a:pt x="0" y="115"/>
                    <a:pt x="0" y="256"/>
                  </a:cubicBezTo>
                  <a:cubicBezTo>
                    <a:pt x="0" y="397"/>
                    <a:pt x="115" y="512"/>
                    <a:pt x="256" y="512"/>
                  </a:cubicBezTo>
                  <a:cubicBezTo>
                    <a:pt x="398" y="512"/>
                    <a:pt x="513" y="397"/>
                    <a:pt x="513" y="256"/>
                  </a:cubicBezTo>
                  <a:cubicBezTo>
                    <a:pt x="513" y="115"/>
                    <a:pt x="398" y="0"/>
                    <a:pt x="256" y="0"/>
                  </a:cubicBezTo>
                  <a:moveTo>
                    <a:pt x="256" y="427"/>
                  </a:moveTo>
                  <a:cubicBezTo>
                    <a:pt x="162" y="427"/>
                    <a:pt x="85" y="350"/>
                    <a:pt x="85" y="256"/>
                  </a:cubicBezTo>
                  <a:cubicBezTo>
                    <a:pt x="85" y="162"/>
                    <a:pt x="162" y="85"/>
                    <a:pt x="256" y="85"/>
                  </a:cubicBezTo>
                  <a:cubicBezTo>
                    <a:pt x="351" y="85"/>
                    <a:pt x="428" y="162"/>
                    <a:pt x="428" y="256"/>
                  </a:cubicBezTo>
                  <a:cubicBezTo>
                    <a:pt x="428" y="350"/>
                    <a:pt x="351" y="427"/>
                    <a:pt x="256" y="427"/>
                  </a:cubicBezTo>
                </a:path>
              </a:pathLst>
            </a:custGeom>
            <a:solidFill>
              <a:srgbClr val="DA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1" name="Oval 30">
              <a:extLst>
                <a:ext uri="{FF2B5EF4-FFF2-40B4-BE49-F238E27FC236}">
                  <a16:creationId xmlns:a16="http://schemas.microsoft.com/office/drawing/2014/main" id="{CB283057-170D-40B0-9C1A-910F5DF9BC03}"/>
                </a:ext>
              </a:extLst>
            </p:cNvPr>
            <p:cNvSpPr>
              <a:spLocks noChangeArrowheads="1"/>
            </p:cNvSpPr>
            <p:nvPr/>
          </p:nvSpPr>
          <p:spPr bwMode="auto">
            <a:xfrm>
              <a:off x="8986129" y="2827744"/>
              <a:ext cx="348739" cy="347997"/>
            </a:xfrm>
            <a:prstGeom prst="ellipse">
              <a:avLst/>
            </a:prstGeom>
            <a:solidFill>
              <a:srgbClr val="FA461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7" name="Freeform 5">
              <a:extLst>
                <a:ext uri="{FF2B5EF4-FFF2-40B4-BE49-F238E27FC236}">
                  <a16:creationId xmlns:a16="http://schemas.microsoft.com/office/drawing/2014/main" id="{C3F1E44B-57CD-479C-B9FC-52E196E2AF29}"/>
                </a:ext>
              </a:extLst>
            </p:cNvPr>
            <p:cNvSpPr>
              <a:spLocks/>
            </p:cNvSpPr>
            <p:nvPr/>
          </p:nvSpPr>
          <p:spPr bwMode="auto">
            <a:xfrm>
              <a:off x="7381284" y="1816922"/>
              <a:ext cx="565087" cy="1090928"/>
            </a:xfrm>
            <a:custGeom>
              <a:avLst/>
              <a:gdLst>
                <a:gd name="T0" fmla="*/ 33 w 280"/>
                <a:gd name="T1" fmla="*/ 524 h 540"/>
                <a:gd name="T2" fmla="*/ 75 w 280"/>
                <a:gd name="T3" fmla="*/ 540 h 540"/>
                <a:gd name="T4" fmla="*/ 280 w 280"/>
                <a:gd name="T5" fmla="*/ 53 h 540"/>
                <a:gd name="T6" fmla="*/ 225 w 280"/>
                <a:gd name="T7" fmla="*/ 0 h 540"/>
                <a:gd name="T8" fmla="*/ 0 w 280"/>
                <a:gd name="T9" fmla="*/ 534 h 540"/>
                <a:gd name="T10" fmla="*/ 33 w 280"/>
                <a:gd name="T11" fmla="*/ 524 h 540"/>
              </a:gdLst>
              <a:ahLst/>
              <a:cxnLst>
                <a:cxn ang="0">
                  <a:pos x="T0" y="T1"/>
                </a:cxn>
                <a:cxn ang="0">
                  <a:pos x="T2" y="T3"/>
                </a:cxn>
                <a:cxn ang="0">
                  <a:pos x="T4" y="T5"/>
                </a:cxn>
                <a:cxn ang="0">
                  <a:pos x="T6" y="T7"/>
                </a:cxn>
                <a:cxn ang="0">
                  <a:pos x="T8" y="T9"/>
                </a:cxn>
                <a:cxn ang="0">
                  <a:pos x="T10" y="T11"/>
                </a:cxn>
              </a:cxnLst>
              <a:rect l="0" t="0" r="r" b="b"/>
              <a:pathLst>
                <a:path w="280" h="540">
                  <a:moveTo>
                    <a:pt x="33" y="524"/>
                  </a:moveTo>
                  <a:cubicBezTo>
                    <a:pt x="49" y="524"/>
                    <a:pt x="64" y="530"/>
                    <a:pt x="75" y="540"/>
                  </a:cubicBezTo>
                  <a:cubicBezTo>
                    <a:pt x="87" y="354"/>
                    <a:pt x="163" y="184"/>
                    <a:pt x="280" y="53"/>
                  </a:cubicBezTo>
                  <a:cubicBezTo>
                    <a:pt x="253" y="49"/>
                    <a:pt x="230" y="27"/>
                    <a:pt x="225" y="0"/>
                  </a:cubicBezTo>
                  <a:cubicBezTo>
                    <a:pt x="92" y="149"/>
                    <a:pt x="14" y="335"/>
                    <a:pt x="0" y="534"/>
                  </a:cubicBezTo>
                  <a:cubicBezTo>
                    <a:pt x="10" y="528"/>
                    <a:pt x="21" y="524"/>
                    <a:pt x="33" y="524"/>
                  </a:cubicBezTo>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8" name="Freeform 13">
              <a:extLst>
                <a:ext uri="{FF2B5EF4-FFF2-40B4-BE49-F238E27FC236}">
                  <a16:creationId xmlns:a16="http://schemas.microsoft.com/office/drawing/2014/main" id="{C88AA998-661E-47CF-98CC-AC5AFE4BBF0D}"/>
                </a:ext>
              </a:extLst>
            </p:cNvPr>
            <p:cNvSpPr>
              <a:spLocks/>
            </p:cNvSpPr>
            <p:nvPr/>
          </p:nvSpPr>
          <p:spPr bwMode="auto">
            <a:xfrm>
              <a:off x="7986734" y="1221282"/>
              <a:ext cx="1096268" cy="556794"/>
            </a:xfrm>
            <a:custGeom>
              <a:avLst/>
              <a:gdLst>
                <a:gd name="T0" fmla="*/ 544 w 544"/>
                <a:gd name="T1" fmla="*/ 0 h 276"/>
                <a:gd name="T2" fmla="*/ 0 w 544"/>
                <a:gd name="T3" fmla="*/ 221 h 276"/>
                <a:gd name="T4" fmla="*/ 52 w 544"/>
                <a:gd name="T5" fmla="*/ 276 h 276"/>
                <a:gd name="T6" fmla="*/ 542 w 544"/>
                <a:gd name="T7" fmla="*/ 76 h 276"/>
                <a:gd name="T8" fmla="*/ 530 w 544"/>
                <a:gd name="T9" fmla="*/ 39 h 276"/>
                <a:gd name="T10" fmla="*/ 530 w 544"/>
                <a:gd name="T11" fmla="*/ 39 h 276"/>
                <a:gd name="T12" fmla="*/ 530 w 544"/>
                <a:gd name="T13" fmla="*/ 39 h 276"/>
                <a:gd name="T14" fmla="*/ 544 w 544"/>
                <a:gd name="T15" fmla="*/ 0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276">
                  <a:moveTo>
                    <a:pt x="544" y="0"/>
                  </a:moveTo>
                  <a:cubicBezTo>
                    <a:pt x="342" y="10"/>
                    <a:pt x="152" y="87"/>
                    <a:pt x="0" y="221"/>
                  </a:cubicBezTo>
                  <a:cubicBezTo>
                    <a:pt x="27" y="226"/>
                    <a:pt x="49" y="249"/>
                    <a:pt x="52" y="276"/>
                  </a:cubicBezTo>
                  <a:cubicBezTo>
                    <a:pt x="185" y="160"/>
                    <a:pt x="355" y="86"/>
                    <a:pt x="542" y="76"/>
                  </a:cubicBezTo>
                  <a:cubicBezTo>
                    <a:pt x="535" y="65"/>
                    <a:pt x="530" y="52"/>
                    <a:pt x="530" y="39"/>
                  </a:cubicBezTo>
                  <a:cubicBezTo>
                    <a:pt x="530" y="39"/>
                    <a:pt x="530" y="39"/>
                    <a:pt x="530" y="39"/>
                  </a:cubicBezTo>
                  <a:cubicBezTo>
                    <a:pt x="530" y="39"/>
                    <a:pt x="530" y="39"/>
                    <a:pt x="530" y="39"/>
                  </a:cubicBezTo>
                  <a:cubicBezTo>
                    <a:pt x="530" y="25"/>
                    <a:pt x="535" y="11"/>
                    <a:pt x="544" y="0"/>
                  </a:cubicBezTo>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9" name="Oval 118">
              <a:extLst>
                <a:ext uri="{FF2B5EF4-FFF2-40B4-BE49-F238E27FC236}">
                  <a16:creationId xmlns:a16="http://schemas.microsoft.com/office/drawing/2014/main" id="{01EB8AFC-30E3-4F1B-AA2C-5255F4EC7D10}"/>
                </a:ext>
              </a:extLst>
            </p:cNvPr>
            <p:cNvSpPr/>
            <p:nvPr/>
          </p:nvSpPr>
          <p:spPr>
            <a:xfrm>
              <a:off x="7805141" y="1580280"/>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sp>
          <p:nvSpPr>
            <p:cNvPr id="120" name="Freeform 7">
              <a:extLst>
                <a:ext uri="{FF2B5EF4-FFF2-40B4-BE49-F238E27FC236}">
                  <a16:creationId xmlns:a16="http://schemas.microsoft.com/office/drawing/2014/main" id="{B61C2AAE-AC20-4FAC-8E08-2655A054CAD4}"/>
                </a:ext>
              </a:extLst>
            </p:cNvPr>
            <p:cNvSpPr>
              <a:spLocks/>
            </p:cNvSpPr>
            <p:nvPr/>
          </p:nvSpPr>
          <p:spPr bwMode="auto">
            <a:xfrm>
              <a:off x="9288048" y="1222900"/>
              <a:ext cx="1076894" cy="561650"/>
            </a:xfrm>
            <a:custGeom>
              <a:avLst/>
              <a:gdLst>
                <a:gd name="T0" fmla="*/ 534 w 534"/>
                <a:gd name="T1" fmla="*/ 223 h 278"/>
                <a:gd name="T2" fmla="*/ 0 w 534"/>
                <a:gd name="T3" fmla="*/ 0 h 278"/>
                <a:gd name="T4" fmla="*/ 13 w 534"/>
                <a:gd name="T5" fmla="*/ 38 h 278"/>
                <a:gd name="T6" fmla="*/ 0 w 534"/>
                <a:gd name="T7" fmla="*/ 75 h 278"/>
                <a:gd name="T8" fmla="*/ 481 w 534"/>
                <a:gd name="T9" fmla="*/ 278 h 278"/>
                <a:gd name="T10" fmla="*/ 534 w 534"/>
                <a:gd name="T11" fmla="*/ 223 h 278"/>
              </a:gdLst>
              <a:ahLst/>
              <a:cxnLst>
                <a:cxn ang="0">
                  <a:pos x="T0" y="T1"/>
                </a:cxn>
                <a:cxn ang="0">
                  <a:pos x="T2" y="T3"/>
                </a:cxn>
                <a:cxn ang="0">
                  <a:pos x="T4" y="T5"/>
                </a:cxn>
                <a:cxn ang="0">
                  <a:pos x="T6" y="T7"/>
                </a:cxn>
                <a:cxn ang="0">
                  <a:pos x="T8" y="T9"/>
                </a:cxn>
                <a:cxn ang="0">
                  <a:pos x="T10" y="T11"/>
                </a:cxn>
              </a:cxnLst>
              <a:rect l="0" t="0" r="r" b="b"/>
              <a:pathLst>
                <a:path w="534" h="278">
                  <a:moveTo>
                    <a:pt x="534" y="223"/>
                  </a:moveTo>
                  <a:cubicBezTo>
                    <a:pt x="385" y="91"/>
                    <a:pt x="199" y="13"/>
                    <a:pt x="0" y="0"/>
                  </a:cubicBezTo>
                  <a:cubicBezTo>
                    <a:pt x="8" y="11"/>
                    <a:pt x="13" y="24"/>
                    <a:pt x="13" y="38"/>
                  </a:cubicBezTo>
                  <a:cubicBezTo>
                    <a:pt x="13" y="52"/>
                    <a:pt x="8" y="65"/>
                    <a:pt x="0" y="75"/>
                  </a:cubicBezTo>
                  <a:cubicBezTo>
                    <a:pt x="184" y="88"/>
                    <a:pt x="351" y="163"/>
                    <a:pt x="481" y="278"/>
                  </a:cubicBezTo>
                  <a:cubicBezTo>
                    <a:pt x="485" y="250"/>
                    <a:pt x="507" y="228"/>
                    <a:pt x="534" y="223"/>
                  </a:cubicBezTo>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21" name="Freeform 8">
              <a:extLst>
                <a:ext uri="{FF2B5EF4-FFF2-40B4-BE49-F238E27FC236}">
                  <a16:creationId xmlns:a16="http://schemas.microsoft.com/office/drawing/2014/main" id="{5556E7C7-EBD1-4730-B0D9-954E637539AB}"/>
                </a:ext>
              </a:extLst>
            </p:cNvPr>
            <p:cNvSpPr>
              <a:spLocks/>
            </p:cNvSpPr>
            <p:nvPr/>
          </p:nvSpPr>
          <p:spPr bwMode="auto">
            <a:xfrm>
              <a:off x="10403690" y="1825014"/>
              <a:ext cx="557014" cy="1089310"/>
            </a:xfrm>
            <a:custGeom>
              <a:avLst/>
              <a:gdLst>
                <a:gd name="T0" fmla="*/ 244 w 277"/>
                <a:gd name="T1" fmla="*/ 524 h 539"/>
                <a:gd name="T2" fmla="*/ 277 w 277"/>
                <a:gd name="T3" fmla="*/ 533 h 539"/>
                <a:gd name="T4" fmla="*/ 55 w 277"/>
                <a:gd name="T5" fmla="*/ 0 h 539"/>
                <a:gd name="T6" fmla="*/ 0 w 277"/>
                <a:gd name="T7" fmla="*/ 52 h 539"/>
                <a:gd name="T8" fmla="*/ 202 w 277"/>
                <a:gd name="T9" fmla="*/ 539 h 539"/>
                <a:gd name="T10" fmla="*/ 244 w 277"/>
                <a:gd name="T11" fmla="*/ 524 h 539"/>
              </a:gdLst>
              <a:ahLst/>
              <a:cxnLst>
                <a:cxn ang="0">
                  <a:pos x="T0" y="T1"/>
                </a:cxn>
                <a:cxn ang="0">
                  <a:pos x="T2" y="T3"/>
                </a:cxn>
                <a:cxn ang="0">
                  <a:pos x="T4" y="T5"/>
                </a:cxn>
                <a:cxn ang="0">
                  <a:pos x="T6" y="T7"/>
                </a:cxn>
                <a:cxn ang="0">
                  <a:pos x="T8" y="T9"/>
                </a:cxn>
                <a:cxn ang="0">
                  <a:pos x="T10" y="T11"/>
                </a:cxn>
              </a:cxnLst>
              <a:rect l="0" t="0" r="r" b="b"/>
              <a:pathLst>
                <a:path w="277" h="539">
                  <a:moveTo>
                    <a:pt x="244" y="524"/>
                  </a:moveTo>
                  <a:cubicBezTo>
                    <a:pt x="256" y="524"/>
                    <a:pt x="267" y="527"/>
                    <a:pt x="277" y="533"/>
                  </a:cubicBezTo>
                  <a:cubicBezTo>
                    <a:pt x="265" y="335"/>
                    <a:pt x="187" y="148"/>
                    <a:pt x="55" y="0"/>
                  </a:cubicBezTo>
                  <a:cubicBezTo>
                    <a:pt x="50" y="27"/>
                    <a:pt x="28" y="48"/>
                    <a:pt x="0" y="52"/>
                  </a:cubicBezTo>
                  <a:cubicBezTo>
                    <a:pt x="117" y="184"/>
                    <a:pt x="191" y="353"/>
                    <a:pt x="202" y="539"/>
                  </a:cubicBezTo>
                  <a:cubicBezTo>
                    <a:pt x="214" y="529"/>
                    <a:pt x="228" y="524"/>
                    <a:pt x="244" y="524"/>
                  </a:cubicBezTo>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22" name="Freeform 9">
              <a:extLst>
                <a:ext uri="{FF2B5EF4-FFF2-40B4-BE49-F238E27FC236}">
                  <a16:creationId xmlns:a16="http://schemas.microsoft.com/office/drawing/2014/main" id="{65BFFCB7-2F73-41A5-A535-AF990BC6785A}"/>
                </a:ext>
              </a:extLst>
            </p:cNvPr>
            <p:cNvSpPr>
              <a:spLocks/>
            </p:cNvSpPr>
            <p:nvPr/>
          </p:nvSpPr>
          <p:spPr bwMode="auto">
            <a:xfrm>
              <a:off x="10400461" y="3111792"/>
              <a:ext cx="560243" cy="1092547"/>
            </a:xfrm>
            <a:custGeom>
              <a:avLst/>
              <a:gdLst>
                <a:gd name="T0" fmla="*/ 0 w 278"/>
                <a:gd name="T1" fmla="*/ 493 h 541"/>
                <a:gd name="T2" fmla="*/ 58 w 278"/>
                <a:gd name="T3" fmla="*/ 541 h 541"/>
                <a:gd name="T4" fmla="*/ 278 w 278"/>
                <a:gd name="T5" fmla="*/ 5 h 541"/>
                <a:gd name="T6" fmla="*/ 245 w 278"/>
                <a:gd name="T7" fmla="*/ 15 h 541"/>
                <a:gd name="T8" fmla="*/ 204 w 278"/>
                <a:gd name="T9" fmla="*/ 0 h 541"/>
                <a:gd name="T10" fmla="*/ 0 w 278"/>
                <a:gd name="T11" fmla="*/ 493 h 541"/>
              </a:gdLst>
              <a:ahLst/>
              <a:cxnLst>
                <a:cxn ang="0">
                  <a:pos x="T0" y="T1"/>
                </a:cxn>
                <a:cxn ang="0">
                  <a:pos x="T2" y="T3"/>
                </a:cxn>
                <a:cxn ang="0">
                  <a:pos x="T4" y="T5"/>
                </a:cxn>
                <a:cxn ang="0">
                  <a:pos x="T6" y="T7"/>
                </a:cxn>
                <a:cxn ang="0">
                  <a:pos x="T8" y="T9"/>
                </a:cxn>
                <a:cxn ang="0">
                  <a:pos x="T10" y="T11"/>
                </a:cxn>
              </a:cxnLst>
              <a:rect l="0" t="0" r="r" b="b"/>
              <a:pathLst>
                <a:path w="278" h="541">
                  <a:moveTo>
                    <a:pt x="0" y="493"/>
                  </a:moveTo>
                  <a:cubicBezTo>
                    <a:pt x="28" y="495"/>
                    <a:pt x="51" y="515"/>
                    <a:pt x="58" y="541"/>
                  </a:cubicBezTo>
                  <a:cubicBezTo>
                    <a:pt x="190" y="391"/>
                    <a:pt x="267" y="204"/>
                    <a:pt x="278" y="5"/>
                  </a:cubicBezTo>
                  <a:cubicBezTo>
                    <a:pt x="269" y="11"/>
                    <a:pt x="257" y="15"/>
                    <a:pt x="245" y="15"/>
                  </a:cubicBezTo>
                  <a:cubicBezTo>
                    <a:pt x="229" y="15"/>
                    <a:pt x="215" y="9"/>
                    <a:pt x="204" y="0"/>
                  </a:cubicBezTo>
                  <a:cubicBezTo>
                    <a:pt x="193" y="188"/>
                    <a:pt x="118" y="360"/>
                    <a:pt x="0" y="493"/>
                  </a:cubicBezTo>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23" name="Freeform 10">
              <a:extLst>
                <a:ext uri="{FF2B5EF4-FFF2-40B4-BE49-F238E27FC236}">
                  <a16:creationId xmlns:a16="http://schemas.microsoft.com/office/drawing/2014/main" id="{22097760-0973-4E2A-BF9F-A6EFFE17BB57}"/>
                </a:ext>
              </a:extLst>
            </p:cNvPr>
            <p:cNvSpPr>
              <a:spLocks/>
            </p:cNvSpPr>
            <p:nvPr/>
          </p:nvSpPr>
          <p:spPr bwMode="auto">
            <a:xfrm>
              <a:off x="9279975" y="4244803"/>
              <a:ext cx="1080123" cy="564888"/>
            </a:xfrm>
            <a:custGeom>
              <a:avLst/>
              <a:gdLst>
                <a:gd name="T0" fmla="*/ 13 w 536"/>
                <a:gd name="T1" fmla="*/ 241 h 280"/>
                <a:gd name="T2" fmla="*/ 0 w 536"/>
                <a:gd name="T3" fmla="*/ 280 h 280"/>
                <a:gd name="T4" fmla="*/ 536 w 536"/>
                <a:gd name="T5" fmla="*/ 58 h 280"/>
                <a:gd name="T6" fmla="*/ 488 w 536"/>
                <a:gd name="T7" fmla="*/ 0 h 280"/>
                <a:gd name="T8" fmla="*/ 2 w 536"/>
                <a:gd name="T9" fmla="*/ 205 h 280"/>
                <a:gd name="T10" fmla="*/ 13 w 536"/>
                <a:gd name="T11" fmla="*/ 241 h 280"/>
              </a:gdLst>
              <a:ahLst/>
              <a:cxnLst>
                <a:cxn ang="0">
                  <a:pos x="T0" y="T1"/>
                </a:cxn>
                <a:cxn ang="0">
                  <a:pos x="T2" y="T3"/>
                </a:cxn>
                <a:cxn ang="0">
                  <a:pos x="T4" y="T5"/>
                </a:cxn>
                <a:cxn ang="0">
                  <a:pos x="T6" y="T7"/>
                </a:cxn>
                <a:cxn ang="0">
                  <a:pos x="T8" y="T9"/>
                </a:cxn>
                <a:cxn ang="0">
                  <a:pos x="T10" y="T11"/>
                </a:cxn>
              </a:cxnLst>
              <a:rect l="0" t="0" r="r" b="b"/>
              <a:pathLst>
                <a:path w="536" h="280">
                  <a:moveTo>
                    <a:pt x="13" y="241"/>
                  </a:moveTo>
                  <a:cubicBezTo>
                    <a:pt x="13" y="256"/>
                    <a:pt x="8" y="269"/>
                    <a:pt x="0" y="280"/>
                  </a:cubicBezTo>
                  <a:cubicBezTo>
                    <a:pt x="199" y="269"/>
                    <a:pt x="387" y="191"/>
                    <a:pt x="536" y="58"/>
                  </a:cubicBezTo>
                  <a:cubicBezTo>
                    <a:pt x="510" y="51"/>
                    <a:pt x="490" y="28"/>
                    <a:pt x="488" y="0"/>
                  </a:cubicBezTo>
                  <a:cubicBezTo>
                    <a:pt x="357" y="117"/>
                    <a:pt x="188" y="192"/>
                    <a:pt x="2" y="205"/>
                  </a:cubicBezTo>
                  <a:cubicBezTo>
                    <a:pt x="9" y="215"/>
                    <a:pt x="13" y="228"/>
                    <a:pt x="13" y="241"/>
                  </a:cubicBezTo>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24" name="Freeform 11">
              <a:extLst>
                <a:ext uri="{FF2B5EF4-FFF2-40B4-BE49-F238E27FC236}">
                  <a16:creationId xmlns:a16="http://schemas.microsoft.com/office/drawing/2014/main" id="{1D45A8D5-B2BB-449C-BBC3-815E2B2CF69E}"/>
                </a:ext>
              </a:extLst>
            </p:cNvPr>
            <p:cNvSpPr>
              <a:spLocks/>
            </p:cNvSpPr>
            <p:nvPr/>
          </p:nvSpPr>
          <p:spPr bwMode="auto">
            <a:xfrm>
              <a:off x="7977047" y="4256133"/>
              <a:ext cx="1099498" cy="556794"/>
            </a:xfrm>
            <a:custGeom>
              <a:avLst/>
              <a:gdLst>
                <a:gd name="T0" fmla="*/ 0 w 546"/>
                <a:gd name="T1" fmla="*/ 49 h 275"/>
                <a:gd name="T2" fmla="*/ 546 w 546"/>
                <a:gd name="T3" fmla="*/ 275 h 275"/>
                <a:gd name="T4" fmla="*/ 532 w 546"/>
                <a:gd name="T5" fmla="*/ 235 h 275"/>
                <a:gd name="T6" fmla="*/ 543 w 546"/>
                <a:gd name="T7" fmla="*/ 199 h 275"/>
                <a:gd name="T8" fmla="*/ 58 w 546"/>
                <a:gd name="T9" fmla="*/ 0 h 275"/>
                <a:gd name="T10" fmla="*/ 49 w 546"/>
                <a:gd name="T11" fmla="*/ 0 h 275"/>
                <a:gd name="T12" fmla="*/ 0 w 546"/>
                <a:gd name="T13" fmla="*/ 49 h 275"/>
              </a:gdLst>
              <a:ahLst/>
              <a:cxnLst>
                <a:cxn ang="0">
                  <a:pos x="T0" y="T1"/>
                </a:cxn>
                <a:cxn ang="0">
                  <a:pos x="T2" y="T3"/>
                </a:cxn>
                <a:cxn ang="0">
                  <a:pos x="T4" y="T5"/>
                </a:cxn>
                <a:cxn ang="0">
                  <a:pos x="T6" y="T7"/>
                </a:cxn>
                <a:cxn ang="0">
                  <a:pos x="T8" y="T9"/>
                </a:cxn>
                <a:cxn ang="0">
                  <a:pos x="T10" y="T11"/>
                </a:cxn>
                <a:cxn ang="0">
                  <a:pos x="T12" y="T13"/>
                </a:cxn>
              </a:cxnLst>
              <a:rect l="0" t="0" r="r" b="b"/>
              <a:pathLst>
                <a:path w="546" h="275">
                  <a:moveTo>
                    <a:pt x="0" y="49"/>
                  </a:moveTo>
                  <a:cubicBezTo>
                    <a:pt x="152" y="185"/>
                    <a:pt x="343" y="264"/>
                    <a:pt x="546" y="275"/>
                  </a:cubicBezTo>
                  <a:cubicBezTo>
                    <a:pt x="537" y="264"/>
                    <a:pt x="532" y="250"/>
                    <a:pt x="532" y="235"/>
                  </a:cubicBezTo>
                  <a:cubicBezTo>
                    <a:pt x="532" y="222"/>
                    <a:pt x="536" y="210"/>
                    <a:pt x="543" y="199"/>
                  </a:cubicBezTo>
                  <a:cubicBezTo>
                    <a:pt x="358" y="188"/>
                    <a:pt x="189" y="115"/>
                    <a:pt x="58" y="0"/>
                  </a:cubicBezTo>
                  <a:cubicBezTo>
                    <a:pt x="49" y="0"/>
                    <a:pt x="49" y="0"/>
                    <a:pt x="49" y="0"/>
                  </a:cubicBezTo>
                  <a:cubicBezTo>
                    <a:pt x="44" y="25"/>
                    <a:pt x="24" y="44"/>
                    <a:pt x="0" y="49"/>
                  </a:cubicBezTo>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25" name="Oval 124">
              <a:extLst>
                <a:ext uri="{FF2B5EF4-FFF2-40B4-BE49-F238E27FC236}">
                  <a16:creationId xmlns:a16="http://schemas.microsoft.com/office/drawing/2014/main" id="{58669463-2E5B-45F5-9D58-CA077E8FB539}"/>
                </a:ext>
              </a:extLst>
            </p:cNvPr>
            <p:cNvSpPr/>
            <p:nvPr/>
          </p:nvSpPr>
          <p:spPr>
            <a:xfrm>
              <a:off x="8995847" y="1104835"/>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sp>
          <p:nvSpPr>
            <p:cNvPr id="126" name="Oval 125">
              <a:extLst>
                <a:ext uri="{FF2B5EF4-FFF2-40B4-BE49-F238E27FC236}">
                  <a16:creationId xmlns:a16="http://schemas.microsoft.com/office/drawing/2014/main" id="{345F35F4-70AF-47F6-9E11-E72523110EA7}"/>
                </a:ext>
              </a:extLst>
            </p:cNvPr>
            <p:cNvSpPr/>
            <p:nvPr/>
          </p:nvSpPr>
          <p:spPr>
            <a:xfrm>
              <a:off x="10214467" y="1630136"/>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sp>
          <p:nvSpPr>
            <p:cNvPr id="127" name="Oval 126">
              <a:extLst>
                <a:ext uri="{FF2B5EF4-FFF2-40B4-BE49-F238E27FC236}">
                  <a16:creationId xmlns:a16="http://schemas.microsoft.com/office/drawing/2014/main" id="{CBD73CF9-BBE3-4D53-BFAF-F9819ADB39F8}"/>
                </a:ext>
              </a:extLst>
            </p:cNvPr>
            <p:cNvSpPr/>
            <p:nvPr/>
          </p:nvSpPr>
          <p:spPr>
            <a:xfrm>
              <a:off x="10703994" y="2822087"/>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sp>
          <p:nvSpPr>
            <p:cNvPr id="128" name="Oval 127">
              <a:extLst>
                <a:ext uri="{FF2B5EF4-FFF2-40B4-BE49-F238E27FC236}">
                  <a16:creationId xmlns:a16="http://schemas.microsoft.com/office/drawing/2014/main" id="{E65D06BB-70ED-411C-AB56-A1031EC54793}"/>
                </a:ext>
              </a:extLst>
            </p:cNvPr>
            <p:cNvSpPr/>
            <p:nvPr/>
          </p:nvSpPr>
          <p:spPr>
            <a:xfrm>
              <a:off x="10211239" y="4064083"/>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sp>
          <p:nvSpPr>
            <p:cNvPr id="129" name="Oval 128">
              <a:extLst>
                <a:ext uri="{FF2B5EF4-FFF2-40B4-BE49-F238E27FC236}">
                  <a16:creationId xmlns:a16="http://schemas.microsoft.com/office/drawing/2014/main" id="{0A916428-FD45-4888-856B-91A0BEEAE0C7}"/>
                </a:ext>
              </a:extLst>
            </p:cNvPr>
            <p:cNvSpPr/>
            <p:nvPr/>
          </p:nvSpPr>
          <p:spPr>
            <a:xfrm>
              <a:off x="8995847" y="4553572"/>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sp>
          <p:nvSpPr>
            <p:cNvPr id="130" name="Oval 129">
              <a:extLst>
                <a:ext uri="{FF2B5EF4-FFF2-40B4-BE49-F238E27FC236}">
                  <a16:creationId xmlns:a16="http://schemas.microsoft.com/office/drawing/2014/main" id="{32E47F7C-8881-4E76-82F6-00194CEA3241}"/>
                </a:ext>
              </a:extLst>
            </p:cNvPr>
            <p:cNvSpPr/>
            <p:nvPr/>
          </p:nvSpPr>
          <p:spPr>
            <a:xfrm>
              <a:off x="7283307" y="2822087"/>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sp>
          <p:nvSpPr>
            <p:cNvPr id="131" name="Oval 130">
              <a:extLst>
                <a:ext uri="{FF2B5EF4-FFF2-40B4-BE49-F238E27FC236}">
                  <a16:creationId xmlns:a16="http://schemas.microsoft.com/office/drawing/2014/main" id="{CF2ECCC9-824E-434B-9F3A-CEFC956A2291}"/>
                </a:ext>
              </a:extLst>
            </p:cNvPr>
            <p:cNvSpPr/>
            <p:nvPr/>
          </p:nvSpPr>
          <p:spPr>
            <a:xfrm>
              <a:off x="7799040" y="4055105"/>
              <a:ext cx="371988" cy="372923"/>
            </a:xfrm>
            <a:prstGeom prst="ellipse">
              <a:avLst/>
            </a:prstGeom>
            <a:solidFill>
              <a:srgbClr val="DFE3E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Poppins" panose="02000000000000000000" pitchFamily="2" charset="0"/>
                <a:ea typeface="+mn-ea"/>
                <a:cs typeface="Poppins" panose="02000000000000000000" pitchFamily="2" charset="0"/>
              </a:endParaRPr>
            </a:p>
          </p:txBody>
        </p:sp>
        <p:grpSp>
          <p:nvGrpSpPr>
            <p:cNvPr id="113" name="Group 112">
              <a:extLst>
                <a:ext uri="{FF2B5EF4-FFF2-40B4-BE49-F238E27FC236}">
                  <a16:creationId xmlns:a16="http://schemas.microsoft.com/office/drawing/2014/main" id="{91E71EE6-F593-4E46-AA9D-6559BF8C1AE3}"/>
                </a:ext>
              </a:extLst>
            </p:cNvPr>
            <p:cNvGrpSpPr/>
            <p:nvPr/>
          </p:nvGrpSpPr>
          <p:grpSpPr>
            <a:xfrm>
              <a:off x="7704191" y="1753796"/>
              <a:ext cx="1482141" cy="1283540"/>
              <a:chOff x="4652964" y="2479675"/>
              <a:chExt cx="1457325" cy="1258888"/>
            </a:xfrm>
          </p:grpSpPr>
          <p:sp>
            <p:nvSpPr>
              <p:cNvPr id="114" name="Freeform 37">
                <a:extLst>
                  <a:ext uri="{FF2B5EF4-FFF2-40B4-BE49-F238E27FC236}">
                    <a16:creationId xmlns:a16="http://schemas.microsoft.com/office/drawing/2014/main" id="{3DC1AF82-DDF0-4744-94A0-97359A9EC8D6}"/>
                  </a:ext>
                </a:extLst>
              </p:cNvPr>
              <p:cNvSpPr>
                <a:spLocks/>
              </p:cNvSpPr>
              <p:nvPr/>
            </p:nvSpPr>
            <p:spPr bwMode="auto">
              <a:xfrm>
                <a:off x="4905376" y="2733675"/>
                <a:ext cx="1204913" cy="1004888"/>
              </a:xfrm>
              <a:custGeom>
                <a:avLst/>
                <a:gdLst>
                  <a:gd name="T0" fmla="*/ 606 w 608"/>
                  <a:gd name="T1" fmla="*/ 480 h 507"/>
                  <a:gd name="T2" fmla="*/ 30 w 608"/>
                  <a:gd name="T3" fmla="*/ 6 h 507"/>
                  <a:gd name="T4" fmla="*/ 6 w 608"/>
                  <a:gd name="T5" fmla="*/ 8 h 507"/>
                  <a:gd name="T6" fmla="*/ 8 w 608"/>
                  <a:gd name="T7" fmla="*/ 32 h 507"/>
                  <a:gd name="T8" fmla="*/ 584 w 608"/>
                  <a:gd name="T9" fmla="*/ 507 h 507"/>
                  <a:gd name="T10" fmla="*/ 601 w 608"/>
                  <a:gd name="T11" fmla="*/ 497 h 507"/>
                  <a:gd name="T12" fmla="*/ 606 w 608"/>
                  <a:gd name="T13" fmla="*/ 480 h 507"/>
                </a:gdLst>
                <a:ahLst/>
                <a:cxnLst>
                  <a:cxn ang="0">
                    <a:pos x="T0" y="T1"/>
                  </a:cxn>
                  <a:cxn ang="0">
                    <a:pos x="T2" y="T3"/>
                  </a:cxn>
                  <a:cxn ang="0">
                    <a:pos x="T4" y="T5"/>
                  </a:cxn>
                  <a:cxn ang="0">
                    <a:pos x="T6" y="T7"/>
                  </a:cxn>
                  <a:cxn ang="0">
                    <a:pos x="T8" y="T9"/>
                  </a:cxn>
                  <a:cxn ang="0">
                    <a:pos x="T10" y="T11"/>
                  </a:cxn>
                  <a:cxn ang="0">
                    <a:pos x="T12" y="T13"/>
                  </a:cxn>
                </a:cxnLst>
                <a:rect l="0" t="0" r="r" b="b"/>
                <a:pathLst>
                  <a:path w="608" h="507">
                    <a:moveTo>
                      <a:pt x="606" y="480"/>
                    </a:moveTo>
                    <a:cubicBezTo>
                      <a:pt x="30" y="6"/>
                      <a:pt x="30" y="6"/>
                      <a:pt x="30" y="6"/>
                    </a:cubicBezTo>
                    <a:cubicBezTo>
                      <a:pt x="23" y="0"/>
                      <a:pt x="12" y="1"/>
                      <a:pt x="6" y="8"/>
                    </a:cubicBezTo>
                    <a:cubicBezTo>
                      <a:pt x="0" y="16"/>
                      <a:pt x="1" y="26"/>
                      <a:pt x="8" y="32"/>
                    </a:cubicBezTo>
                    <a:cubicBezTo>
                      <a:pt x="584" y="507"/>
                      <a:pt x="584" y="507"/>
                      <a:pt x="584" y="507"/>
                    </a:cubicBezTo>
                    <a:cubicBezTo>
                      <a:pt x="584" y="507"/>
                      <a:pt x="594" y="506"/>
                      <a:pt x="601" y="497"/>
                    </a:cubicBezTo>
                    <a:cubicBezTo>
                      <a:pt x="608" y="488"/>
                      <a:pt x="606" y="480"/>
                      <a:pt x="606" y="480"/>
                    </a:cubicBezTo>
                    <a:close/>
                  </a:path>
                </a:pathLst>
              </a:custGeom>
              <a:solidFill>
                <a:srgbClr val="0067D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5" name="Freeform 39">
                <a:extLst>
                  <a:ext uri="{FF2B5EF4-FFF2-40B4-BE49-F238E27FC236}">
                    <a16:creationId xmlns:a16="http://schemas.microsoft.com/office/drawing/2014/main" id="{155ECEE0-F951-4DD0-9AFC-205A152A33F1}"/>
                  </a:ext>
                </a:extLst>
              </p:cNvPr>
              <p:cNvSpPr>
                <a:spLocks/>
              </p:cNvSpPr>
              <p:nvPr/>
            </p:nvSpPr>
            <p:spPr bwMode="auto">
              <a:xfrm>
                <a:off x="4652964" y="2800350"/>
                <a:ext cx="542925" cy="274638"/>
              </a:xfrm>
              <a:custGeom>
                <a:avLst/>
                <a:gdLst>
                  <a:gd name="T0" fmla="*/ 0 w 342"/>
                  <a:gd name="T1" fmla="*/ 8 h 173"/>
                  <a:gd name="T2" fmla="*/ 171 w 342"/>
                  <a:gd name="T3" fmla="*/ 0 h 173"/>
                  <a:gd name="T4" fmla="*/ 342 w 342"/>
                  <a:gd name="T5" fmla="*/ 140 h 173"/>
                  <a:gd name="T6" fmla="*/ 265 w 342"/>
                  <a:gd name="T7" fmla="*/ 173 h 173"/>
                  <a:gd name="T8" fmla="*/ 0 w 342"/>
                  <a:gd name="T9" fmla="*/ 8 h 173"/>
                </a:gdLst>
                <a:ahLst/>
                <a:cxnLst>
                  <a:cxn ang="0">
                    <a:pos x="T0" y="T1"/>
                  </a:cxn>
                  <a:cxn ang="0">
                    <a:pos x="T2" y="T3"/>
                  </a:cxn>
                  <a:cxn ang="0">
                    <a:pos x="T4" y="T5"/>
                  </a:cxn>
                  <a:cxn ang="0">
                    <a:pos x="T6" y="T7"/>
                  </a:cxn>
                  <a:cxn ang="0">
                    <a:pos x="T8" y="T9"/>
                  </a:cxn>
                </a:cxnLst>
                <a:rect l="0" t="0" r="r" b="b"/>
                <a:pathLst>
                  <a:path w="342" h="173">
                    <a:moveTo>
                      <a:pt x="0" y="8"/>
                    </a:moveTo>
                    <a:lnTo>
                      <a:pt x="171" y="0"/>
                    </a:lnTo>
                    <a:lnTo>
                      <a:pt x="342" y="140"/>
                    </a:lnTo>
                    <a:lnTo>
                      <a:pt x="265" y="173"/>
                    </a:lnTo>
                    <a:lnTo>
                      <a:pt x="0" y="8"/>
                    </a:lnTo>
                    <a:close/>
                  </a:path>
                </a:pathLst>
              </a:custGeom>
              <a:solidFill>
                <a:srgbClr val="FA461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6" name="Freeform 38">
                <a:extLst>
                  <a:ext uri="{FF2B5EF4-FFF2-40B4-BE49-F238E27FC236}">
                    <a16:creationId xmlns:a16="http://schemas.microsoft.com/office/drawing/2014/main" id="{1F0C36D3-3C8A-4383-B109-672F35C44C66}"/>
                  </a:ext>
                </a:extLst>
              </p:cNvPr>
              <p:cNvSpPr>
                <a:spLocks/>
              </p:cNvSpPr>
              <p:nvPr/>
            </p:nvSpPr>
            <p:spPr bwMode="auto">
              <a:xfrm>
                <a:off x="4926014" y="2479675"/>
                <a:ext cx="339725" cy="488950"/>
              </a:xfrm>
              <a:custGeom>
                <a:avLst/>
                <a:gdLst>
                  <a:gd name="T0" fmla="*/ 0 w 214"/>
                  <a:gd name="T1" fmla="*/ 0 h 308"/>
                  <a:gd name="T2" fmla="*/ 27 w 214"/>
                  <a:gd name="T3" fmla="*/ 169 h 308"/>
                  <a:gd name="T4" fmla="*/ 198 w 214"/>
                  <a:gd name="T5" fmla="*/ 308 h 308"/>
                  <a:gd name="T6" fmla="*/ 214 w 214"/>
                  <a:gd name="T7" fmla="*/ 226 h 308"/>
                  <a:gd name="T8" fmla="*/ 0 w 214"/>
                  <a:gd name="T9" fmla="*/ 0 h 308"/>
                </a:gdLst>
                <a:ahLst/>
                <a:cxnLst>
                  <a:cxn ang="0">
                    <a:pos x="T0" y="T1"/>
                  </a:cxn>
                  <a:cxn ang="0">
                    <a:pos x="T2" y="T3"/>
                  </a:cxn>
                  <a:cxn ang="0">
                    <a:pos x="T4" y="T5"/>
                  </a:cxn>
                  <a:cxn ang="0">
                    <a:pos x="T6" y="T7"/>
                  </a:cxn>
                  <a:cxn ang="0">
                    <a:pos x="T8" y="T9"/>
                  </a:cxn>
                </a:cxnLst>
                <a:rect l="0" t="0" r="r" b="b"/>
                <a:pathLst>
                  <a:path w="214" h="308">
                    <a:moveTo>
                      <a:pt x="0" y="0"/>
                    </a:moveTo>
                    <a:lnTo>
                      <a:pt x="27" y="169"/>
                    </a:lnTo>
                    <a:lnTo>
                      <a:pt x="198" y="308"/>
                    </a:lnTo>
                    <a:lnTo>
                      <a:pt x="214" y="226"/>
                    </a:lnTo>
                    <a:lnTo>
                      <a:pt x="0" y="0"/>
                    </a:lnTo>
                    <a:close/>
                  </a:path>
                </a:pathLst>
              </a:custGeom>
              <a:solidFill>
                <a:srgbClr val="FA461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grpSp>
      <p:sp>
        <p:nvSpPr>
          <p:cNvPr id="72" name="Text Placeholder 3">
            <a:extLst>
              <a:ext uri="{FF2B5EF4-FFF2-40B4-BE49-F238E27FC236}">
                <a16:creationId xmlns:a16="http://schemas.microsoft.com/office/drawing/2014/main" id="{9745937B-1DA4-414F-BAAF-1C63E60DD5A7}"/>
              </a:ext>
            </a:extLst>
          </p:cNvPr>
          <p:cNvSpPr txBox="1">
            <a:spLocks/>
          </p:cNvSpPr>
          <p:nvPr/>
        </p:nvSpPr>
        <p:spPr>
          <a:xfrm>
            <a:off x="5635413" y="2375354"/>
            <a:ext cx="4608134"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Clr>
                <a:srgbClr val="FA4616"/>
              </a:buClr>
              <a:buNone/>
              <a:defRPr/>
            </a:pPr>
            <a:r>
              <a:rPr lang="en-US" sz="1400">
                <a:solidFill>
                  <a:srgbClr val="58595B"/>
                </a:solidFill>
                <a:latin typeface="Poppins" panose="00000500000000000000" pitchFamily="2" charset="0"/>
                <a:ea typeface="+mj-ea"/>
                <a:cs typeface="Poppins" panose="00000500000000000000" pitchFamily="2" charset="0"/>
              </a:rPr>
              <a:t>Explain the dynamics of the testing market </a:t>
            </a:r>
          </a:p>
        </p:txBody>
      </p:sp>
      <p:pic>
        <p:nvPicPr>
          <p:cNvPr id="132" name="Graphic 131">
            <a:extLst>
              <a:ext uri="{FF2B5EF4-FFF2-40B4-BE49-F238E27FC236}">
                <a16:creationId xmlns:a16="http://schemas.microsoft.com/office/drawing/2014/main" id="{A393D65B-FCD7-49FD-8D03-6FD31C4890B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04740" y="2348131"/>
            <a:ext cx="330673" cy="330673"/>
          </a:xfrm>
          <a:prstGeom prst="rect">
            <a:avLst/>
          </a:prstGeom>
        </p:spPr>
      </p:pic>
      <p:sp>
        <p:nvSpPr>
          <p:cNvPr id="133" name="Text Placeholder 3">
            <a:extLst>
              <a:ext uri="{FF2B5EF4-FFF2-40B4-BE49-F238E27FC236}">
                <a16:creationId xmlns:a16="http://schemas.microsoft.com/office/drawing/2014/main" id="{B240F2B7-2A92-4DF5-888C-4F60E41BCEFB}"/>
              </a:ext>
            </a:extLst>
          </p:cNvPr>
          <p:cNvSpPr txBox="1">
            <a:spLocks/>
          </p:cNvSpPr>
          <p:nvPr/>
        </p:nvSpPr>
        <p:spPr>
          <a:xfrm>
            <a:off x="5635413" y="2847178"/>
            <a:ext cx="5503642" cy="238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Clr>
                <a:srgbClr val="FA4616"/>
              </a:buClr>
              <a:buNone/>
              <a:defRPr/>
            </a:pPr>
            <a:r>
              <a:rPr lang="en-US" sz="1400">
                <a:solidFill>
                  <a:srgbClr val="58595B"/>
                </a:solidFill>
                <a:latin typeface="Poppins" panose="00000500000000000000" pitchFamily="2" charset="0"/>
                <a:ea typeface="+mj-ea"/>
                <a:cs typeface="Poppins" panose="00000500000000000000" pitchFamily="2" charset="0"/>
              </a:rPr>
              <a:t>Describe the goals &amp; purpose of software testing </a:t>
            </a:r>
          </a:p>
        </p:txBody>
      </p:sp>
      <p:pic>
        <p:nvPicPr>
          <p:cNvPr id="134" name="Graphic 133">
            <a:extLst>
              <a:ext uri="{FF2B5EF4-FFF2-40B4-BE49-F238E27FC236}">
                <a16:creationId xmlns:a16="http://schemas.microsoft.com/office/drawing/2014/main" id="{BD3CCF12-3CC8-4CC5-B91D-7D0A3AB8593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04740" y="2819954"/>
            <a:ext cx="330673" cy="330673"/>
          </a:xfrm>
          <a:prstGeom prst="rect">
            <a:avLst/>
          </a:prstGeom>
        </p:spPr>
      </p:pic>
      <p:sp>
        <p:nvSpPr>
          <p:cNvPr id="135" name="Text Placeholder 3">
            <a:extLst>
              <a:ext uri="{FF2B5EF4-FFF2-40B4-BE49-F238E27FC236}">
                <a16:creationId xmlns:a16="http://schemas.microsoft.com/office/drawing/2014/main" id="{050B9A40-A31C-4F45-8F89-3AA0F0CB4E5B}"/>
              </a:ext>
            </a:extLst>
          </p:cNvPr>
          <p:cNvSpPr txBox="1">
            <a:spLocks/>
          </p:cNvSpPr>
          <p:nvPr/>
        </p:nvSpPr>
        <p:spPr>
          <a:xfrm>
            <a:off x="5635413" y="3319000"/>
            <a:ext cx="4608134"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Clr>
                <a:srgbClr val="FA4616"/>
              </a:buClr>
              <a:buNone/>
              <a:defRPr/>
            </a:pPr>
            <a:r>
              <a:rPr lang="en-US" sz="1400">
                <a:solidFill>
                  <a:srgbClr val="58595B"/>
                </a:solidFill>
                <a:latin typeface="Poppins" panose="00000500000000000000" pitchFamily="2" charset="0"/>
                <a:ea typeface="+mj-ea"/>
                <a:cs typeface="Poppins" panose="00000500000000000000" pitchFamily="2" charset="0"/>
              </a:rPr>
              <a:t>Discuss our target personas &amp; their value drivers</a:t>
            </a:r>
          </a:p>
        </p:txBody>
      </p:sp>
      <p:pic>
        <p:nvPicPr>
          <p:cNvPr id="136" name="Graphic 135">
            <a:extLst>
              <a:ext uri="{FF2B5EF4-FFF2-40B4-BE49-F238E27FC236}">
                <a16:creationId xmlns:a16="http://schemas.microsoft.com/office/drawing/2014/main" id="{9B4EEBF9-CA2C-4722-8F6A-484E8BA7758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04740" y="3291777"/>
            <a:ext cx="330673" cy="330673"/>
          </a:xfrm>
          <a:prstGeom prst="rect">
            <a:avLst/>
          </a:prstGeom>
        </p:spPr>
      </p:pic>
      <p:sp>
        <p:nvSpPr>
          <p:cNvPr id="137" name="Text Placeholder 3">
            <a:extLst>
              <a:ext uri="{FF2B5EF4-FFF2-40B4-BE49-F238E27FC236}">
                <a16:creationId xmlns:a16="http://schemas.microsoft.com/office/drawing/2014/main" id="{F35D884E-9D8C-4D4A-8108-F40FA6CDB013}"/>
              </a:ext>
            </a:extLst>
          </p:cNvPr>
          <p:cNvSpPr txBox="1">
            <a:spLocks/>
          </p:cNvSpPr>
          <p:nvPr/>
        </p:nvSpPr>
        <p:spPr>
          <a:xfrm>
            <a:off x="5639953" y="3790823"/>
            <a:ext cx="5356598" cy="330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Clr>
                <a:srgbClr val="FA4616"/>
              </a:buClr>
              <a:buNone/>
              <a:defRPr/>
            </a:pPr>
            <a:r>
              <a:rPr lang="en-US" sz="1400">
                <a:solidFill>
                  <a:srgbClr val="58595B"/>
                </a:solidFill>
                <a:latin typeface="Poppins" panose="00000500000000000000" pitchFamily="2" charset="0"/>
                <a:ea typeface="+mj-ea"/>
                <a:cs typeface="Poppins" panose="00000500000000000000" pitchFamily="2" charset="0"/>
              </a:rPr>
              <a:t>Discuss product vision &amp; product components</a:t>
            </a:r>
          </a:p>
        </p:txBody>
      </p:sp>
      <p:pic>
        <p:nvPicPr>
          <p:cNvPr id="138" name="Graphic 137">
            <a:extLst>
              <a:ext uri="{FF2B5EF4-FFF2-40B4-BE49-F238E27FC236}">
                <a16:creationId xmlns:a16="http://schemas.microsoft.com/office/drawing/2014/main" id="{2F325421-0750-47B9-A850-3438C74F26B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09280" y="3763600"/>
            <a:ext cx="330673" cy="330673"/>
          </a:xfrm>
          <a:prstGeom prst="rect">
            <a:avLst/>
          </a:prstGeom>
        </p:spPr>
      </p:pic>
      <p:sp>
        <p:nvSpPr>
          <p:cNvPr id="37" name="Text Placeholder 3">
            <a:extLst>
              <a:ext uri="{FF2B5EF4-FFF2-40B4-BE49-F238E27FC236}">
                <a16:creationId xmlns:a16="http://schemas.microsoft.com/office/drawing/2014/main" id="{553321A0-0072-CE4A-A9A1-A91F31FF576C}"/>
              </a:ext>
            </a:extLst>
          </p:cNvPr>
          <p:cNvSpPr txBox="1">
            <a:spLocks/>
          </p:cNvSpPr>
          <p:nvPr/>
        </p:nvSpPr>
        <p:spPr>
          <a:xfrm>
            <a:off x="5635412" y="4230529"/>
            <a:ext cx="5703147"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Clr>
                <a:srgbClr val="FA4616"/>
              </a:buClr>
              <a:buNone/>
              <a:defRPr/>
            </a:pPr>
            <a:r>
              <a:rPr lang="en-US" sz="1400">
                <a:solidFill>
                  <a:srgbClr val="58595B"/>
                </a:solidFill>
                <a:latin typeface="Poppins" panose="00000500000000000000" pitchFamily="2" charset="0"/>
                <a:ea typeface="+mj-ea"/>
                <a:cs typeface="Poppins" panose="00000500000000000000" pitchFamily="2" charset="0"/>
              </a:rPr>
              <a:t>Identify sales opportunities </a:t>
            </a:r>
          </a:p>
        </p:txBody>
      </p:sp>
      <p:pic>
        <p:nvPicPr>
          <p:cNvPr id="38" name="Graphic 37">
            <a:extLst>
              <a:ext uri="{FF2B5EF4-FFF2-40B4-BE49-F238E27FC236}">
                <a16:creationId xmlns:a16="http://schemas.microsoft.com/office/drawing/2014/main" id="{CE557CF3-FDF7-E049-A4F7-F6994468895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04740" y="4203306"/>
            <a:ext cx="330673" cy="330673"/>
          </a:xfrm>
          <a:prstGeom prst="rect">
            <a:avLst/>
          </a:prstGeom>
        </p:spPr>
      </p:pic>
      <p:sp>
        <p:nvSpPr>
          <p:cNvPr id="39" name="Text Placeholder 3">
            <a:extLst>
              <a:ext uri="{FF2B5EF4-FFF2-40B4-BE49-F238E27FC236}">
                <a16:creationId xmlns:a16="http://schemas.microsoft.com/office/drawing/2014/main" id="{A070794A-B6B3-3846-A96A-AC121238B512}"/>
              </a:ext>
            </a:extLst>
          </p:cNvPr>
          <p:cNvSpPr txBox="1">
            <a:spLocks/>
          </p:cNvSpPr>
          <p:nvPr/>
        </p:nvSpPr>
        <p:spPr>
          <a:xfrm>
            <a:off x="5635413" y="4643010"/>
            <a:ext cx="4608134"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Clr>
                <a:srgbClr val="FA4616"/>
              </a:buClr>
              <a:buNone/>
              <a:defRPr/>
            </a:pPr>
            <a:r>
              <a:rPr lang="en-US" sz="1400">
                <a:solidFill>
                  <a:srgbClr val="58595B"/>
                </a:solidFill>
                <a:latin typeface="Poppins" panose="00000500000000000000" pitchFamily="2" charset="0"/>
                <a:ea typeface="+mj-ea"/>
                <a:cs typeface="Poppins" panose="00000500000000000000" pitchFamily="2" charset="0"/>
              </a:rPr>
              <a:t>Leverage additional resources</a:t>
            </a:r>
          </a:p>
        </p:txBody>
      </p:sp>
      <p:pic>
        <p:nvPicPr>
          <p:cNvPr id="40" name="Graphic 39">
            <a:extLst>
              <a:ext uri="{FF2B5EF4-FFF2-40B4-BE49-F238E27FC236}">
                <a16:creationId xmlns:a16="http://schemas.microsoft.com/office/drawing/2014/main" id="{FEB956B1-A381-014B-970B-75FB24A799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04740" y="4615787"/>
            <a:ext cx="330673" cy="330673"/>
          </a:xfrm>
          <a:prstGeom prst="rect">
            <a:avLst/>
          </a:prstGeom>
        </p:spPr>
      </p:pic>
    </p:spTree>
    <p:extLst>
      <p:ext uri="{BB962C8B-B14F-4D97-AF65-F5344CB8AC3E}">
        <p14:creationId xmlns:p14="http://schemas.microsoft.com/office/powerpoint/2010/main" val="108100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8DC8763-3989-44BA-8613-D450F583C42B}"/>
              </a:ext>
            </a:extLst>
          </p:cNvPr>
          <p:cNvSpPr/>
          <p:nvPr/>
        </p:nvSpPr>
        <p:spPr>
          <a:xfrm>
            <a:off x="0" y="6492402"/>
            <a:ext cx="12192000" cy="365598"/>
          </a:xfrm>
          <a:prstGeom prst="rect">
            <a:avLst/>
          </a:prstGeom>
        </p:spPr>
        <p:txBody>
          <a:bodyPr wrap="square" lIns="216000" rIns="180000" anchor="ctr" anchorCtr="0">
            <a:noAutofit/>
          </a:bodyPr>
          <a:lstStyle/>
          <a:p>
            <a:r>
              <a:rPr lang="en-US" sz="1200">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a:latin typeface="Open Sans Extrabold" panose="020B0906030804020204" pitchFamily="34" charset="0"/>
                <a:ea typeface="Open Sans Extrabold" panose="020B0906030804020204" pitchFamily="34" charset="0"/>
                <a:cs typeface="Open Sans Extrabold" panose="020B0906030804020204" pitchFamily="34" charset="0"/>
              </a:rPr>
              <a:t>UiPath Test Suite </a:t>
            </a:r>
            <a:r>
              <a:rPr lang="en-US" sz="1200">
                <a:latin typeface="Open Sans Light" panose="020B0306030504020204" pitchFamily="34" charset="0"/>
                <a:ea typeface="Open Sans Light" panose="020B0306030504020204" pitchFamily="34" charset="0"/>
                <a:cs typeface="Open Sans Light" panose="020B0306030504020204" pitchFamily="34" charset="0"/>
              </a:rPr>
              <a:t>‹› Product Components &amp; Capabilities</a:t>
            </a:r>
          </a:p>
        </p:txBody>
      </p:sp>
      <p:grpSp>
        <p:nvGrpSpPr>
          <p:cNvPr id="54" name="Group 53">
            <a:extLst>
              <a:ext uri="{FF2B5EF4-FFF2-40B4-BE49-F238E27FC236}">
                <a16:creationId xmlns:a16="http://schemas.microsoft.com/office/drawing/2014/main" id="{EE581146-3241-4455-9023-DA4A802D4750}"/>
              </a:ext>
            </a:extLst>
          </p:cNvPr>
          <p:cNvGrpSpPr/>
          <p:nvPr/>
        </p:nvGrpSpPr>
        <p:grpSpPr>
          <a:xfrm>
            <a:off x="1022156" y="1082128"/>
            <a:ext cx="10184053" cy="4636162"/>
            <a:chOff x="1022156" y="1082128"/>
            <a:chExt cx="10184053" cy="4636162"/>
          </a:xfrm>
        </p:grpSpPr>
        <p:sp>
          <p:nvSpPr>
            <p:cNvPr id="57" name="WebAutomation">
              <a:extLst>
                <a:ext uri="{FF2B5EF4-FFF2-40B4-BE49-F238E27FC236}">
                  <a16:creationId xmlns:a16="http://schemas.microsoft.com/office/drawing/2014/main" id="{CC65D970-15F0-47A1-B7F7-E80AD5D0A7B1}"/>
                </a:ext>
              </a:extLst>
            </p:cNvPr>
            <p:cNvSpPr/>
            <p:nvPr/>
          </p:nvSpPr>
          <p:spPr>
            <a:xfrm>
              <a:off x="2508017" y="1084167"/>
              <a:ext cx="1298800" cy="1045561"/>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58" name="DesktopAutomation">
              <a:extLst>
                <a:ext uri="{FF2B5EF4-FFF2-40B4-BE49-F238E27FC236}">
                  <a16:creationId xmlns:a16="http://schemas.microsoft.com/office/drawing/2014/main" id="{79FBBB9C-6600-4706-8A6F-0B43C3CBBCE6}"/>
                </a:ext>
              </a:extLst>
            </p:cNvPr>
            <p:cNvSpPr/>
            <p:nvPr/>
          </p:nvSpPr>
          <p:spPr>
            <a:xfrm>
              <a:off x="3994489" y="1084167"/>
              <a:ext cx="1298800" cy="1045561"/>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59" name="Rectangle 58">
              <a:extLst>
                <a:ext uri="{FF2B5EF4-FFF2-40B4-BE49-F238E27FC236}">
                  <a16:creationId xmlns:a16="http://schemas.microsoft.com/office/drawing/2014/main" id="{5B6489D0-37F0-43A2-8C82-43092E950538}"/>
                </a:ext>
              </a:extLst>
            </p:cNvPr>
            <p:cNvSpPr/>
            <p:nvPr/>
          </p:nvSpPr>
          <p:spPr>
            <a:xfrm>
              <a:off x="5480959" y="1084167"/>
              <a:ext cx="1298800" cy="1045561"/>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0" name="Rectangle 59">
              <a:extLst>
                <a:ext uri="{FF2B5EF4-FFF2-40B4-BE49-F238E27FC236}">
                  <a16:creationId xmlns:a16="http://schemas.microsoft.com/office/drawing/2014/main" id="{14026BEF-18E4-4B92-A252-A81368B9D26A}"/>
                </a:ext>
              </a:extLst>
            </p:cNvPr>
            <p:cNvSpPr/>
            <p:nvPr/>
          </p:nvSpPr>
          <p:spPr>
            <a:xfrm>
              <a:off x="6967431" y="1084167"/>
              <a:ext cx="1298800" cy="1045561"/>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2" name="Rectangle 61">
              <a:extLst>
                <a:ext uri="{FF2B5EF4-FFF2-40B4-BE49-F238E27FC236}">
                  <a16:creationId xmlns:a16="http://schemas.microsoft.com/office/drawing/2014/main" id="{63274057-7960-4C9E-8CCE-20D13DCDA62D}"/>
                </a:ext>
              </a:extLst>
            </p:cNvPr>
            <p:cNvSpPr/>
            <p:nvPr/>
          </p:nvSpPr>
          <p:spPr>
            <a:xfrm>
              <a:off x="8453902" y="1084167"/>
              <a:ext cx="1298800" cy="1045561"/>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3" name="Rectangle 62">
              <a:extLst>
                <a:ext uri="{FF2B5EF4-FFF2-40B4-BE49-F238E27FC236}">
                  <a16:creationId xmlns:a16="http://schemas.microsoft.com/office/drawing/2014/main" id="{EF971256-CF13-4EDA-AAA4-E1EF914BF17D}"/>
                </a:ext>
              </a:extLst>
            </p:cNvPr>
            <p:cNvSpPr/>
            <p:nvPr/>
          </p:nvSpPr>
          <p:spPr>
            <a:xfrm>
              <a:off x="2508020" y="4660786"/>
              <a:ext cx="1298189" cy="10512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4" name="Rectangle 63">
              <a:extLst>
                <a:ext uri="{FF2B5EF4-FFF2-40B4-BE49-F238E27FC236}">
                  <a16:creationId xmlns:a16="http://schemas.microsoft.com/office/drawing/2014/main" id="{E2CB3781-1C98-4409-86CA-A153A00E8BE4}"/>
                </a:ext>
              </a:extLst>
            </p:cNvPr>
            <p:cNvSpPr/>
            <p:nvPr/>
          </p:nvSpPr>
          <p:spPr>
            <a:xfrm>
              <a:off x="3993792" y="4660786"/>
              <a:ext cx="1298189" cy="10512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5" name="Rectangle 64">
              <a:extLst>
                <a:ext uri="{FF2B5EF4-FFF2-40B4-BE49-F238E27FC236}">
                  <a16:creationId xmlns:a16="http://schemas.microsoft.com/office/drawing/2014/main" id="{899DC829-F0DF-45A8-9AE8-174174C8F1B5}"/>
                </a:ext>
              </a:extLst>
            </p:cNvPr>
            <p:cNvSpPr/>
            <p:nvPr/>
          </p:nvSpPr>
          <p:spPr>
            <a:xfrm>
              <a:off x="5479563" y="4660786"/>
              <a:ext cx="1298189" cy="10512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6" name="Rectangle 65">
              <a:extLst>
                <a:ext uri="{FF2B5EF4-FFF2-40B4-BE49-F238E27FC236}">
                  <a16:creationId xmlns:a16="http://schemas.microsoft.com/office/drawing/2014/main" id="{272DB974-160D-4685-9CF4-7113741739C3}"/>
                </a:ext>
              </a:extLst>
            </p:cNvPr>
            <p:cNvSpPr/>
            <p:nvPr/>
          </p:nvSpPr>
          <p:spPr>
            <a:xfrm>
              <a:off x="6965335" y="4660786"/>
              <a:ext cx="1298189" cy="10512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7" name="Rectangle 66">
              <a:extLst>
                <a:ext uri="{FF2B5EF4-FFF2-40B4-BE49-F238E27FC236}">
                  <a16:creationId xmlns:a16="http://schemas.microsoft.com/office/drawing/2014/main" id="{9DD0E239-5D20-4CB9-91EB-A2A7846A1C6B}"/>
                </a:ext>
              </a:extLst>
            </p:cNvPr>
            <p:cNvSpPr/>
            <p:nvPr/>
          </p:nvSpPr>
          <p:spPr>
            <a:xfrm>
              <a:off x="8451107" y="4660786"/>
              <a:ext cx="1298189" cy="10512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8" name="Rectangle 67">
              <a:extLst>
                <a:ext uri="{FF2B5EF4-FFF2-40B4-BE49-F238E27FC236}">
                  <a16:creationId xmlns:a16="http://schemas.microsoft.com/office/drawing/2014/main" id="{FA04DB6E-DEAA-477C-8E08-0C58CF0687EB}"/>
                </a:ext>
              </a:extLst>
            </p:cNvPr>
            <p:cNvSpPr/>
            <p:nvPr/>
          </p:nvSpPr>
          <p:spPr>
            <a:xfrm>
              <a:off x="1022156" y="1082128"/>
              <a:ext cx="1298189" cy="10476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69" name="Rectangle 68">
              <a:extLst>
                <a:ext uri="{FF2B5EF4-FFF2-40B4-BE49-F238E27FC236}">
                  <a16:creationId xmlns:a16="http://schemas.microsoft.com/office/drawing/2014/main" id="{A74518EA-D5C4-4F8D-8242-A8C48616DF70}"/>
                </a:ext>
              </a:extLst>
            </p:cNvPr>
            <p:cNvSpPr/>
            <p:nvPr/>
          </p:nvSpPr>
          <p:spPr>
            <a:xfrm>
              <a:off x="1022157" y="4660786"/>
              <a:ext cx="1298189" cy="10512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70" name="Rectangle 69">
              <a:extLst>
                <a:ext uri="{FF2B5EF4-FFF2-40B4-BE49-F238E27FC236}">
                  <a16:creationId xmlns:a16="http://schemas.microsoft.com/office/drawing/2014/main" id="{951142F0-D1A6-42C3-8DA5-E79BAA290F75}"/>
                </a:ext>
              </a:extLst>
            </p:cNvPr>
            <p:cNvSpPr/>
            <p:nvPr/>
          </p:nvSpPr>
          <p:spPr>
            <a:xfrm>
              <a:off x="1022156" y="2278558"/>
              <a:ext cx="1298189" cy="1050388"/>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71" name="Rectangle 70">
              <a:extLst>
                <a:ext uri="{FF2B5EF4-FFF2-40B4-BE49-F238E27FC236}">
                  <a16:creationId xmlns:a16="http://schemas.microsoft.com/office/drawing/2014/main" id="{D0029D4A-65FA-4B3F-90F4-A545E24296F2}"/>
                </a:ext>
              </a:extLst>
            </p:cNvPr>
            <p:cNvSpPr/>
            <p:nvPr/>
          </p:nvSpPr>
          <p:spPr>
            <a:xfrm>
              <a:off x="1022157" y="3477776"/>
              <a:ext cx="1298189" cy="1050388"/>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72" name="Rectangle 71">
              <a:extLst>
                <a:ext uri="{FF2B5EF4-FFF2-40B4-BE49-F238E27FC236}">
                  <a16:creationId xmlns:a16="http://schemas.microsoft.com/office/drawing/2014/main" id="{3E6C4AD8-3EC4-425C-8333-0D6A35FEC521}"/>
                </a:ext>
              </a:extLst>
            </p:cNvPr>
            <p:cNvSpPr/>
            <p:nvPr/>
          </p:nvSpPr>
          <p:spPr>
            <a:xfrm>
              <a:off x="9908019" y="1088432"/>
              <a:ext cx="1298189" cy="10476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73" name="Rectangle 72">
              <a:extLst>
                <a:ext uri="{FF2B5EF4-FFF2-40B4-BE49-F238E27FC236}">
                  <a16:creationId xmlns:a16="http://schemas.microsoft.com/office/drawing/2014/main" id="{774574F2-145A-4943-AAFD-E7ACE6DDC3A5}"/>
                </a:ext>
              </a:extLst>
            </p:cNvPr>
            <p:cNvSpPr/>
            <p:nvPr/>
          </p:nvSpPr>
          <p:spPr>
            <a:xfrm>
              <a:off x="9908020" y="4667090"/>
              <a:ext cx="1298189" cy="1051200"/>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93" name="Rectangle 92">
              <a:extLst>
                <a:ext uri="{FF2B5EF4-FFF2-40B4-BE49-F238E27FC236}">
                  <a16:creationId xmlns:a16="http://schemas.microsoft.com/office/drawing/2014/main" id="{9FF1E9C2-7792-42A0-A717-BEC887F1A00C}"/>
                </a:ext>
              </a:extLst>
            </p:cNvPr>
            <p:cNvSpPr/>
            <p:nvPr/>
          </p:nvSpPr>
          <p:spPr>
            <a:xfrm>
              <a:off x="9908019" y="2284862"/>
              <a:ext cx="1298189" cy="1050388"/>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sp>
          <p:nvSpPr>
            <p:cNvPr id="94" name="Rectangle 93">
              <a:extLst>
                <a:ext uri="{FF2B5EF4-FFF2-40B4-BE49-F238E27FC236}">
                  <a16:creationId xmlns:a16="http://schemas.microsoft.com/office/drawing/2014/main" id="{3D7A32AF-8F46-4432-9883-42912D7808B4}"/>
                </a:ext>
              </a:extLst>
            </p:cNvPr>
            <p:cNvSpPr/>
            <p:nvPr/>
          </p:nvSpPr>
          <p:spPr>
            <a:xfrm>
              <a:off x="9908020" y="3484080"/>
              <a:ext cx="1298189" cy="1050388"/>
            </a:xfrm>
            <a:prstGeom prst="rect">
              <a:avLst/>
            </a:prstGeom>
            <a:solidFill>
              <a:schemeClr val="tx1">
                <a:alpha val="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 • •</a:t>
              </a:r>
            </a:p>
          </p:txBody>
        </p:sp>
      </p:grpSp>
      <p:sp>
        <p:nvSpPr>
          <p:cNvPr id="95" name="WebAutomation">
            <a:extLst>
              <a:ext uri="{FF2B5EF4-FFF2-40B4-BE49-F238E27FC236}">
                <a16:creationId xmlns:a16="http://schemas.microsoft.com/office/drawing/2014/main" id="{061C9BF0-40A9-4953-B7F8-B8801745271D}"/>
              </a:ext>
            </a:extLst>
          </p:cNvPr>
          <p:cNvSpPr/>
          <p:nvPr/>
        </p:nvSpPr>
        <p:spPr>
          <a:xfrm>
            <a:off x="2508017" y="1084167"/>
            <a:ext cx="1298800" cy="1045561"/>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Web</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p>
        </p:txBody>
      </p:sp>
      <p:sp>
        <p:nvSpPr>
          <p:cNvPr id="96" name="DesktopAutomation">
            <a:extLst>
              <a:ext uri="{FF2B5EF4-FFF2-40B4-BE49-F238E27FC236}">
                <a16:creationId xmlns:a16="http://schemas.microsoft.com/office/drawing/2014/main" id="{FDE75DCD-6950-4699-B473-1C8AC5AE3B3C}"/>
              </a:ext>
            </a:extLst>
          </p:cNvPr>
          <p:cNvSpPr/>
          <p:nvPr/>
        </p:nvSpPr>
        <p:spPr>
          <a:xfrm>
            <a:off x="3994489" y="1084167"/>
            <a:ext cx="1298800" cy="1045561"/>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Desktop</a:t>
            </a:r>
          </a:p>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p>
        </p:txBody>
      </p:sp>
      <p:sp>
        <p:nvSpPr>
          <p:cNvPr id="97" name="Rectangle 96">
            <a:extLst>
              <a:ext uri="{FF2B5EF4-FFF2-40B4-BE49-F238E27FC236}">
                <a16:creationId xmlns:a16="http://schemas.microsoft.com/office/drawing/2014/main" id="{1DC33986-E4B1-4847-9877-A5F7C0796F14}"/>
              </a:ext>
            </a:extLst>
          </p:cNvPr>
          <p:cNvSpPr/>
          <p:nvPr/>
        </p:nvSpPr>
        <p:spPr>
          <a:xfrm>
            <a:off x="5480959" y="1084167"/>
            <a:ext cx="1298800" cy="1045561"/>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SAP</a:t>
            </a:r>
          </a:p>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p>
        </p:txBody>
      </p:sp>
      <p:sp>
        <p:nvSpPr>
          <p:cNvPr id="98" name="Rectangle 97">
            <a:extLst>
              <a:ext uri="{FF2B5EF4-FFF2-40B4-BE49-F238E27FC236}">
                <a16:creationId xmlns:a16="http://schemas.microsoft.com/office/drawing/2014/main" id="{E7631A3D-8F77-40AB-AD3B-8D92A62B53A9}"/>
              </a:ext>
            </a:extLst>
          </p:cNvPr>
          <p:cNvSpPr/>
          <p:nvPr/>
        </p:nvSpPr>
        <p:spPr>
          <a:xfrm>
            <a:off x="6967431" y="1084167"/>
            <a:ext cx="1298800" cy="1045561"/>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Mainframe</a:t>
            </a:r>
          </a:p>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p>
        </p:txBody>
      </p:sp>
      <p:sp>
        <p:nvSpPr>
          <p:cNvPr id="99" name="Rectangle 98">
            <a:extLst>
              <a:ext uri="{FF2B5EF4-FFF2-40B4-BE49-F238E27FC236}">
                <a16:creationId xmlns:a16="http://schemas.microsoft.com/office/drawing/2014/main" id="{C83EAC43-443F-44FE-B26E-30BB794E963B}"/>
              </a:ext>
            </a:extLst>
          </p:cNvPr>
          <p:cNvSpPr/>
          <p:nvPr/>
        </p:nvSpPr>
        <p:spPr>
          <a:xfrm>
            <a:off x="8453902" y="1084167"/>
            <a:ext cx="1298800" cy="1045561"/>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API</a:t>
            </a:r>
          </a:p>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p>
        </p:txBody>
      </p:sp>
      <p:sp>
        <p:nvSpPr>
          <p:cNvPr id="100" name="Rectangle 99">
            <a:extLst>
              <a:ext uri="{FF2B5EF4-FFF2-40B4-BE49-F238E27FC236}">
                <a16:creationId xmlns:a16="http://schemas.microsoft.com/office/drawing/2014/main" id="{AF09DB9C-9082-428B-A58C-4ABCA7316BE3}"/>
              </a:ext>
            </a:extLst>
          </p:cNvPr>
          <p:cNvSpPr/>
          <p:nvPr/>
        </p:nvSpPr>
        <p:spPr>
          <a:xfrm>
            <a:off x="2508020" y="4660786"/>
            <a:ext cx="1298189" cy="10512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 Case</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Management</a:t>
            </a:r>
          </a:p>
        </p:txBody>
      </p:sp>
      <p:sp>
        <p:nvSpPr>
          <p:cNvPr id="101" name="Rectangle 100">
            <a:extLst>
              <a:ext uri="{FF2B5EF4-FFF2-40B4-BE49-F238E27FC236}">
                <a16:creationId xmlns:a16="http://schemas.microsoft.com/office/drawing/2014/main" id="{78B7435E-7386-410D-BD65-95E3B99A5974}"/>
              </a:ext>
            </a:extLst>
          </p:cNvPr>
          <p:cNvSpPr/>
          <p:nvPr/>
        </p:nvSpPr>
        <p:spPr>
          <a:xfrm>
            <a:off x="3993792" y="4660786"/>
            <a:ext cx="1298189" cy="10512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Analytics &amp;</a:t>
            </a:r>
          </a:p>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Reporting</a:t>
            </a:r>
          </a:p>
        </p:txBody>
      </p:sp>
      <p:sp>
        <p:nvSpPr>
          <p:cNvPr id="102" name="Rectangle 101">
            <a:extLst>
              <a:ext uri="{FF2B5EF4-FFF2-40B4-BE49-F238E27FC236}">
                <a16:creationId xmlns:a16="http://schemas.microsoft.com/office/drawing/2014/main" id="{EEB55F5D-73ED-44FB-8262-FC0507858003}"/>
              </a:ext>
            </a:extLst>
          </p:cNvPr>
          <p:cNvSpPr/>
          <p:nvPr/>
        </p:nvSpPr>
        <p:spPr>
          <a:xfrm>
            <a:off x="5479563" y="4660786"/>
            <a:ext cx="1298189" cy="10512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Requirements</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Management</a:t>
            </a:r>
          </a:p>
        </p:txBody>
      </p:sp>
      <p:sp>
        <p:nvSpPr>
          <p:cNvPr id="103" name="Rectangle 102">
            <a:extLst>
              <a:ext uri="{FF2B5EF4-FFF2-40B4-BE49-F238E27FC236}">
                <a16:creationId xmlns:a16="http://schemas.microsoft.com/office/drawing/2014/main" id="{9137B7C7-50EF-42A3-B2CF-ED8C9D0CBE53}"/>
              </a:ext>
            </a:extLst>
          </p:cNvPr>
          <p:cNvSpPr/>
          <p:nvPr/>
        </p:nvSpPr>
        <p:spPr>
          <a:xfrm>
            <a:off x="6965335" y="4660786"/>
            <a:ext cx="1298189" cy="10512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Distributed</a:t>
            </a:r>
          </a:p>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Execution</a:t>
            </a:r>
          </a:p>
        </p:txBody>
      </p:sp>
      <p:sp>
        <p:nvSpPr>
          <p:cNvPr id="104" name="Rectangle 103">
            <a:extLst>
              <a:ext uri="{FF2B5EF4-FFF2-40B4-BE49-F238E27FC236}">
                <a16:creationId xmlns:a16="http://schemas.microsoft.com/office/drawing/2014/main" id="{A9C38BD8-EEF9-4538-9C67-879F30023818}"/>
              </a:ext>
            </a:extLst>
          </p:cNvPr>
          <p:cNvSpPr/>
          <p:nvPr/>
        </p:nvSpPr>
        <p:spPr>
          <a:xfrm>
            <a:off x="8451107" y="4660786"/>
            <a:ext cx="1298189" cy="10512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Data</a:t>
            </a:r>
            <a:r>
              <a:rPr lang="en-US" sz="1200" b="1">
                <a:solidFill>
                  <a:prstClr val="black"/>
                </a:solidFill>
                <a:latin typeface="Open Sans Light" panose="020B0306030504020204" pitchFamily="34" charset="0"/>
                <a:ea typeface="Open Sans Light" panose="020B0306030504020204" pitchFamily="34" charset="0"/>
                <a:cs typeface="Open Sans Light" panose="020B0306030504020204" pitchFamily="34" charset="0"/>
              </a:rPr>
              <a:t>-</a:t>
            </a: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Driven</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Testing</a:t>
            </a:r>
          </a:p>
        </p:txBody>
      </p:sp>
      <p:sp>
        <p:nvSpPr>
          <p:cNvPr id="105" name="Rectangle 104">
            <a:extLst>
              <a:ext uri="{FF2B5EF4-FFF2-40B4-BE49-F238E27FC236}">
                <a16:creationId xmlns:a16="http://schemas.microsoft.com/office/drawing/2014/main" id="{4A8FCC18-88C5-45F0-B416-D8BCFBECE939}"/>
              </a:ext>
            </a:extLst>
          </p:cNvPr>
          <p:cNvSpPr/>
          <p:nvPr/>
        </p:nvSpPr>
        <p:spPr>
          <a:xfrm>
            <a:off x="1022156" y="1082128"/>
            <a:ext cx="1298189" cy="10476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Citrix</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p>
        </p:txBody>
      </p:sp>
      <p:sp>
        <p:nvSpPr>
          <p:cNvPr id="106" name="Rectangle 105">
            <a:extLst>
              <a:ext uri="{FF2B5EF4-FFF2-40B4-BE49-F238E27FC236}">
                <a16:creationId xmlns:a16="http://schemas.microsoft.com/office/drawing/2014/main" id="{91F60090-0E38-4FB1-8990-A102DB926500}"/>
              </a:ext>
            </a:extLst>
          </p:cNvPr>
          <p:cNvSpPr/>
          <p:nvPr/>
        </p:nvSpPr>
        <p:spPr>
          <a:xfrm>
            <a:off x="1022157" y="4660786"/>
            <a:ext cx="1298189" cy="10512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ALM Tools</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Integrations</a:t>
            </a:r>
          </a:p>
        </p:txBody>
      </p:sp>
      <p:sp>
        <p:nvSpPr>
          <p:cNvPr id="107" name="Rectangle 106">
            <a:extLst>
              <a:ext uri="{FF2B5EF4-FFF2-40B4-BE49-F238E27FC236}">
                <a16:creationId xmlns:a16="http://schemas.microsoft.com/office/drawing/2014/main" id="{5AC62A48-0A54-458B-AE20-C4372EDA678A}"/>
              </a:ext>
            </a:extLst>
          </p:cNvPr>
          <p:cNvSpPr/>
          <p:nvPr/>
        </p:nvSpPr>
        <p:spPr>
          <a:xfrm>
            <a:off x="1022156" y="2278558"/>
            <a:ext cx="1298189" cy="1050388"/>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RPA</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Testing</a:t>
            </a:r>
          </a:p>
        </p:txBody>
      </p:sp>
      <p:sp>
        <p:nvSpPr>
          <p:cNvPr id="108" name="Rectangle 107">
            <a:extLst>
              <a:ext uri="{FF2B5EF4-FFF2-40B4-BE49-F238E27FC236}">
                <a16:creationId xmlns:a16="http://schemas.microsoft.com/office/drawing/2014/main" id="{43FDB3E2-73FB-4B57-93C2-F51F6E0CC38D}"/>
              </a:ext>
            </a:extLst>
          </p:cNvPr>
          <p:cNvSpPr/>
          <p:nvPr/>
        </p:nvSpPr>
        <p:spPr>
          <a:xfrm>
            <a:off x="1022157" y="3477776"/>
            <a:ext cx="1298189" cy="1050388"/>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Manual</a:t>
            </a:r>
          </a:p>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Testing</a:t>
            </a:r>
          </a:p>
        </p:txBody>
      </p:sp>
      <p:sp>
        <p:nvSpPr>
          <p:cNvPr id="109" name="Rectangle 108">
            <a:extLst>
              <a:ext uri="{FF2B5EF4-FFF2-40B4-BE49-F238E27FC236}">
                <a16:creationId xmlns:a16="http://schemas.microsoft.com/office/drawing/2014/main" id="{D11D3273-51C1-44EB-949E-E1B71C72351B}"/>
              </a:ext>
            </a:extLst>
          </p:cNvPr>
          <p:cNvSpPr/>
          <p:nvPr/>
        </p:nvSpPr>
        <p:spPr>
          <a:xfrm>
            <a:off x="9908019" y="1088432"/>
            <a:ext cx="1298189" cy="10476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Mobile</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p>
        </p:txBody>
      </p:sp>
      <p:sp>
        <p:nvSpPr>
          <p:cNvPr id="110" name="Rectangle 109">
            <a:extLst>
              <a:ext uri="{FF2B5EF4-FFF2-40B4-BE49-F238E27FC236}">
                <a16:creationId xmlns:a16="http://schemas.microsoft.com/office/drawing/2014/main" id="{6B5E09E5-7117-4F4A-9445-B910C00D5F47}"/>
              </a:ext>
            </a:extLst>
          </p:cNvPr>
          <p:cNvSpPr/>
          <p:nvPr/>
        </p:nvSpPr>
        <p:spPr>
          <a:xfrm>
            <a:off x="9908020" y="4667090"/>
            <a:ext cx="1298189" cy="1051200"/>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Testing</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Activities</a:t>
            </a:r>
          </a:p>
        </p:txBody>
      </p:sp>
      <p:sp>
        <p:nvSpPr>
          <p:cNvPr id="111" name="Rectangle 110">
            <a:extLst>
              <a:ext uri="{FF2B5EF4-FFF2-40B4-BE49-F238E27FC236}">
                <a16:creationId xmlns:a16="http://schemas.microsoft.com/office/drawing/2014/main" id="{E8B21B01-F978-413E-8678-78CAA962B053}"/>
              </a:ext>
            </a:extLst>
          </p:cNvPr>
          <p:cNvSpPr/>
          <p:nvPr/>
        </p:nvSpPr>
        <p:spPr>
          <a:xfrm>
            <a:off x="9908019" y="2284862"/>
            <a:ext cx="1298189" cy="1050388"/>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Continuous</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Integration</a:t>
            </a:r>
          </a:p>
        </p:txBody>
      </p:sp>
      <p:sp>
        <p:nvSpPr>
          <p:cNvPr id="112" name="Rectangle 111">
            <a:extLst>
              <a:ext uri="{FF2B5EF4-FFF2-40B4-BE49-F238E27FC236}">
                <a16:creationId xmlns:a16="http://schemas.microsoft.com/office/drawing/2014/main" id="{0C202E6B-FE6C-45F8-BF95-A7CA4D834D2F}"/>
              </a:ext>
            </a:extLst>
          </p:cNvPr>
          <p:cNvSpPr/>
          <p:nvPr/>
        </p:nvSpPr>
        <p:spPr>
          <a:xfrm>
            <a:off x="9908020" y="3484080"/>
            <a:ext cx="1298189" cy="1050388"/>
          </a:xfrm>
          <a:prstGeom prst="rect">
            <a:avLst/>
          </a:prstGeom>
          <a:solidFill>
            <a:srgbClr val="F2F2F2"/>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8000" rIns="0" bIns="0" numCol="1" spcCol="0" rtlCol="0" fromWordArt="0" anchor="ctr" anchorCtr="0" forceAA="0" compatLnSpc="1">
            <a:prstTxWarp prst="textNoShape">
              <a:avLst/>
            </a:prstTxWarp>
            <a:noAutofit/>
          </a:bodyPr>
          <a:lstStyle/>
          <a:p>
            <a:pPr lvl="0" algn="ct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Version</a:t>
            </a:r>
            <a:b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Control</a:t>
            </a:r>
          </a:p>
        </p:txBody>
      </p:sp>
      <p:sp>
        <p:nvSpPr>
          <p:cNvPr id="113" name="!!Rectangle 29">
            <a:extLst>
              <a:ext uri="{FF2B5EF4-FFF2-40B4-BE49-F238E27FC236}">
                <a16:creationId xmlns:a16="http://schemas.microsoft.com/office/drawing/2014/main" id="{2ACE2CB9-6458-412E-8CFA-C187EC5477B7}"/>
              </a:ext>
            </a:extLst>
          </p:cNvPr>
          <p:cNvSpPr/>
          <p:nvPr/>
        </p:nvSpPr>
        <p:spPr>
          <a:xfrm>
            <a:off x="867802" y="926861"/>
            <a:ext cx="10496550" cy="4943475"/>
          </a:xfrm>
          <a:prstGeom prst="rect">
            <a:avLst/>
          </a:prstGeom>
          <a:noFill/>
          <a:ln w="63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0" tIns="0" rIns="0" bIns="468000" rtlCol="0" anchor="b" anchorCtr="0"/>
          <a:lstStyle/>
          <a:p>
            <a:pPr lvl="0" algn="ctr"/>
            <a:endParaRPr lang="en-US" sz="1200">
              <a:solidFill>
                <a:prstClr val="black"/>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14" name="Group 113">
            <a:extLst>
              <a:ext uri="{FF2B5EF4-FFF2-40B4-BE49-F238E27FC236}">
                <a16:creationId xmlns:a16="http://schemas.microsoft.com/office/drawing/2014/main" id="{4B03B498-BD2A-4AED-BB03-52BD71F4FD81}"/>
              </a:ext>
            </a:extLst>
          </p:cNvPr>
          <p:cNvGrpSpPr/>
          <p:nvPr/>
        </p:nvGrpSpPr>
        <p:grpSpPr>
          <a:xfrm>
            <a:off x="2508017" y="2278558"/>
            <a:ext cx="1695660" cy="2249606"/>
            <a:chOff x="2508017" y="2278558"/>
            <a:chExt cx="1695660" cy="2249606"/>
          </a:xfrm>
        </p:grpSpPr>
        <p:sp>
          <p:nvSpPr>
            <p:cNvPr id="115" name="Rectangle 114">
              <a:extLst>
                <a:ext uri="{FF2B5EF4-FFF2-40B4-BE49-F238E27FC236}">
                  <a16:creationId xmlns:a16="http://schemas.microsoft.com/office/drawing/2014/main" id="{88C3F288-0458-4DD4-A4B5-08AEB6CA6AB9}"/>
                </a:ext>
              </a:extLst>
            </p:cNvPr>
            <p:cNvSpPr/>
            <p:nvPr/>
          </p:nvSpPr>
          <p:spPr>
            <a:xfrm>
              <a:off x="2508017" y="2278558"/>
              <a:ext cx="1695660" cy="2249606"/>
            </a:xfrm>
            <a:prstGeom prst="rect">
              <a:avLst/>
            </a:prstGeom>
            <a:solidFill>
              <a:srgbClr val="0747A6"/>
            </a:solidFill>
            <a:ln w="6350">
              <a:solidFill>
                <a:srgbClr val="0747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Test Manager</a:t>
              </a:r>
              <a:b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br>
              <a:r>
                <a:rPr kumimoji="0" lang="en-US" sz="1000" i="0" u="none" strike="noStrike" kern="1200" cap="none" spc="0" normalizeH="0" baseline="0" noProof="0">
                  <a:ln>
                    <a:noFill/>
                  </a:ln>
                  <a:solidFill>
                    <a:prstClr val="white"/>
                  </a:solidFill>
                  <a:effectLst/>
                  <a:uLnTx/>
                  <a:uFillTx/>
                  <a:latin typeface="Poppins Light" panose="00000400000000000000" pitchFamily="2" charset="0"/>
                  <a:ea typeface="Open Sans Extrabold" panose="020B0906030804020204" pitchFamily="34" charset="0"/>
                  <a:cs typeface="Poppins Light" panose="00000400000000000000" pitchFamily="2" charset="0"/>
                </a:rPr>
                <a:t>Manage Tests</a:t>
              </a:r>
              <a:endParaRPr kumimoji="0" lang="en-US" sz="1100" i="0" u="none" strike="noStrike" kern="1200" cap="none" spc="0" normalizeH="0" baseline="0" noProof="0">
                <a:ln>
                  <a:noFill/>
                </a:ln>
                <a:solidFill>
                  <a:prstClr val="white"/>
                </a:solidFill>
                <a:effectLst/>
                <a:uLnTx/>
                <a:uFillTx/>
                <a:latin typeface="Poppins Light" panose="00000400000000000000" pitchFamily="2" charset="0"/>
                <a:ea typeface="Open Sans Extrabold" panose="020B0906030804020204" pitchFamily="34" charset="0"/>
                <a:cs typeface="Poppins Light" panose="00000400000000000000" pitchFamily="2" charset="0"/>
              </a:endParaRPr>
            </a:p>
          </p:txBody>
        </p:sp>
        <p:pic>
          <p:nvPicPr>
            <p:cNvPr id="116" name="Graphic 115">
              <a:extLst>
                <a:ext uri="{FF2B5EF4-FFF2-40B4-BE49-F238E27FC236}">
                  <a16:creationId xmlns:a16="http://schemas.microsoft.com/office/drawing/2014/main" id="{310F759D-B610-41A0-990C-9B310C7DFE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0352" y="2718000"/>
              <a:ext cx="610990" cy="610990"/>
            </a:xfrm>
            <a:prstGeom prst="rect">
              <a:avLst/>
            </a:prstGeom>
          </p:spPr>
        </p:pic>
      </p:grpSp>
      <p:grpSp>
        <p:nvGrpSpPr>
          <p:cNvPr id="117" name="Group 116">
            <a:extLst>
              <a:ext uri="{FF2B5EF4-FFF2-40B4-BE49-F238E27FC236}">
                <a16:creationId xmlns:a16="http://schemas.microsoft.com/office/drawing/2014/main" id="{EF34A9A5-A28F-4DF9-ABA5-6CE4358C8863}"/>
              </a:ext>
            </a:extLst>
          </p:cNvPr>
          <p:cNvGrpSpPr/>
          <p:nvPr/>
        </p:nvGrpSpPr>
        <p:grpSpPr>
          <a:xfrm>
            <a:off x="4356650" y="2278558"/>
            <a:ext cx="1695660" cy="2249606"/>
            <a:chOff x="4356650" y="2278558"/>
            <a:chExt cx="1695660" cy="2249606"/>
          </a:xfrm>
        </p:grpSpPr>
        <p:sp>
          <p:nvSpPr>
            <p:cNvPr id="118" name="Rectangle 117">
              <a:extLst>
                <a:ext uri="{FF2B5EF4-FFF2-40B4-BE49-F238E27FC236}">
                  <a16:creationId xmlns:a16="http://schemas.microsoft.com/office/drawing/2014/main" id="{E8DA8668-56FE-46D1-B016-45619B45FBD9}"/>
                </a:ext>
              </a:extLst>
            </p:cNvPr>
            <p:cNvSpPr/>
            <p:nvPr/>
          </p:nvSpPr>
          <p:spPr>
            <a:xfrm>
              <a:off x="4356650" y="2278558"/>
              <a:ext cx="1695660" cy="2249606"/>
            </a:xfrm>
            <a:prstGeom prst="rect">
              <a:avLst/>
            </a:prstGeom>
            <a:solidFill>
              <a:srgbClr val="0747A6"/>
            </a:solidFill>
            <a:ln w="6350">
              <a:solidFill>
                <a:srgbClr val="0747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0" rIns="0" bIns="0" numCol="1" spcCol="0" rtlCol="0" fromWordArt="0" anchor="ctr" anchorCtr="0" forceAA="0" compatLnSpc="1">
              <a:prstTxWarp prst="textNoShape">
                <a:avLst/>
              </a:prstTxWarp>
              <a:noAutofit/>
            </a:bodyPr>
            <a:lstStyle/>
            <a:p>
              <a:pPr lvl="0" algn="ctr" defTabSz="457200">
                <a:defRPr/>
              </a:pPr>
              <a: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StudioPro</a:t>
              </a:r>
              <a:b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br>
              <a:r>
                <a:rPr lang="en-US" sz="1000">
                  <a:solidFill>
                    <a:prstClr val="white"/>
                  </a:solidFill>
                  <a:latin typeface="Poppins Light" panose="00000400000000000000" pitchFamily="2" charset="0"/>
                  <a:ea typeface="Open Sans Extrabold" panose="020B0906030804020204" pitchFamily="34" charset="0"/>
                  <a:cs typeface="Poppins Light" panose="00000400000000000000" pitchFamily="2" charset="0"/>
                </a:rPr>
                <a:t>Automate Tests</a:t>
              </a:r>
            </a:p>
          </p:txBody>
        </p:sp>
        <p:pic>
          <p:nvPicPr>
            <p:cNvPr id="119" name="Graphic 118">
              <a:extLst>
                <a:ext uri="{FF2B5EF4-FFF2-40B4-BE49-F238E27FC236}">
                  <a16:creationId xmlns:a16="http://schemas.microsoft.com/office/drawing/2014/main" id="{695BE85C-5D38-4FE0-BA05-8A0AC13666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8985" y="2718000"/>
              <a:ext cx="610990" cy="610990"/>
            </a:xfrm>
            <a:prstGeom prst="rect">
              <a:avLst/>
            </a:prstGeom>
          </p:spPr>
        </p:pic>
      </p:grpSp>
      <p:grpSp>
        <p:nvGrpSpPr>
          <p:cNvPr id="120" name="Group 119">
            <a:extLst>
              <a:ext uri="{FF2B5EF4-FFF2-40B4-BE49-F238E27FC236}">
                <a16:creationId xmlns:a16="http://schemas.microsoft.com/office/drawing/2014/main" id="{8DA85E2D-C0E6-49EE-AC97-EA1A9A3ECEAA}"/>
              </a:ext>
            </a:extLst>
          </p:cNvPr>
          <p:cNvGrpSpPr/>
          <p:nvPr/>
        </p:nvGrpSpPr>
        <p:grpSpPr>
          <a:xfrm>
            <a:off x="6205148" y="2278558"/>
            <a:ext cx="1695660" cy="2249606"/>
            <a:chOff x="6205148" y="2278558"/>
            <a:chExt cx="1695660" cy="2249606"/>
          </a:xfrm>
        </p:grpSpPr>
        <p:sp>
          <p:nvSpPr>
            <p:cNvPr id="121" name="Rectangle 120">
              <a:extLst>
                <a:ext uri="{FF2B5EF4-FFF2-40B4-BE49-F238E27FC236}">
                  <a16:creationId xmlns:a16="http://schemas.microsoft.com/office/drawing/2014/main" id="{F3E3C5CD-C7DB-44D0-A2B2-7FFE7FD48824}"/>
                </a:ext>
              </a:extLst>
            </p:cNvPr>
            <p:cNvSpPr/>
            <p:nvPr/>
          </p:nvSpPr>
          <p:spPr>
            <a:xfrm>
              <a:off x="6205148" y="2278558"/>
              <a:ext cx="1695660" cy="2249606"/>
            </a:xfrm>
            <a:prstGeom prst="rect">
              <a:avLst/>
            </a:prstGeom>
            <a:solidFill>
              <a:srgbClr val="0747A6"/>
            </a:solidFill>
            <a:ln w="6350">
              <a:solidFill>
                <a:srgbClr val="0747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0" rIns="0" bIns="0" numCol="1" spcCol="0" rtlCol="0" fromWordArt="0" anchor="ctr" anchorCtr="0" forceAA="0" compatLnSpc="1">
              <a:prstTxWarp prst="textNoShape">
                <a:avLst/>
              </a:prstTxWarp>
              <a:noAutofit/>
            </a:bodyPr>
            <a:lstStyle/>
            <a:p>
              <a:pPr lvl="0" algn="ctr" defTabSz="457200">
                <a:defRPr/>
              </a:pPr>
              <a: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Orchestrator</a:t>
              </a:r>
              <a:b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br>
              <a:r>
                <a:rPr lang="en-US" sz="1000">
                  <a:solidFill>
                    <a:prstClr val="white"/>
                  </a:solidFill>
                  <a:latin typeface="Poppins Light" panose="00000400000000000000" pitchFamily="2" charset="0"/>
                  <a:ea typeface="Open Sans Extrabold" panose="020B0906030804020204" pitchFamily="34" charset="0"/>
                  <a:cs typeface="Poppins Light" panose="00000400000000000000" pitchFamily="2" charset="0"/>
                </a:rPr>
                <a:t>Distribute Tests</a:t>
              </a:r>
            </a:p>
          </p:txBody>
        </p:sp>
        <p:pic>
          <p:nvPicPr>
            <p:cNvPr id="122" name="Graphic 121">
              <a:extLst>
                <a:ext uri="{FF2B5EF4-FFF2-40B4-BE49-F238E27FC236}">
                  <a16:creationId xmlns:a16="http://schemas.microsoft.com/office/drawing/2014/main" id="{7F7743BE-1064-43A2-BDFD-3429AFD363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83" y="2718000"/>
              <a:ext cx="610990" cy="610990"/>
            </a:xfrm>
            <a:prstGeom prst="rect">
              <a:avLst/>
            </a:prstGeom>
          </p:spPr>
        </p:pic>
      </p:grpSp>
      <p:grpSp>
        <p:nvGrpSpPr>
          <p:cNvPr id="123" name="Group 122">
            <a:extLst>
              <a:ext uri="{FF2B5EF4-FFF2-40B4-BE49-F238E27FC236}">
                <a16:creationId xmlns:a16="http://schemas.microsoft.com/office/drawing/2014/main" id="{FCB30355-8AC9-4992-92FB-0A1C38328FBD}"/>
              </a:ext>
            </a:extLst>
          </p:cNvPr>
          <p:cNvGrpSpPr/>
          <p:nvPr/>
        </p:nvGrpSpPr>
        <p:grpSpPr>
          <a:xfrm>
            <a:off x="8053636" y="2278558"/>
            <a:ext cx="1695660" cy="2249606"/>
            <a:chOff x="8053636" y="2278558"/>
            <a:chExt cx="1695660" cy="2249606"/>
          </a:xfrm>
        </p:grpSpPr>
        <p:sp>
          <p:nvSpPr>
            <p:cNvPr id="124" name="Rectangle 123">
              <a:extLst>
                <a:ext uri="{FF2B5EF4-FFF2-40B4-BE49-F238E27FC236}">
                  <a16:creationId xmlns:a16="http://schemas.microsoft.com/office/drawing/2014/main" id="{B83D5E99-5E4C-4FF3-BB12-A40395DA8AA8}"/>
                </a:ext>
              </a:extLst>
            </p:cNvPr>
            <p:cNvSpPr/>
            <p:nvPr/>
          </p:nvSpPr>
          <p:spPr>
            <a:xfrm>
              <a:off x="8053636" y="2278558"/>
              <a:ext cx="1695660" cy="2249606"/>
            </a:xfrm>
            <a:prstGeom prst="rect">
              <a:avLst/>
            </a:prstGeom>
            <a:solidFill>
              <a:srgbClr val="0747A6"/>
            </a:solidFill>
            <a:ln w="6350">
              <a:solidFill>
                <a:srgbClr val="0747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0" rIns="0" bIns="0" numCol="1" spcCol="0" rtlCol="0" fromWordArt="0" anchor="ctr" anchorCtr="0" forceAA="0" compatLnSpc="1">
              <a:prstTxWarp prst="textNoShape">
                <a:avLst/>
              </a:prstTxWarp>
              <a:noAutofit/>
            </a:bodyPr>
            <a:lstStyle/>
            <a:p>
              <a:pPr lvl="0" algn="ctr" defTabSz="457200">
                <a:defRPr/>
              </a:pPr>
              <a: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Robots</a:t>
              </a:r>
              <a:br>
                <a:rPr kumimoji="0" lang="en-US" sz="1600" b="1" i="0" u="none" strike="noStrike" kern="1200" cap="none" spc="0" normalizeH="0" baseline="0" noProof="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br>
              <a:r>
                <a:rPr lang="en-US" sz="1000">
                  <a:solidFill>
                    <a:prstClr val="white"/>
                  </a:solidFill>
                  <a:latin typeface="Poppins Light" panose="00000400000000000000" pitchFamily="2" charset="0"/>
                  <a:ea typeface="Open Sans Extrabold" panose="020B0906030804020204" pitchFamily="34" charset="0"/>
                  <a:cs typeface="Poppins Light" panose="00000400000000000000" pitchFamily="2" charset="0"/>
                </a:rPr>
                <a:t>Execute Tests</a:t>
              </a:r>
            </a:p>
          </p:txBody>
        </p:sp>
        <p:pic>
          <p:nvPicPr>
            <p:cNvPr id="125" name="Graphic 124">
              <a:extLst>
                <a:ext uri="{FF2B5EF4-FFF2-40B4-BE49-F238E27FC236}">
                  <a16:creationId xmlns:a16="http://schemas.microsoft.com/office/drawing/2014/main" id="{986F034C-A83B-418F-B690-A0E3E79ADD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95971" y="2718000"/>
              <a:ext cx="610990" cy="610990"/>
            </a:xfrm>
            <a:prstGeom prst="rect">
              <a:avLst/>
            </a:prstGeom>
          </p:spPr>
        </p:pic>
      </p:grpSp>
    </p:spTree>
    <p:extLst>
      <p:ext uri="{BB962C8B-B14F-4D97-AF65-F5344CB8AC3E}">
        <p14:creationId xmlns:p14="http://schemas.microsoft.com/office/powerpoint/2010/main" val="378153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4"/>
                                        </p:tgtEl>
                                      </p:cBhvr>
                                    </p:animEffect>
                                    <p:animScale>
                                      <p:cBhvr>
                                        <p:cTn id="7" dur="250" autoRev="1" fill="hold"/>
                                        <p:tgtEl>
                                          <p:spTgt spid="11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17"/>
                                        </p:tgtEl>
                                      </p:cBhvr>
                                    </p:animEffect>
                                    <p:animScale>
                                      <p:cBhvr>
                                        <p:cTn id="12" dur="250" autoRev="1" fill="hold"/>
                                        <p:tgtEl>
                                          <p:spTgt spid="1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20"/>
                                        </p:tgtEl>
                                      </p:cBhvr>
                                    </p:animEffect>
                                    <p:animScale>
                                      <p:cBhvr>
                                        <p:cTn id="17" dur="250" autoRev="1" fill="hold"/>
                                        <p:tgtEl>
                                          <p:spTgt spid="12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23"/>
                                        </p:tgtEl>
                                      </p:cBhvr>
                                    </p:animEffect>
                                    <p:animScale>
                                      <p:cBhvr>
                                        <p:cTn id="22" dur="250" autoRev="1" fill="hold"/>
                                        <p:tgtEl>
                                          <p:spTgt spid="123"/>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100"/>
                                        <p:tgtEl>
                                          <p:spTgt spid="105"/>
                                        </p:tgtEl>
                                      </p:cBhvr>
                                    </p:animEffect>
                                  </p:childTnLst>
                                </p:cTn>
                              </p:par>
                            </p:childTnLst>
                          </p:cTn>
                        </p:par>
                        <p:par>
                          <p:cTn id="28" fill="hold">
                            <p:stCondLst>
                              <p:cond delay="100"/>
                            </p:stCondLst>
                            <p:childTnLst>
                              <p:par>
                                <p:cTn id="29" presetID="10" presetClass="entr" presetSubtype="0" fill="hold" grpId="0"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100"/>
                                        <p:tgtEl>
                                          <p:spTgt spid="95"/>
                                        </p:tgtEl>
                                      </p:cBhvr>
                                    </p:animEffect>
                                  </p:childTnLst>
                                </p:cTn>
                              </p:par>
                            </p:childTnLst>
                          </p:cTn>
                        </p:par>
                        <p:par>
                          <p:cTn id="32" fill="hold">
                            <p:stCondLst>
                              <p:cond delay="200"/>
                            </p:stCondLst>
                            <p:childTnLst>
                              <p:par>
                                <p:cTn id="33" presetID="10" presetClass="entr" presetSubtype="0" fill="hold" grpId="0" nodeType="after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100"/>
                                        <p:tgtEl>
                                          <p:spTgt spid="96"/>
                                        </p:tgtEl>
                                      </p:cBhvr>
                                    </p:animEffect>
                                  </p:childTnLst>
                                </p:cTn>
                              </p:par>
                            </p:childTnLst>
                          </p:cTn>
                        </p:par>
                        <p:par>
                          <p:cTn id="36" fill="hold">
                            <p:stCondLst>
                              <p:cond delay="300"/>
                            </p:stCondLst>
                            <p:childTnLst>
                              <p:par>
                                <p:cTn id="37" presetID="10" presetClass="entr" presetSubtype="0" fill="hold" grpId="0" nodeType="after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100"/>
                                        <p:tgtEl>
                                          <p:spTgt spid="97"/>
                                        </p:tgtEl>
                                      </p:cBhvr>
                                    </p:animEffect>
                                  </p:childTnLst>
                                </p:cTn>
                              </p:par>
                            </p:childTnLst>
                          </p:cTn>
                        </p:par>
                        <p:par>
                          <p:cTn id="40" fill="hold">
                            <p:stCondLst>
                              <p:cond delay="400"/>
                            </p:stCondLst>
                            <p:childTnLst>
                              <p:par>
                                <p:cTn id="41" presetID="10" presetClass="entr" presetSubtype="0" fill="hold" grpId="0" nodeType="after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100"/>
                                        <p:tgtEl>
                                          <p:spTgt spid="9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100"/>
                                        <p:tgtEl>
                                          <p:spTgt spid="99"/>
                                        </p:tgtEl>
                                      </p:cBhvr>
                                    </p:animEffect>
                                  </p:childTnLst>
                                </p:cTn>
                              </p:par>
                            </p:childTnLst>
                          </p:cTn>
                        </p:par>
                        <p:par>
                          <p:cTn id="48" fill="hold">
                            <p:stCondLst>
                              <p:cond delay="600"/>
                            </p:stCondLst>
                            <p:childTnLst>
                              <p:par>
                                <p:cTn id="49" presetID="10" presetClass="entr" presetSubtype="0" fill="hold" grpId="0" nodeType="after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100"/>
                                        <p:tgtEl>
                                          <p:spTgt spid="109"/>
                                        </p:tgtEl>
                                      </p:cBhvr>
                                    </p:animEffect>
                                  </p:childTnLst>
                                </p:cTn>
                              </p:par>
                            </p:childTnLst>
                          </p:cTn>
                        </p:par>
                        <p:par>
                          <p:cTn id="52" fill="hold">
                            <p:stCondLst>
                              <p:cond delay="700"/>
                            </p:stCondLst>
                            <p:childTnLst>
                              <p:par>
                                <p:cTn id="53" presetID="10" presetClass="entr" presetSubtype="0" fill="hold" grpId="0" nodeType="after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100"/>
                                        <p:tgtEl>
                                          <p:spTgt spid="111"/>
                                        </p:tgtEl>
                                      </p:cBhvr>
                                    </p:animEffect>
                                  </p:childTnLst>
                                </p:cTn>
                              </p:par>
                            </p:childTnLst>
                          </p:cTn>
                        </p:par>
                        <p:par>
                          <p:cTn id="56" fill="hold">
                            <p:stCondLst>
                              <p:cond delay="800"/>
                            </p:stCondLst>
                            <p:childTnLst>
                              <p:par>
                                <p:cTn id="57" presetID="10" presetClass="entr" presetSubtype="0" fill="hold" grpId="0" nodeType="afterEffect">
                                  <p:stCondLst>
                                    <p:cond delay="0"/>
                                  </p:stCondLst>
                                  <p:childTnLst>
                                    <p:set>
                                      <p:cBhvr>
                                        <p:cTn id="58" dur="1" fill="hold">
                                          <p:stCondLst>
                                            <p:cond delay="0"/>
                                          </p:stCondLst>
                                        </p:cTn>
                                        <p:tgtEl>
                                          <p:spTgt spid="112"/>
                                        </p:tgtEl>
                                        <p:attrNameLst>
                                          <p:attrName>style.visibility</p:attrName>
                                        </p:attrNameLst>
                                      </p:cBhvr>
                                      <p:to>
                                        <p:strVal val="visible"/>
                                      </p:to>
                                    </p:set>
                                    <p:animEffect transition="in" filter="fade">
                                      <p:cBhvr>
                                        <p:cTn id="59" dur="100"/>
                                        <p:tgtEl>
                                          <p:spTgt spid="112"/>
                                        </p:tgtEl>
                                      </p:cBhvr>
                                    </p:animEffect>
                                  </p:childTnLst>
                                </p:cTn>
                              </p:par>
                            </p:childTnLst>
                          </p:cTn>
                        </p:par>
                        <p:par>
                          <p:cTn id="60" fill="hold">
                            <p:stCondLst>
                              <p:cond delay="900"/>
                            </p:stCondLst>
                            <p:childTnLst>
                              <p:par>
                                <p:cTn id="61" presetID="10" presetClass="entr" presetSubtype="0" fill="hold" grpId="0" nodeType="afterEffect">
                                  <p:stCondLst>
                                    <p:cond delay="0"/>
                                  </p:stCondLst>
                                  <p:childTnLst>
                                    <p:set>
                                      <p:cBhvr>
                                        <p:cTn id="62" dur="1" fill="hold">
                                          <p:stCondLst>
                                            <p:cond delay="0"/>
                                          </p:stCondLst>
                                        </p:cTn>
                                        <p:tgtEl>
                                          <p:spTgt spid="110"/>
                                        </p:tgtEl>
                                        <p:attrNameLst>
                                          <p:attrName>style.visibility</p:attrName>
                                        </p:attrNameLst>
                                      </p:cBhvr>
                                      <p:to>
                                        <p:strVal val="visible"/>
                                      </p:to>
                                    </p:set>
                                    <p:animEffect transition="in" filter="fade">
                                      <p:cBhvr>
                                        <p:cTn id="63" dur="100"/>
                                        <p:tgtEl>
                                          <p:spTgt spid="110"/>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fade">
                                      <p:cBhvr>
                                        <p:cTn id="67" dur="100"/>
                                        <p:tgtEl>
                                          <p:spTgt spid="104"/>
                                        </p:tgtEl>
                                      </p:cBhvr>
                                    </p:animEffect>
                                  </p:childTnLst>
                                </p:cTn>
                              </p:par>
                            </p:childTnLst>
                          </p:cTn>
                        </p:par>
                        <p:par>
                          <p:cTn id="68" fill="hold">
                            <p:stCondLst>
                              <p:cond delay="1100"/>
                            </p:stCondLst>
                            <p:childTnLst>
                              <p:par>
                                <p:cTn id="69" presetID="10" presetClass="entr" presetSubtype="0" fill="hold" grpId="0" nodeType="after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
                                        <p:tgtEl>
                                          <p:spTgt spid="103"/>
                                        </p:tgtEl>
                                      </p:cBhvr>
                                    </p:animEffect>
                                  </p:childTnLst>
                                </p:cTn>
                              </p:par>
                            </p:childTnLst>
                          </p:cTn>
                        </p:par>
                        <p:par>
                          <p:cTn id="72" fill="hold">
                            <p:stCondLst>
                              <p:cond delay="1200"/>
                            </p:stCondLst>
                            <p:childTnLst>
                              <p:par>
                                <p:cTn id="73" presetID="10" presetClass="entr" presetSubtype="0" fill="hold" grpId="0" nodeType="afterEffect">
                                  <p:stCondLst>
                                    <p:cond delay="0"/>
                                  </p:stCondLst>
                                  <p:childTnLst>
                                    <p:set>
                                      <p:cBhvr>
                                        <p:cTn id="74" dur="1" fill="hold">
                                          <p:stCondLst>
                                            <p:cond delay="0"/>
                                          </p:stCondLst>
                                        </p:cTn>
                                        <p:tgtEl>
                                          <p:spTgt spid="102"/>
                                        </p:tgtEl>
                                        <p:attrNameLst>
                                          <p:attrName>style.visibility</p:attrName>
                                        </p:attrNameLst>
                                      </p:cBhvr>
                                      <p:to>
                                        <p:strVal val="visible"/>
                                      </p:to>
                                    </p:set>
                                    <p:animEffect transition="in" filter="fade">
                                      <p:cBhvr>
                                        <p:cTn id="75" dur="100"/>
                                        <p:tgtEl>
                                          <p:spTgt spid="102"/>
                                        </p:tgtEl>
                                      </p:cBhvr>
                                    </p:animEffect>
                                  </p:childTnLst>
                                </p:cTn>
                              </p:par>
                            </p:childTnLst>
                          </p:cTn>
                        </p:par>
                        <p:par>
                          <p:cTn id="76" fill="hold">
                            <p:stCondLst>
                              <p:cond delay="1300"/>
                            </p:stCondLst>
                            <p:childTnLst>
                              <p:par>
                                <p:cTn id="77" presetID="10" presetClass="entr" presetSubtype="0" fill="hold" grpId="0" nodeType="after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fade">
                                      <p:cBhvr>
                                        <p:cTn id="79" dur="100"/>
                                        <p:tgtEl>
                                          <p:spTgt spid="101"/>
                                        </p:tgtEl>
                                      </p:cBhvr>
                                    </p:animEffect>
                                  </p:childTnLst>
                                </p:cTn>
                              </p:par>
                            </p:childTnLst>
                          </p:cTn>
                        </p:par>
                        <p:par>
                          <p:cTn id="80" fill="hold">
                            <p:stCondLst>
                              <p:cond delay="1400"/>
                            </p:stCondLst>
                            <p:childTnLst>
                              <p:par>
                                <p:cTn id="81" presetID="10" presetClass="entr" presetSubtype="0" fill="hold" grpId="0" nodeType="afterEffect">
                                  <p:stCondLst>
                                    <p:cond delay="0"/>
                                  </p:stCondLst>
                                  <p:childTnLst>
                                    <p:set>
                                      <p:cBhvr>
                                        <p:cTn id="82" dur="1" fill="hold">
                                          <p:stCondLst>
                                            <p:cond delay="0"/>
                                          </p:stCondLst>
                                        </p:cTn>
                                        <p:tgtEl>
                                          <p:spTgt spid="100"/>
                                        </p:tgtEl>
                                        <p:attrNameLst>
                                          <p:attrName>style.visibility</p:attrName>
                                        </p:attrNameLst>
                                      </p:cBhvr>
                                      <p:to>
                                        <p:strVal val="visible"/>
                                      </p:to>
                                    </p:set>
                                    <p:animEffect transition="in" filter="fade">
                                      <p:cBhvr>
                                        <p:cTn id="83" dur="100"/>
                                        <p:tgtEl>
                                          <p:spTgt spid="100"/>
                                        </p:tgtEl>
                                      </p:cBhvr>
                                    </p:animEffect>
                                  </p:childTnLst>
                                </p:cTn>
                              </p:par>
                            </p:childTnLst>
                          </p:cTn>
                        </p:par>
                        <p:par>
                          <p:cTn id="84" fill="hold">
                            <p:stCondLst>
                              <p:cond delay="1500"/>
                            </p:stCondLst>
                            <p:childTnLst>
                              <p:par>
                                <p:cTn id="85" presetID="10" presetClass="entr" presetSubtype="0" fill="hold" grpId="0" nodeType="after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100"/>
                                        <p:tgtEl>
                                          <p:spTgt spid="106"/>
                                        </p:tgtEl>
                                      </p:cBhvr>
                                    </p:animEffect>
                                  </p:childTnLst>
                                </p:cTn>
                              </p:par>
                            </p:childTnLst>
                          </p:cTn>
                        </p:par>
                        <p:par>
                          <p:cTn id="88" fill="hold">
                            <p:stCondLst>
                              <p:cond delay="1600"/>
                            </p:stCondLst>
                            <p:childTnLst>
                              <p:par>
                                <p:cTn id="89" presetID="10" presetClass="entr" presetSubtype="0" fill="hold" grpId="0" nodeType="after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fade">
                                      <p:cBhvr>
                                        <p:cTn id="91" dur="100"/>
                                        <p:tgtEl>
                                          <p:spTgt spid="108"/>
                                        </p:tgtEl>
                                      </p:cBhvr>
                                    </p:animEffect>
                                  </p:childTnLst>
                                </p:cTn>
                              </p:par>
                            </p:childTnLst>
                          </p:cTn>
                        </p:par>
                        <p:par>
                          <p:cTn id="92" fill="hold">
                            <p:stCondLst>
                              <p:cond delay="1700"/>
                            </p:stCondLst>
                            <p:childTnLst>
                              <p:par>
                                <p:cTn id="93" presetID="10" presetClass="entr" presetSubtype="0" fill="hold" grpId="0" nodeType="after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fade">
                                      <p:cBhvr>
                                        <p:cTn id="95" dur="1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BF326-A885-4E85-8D4D-189B1E9F1864}"/>
              </a:ext>
            </a:extLst>
          </p:cNvPr>
          <p:cNvSpPr>
            <a:spLocks noGrp="1"/>
          </p:cNvSpPr>
          <p:nvPr>
            <p:ph type="ctrTitle"/>
          </p:nvPr>
        </p:nvSpPr>
        <p:spPr/>
        <p:txBody>
          <a:bodyPr/>
          <a:lstStyle/>
          <a:p>
            <a:r>
              <a:rPr lang="de-DE"/>
              <a:t>Sales Approach</a:t>
            </a:r>
            <a:endParaRPr lang="de-AT"/>
          </a:p>
        </p:txBody>
      </p:sp>
    </p:spTree>
    <p:extLst>
      <p:ext uri="{BB962C8B-B14F-4D97-AF65-F5344CB8AC3E}">
        <p14:creationId xmlns:p14="http://schemas.microsoft.com/office/powerpoint/2010/main" val="326000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B17782-A506-4F93-8075-5900443F2C4A}"/>
              </a:ext>
            </a:extLst>
          </p:cNvPr>
          <p:cNvSpPr/>
          <p:nvPr/>
        </p:nvSpPr>
        <p:spPr>
          <a:xfrm flipH="1">
            <a:off x="-54594" y="0"/>
            <a:ext cx="6150569" cy="6867128"/>
          </a:xfrm>
          <a:prstGeom prst="rect">
            <a:avLst/>
          </a:pr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6" name="Rectangle 15">
            <a:extLst>
              <a:ext uri="{FF2B5EF4-FFF2-40B4-BE49-F238E27FC236}">
                <a16:creationId xmlns:a16="http://schemas.microsoft.com/office/drawing/2014/main" id="{76DCEA9B-0BC9-4B5E-97CF-BA993C5805E3}"/>
              </a:ext>
            </a:extLst>
          </p:cNvPr>
          <p:cNvSpPr/>
          <p:nvPr/>
        </p:nvSpPr>
        <p:spPr>
          <a:xfrm>
            <a:off x="-6" y="6241143"/>
            <a:ext cx="6095981" cy="63510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sz="1600">
                <a:solidFill>
                  <a:schemeClr val="bg1"/>
                </a:solidFill>
                <a:latin typeface="Poppins" panose="00000500000000000000" pitchFamily="2" charset="0"/>
                <a:cs typeface="Poppins" panose="00000500000000000000" pitchFamily="2" charset="0"/>
              </a:rPr>
              <a:t>Target 2020 </a:t>
            </a:r>
            <a:r>
              <a:rPr lang="en-US" sz="1600">
                <a:latin typeface="Open Sans Light" panose="020B0306030504020204" pitchFamily="34" charset="0"/>
                <a:ea typeface="Open Sans Light" panose="020B0306030504020204" pitchFamily="34" charset="0"/>
                <a:cs typeface="Open Sans Light" panose="020B0306030504020204" pitchFamily="34" charset="0"/>
              </a:rPr>
              <a:t>▸ </a:t>
            </a:r>
            <a:r>
              <a:rPr lang="en-US" sz="1600" b="1">
                <a:solidFill>
                  <a:schemeClr val="bg1"/>
                </a:solidFill>
                <a:latin typeface="Poppins" panose="00000500000000000000" pitchFamily="2" charset="0"/>
                <a:cs typeface="Poppins" panose="00000500000000000000" pitchFamily="2" charset="0"/>
              </a:rPr>
              <a:t>Existing UiPath Customers</a:t>
            </a:r>
            <a:endParaRPr lang="en-US" sz="1600">
              <a:solidFill>
                <a:schemeClr val="bg1"/>
              </a:solidFill>
              <a:latin typeface="Poppins" panose="00000500000000000000" pitchFamily="2" charset="0"/>
              <a:cs typeface="Poppins" panose="00000500000000000000" pitchFamily="2" charset="0"/>
            </a:endParaRPr>
          </a:p>
        </p:txBody>
      </p:sp>
      <p:sp>
        <p:nvSpPr>
          <p:cNvPr id="3" name="Rectangle 2">
            <a:extLst>
              <a:ext uri="{FF2B5EF4-FFF2-40B4-BE49-F238E27FC236}">
                <a16:creationId xmlns:a16="http://schemas.microsoft.com/office/drawing/2014/main" id="{82DC5682-FD6D-4A9A-8BCE-238AB2C6B60E}"/>
              </a:ext>
            </a:extLst>
          </p:cNvPr>
          <p:cNvSpPr/>
          <p:nvPr/>
        </p:nvSpPr>
        <p:spPr>
          <a:xfrm>
            <a:off x="-4" y="3946024"/>
            <a:ext cx="6095989" cy="1087918"/>
          </a:xfrm>
          <a:prstGeom prst="rect">
            <a:avLst/>
          </a:prstGeom>
        </p:spPr>
        <p:txBody>
          <a:bodyPr wrap="square" lIns="0" tIns="0" rIns="0" bIns="0" anchor="ctr" anchorCtr="0">
            <a:noAutofit/>
          </a:bodyPr>
          <a:lstStyle/>
          <a:p>
            <a:pPr algn="ctr">
              <a:lnSpc>
                <a:spcPct val="150000"/>
              </a:lnSpc>
            </a:pPr>
            <a:r>
              <a:rPr lang="en-US" sz="2400" b="1">
                <a:solidFill>
                  <a:srgbClr val="ED7D31"/>
                </a:solidFill>
                <a:latin typeface="Poppins" panose="00000500000000000000" pitchFamily="2" charset="0"/>
                <a:ea typeface="Open Sans Light" panose="020B0306030504020204" pitchFamily="34" charset="0"/>
                <a:cs typeface="Poppins" panose="00000500000000000000" pitchFamily="2" charset="0"/>
              </a:rPr>
              <a:t>Existing Customers</a:t>
            </a:r>
          </a:p>
          <a:p>
            <a:pPr lvl="0" algn="ctr">
              <a:lnSpc>
                <a:spcPct val="150000"/>
              </a:lnSpc>
            </a:pPr>
            <a:r>
              <a:rPr lang="en-US" sz="1400">
                <a:solidFill>
                  <a:prstClr val="black"/>
                </a:solidFill>
                <a:latin typeface="Poppins" panose="00000500000000000000" pitchFamily="2" charset="0"/>
                <a:ea typeface="Open Sans Light" panose="020B0306030504020204" pitchFamily="34" charset="0"/>
                <a:cs typeface="Poppins" panose="00000500000000000000" pitchFamily="2" charset="0"/>
              </a:rPr>
              <a:t>Yes</a:t>
            </a:r>
            <a:r>
              <a:rPr lang="en-US" sz="1400">
                <a:solidFill>
                  <a:prstClr val="black"/>
                </a:solidFill>
                <a:latin typeface="Segoe UI Symbol" panose="020B0502040204020203" pitchFamily="34" charset="0"/>
                <a:ea typeface="Segoe UI Symbol" panose="020B0502040204020203" pitchFamily="34" charset="0"/>
                <a:cs typeface="Poppins" panose="00000500000000000000" pitchFamily="2" charset="0"/>
              </a:rPr>
              <a:t>▪</a:t>
            </a:r>
            <a:r>
              <a:rPr lang="en-US" sz="1400">
                <a:solidFill>
                  <a:prstClr val="black"/>
                </a:solidFill>
                <a:latin typeface="Poppins" panose="00000500000000000000" pitchFamily="2" charset="0"/>
                <a:ea typeface="Open Sans Light" panose="020B0306030504020204" pitchFamily="34" charset="0"/>
                <a:cs typeface="Poppins" panose="00000500000000000000" pitchFamily="2" charset="0"/>
              </a:rPr>
              <a:t> </a:t>
            </a:r>
            <a:r>
              <a:rPr lang="az-Cyrl-AZ" sz="1400">
                <a:solidFill>
                  <a:prstClr val="black"/>
                </a:solidFill>
                <a:latin typeface="Poppins" panose="00000500000000000000" pitchFamily="2" charset="0"/>
                <a:ea typeface="Open Sans Light" panose="020B0306030504020204" pitchFamily="34" charset="0"/>
                <a:cs typeface="Poppins" panose="00000500000000000000" pitchFamily="2" charset="0"/>
              </a:rPr>
              <a:t>Да</a:t>
            </a:r>
            <a:r>
              <a:rPr lang="en-US" sz="1400">
                <a:solidFill>
                  <a:prstClr val="black"/>
                </a:solidFill>
                <a:latin typeface="Segoe UI Symbol" panose="020B0502040204020203" pitchFamily="34" charset="0"/>
                <a:ea typeface="Segoe UI Symbol" panose="020B0502040204020203" pitchFamily="34" charset="0"/>
                <a:cs typeface="Poppins" panose="00000500000000000000" pitchFamily="2" charset="0"/>
              </a:rPr>
              <a:t> ▪ </a:t>
            </a:r>
            <a:r>
              <a:rPr lang="en-US" sz="1400">
                <a:solidFill>
                  <a:prstClr val="black"/>
                </a:solidFill>
                <a:latin typeface="Poppins" panose="00000500000000000000" pitchFamily="2" charset="0"/>
                <a:ea typeface="Open Sans Light" panose="020B0306030504020204" pitchFamily="34" charset="0"/>
                <a:cs typeface="Poppins" panose="00000500000000000000" pitchFamily="2" charset="0"/>
              </a:rPr>
              <a:t>Ja</a:t>
            </a:r>
            <a:r>
              <a:rPr lang="en-US" sz="1400">
                <a:solidFill>
                  <a:prstClr val="black"/>
                </a:solidFill>
                <a:latin typeface="Segoe UI Symbol" panose="020B0502040204020203" pitchFamily="34" charset="0"/>
                <a:ea typeface="Segoe UI Symbol" panose="020B0502040204020203" pitchFamily="34" charset="0"/>
                <a:cs typeface="Poppins" panose="00000500000000000000" pitchFamily="2" charset="0"/>
              </a:rPr>
              <a:t> ▪</a:t>
            </a:r>
            <a:r>
              <a:rPr lang="en-US" sz="1400">
                <a:solidFill>
                  <a:prstClr val="black"/>
                </a:solidFill>
                <a:latin typeface="Poppins" panose="00000500000000000000" pitchFamily="2" charset="0"/>
                <a:ea typeface="Open Sans Light" panose="020B0306030504020204" pitchFamily="34" charset="0"/>
                <a:cs typeface="Poppins" panose="00000500000000000000" pitchFamily="2" charset="0"/>
              </a:rPr>
              <a:t> </a:t>
            </a:r>
            <a:r>
              <a:rPr lang="en-US" sz="1400" err="1">
                <a:solidFill>
                  <a:prstClr val="black"/>
                </a:solidFill>
                <a:latin typeface="Poppins" panose="00000500000000000000" pitchFamily="2" charset="0"/>
                <a:ea typeface="Open Sans Light" panose="020B0306030504020204" pitchFamily="34" charset="0"/>
                <a:cs typeface="Poppins" panose="00000500000000000000" pitchFamily="2" charset="0"/>
              </a:rPr>
              <a:t>Sí</a:t>
            </a:r>
            <a:r>
              <a:rPr lang="en-US" sz="1400">
                <a:solidFill>
                  <a:prstClr val="black"/>
                </a:solidFill>
                <a:latin typeface="Segoe UI Symbol" panose="020B0502040204020203" pitchFamily="34" charset="0"/>
                <a:ea typeface="Segoe UI Symbol" panose="020B0502040204020203" pitchFamily="34" charset="0"/>
                <a:cs typeface="Poppins" panose="00000500000000000000" pitchFamily="2" charset="0"/>
              </a:rPr>
              <a:t> ▪</a:t>
            </a:r>
            <a:r>
              <a:rPr lang="en-US" sz="1400">
                <a:solidFill>
                  <a:prstClr val="black"/>
                </a:solidFill>
                <a:latin typeface="Poppins" panose="00000500000000000000" pitchFamily="2" charset="0"/>
                <a:ea typeface="Open Sans Light" panose="020B0306030504020204" pitchFamily="34" charset="0"/>
                <a:cs typeface="Poppins" panose="00000500000000000000" pitchFamily="2" charset="0"/>
              </a:rPr>
              <a:t> Da</a:t>
            </a:r>
            <a:r>
              <a:rPr lang="en-US" sz="1400">
                <a:solidFill>
                  <a:prstClr val="black"/>
                </a:solidFill>
                <a:latin typeface="Segoe UI Symbol" panose="020B0502040204020203" pitchFamily="34" charset="0"/>
                <a:ea typeface="Segoe UI Symbol" panose="020B0502040204020203" pitchFamily="34" charset="0"/>
                <a:cs typeface="Poppins" panose="00000500000000000000" pitchFamily="2" charset="0"/>
              </a:rPr>
              <a:t> ▪</a:t>
            </a:r>
            <a:r>
              <a:rPr lang="en-US" sz="1400">
                <a:solidFill>
                  <a:prstClr val="black"/>
                </a:solidFill>
                <a:latin typeface="Poppins" panose="00000500000000000000" pitchFamily="2" charset="0"/>
                <a:ea typeface="Open Sans Light" panose="020B0306030504020204" pitchFamily="34" charset="0"/>
                <a:cs typeface="Poppins" panose="00000500000000000000" pitchFamily="2" charset="0"/>
              </a:rPr>
              <a:t> </a:t>
            </a:r>
            <a:r>
              <a:rPr lang="hi-IN" sz="1600">
                <a:solidFill>
                  <a:prstClr val="black"/>
                </a:solidFill>
              </a:rPr>
              <a:t>हाँ</a:t>
            </a:r>
            <a:endParaRPr lang="en-US" sz="1400">
              <a:solidFill>
                <a:prstClr val="black"/>
              </a:solidFill>
              <a:latin typeface="Poppins" panose="00000500000000000000" pitchFamily="2" charset="0"/>
              <a:ea typeface="Open Sans Light" panose="020B0306030504020204" pitchFamily="34" charset="0"/>
              <a:cs typeface="Poppins" panose="00000500000000000000" pitchFamily="2" charset="0"/>
            </a:endParaRPr>
          </a:p>
        </p:txBody>
      </p:sp>
      <p:sp>
        <p:nvSpPr>
          <p:cNvPr id="4" name="Rectangle 3">
            <a:extLst>
              <a:ext uri="{FF2B5EF4-FFF2-40B4-BE49-F238E27FC236}">
                <a16:creationId xmlns:a16="http://schemas.microsoft.com/office/drawing/2014/main" id="{36E1FC95-D6EF-4511-8BB7-9C66DA98B9A4}"/>
              </a:ext>
            </a:extLst>
          </p:cNvPr>
          <p:cNvSpPr/>
          <p:nvPr/>
        </p:nvSpPr>
        <p:spPr>
          <a:xfrm>
            <a:off x="6095985" y="3946024"/>
            <a:ext cx="6095989" cy="1087918"/>
          </a:xfrm>
          <a:prstGeom prst="rect">
            <a:avLst/>
          </a:prstGeom>
        </p:spPr>
        <p:txBody>
          <a:bodyPr wrap="square" lIns="0" tIns="0" rIns="0" bIns="0" anchor="ctr" anchorCtr="0">
            <a:noAutofit/>
          </a:bodyPr>
          <a:lstStyle/>
          <a:p>
            <a:pPr algn="ctr">
              <a:lnSpc>
                <a:spcPct val="150000"/>
              </a:lnSpc>
            </a:pPr>
            <a:r>
              <a:rPr lang="en-US" sz="2400" b="1">
                <a:latin typeface="Poppins" panose="00000500000000000000" pitchFamily="2" charset="0"/>
                <a:ea typeface="Open Sans Light" panose="020B0306030504020204" pitchFamily="34" charset="0"/>
                <a:cs typeface="Poppins" panose="00000500000000000000" pitchFamily="2" charset="0"/>
              </a:rPr>
              <a:t>New Customers</a:t>
            </a:r>
          </a:p>
          <a:p>
            <a:pPr lvl="0" algn="ctr">
              <a:lnSpc>
                <a:spcPct val="150000"/>
              </a:lnSpc>
            </a:pPr>
            <a:r>
              <a:rPr lang="en-US" sz="1400">
                <a:solidFill>
                  <a:prstClr val="black"/>
                </a:solidFill>
                <a:latin typeface="Poppins"/>
                <a:ea typeface="Open Sans Light"/>
                <a:cs typeface="Poppins"/>
              </a:rPr>
              <a:t>No</a:t>
            </a:r>
            <a:r>
              <a:rPr lang="en-US" sz="1400">
                <a:solidFill>
                  <a:prstClr val="black"/>
                </a:solidFill>
                <a:latin typeface="Segoe UI Symbol"/>
                <a:ea typeface="Segoe UI Symbol"/>
                <a:cs typeface="Poppins"/>
              </a:rPr>
              <a:t> ▪</a:t>
            </a:r>
            <a:r>
              <a:rPr lang="en-US" sz="1400">
                <a:solidFill>
                  <a:prstClr val="black"/>
                </a:solidFill>
                <a:latin typeface="Poppins"/>
                <a:ea typeface="Open Sans Light"/>
                <a:cs typeface="Poppins"/>
              </a:rPr>
              <a:t> </a:t>
            </a:r>
            <a:r>
              <a:rPr lang="az-Cyrl-AZ" sz="1400">
                <a:solidFill>
                  <a:prstClr val="black"/>
                </a:solidFill>
                <a:latin typeface="Poppins" panose="00000500000000000000" pitchFamily="2" charset="0"/>
                <a:ea typeface="Open Sans Light"/>
                <a:cs typeface="Poppins"/>
              </a:rPr>
              <a:t>Нет</a:t>
            </a:r>
            <a:r>
              <a:rPr lang="en-US" sz="1400">
                <a:solidFill>
                  <a:prstClr val="black"/>
                </a:solidFill>
                <a:latin typeface="Segoe UI Symbol"/>
                <a:ea typeface="Segoe UI Symbol"/>
                <a:cs typeface="Poppins"/>
              </a:rPr>
              <a:t> ▪</a:t>
            </a:r>
            <a:r>
              <a:rPr lang="en-US" sz="1400">
                <a:solidFill>
                  <a:prstClr val="black"/>
                </a:solidFill>
                <a:latin typeface="Poppins"/>
                <a:ea typeface="Open Sans Light"/>
                <a:cs typeface="Poppins"/>
              </a:rPr>
              <a:t> </a:t>
            </a:r>
            <a:r>
              <a:rPr lang="en-US" sz="1400" err="1">
                <a:solidFill>
                  <a:prstClr val="black"/>
                </a:solidFill>
                <a:latin typeface="Poppins"/>
                <a:ea typeface="Open Sans Light"/>
                <a:cs typeface="Poppins"/>
              </a:rPr>
              <a:t>Nein</a:t>
            </a:r>
            <a:r>
              <a:rPr lang="en-US" sz="1400">
                <a:solidFill>
                  <a:prstClr val="black"/>
                </a:solidFill>
                <a:latin typeface="Segoe UI Symbol"/>
                <a:ea typeface="Segoe UI Symbol"/>
                <a:cs typeface="Poppins"/>
              </a:rPr>
              <a:t> ▪</a:t>
            </a:r>
            <a:r>
              <a:rPr lang="en-US" sz="1400">
                <a:solidFill>
                  <a:prstClr val="black"/>
                </a:solidFill>
                <a:latin typeface="Poppins"/>
                <a:ea typeface="Open Sans Light"/>
                <a:cs typeface="Poppins"/>
              </a:rPr>
              <a:t> Non</a:t>
            </a:r>
            <a:r>
              <a:rPr lang="en-US" sz="1400">
                <a:solidFill>
                  <a:prstClr val="black"/>
                </a:solidFill>
                <a:latin typeface="Segoe UI Symbol"/>
                <a:ea typeface="Segoe UI Symbol"/>
                <a:cs typeface="Poppins"/>
              </a:rPr>
              <a:t> ▪ </a:t>
            </a:r>
            <a:r>
              <a:rPr lang="en-US" sz="1400">
                <a:solidFill>
                  <a:prstClr val="black"/>
                </a:solidFill>
                <a:latin typeface="Poppins"/>
                <a:ea typeface="Open Sans Light"/>
                <a:cs typeface="Poppins"/>
              </a:rPr>
              <a:t>Ne</a:t>
            </a:r>
            <a:r>
              <a:rPr lang="en-US" sz="1400">
                <a:solidFill>
                  <a:prstClr val="black"/>
                </a:solidFill>
                <a:latin typeface="Segoe UI Symbol"/>
                <a:ea typeface="Segoe UI Symbol"/>
                <a:cs typeface="Poppins"/>
              </a:rPr>
              <a:t> ▪</a:t>
            </a:r>
            <a:r>
              <a:rPr lang="en-US" sz="1400">
                <a:solidFill>
                  <a:prstClr val="black"/>
                </a:solidFill>
                <a:latin typeface="Poppins"/>
                <a:ea typeface="Open Sans Light"/>
                <a:cs typeface="Poppins"/>
              </a:rPr>
              <a:t> </a:t>
            </a:r>
            <a:r>
              <a:rPr lang="hi-IN" sz="1600">
                <a:solidFill>
                  <a:prstClr val="black"/>
                </a:solidFill>
              </a:rPr>
              <a:t>नहीं</a:t>
            </a:r>
            <a:r>
              <a:rPr lang="hi-IN" sz="1200">
                <a:solidFill>
                  <a:prstClr val="black"/>
                </a:solidFill>
                <a:latin typeface="Poppins"/>
                <a:ea typeface="Open Sans Light"/>
                <a:cs typeface="Poppins"/>
              </a:rPr>
              <a:t> </a:t>
            </a:r>
            <a:endParaRPr lang="hi-IN" sz="1400">
              <a:solidFill>
                <a:prstClr val="black"/>
              </a:solidFill>
              <a:latin typeface="Poppins"/>
              <a:ea typeface="Open Sans Light"/>
              <a:cs typeface="Poppins"/>
            </a:endParaRPr>
          </a:p>
        </p:txBody>
      </p:sp>
      <p:grpSp>
        <p:nvGrpSpPr>
          <p:cNvPr id="25" name="Group 24">
            <a:extLst>
              <a:ext uri="{FF2B5EF4-FFF2-40B4-BE49-F238E27FC236}">
                <a16:creationId xmlns:a16="http://schemas.microsoft.com/office/drawing/2014/main" id="{13B8AA1E-7EDE-4C31-89DD-BE7E70454345}"/>
              </a:ext>
            </a:extLst>
          </p:cNvPr>
          <p:cNvGrpSpPr/>
          <p:nvPr/>
        </p:nvGrpSpPr>
        <p:grpSpPr>
          <a:xfrm>
            <a:off x="1665572" y="1045619"/>
            <a:ext cx="2811178" cy="2810866"/>
            <a:chOff x="1665572" y="1045619"/>
            <a:chExt cx="2811178" cy="2810866"/>
          </a:xfrm>
        </p:grpSpPr>
        <p:sp>
          <p:nvSpPr>
            <p:cNvPr id="24" name="Oval 23">
              <a:hlinkClick r:id="" action="ppaction://noaction"/>
              <a:extLst>
                <a:ext uri="{FF2B5EF4-FFF2-40B4-BE49-F238E27FC236}">
                  <a16:creationId xmlns:a16="http://schemas.microsoft.com/office/drawing/2014/main" id="{276DCBC9-8C34-4370-B1AE-93CFEF3C5741}"/>
                </a:ext>
              </a:extLst>
            </p:cNvPr>
            <p:cNvSpPr>
              <a:spLocks noChangeAspect="1"/>
            </p:cNvSpPr>
            <p:nvPr/>
          </p:nvSpPr>
          <p:spPr>
            <a:xfrm>
              <a:off x="1665572" y="1045619"/>
              <a:ext cx="2811178" cy="28108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sp>
          <p:nvSpPr>
            <p:cNvPr id="9" name="Oval 8">
              <a:hlinkClick r:id="" action="ppaction://noaction"/>
              <a:extLst>
                <a:ext uri="{FF2B5EF4-FFF2-40B4-BE49-F238E27FC236}">
                  <a16:creationId xmlns:a16="http://schemas.microsoft.com/office/drawing/2014/main" id="{120D15E9-5B35-426D-A1AC-3A09232D5ECD}"/>
                </a:ext>
              </a:extLst>
            </p:cNvPr>
            <p:cNvSpPr>
              <a:spLocks noChangeAspect="1"/>
            </p:cNvSpPr>
            <p:nvPr/>
          </p:nvSpPr>
          <p:spPr>
            <a:xfrm>
              <a:off x="1930392" y="1319500"/>
              <a:ext cx="2281588" cy="2281335"/>
            </a:xfrm>
            <a:prstGeom prst="ellipse">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pic>
          <p:nvPicPr>
            <p:cNvPr id="8" name="Picture 7">
              <a:extLst>
                <a:ext uri="{FF2B5EF4-FFF2-40B4-BE49-F238E27FC236}">
                  <a16:creationId xmlns:a16="http://schemas.microsoft.com/office/drawing/2014/main" id="{30C354D4-D9E5-4F66-B944-E025739E0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969" y="1885950"/>
              <a:ext cx="1148434" cy="1148434"/>
            </a:xfrm>
            <a:prstGeom prst="rect">
              <a:avLst/>
            </a:prstGeom>
          </p:spPr>
        </p:pic>
      </p:grpSp>
      <p:pic>
        <p:nvPicPr>
          <p:cNvPr id="10" name="Graphic 9">
            <a:extLst>
              <a:ext uri="{FF2B5EF4-FFF2-40B4-BE49-F238E27FC236}">
                <a16:creationId xmlns:a16="http://schemas.microsoft.com/office/drawing/2014/main" id="{54BE1C9A-D5C0-4727-B628-614141C9D1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2800" y="158400"/>
            <a:ext cx="708506" cy="264393"/>
          </a:xfrm>
          <a:prstGeom prst="rect">
            <a:avLst/>
          </a:prstGeom>
        </p:spPr>
      </p:pic>
      <p:cxnSp>
        <p:nvCxnSpPr>
          <p:cNvPr id="2" name="Straight Connector 1">
            <a:extLst>
              <a:ext uri="{FF2B5EF4-FFF2-40B4-BE49-F238E27FC236}">
                <a16:creationId xmlns:a16="http://schemas.microsoft.com/office/drawing/2014/main" id="{151AC0DD-EEF7-4543-B597-00E8454EDC15}"/>
              </a:ext>
            </a:extLst>
          </p:cNvPr>
          <p:cNvCxnSpPr>
            <a:cxnSpLocks/>
          </p:cNvCxnSpPr>
          <p:nvPr/>
        </p:nvCxnSpPr>
        <p:spPr>
          <a:xfrm>
            <a:off x="6096000" y="0"/>
            <a:ext cx="0" cy="685801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16852C1-0BB9-4311-B1BD-483040C664C4}"/>
              </a:ext>
            </a:extLst>
          </p:cNvPr>
          <p:cNvGrpSpPr/>
          <p:nvPr/>
        </p:nvGrpSpPr>
        <p:grpSpPr>
          <a:xfrm>
            <a:off x="7738390" y="1045619"/>
            <a:ext cx="2811178" cy="2810866"/>
            <a:chOff x="1665572" y="1045619"/>
            <a:chExt cx="2811178" cy="2810866"/>
          </a:xfrm>
        </p:grpSpPr>
        <p:sp>
          <p:nvSpPr>
            <p:cNvPr id="27" name="Oval 26">
              <a:hlinkClick r:id="" action="ppaction://noaction"/>
              <a:extLst>
                <a:ext uri="{FF2B5EF4-FFF2-40B4-BE49-F238E27FC236}">
                  <a16:creationId xmlns:a16="http://schemas.microsoft.com/office/drawing/2014/main" id="{0F6DBA3E-67B6-4B4B-A0E6-4CE2CEE1A61E}"/>
                </a:ext>
              </a:extLst>
            </p:cNvPr>
            <p:cNvSpPr>
              <a:spLocks noChangeAspect="1"/>
            </p:cNvSpPr>
            <p:nvPr/>
          </p:nvSpPr>
          <p:spPr>
            <a:xfrm>
              <a:off x="1665572" y="1045619"/>
              <a:ext cx="2811178" cy="28108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sp>
          <p:nvSpPr>
            <p:cNvPr id="28" name="Oval 27">
              <a:hlinkClick r:id="" action="ppaction://noaction"/>
              <a:extLst>
                <a:ext uri="{FF2B5EF4-FFF2-40B4-BE49-F238E27FC236}">
                  <a16:creationId xmlns:a16="http://schemas.microsoft.com/office/drawing/2014/main" id="{A55396D1-A472-46EB-A3E0-7E3A46EAB324}"/>
                </a:ext>
              </a:extLst>
            </p:cNvPr>
            <p:cNvSpPr>
              <a:spLocks noChangeAspect="1"/>
            </p:cNvSpPr>
            <p:nvPr/>
          </p:nvSpPr>
          <p:spPr>
            <a:xfrm>
              <a:off x="1930392" y="1319500"/>
              <a:ext cx="2281588" cy="2281335"/>
            </a:xfrm>
            <a:prstGeom prst="ellipse">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pic>
          <p:nvPicPr>
            <p:cNvPr id="29" name="Picture 28">
              <a:extLst>
                <a:ext uri="{FF2B5EF4-FFF2-40B4-BE49-F238E27FC236}">
                  <a16:creationId xmlns:a16="http://schemas.microsoft.com/office/drawing/2014/main" id="{54408663-7FE9-442A-98E3-4E42DB5AD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2496969" y="1987550"/>
              <a:ext cx="1148434" cy="1148434"/>
            </a:xfrm>
            <a:prstGeom prst="rect">
              <a:avLst/>
            </a:prstGeom>
          </p:spPr>
        </p:pic>
      </p:grpSp>
      <p:sp>
        <p:nvSpPr>
          <p:cNvPr id="30" name="Rectangle 29">
            <a:extLst>
              <a:ext uri="{FF2B5EF4-FFF2-40B4-BE49-F238E27FC236}">
                <a16:creationId xmlns:a16="http://schemas.microsoft.com/office/drawing/2014/main" id="{2ACD0AC0-1D92-434D-8BA8-E689F59BD535}"/>
              </a:ext>
            </a:extLst>
          </p:cNvPr>
          <p:cNvSpPr/>
          <p:nvPr/>
        </p:nvSpPr>
        <p:spPr>
          <a:xfrm>
            <a:off x="911424" y="116001"/>
            <a:ext cx="3152472" cy="365598"/>
          </a:xfrm>
          <a:prstGeom prst="rect">
            <a:avLst/>
          </a:prstGeom>
        </p:spPr>
        <p:txBody>
          <a:bodyPr wrap="square" lIns="36000" rIns="288000" anchor="ctr" anchorCtr="0">
            <a:noAutofit/>
          </a:bodyPr>
          <a:lstStyle/>
          <a:p>
            <a:r>
              <a:rPr lang="en-US" sz="1200">
                <a:latin typeface="Open Sans Light" panose="020B0306030504020204" pitchFamily="34" charset="0"/>
                <a:ea typeface="Open Sans Light" panose="020B0306030504020204" pitchFamily="34" charset="0"/>
                <a:cs typeface="Open Sans Light" panose="020B0306030504020204" pitchFamily="34" charset="0"/>
              </a:rPr>
              <a:t>‹› Sales Approach.</a:t>
            </a:r>
          </a:p>
        </p:txBody>
      </p:sp>
    </p:spTree>
    <p:extLst>
      <p:ext uri="{BB962C8B-B14F-4D97-AF65-F5344CB8AC3E}">
        <p14:creationId xmlns:p14="http://schemas.microsoft.com/office/powerpoint/2010/main" val="11130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FDFC437-BBD0-444B-AE7E-8C09AA3222B2}"/>
              </a:ext>
            </a:extLst>
          </p:cNvPr>
          <p:cNvSpPr/>
          <p:nvPr/>
        </p:nvSpPr>
        <p:spPr>
          <a:xfrm flipH="1">
            <a:off x="4063903" y="0"/>
            <a:ext cx="4063907" cy="6867128"/>
          </a:xfrm>
          <a:prstGeom prst="rect">
            <a:avLst/>
          </a:pr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 name="Rectangle 3"/>
          <p:cNvSpPr/>
          <p:nvPr/>
        </p:nvSpPr>
        <p:spPr>
          <a:xfrm flipH="1">
            <a:off x="-2" y="0"/>
            <a:ext cx="406400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defTabSz="914400"/>
            <a:endParaRPr lang="en-US" sz="88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 name="Rectangle 4"/>
          <p:cNvSpPr/>
          <p:nvPr/>
        </p:nvSpPr>
        <p:spPr>
          <a:xfrm flipH="1">
            <a:off x="4063998" y="0"/>
            <a:ext cx="406400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7" name="Rectangle 6"/>
          <p:cNvSpPr/>
          <p:nvPr/>
        </p:nvSpPr>
        <p:spPr>
          <a:xfrm flipH="1">
            <a:off x="8127999" y="0"/>
            <a:ext cx="406400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 name="Rectangle 10"/>
          <p:cNvSpPr/>
          <p:nvPr/>
        </p:nvSpPr>
        <p:spPr>
          <a:xfrm>
            <a:off x="-3" y="2195032"/>
            <a:ext cx="4064006" cy="1010213"/>
          </a:xfrm>
          <a:prstGeom prst="rect">
            <a:avLst/>
          </a:prstGeom>
        </p:spPr>
        <p:txBody>
          <a:bodyPr wrap="square">
            <a:spAutoFit/>
          </a:bodyPr>
          <a:lstStyle/>
          <a:p>
            <a:pPr algn="ctr">
              <a:lnSpc>
                <a:spcPct val="150000"/>
              </a:lnSpc>
            </a:pPr>
            <a: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t>Classical Mode</a:t>
            </a:r>
            <a:endParaRPr lang="en-US" sz="1400" b="1">
              <a:solidFill>
                <a:schemeClr val="accent2"/>
              </a:solidFill>
              <a:latin typeface="Poppins" panose="00000500000000000000" pitchFamily="2" charset="0"/>
              <a:ea typeface="Open Sans Light" panose="020B0306030504020204" pitchFamily="34" charset="0"/>
              <a:cs typeface="Poppins" panose="00000500000000000000" pitchFamily="2" charset="0"/>
            </a:endParaRPr>
          </a:p>
          <a:p>
            <a:pPr algn="ctr">
              <a:lnSpc>
                <a:spcPct val="150000"/>
              </a:lnSpc>
            </a:pPr>
            <a:r>
              <a:rPr lang="en-US" b="1">
                <a:latin typeface="Segoe UI Symbol" panose="020B0502040204020203" pitchFamily="34" charset="0"/>
                <a:ea typeface="Segoe UI Symbol" panose="020B0502040204020203" pitchFamily="34" charset="0"/>
                <a:cs typeface="Poppins" panose="00000500000000000000" pitchFamily="2" charset="0"/>
              </a:rPr>
              <a:t>⏷</a:t>
            </a:r>
            <a:endParaRPr lang="en-US" sz="3200" b="1">
              <a:latin typeface="Segoe UI Symbol" panose="020B0502040204020203" pitchFamily="34" charset="0"/>
              <a:ea typeface="Segoe UI Symbol" panose="020B0502040204020203" pitchFamily="34" charset="0"/>
              <a:cs typeface="Poppins" panose="00000500000000000000" pitchFamily="2" charset="0"/>
            </a:endParaRPr>
          </a:p>
        </p:txBody>
      </p:sp>
      <p:sp>
        <p:nvSpPr>
          <p:cNvPr id="15" name="Rectangle 14"/>
          <p:cNvSpPr/>
          <p:nvPr/>
        </p:nvSpPr>
        <p:spPr>
          <a:xfrm>
            <a:off x="4063995" y="2195032"/>
            <a:ext cx="4063996" cy="1010213"/>
          </a:xfrm>
          <a:prstGeom prst="rect">
            <a:avLst/>
          </a:prstGeom>
        </p:spPr>
        <p:txBody>
          <a:bodyPr wrap="square">
            <a:spAutoFit/>
          </a:bodyPr>
          <a:lstStyle/>
          <a:p>
            <a:pPr lvl="0" algn="ctr">
              <a:lnSpc>
                <a:spcPct val="150000"/>
              </a:lnSpc>
            </a:pPr>
            <a: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t>Hybrid Mode</a:t>
            </a:r>
          </a:p>
          <a:p>
            <a:pPr lvl="0" algn="ctr">
              <a:lnSpc>
                <a:spcPct val="150000"/>
              </a:lnSpc>
            </a:pPr>
            <a:r>
              <a:rPr lang="en-US" b="1">
                <a:solidFill>
                  <a:prstClr val="black"/>
                </a:solidFill>
                <a:latin typeface="Segoe UI Symbol" panose="020B0502040204020203" pitchFamily="34" charset="0"/>
                <a:ea typeface="Segoe UI Symbol" panose="020B0502040204020203" pitchFamily="34" charset="0"/>
                <a:cs typeface="Poppins" panose="00000500000000000000" pitchFamily="2" charset="0"/>
              </a:rPr>
              <a:t>⏷</a:t>
            </a:r>
            <a:endParaRPr lang="en-US" sz="3200" b="1">
              <a:solidFill>
                <a:prstClr val="black"/>
              </a:solidFill>
              <a:latin typeface="Segoe UI Symbol" panose="020B0502040204020203" pitchFamily="34" charset="0"/>
              <a:ea typeface="Segoe UI Symbol" panose="020B0502040204020203" pitchFamily="34" charset="0"/>
              <a:cs typeface="Poppins" panose="00000500000000000000" pitchFamily="2" charset="0"/>
            </a:endParaRPr>
          </a:p>
        </p:txBody>
      </p:sp>
      <p:sp>
        <p:nvSpPr>
          <p:cNvPr id="16" name="Rectangle 15"/>
          <p:cNvSpPr/>
          <p:nvPr/>
        </p:nvSpPr>
        <p:spPr>
          <a:xfrm>
            <a:off x="8127991" y="2195032"/>
            <a:ext cx="4063994" cy="1010213"/>
          </a:xfrm>
          <a:prstGeom prst="rect">
            <a:avLst/>
          </a:prstGeom>
        </p:spPr>
        <p:txBody>
          <a:bodyPr wrap="square">
            <a:spAutoFit/>
          </a:bodyPr>
          <a:lstStyle/>
          <a:p>
            <a:pPr lvl="0" algn="ctr">
              <a:lnSpc>
                <a:spcPct val="150000"/>
              </a:lnSpc>
            </a:pPr>
            <a: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t>Agile Mode</a:t>
            </a:r>
            <a:b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br>
            <a:r>
              <a:rPr lang="en-US" b="1">
                <a:solidFill>
                  <a:prstClr val="black"/>
                </a:solidFill>
                <a:latin typeface="Segoe UI Symbol" panose="020B0502040204020203" pitchFamily="34" charset="0"/>
                <a:ea typeface="Segoe UI Symbol" panose="020B0502040204020203" pitchFamily="34" charset="0"/>
                <a:cs typeface="Poppins" panose="00000500000000000000" pitchFamily="2" charset="0"/>
              </a:rPr>
              <a:t>⏷</a:t>
            </a:r>
            <a:endParaRPr lang="en-US" sz="3200" b="1">
              <a:solidFill>
                <a:prstClr val="black"/>
              </a:solidFill>
              <a:latin typeface="Segoe UI Symbol" panose="020B0502040204020203" pitchFamily="34" charset="0"/>
              <a:ea typeface="Segoe UI Symbol" panose="020B0502040204020203" pitchFamily="34" charset="0"/>
              <a:cs typeface="Poppins" panose="00000500000000000000" pitchFamily="2" charset="0"/>
            </a:endParaRPr>
          </a:p>
        </p:txBody>
      </p:sp>
      <p:pic>
        <p:nvPicPr>
          <p:cNvPr id="18" name="Graphic 17">
            <a:extLst>
              <a:ext uri="{FF2B5EF4-FFF2-40B4-BE49-F238E27FC236}">
                <a16:creationId xmlns:a16="http://schemas.microsoft.com/office/drawing/2014/main" id="{40870C27-A1E0-4264-BE1C-EC9BA5C2BA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2800" y="158400"/>
            <a:ext cx="708506" cy="264393"/>
          </a:xfrm>
          <a:prstGeom prst="rect">
            <a:avLst/>
          </a:prstGeom>
        </p:spPr>
      </p:pic>
      <p:grpSp>
        <p:nvGrpSpPr>
          <p:cNvPr id="29" name="Group 28">
            <a:extLst>
              <a:ext uri="{FF2B5EF4-FFF2-40B4-BE49-F238E27FC236}">
                <a16:creationId xmlns:a16="http://schemas.microsoft.com/office/drawing/2014/main" id="{629DDD83-D17F-4328-A001-DEDFC5660226}"/>
              </a:ext>
            </a:extLst>
          </p:cNvPr>
          <p:cNvGrpSpPr/>
          <p:nvPr/>
        </p:nvGrpSpPr>
        <p:grpSpPr>
          <a:xfrm>
            <a:off x="1555746" y="1003308"/>
            <a:ext cx="952503" cy="952499"/>
            <a:chOff x="1345511" y="1034328"/>
            <a:chExt cx="952503" cy="952499"/>
          </a:xfrm>
        </p:grpSpPr>
        <p:sp>
          <p:nvSpPr>
            <p:cNvPr id="30" name="Arc 29">
              <a:extLst>
                <a:ext uri="{FF2B5EF4-FFF2-40B4-BE49-F238E27FC236}">
                  <a16:creationId xmlns:a16="http://schemas.microsoft.com/office/drawing/2014/main" id="{96AE5FC6-77A8-4B9B-BEDB-9816ABD97AB5}"/>
                </a:ext>
              </a:extLst>
            </p:cNvPr>
            <p:cNvSpPr>
              <a:spLocks noChangeAspect="1"/>
            </p:cNvSpPr>
            <p:nvPr>
              <p:custDataLst>
                <p:tags r:id="rId5"/>
              </p:custDataLst>
            </p:nvPr>
          </p:nvSpPr>
          <p:spPr bwMode="gray">
            <a:xfrm>
              <a:off x="1345511" y="1034328"/>
              <a:ext cx="952503" cy="952499"/>
            </a:xfrm>
            <a:prstGeom prst="arc">
              <a:avLst>
                <a:gd name="adj1" fmla="val 16200000"/>
                <a:gd name="adj2" fmla="val 932815"/>
              </a:avLst>
            </a:prstGeom>
            <a:solidFill>
              <a:srgbClr val="ED7D31"/>
            </a:solidFill>
            <a:ln w="9525">
              <a:solidFill>
                <a:srgbClr val="ED7D3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36C7AA8B-AFB5-4CA9-A4B4-261BFBFB292B}"/>
                </a:ext>
              </a:extLst>
            </p:cNvPr>
            <p:cNvSpPr>
              <a:spLocks noChangeAspect="1"/>
            </p:cNvSpPr>
            <p:nvPr>
              <p:custDataLst>
                <p:tags r:id="rId6"/>
              </p:custDataLst>
            </p:nvPr>
          </p:nvSpPr>
          <p:spPr bwMode="gray">
            <a:xfrm>
              <a:off x="1345511" y="1034328"/>
              <a:ext cx="952503" cy="952499"/>
            </a:xfrm>
            <a:prstGeom prst="arc">
              <a:avLst>
                <a:gd name="adj1" fmla="val 1452948"/>
                <a:gd name="adj2" fmla="val 15667561"/>
              </a:avLst>
            </a:prstGeom>
            <a:solidFill>
              <a:schemeClr val="bg2"/>
            </a:solidFill>
            <a:ln w="952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 name="Group 34">
            <a:extLst>
              <a:ext uri="{FF2B5EF4-FFF2-40B4-BE49-F238E27FC236}">
                <a16:creationId xmlns:a16="http://schemas.microsoft.com/office/drawing/2014/main" id="{BD715BDB-1216-42FA-A6FF-0AB2FD6AC9D3}"/>
              </a:ext>
            </a:extLst>
          </p:cNvPr>
          <p:cNvGrpSpPr/>
          <p:nvPr/>
        </p:nvGrpSpPr>
        <p:grpSpPr>
          <a:xfrm>
            <a:off x="5619741" y="1003307"/>
            <a:ext cx="952503" cy="952499"/>
            <a:chOff x="1345511" y="1034328"/>
            <a:chExt cx="952503" cy="952499"/>
          </a:xfrm>
        </p:grpSpPr>
        <p:sp>
          <p:nvSpPr>
            <p:cNvPr id="36" name="Arc 35">
              <a:extLst>
                <a:ext uri="{FF2B5EF4-FFF2-40B4-BE49-F238E27FC236}">
                  <a16:creationId xmlns:a16="http://schemas.microsoft.com/office/drawing/2014/main" id="{39125080-9714-4B23-8493-480CCC4A74DF}"/>
                </a:ext>
              </a:extLst>
            </p:cNvPr>
            <p:cNvSpPr>
              <a:spLocks noChangeAspect="1"/>
            </p:cNvSpPr>
            <p:nvPr>
              <p:custDataLst>
                <p:tags r:id="rId3"/>
              </p:custDataLst>
            </p:nvPr>
          </p:nvSpPr>
          <p:spPr bwMode="gray">
            <a:xfrm>
              <a:off x="1345511" y="1034328"/>
              <a:ext cx="952503" cy="952499"/>
            </a:xfrm>
            <a:prstGeom prst="arc">
              <a:avLst>
                <a:gd name="adj1" fmla="val 2282831"/>
                <a:gd name="adj2" fmla="val 14906348"/>
              </a:avLst>
            </a:prstGeom>
            <a:solidFill>
              <a:srgbClr val="ED7D31"/>
            </a:solidFill>
            <a:ln w="9525">
              <a:solidFill>
                <a:srgbClr val="ED7D3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Arc 36">
              <a:extLst>
                <a:ext uri="{FF2B5EF4-FFF2-40B4-BE49-F238E27FC236}">
                  <a16:creationId xmlns:a16="http://schemas.microsoft.com/office/drawing/2014/main" id="{17A4FD1C-0CD8-42FB-ADB0-ED71E570BF20}"/>
                </a:ext>
              </a:extLst>
            </p:cNvPr>
            <p:cNvSpPr>
              <a:spLocks noChangeAspect="1"/>
            </p:cNvSpPr>
            <p:nvPr>
              <p:custDataLst>
                <p:tags r:id="rId4"/>
              </p:custDataLst>
            </p:nvPr>
          </p:nvSpPr>
          <p:spPr bwMode="gray">
            <a:xfrm>
              <a:off x="1345511" y="1034328"/>
              <a:ext cx="952503" cy="952499"/>
            </a:xfrm>
            <a:prstGeom prst="arc">
              <a:avLst>
                <a:gd name="adj1" fmla="val 15512046"/>
                <a:gd name="adj2" fmla="val 1756185"/>
              </a:avLst>
            </a:prstGeom>
            <a:solidFill>
              <a:schemeClr val="bg2"/>
            </a:solidFill>
            <a:ln w="952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 name="Group 37">
            <a:extLst>
              <a:ext uri="{FF2B5EF4-FFF2-40B4-BE49-F238E27FC236}">
                <a16:creationId xmlns:a16="http://schemas.microsoft.com/office/drawing/2014/main" id="{E25E0A44-43DA-4FF2-9D43-34C53E40872D}"/>
              </a:ext>
            </a:extLst>
          </p:cNvPr>
          <p:cNvGrpSpPr/>
          <p:nvPr/>
        </p:nvGrpSpPr>
        <p:grpSpPr>
          <a:xfrm>
            <a:off x="9683655" y="1003306"/>
            <a:ext cx="952503" cy="952499"/>
            <a:chOff x="1345511" y="1034328"/>
            <a:chExt cx="952503" cy="952499"/>
          </a:xfrm>
        </p:grpSpPr>
        <p:sp>
          <p:nvSpPr>
            <p:cNvPr id="39" name="Arc 38">
              <a:extLst>
                <a:ext uri="{FF2B5EF4-FFF2-40B4-BE49-F238E27FC236}">
                  <a16:creationId xmlns:a16="http://schemas.microsoft.com/office/drawing/2014/main" id="{32A48E84-7D1F-4A98-A51C-AC10D9A4458B}"/>
                </a:ext>
              </a:extLst>
            </p:cNvPr>
            <p:cNvSpPr>
              <a:spLocks noChangeAspect="1"/>
            </p:cNvSpPr>
            <p:nvPr>
              <p:custDataLst>
                <p:tags r:id="rId1"/>
              </p:custDataLst>
            </p:nvPr>
          </p:nvSpPr>
          <p:spPr bwMode="gray">
            <a:xfrm>
              <a:off x="1345511" y="1034328"/>
              <a:ext cx="952503" cy="952499"/>
            </a:xfrm>
            <a:prstGeom prst="arc">
              <a:avLst>
                <a:gd name="adj1" fmla="val 14683131"/>
                <a:gd name="adj2" fmla="val 15509222"/>
              </a:avLst>
            </a:prstGeom>
            <a:solidFill>
              <a:srgbClr val="ED7D31"/>
            </a:solidFill>
            <a:ln w="9525">
              <a:solidFill>
                <a:srgbClr val="ED7D3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D551D1CA-7011-465D-89B2-7C8A4FC0D6B1}"/>
                </a:ext>
              </a:extLst>
            </p:cNvPr>
            <p:cNvSpPr>
              <a:spLocks noChangeAspect="1"/>
            </p:cNvSpPr>
            <p:nvPr>
              <p:custDataLst>
                <p:tags r:id="rId2"/>
              </p:custDataLst>
            </p:nvPr>
          </p:nvSpPr>
          <p:spPr bwMode="gray">
            <a:xfrm>
              <a:off x="1345511" y="1034328"/>
              <a:ext cx="952503" cy="952499"/>
            </a:xfrm>
            <a:prstGeom prst="arc">
              <a:avLst>
                <a:gd name="adj1" fmla="val 15990849"/>
                <a:gd name="adj2" fmla="val 14154033"/>
              </a:avLst>
            </a:prstGeom>
            <a:solidFill>
              <a:schemeClr val="bg2"/>
            </a:solidFill>
            <a:ln w="952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 name="Rectangle 40">
            <a:extLst>
              <a:ext uri="{FF2B5EF4-FFF2-40B4-BE49-F238E27FC236}">
                <a16:creationId xmlns:a16="http://schemas.microsoft.com/office/drawing/2014/main" id="{07EF0386-6A87-403B-92CD-2B9FB691D711}"/>
              </a:ext>
            </a:extLst>
          </p:cNvPr>
          <p:cNvSpPr/>
          <p:nvPr/>
        </p:nvSpPr>
        <p:spPr>
          <a:xfrm>
            <a:off x="8127668" y="6492402"/>
            <a:ext cx="4064270" cy="365598"/>
          </a:xfrm>
          <a:prstGeom prst="rect">
            <a:avLst/>
          </a:prstGeom>
        </p:spPr>
        <p:txBody>
          <a:bodyPr wrap="square" lIns="216000" rIns="180000" anchor="ctr" anchorCtr="0">
            <a:noAutofit/>
          </a:bodyPr>
          <a:lstStyle/>
          <a:p>
            <a:r>
              <a:rPr lang="en-US" sz="1200">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a:latin typeface="Open Sans Extrabold" panose="020B0906030804020204" pitchFamily="34" charset="0"/>
                <a:ea typeface="Open Sans Extrabold" panose="020B0906030804020204" pitchFamily="34" charset="0"/>
                <a:cs typeface="Open Sans Extrabold" panose="020B0906030804020204" pitchFamily="34" charset="0"/>
              </a:rPr>
              <a:t>Gartner </a:t>
            </a:r>
            <a:r>
              <a:rPr lang="en-US" sz="1200">
                <a:latin typeface="Open Sans Light" panose="020B0306030504020204" pitchFamily="34" charset="0"/>
                <a:ea typeface="Open Sans Light" panose="020B0306030504020204" pitchFamily="34" charset="0"/>
                <a:cs typeface="Open Sans Light" panose="020B0306030504020204" pitchFamily="34" charset="0"/>
              </a:rPr>
              <a:t>‹› Industry Expert Interviews</a:t>
            </a:r>
            <a:endParaRPr lang="de-DE" sz="120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2" name="Rectangle 41">
            <a:extLst>
              <a:ext uri="{FF2B5EF4-FFF2-40B4-BE49-F238E27FC236}">
                <a16:creationId xmlns:a16="http://schemas.microsoft.com/office/drawing/2014/main" id="{3BD63CC5-B994-4F82-BE10-E6278C21C356}"/>
              </a:ext>
            </a:extLst>
          </p:cNvPr>
          <p:cNvSpPr/>
          <p:nvPr/>
        </p:nvSpPr>
        <p:spPr>
          <a:xfrm>
            <a:off x="-45" y="3214361"/>
            <a:ext cx="4064006" cy="2785378"/>
          </a:xfrm>
          <a:prstGeom prst="rect">
            <a:avLst/>
          </a:prstGeom>
        </p:spPr>
        <p:txBody>
          <a:bodyPr wrap="square">
            <a:spAutoFit/>
          </a:bodyPr>
          <a:lstStyle/>
          <a:p>
            <a:pPr algn="ctr">
              <a:lnSpc>
                <a:spcPct val="150000"/>
              </a:lnSpc>
            </a:pPr>
            <a:r>
              <a:rPr lang="en-US" sz="1400">
                <a:latin typeface="Poppins" panose="00000500000000000000" pitchFamily="2" charset="0"/>
                <a:ea typeface="Open Sans" panose="020B0606030504020204" pitchFamily="34" charset="0"/>
                <a:cs typeface="Poppins" panose="00000500000000000000" pitchFamily="2" charset="0"/>
              </a:rPr>
              <a:t>Entirely classical</a:t>
            </a:r>
          </a:p>
          <a:p>
            <a:pPr algn="ctr"/>
            <a:r>
              <a:rPr lang="en-US" sz="1400">
                <a:latin typeface="Poppins" panose="00000500000000000000" pitchFamily="2" charset="0"/>
                <a:ea typeface="Open Sans" panose="020B0606030504020204" pitchFamily="34" charset="0"/>
                <a:cs typeface="Poppins" panose="00000500000000000000" pitchFamily="2" charset="0"/>
              </a:rPr>
              <a:t>software development</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Centralized &amp; siloed</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software testing</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Stick with incumbent</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solutions in near term</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Consider switching</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in next 2 to 4 years </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p:txBody>
      </p:sp>
      <p:sp>
        <p:nvSpPr>
          <p:cNvPr id="43" name="Rectangle 42">
            <a:extLst>
              <a:ext uri="{FF2B5EF4-FFF2-40B4-BE49-F238E27FC236}">
                <a16:creationId xmlns:a16="http://schemas.microsoft.com/office/drawing/2014/main" id="{8F62C5ED-769D-4AA3-A943-2C7FB8C83AAE}"/>
              </a:ext>
            </a:extLst>
          </p:cNvPr>
          <p:cNvSpPr/>
          <p:nvPr/>
        </p:nvSpPr>
        <p:spPr>
          <a:xfrm>
            <a:off x="4063953" y="3214361"/>
            <a:ext cx="4063996" cy="3401187"/>
          </a:xfrm>
          <a:prstGeom prst="rect">
            <a:avLst/>
          </a:prstGeom>
        </p:spPr>
        <p:txBody>
          <a:bodyPr wrap="square">
            <a:spAutoFit/>
          </a:bodyPr>
          <a:lstStyle/>
          <a:p>
            <a:pPr algn="ctr">
              <a:lnSpc>
                <a:spcPct val="150000"/>
              </a:lnSpc>
            </a:pPr>
            <a:r>
              <a:rPr lang="en-US" sz="1400">
                <a:latin typeface="Poppins" panose="00000500000000000000" pitchFamily="2" charset="0"/>
                <a:ea typeface="Open Sans" panose="020B0606030504020204" pitchFamily="34" charset="0"/>
                <a:cs typeface="Poppins" panose="00000500000000000000" pitchFamily="2" charset="0"/>
              </a:rPr>
              <a:t>Classical and agile</a:t>
            </a:r>
          </a:p>
          <a:p>
            <a:pPr algn="ctr"/>
            <a:r>
              <a:rPr lang="en-US" sz="1400">
                <a:latin typeface="Poppins" panose="00000500000000000000" pitchFamily="2" charset="0"/>
                <a:ea typeface="Open Sans" panose="020B0606030504020204" pitchFamily="34" charset="0"/>
                <a:cs typeface="Poppins" panose="00000500000000000000" pitchFamily="2" charset="0"/>
              </a:rPr>
              <a:t>software development</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Centralized &amp; integrated</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software testing</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Planning to adopt new</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vendors in next 1-2 years</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Proof of concept before</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company expansion</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lnSpc>
                <a:spcPct val="150000"/>
              </a:lnSpc>
            </a:pPr>
            <a:endParaRPr lang="en-US" sz="1400">
              <a:latin typeface="Poppins" panose="00000500000000000000" pitchFamily="2" charset="0"/>
              <a:ea typeface="Open Sans" panose="020B0606030504020204" pitchFamily="34" charset="0"/>
              <a:cs typeface="Poppins" panose="00000500000000000000" pitchFamily="2" charset="0"/>
            </a:endParaRPr>
          </a:p>
          <a:p>
            <a:pPr algn="ctr">
              <a:lnSpc>
                <a:spcPct val="150000"/>
              </a:lnSpc>
            </a:pPr>
            <a:endParaRPr lang="en-US" sz="1400">
              <a:latin typeface="Poppins" panose="00000500000000000000" pitchFamily="2" charset="0"/>
              <a:ea typeface="Open Sans" panose="020B0606030504020204" pitchFamily="34" charset="0"/>
              <a:cs typeface="Poppins" panose="00000500000000000000" pitchFamily="2" charset="0"/>
            </a:endParaRPr>
          </a:p>
        </p:txBody>
      </p:sp>
      <p:sp>
        <p:nvSpPr>
          <p:cNvPr id="44" name="Rectangle 43">
            <a:extLst>
              <a:ext uri="{FF2B5EF4-FFF2-40B4-BE49-F238E27FC236}">
                <a16:creationId xmlns:a16="http://schemas.microsoft.com/office/drawing/2014/main" id="{23B76D26-6968-4AB9-B631-FB05B6E16BC1}"/>
              </a:ext>
            </a:extLst>
          </p:cNvPr>
          <p:cNvSpPr/>
          <p:nvPr/>
        </p:nvSpPr>
        <p:spPr>
          <a:xfrm>
            <a:off x="8127949" y="3214361"/>
            <a:ext cx="4063994" cy="2785378"/>
          </a:xfrm>
          <a:prstGeom prst="rect">
            <a:avLst/>
          </a:prstGeom>
        </p:spPr>
        <p:txBody>
          <a:bodyPr wrap="square">
            <a:spAutoFit/>
          </a:bodyPr>
          <a:lstStyle/>
          <a:p>
            <a:pPr algn="ctr">
              <a:lnSpc>
                <a:spcPct val="150000"/>
              </a:lnSpc>
            </a:pPr>
            <a:r>
              <a:rPr lang="en-US" sz="1400">
                <a:latin typeface="Poppins" panose="00000500000000000000" pitchFamily="2" charset="0"/>
                <a:ea typeface="Open Sans" panose="020B0606030504020204" pitchFamily="34" charset="0"/>
                <a:cs typeface="Poppins" panose="00000500000000000000" pitchFamily="2" charset="0"/>
              </a:rPr>
              <a:t>Purely agile</a:t>
            </a:r>
          </a:p>
          <a:p>
            <a:pPr algn="ctr"/>
            <a:r>
              <a:rPr lang="en-US" sz="1400">
                <a:latin typeface="Poppins" panose="00000500000000000000" pitchFamily="2" charset="0"/>
                <a:ea typeface="Open Sans" panose="020B0606030504020204" pitchFamily="34" charset="0"/>
                <a:cs typeface="Poppins" panose="00000500000000000000" pitchFamily="2" charset="0"/>
              </a:rPr>
              <a:t>software development</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Fully integrated</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software testing</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Most likely to leverage</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open source tools</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a:p>
            <a:pPr algn="ctr"/>
            <a:r>
              <a:rPr lang="en-US" sz="1400">
                <a:latin typeface="Poppins" panose="00000500000000000000" pitchFamily="2" charset="0"/>
                <a:ea typeface="Open Sans" panose="020B0606030504020204" pitchFamily="34" charset="0"/>
                <a:cs typeface="Poppins" panose="00000500000000000000" pitchFamily="2" charset="0"/>
              </a:rPr>
              <a:t>Will switch until complexity </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or talent issues arise</a:t>
            </a:r>
          </a:p>
          <a:p>
            <a:pPr algn="ctr"/>
            <a:endParaRPr lang="en-US" sz="1400">
              <a:latin typeface="Poppins" panose="00000500000000000000" pitchFamily="2" charset="0"/>
              <a:ea typeface="Open Sans" panose="020B0606030504020204" pitchFamily="34" charset="0"/>
              <a:cs typeface="Poppins" panose="00000500000000000000" pitchFamily="2" charset="0"/>
            </a:endParaRPr>
          </a:p>
        </p:txBody>
      </p:sp>
      <p:sp>
        <p:nvSpPr>
          <p:cNvPr id="46" name="Rectangle 45">
            <a:extLst>
              <a:ext uri="{FF2B5EF4-FFF2-40B4-BE49-F238E27FC236}">
                <a16:creationId xmlns:a16="http://schemas.microsoft.com/office/drawing/2014/main" id="{47C74837-B808-4DFB-99A5-575E1AC15E69}"/>
              </a:ext>
            </a:extLst>
          </p:cNvPr>
          <p:cNvSpPr/>
          <p:nvPr/>
        </p:nvSpPr>
        <p:spPr>
          <a:xfrm>
            <a:off x="4063904" y="6224400"/>
            <a:ext cx="4063904" cy="6336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sz="1600" b="1">
                <a:solidFill>
                  <a:schemeClr val="bg1"/>
                </a:solidFill>
                <a:latin typeface="Poppins" panose="00000500000000000000" pitchFamily="2" charset="0"/>
                <a:cs typeface="Poppins" panose="00000500000000000000" pitchFamily="2" charset="0"/>
              </a:rPr>
              <a:t>Primary Target</a:t>
            </a:r>
          </a:p>
        </p:txBody>
      </p:sp>
      <p:cxnSp>
        <p:nvCxnSpPr>
          <p:cNvPr id="21" name="Straight Connector 20"/>
          <p:cNvCxnSpPr/>
          <p:nvPr/>
        </p:nvCxnSpPr>
        <p:spPr>
          <a:xfrm>
            <a:off x="4063995" y="9116"/>
            <a:ext cx="0" cy="6848896"/>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27949" y="0"/>
            <a:ext cx="1" cy="686712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EC1B1B6-87F0-45A0-846A-0707C6B67A29}"/>
              </a:ext>
            </a:extLst>
          </p:cNvPr>
          <p:cNvSpPr/>
          <p:nvPr/>
        </p:nvSpPr>
        <p:spPr>
          <a:xfrm>
            <a:off x="3111330" y="0"/>
            <a:ext cx="952503" cy="77792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b="1">
                <a:solidFill>
                  <a:schemeClr val="bg1"/>
                </a:solidFill>
                <a:latin typeface="Poppins" panose="00000500000000000000" pitchFamily="2" charset="0"/>
                <a:cs typeface="Poppins" panose="00000500000000000000" pitchFamily="2" charset="0"/>
              </a:rPr>
              <a:t>30%</a:t>
            </a:r>
          </a:p>
        </p:txBody>
      </p:sp>
      <p:sp>
        <p:nvSpPr>
          <p:cNvPr id="48" name="Rectangle 47">
            <a:extLst>
              <a:ext uri="{FF2B5EF4-FFF2-40B4-BE49-F238E27FC236}">
                <a16:creationId xmlns:a16="http://schemas.microsoft.com/office/drawing/2014/main" id="{4ADA85B5-3809-494D-8A69-CBFBF62519EA}"/>
              </a:ext>
            </a:extLst>
          </p:cNvPr>
          <p:cNvSpPr/>
          <p:nvPr/>
        </p:nvSpPr>
        <p:spPr>
          <a:xfrm>
            <a:off x="7175165" y="0"/>
            <a:ext cx="952503" cy="77792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b="1">
                <a:solidFill>
                  <a:schemeClr val="bg1"/>
                </a:solidFill>
                <a:latin typeface="Poppins" panose="00000500000000000000" pitchFamily="2" charset="0"/>
                <a:cs typeface="Poppins" panose="00000500000000000000" pitchFamily="2" charset="0"/>
              </a:rPr>
              <a:t>70%</a:t>
            </a:r>
          </a:p>
        </p:txBody>
      </p:sp>
      <p:sp>
        <p:nvSpPr>
          <p:cNvPr id="49" name="Rectangle 48">
            <a:extLst>
              <a:ext uri="{FF2B5EF4-FFF2-40B4-BE49-F238E27FC236}">
                <a16:creationId xmlns:a16="http://schemas.microsoft.com/office/drawing/2014/main" id="{42B44D9E-F6D7-4D19-BC84-9DFCAE7702DA}"/>
              </a:ext>
            </a:extLst>
          </p:cNvPr>
          <p:cNvSpPr/>
          <p:nvPr/>
        </p:nvSpPr>
        <p:spPr>
          <a:xfrm>
            <a:off x="11239497" y="0"/>
            <a:ext cx="952503" cy="77792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sz="1200">
                <a:solidFill>
                  <a:schemeClr val="bg1"/>
                </a:solidFill>
                <a:latin typeface="Poppins" panose="00000500000000000000" pitchFamily="2" charset="0"/>
                <a:cs typeface="Poppins" panose="00000500000000000000" pitchFamily="2" charset="0"/>
              </a:rPr>
              <a:t>&gt;</a:t>
            </a:r>
            <a:r>
              <a:rPr lang="en-US" b="1">
                <a:solidFill>
                  <a:schemeClr val="bg1"/>
                </a:solidFill>
                <a:latin typeface="Poppins" panose="00000500000000000000" pitchFamily="2" charset="0"/>
                <a:cs typeface="Poppins" panose="00000500000000000000" pitchFamily="2" charset="0"/>
              </a:rPr>
              <a:t>1%</a:t>
            </a:r>
          </a:p>
        </p:txBody>
      </p:sp>
      <p:sp>
        <p:nvSpPr>
          <p:cNvPr id="50" name="Rectangle 49">
            <a:extLst>
              <a:ext uri="{FF2B5EF4-FFF2-40B4-BE49-F238E27FC236}">
                <a16:creationId xmlns:a16="http://schemas.microsoft.com/office/drawing/2014/main" id="{2AA949B8-2AD8-4D1F-898B-6390D72CF4F5}"/>
              </a:ext>
            </a:extLst>
          </p:cNvPr>
          <p:cNvSpPr/>
          <p:nvPr/>
        </p:nvSpPr>
        <p:spPr>
          <a:xfrm>
            <a:off x="911424" y="116001"/>
            <a:ext cx="3152472" cy="365598"/>
          </a:xfrm>
          <a:prstGeom prst="rect">
            <a:avLst/>
          </a:prstGeom>
        </p:spPr>
        <p:txBody>
          <a:bodyPr wrap="square" lIns="36000" rIns="288000" anchor="ctr" anchorCtr="0">
            <a:noAutofit/>
          </a:bodyPr>
          <a:lstStyle/>
          <a:p>
            <a:r>
              <a:rPr lang="en-US" sz="1200">
                <a:latin typeface="Open Sans Light" panose="020B0306030504020204" pitchFamily="34" charset="0"/>
                <a:ea typeface="Open Sans Light" panose="020B0306030504020204" pitchFamily="34" charset="0"/>
                <a:cs typeface="Open Sans Light" panose="020B0306030504020204" pitchFamily="34" charset="0"/>
              </a:rPr>
              <a:t>‹› Sales Approach.</a:t>
            </a:r>
          </a:p>
        </p:txBody>
      </p:sp>
      <p:sp>
        <p:nvSpPr>
          <p:cNvPr id="32" name="Rectangle 31">
            <a:extLst>
              <a:ext uri="{FF2B5EF4-FFF2-40B4-BE49-F238E27FC236}">
                <a16:creationId xmlns:a16="http://schemas.microsoft.com/office/drawing/2014/main" id="{4AEABDD4-02EF-4BF7-B8B2-8A3E2BE7B2B4}"/>
              </a:ext>
            </a:extLst>
          </p:cNvPr>
          <p:cNvSpPr/>
          <p:nvPr/>
        </p:nvSpPr>
        <p:spPr>
          <a:xfrm>
            <a:off x="0" y="6224400"/>
            <a:ext cx="4063904" cy="6336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sz="1600" b="1">
                <a:solidFill>
                  <a:schemeClr val="bg1"/>
                </a:solidFill>
                <a:latin typeface="Poppins" panose="00000500000000000000" pitchFamily="2" charset="0"/>
                <a:cs typeface="Poppins" panose="00000500000000000000" pitchFamily="2" charset="0"/>
              </a:rPr>
              <a:t>Secondary Target</a:t>
            </a:r>
          </a:p>
        </p:txBody>
      </p:sp>
    </p:spTree>
    <p:extLst>
      <p:ext uri="{BB962C8B-B14F-4D97-AF65-F5344CB8AC3E}">
        <p14:creationId xmlns:p14="http://schemas.microsoft.com/office/powerpoint/2010/main" val="39106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2" y="0"/>
            <a:ext cx="406400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defTabSz="914400"/>
            <a:endParaRPr lang="en-US" sz="88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 name="Rectangle 4"/>
          <p:cNvSpPr/>
          <p:nvPr/>
        </p:nvSpPr>
        <p:spPr>
          <a:xfrm flipH="1">
            <a:off x="4063998" y="0"/>
            <a:ext cx="406400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7" name="Rectangle 6"/>
          <p:cNvSpPr/>
          <p:nvPr/>
        </p:nvSpPr>
        <p:spPr>
          <a:xfrm flipH="1">
            <a:off x="8127999" y="0"/>
            <a:ext cx="406400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404000" rtlCol="0" anchor="t" anchorCtr="0"/>
          <a:lstStyle/>
          <a:p>
            <a:pPr algn="ctr"/>
            <a:endParaRPr lang="en-US" sz="88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1" name="Rectangle 10"/>
          <p:cNvSpPr/>
          <p:nvPr/>
        </p:nvSpPr>
        <p:spPr>
          <a:xfrm>
            <a:off x="-3" y="4163066"/>
            <a:ext cx="4064006" cy="938975"/>
          </a:xfrm>
          <a:prstGeom prst="rect">
            <a:avLst/>
          </a:prstGeom>
        </p:spPr>
        <p:txBody>
          <a:bodyPr wrap="square">
            <a:spAutoFit/>
          </a:bodyPr>
          <a:lstStyle/>
          <a:p>
            <a:pPr algn="ctr">
              <a:lnSpc>
                <a:spcPct val="150000"/>
              </a:lnSpc>
            </a:pPr>
            <a: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t>$50K</a:t>
            </a:r>
          </a:p>
          <a:p>
            <a:pPr algn="ctr">
              <a:lnSpc>
                <a:spcPct val="150000"/>
              </a:lnSpc>
            </a:pPr>
            <a:r>
              <a:rPr lang="en-US" sz="1400">
                <a:latin typeface="Poppins" panose="00000500000000000000" pitchFamily="2" charset="0"/>
                <a:cs typeface="Poppins" panose="00000500000000000000" pitchFamily="2" charset="0"/>
              </a:rPr>
              <a:t>Land Deals</a:t>
            </a:r>
          </a:p>
        </p:txBody>
      </p:sp>
      <p:sp>
        <p:nvSpPr>
          <p:cNvPr id="15" name="Rectangle 14"/>
          <p:cNvSpPr/>
          <p:nvPr/>
        </p:nvSpPr>
        <p:spPr>
          <a:xfrm>
            <a:off x="4063995" y="4163066"/>
            <a:ext cx="4063996" cy="938975"/>
          </a:xfrm>
          <a:prstGeom prst="rect">
            <a:avLst/>
          </a:prstGeom>
        </p:spPr>
        <p:txBody>
          <a:bodyPr wrap="square">
            <a:spAutoFit/>
          </a:bodyPr>
          <a:lstStyle/>
          <a:p>
            <a:pPr lvl="0" algn="ctr">
              <a:lnSpc>
                <a:spcPct val="150000"/>
              </a:lnSpc>
            </a:pPr>
            <a: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t>$150K </a:t>
            </a:r>
            <a:r>
              <a:rPr lang="en-US" sz="2400">
                <a:solidFill>
                  <a:schemeClr val="accent2"/>
                </a:solidFill>
                <a:latin typeface="Poppins" panose="00000500000000000000" pitchFamily="2" charset="0"/>
                <a:ea typeface="Open Sans Light" panose="020B0306030504020204" pitchFamily="34" charset="0"/>
                <a:cs typeface="Poppins" panose="00000500000000000000" pitchFamily="2" charset="0"/>
              </a:rPr>
              <a:t>-</a:t>
            </a:r>
            <a: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t> $250K</a:t>
            </a:r>
          </a:p>
          <a:p>
            <a:pPr lvl="0" algn="ctr">
              <a:lnSpc>
                <a:spcPct val="150000"/>
              </a:lnSpc>
            </a:pPr>
            <a:r>
              <a:rPr lang="en-US" sz="1400">
                <a:latin typeface="Poppins" panose="00000500000000000000" pitchFamily="2" charset="0"/>
                <a:cs typeface="Poppins" panose="00000500000000000000" pitchFamily="2" charset="0"/>
              </a:rPr>
              <a:t>Expand Deals</a:t>
            </a:r>
          </a:p>
        </p:txBody>
      </p:sp>
      <p:sp>
        <p:nvSpPr>
          <p:cNvPr id="16" name="Rectangle 15"/>
          <p:cNvSpPr/>
          <p:nvPr/>
        </p:nvSpPr>
        <p:spPr>
          <a:xfrm>
            <a:off x="8127991" y="4163066"/>
            <a:ext cx="4063994" cy="938975"/>
          </a:xfrm>
          <a:prstGeom prst="rect">
            <a:avLst/>
          </a:prstGeom>
        </p:spPr>
        <p:txBody>
          <a:bodyPr wrap="square">
            <a:spAutoFit/>
          </a:bodyPr>
          <a:lstStyle/>
          <a:p>
            <a:pPr lvl="0" algn="ctr">
              <a:lnSpc>
                <a:spcPct val="150000"/>
              </a:lnSpc>
            </a:pPr>
            <a:r>
              <a:rPr lang="en-US" sz="2400" b="1">
                <a:solidFill>
                  <a:schemeClr val="accent2"/>
                </a:solidFill>
                <a:latin typeface="Poppins" panose="00000500000000000000" pitchFamily="2" charset="0"/>
                <a:ea typeface="Open Sans Light" panose="020B0306030504020204" pitchFamily="34" charset="0"/>
                <a:cs typeface="Poppins" panose="00000500000000000000" pitchFamily="2" charset="0"/>
              </a:rPr>
              <a:t>$1M+</a:t>
            </a:r>
            <a:br>
              <a:rPr lang="en-US" sz="1600" b="1">
                <a:solidFill>
                  <a:schemeClr val="accent2"/>
                </a:solidFill>
                <a:latin typeface="Poppins" panose="00000500000000000000" pitchFamily="2" charset="0"/>
                <a:ea typeface="Open Sans Light" panose="020B0306030504020204" pitchFamily="34" charset="0"/>
                <a:cs typeface="Poppins" panose="00000500000000000000" pitchFamily="2" charset="0"/>
              </a:rPr>
            </a:br>
            <a:r>
              <a:rPr lang="en-US" sz="1400">
                <a:latin typeface="Poppins" panose="00000500000000000000" pitchFamily="2" charset="0"/>
                <a:cs typeface="Poppins" panose="00000500000000000000" pitchFamily="2" charset="0"/>
              </a:rPr>
              <a:t>Enterprise Deals</a:t>
            </a:r>
          </a:p>
        </p:txBody>
      </p:sp>
      <p:sp>
        <p:nvSpPr>
          <p:cNvPr id="23" name="Oval 22">
            <a:hlinkClick r:id="" action="ppaction://noaction"/>
          </p:cNvPr>
          <p:cNvSpPr>
            <a:spLocks noChangeAspect="1"/>
          </p:cNvSpPr>
          <p:nvPr/>
        </p:nvSpPr>
        <p:spPr>
          <a:xfrm>
            <a:off x="891202" y="1610463"/>
            <a:ext cx="2281588" cy="2281335"/>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sp>
        <p:nvSpPr>
          <p:cNvPr id="24" name="Oval 23">
            <a:hlinkClick r:id="" action="ppaction://noaction"/>
          </p:cNvPr>
          <p:cNvSpPr>
            <a:spLocks noChangeAspect="1"/>
          </p:cNvSpPr>
          <p:nvPr/>
        </p:nvSpPr>
        <p:spPr>
          <a:xfrm>
            <a:off x="4955199" y="1610463"/>
            <a:ext cx="2281588" cy="2281335"/>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sp>
        <p:nvSpPr>
          <p:cNvPr id="25" name="Oval 24">
            <a:hlinkClick r:id="" action="ppaction://noaction"/>
          </p:cNvPr>
          <p:cNvSpPr>
            <a:spLocks noChangeAspect="1"/>
          </p:cNvSpPr>
          <p:nvPr/>
        </p:nvSpPr>
        <p:spPr>
          <a:xfrm>
            <a:off x="9019193" y="1616729"/>
            <a:ext cx="2281588" cy="2281335"/>
          </a:xfrm>
          <a:prstGeom prst="ellipse">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pic>
        <p:nvPicPr>
          <p:cNvPr id="18" name="Graphic 17">
            <a:extLst>
              <a:ext uri="{FF2B5EF4-FFF2-40B4-BE49-F238E27FC236}">
                <a16:creationId xmlns:a16="http://schemas.microsoft.com/office/drawing/2014/main" id="{40870C27-A1E0-4264-BE1C-EC9BA5C2BA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800" y="158400"/>
            <a:ext cx="708506" cy="264393"/>
          </a:xfrm>
          <a:prstGeom prst="rect">
            <a:avLst/>
          </a:prstGeom>
        </p:spPr>
      </p:pic>
      <p:pic>
        <p:nvPicPr>
          <p:cNvPr id="14" name="Graphic 13" descr="Presentation with bar chart">
            <a:extLst>
              <a:ext uri="{FF2B5EF4-FFF2-40B4-BE49-F238E27FC236}">
                <a16:creationId xmlns:a16="http://schemas.microsoft.com/office/drawing/2014/main" id="{F51A0E05-FAD3-4C69-977C-C9EE4008AB8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743613" y="3390837"/>
            <a:ext cx="576645" cy="576645"/>
          </a:xfrm>
          <a:prstGeom prst="rect">
            <a:avLst/>
          </a:prstGeom>
        </p:spPr>
      </p:pic>
      <p:grpSp>
        <p:nvGrpSpPr>
          <p:cNvPr id="6" name="Group 5">
            <a:extLst>
              <a:ext uri="{FF2B5EF4-FFF2-40B4-BE49-F238E27FC236}">
                <a16:creationId xmlns:a16="http://schemas.microsoft.com/office/drawing/2014/main" id="{8840B6BD-9E19-4CCC-81B4-B45AB3D1DC09}"/>
              </a:ext>
            </a:extLst>
          </p:cNvPr>
          <p:cNvGrpSpPr/>
          <p:nvPr/>
        </p:nvGrpSpPr>
        <p:grpSpPr>
          <a:xfrm>
            <a:off x="4063995" y="0"/>
            <a:ext cx="4063955" cy="6867128"/>
            <a:chOff x="4063995" y="-9128"/>
            <a:chExt cx="4063955" cy="6876256"/>
          </a:xfrm>
        </p:grpSpPr>
        <p:cxnSp>
          <p:nvCxnSpPr>
            <p:cNvPr id="21" name="Straight Connector 20"/>
            <p:cNvCxnSpPr/>
            <p:nvPr/>
          </p:nvCxnSpPr>
          <p:spPr>
            <a:xfrm>
              <a:off x="4063995" y="0"/>
              <a:ext cx="0" cy="685800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27949" y="-9128"/>
              <a:ext cx="1" cy="68762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6BB74CC3-C2DB-469D-BE73-B3CA2917FEC5}"/>
              </a:ext>
            </a:extLst>
          </p:cNvPr>
          <p:cNvSpPr/>
          <p:nvPr/>
        </p:nvSpPr>
        <p:spPr>
          <a:xfrm>
            <a:off x="911424" y="116001"/>
            <a:ext cx="3152472" cy="365598"/>
          </a:xfrm>
          <a:prstGeom prst="rect">
            <a:avLst/>
          </a:prstGeom>
        </p:spPr>
        <p:txBody>
          <a:bodyPr wrap="square" lIns="36000" rIns="288000" anchor="ctr" anchorCtr="0">
            <a:noAutofit/>
          </a:bodyPr>
          <a:lstStyle/>
          <a:p>
            <a:r>
              <a:rPr lang="en-US" sz="1200">
                <a:latin typeface="Open Sans Light" panose="020B0306030504020204" pitchFamily="34" charset="0"/>
                <a:ea typeface="Open Sans Light" panose="020B0306030504020204" pitchFamily="34" charset="0"/>
                <a:cs typeface="Open Sans Light" panose="020B0306030504020204" pitchFamily="34" charset="0"/>
              </a:rPr>
              <a:t>‹› Sales Opportunity.</a:t>
            </a:r>
          </a:p>
        </p:txBody>
      </p:sp>
      <p:pic>
        <p:nvPicPr>
          <p:cNvPr id="27" name="Graphic 26" descr="Presentation with bar chart">
            <a:extLst>
              <a:ext uri="{FF2B5EF4-FFF2-40B4-BE49-F238E27FC236}">
                <a16:creationId xmlns:a16="http://schemas.microsoft.com/office/drawing/2014/main" id="{17878C70-8CBF-4675-90F4-3D41B40C0E1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807628" y="3386576"/>
            <a:ext cx="576645" cy="576645"/>
          </a:xfrm>
          <a:prstGeom prst="rect">
            <a:avLst/>
          </a:prstGeom>
        </p:spPr>
      </p:pic>
      <p:pic>
        <p:nvPicPr>
          <p:cNvPr id="28" name="Graphic 27" descr="Presentation with bar chart">
            <a:extLst>
              <a:ext uri="{FF2B5EF4-FFF2-40B4-BE49-F238E27FC236}">
                <a16:creationId xmlns:a16="http://schemas.microsoft.com/office/drawing/2014/main" id="{3725AFE0-A398-4A37-85CD-D9588D14F44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871574" y="3392512"/>
            <a:ext cx="576645" cy="576645"/>
          </a:xfrm>
          <a:prstGeom prst="rect">
            <a:avLst/>
          </a:prstGeom>
        </p:spPr>
      </p:pic>
      <p:sp>
        <p:nvSpPr>
          <p:cNvPr id="22" name="Oval 21">
            <a:hlinkClick r:id="" action="ppaction://noaction"/>
            <a:extLst>
              <a:ext uri="{FF2B5EF4-FFF2-40B4-BE49-F238E27FC236}">
                <a16:creationId xmlns:a16="http://schemas.microsoft.com/office/drawing/2014/main" id="{B46590E8-48C0-4915-8B24-6B558BC7E9AC}"/>
              </a:ext>
            </a:extLst>
          </p:cNvPr>
          <p:cNvSpPr>
            <a:spLocks noChangeAspect="1"/>
          </p:cNvSpPr>
          <p:nvPr/>
        </p:nvSpPr>
        <p:spPr>
          <a:xfrm>
            <a:off x="1893876" y="2613075"/>
            <a:ext cx="276118" cy="27608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sp>
        <p:nvSpPr>
          <p:cNvPr id="32" name="Oval 31">
            <a:hlinkClick r:id="" action="ppaction://noaction"/>
            <a:extLst>
              <a:ext uri="{FF2B5EF4-FFF2-40B4-BE49-F238E27FC236}">
                <a16:creationId xmlns:a16="http://schemas.microsoft.com/office/drawing/2014/main" id="{7C9A7541-0EED-4731-A543-407E56C8D99B}"/>
              </a:ext>
            </a:extLst>
          </p:cNvPr>
          <p:cNvSpPr>
            <a:spLocks noChangeAspect="1"/>
          </p:cNvSpPr>
          <p:nvPr/>
        </p:nvSpPr>
        <p:spPr>
          <a:xfrm>
            <a:off x="5776394" y="2431576"/>
            <a:ext cx="639156" cy="639086"/>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sp>
        <p:nvSpPr>
          <p:cNvPr id="33" name="Oval 32">
            <a:hlinkClick r:id="" action="ppaction://noaction"/>
            <a:extLst>
              <a:ext uri="{FF2B5EF4-FFF2-40B4-BE49-F238E27FC236}">
                <a16:creationId xmlns:a16="http://schemas.microsoft.com/office/drawing/2014/main" id="{3EABE738-4E92-4351-A56C-3BBBAA247BFE}"/>
              </a:ext>
            </a:extLst>
          </p:cNvPr>
          <p:cNvSpPr>
            <a:spLocks noChangeAspect="1"/>
          </p:cNvSpPr>
          <p:nvPr/>
        </p:nvSpPr>
        <p:spPr>
          <a:xfrm>
            <a:off x="9649325" y="2240507"/>
            <a:ext cx="1021334" cy="1021224"/>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0" b="1">
              <a:solidFill>
                <a:prstClr val="black"/>
              </a:solidFill>
              <a:latin typeface="Poppins" panose="00000500000000000000" pitchFamily="2" charset="0"/>
              <a:ea typeface="Open Sans Extrabold" panose="020B0906030804020204" pitchFamily="34" charset="0"/>
              <a:cs typeface="Poppins" panose="00000500000000000000" pitchFamily="2" charset="0"/>
            </a:endParaRPr>
          </a:p>
        </p:txBody>
      </p:sp>
      <p:sp>
        <p:nvSpPr>
          <p:cNvPr id="3" name="Rectangle 2">
            <a:extLst>
              <a:ext uri="{FF2B5EF4-FFF2-40B4-BE49-F238E27FC236}">
                <a16:creationId xmlns:a16="http://schemas.microsoft.com/office/drawing/2014/main" id="{1489DAED-F299-4F64-B37C-3C07192082EC}"/>
              </a:ext>
            </a:extLst>
          </p:cNvPr>
          <p:cNvSpPr/>
          <p:nvPr/>
        </p:nvSpPr>
        <p:spPr>
          <a:xfrm>
            <a:off x="-6" y="6241143"/>
            <a:ext cx="12192006" cy="63510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sz="1600">
                <a:solidFill>
                  <a:schemeClr val="bg1"/>
                </a:solidFill>
                <a:latin typeface="Poppins" panose="00000500000000000000" pitchFamily="2" charset="0"/>
                <a:cs typeface="Poppins" panose="00000500000000000000" pitchFamily="2" charset="0"/>
              </a:rPr>
              <a:t>Target 2020 </a:t>
            </a:r>
            <a:r>
              <a:rPr lang="en-US" sz="1600">
                <a:latin typeface="Open Sans Light" panose="020B0306030504020204" pitchFamily="34" charset="0"/>
                <a:ea typeface="Open Sans Light" panose="020B0306030504020204" pitchFamily="34" charset="0"/>
                <a:cs typeface="Open Sans Light" panose="020B0306030504020204" pitchFamily="34" charset="0"/>
              </a:rPr>
              <a:t>▸ </a:t>
            </a:r>
            <a:r>
              <a:rPr lang="en-US" sz="1600" b="1">
                <a:solidFill>
                  <a:schemeClr val="bg1"/>
                </a:solidFill>
                <a:latin typeface="Poppins" panose="00000500000000000000" pitchFamily="2" charset="0"/>
                <a:cs typeface="Poppins" panose="00000500000000000000" pitchFamily="2" charset="0"/>
              </a:rPr>
              <a:t>Existing UiPath Customers</a:t>
            </a:r>
            <a:endParaRPr lang="en-US" sz="160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586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BF326-A885-4E85-8D4D-189B1E9F1864}"/>
              </a:ext>
            </a:extLst>
          </p:cNvPr>
          <p:cNvSpPr>
            <a:spLocks noGrp="1"/>
          </p:cNvSpPr>
          <p:nvPr>
            <p:ph type="ctrTitle"/>
          </p:nvPr>
        </p:nvSpPr>
        <p:spPr/>
        <p:txBody>
          <a:bodyPr/>
          <a:lstStyle/>
          <a:p>
            <a:r>
              <a:rPr lang="de-DE"/>
              <a:t>Additional Resources</a:t>
            </a:r>
            <a:endParaRPr lang="de-AT"/>
          </a:p>
        </p:txBody>
      </p:sp>
    </p:spTree>
    <p:extLst>
      <p:ext uri="{BB962C8B-B14F-4D97-AF65-F5344CB8AC3E}">
        <p14:creationId xmlns:p14="http://schemas.microsoft.com/office/powerpoint/2010/main" val="7898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F7CC0C-D6FC-408C-9D9E-7D1069B51326}"/>
              </a:ext>
            </a:extLst>
          </p:cNvPr>
          <p:cNvSpPr/>
          <p:nvPr/>
        </p:nvSpPr>
        <p:spPr>
          <a:xfrm flipH="1">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00" rIns="0" bIns="0"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a:ln>
                  <a:noFill/>
                </a:ln>
                <a:solidFill>
                  <a:srgbClr val="FFFFFF"/>
                </a:solidFill>
                <a:effectLst/>
                <a:uLnTx/>
                <a:uFillTx/>
                <a:latin typeface="Poppins ExtraBold" panose="00000900000000000000" pitchFamily="2" charset="0"/>
                <a:ea typeface="Open Sans Extrabold" panose="020B0906030804020204" pitchFamily="34" charset="0"/>
                <a:cs typeface="Poppins ExtraBold" panose="00000900000000000000" pitchFamily="2" charset="0"/>
              </a:rPr>
              <a:t>Assets</a:t>
            </a:r>
            <a:br>
              <a:rPr kumimoji="0" lang="en-US" sz="4000" b="0" i="0" u="none" strike="noStrike" kern="1200" cap="none" spc="0" normalizeH="0" baseline="0" noProof="0">
                <a:ln>
                  <a:noFill/>
                </a:ln>
                <a:solidFill>
                  <a:srgbClr val="FFFFFF"/>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br>
            <a:r>
              <a:rPr kumimoji="0" lang="en-US" sz="1600" b="0" i="0" u="none" strike="noStrike" kern="1200" cap="none" spc="0" normalizeH="0" baseline="0" noProof="0">
                <a:ln>
                  <a:noFill/>
                </a:ln>
                <a:solidFill>
                  <a:srgbClr val="FFFFFF"/>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UiPath Test Suite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1" name="Graphic 10">
            <a:extLst>
              <a:ext uri="{FF2B5EF4-FFF2-40B4-BE49-F238E27FC236}">
                <a16:creationId xmlns:a16="http://schemas.microsoft.com/office/drawing/2014/main" id="{56865E4B-29CB-4B8C-BF8A-D84A4194FF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800" y="158400"/>
            <a:ext cx="708506" cy="264393"/>
          </a:xfrm>
          <a:prstGeom prst="rect">
            <a:avLst/>
          </a:prstGeom>
        </p:spPr>
      </p:pic>
      <p:sp>
        <p:nvSpPr>
          <p:cNvPr id="19" name="Rectangle 18">
            <a:extLst>
              <a:ext uri="{FF2B5EF4-FFF2-40B4-BE49-F238E27FC236}">
                <a16:creationId xmlns:a16="http://schemas.microsoft.com/office/drawing/2014/main" id="{227AAEFD-A97A-4177-A72B-90A01FEF5C38}"/>
              </a:ext>
            </a:extLst>
          </p:cNvPr>
          <p:cNvSpPr/>
          <p:nvPr/>
        </p:nvSpPr>
        <p:spPr>
          <a:xfrm>
            <a:off x="10388600" y="0"/>
            <a:ext cx="1803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32000" rtlCol="0" anchor="t" anchorCtr="0"/>
          <a:lstStyle/>
          <a:p>
            <a:pPr marL="0" marR="0" lvl="0" indent="0" algn="ctr" defTabSz="457200" rtl="0" eaLnBrk="1" fontAlgn="auto" latinLnBrk="0" hangingPunct="1">
              <a:lnSpc>
                <a:spcPts val="1800"/>
              </a:lnSpc>
              <a:spcBef>
                <a:spcPts val="0"/>
              </a:spcBef>
              <a:spcAft>
                <a:spcPts val="0"/>
              </a:spcAft>
              <a:buClrTx/>
              <a:buSzTx/>
              <a:buFontTx/>
              <a:buNone/>
              <a:tabLst/>
              <a:defRPr/>
            </a:pPr>
            <a:endParaRPr kumimoji="0" lang="de-AT" sz="1050" b="0" i="0" u="none" strike="noStrike" kern="1200" cap="none" spc="0" normalizeH="0" baseline="0" noProof="0">
              <a:ln>
                <a:noFill/>
              </a:ln>
              <a:solidFill>
                <a:srgbClr val="6F6F6F"/>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Rectangle 19">
            <a:extLst>
              <a:ext uri="{FF2B5EF4-FFF2-40B4-BE49-F238E27FC236}">
                <a16:creationId xmlns:a16="http://schemas.microsoft.com/office/drawing/2014/main" id="{69EA015C-C119-4214-AE22-615DE41B674C}"/>
              </a:ext>
            </a:extLst>
          </p:cNvPr>
          <p:cNvSpPr/>
          <p:nvPr/>
        </p:nvSpPr>
        <p:spPr>
          <a:xfrm flipH="1">
            <a:off x="10636241" y="216353"/>
            <a:ext cx="1289058" cy="6425293"/>
          </a:xfrm>
          <a:prstGeom prst="rect">
            <a:avLst/>
          </a:prstGeom>
          <a:solidFill>
            <a:srgbClr val="00B05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endParaRPr>
          </a:p>
        </p:txBody>
      </p:sp>
      <p:pic>
        <p:nvPicPr>
          <p:cNvPr id="14" name="Graphic 13" descr="Atom">
            <a:extLst>
              <a:ext uri="{FF2B5EF4-FFF2-40B4-BE49-F238E27FC236}">
                <a16:creationId xmlns:a16="http://schemas.microsoft.com/office/drawing/2014/main" id="{5309C7FF-BBCB-47F6-BCDD-9EEDF4B7ABF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973945" y="1326504"/>
            <a:ext cx="2148112" cy="2148108"/>
          </a:xfrm>
          <a:prstGeom prst="rect">
            <a:avLst/>
          </a:prstGeom>
        </p:spPr>
      </p:pic>
      <p:sp>
        <p:nvSpPr>
          <p:cNvPr id="10" name="Rectangle 9">
            <a:extLst>
              <a:ext uri="{FF2B5EF4-FFF2-40B4-BE49-F238E27FC236}">
                <a16:creationId xmlns:a16="http://schemas.microsoft.com/office/drawing/2014/main" id="{AB539B4E-229D-4A2A-998A-D74413452AA3}"/>
              </a:ext>
            </a:extLst>
          </p:cNvPr>
          <p:cNvSpPr/>
          <p:nvPr/>
        </p:nvSpPr>
        <p:spPr>
          <a:xfrm>
            <a:off x="0" y="6492402"/>
            <a:ext cx="6096000" cy="365598"/>
          </a:xfrm>
          <a:prstGeom prst="rect">
            <a:avLst/>
          </a:prstGeom>
          <a:noFill/>
        </p:spPr>
        <p:txBody>
          <a:bodyPr wrap="square" lIns="216000" rIns="1800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bg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b="1">
                <a:solidFill>
                  <a:schemeClr val="bg1"/>
                </a:solidFill>
                <a:latin typeface="Poppins" panose="00000500000000000000" pitchFamily="2" charset="0"/>
                <a:ea typeface="Open Sans Extrabold" panose="020B0906030804020204" pitchFamily="34" charset="0"/>
                <a:cs typeface="Poppins" panose="00000500000000000000" pitchFamily="2" charset="0"/>
              </a:rPr>
              <a:t>Contact</a:t>
            </a:r>
            <a:r>
              <a:rPr lang="en-US"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a:solidFill>
                  <a:schemeClr val="bg1"/>
                </a:solidFill>
                <a:latin typeface="Poppins Light" panose="00000400000000000000" pitchFamily="2" charset="0"/>
                <a:ea typeface="Open Sans Light" panose="020B0306030504020204" pitchFamily="34" charset="0"/>
                <a:cs typeface="Poppins Light" panose="00000400000000000000" pitchFamily="2" charset="0"/>
              </a:rPr>
              <a:t>gtm.testsuite@uipath.com</a:t>
            </a:r>
            <a:endParaRPr lang="de-DE" sz="1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2" name="Rectangle 11">
            <a:extLst>
              <a:ext uri="{FF2B5EF4-FFF2-40B4-BE49-F238E27FC236}">
                <a16:creationId xmlns:a16="http://schemas.microsoft.com/office/drawing/2014/main" id="{E25A3A8E-099F-499D-AD8E-CDB937124E90}"/>
              </a:ext>
            </a:extLst>
          </p:cNvPr>
          <p:cNvSpPr/>
          <p:nvPr/>
        </p:nvSpPr>
        <p:spPr>
          <a:xfrm>
            <a:off x="6096000" y="0"/>
            <a:ext cx="4292600" cy="6858000"/>
          </a:xfrm>
          <a:prstGeom prst="rect">
            <a:avLst/>
          </a:prstGeom>
        </p:spPr>
        <p:txBody>
          <a:bodyPr wrap="square" lIns="324000" tIns="0" rIns="0" bIns="0" anchor="ctr" anchorCtr="0">
            <a:noAutofit/>
          </a:bodyPr>
          <a:lstStyle/>
          <a:p>
            <a:pPr>
              <a:lnSpc>
                <a:spcPts val="2100"/>
              </a:lnSpc>
            </a:pPr>
            <a:r>
              <a:rPr lang="de-AT" sz="1400" b="1" dirty="0">
                <a:solidFill>
                  <a:srgbClr val="000000"/>
                </a:solidFill>
                <a:latin typeface="Poppins"/>
                <a:ea typeface="Segoe UI Symbol"/>
                <a:cs typeface="Poppins"/>
              </a:rPr>
              <a:t>The Below Collateral </a:t>
            </a:r>
            <a:r>
              <a:rPr lang="de-AT" sz="1400" b="1" dirty="0" err="1">
                <a:latin typeface="Poppins"/>
                <a:ea typeface="Segoe UI Symbol"/>
                <a:cs typeface="Poppins"/>
              </a:rPr>
              <a:t>can</a:t>
            </a:r>
            <a:r>
              <a:rPr lang="de-AT" sz="1400" b="1" dirty="0">
                <a:latin typeface="Poppins"/>
                <a:ea typeface="Segoe UI Symbol"/>
                <a:cs typeface="Poppins"/>
              </a:rPr>
              <a:t> </a:t>
            </a:r>
            <a:r>
              <a:rPr lang="de-AT" sz="1400" b="1" dirty="0" err="1">
                <a:latin typeface="Poppins"/>
                <a:ea typeface="Segoe UI Symbol"/>
                <a:cs typeface="Poppins"/>
              </a:rPr>
              <a:t>be</a:t>
            </a:r>
            <a:r>
              <a:rPr lang="de-AT" sz="1400" b="1" dirty="0">
                <a:latin typeface="Poppins"/>
                <a:ea typeface="Segoe UI Symbol"/>
                <a:cs typeface="Poppins"/>
              </a:rPr>
              <a:t> </a:t>
            </a:r>
            <a:r>
              <a:rPr lang="de-AT" sz="1400" b="1" dirty="0" err="1">
                <a:latin typeface="Poppins"/>
                <a:ea typeface="Segoe UI Symbol"/>
                <a:cs typeface="Poppins"/>
              </a:rPr>
              <a:t>accessed</a:t>
            </a:r>
            <a:r>
              <a:rPr lang="de-AT" sz="1400" b="1" dirty="0">
                <a:latin typeface="Poppins"/>
                <a:ea typeface="Segoe UI Symbol"/>
                <a:cs typeface="Poppins"/>
              </a:rPr>
              <a:t> on </a:t>
            </a:r>
            <a:r>
              <a:rPr lang="de-AT" sz="1400" b="1" dirty="0" err="1">
                <a:latin typeface="Poppins"/>
                <a:ea typeface="Segoe UI Symbol"/>
                <a:cs typeface="Poppins"/>
              </a:rPr>
              <a:t>the</a:t>
            </a:r>
            <a:r>
              <a:rPr lang="de-AT" sz="1400" b="1" dirty="0">
                <a:latin typeface="Poppins"/>
                <a:ea typeface="Segoe UI Symbol"/>
                <a:cs typeface="Poppins"/>
              </a:rPr>
              <a:t> </a:t>
            </a:r>
            <a:r>
              <a:rPr lang="de-AT" sz="1400" b="1" dirty="0" err="1">
                <a:latin typeface="Poppins"/>
                <a:ea typeface="Segoe UI Symbol"/>
                <a:cs typeface="Poppins"/>
              </a:rPr>
              <a:t>UiPath</a:t>
            </a:r>
            <a:r>
              <a:rPr lang="de-AT" sz="1400" b="1" dirty="0">
                <a:latin typeface="Poppins"/>
                <a:ea typeface="Segoe UI Symbol"/>
                <a:cs typeface="Poppins"/>
              </a:rPr>
              <a:t> Partner Portal: </a:t>
            </a:r>
            <a:r>
              <a:rPr lang="de-AT" sz="1400" dirty="0">
                <a:ea typeface="+mn-lt"/>
                <a:cs typeface="+mn-lt"/>
                <a:hlinkClick r:id="rId7"/>
              </a:rPr>
              <a:t>Uipath.com/partnerportal</a:t>
            </a:r>
            <a:endParaRPr lang="en-US" dirty="0">
              <a:solidFill>
                <a:srgbClr val="000000"/>
              </a:solidFill>
              <a:latin typeface="Calibri" panose="020F0502020204030204"/>
              <a:ea typeface="Segoe UI Symbol"/>
              <a:cs typeface="Calibri" panose="020F0502020204030204"/>
            </a:endParaRPr>
          </a:p>
          <a:p>
            <a:pPr>
              <a:lnSpc>
                <a:spcPts val="2100"/>
              </a:lnSpc>
            </a:pPr>
            <a:r>
              <a:rPr lang="en-US" sz="1600" dirty="0">
                <a:solidFill>
                  <a:srgbClr val="00B050"/>
                </a:solidFill>
                <a:latin typeface="Segoe UI Symbol"/>
                <a:ea typeface="Segoe UI Symbol"/>
                <a:cs typeface="Open Sans Extrabold"/>
              </a:rPr>
              <a:t>⦿</a:t>
            </a:r>
            <a:r>
              <a:rPr lang="en-US" sz="1400" dirty="0">
                <a:solidFill>
                  <a:srgbClr val="4472C4"/>
                </a:solidFill>
                <a:latin typeface="Segoe UI Symbol"/>
                <a:ea typeface="Segoe UI Symbol"/>
                <a:cs typeface="Open Sans Extrabold"/>
              </a:rPr>
              <a:t> </a:t>
            </a:r>
            <a:r>
              <a:rPr lang="en-US" sz="1400" b="1" dirty="0">
                <a:latin typeface="Poppins"/>
                <a:cs typeface="Poppins"/>
              </a:rPr>
              <a:t>Factsheet</a:t>
            </a:r>
            <a:endParaRPr lang="de-AT" sz="1400" b="1" dirty="0">
              <a:latin typeface="Poppins"/>
              <a:cs typeface="Poppins"/>
            </a:endParaRPr>
          </a:p>
          <a:p>
            <a:pPr>
              <a:lnSpc>
                <a:spcPts val="2100"/>
              </a:lnSpc>
            </a:pPr>
            <a:r>
              <a:rPr lang="en-US" sz="1100" dirty="0">
                <a:latin typeface="Segoe UI Symbol"/>
                <a:ea typeface="Segoe UI Symbol"/>
                <a:cs typeface="Poppins Light"/>
              </a:rPr>
              <a:t>▸ </a:t>
            </a:r>
            <a:r>
              <a:rPr lang="en-US" sz="1100" dirty="0">
                <a:latin typeface="Poppins Light"/>
                <a:cs typeface="Poppins Light"/>
              </a:rPr>
              <a:t>Get a quick product overview</a:t>
            </a:r>
          </a:p>
          <a:p>
            <a:pPr>
              <a:lnSpc>
                <a:spcPts val="2100"/>
              </a:lnSpc>
            </a:pPr>
            <a:endParaRPr lang="en-US" sz="1100">
              <a:latin typeface="Poppins Light" panose="00000400000000000000" pitchFamily="2" charset="0"/>
              <a:cs typeface="Poppins Light" panose="00000400000000000000" pitchFamily="2" charset="0"/>
            </a:endParaRPr>
          </a:p>
          <a:p>
            <a:pPr>
              <a:lnSpc>
                <a:spcPts val="2100"/>
              </a:lnSpc>
            </a:pPr>
            <a:r>
              <a:rPr lang="en-US" sz="1600" dirty="0">
                <a:solidFill>
                  <a:srgbClr val="00B050"/>
                </a:solidFill>
                <a:latin typeface="Segoe UI Symbol"/>
                <a:ea typeface="Segoe UI Symbol"/>
                <a:cs typeface="Open Sans Extrabold"/>
              </a:rPr>
              <a:t>⦿</a:t>
            </a:r>
            <a:r>
              <a:rPr lang="en-US" sz="1400" dirty="0">
                <a:solidFill>
                  <a:srgbClr val="4472C4"/>
                </a:solidFill>
                <a:latin typeface="Segoe UI Symbol"/>
                <a:ea typeface="Segoe UI Symbol"/>
                <a:cs typeface="Open Sans Extrabold"/>
              </a:rPr>
              <a:t> </a:t>
            </a:r>
            <a:r>
              <a:rPr lang="de-DE" sz="1400" b="1" dirty="0">
                <a:latin typeface="Poppins"/>
                <a:cs typeface="Poppins"/>
              </a:rPr>
              <a:t>Differentiators</a:t>
            </a:r>
          </a:p>
          <a:p>
            <a:pPr>
              <a:lnSpc>
                <a:spcPts val="2100"/>
              </a:lnSpc>
            </a:pPr>
            <a:r>
              <a:rPr lang="en-US" sz="1100" dirty="0">
                <a:latin typeface="Segoe UI Symbol"/>
                <a:ea typeface="Segoe UI Symbol"/>
                <a:cs typeface="Poppins Light"/>
              </a:rPr>
              <a:t>▸ </a:t>
            </a:r>
            <a:r>
              <a:rPr lang="de-DE" sz="1100" dirty="0" err="1">
                <a:latin typeface="Poppins Light"/>
                <a:cs typeface="Poppins Light"/>
              </a:rPr>
              <a:t>Learn</a:t>
            </a:r>
            <a:r>
              <a:rPr lang="de-DE" sz="1100" dirty="0">
                <a:latin typeface="Poppins Light"/>
                <a:cs typeface="Poppins Light"/>
              </a:rPr>
              <a:t> </a:t>
            </a:r>
            <a:r>
              <a:rPr lang="de-DE" sz="1100" dirty="0" err="1">
                <a:latin typeface="Poppins Light"/>
                <a:cs typeface="Poppins Light"/>
              </a:rPr>
              <a:t>about</a:t>
            </a:r>
            <a:r>
              <a:rPr lang="de-DE" sz="1100" dirty="0">
                <a:latin typeface="Poppins Light"/>
                <a:cs typeface="Poppins Light"/>
              </a:rPr>
              <a:t> </a:t>
            </a:r>
            <a:r>
              <a:rPr lang="de-DE" sz="1100" dirty="0" err="1">
                <a:latin typeface="Poppins Light"/>
                <a:cs typeface="Poppins Light"/>
              </a:rPr>
              <a:t>our</a:t>
            </a:r>
            <a:r>
              <a:rPr lang="de-DE" sz="1100" dirty="0">
                <a:latin typeface="Poppins Light"/>
                <a:cs typeface="Poppins Light"/>
              </a:rPr>
              <a:t> </a:t>
            </a:r>
            <a:r>
              <a:rPr lang="de-DE" sz="1100" dirty="0" err="1">
                <a:latin typeface="Poppins Light"/>
                <a:cs typeface="Poppins Light"/>
              </a:rPr>
              <a:t>main</a:t>
            </a:r>
            <a:r>
              <a:rPr lang="de-DE" sz="1100" dirty="0">
                <a:latin typeface="Poppins Light"/>
                <a:cs typeface="Poppins Light"/>
              </a:rPr>
              <a:t> </a:t>
            </a:r>
            <a:r>
              <a:rPr lang="de-DE" sz="1100" dirty="0" err="1">
                <a:latin typeface="Poppins Light"/>
                <a:cs typeface="Poppins Light"/>
              </a:rPr>
              <a:t>differentiators</a:t>
            </a:r>
            <a:endParaRPr lang="en-US" sz="1100" dirty="0" err="1">
              <a:latin typeface="Poppins Light"/>
              <a:cs typeface="Poppins Light"/>
            </a:endParaRPr>
          </a:p>
          <a:p>
            <a:pPr lvl="0">
              <a:lnSpc>
                <a:spcPts val="2100"/>
              </a:lnSpc>
            </a:pPr>
            <a:endParaRPr lang="en-US" sz="800">
              <a:solidFill>
                <a:prstClr val="black"/>
              </a:solidFill>
              <a:latin typeface="Poppins" panose="00000500000000000000" pitchFamily="2" charset="0"/>
              <a:cs typeface="Poppins" panose="00000500000000000000" pitchFamily="2" charset="0"/>
            </a:endParaRPr>
          </a:p>
          <a:p>
            <a:pPr lvl="0">
              <a:lnSpc>
                <a:spcPts val="2100"/>
              </a:lnSpc>
            </a:pPr>
            <a:r>
              <a:rPr lang="en-US" sz="1600" dirty="0">
                <a:solidFill>
                  <a:srgbClr val="00B050"/>
                </a:solidFill>
                <a:latin typeface="Segoe UI Symbol"/>
                <a:ea typeface="Segoe UI Symbol"/>
                <a:cs typeface="Open Sans Extrabold"/>
              </a:rPr>
              <a:t>⦿</a:t>
            </a:r>
            <a:r>
              <a:rPr lang="en-US" sz="1400" dirty="0">
                <a:latin typeface="Poppins"/>
                <a:ea typeface="Calibri" panose="020F0502020204030204" pitchFamily="34" charset="0"/>
                <a:cs typeface="Poppins"/>
              </a:rPr>
              <a:t> </a:t>
            </a:r>
            <a:r>
              <a:rPr lang="en-US" sz="1400" b="1" dirty="0">
                <a:latin typeface="Poppins"/>
                <a:cs typeface="Poppins"/>
              </a:rPr>
              <a:t>Battle Card</a:t>
            </a:r>
            <a:endParaRPr lang="de-AT" sz="1400" b="1" dirty="0">
              <a:latin typeface="Poppins"/>
              <a:cs typeface="Poppins"/>
            </a:endParaRPr>
          </a:p>
          <a:p>
            <a:pPr lvl="0">
              <a:lnSpc>
                <a:spcPts val="2100"/>
              </a:lnSpc>
            </a:pPr>
            <a:r>
              <a:rPr lang="en-US" sz="1100" dirty="0">
                <a:latin typeface="Segoe UI Symbol"/>
                <a:ea typeface="Segoe UI Symbol"/>
                <a:cs typeface="Poppins Light"/>
              </a:rPr>
              <a:t>▸ </a:t>
            </a:r>
            <a:r>
              <a:rPr lang="en-US" sz="1100" dirty="0">
                <a:latin typeface="Poppins Light"/>
                <a:cs typeface="Poppins Light"/>
              </a:rPr>
              <a:t>Learn about our strategy &amp; benefits</a:t>
            </a:r>
            <a:endParaRPr lang="de-AT" sz="1100" dirty="0">
              <a:latin typeface="Poppins Light"/>
              <a:cs typeface="Poppins Light"/>
            </a:endParaRPr>
          </a:p>
          <a:p>
            <a:pPr>
              <a:lnSpc>
                <a:spcPts val="2100"/>
              </a:lnSpc>
            </a:pPr>
            <a:endParaRPr lang="en-US" sz="800">
              <a:latin typeface="Poppins" panose="00000500000000000000" pitchFamily="2" charset="0"/>
              <a:cs typeface="Poppins" panose="00000500000000000000" pitchFamily="2" charset="0"/>
            </a:endParaRPr>
          </a:p>
          <a:p>
            <a:pPr>
              <a:lnSpc>
                <a:spcPts val="2100"/>
              </a:lnSpc>
            </a:pPr>
            <a:r>
              <a:rPr lang="en-US" sz="1600" dirty="0">
                <a:solidFill>
                  <a:srgbClr val="00B050"/>
                </a:solidFill>
                <a:latin typeface="Segoe UI Symbol"/>
                <a:ea typeface="Segoe UI Symbol"/>
                <a:cs typeface="Open Sans Extrabold"/>
              </a:rPr>
              <a:t>⦿</a:t>
            </a:r>
            <a:r>
              <a:rPr lang="en-US" sz="1400" dirty="0">
                <a:latin typeface="Poppins"/>
                <a:ea typeface="Calibri" panose="020F0502020204030204" pitchFamily="34" charset="0"/>
                <a:cs typeface="Poppins"/>
              </a:rPr>
              <a:t> </a:t>
            </a:r>
            <a:r>
              <a:rPr lang="de-DE" sz="1400" b="1" dirty="0">
                <a:latin typeface="Poppins"/>
                <a:cs typeface="Poppins"/>
              </a:rPr>
              <a:t>Value Card</a:t>
            </a:r>
          </a:p>
          <a:p>
            <a:pPr>
              <a:lnSpc>
                <a:spcPts val="2100"/>
              </a:lnSpc>
            </a:pPr>
            <a:r>
              <a:rPr lang="en-US" sz="1100" dirty="0">
                <a:latin typeface="Segoe UI Symbol"/>
                <a:ea typeface="Segoe UI Symbol"/>
                <a:cs typeface="Poppins Light"/>
              </a:rPr>
              <a:t>▸ </a:t>
            </a:r>
            <a:r>
              <a:rPr lang="en-US" sz="1100" dirty="0">
                <a:latin typeface="Poppins Light"/>
                <a:cs typeface="Poppins Light"/>
              </a:rPr>
              <a:t>Get navigational aid in your conversations</a:t>
            </a:r>
          </a:p>
          <a:p>
            <a:pPr>
              <a:lnSpc>
                <a:spcPts val="2100"/>
              </a:lnSpc>
            </a:pPr>
            <a:endParaRPr lang="en-US" sz="1100">
              <a:latin typeface="Poppins Light" panose="00000400000000000000" pitchFamily="2" charset="0"/>
              <a:cs typeface="Poppins Light" panose="00000400000000000000" pitchFamily="2" charset="0"/>
            </a:endParaRPr>
          </a:p>
          <a:p>
            <a:pPr>
              <a:lnSpc>
                <a:spcPts val="2100"/>
              </a:lnSpc>
            </a:pPr>
            <a:r>
              <a:rPr lang="en-US" sz="1600" dirty="0">
                <a:solidFill>
                  <a:srgbClr val="00B050"/>
                </a:solidFill>
                <a:latin typeface="Segoe UI Symbol"/>
                <a:ea typeface="Segoe UI Symbol"/>
                <a:cs typeface="Open Sans Extrabold"/>
              </a:rPr>
              <a:t>⦿</a:t>
            </a:r>
            <a:r>
              <a:rPr lang="en-US" sz="1400" dirty="0">
                <a:latin typeface="Poppins"/>
                <a:ea typeface="Calibri" panose="020F0502020204030204" pitchFamily="34" charset="0"/>
                <a:cs typeface="Poppins"/>
              </a:rPr>
              <a:t> </a:t>
            </a:r>
            <a:r>
              <a:rPr lang="en-US" sz="1400" b="1" dirty="0">
                <a:latin typeface="Poppins"/>
                <a:cs typeface="Poppins"/>
              </a:rPr>
              <a:t>Storybook</a:t>
            </a:r>
            <a:endParaRPr lang="de-AT" sz="1400" b="1" dirty="0">
              <a:latin typeface="Poppins"/>
              <a:cs typeface="Poppins"/>
            </a:endParaRPr>
          </a:p>
          <a:p>
            <a:pPr>
              <a:lnSpc>
                <a:spcPts val="2100"/>
              </a:lnSpc>
            </a:pPr>
            <a:r>
              <a:rPr lang="en-US" sz="1100" dirty="0">
                <a:latin typeface="Segoe UI Symbol"/>
                <a:ea typeface="Segoe UI Symbol"/>
                <a:cs typeface="Poppins Light"/>
              </a:rPr>
              <a:t>▸ </a:t>
            </a:r>
            <a:r>
              <a:rPr lang="en-US" sz="1100" dirty="0">
                <a:latin typeface="Poppins Light"/>
                <a:cs typeface="Poppins Light"/>
              </a:rPr>
              <a:t>Get a one</a:t>
            </a:r>
            <a:r>
              <a:rPr lang="en-US" sz="1100" dirty="0">
                <a:latin typeface="Open Sans Light"/>
                <a:ea typeface="Open Sans Light"/>
                <a:cs typeface="Open Sans Light"/>
              </a:rPr>
              <a:t>-</a:t>
            </a:r>
            <a:r>
              <a:rPr lang="en-US" sz="1100" dirty="0">
                <a:latin typeface="Poppins Light"/>
                <a:cs typeface="Poppins Light"/>
              </a:rPr>
              <a:t>page messaging guide</a:t>
            </a:r>
          </a:p>
          <a:p>
            <a:pPr>
              <a:lnSpc>
                <a:spcPts val="2100"/>
              </a:lnSpc>
            </a:pPr>
            <a:endParaRPr lang="en-US" sz="1100">
              <a:latin typeface="Poppins Light" panose="00000400000000000000" pitchFamily="2" charset="0"/>
              <a:cs typeface="Poppins Light" panose="00000400000000000000" pitchFamily="2" charset="0"/>
            </a:endParaRPr>
          </a:p>
          <a:p>
            <a:pPr>
              <a:lnSpc>
                <a:spcPts val="2100"/>
              </a:lnSpc>
            </a:pPr>
            <a:r>
              <a:rPr lang="en-US" sz="1600" dirty="0">
                <a:solidFill>
                  <a:srgbClr val="00B050"/>
                </a:solidFill>
                <a:latin typeface="Segoe UI Symbol"/>
                <a:ea typeface="Segoe UI Symbol"/>
                <a:cs typeface="Open Sans Extrabold"/>
              </a:rPr>
              <a:t>⦿</a:t>
            </a:r>
            <a:r>
              <a:rPr lang="en-US" sz="1400" dirty="0">
                <a:latin typeface="Poppins"/>
                <a:ea typeface="Calibri" panose="020F0502020204030204" pitchFamily="34" charset="0"/>
                <a:cs typeface="Poppins"/>
              </a:rPr>
              <a:t> </a:t>
            </a:r>
            <a:r>
              <a:rPr lang="de-DE" sz="1400" b="1" dirty="0" err="1">
                <a:latin typeface="Poppins"/>
                <a:cs typeface="Poppins"/>
              </a:rPr>
              <a:t>Presentation</a:t>
            </a:r>
            <a:endParaRPr lang="de-DE" sz="1400" b="1">
              <a:latin typeface="Poppins"/>
              <a:cs typeface="Poppins"/>
            </a:endParaRPr>
          </a:p>
          <a:p>
            <a:pPr>
              <a:lnSpc>
                <a:spcPts val="2100"/>
              </a:lnSpc>
            </a:pPr>
            <a:r>
              <a:rPr lang="en-US" sz="1100" dirty="0">
                <a:latin typeface="Segoe UI Symbol"/>
                <a:ea typeface="Segoe UI Symbol"/>
                <a:cs typeface="Poppins Light"/>
              </a:rPr>
              <a:t>▸ </a:t>
            </a:r>
            <a:r>
              <a:rPr lang="en-US" sz="1100" dirty="0">
                <a:latin typeface="Poppins Light"/>
                <a:cs typeface="Poppins Light"/>
              </a:rPr>
              <a:t>Get a slide deck for your pitch</a:t>
            </a:r>
          </a:p>
          <a:p>
            <a:pPr>
              <a:lnSpc>
                <a:spcPts val="2100"/>
              </a:lnSpc>
            </a:pPr>
            <a:endParaRPr lang="en-US" sz="1100">
              <a:latin typeface="Poppins Light" panose="00000400000000000000" pitchFamily="2" charset="0"/>
              <a:cs typeface="Poppins Light" panose="00000400000000000000" pitchFamily="2" charset="0"/>
            </a:endParaRPr>
          </a:p>
          <a:p>
            <a:pPr lvl="0">
              <a:lnSpc>
                <a:spcPts val="2100"/>
              </a:lnSpc>
            </a:pPr>
            <a:r>
              <a:rPr lang="en-US" sz="1600" dirty="0">
                <a:solidFill>
                  <a:srgbClr val="00B050"/>
                </a:solidFill>
                <a:latin typeface="Segoe UI Symbol"/>
                <a:ea typeface="Segoe UI Symbol"/>
                <a:cs typeface="Open Sans Extrabold"/>
              </a:rPr>
              <a:t>⦿</a:t>
            </a:r>
            <a:r>
              <a:rPr lang="en-US" sz="1400" dirty="0">
                <a:latin typeface="Poppins"/>
                <a:ea typeface="Calibri" panose="020F0502020204030204" pitchFamily="34" charset="0"/>
                <a:cs typeface="Poppins"/>
              </a:rPr>
              <a:t> </a:t>
            </a:r>
            <a:r>
              <a:rPr lang="de-DE" sz="1400" b="1" dirty="0">
                <a:latin typeface="Poppins"/>
                <a:cs typeface="Poppins"/>
              </a:rPr>
              <a:t>Demonstration</a:t>
            </a:r>
          </a:p>
          <a:p>
            <a:pPr lvl="0">
              <a:lnSpc>
                <a:spcPts val="2100"/>
              </a:lnSpc>
            </a:pPr>
            <a:r>
              <a:rPr lang="en-US" sz="1100" dirty="0">
                <a:solidFill>
                  <a:srgbClr val="000000"/>
                </a:solidFill>
                <a:latin typeface="Segoe UI Symbol"/>
                <a:ea typeface="Segoe UI Symbol"/>
                <a:cs typeface="Poppins Light"/>
              </a:rPr>
              <a:t>▸ </a:t>
            </a:r>
            <a:r>
              <a:rPr lang="en-US" sz="1100" dirty="0">
                <a:solidFill>
                  <a:srgbClr val="000000"/>
                </a:solidFill>
                <a:latin typeface="Poppins Light"/>
                <a:cs typeface="Poppins Light"/>
              </a:rPr>
              <a:t>Get a 360 view on our product</a:t>
            </a:r>
          </a:p>
          <a:p>
            <a:pPr>
              <a:lnSpc>
                <a:spcPts val="2100"/>
              </a:lnSpc>
            </a:pPr>
            <a:endParaRPr lang="en-US" sz="1100">
              <a:latin typeface="Poppins Light" panose="00000400000000000000" pitchFamily="2" charset="0"/>
              <a:cs typeface="Poppins Light" panose="00000400000000000000" pitchFamily="2" charset="0"/>
            </a:endParaRPr>
          </a:p>
          <a:p>
            <a:pPr lvl="0">
              <a:lnSpc>
                <a:spcPts val="2100"/>
              </a:lnSpc>
            </a:pPr>
            <a:r>
              <a:rPr lang="en-US" sz="1600" dirty="0">
                <a:solidFill>
                  <a:srgbClr val="00B050"/>
                </a:solidFill>
                <a:latin typeface="Segoe UI Symbol"/>
                <a:ea typeface="Segoe UI Symbol"/>
                <a:cs typeface="Open Sans Extrabold"/>
              </a:rPr>
              <a:t>⦿</a:t>
            </a:r>
            <a:r>
              <a:rPr lang="en-US" sz="1400" dirty="0">
                <a:latin typeface="Poppins"/>
                <a:ea typeface="Calibri" panose="020F0502020204030204" pitchFamily="34" charset="0"/>
                <a:cs typeface="Poppins"/>
              </a:rPr>
              <a:t> </a:t>
            </a:r>
            <a:r>
              <a:rPr lang="de-DE" sz="1400" b="1" dirty="0">
                <a:latin typeface="Poppins"/>
                <a:cs typeface="Poppins"/>
              </a:rPr>
              <a:t>Insider </a:t>
            </a:r>
            <a:r>
              <a:rPr lang="de-DE" sz="1400" b="1" dirty="0" err="1">
                <a:latin typeface="Poppins"/>
                <a:cs typeface="Poppins"/>
              </a:rPr>
              <a:t>Program</a:t>
            </a:r>
            <a:endParaRPr lang="de-DE" sz="1400" b="1">
              <a:latin typeface="Poppins"/>
              <a:cs typeface="Poppins"/>
            </a:endParaRPr>
          </a:p>
          <a:p>
            <a:pPr lvl="0">
              <a:lnSpc>
                <a:spcPts val="2100"/>
              </a:lnSpc>
            </a:pPr>
            <a:r>
              <a:rPr lang="en-US" sz="1100" dirty="0">
                <a:solidFill>
                  <a:srgbClr val="000000"/>
                </a:solidFill>
                <a:latin typeface="Segoe UI Symbol"/>
                <a:ea typeface="Segoe UI Symbol"/>
                <a:cs typeface="Poppins Light"/>
              </a:rPr>
              <a:t>▸ </a:t>
            </a:r>
            <a:r>
              <a:rPr lang="en-US" sz="1100" dirty="0">
                <a:solidFill>
                  <a:srgbClr val="000000"/>
                </a:solidFill>
                <a:latin typeface="Poppins Light"/>
                <a:cs typeface="Poppins Light"/>
              </a:rPr>
              <a:t>Stay up</a:t>
            </a:r>
            <a:r>
              <a:rPr lang="en-US" sz="1100" dirty="0">
                <a:solidFill>
                  <a:srgbClr val="000000"/>
                </a:solidFill>
                <a:latin typeface="Open Sans Light"/>
                <a:ea typeface="Open Sans Light"/>
                <a:cs typeface="Open Sans Light"/>
              </a:rPr>
              <a:t>-</a:t>
            </a:r>
            <a:r>
              <a:rPr lang="en-US" sz="1100" dirty="0">
                <a:solidFill>
                  <a:srgbClr val="000000"/>
                </a:solidFill>
                <a:latin typeface="Poppins Light"/>
                <a:cs typeface="Poppins Light"/>
              </a:rPr>
              <a:t>to</a:t>
            </a:r>
            <a:r>
              <a:rPr lang="en-US" sz="1100" dirty="0">
                <a:solidFill>
                  <a:srgbClr val="000000"/>
                </a:solidFill>
                <a:latin typeface="Open Sans Light"/>
                <a:ea typeface="Open Sans Light"/>
                <a:cs typeface="Open Sans Light"/>
              </a:rPr>
              <a:t>-</a:t>
            </a:r>
            <a:r>
              <a:rPr lang="en-US" sz="1100" dirty="0">
                <a:solidFill>
                  <a:srgbClr val="000000"/>
                </a:solidFill>
                <a:latin typeface="Poppins Light"/>
                <a:cs typeface="Poppins Light"/>
              </a:rPr>
              <a:t>date with product enhancements</a:t>
            </a:r>
            <a:endParaRPr lang="de-AT" sz="1100" dirty="0">
              <a:latin typeface="Poppins Light"/>
              <a:cs typeface="Poppins Light"/>
            </a:endParaRPr>
          </a:p>
        </p:txBody>
      </p:sp>
      <p:sp>
        <p:nvSpPr>
          <p:cNvPr id="13" name="Rectangle 12">
            <a:extLst>
              <a:ext uri="{FF2B5EF4-FFF2-40B4-BE49-F238E27FC236}">
                <a16:creationId xmlns:a16="http://schemas.microsoft.com/office/drawing/2014/main" id="{970522C0-9238-4384-8BD7-5DB9F05DDDC1}"/>
              </a:ext>
            </a:extLst>
          </p:cNvPr>
          <p:cNvSpPr/>
          <p:nvPr/>
        </p:nvSpPr>
        <p:spPr>
          <a:xfrm>
            <a:off x="1" y="6492402"/>
            <a:ext cx="6096000" cy="365598"/>
          </a:xfrm>
          <a:prstGeom prst="rect">
            <a:avLst/>
          </a:prstGeom>
          <a:solidFill>
            <a:srgbClr val="FFFA00"/>
          </a:solidFill>
        </p:spPr>
        <p:txBody>
          <a:bodyPr wrap="square" lIns="216000" rIns="1800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b="1">
                <a:solidFill>
                  <a:schemeClr val="tx1"/>
                </a:solidFill>
                <a:latin typeface="Poppins" panose="00000500000000000000" pitchFamily="2" charset="0"/>
                <a:ea typeface="Open Sans Extrabold" panose="020B0906030804020204" pitchFamily="34" charset="0"/>
                <a:cs typeface="Poppins" panose="00000500000000000000" pitchFamily="2" charset="0"/>
              </a:rPr>
              <a:t>Contact</a:t>
            </a:r>
            <a:r>
              <a:rPr lang="en-US" sz="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200">
                <a:latin typeface="Poppins Light" panose="00000400000000000000" pitchFamily="2" charset="0"/>
                <a:ea typeface="Open Sans Light" panose="020B0306030504020204" pitchFamily="34" charset="0"/>
                <a:cs typeface="Poppins Light" panose="00000400000000000000" pitchFamily="2" charset="0"/>
              </a:rPr>
              <a:t>gtm.testsuite@uipath.com</a:t>
            </a:r>
            <a:endParaRPr lang="de-DE" sz="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8040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BF326-A885-4E85-8D4D-189B1E9F1864}"/>
              </a:ext>
            </a:extLst>
          </p:cNvPr>
          <p:cNvSpPr>
            <a:spLocks noGrp="1"/>
          </p:cNvSpPr>
          <p:nvPr>
            <p:ph type="ctrTitle"/>
          </p:nvPr>
        </p:nvSpPr>
        <p:spPr/>
        <p:txBody>
          <a:bodyPr/>
          <a:lstStyle/>
          <a:p>
            <a:r>
              <a:rPr lang="de-DE"/>
              <a:t>Testing Market</a:t>
            </a:r>
            <a:endParaRPr lang="de-AT"/>
          </a:p>
        </p:txBody>
      </p:sp>
    </p:spTree>
    <p:extLst>
      <p:ext uri="{BB962C8B-B14F-4D97-AF65-F5344CB8AC3E}">
        <p14:creationId xmlns:p14="http://schemas.microsoft.com/office/powerpoint/2010/main" val="366005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a:extLst>
              <a:ext uri="{FF2B5EF4-FFF2-40B4-BE49-F238E27FC236}">
                <a16:creationId xmlns:a16="http://schemas.microsoft.com/office/drawing/2014/main" id="{A01C8BA2-7E25-4F04-8FAD-43F10323F1DD}"/>
              </a:ext>
            </a:extLst>
          </p:cNvPr>
          <p:cNvSpPr>
            <a:spLocks noChangeAspect="1"/>
          </p:cNvSpPr>
          <p:nvPr/>
        </p:nvSpPr>
        <p:spPr>
          <a:xfrm rot="5731537">
            <a:off x="4873337" y="1212825"/>
            <a:ext cx="4680520" cy="4680000"/>
          </a:xfrm>
          <a:prstGeom prst="ellipse">
            <a:avLst/>
          </a:prstGeom>
          <a:solidFill>
            <a:schemeClr val="bg1">
              <a:lumMod val="95000"/>
              <a:alpha val="28000"/>
            </a:schemeClr>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ArchUp">
              <a:avLst>
                <a:gd name="adj" fmla="val 8816225"/>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a:ln>
                <a:noFill/>
              </a:ln>
              <a:solidFill>
                <a:srgbClr val="00000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96" name="Group 95">
            <a:extLst>
              <a:ext uri="{FF2B5EF4-FFF2-40B4-BE49-F238E27FC236}">
                <a16:creationId xmlns:a16="http://schemas.microsoft.com/office/drawing/2014/main" id="{CD617FD9-868D-4AF4-939B-9413B6A074A4}"/>
              </a:ext>
            </a:extLst>
          </p:cNvPr>
          <p:cNvGrpSpPr/>
          <p:nvPr/>
        </p:nvGrpSpPr>
        <p:grpSpPr>
          <a:xfrm>
            <a:off x="9380883" y="3727314"/>
            <a:ext cx="2001210" cy="2380217"/>
            <a:chOff x="7989373" y="4054339"/>
            <a:chExt cx="2001210" cy="2380217"/>
          </a:xfrm>
        </p:grpSpPr>
        <p:pic>
          <p:nvPicPr>
            <p:cNvPr id="91" name="Graphic 90" descr="Arrow Straight">
              <a:extLst>
                <a:ext uri="{FF2B5EF4-FFF2-40B4-BE49-F238E27FC236}">
                  <a16:creationId xmlns:a16="http://schemas.microsoft.com/office/drawing/2014/main" id="{0F9A0AF2-0285-44AD-97B3-F46CAB290F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7989373" y="4554025"/>
              <a:ext cx="1800000" cy="1800000"/>
            </a:xfrm>
            <a:prstGeom prst="rect">
              <a:avLst/>
            </a:prstGeom>
          </p:spPr>
        </p:pic>
        <p:pic>
          <p:nvPicPr>
            <p:cNvPr id="92" name="Graphic 91" descr="Arrow Straight">
              <a:extLst>
                <a:ext uri="{FF2B5EF4-FFF2-40B4-BE49-F238E27FC236}">
                  <a16:creationId xmlns:a16="http://schemas.microsoft.com/office/drawing/2014/main" id="{7EAEDFEC-D33A-4287-9AFC-B37363AD53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9273709" y="5256214"/>
              <a:ext cx="607882" cy="607882"/>
            </a:xfrm>
            <a:prstGeom prst="rect">
              <a:avLst/>
            </a:prstGeom>
          </p:spPr>
        </p:pic>
        <p:sp>
          <p:nvSpPr>
            <p:cNvPr id="94" name="Rectangle 93">
              <a:extLst>
                <a:ext uri="{FF2B5EF4-FFF2-40B4-BE49-F238E27FC236}">
                  <a16:creationId xmlns:a16="http://schemas.microsoft.com/office/drawing/2014/main" id="{77A4F3F5-BFCC-4CB7-9285-953463D31168}"/>
                </a:ext>
              </a:extLst>
            </p:cNvPr>
            <p:cNvSpPr/>
            <p:nvPr/>
          </p:nvSpPr>
          <p:spPr>
            <a:xfrm>
              <a:off x="8466271" y="4054339"/>
              <a:ext cx="841897" cy="523220"/>
            </a:xfrm>
            <a:prstGeom prst="rect">
              <a:avLst/>
            </a:prstGeom>
          </p:spPr>
          <p:txBody>
            <a:bodyPr wrap="none">
              <a:spAutoFit/>
            </a:bodyPr>
            <a:lstStyle/>
            <a:p>
              <a:pPr algn="ctr"/>
              <a:r>
                <a:rPr lang="en-US" sz="1400">
                  <a:solidFill>
                    <a:srgbClr val="ED7D31"/>
                  </a:solidFill>
                  <a:latin typeface="Poppins" panose="00000500000000000000" pitchFamily="2" charset="0"/>
                  <a:ea typeface="Open Sans" panose="020B0606030504020204" pitchFamily="34" charset="0"/>
                  <a:cs typeface="Poppins" panose="00000500000000000000" pitchFamily="2" charset="0"/>
                </a:rPr>
                <a:t>CAGR</a:t>
              </a:r>
              <a:br>
                <a:rPr lang="en-US" sz="1400">
                  <a:solidFill>
                    <a:srgbClr val="ED7D31"/>
                  </a:solidFill>
                  <a:latin typeface="Poppins" panose="00000500000000000000" pitchFamily="2" charset="0"/>
                  <a:ea typeface="Open Sans" panose="020B0606030504020204" pitchFamily="34" charset="0"/>
                  <a:cs typeface="Poppins" panose="00000500000000000000" pitchFamily="2" charset="0"/>
                </a:rPr>
              </a:br>
              <a:r>
                <a:rPr lang="en-US" sz="1400">
                  <a:solidFill>
                    <a:srgbClr val="ED7D31"/>
                  </a:solidFill>
                  <a:latin typeface="Poppins" panose="00000500000000000000" pitchFamily="2" charset="0"/>
                  <a:ea typeface="Open Sans" panose="020B0606030504020204" pitchFamily="34" charset="0"/>
                  <a:cs typeface="Poppins" panose="00000500000000000000" pitchFamily="2" charset="0"/>
                </a:rPr>
                <a:t>15%-18%</a:t>
              </a:r>
              <a:endParaRPr lang="en-US" sz="1400">
                <a:solidFill>
                  <a:srgbClr val="ED7D31"/>
                </a:solidFill>
              </a:endParaRPr>
            </a:p>
          </p:txBody>
        </p:sp>
        <p:sp>
          <p:nvSpPr>
            <p:cNvPr id="95" name="Rectangle 94">
              <a:extLst>
                <a:ext uri="{FF2B5EF4-FFF2-40B4-BE49-F238E27FC236}">
                  <a16:creationId xmlns:a16="http://schemas.microsoft.com/office/drawing/2014/main" id="{8689D807-15DF-4F89-8DF7-14029430E0A4}"/>
                </a:ext>
              </a:extLst>
            </p:cNvPr>
            <p:cNvSpPr/>
            <p:nvPr/>
          </p:nvSpPr>
          <p:spPr>
            <a:xfrm>
              <a:off x="9164716" y="5911336"/>
              <a:ext cx="825867" cy="523220"/>
            </a:xfrm>
            <a:prstGeom prst="rect">
              <a:avLst/>
            </a:prstGeom>
          </p:spPr>
          <p:txBody>
            <a:bodyPr wrap="none">
              <a:spAutoFit/>
            </a:bodyPr>
            <a:lstStyle/>
            <a:p>
              <a:pPr algn="ctr"/>
              <a:r>
                <a:rPr lang="en-US" sz="1400">
                  <a:latin typeface="Poppins" panose="00000500000000000000" pitchFamily="2" charset="0"/>
                  <a:ea typeface="Open Sans" panose="020B0606030504020204" pitchFamily="34" charset="0"/>
                  <a:cs typeface="Poppins" panose="00000500000000000000" pitchFamily="2" charset="0"/>
                </a:rPr>
                <a:t>CAGR</a:t>
              </a:r>
              <a:br>
                <a:rPr lang="en-US" sz="1400">
                  <a:latin typeface="Poppins" panose="00000500000000000000" pitchFamily="2" charset="0"/>
                  <a:ea typeface="Open Sans" panose="020B0606030504020204" pitchFamily="34" charset="0"/>
                  <a:cs typeface="Poppins" panose="00000500000000000000" pitchFamily="2" charset="0"/>
                </a:rPr>
              </a:br>
              <a:r>
                <a:rPr lang="en-US" sz="1400">
                  <a:latin typeface="Poppins" panose="00000500000000000000" pitchFamily="2" charset="0"/>
                  <a:ea typeface="Open Sans" panose="020B0606030504020204" pitchFamily="34" charset="0"/>
                  <a:cs typeface="Poppins" panose="00000500000000000000" pitchFamily="2" charset="0"/>
                </a:rPr>
                <a:t>12%-15%</a:t>
              </a:r>
            </a:p>
          </p:txBody>
        </p:sp>
      </p:grpSp>
      <p:sp>
        <p:nvSpPr>
          <p:cNvPr id="99" name="Oval 98">
            <a:extLst>
              <a:ext uri="{FF2B5EF4-FFF2-40B4-BE49-F238E27FC236}">
                <a16:creationId xmlns:a16="http://schemas.microsoft.com/office/drawing/2014/main" id="{8AFFCB42-D12E-4BC7-9A01-2C5CA037D231}"/>
              </a:ext>
            </a:extLst>
          </p:cNvPr>
          <p:cNvSpPr>
            <a:spLocks noChangeAspect="1"/>
          </p:cNvSpPr>
          <p:nvPr/>
        </p:nvSpPr>
        <p:spPr>
          <a:xfrm rot="11021584">
            <a:off x="4092263" y="444390"/>
            <a:ext cx="6217560" cy="6216870"/>
          </a:xfrm>
          <a:prstGeom prst="ellipse">
            <a:avLst/>
          </a:prstGeom>
          <a:solidFill>
            <a:schemeClr val="bg1">
              <a:alpha val="0"/>
            </a:schemeClr>
          </a:solid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476000" rIns="0" bIns="0" numCol="1" spcCol="0" rtlCol="0" fromWordArt="0" anchor="t" anchorCtr="1" forceAA="0" compatLnSpc="1">
            <a:prstTxWarp prst="textArchUp">
              <a:avLst>
                <a:gd name="adj" fmla="val 5417879"/>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a:ln>
                  <a:noFill/>
                </a:ln>
                <a:solidFill>
                  <a:srgbClr val="000000"/>
                </a:solidFill>
                <a:effectLst/>
                <a:uLnTx/>
                <a:uFillTx/>
                <a:latin typeface="Poppins" panose="00000500000000000000" pitchFamily="2" charset="0"/>
                <a:ea typeface="Open Sans Extrabold" panose="020B0906030804020204" pitchFamily="34" charset="0"/>
                <a:cs typeface="Poppins" panose="00000500000000000000" pitchFamily="2" charset="0"/>
              </a:rPr>
              <a:t>Total Testing Market </a:t>
            </a:r>
            <a:r>
              <a:rPr kumimoji="0" lang="en-US" sz="1400" b="1" i="0" u="none" strike="noStrike" kern="1200" cap="none" spc="0" normalizeH="0" baseline="0">
                <a:ln>
                  <a:noFill/>
                </a:ln>
                <a:solidFill>
                  <a:srgbClr val="000000"/>
                </a:solidFill>
                <a:effectLst/>
                <a:uLnTx/>
                <a:uFillTx/>
                <a:latin typeface="Poppins" panose="00000500000000000000" pitchFamily="2" charset="0"/>
                <a:ea typeface="Open Sans Extrabold" panose="020B0906030804020204" pitchFamily="34" charset="0"/>
                <a:cs typeface="Poppins" panose="00000500000000000000" pitchFamily="2" charset="0"/>
              </a:rPr>
              <a:t>$40B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a:ln>
                <a:noFill/>
              </a:ln>
              <a:solidFill>
                <a:srgbClr val="00000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7" name="Oval 66">
            <a:extLst>
              <a:ext uri="{FF2B5EF4-FFF2-40B4-BE49-F238E27FC236}">
                <a16:creationId xmlns:a16="http://schemas.microsoft.com/office/drawing/2014/main" id="{D140A320-11B5-4514-A356-204F33CBACBD}"/>
              </a:ext>
            </a:extLst>
          </p:cNvPr>
          <p:cNvSpPr/>
          <p:nvPr/>
        </p:nvSpPr>
        <p:spPr>
          <a:xfrm>
            <a:off x="7248780" y="3741893"/>
            <a:ext cx="1800000" cy="180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3200" b="1">
                <a:solidFill>
                  <a:schemeClr val="bg1"/>
                </a:solidFill>
                <a:latin typeface="Poppins" panose="00000500000000000000" pitchFamily="2" charset="0"/>
                <a:ea typeface="Open Sans" panose="020B0606030504020204" pitchFamily="34" charset="0"/>
                <a:cs typeface="Poppins" panose="00000500000000000000" pitchFamily="2" charset="0"/>
              </a:rPr>
              <a:t>$4B</a:t>
            </a:r>
          </a:p>
          <a:p>
            <a:pPr algn="ctr"/>
            <a:r>
              <a:rPr lang="en-US" sz="1400">
                <a:solidFill>
                  <a:schemeClr val="bg1"/>
                </a:solidFill>
                <a:latin typeface="Poppins" panose="00000500000000000000" pitchFamily="2" charset="0"/>
                <a:ea typeface="Open Sans" panose="020B0606030504020204" pitchFamily="34" charset="0"/>
                <a:cs typeface="Poppins" panose="00000500000000000000" pitchFamily="2" charset="0"/>
              </a:rPr>
              <a:t>Testing Tools</a:t>
            </a:r>
          </a:p>
        </p:txBody>
      </p:sp>
      <p:sp>
        <p:nvSpPr>
          <p:cNvPr id="71" name="Rectangle 70">
            <a:extLst>
              <a:ext uri="{FF2B5EF4-FFF2-40B4-BE49-F238E27FC236}">
                <a16:creationId xmlns:a16="http://schemas.microsoft.com/office/drawing/2014/main" id="{CCCA1A8F-EB9E-417B-BC15-D0EA4BBEE4AD}"/>
              </a:ext>
            </a:extLst>
          </p:cNvPr>
          <p:cNvSpPr/>
          <p:nvPr/>
        </p:nvSpPr>
        <p:spPr>
          <a:xfrm>
            <a:off x="5268861" y="2227783"/>
            <a:ext cx="2146300" cy="2414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200" b="1">
                <a:solidFill>
                  <a:schemeClr val="tx1"/>
                </a:solidFill>
                <a:latin typeface="Poppins" panose="00000500000000000000" pitchFamily="2" charset="0"/>
                <a:ea typeface="Open Sans" panose="020B0606030504020204" pitchFamily="34" charset="0"/>
                <a:cs typeface="Poppins" panose="00000500000000000000" pitchFamily="2" charset="0"/>
              </a:rPr>
              <a:t>$36B</a:t>
            </a:r>
          </a:p>
          <a:p>
            <a:pPr algn="ctr"/>
            <a:r>
              <a:rPr lang="en-US" sz="1400">
                <a:solidFill>
                  <a:schemeClr val="tx1"/>
                </a:solidFill>
                <a:latin typeface="Poppins" panose="00000500000000000000" pitchFamily="2" charset="0"/>
                <a:ea typeface="Open Sans" panose="020B0606030504020204" pitchFamily="34" charset="0"/>
                <a:cs typeface="Poppins" panose="00000500000000000000" pitchFamily="2" charset="0"/>
              </a:rPr>
              <a:t>Testing Services</a:t>
            </a:r>
          </a:p>
          <a:p>
            <a:pPr algn="ctr"/>
            <a:r>
              <a:rPr lang="en-US">
                <a:solidFill>
                  <a:schemeClr val="tx1"/>
                </a:solidFill>
                <a:latin typeface="Segoe UI Symbol" panose="020B0502040204020203" pitchFamily="34" charset="0"/>
                <a:ea typeface="Segoe UI Symbol" panose="020B0502040204020203" pitchFamily="34" charset="0"/>
                <a:cs typeface="Poppins" panose="00000500000000000000" pitchFamily="2" charset="0"/>
              </a:rPr>
              <a:t>▾</a:t>
            </a:r>
          </a:p>
          <a:p>
            <a:pPr algn="ctr"/>
            <a:r>
              <a:rPr lang="en-US" sz="1400">
                <a:solidFill>
                  <a:schemeClr val="tx1"/>
                </a:solidFill>
                <a:latin typeface="Poppins" panose="00000500000000000000" pitchFamily="2" charset="0"/>
                <a:ea typeface="Open Sans" panose="020B0606030504020204" pitchFamily="34" charset="0"/>
                <a:cs typeface="Poppins" panose="00000500000000000000" pitchFamily="2" charset="0"/>
              </a:rPr>
              <a:t>Accenture</a:t>
            </a:r>
          </a:p>
          <a:p>
            <a:pPr algn="ctr"/>
            <a:r>
              <a:rPr lang="en-US" sz="1400">
                <a:solidFill>
                  <a:schemeClr val="tx1"/>
                </a:solidFill>
                <a:latin typeface="Poppins" panose="00000500000000000000" pitchFamily="2" charset="0"/>
                <a:ea typeface="Open Sans" panose="020B0606030504020204" pitchFamily="34" charset="0"/>
                <a:cs typeface="Poppins" panose="00000500000000000000" pitchFamily="2" charset="0"/>
              </a:rPr>
              <a:t>Cognizant</a:t>
            </a:r>
          </a:p>
          <a:p>
            <a:pPr algn="ctr"/>
            <a:r>
              <a:rPr lang="en-US" sz="1400">
                <a:solidFill>
                  <a:schemeClr val="tx1"/>
                </a:solidFill>
                <a:latin typeface="Poppins" panose="00000500000000000000" pitchFamily="2" charset="0"/>
                <a:ea typeface="Open Sans" panose="020B0606030504020204" pitchFamily="34" charset="0"/>
                <a:cs typeface="Poppins" panose="00000500000000000000" pitchFamily="2" charset="0"/>
              </a:rPr>
              <a:t>Capgemini</a:t>
            </a:r>
          </a:p>
          <a:p>
            <a:pPr algn="ctr"/>
            <a:r>
              <a:rPr lang="en-US" sz="1400">
                <a:solidFill>
                  <a:schemeClr val="tx1"/>
                </a:solidFill>
                <a:latin typeface="Poppins" panose="00000500000000000000" pitchFamily="2" charset="0"/>
                <a:ea typeface="Open Sans" panose="020B0606030504020204" pitchFamily="34" charset="0"/>
                <a:cs typeface="Poppins" panose="00000500000000000000" pitchFamily="2" charset="0"/>
              </a:rPr>
              <a:t>Wipro</a:t>
            </a:r>
          </a:p>
          <a:p>
            <a:pPr algn="ctr"/>
            <a:r>
              <a:rPr lang="en-US" sz="1400">
                <a:solidFill>
                  <a:schemeClr val="tx1"/>
                </a:solidFill>
                <a:latin typeface="Poppins" panose="00000500000000000000" pitchFamily="2" charset="0"/>
                <a:ea typeface="Open Sans" panose="020B0606030504020204" pitchFamily="34" charset="0"/>
                <a:cs typeface="Poppins" panose="00000500000000000000" pitchFamily="2" charset="0"/>
              </a:rPr>
              <a:t>Infosys</a:t>
            </a:r>
          </a:p>
        </p:txBody>
      </p:sp>
      <p:sp>
        <p:nvSpPr>
          <p:cNvPr id="101" name="Rectangle 100">
            <a:extLst>
              <a:ext uri="{FF2B5EF4-FFF2-40B4-BE49-F238E27FC236}">
                <a16:creationId xmlns:a16="http://schemas.microsoft.com/office/drawing/2014/main" id="{D6F8C3FB-40CA-4B95-911A-3843EBFAB6A6}"/>
              </a:ext>
            </a:extLst>
          </p:cNvPr>
          <p:cNvSpPr/>
          <p:nvPr/>
        </p:nvSpPr>
        <p:spPr>
          <a:xfrm flipH="1">
            <a:off x="0" y="0"/>
            <a:ext cx="36452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980000" rIns="0" bIns="0" rtlCol="0" anchor="ctr"/>
          <a:lstStyle/>
          <a:p>
            <a:pPr algn="ctr"/>
            <a:endParaRPr lang="en-US" sz="36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02" name="Graphic 101">
            <a:extLst>
              <a:ext uri="{FF2B5EF4-FFF2-40B4-BE49-F238E27FC236}">
                <a16:creationId xmlns:a16="http://schemas.microsoft.com/office/drawing/2014/main" id="{7888BFAF-99D1-460D-83F8-799F217785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2800" y="158400"/>
            <a:ext cx="708506" cy="264393"/>
          </a:xfrm>
          <a:prstGeom prst="rect">
            <a:avLst/>
          </a:prstGeom>
        </p:spPr>
      </p:pic>
      <p:sp>
        <p:nvSpPr>
          <p:cNvPr id="103" name="Rectangle 102">
            <a:extLst>
              <a:ext uri="{FF2B5EF4-FFF2-40B4-BE49-F238E27FC236}">
                <a16:creationId xmlns:a16="http://schemas.microsoft.com/office/drawing/2014/main" id="{6C2D83A3-CCC0-4ACF-B738-9A222687DBA7}"/>
              </a:ext>
            </a:extLst>
          </p:cNvPr>
          <p:cNvSpPr/>
          <p:nvPr/>
        </p:nvSpPr>
        <p:spPr>
          <a:xfrm>
            <a:off x="3645281" y="6492402"/>
            <a:ext cx="8546718" cy="365598"/>
          </a:xfrm>
          <a:prstGeom prst="rect">
            <a:avLst/>
          </a:prstGeom>
        </p:spPr>
        <p:txBody>
          <a:bodyPr wrap="square" lIns="216000" rIns="180000" anchor="ctr" anchorCtr="0">
            <a:noAutofit/>
          </a:bodyPr>
          <a:lstStyle/>
          <a:p>
            <a:r>
              <a:rPr lang="en-US" sz="1200">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b="1">
                <a:latin typeface="Poppins" panose="00000500000000000000" pitchFamily="2" charset="0"/>
                <a:ea typeface="Open Sans Light" panose="020B0306030504020204" pitchFamily="34" charset="0"/>
                <a:cs typeface="Poppins" panose="00000500000000000000" pitchFamily="2" charset="0"/>
              </a:rPr>
              <a:t>Source</a:t>
            </a:r>
            <a:r>
              <a:rPr lang="en-US" sz="1200">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200">
                <a:latin typeface="Open Sans Light" panose="020B0306030504020204" pitchFamily="34" charset="0"/>
                <a:ea typeface="Open Sans Light" panose="020B0306030504020204" pitchFamily="34" charset="0"/>
                <a:cs typeface="Open Sans Light" panose="020B0306030504020204" pitchFamily="34" charset="0"/>
              </a:rPr>
              <a:t>‹› </a:t>
            </a:r>
            <a:r>
              <a:rPr lang="en-US" sz="1200">
                <a:latin typeface="Poppins" panose="00000500000000000000" pitchFamily="2" charset="0"/>
                <a:ea typeface="Open Sans Light" panose="020B0306030504020204" pitchFamily="34" charset="0"/>
                <a:cs typeface="Poppins" panose="00000500000000000000" pitchFamily="2" charset="0"/>
              </a:rPr>
              <a:t>Gartner, Forrester, IDC</a:t>
            </a:r>
          </a:p>
        </p:txBody>
      </p:sp>
      <p:sp>
        <p:nvSpPr>
          <p:cNvPr id="31" name="Rectangle 30">
            <a:extLst>
              <a:ext uri="{FF2B5EF4-FFF2-40B4-BE49-F238E27FC236}">
                <a16:creationId xmlns:a16="http://schemas.microsoft.com/office/drawing/2014/main" id="{10F19383-4544-424B-8177-214AE106F9F4}"/>
              </a:ext>
            </a:extLst>
          </p:cNvPr>
          <p:cNvSpPr/>
          <p:nvPr/>
        </p:nvSpPr>
        <p:spPr>
          <a:xfrm flipH="1">
            <a:off x="651573" y="696231"/>
            <a:ext cx="2342135" cy="1038677"/>
          </a:xfrm>
          <a:prstGeom prst="rect">
            <a:avLst/>
          </a:prstGeom>
          <a:solidFill>
            <a:srgbClr val="ED7D3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bg1"/>
                </a:solidFill>
                <a:latin typeface="Poppins" panose="00000500000000000000" pitchFamily="2" charset="0"/>
                <a:cs typeface="Poppins" panose="00000500000000000000" pitchFamily="2" charset="0"/>
              </a:rPr>
              <a:t>Software testing is an established market</a:t>
            </a:r>
          </a:p>
        </p:txBody>
      </p:sp>
      <p:sp>
        <p:nvSpPr>
          <p:cNvPr id="33" name="Rectangle 32">
            <a:extLst>
              <a:ext uri="{FF2B5EF4-FFF2-40B4-BE49-F238E27FC236}">
                <a16:creationId xmlns:a16="http://schemas.microsoft.com/office/drawing/2014/main" id="{81F46907-A1C8-4726-8DBA-E1B25911765C}"/>
              </a:ext>
            </a:extLst>
          </p:cNvPr>
          <p:cNvSpPr/>
          <p:nvPr/>
        </p:nvSpPr>
        <p:spPr>
          <a:xfrm flipH="1">
            <a:off x="651573" y="1879145"/>
            <a:ext cx="2342135" cy="1038677"/>
          </a:xfrm>
          <a:prstGeom prst="rect">
            <a:avLst/>
          </a:prstGeom>
          <a:solidFill>
            <a:srgbClr val="ED7D3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bg1"/>
                </a:solidFill>
                <a:latin typeface="Poppins" panose="00000500000000000000" pitchFamily="2" charset="0"/>
                <a:cs typeface="Poppins" panose="00000500000000000000" pitchFamily="2" charset="0"/>
              </a:rPr>
              <a:t>Spend on testing</a:t>
            </a:r>
            <a:br>
              <a:rPr lang="en-US" sz="1400">
                <a:solidFill>
                  <a:schemeClr val="bg1"/>
                </a:solidFill>
                <a:latin typeface="Poppins" panose="00000500000000000000" pitchFamily="2" charset="0"/>
                <a:cs typeface="Poppins" panose="00000500000000000000" pitchFamily="2" charset="0"/>
              </a:rPr>
            </a:br>
            <a:r>
              <a:rPr lang="en-US" sz="1400">
                <a:solidFill>
                  <a:schemeClr val="bg1"/>
                </a:solidFill>
                <a:latin typeface="Poppins" panose="00000500000000000000" pitchFamily="2" charset="0"/>
                <a:cs typeface="Poppins" panose="00000500000000000000" pitchFamily="2" charset="0"/>
              </a:rPr>
              <a:t>services slows down</a:t>
            </a:r>
          </a:p>
        </p:txBody>
      </p:sp>
      <p:sp>
        <p:nvSpPr>
          <p:cNvPr id="34" name="Rectangle 33">
            <a:extLst>
              <a:ext uri="{FF2B5EF4-FFF2-40B4-BE49-F238E27FC236}">
                <a16:creationId xmlns:a16="http://schemas.microsoft.com/office/drawing/2014/main" id="{4A7339A3-9635-4EEE-AC06-68D40FE31A7E}"/>
              </a:ext>
            </a:extLst>
          </p:cNvPr>
          <p:cNvSpPr/>
          <p:nvPr/>
        </p:nvSpPr>
        <p:spPr>
          <a:xfrm flipH="1">
            <a:off x="651573" y="3062059"/>
            <a:ext cx="2342135" cy="1038677"/>
          </a:xfrm>
          <a:prstGeom prst="rect">
            <a:avLst/>
          </a:prstGeom>
          <a:solidFill>
            <a:srgbClr val="ED7D3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bg1"/>
                </a:solidFill>
                <a:latin typeface="Poppins" panose="00000500000000000000" pitchFamily="2" charset="0"/>
                <a:cs typeface="Poppins" panose="00000500000000000000" pitchFamily="2" charset="0"/>
              </a:rPr>
              <a:t>Spend on testing</a:t>
            </a:r>
            <a:br>
              <a:rPr lang="en-US" sz="1400">
                <a:solidFill>
                  <a:schemeClr val="bg1"/>
                </a:solidFill>
                <a:latin typeface="Poppins" panose="00000500000000000000" pitchFamily="2" charset="0"/>
                <a:cs typeface="Poppins" panose="00000500000000000000" pitchFamily="2" charset="0"/>
              </a:rPr>
            </a:br>
            <a:r>
              <a:rPr lang="en-US" sz="1400">
                <a:solidFill>
                  <a:schemeClr val="bg1"/>
                </a:solidFill>
                <a:latin typeface="Poppins" panose="00000500000000000000" pitchFamily="2" charset="0"/>
                <a:cs typeface="Poppins" panose="00000500000000000000" pitchFamily="2" charset="0"/>
              </a:rPr>
              <a:t>tools speeds up</a:t>
            </a:r>
          </a:p>
        </p:txBody>
      </p:sp>
      <p:sp>
        <p:nvSpPr>
          <p:cNvPr id="35" name="Rectangle 34">
            <a:extLst>
              <a:ext uri="{FF2B5EF4-FFF2-40B4-BE49-F238E27FC236}">
                <a16:creationId xmlns:a16="http://schemas.microsoft.com/office/drawing/2014/main" id="{1F826F2A-B2BF-4E6F-A62B-1DFF41BDE349}"/>
              </a:ext>
            </a:extLst>
          </p:cNvPr>
          <p:cNvSpPr/>
          <p:nvPr/>
        </p:nvSpPr>
        <p:spPr>
          <a:xfrm flipH="1">
            <a:off x="651573" y="4244973"/>
            <a:ext cx="2342135" cy="1038677"/>
          </a:xfrm>
          <a:prstGeom prst="rect">
            <a:avLst/>
          </a:prstGeom>
          <a:solidFill>
            <a:srgbClr val="ED7D3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bg1"/>
                </a:solidFill>
                <a:latin typeface="Poppins" panose="00000500000000000000" pitchFamily="2" charset="0"/>
                <a:cs typeface="Poppins" panose="00000500000000000000" pitchFamily="2" charset="0"/>
              </a:rPr>
              <a:t>Increasing adoption</a:t>
            </a:r>
            <a:br>
              <a:rPr lang="en-US" sz="1400">
                <a:solidFill>
                  <a:schemeClr val="bg1"/>
                </a:solidFill>
                <a:latin typeface="Poppins" panose="00000500000000000000" pitchFamily="2" charset="0"/>
                <a:cs typeface="Poppins" panose="00000500000000000000" pitchFamily="2" charset="0"/>
              </a:rPr>
            </a:br>
            <a:r>
              <a:rPr lang="en-US" sz="1400">
                <a:solidFill>
                  <a:schemeClr val="bg1"/>
                </a:solidFill>
                <a:latin typeface="Poppins" panose="00000500000000000000" pitchFamily="2" charset="0"/>
                <a:cs typeface="Poppins" panose="00000500000000000000" pitchFamily="2" charset="0"/>
              </a:rPr>
              <a:t>of DevOps &amp; Agile</a:t>
            </a:r>
          </a:p>
        </p:txBody>
      </p:sp>
      <p:sp>
        <p:nvSpPr>
          <p:cNvPr id="36" name="Rectangle 35">
            <a:extLst>
              <a:ext uri="{FF2B5EF4-FFF2-40B4-BE49-F238E27FC236}">
                <a16:creationId xmlns:a16="http://schemas.microsoft.com/office/drawing/2014/main" id="{E71BCAAD-0B5F-4130-8E59-A61656D7C737}"/>
              </a:ext>
            </a:extLst>
          </p:cNvPr>
          <p:cNvSpPr/>
          <p:nvPr/>
        </p:nvSpPr>
        <p:spPr>
          <a:xfrm flipH="1">
            <a:off x="651573" y="5427887"/>
            <a:ext cx="2342135" cy="1038677"/>
          </a:xfrm>
          <a:prstGeom prst="rect">
            <a:avLst/>
          </a:prstGeom>
          <a:solidFill>
            <a:srgbClr val="ED7D3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bg1"/>
                </a:solidFill>
                <a:latin typeface="Poppins" panose="00000500000000000000" pitchFamily="2" charset="0"/>
                <a:cs typeface="Poppins" panose="00000500000000000000" pitchFamily="2" charset="0"/>
              </a:rPr>
              <a:t>Incumbents are</a:t>
            </a:r>
            <a:br>
              <a:rPr lang="en-US" sz="1400">
                <a:solidFill>
                  <a:schemeClr val="bg1"/>
                </a:solidFill>
                <a:latin typeface="Poppins" panose="00000500000000000000" pitchFamily="2" charset="0"/>
                <a:cs typeface="Poppins" panose="00000500000000000000" pitchFamily="2" charset="0"/>
              </a:rPr>
            </a:br>
            <a:r>
              <a:rPr lang="en-US" sz="1400">
                <a:solidFill>
                  <a:schemeClr val="bg1"/>
                </a:solidFill>
                <a:latin typeface="Poppins" panose="00000500000000000000" pitchFamily="2" charset="0"/>
                <a:cs typeface="Poppins" panose="00000500000000000000" pitchFamily="2" charset="0"/>
              </a:rPr>
              <a:t>losing share</a:t>
            </a:r>
          </a:p>
        </p:txBody>
      </p:sp>
      <p:pic>
        <p:nvPicPr>
          <p:cNvPr id="123" name="Picture 122" descr="A picture containing object, clock&#10;&#10;Description automatically generated">
            <a:extLst>
              <a:ext uri="{FF2B5EF4-FFF2-40B4-BE49-F238E27FC236}">
                <a16:creationId xmlns:a16="http://schemas.microsoft.com/office/drawing/2014/main" id="{A38C0764-8593-4325-9F64-46F4A51CE5C2}"/>
              </a:ext>
            </a:extLst>
          </p:cNvPr>
          <p:cNvPicPr>
            <a:picLocks noChangeAspect="1"/>
          </p:cNvPicPr>
          <p:nvPr/>
        </p:nvPicPr>
        <p:blipFill>
          <a:blip r:embed="rId9">
            <a:biLevel thresh="25000"/>
          </a:blip>
          <a:stretch>
            <a:fillRect/>
          </a:stretch>
        </p:blipFill>
        <p:spPr>
          <a:xfrm>
            <a:off x="2371415" y="6250214"/>
            <a:ext cx="546244" cy="135281"/>
          </a:xfrm>
          <a:prstGeom prst="rect">
            <a:avLst/>
          </a:prstGeom>
        </p:spPr>
      </p:pic>
      <p:sp>
        <p:nvSpPr>
          <p:cNvPr id="4" name="Rectangle 3">
            <a:extLst>
              <a:ext uri="{FF2B5EF4-FFF2-40B4-BE49-F238E27FC236}">
                <a16:creationId xmlns:a16="http://schemas.microsoft.com/office/drawing/2014/main" id="{CDC6127D-BB7E-4815-8506-581080D0AD38}"/>
              </a:ext>
            </a:extLst>
          </p:cNvPr>
          <p:cNvSpPr/>
          <p:nvPr/>
        </p:nvSpPr>
        <p:spPr>
          <a:xfrm>
            <a:off x="7188887" y="1388572"/>
            <a:ext cx="1919785" cy="2308324"/>
          </a:xfrm>
          <a:prstGeom prst="rect">
            <a:avLst/>
          </a:prstGeom>
        </p:spPr>
        <p:txBody>
          <a:bodyPr anchor="b" anchorCtr="0">
            <a:noAutofit/>
          </a:bodyPr>
          <a:lstStyle/>
          <a:p>
            <a:pPr algn="ctr"/>
            <a:r>
              <a:rPr lang="en-US" sz="1400">
                <a:latin typeface="Poppins" panose="00000500000000000000" pitchFamily="2" charset="0"/>
                <a:ea typeface="Open Sans" panose="020B0606030504020204" pitchFamily="34" charset="0"/>
                <a:cs typeface="Poppins" panose="00000500000000000000" pitchFamily="2" charset="0"/>
              </a:rPr>
              <a:t>Tricentis</a:t>
            </a:r>
          </a:p>
          <a:p>
            <a:pPr algn="ctr"/>
            <a:r>
              <a:rPr lang="en-US" sz="1400">
                <a:latin typeface="Poppins" panose="00000500000000000000" pitchFamily="2" charset="0"/>
                <a:ea typeface="Open Sans" panose="020B0606030504020204" pitchFamily="34" charset="0"/>
                <a:cs typeface="Poppins" panose="00000500000000000000" pitchFamily="2" charset="0"/>
              </a:rPr>
              <a:t>Worksoft</a:t>
            </a:r>
          </a:p>
          <a:p>
            <a:pPr algn="ctr"/>
            <a:r>
              <a:rPr lang="en-US" sz="1400">
                <a:latin typeface="Poppins" panose="00000500000000000000" pitchFamily="2" charset="0"/>
                <a:ea typeface="Open Sans" panose="020B0606030504020204" pitchFamily="34" charset="0"/>
                <a:cs typeface="Poppins" panose="00000500000000000000" pitchFamily="2" charset="0"/>
              </a:rPr>
              <a:t>Smartbear</a:t>
            </a:r>
          </a:p>
          <a:p>
            <a:pPr algn="ctr"/>
            <a:r>
              <a:rPr lang="en-US" sz="1400">
                <a:latin typeface="Poppins" panose="00000500000000000000" pitchFamily="2" charset="0"/>
                <a:ea typeface="Open Sans" panose="020B0606030504020204" pitchFamily="34" charset="0"/>
                <a:cs typeface="Poppins" panose="00000500000000000000" pitchFamily="2" charset="0"/>
              </a:rPr>
              <a:t>MicroFocus</a:t>
            </a:r>
          </a:p>
          <a:p>
            <a:pPr algn="ctr"/>
            <a:r>
              <a:rPr lang="en-US" sz="1400">
                <a:latin typeface="Poppins" panose="00000500000000000000" pitchFamily="2" charset="0"/>
                <a:ea typeface="Open Sans" panose="020B0606030504020204" pitchFamily="34" charset="0"/>
                <a:cs typeface="Poppins" panose="00000500000000000000" pitchFamily="2" charset="0"/>
              </a:rPr>
              <a:t>Eggplant</a:t>
            </a:r>
          </a:p>
          <a:p>
            <a:pPr algn="ctr"/>
            <a:r>
              <a:rPr lang="en-US">
                <a:latin typeface="Poppins" panose="00000500000000000000" pitchFamily="2" charset="0"/>
                <a:ea typeface="Open Sans" panose="020B0606030504020204" pitchFamily="34" charset="0"/>
                <a:cs typeface="Poppins" panose="00000500000000000000" pitchFamily="2" charset="0"/>
              </a:rPr>
              <a:t>▴</a:t>
            </a:r>
            <a:endParaRPr lang="en-US"/>
          </a:p>
        </p:txBody>
      </p:sp>
      <p:sp>
        <p:nvSpPr>
          <p:cNvPr id="40" name="Rectangle 39">
            <a:extLst>
              <a:ext uri="{FF2B5EF4-FFF2-40B4-BE49-F238E27FC236}">
                <a16:creationId xmlns:a16="http://schemas.microsoft.com/office/drawing/2014/main" id="{E0F27C52-9E6A-4370-A612-CC4DE30B4D01}"/>
              </a:ext>
            </a:extLst>
          </p:cNvPr>
          <p:cNvSpPr/>
          <p:nvPr/>
        </p:nvSpPr>
        <p:spPr>
          <a:xfrm>
            <a:off x="3645281" y="53122"/>
            <a:ext cx="8546718" cy="365598"/>
          </a:xfrm>
          <a:prstGeom prst="rect">
            <a:avLst/>
          </a:prstGeom>
        </p:spPr>
        <p:txBody>
          <a:bodyPr wrap="square" lIns="216000" rIns="180000" anchor="ctr" anchorCtr="0">
            <a:noAutofit/>
          </a:bodyPr>
          <a:lstStyle/>
          <a:p>
            <a:r>
              <a:rPr lang="en-US" sz="1200">
                <a:latin typeface="Segoe UI Symbol" panose="020B0502040204020203" pitchFamily="34" charset="0"/>
                <a:ea typeface="Segoe UI Symbol" panose="020B0502040204020203" pitchFamily="34" charset="0"/>
                <a:cs typeface="Open Sans Extrabold" panose="020B0906030804020204" pitchFamily="34" charset="0"/>
              </a:rPr>
              <a:t>⦿ </a:t>
            </a:r>
            <a:r>
              <a:rPr lang="en-US" sz="1200" b="1">
                <a:latin typeface="Poppins" panose="00000500000000000000" pitchFamily="2" charset="0"/>
                <a:ea typeface="Open Sans Light" panose="020B0306030504020204" pitchFamily="34" charset="0"/>
                <a:cs typeface="Poppins" panose="00000500000000000000" pitchFamily="2" charset="0"/>
              </a:rPr>
              <a:t>Regional</a:t>
            </a:r>
            <a:r>
              <a:rPr lang="en-US" sz="1200">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1200">
                <a:latin typeface="Open Sans Light" panose="020B0306030504020204" pitchFamily="34" charset="0"/>
                <a:ea typeface="Open Sans Light" panose="020B0306030504020204" pitchFamily="34" charset="0"/>
                <a:cs typeface="Open Sans Light" panose="020B0306030504020204" pitchFamily="34" charset="0"/>
              </a:rPr>
              <a:t>‹› </a:t>
            </a:r>
            <a:r>
              <a:rPr lang="en-US" sz="1200">
                <a:latin typeface="Poppins" panose="00000500000000000000" pitchFamily="2" charset="0"/>
                <a:ea typeface="Open Sans Light" panose="020B0306030504020204" pitchFamily="34" charset="0"/>
                <a:cs typeface="Poppins" panose="00000500000000000000" pitchFamily="2" charset="0"/>
              </a:rPr>
              <a:t>North America </a:t>
            </a:r>
            <a:r>
              <a:rPr lang="en-US" sz="1200" b="1">
                <a:latin typeface="Poppins" panose="00000500000000000000" pitchFamily="2" charset="0"/>
                <a:ea typeface="Open Sans" panose="020B0606030504020204" pitchFamily="34" charset="0"/>
                <a:cs typeface="Poppins" panose="00000500000000000000" pitchFamily="2" charset="0"/>
              </a:rPr>
              <a:t>45%</a:t>
            </a:r>
            <a:r>
              <a:rPr lang="en-US" sz="1200">
                <a:latin typeface="Poppins" panose="00000500000000000000" pitchFamily="2" charset="0"/>
                <a:ea typeface="Open Sans Light" panose="020B0306030504020204" pitchFamily="34" charset="0"/>
                <a:cs typeface="Poppins" panose="00000500000000000000" pitchFamily="2" charset="0"/>
              </a:rPr>
              <a:t> </a:t>
            </a:r>
            <a:r>
              <a:rPr lang="en-US" sz="1200">
                <a:latin typeface="Poppins" panose="00000500000000000000" pitchFamily="2" charset="0"/>
                <a:ea typeface="Segoe UI Symbol" panose="020B0502040204020203" pitchFamily="34" charset="0"/>
                <a:cs typeface="Poppins" panose="00000500000000000000" pitchFamily="2" charset="0"/>
              </a:rPr>
              <a:t>▪</a:t>
            </a:r>
            <a:r>
              <a:rPr lang="en-US" sz="1200">
                <a:latin typeface="Poppins" panose="00000500000000000000" pitchFamily="2" charset="0"/>
                <a:ea typeface="Open Sans Light" panose="020B0306030504020204" pitchFamily="34" charset="0"/>
                <a:cs typeface="Poppins" panose="00000500000000000000" pitchFamily="2" charset="0"/>
              </a:rPr>
              <a:t> Europe</a:t>
            </a:r>
            <a:r>
              <a:rPr lang="en-US" sz="1200">
                <a:latin typeface="Poppins" panose="00000500000000000000" pitchFamily="2" charset="0"/>
                <a:ea typeface="Segoe UI Symbol" panose="020B0502040204020203" pitchFamily="34" charset="0"/>
                <a:cs typeface="Poppins" panose="00000500000000000000" pitchFamily="2" charset="0"/>
              </a:rPr>
              <a:t> </a:t>
            </a:r>
            <a:r>
              <a:rPr lang="en-US" sz="1200" b="1">
                <a:latin typeface="Poppins" panose="00000500000000000000" pitchFamily="2" charset="0"/>
                <a:ea typeface="Open Sans" panose="020B0606030504020204" pitchFamily="34" charset="0"/>
                <a:cs typeface="Poppins" panose="00000500000000000000" pitchFamily="2" charset="0"/>
              </a:rPr>
              <a:t>25%</a:t>
            </a:r>
            <a:r>
              <a:rPr lang="en-US" sz="1200">
                <a:latin typeface="Poppins" panose="00000500000000000000" pitchFamily="2" charset="0"/>
                <a:ea typeface="Open Sans Light" panose="020B0306030504020204" pitchFamily="34" charset="0"/>
                <a:cs typeface="Poppins" panose="00000500000000000000" pitchFamily="2" charset="0"/>
              </a:rPr>
              <a:t> </a:t>
            </a:r>
            <a:r>
              <a:rPr lang="en-US" sz="1200">
                <a:latin typeface="Poppins" panose="00000500000000000000" pitchFamily="2" charset="0"/>
                <a:ea typeface="Segoe UI Symbol" panose="020B0502040204020203" pitchFamily="34" charset="0"/>
                <a:cs typeface="Poppins" panose="00000500000000000000" pitchFamily="2" charset="0"/>
              </a:rPr>
              <a:t>▪ </a:t>
            </a:r>
            <a:r>
              <a:rPr lang="en-US" sz="1200">
                <a:latin typeface="Poppins" panose="00000500000000000000" pitchFamily="2" charset="0"/>
                <a:ea typeface="Open Sans Light" panose="020B0306030504020204" pitchFamily="34" charset="0"/>
                <a:cs typeface="Poppins" panose="00000500000000000000" pitchFamily="2" charset="0"/>
              </a:rPr>
              <a:t>Asia Pacific </a:t>
            </a:r>
            <a:r>
              <a:rPr lang="en-US" sz="1200" b="1">
                <a:latin typeface="Poppins" panose="00000500000000000000" pitchFamily="2" charset="0"/>
                <a:ea typeface="Open Sans" panose="020B0606030504020204" pitchFamily="34" charset="0"/>
                <a:cs typeface="Poppins" panose="00000500000000000000" pitchFamily="2" charset="0"/>
              </a:rPr>
              <a:t>20% </a:t>
            </a:r>
            <a:r>
              <a:rPr lang="en-US" sz="1200">
                <a:latin typeface="Poppins" panose="00000500000000000000" pitchFamily="2" charset="0"/>
                <a:ea typeface="Segoe UI Symbol" panose="020B0502040204020203" pitchFamily="34" charset="0"/>
                <a:cs typeface="Poppins" panose="00000500000000000000" pitchFamily="2" charset="0"/>
              </a:rPr>
              <a:t>▪ </a:t>
            </a:r>
            <a:r>
              <a:rPr lang="en-US" sz="1200">
                <a:latin typeface="Poppins" panose="00000500000000000000" pitchFamily="2" charset="0"/>
                <a:ea typeface="Open Sans Light" panose="020B0306030504020204" pitchFamily="34" charset="0"/>
                <a:cs typeface="Poppins" panose="00000500000000000000" pitchFamily="2" charset="0"/>
              </a:rPr>
              <a:t>Rest </a:t>
            </a:r>
            <a:r>
              <a:rPr lang="en-US" sz="1200" b="1">
                <a:latin typeface="Poppins" panose="00000500000000000000" pitchFamily="2" charset="0"/>
                <a:ea typeface="Open Sans" panose="020B0606030504020204" pitchFamily="34" charset="0"/>
                <a:cs typeface="Poppins" panose="00000500000000000000" pitchFamily="2" charset="0"/>
              </a:rPr>
              <a:t>10%</a:t>
            </a:r>
          </a:p>
        </p:txBody>
      </p:sp>
    </p:spTree>
    <p:extLst>
      <p:ext uri="{BB962C8B-B14F-4D97-AF65-F5344CB8AC3E}">
        <p14:creationId xmlns:p14="http://schemas.microsoft.com/office/powerpoint/2010/main" val="171047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250"/>
                                        <p:tgtEl>
                                          <p:spTgt spid="40"/>
                                        </p:tgtEl>
                                        <p:attrNameLst>
                                          <p:attrName>ppt_y</p:attrName>
                                        </p:attrNameLst>
                                      </p:cBhvr>
                                      <p:tavLst>
                                        <p:tav tm="0">
                                          <p:val>
                                            <p:strVal val="#ppt_y-#ppt_h*1.125000"/>
                                          </p:val>
                                        </p:tav>
                                        <p:tav tm="100000">
                                          <p:val>
                                            <p:strVal val="#ppt_y"/>
                                          </p:val>
                                        </p:tav>
                                      </p:tavLst>
                                    </p:anim>
                                    <p:animEffect transition="in" filter="wipe(down)">
                                      <p:cBhvr>
                                        <p:cTn id="8" dur="250"/>
                                        <p:tgtEl>
                                          <p:spTgt spid="40"/>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25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250"/>
                                        <p:tgtEl>
                                          <p:spTgt spid="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01"/>
                                        </p:tgtEl>
                                        <p:attrNameLst>
                                          <p:attrName>style.visibility</p:attrName>
                                        </p:attrNameLst>
                                      </p:cBhvr>
                                      <p:to>
                                        <p:strVal val="visible"/>
                                      </p:to>
                                    </p:set>
                                    <p:anim calcmode="lin" valueType="num">
                                      <p:cBhvr additive="base">
                                        <p:cTn id="28" dur="250"/>
                                        <p:tgtEl>
                                          <p:spTgt spid="101"/>
                                        </p:tgtEl>
                                        <p:attrNameLst>
                                          <p:attrName>ppt_x</p:attrName>
                                        </p:attrNameLst>
                                      </p:cBhvr>
                                      <p:tavLst>
                                        <p:tav tm="0">
                                          <p:val>
                                            <p:strVal val="#ppt_x-#ppt_w*1.125000"/>
                                          </p:val>
                                        </p:tav>
                                        <p:tav tm="100000">
                                          <p:val>
                                            <p:strVal val="#ppt_x"/>
                                          </p:val>
                                        </p:tav>
                                      </p:tavLst>
                                    </p:anim>
                                    <p:animEffect transition="in" filter="wipe(right)">
                                      <p:cBhvr>
                                        <p:cTn id="29" dur="250"/>
                                        <p:tgtEl>
                                          <p:spTgt spid="101"/>
                                        </p:tgtEl>
                                      </p:cBhvr>
                                    </p:animEffect>
                                  </p:childTnLst>
                                </p:cTn>
                              </p:par>
                            </p:childTnLst>
                          </p:cTn>
                        </p:par>
                        <p:par>
                          <p:cTn id="30" fill="hold">
                            <p:stCondLst>
                              <p:cond delay="250"/>
                            </p:stCondLst>
                            <p:childTnLst>
                              <p:par>
                                <p:cTn id="31" presetID="10" presetClass="entr" presetSubtype="0" fill="hold" nodeType="after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fade">
                                      <p:cBhvr>
                                        <p:cTn id="33" dur="250"/>
                                        <p:tgtEl>
                                          <p:spTgt spid="10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25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250"/>
                                        <p:tgtEl>
                                          <p:spTgt spid="33"/>
                                        </p:tgtEl>
                                      </p:cBhvr>
                                    </p:animEffect>
                                  </p:childTnLst>
                                </p:cTn>
                              </p:par>
                            </p:childTnLst>
                          </p:cTn>
                        </p:par>
                        <p:par>
                          <p:cTn id="42" fill="hold">
                            <p:stCondLst>
                              <p:cond delay="250"/>
                            </p:stCondLst>
                            <p:childTnLst>
                              <p:par>
                                <p:cTn id="43" presetID="10" presetClass="entr" presetSubtype="0"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25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fade">
                                      <p:cBhvr>
                                        <p:cTn id="50" dur="250"/>
                                        <p:tgtEl>
                                          <p:spTgt spid="96"/>
                                        </p:tgtEl>
                                      </p:cBhvr>
                                    </p:animEffect>
                                  </p:childTnLst>
                                </p:cTn>
                              </p:par>
                            </p:childTnLst>
                          </p:cTn>
                        </p:par>
                        <p:par>
                          <p:cTn id="51" fill="hold">
                            <p:stCondLst>
                              <p:cond delay="250"/>
                            </p:stCondLst>
                            <p:childTnLst>
                              <p:par>
                                <p:cTn id="52" presetID="12" presetClass="entr" presetSubtype="4" fill="hold" grpId="0" nodeType="afterEffect">
                                  <p:stCondLst>
                                    <p:cond delay="0"/>
                                  </p:stCondLst>
                                  <p:childTnLst>
                                    <p:set>
                                      <p:cBhvr>
                                        <p:cTn id="53" dur="1" fill="hold">
                                          <p:stCondLst>
                                            <p:cond delay="0"/>
                                          </p:stCondLst>
                                        </p:cTn>
                                        <p:tgtEl>
                                          <p:spTgt spid="103"/>
                                        </p:tgtEl>
                                        <p:attrNameLst>
                                          <p:attrName>style.visibility</p:attrName>
                                        </p:attrNameLst>
                                      </p:cBhvr>
                                      <p:to>
                                        <p:strVal val="visible"/>
                                      </p:to>
                                    </p:set>
                                    <p:anim calcmode="lin" valueType="num">
                                      <p:cBhvr additive="base">
                                        <p:cTn id="54" dur="250"/>
                                        <p:tgtEl>
                                          <p:spTgt spid="103"/>
                                        </p:tgtEl>
                                        <p:attrNameLst>
                                          <p:attrName>ppt_y</p:attrName>
                                        </p:attrNameLst>
                                      </p:cBhvr>
                                      <p:tavLst>
                                        <p:tav tm="0">
                                          <p:val>
                                            <p:strVal val="#ppt_y+#ppt_h*1.125000"/>
                                          </p:val>
                                        </p:tav>
                                        <p:tav tm="100000">
                                          <p:val>
                                            <p:strVal val="#ppt_y"/>
                                          </p:val>
                                        </p:tav>
                                      </p:tavLst>
                                    </p:anim>
                                    <p:animEffect transition="in" filter="wipe(up)">
                                      <p:cBhvr>
                                        <p:cTn id="55" dur="250"/>
                                        <p:tgtEl>
                                          <p:spTgt spid="10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250"/>
                                        <p:tgtEl>
                                          <p:spTgt spid="3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250"/>
                                        <p:tgtEl>
                                          <p:spTgt spid="36"/>
                                        </p:tgtEl>
                                      </p:cBhvr>
                                    </p:animEffect>
                                  </p:childTnLst>
                                </p:cTn>
                              </p:par>
                            </p:childTnLst>
                          </p:cTn>
                        </p:par>
                        <p:par>
                          <p:cTn id="66" fill="hold">
                            <p:stCondLst>
                              <p:cond delay="250"/>
                            </p:stCondLst>
                            <p:childTnLst>
                              <p:par>
                                <p:cTn id="67" presetID="53" presetClass="entr" presetSubtype="16" fill="hold" nodeType="afterEffect">
                                  <p:stCondLst>
                                    <p:cond delay="0"/>
                                  </p:stCondLst>
                                  <p:childTnLst>
                                    <p:set>
                                      <p:cBhvr>
                                        <p:cTn id="68" dur="1" fill="hold">
                                          <p:stCondLst>
                                            <p:cond delay="0"/>
                                          </p:stCondLst>
                                        </p:cTn>
                                        <p:tgtEl>
                                          <p:spTgt spid="123"/>
                                        </p:tgtEl>
                                        <p:attrNameLst>
                                          <p:attrName>style.visibility</p:attrName>
                                        </p:attrNameLst>
                                      </p:cBhvr>
                                      <p:to>
                                        <p:strVal val="visible"/>
                                      </p:to>
                                    </p:set>
                                    <p:anim calcmode="lin" valueType="num">
                                      <p:cBhvr>
                                        <p:cTn id="69" dur="250" fill="hold"/>
                                        <p:tgtEl>
                                          <p:spTgt spid="123"/>
                                        </p:tgtEl>
                                        <p:attrNameLst>
                                          <p:attrName>ppt_w</p:attrName>
                                        </p:attrNameLst>
                                      </p:cBhvr>
                                      <p:tavLst>
                                        <p:tav tm="0">
                                          <p:val>
                                            <p:fltVal val="0"/>
                                          </p:val>
                                        </p:tav>
                                        <p:tav tm="100000">
                                          <p:val>
                                            <p:strVal val="#ppt_w"/>
                                          </p:val>
                                        </p:tav>
                                      </p:tavLst>
                                    </p:anim>
                                    <p:anim calcmode="lin" valueType="num">
                                      <p:cBhvr>
                                        <p:cTn id="70" dur="250" fill="hold"/>
                                        <p:tgtEl>
                                          <p:spTgt spid="123"/>
                                        </p:tgtEl>
                                        <p:attrNameLst>
                                          <p:attrName>ppt_h</p:attrName>
                                        </p:attrNameLst>
                                      </p:cBhvr>
                                      <p:tavLst>
                                        <p:tav tm="0">
                                          <p:val>
                                            <p:fltVal val="0"/>
                                          </p:val>
                                        </p:tav>
                                        <p:tav tm="100000">
                                          <p:val>
                                            <p:strVal val="#ppt_h"/>
                                          </p:val>
                                        </p:tav>
                                      </p:tavLst>
                                    </p:anim>
                                    <p:animEffect transition="in" filter="fade">
                                      <p:cBhvr>
                                        <p:cTn id="71" dur="25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1" grpId="0"/>
      <p:bldP spid="101" grpId="0" animBg="1"/>
      <p:bldP spid="103" grpId="0"/>
      <p:bldP spid="31" grpId="0" animBg="1"/>
      <p:bldP spid="33" grpId="0" animBg="1"/>
      <p:bldP spid="34" grpId="0" animBg="1"/>
      <p:bldP spid="35" grpId="0" animBg="1"/>
      <p:bldP spid="36" grpId="0" animBg="1"/>
      <p:bldP spid="4"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BF326-A885-4E85-8D4D-189B1E9F1864}"/>
              </a:ext>
            </a:extLst>
          </p:cNvPr>
          <p:cNvSpPr>
            <a:spLocks noGrp="1"/>
          </p:cNvSpPr>
          <p:nvPr>
            <p:ph type="ctrTitle"/>
          </p:nvPr>
        </p:nvSpPr>
        <p:spPr/>
        <p:txBody>
          <a:bodyPr/>
          <a:lstStyle/>
          <a:p>
            <a:r>
              <a:rPr lang="de-DE"/>
              <a:t>Software Testing</a:t>
            </a:r>
            <a:endParaRPr lang="de-AT"/>
          </a:p>
        </p:txBody>
      </p:sp>
    </p:spTree>
    <p:extLst>
      <p:ext uri="{BB962C8B-B14F-4D97-AF65-F5344CB8AC3E}">
        <p14:creationId xmlns:p14="http://schemas.microsoft.com/office/powerpoint/2010/main" val="152469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8BBECF5-0953-489C-95FB-3405342ACBF5}"/>
              </a:ext>
            </a:extLst>
          </p:cNvPr>
          <p:cNvSpPr/>
          <p:nvPr/>
        </p:nvSpPr>
        <p:spPr>
          <a:xfrm>
            <a:off x="7899400" y="0"/>
            <a:ext cx="42926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32000" rtlCol="0" anchor="t" anchorCtr="0"/>
          <a:lstStyle/>
          <a:p>
            <a:pPr algn="ctr">
              <a:lnSpc>
                <a:spcPts val="1800"/>
              </a:lnSpc>
            </a:pPr>
            <a:endParaRPr lang="de-AT" sz="1050">
              <a:solidFill>
                <a:srgbClr val="6F6F6F"/>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Content Placeholder 4">
            <a:extLst>
              <a:ext uri="{FF2B5EF4-FFF2-40B4-BE49-F238E27FC236}">
                <a16:creationId xmlns:a16="http://schemas.microsoft.com/office/drawing/2014/main" id="{A41E198A-FBD3-4537-89FD-6CCBA2BB9AFB}"/>
              </a:ext>
            </a:extLst>
          </p:cNvPr>
          <p:cNvSpPr>
            <a:spLocks noGrp="1"/>
          </p:cNvSpPr>
          <p:nvPr>
            <p:ph idx="4294967295"/>
          </p:nvPr>
        </p:nvSpPr>
        <p:spPr>
          <a:xfrm>
            <a:off x="911423" y="727074"/>
            <a:ext cx="4536183" cy="835719"/>
          </a:xfrm>
          <a:prstGeom prst="rect">
            <a:avLst/>
          </a:prstGeom>
        </p:spPr>
        <p:txBody>
          <a:bodyPr/>
          <a:lstStyle/>
          <a:p>
            <a:pPr marL="0" lvl="0" indent="0" defTabSz="457200">
              <a:lnSpc>
                <a:spcPts val="2600"/>
              </a:lnSpc>
              <a:spcBef>
                <a:spcPts val="0"/>
              </a:spcBef>
              <a:spcAft>
                <a:spcPts val="1400"/>
              </a:spcAft>
              <a:buClr>
                <a:srgbClr val="E64C2C"/>
              </a:buClr>
              <a:buSzPct val="80000"/>
              <a:buNone/>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1800">
                <a:solidFill>
                  <a:srgbClr val="ED7D3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Testing</a:t>
            </a:r>
            <a:br>
              <a:rPr lang="en-US" sz="1800" b="1">
                <a:solidFill>
                  <a:prstClr val="black"/>
                </a:solidFill>
                <a:latin typeface="Poppins" panose="00000500000000000000" pitchFamily="2" charset="0"/>
                <a:ea typeface="+mn-ea"/>
                <a:cs typeface="Poppins" panose="00000500000000000000" pitchFamily="2" charset="0"/>
              </a:rPr>
            </a:br>
            <a:r>
              <a:rPr lang="en-US" sz="1100">
                <a:solidFill>
                  <a:prstClr val="black"/>
                </a:solidFill>
                <a:latin typeface="Poppins Light" panose="00000400000000000000" pitchFamily="2" charset="0"/>
                <a:cs typeface="Poppins Light" panose="00000400000000000000" pitchFamily="2" charset="0"/>
              </a:rPr>
              <a:t>Challenge software to evaluate it</a:t>
            </a:r>
          </a:p>
        </p:txBody>
      </p:sp>
      <p:sp>
        <p:nvSpPr>
          <p:cNvPr id="4" name="Rectangle 3">
            <a:extLst>
              <a:ext uri="{FF2B5EF4-FFF2-40B4-BE49-F238E27FC236}">
                <a16:creationId xmlns:a16="http://schemas.microsoft.com/office/drawing/2014/main" id="{36D40A90-E12E-4646-8187-B2913B472251}"/>
              </a:ext>
            </a:extLst>
          </p:cNvPr>
          <p:cNvSpPr/>
          <p:nvPr/>
        </p:nvSpPr>
        <p:spPr>
          <a:xfrm>
            <a:off x="8989785" y="518537"/>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Functionality</a:t>
            </a:r>
          </a:p>
        </p:txBody>
      </p:sp>
      <p:sp>
        <p:nvSpPr>
          <p:cNvPr id="6" name="Rectangle 5">
            <a:extLst>
              <a:ext uri="{FF2B5EF4-FFF2-40B4-BE49-F238E27FC236}">
                <a16:creationId xmlns:a16="http://schemas.microsoft.com/office/drawing/2014/main" id="{5BD686F9-5C3E-4D78-BC2E-F046C3C93079}"/>
              </a:ext>
            </a:extLst>
          </p:cNvPr>
          <p:cNvSpPr/>
          <p:nvPr/>
        </p:nvSpPr>
        <p:spPr>
          <a:xfrm>
            <a:off x="8989785" y="1262137"/>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Security</a:t>
            </a:r>
          </a:p>
        </p:txBody>
      </p:sp>
      <p:sp>
        <p:nvSpPr>
          <p:cNvPr id="7" name="Rectangle 6">
            <a:extLst>
              <a:ext uri="{FF2B5EF4-FFF2-40B4-BE49-F238E27FC236}">
                <a16:creationId xmlns:a16="http://schemas.microsoft.com/office/drawing/2014/main" id="{6B6ED62B-15C6-4D05-972A-BDA6F8CC42F6}"/>
              </a:ext>
            </a:extLst>
          </p:cNvPr>
          <p:cNvSpPr/>
          <p:nvPr/>
        </p:nvSpPr>
        <p:spPr>
          <a:xfrm>
            <a:off x="8989785" y="2005738"/>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Interoperability</a:t>
            </a:r>
          </a:p>
        </p:txBody>
      </p:sp>
      <p:sp>
        <p:nvSpPr>
          <p:cNvPr id="8" name="Rectangle 7">
            <a:extLst>
              <a:ext uri="{FF2B5EF4-FFF2-40B4-BE49-F238E27FC236}">
                <a16:creationId xmlns:a16="http://schemas.microsoft.com/office/drawing/2014/main" id="{BDBC8D51-68F4-45DC-81A9-535D12DCBBD9}"/>
              </a:ext>
            </a:extLst>
          </p:cNvPr>
          <p:cNvSpPr/>
          <p:nvPr/>
        </p:nvSpPr>
        <p:spPr>
          <a:xfrm>
            <a:off x="8989785" y="2749338"/>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Stability</a:t>
            </a:r>
          </a:p>
        </p:txBody>
      </p:sp>
      <p:sp>
        <p:nvSpPr>
          <p:cNvPr id="9" name="Rectangle 8">
            <a:extLst>
              <a:ext uri="{FF2B5EF4-FFF2-40B4-BE49-F238E27FC236}">
                <a16:creationId xmlns:a16="http://schemas.microsoft.com/office/drawing/2014/main" id="{B16A614A-DE0D-4B23-BBB5-0C600FF17FD2}"/>
              </a:ext>
            </a:extLst>
          </p:cNvPr>
          <p:cNvSpPr/>
          <p:nvPr/>
        </p:nvSpPr>
        <p:spPr>
          <a:xfrm>
            <a:off x="8989785" y="3492939"/>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Performance</a:t>
            </a:r>
          </a:p>
        </p:txBody>
      </p:sp>
      <p:sp>
        <p:nvSpPr>
          <p:cNvPr id="10" name="Rectangle 9">
            <a:extLst>
              <a:ext uri="{FF2B5EF4-FFF2-40B4-BE49-F238E27FC236}">
                <a16:creationId xmlns:a16="http://schemas.microsoft.com/office/drawing/2014/main" id="{DD9245B5-7BDD-47EA-8805-85BE9EB632F3}"/>
              </a:ext>
            </a:extLst>
          </p:cNvPr>
          <p:cNvSpPr/>
          <p:nvPr/>
        </p:nvSpPr>
        <p:spPr>
          <a:xfrm>
            <a:off x="8989785" y="4236539"/>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Usability</a:t>
            </a:r>
          </a:p>
        </p:txBody>
      </p:sp>
      <p:sp>
        <p:nvSpPr>
          <p:cNvPr id="11" name="Rectangle 10">
            <a:extLst>
              <a:ext uri="{FF2B5EF4-FFF2-40B4-BE49-F238E27FC236}">
                <a16:creationId xmlns:a16="http://schemas.microsoft.com/office/drawing/2014/main" id="{49527561-9E58-484B-BD15-2DA0FD6BEB6B}"/>
              </a:ext>
            </a:extLst>
          </p:cNvPr>
          <p:cNvSpPr/>
          <p:nvPr/>
        </p:nvSpPr>
        <p:spPr>
          <a:xfrm>
            <a:off x="8989785" y="4980139"/>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Scalability</a:t>
            </a:r>
          </a:p>
        </p:txBody>
      </p:sp>
      <p:sp>
        <p:nvSpPr>
          <p:cNvPr id="12" name="Rectangle 11">
            <a:extLst>
              <a:ext uri="{FF2B5EF4-FFF2-40B4-BE49-F238E27FC236}">
                <a16:creationId xmlns:a16="http://schemas.microsoft.com/office/drawing/2014/main" id="{3686131D-D456-4318-B50D-79561C22B75C}"/>
              </a:ext>
            </a:extLst>
          </p:cNvPr>
          <p:cNvSpPr/>
          <p:nvPr/>
        </p:nvSpPr>
        <p:spPr>
          <a:xfrm>
            <a:off x="8989785" y="5723740"/>
            <a:ext cx="1903763" cy="615723"/>
          </a:xfrm>
          <a:prstGeom prst="rect">
            <a:avLst/>
          </a:prstGeom>
          <a:noFill/>
          <a:ln w="9525">
            <a:solidFill>
              <a:srgbClr val="D82323"/>
            </a:solidFill>
            <a:prstDash val="solid"/>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nchorCtr="0"/>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a:ln>
                  <a:noFill/>
                </a:ln>
                <a:solidFill>
                  <a:srgbClr val="D82323"/>
                </a:solidFill>
                <a:effectLst/>
                <a:uLnTx/>
                <a:uFillTx/>
                <a:latin typeface="Poppins" panose="00000500000000000000" pitchFamily="2" charset="0"/>
                <a:ea typeface="+mn-ea"/>
                <a:cs typeface="Poppins" panose="00000500000000000000" pitchFamily="2" charset="0"/>
              </a:rPr>
              <a:t>Reliability</a:t>
            </a:r>
          </a:p>
        </p:txBody>
      </p:sp>
      <p:grpSp>
        <p:nvGrpSpPr>
          <p:cNvPr id="3" name="Group 2">
            <a:extLst>
              <a:ext uri="{FF2B5EF4-FFF2-40B4-BE49-F238E27FC236}">
                <a16:creationId xmlns:a16="http://schemas.microsoft.com/office/drawing/2014/main" id="{9BFAAD18-400F-4B89-9969-A0A166E76B40}"/>
              </a:ext>
            </a:extLst>
          </p:cNvPr>
          <p:cNvGrpSpPr/>
          <p:nvPr/>
        </p:nvGrpSpPr>
        <p:grpSpPr>
          <a:xfrm>
            <a:off x="11092634" y="1262137"/>
            <a:ext cx="337586" cy="5077325"/>
            <a:chOff x="11092634" y="1389407"/>
            <a:chExt cx="337586" cy="4880118"/>
          </a:xfrm>
        </p:grpSpPr>
        <p:cxnSp>
          <p:nvCxnSpPr>
            <p:cNvPr id="14" name="Straight Arrow Connector 13">
              <a:extLst>
                <a:ext uri="{FF2B5EF4-FFF2-40B4-BE49-F238E27FC236}">
                  <a16:creationId xmlns:a16="http://schemas.microsoft.com/office/drawing/2014/main" id="{6FB37FFC-0A60-4A54-916B-2EE8FAFC1EFE}"/>
                </a:ext>
              </a:extLst>
            </p:cNvPr>
            <p:cNvCxnSpPr>
              <a:cxnSpLocks/>
            </p:cNvCxnSpPr>
            <p:nvPr/>
          </p:nvCxnSpPr>
          <p:spPr>
            <a:xfrm>
              <a:off x="11092634" y="1389407"/>
              <a:ext cx="0" cy="488011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2A25CB-D11B-4C42-A3A8-8BEB25E86991}"/>
                </a:ext>
              </a:extLst>
            </p:cNvPr>
            <p:cNvSpPr/>
            <p:nvPr/>
          </p:nvSpPr>
          <p:spPr>
            <a:xfrm rot="5400000">
              <a:off x="9970282" y="2916727"/>
              <a:ext cx="2642877"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solidFill>
                  <a:effectLst/>
                  <a:uLnTx/>
                  <a:uFillTx/>
                  <a:latin typeface="Poppins" panose="00000500000000000000" pitchFamily="2" charset="0"/>
                  <a:ea typeface="Source Sans Pro" panose="020B0503030403020204" pitchFamily="34" charset="0"/>
                  <a:cs typeface="Poppins" panose="00000500000000000000" pitchFamily="2" charset="0"/>
                </a:rPr>
                <a:t>aka non</a:t>
              </a:r>
              <a:r>
                <a:rPr kumimoji="0" lang="de-DE" sz="1100" b="0" i="0" u="none" strike="noStrike" kern="1200" cap="none" spc="0" normalizeH="0" baseline="0" noProof="0">
                  <a:ln>
                    <a:noFill/>
                  </a:ln>
                  <a:solidFill>
                    <a:prstClr val="black"/>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a:t>
              </a:r>
              <a:r>
                <a:rPr kumimoji="0" lang="de-DE" sz="1200" b="0" i="0" u="none" strike="noStrike" kern="1200" cap="none" spc="0" normalizeH="0" baseline="0" noProof="0">
                  <a:ln>
                    <a:noFill/>
                  </a:ln>
                  <a:solidFill>
                    <a:prstClr val="black"/>
                  </a:solidFill>
                  <a:effectLst/>
                  <a:uLnTx/>
                  <a:uFillTx/>
                  <a:latin typeface="Poppins" panose="00000500000000000000" pitchFamily="2" charset="0"/>
                  <a:ea typeface="Source Sans Pro" panose="020B0503030403020204" pitchFamily="34" charset="0"/>
                  <a:cs typeface="Poppins" panose="00000500000000000000" pitchFamily="2" charset="0"/>
                </a:rPr>
                <a:t>functional</a:t>
              </a:r>
              <a:endParaRPr kumimoji="0" lang="de-AT" sz="1200" b="0" i="0" u="none" strike="noStrike" kern="1200" cap="none" spc="0" normalizeH="0" baseline="0" noProof="0">
                <a:ln>
                  <a:noFill/>
                </a:ln>
                <a:solidFill>
                  <a:prstClr val="black"/>
                </a:solidFill>
                <a:effectLst/>
                <a:uLnTx/>
                <a:uFillTx/>
                <a:latin typeface="Poppins" panose="00000500000000000000" pitchFamily="2" charset="0"/>
                <a:ea typeface="Source Sans Pro" panose="020B0503030403020204" pitchFamily="34" charset="0"/>
                <a:cs typeface="Poppins" panose="00000500000000000000" pitchFamily="2" charset="0"/>
              </a:endParaRPr>
            </a:p>
          </p:txBody>
        </p:sp>
      </p:grpSp>
      <p:sp>
        <p:nvSpPr>
          <p:cNvPr id="16" name="Rectangle 15">
            <a:extLst>
              <a:ext uri="{FF2B5EF4-FFF2-40B4-BE49-F238E27FC236}">
                <a16:creationId xmlns:a16="http://schemas.microsoft.com/office/drawing/2014/main" id="{C1B9A523-4616-4FA2-A11B-0549896D0EED}"/>
              </a:ext>
            </a:extLst>
          </p:cNvPr>
          <p:cNvSpPr/>
          <p:nvPr/>
        </p:nvSpPr>
        <p:spPr>
          <a:xfrm>
            <a:off x="911424" y="116001"/>
            <a:ext cx="10225136" cy="365598"/>
          </a:xfrm>
          <a:prstGeom prst="rect">
            <a:avLst/>
          </a:prstGeom>
        </p:spPr>
        <p:txBody>
          <a:bodyPr wrap="square" lIns="36000" rIns="0" anchor="ctr" anchorCtr="0">
            <a:noAutofit/>
          </a:bodyPr>
          <a:lstStyle/>
          <a:p>
            <a:pPr defTabSz="914400"/>
            <a:r>
              <a:rPr lang="en-US" sz="1200">
                <a:latin typeface="Open Sans Light" panose="020B0306030504020204" pitchFamily="34" charset="0"/>
                <a:ea typeface="Open Sans Light" panose="020B0306030504020204" pitchFamily="34" charset="0"/>
                <a:cs typeface="Open Sans Light" panose="020B0306030504020204" pitchFamily="34" charset="0"/>
              </a:rPr>
              <a:t>‹› Here's a short story of software testing.</a:t>
            </a:r>
          </a:p>
        </p:txBody>
      </p:sp>
      <p:pic>
        <p:nvPicPr>
          <p:cNvPr id="19" name="Graphic 18">
            <a:extLst>
              <a:ext uri="{FF2B5EF4-FFF2-40B4-BE49-F238E27FC236}">
                <a16:creationId xmlns:a16="http://schemas.microsoft.com/office/drawing/2014/main" id="{24E948A0-F9CE-4314-8B28-7A7FF1700D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801" y="158400"/>
            <a:ext cx="708504" cy="264393"/>
          </a:xfrm>
          <a:prstGeom prst="rect">
            <a:avLst/>
          </a:prstGeom>
        </p:spPr>
      </p:pic>
      <p:sp>
        <p:nvSpPr>
          <p:cNvPr id="21" name="Rectangle 20">
            <a:extLst>
              <a:ext uri="{FF2B5EF4-FFF2-40B4-BE49-F238E27FC236}">
                <a16:creationId xmlns:a16="http://schemas.microsoft.com/office/drawing/2014/main" id="{0ACE4874-8946-460C-AC87-E915072C1E9F}"/>
              </a:ext>
            </a:extLst>
          </p:cNvPr>
          <p:cNvSpPr/>
          <p:nvPr/>
        </p:nvSpPr>
        <p:spPr>
          <a:xfrm flipH="1">
            <a:off x="7835900" y="0"/>
            <a:ext cx="63500" cy="6858000"/>
          </a:xfrm>
          <a:prstGeom prst="rect">
            <a:avLst/>
          </a:prstGeom>
          <a:solidFill>
            <a:srgbClr val="E33C1B"/>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200" b="1">
              <a:latin typeface="Poppins" panose="00000500000000000000" pitchFamily="2" charset="0"/>
              <a:cs typeface="Poppins" panose="00000500000000000000" pitchFamily="2" charset="0"/>
            </a:endParaRPr>
          </a:p>
        </p:txBody>
      </p:sp>
      <p:sp>
        <p:nvSpPr>
          <p:cNvPr id="22" name="Content Placeholder 4">
            <a:extLst>
              <a:ext uri="{FF2B5EF4-FFF2-40B4-BE49-F238E27FC236}">
                <a16:creationId xmlns:a16="http://schemas.microsoft.com/office/drawing/2014/main" id="{5A506B12-BC85-4F65-B06A-432958CA9908}"/>
              </a:ext>
            </a:extLst>
          </p:cNvPr>
          <p:cNvSpPr txBox="1">
            <a:spLocks/>
          </p:cNvSpPr>
          <p:nvPr/>
        </p:nvSpPr>
        <p:spPr>
          <a:xfrm>
            <a:off x="911423" y="1563108"/>
            <a:ext cx="4536183" cy="8357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ts val="2600"/>
              </a:lnSpc>
              <a:spcBef>
                <a:spcPts val="0"/>
              </a:spcBef>
              <a:spcAft>
                <a:spcPts val="1400"/>
              </a:spcAft>
              <a:buClr>
                <a:srgbClr val="E64C2C"/>
              </a:buClr>
              <a:buSzPct val="80000"/>
              <a:buNone/>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Problems</a:t>
            </a:r>
            <a:br>
              <a:rPr lang="en-US" sz="1800">
                <a:solidFill>
                  <a:prstClr val="black"/>
                </a:solidFill>
              </a:rPr>
            </a:br>
            <a:r>
              <a:rPr lang="en-US" sz="1100">
                <a:solidFill>
                  <a:prstClr val="black"/>
                </a:solidFill>
                <a:latin typeface="Poppins Light" panose="00000400000000000000" pitchFamily="2" charset="0"/>
                <a:cs typeface="Poppins Light" panose="00000400000000000000" pitchFamily="2" charset="0"/>
              </a:rPr>
              <a:t>Evaluate software to find problems in the software</a:t>
            </a:r>
          </a:p>
        </p:txBody>
      </p:sp>
      <p:sp>
        <p:nvSpPr>
          <p:cNvPr id="23" name="Content Placeholder 4">
            <a:extLst>
              <a:ext uri="{FF2B5EF4-FFF2-40B4-BE49-F238E27FC236}">
                <a16:creationId xmlns:a16="http://schemas.microsoft.com/office/drawing/2014/main" id="{A3D4EF3C-0DC2-45EA-9FF9-7CEC1F89981A}"/>
              </a:ext>
            </a:extLst>
          </p:cNvPr>
          <p:cNvSpPr txBox="1">
            <a:spLocks/>
          </p:cNvSpPr>
          <p:nvPr/>
        </p:nvSpPr>
        <p:spPr>
          <a:xfrm>
            <a:off x="911423" y="2399142"/>
            <a:ext cx="4536183" cy="8357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ts val="2600"/>
              </a:lnSpc>
              <a:spcBef>
                <a:spcPts val="0"/>
              </a:spcBef>
              <a:spcAft>
                <a:spcPts val="1400"/>
              </a:spcAft>
              <a:buClr>
                <a:srgbClr val="E64C2C"/>
              </a:buClr>
              <a:buSzPct val="80000"/>
              <a:buNone/>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Focus</a:t>
            </a:r>
            <a:br>
              <a:rPr lang="en-US" sz="1800" b="1">
                <a:solidFill>
                  <a:prstClr val="black"/>
                </a:solidFill>
              </a:rPr>
            </a:br>
            <a:r>
              <a:rPr lang="en-US" sz="1100">
                <a:solidFill>
                  <a:prstClr val="black"/>
                </a:solidFill>
                <a:latin typeface="Poppins Light" panose="00000400000000000000" pitchFamily="2" charset="0"/>
                <a:cs typeface="Poppins Light" panose="00000400000000000000" pitchFamily="2" charset="0"/>
              </a:rPr>
              <a:t>Find problems related to software quality attributes</a:t>
            </a:r>
          </a:p>
        </p:txBody>
      </p:sp>
      <p:sp>
        <p:nvSpPr>
          <p:cNvPr id="24" name="Content Placeholder 4">
            <a:extLst>
              <a:ext uri="{FF2B5EF4-FFF2-40B4-BE49-F238E27FC236}">
                <a16:creationId xmlns:a16="http://schemas.microsoft.com/office/drawing/2014/main" id="{8DDC6924-A977-4457-9B35-8EC0E2415626}"/>
              </a:ext>
            </a:extLst>
          </p:cNvPr>
          <p:cNvSpPr txBox="1">
            <a:spLocks/>
          </p:cNvSpPr>
          <p:nvPr/>
        </p:nvSpPr>
        <p:spPr>
          <a:xfrm>
            <a:off x="911423" y="3235176"/>
            <a:ext cx="4536183" cy="8357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ts val="2600"/>
              </a:lnSpc>
              <a:spcBef>
                <a:spcPts val="0"/>
              </a:spcBef>
              <a:spcAft>
                <a:spcPts val="1400"/>
              </a:spcAft>
              <a:buClr>
                <a:srgbClr val="E64C2C"/>
              </a:buClr>
              <a:buSzPct val="80000"/>
              <a:buNone/>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Context</a:t>
            </a:r>
            <a:br>
              <a:rPr lang="en-US" sz="1800">
                <a:solidFill>
                  <a:prstClr val="black"/>
                </a:solidFill>
              </a:rPr>
            </a:br>
            <a:r>
              <a:rPr lang="en-US" sz="1100">
                <a:solidFill>
                  <a:prstClr val="black"/>
                </a:solidFill>
                <a:latin typeface="Poppins Light" panose="00000400000000000000" pitchFamily="2" charset="0"/>
                <a:cs typeface="Poppins Light" panose="00000400000000000000" pitchFamily="2" charset="0"/>
              </a:rPr>
              <a:t>Testing is testing; Agile, DevOps is context.</a:t>
            </a:r>
          </a:p>
        </p:txBody>
      </p:sp>
      <p:sp>
        <p:nvSpPr>
          <p:cNvPr id="25" name="Content Placeholder 4">
            <a:extLst>
              <a:ext uri="{FF2B5EF4-FFF2-40B4-BE49-F238E27FC236}">
                <a16:creationId xmlns:a16="http://schemas.microsoft.com/office/drawing/2014/main" id="{E5E4E8CE-A041-41E8-8E5A-041022BBA4CB}"/>
              </a:ext>
            </a:extLst>
          </p:cNvPr>
          <p:cNvSpPr txBox="1">
            <a:spLocks/>
          </p:cNvSpPr>
          <p:nvPr/>
        </p:nvSpPr>
        <p:spPr>
          <a:xfrm>
            <a:off x="911423" y="4071210"/>
            <a:ext cx="4536183" cy="8357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ts val="2600"/>
              </a:lnSpc>
              <a:spcBef>
                <a:spcPts val="0"/>
              </a:spcBef>
              <a:spcAft>
                <a:spcPts val="1400"/>
              </a:spcAft>
              <a:buClr>
                <a:srgbClr val="E64C2C"/>
              </a:buClr>
              <a:buSzPct val="80000"/>
              <a:buNone/>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a:t>
            </a:r>
            <a:r>
              <a:rPr lang="en-US" sz="1100">
                <a:solidFill>
                  <a:srgbClr val="ED7D31"/>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a:t>
            </a:r>
            <a:br>
              <a:rPr lang="en-US" sz="18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br>
            <a:r>
              <a:rPr lang="en-US" sz="1100">
                <a:solidFill>
                  <a:prstClr val="black"/>
                </a:solidFill>
                <a:latin typeface="Poppins Light" panose="00000400000000000000" pitchFamily="2" charset="0"/>
                <a:cs typeface="Poppins Light" panose="00000400000000000000" pitchFamily="2" charset="0"/>
              </a:rPr>
              <a:t>An instance of testing; an experiment we perform</a:t>
            </a:r>
          </a:p>
        </p:txBody>
      </p:sp>
      <p:sp>
        <p:nvSpPr>
          <p:cNvPr id="26" name="Content Placeholder 4">
            <a:extLst>
              <a:ext uri="{FF2B5EF4-FFF2-40B4-BE49-F238E27FC236}">
                <a16:creationId xmlns:a16="http://schemas.microsoft.com/office/drawing/2014/main" id="{4F0CF5A1-70CF-4643-B60F-15242AF7B23C}"/>
              </a:ext>
            </a:extLst>
          </p:cNvPr>
          <p:cNvSpPr txBox="1">
            <a:spLocks/>
          </p:cNvSpPr>
          <p:nvPr/>
        </p:nvSpPr>
        <p:spPr>
          <a:xfrm>
            <a:off x="911423" y="4907244"/>
            <a:ext cx="4536183" cy="8357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ts val="2600"/>
              </a:lnSpc>
              <a:spcBef>
                <a:spcPts val="0"/>
              </a:spcBef>
              <a:spcAft>
                <a:spcPts val="1400"/>
              </a:spcAft>
              <a:buClr>
                <a:srgbClr val="E64C2C"/>
              </a:buClr>
              <a:buSzPct val="80000"/>
              <a:buNone/>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Test Case</a:t>
            </a:r>
            <a:br>
              <a:rPr lang="en-US" sz="1800" b="1">
                <a:solidFill>
                  <a:prstClr val="black"/>
                </a:solidFill>
              </a:rPr>
            </a:br>
            <a:r>
              <a:rPr lang="en-US" sz="1100">
                <a:solidFill>
                  <a:prstClr val="black"/>
                </a:solidFill>
                <a:latin typeface="Poppins Light" panose="00000400000000000000" pitchFamily="2" charset="0"/>
                <a:cs typeface="Poppins Light" panose="00000400000000000000" pitchFamily="2" charset="0"/>
              </a:rPr>
              <a:t>A step-by-step description; an artifact</a:t>
            </a:r>
          </a:p>
        </p:txBody>
      </p:sp>
      <p:sp>
        <p:nvSpPr>
          <p:cNvPr id="27" name="Content Placeholder 4">
            <a:extLst>
              <a:ext uri="{FF2B5EF4-FFF2-40B4-BE49-F238E27FC236}">
                <a16:creationId xmlns:a16="http://schemas.microsoft.com/office/drawing/2014/main" id="{D2FF159F-7CAE-4A27-9045-7D0CFE48F2BC}"/>
              </a:ext>
            </a:extLst>
          </p:cNvPr>
          <p:cNvSpPr txBox="1">
            <a:spLocks/>
          </p:cNvSpPr>
          <p:nvPr/>
        </p:nvSpPr>
        <p:spPr>
          <a:xfrm>
            <a:off x="911423" y="5743277"/>
            <a:ext cx="4536183" cy="8357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defTabSz="457200">
              <a:lnSpc>
                <a:spcPts val="2600"/>
              </a:lnSpc>
              <a:spcBef>
                <a:spcPts val="0"/>
              </a:spcBef>
              <a:spcAft>
                <a:spcPts val="1400"/>
              </a:spcAft>
              <a:buClr>
                <a:srgbClr val="E64C2C"/>
              </a:buClr>
              <a:buSzPct val="80000"/>
              <a:buNone/>
            </a:pPr>
            <a:r>
              <a:rPr lang="en-US" sz="2000">
                <a:solidFill>
                  <a:srgbClr val="E33C1B"/>
                </a:solidFill>
                <a:latin typeface="Segoe UI Symbol" panose="020B0502040204020203" pitchFamily="34" charset="0"/>
                <a:ea typeface="Segoe UI Symbol" panose="020B0502040204020203" pitchFamily="34" charset="0"/>
                <a:cs typeface="Open Sans Extrabold" panose="020B0906030804020204" pitchFamily="34" charset="0"/>
              </a:rPr>
              <a:t>⦿ </a:t>
            </a:r>
            <a:r>
              <a:rPr lang="en-US" sz="2200" b="1">
                <a:solidFill>
                  <a:prstClr val="black"/>
                </a:solidFill>
                <a:latin typeface="Open Sans Extrabold" panose="020B0906030804020204" pitchFamily="34" charset="0"/>
                <a:ea typeface="Open Sans Extrabold" panose="020B0906030804020204" pitchFamily="34" charset="0"/>
                <a:cs typeface="Open Sans Extrabold" panose="020B0906030804020204" pitchFamily="34" charset="0"/>
              </a:rPr>
              <a:t>Automation</a:t>
            </a:r>
            <a:br>
              <a:rPr lang="en-US" sz="1800" b="1">
                <a:solidFill>
                  <a:prstClr val="black"/>
                </a:solidFill>
              </a:rPr>
            </a:br>
            <a:r>
              <a:rPr lang="en-US" sz="1100">
                <a:solidFill>
                  <a:prstClr val="black"/>
                </a:solidFill>
                <a:latin typeface="Poppins Light" panose="00000400000000000000" pitchFamily="2" charset="0"/>
                <a:cs typeface="Poppins Light" panose="00000400000000000000" pitchFamily="2" charset="0"/>
              </a:rPr>
              <a:t>We automate test cases, not software testing</a:t>
            </a:r>
          </a:p>
        </p:txBody>
      </p:sp>
    </p:spTree>
    <p:extLst>
      <p:ext uri="{BB962C8B-B14F-4D97-AF65-F5344CB8AC3E}">
        <p14:creationId xmlns:p14="http://schemas.microsoft.com/office/powerpoint/2010/main" val="303222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25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25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250"/>
                                        <p:tgtEl>
                                          <p:spTgt spid="21"/>
                                        </p:tgtEl>
                                      </p:cBhvr>
                                    </p:animEffect>
                                  </p:childTnLst>
                                </p:cTn>
                              </p:par>
                            </p:childTnLst>
                          </p:cTn>
                        </p:par>
                        <p:par>
                          <p:cTn id="21" fill="hold">
                            <p:stCondLst>
                              <p:cond delay="250"/>
                            </p:stCondLst>
                            <p:childTnLst>
                              <p:par>
                                <p:cTn id="22" presetID="2" presetClass="entr" presetSubtype="2"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50" fill="hold"/>
                                        <p:tgtEl>
                                          <p:spTgt spid="4"/>
                                        </p:tgtEl>
                                        <p:attrNameLst>
                                          <p:attrName>ppt_x</p:attrName>
                                        </p:attrNameLst>
                                      </p:cBhvr>
                                      <p:tavLst>
                                        <p:tav tm="0">
                                          <p:val>
                                            <p:strVal val="1+#ppt_w/2"/>
                                          </p:val>
                                        </p:tav>
                                        <p:tav tm="100000">
                                          <p:val>
                                            <p:strVal val="#ppt_x"/>
                                          </p:val>
                                        </p:tav>
                                      </p:tavLst>
                                    </p:anim>
                                    <p:anim calcmode="lin" valueType="num">
                                      <p:cBhvr additive="base">
                                        <p:cTn id="25" dur="15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400"/>
                            </p:stCondLst>
                            <p:childTnLst>
                              <p:par>
                                <p:cTn id="27" presetID="2" presetClass="entr" presetSubtype="2"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50" fill="hold"/>
                                        <p:tgtEl>
                                          <p:spTgt spid="6"/>
                                        </p:tgtEl>
                                        <p:attrNameLst>
                                          <p:attrName>ppt_x</p:attrName>
                                        </p:attrNameLst>
                                      </p:cBhvr>
                                      <p:tavLst>
                                        <p:tav tm="0">
                                          <p:val>
                                            <p:strVal val="1+#ppt_w/2"/>
                                          </p:val>
                                        </p:tav>
                                        <p:tav tm="100000">
                                          <p:val>
                                            <p:strVal val="#ppt_x"/>
                                          </p:val>
                                        </p:tav>
                                      </p:tavLst>
                                    </p:anim>
                                    <p:anim calcmode="lin" valueType="num">
                                      <p:cBhvr additive="base">
                                        <p:cTn id="30" dur="15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550"/>
                            </p:stCondLst>
                            <p:childTnLst>
                              <p:par>
                                <p:cTn id="32" presetID="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150" fill="hold"/>
                                        <p:tgtEl>
                                          <p:spTgt spid="7"/>
                                        </p:tgtEl>
                                        <p:attrNameLst>
                                          <p:attrName>ppt_x</p:attrName>
                                        </p:attrNameLst>
                                      </p:cBhvr>
                                      <p:tavLst>
                                        <p:tav tm="0">
                                          <p:val>
                                            <p:strVal val="1+#ppt_w/2"/>
                                          </p:val>
                                        </p:tav>
                                        <p:tav tm="100000">
                                          <p:val>
                                            <p:strVal val="#ppt_x"/>
                                          </p:val>
                                        </p:tav>
                                      </p:tavLst>
                                    </p:anim>
                                    <p:anim calcmode="lin" valueType="num">
                                      <p:cBhvr additive="base">
                                        <p:cTn id="35" dur="15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700"/>
                            </p:stCondLst>
                            <p:childTnLst>
                              <p:par>
                                <p:cTn id="37" presetID="2" presetClass="entr" presetSubtype="2"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 fill="hold"/>
                                        <p:tgtEl>
                                          <p:spTgt spid="8"/>
                                        </p:tgtEl>
                                        <p:attrNameLst>
                                          <p:attrName>ppt_x</p:attrName>
                                        </p:attrNameLst>
                                      </p:cBhvr>
                                      <p:tavLst>
                                        <p:tav tm="0">
                                          <p:val>
                                            <p:strVal val="1+#ppt_w/2"/>
                                          </p:val>
                                        </p:tav>
                                        <p:tav tm="100000">
                                          <p:val>
                                            <p:strVal val="#ppt_x"/>
                                          </p:val>
                                        </p:tav>
                                      </p:tavLst>
                                    </p:anim>
                                    <p:anim calcmode="lin" valueType="num">
                                      <p:cBhvr additive="base">
                                        <p:cTn id="40" dur="150" fill="hold"/>
                                        <p:tgtEl>
                                          <p:spTgt spid="8"/>
                                        </p:tgtEl>
                                        <p:attrNameLst>
                                          <p:attrName>ppt_y</p:attrName>
                                        </p:attrNameLst>
                                      </p:cBhvr>
                                      <p:tavLst>
                                        <p:tav tm="0">
                                          <p:val>
                                            <p:strVal val="#ppt_y"/>
                                          </p:val>
                                        </p:tav>
                                        <p:tav tm="100000">
                                          <p:val>
                                            <p:strVal val="#ppt_y"/>
                                          </p:val>
                                        </p:tav>
                                      </p:tavLst>
                                    </p:anim>
                                  </p:childTnLst>
                                </p:cTn>
                              </p:par>
                            </p:childTnLst>
                          </p:cTn>
                        </p:par>
                        <p:par>
                          <p:cTn id="41" fill="hold">
                            <p:stCondLst>
                              <p:cond delay="850"/>
                            </p:stCondLst>
                            <p:childTnLst>
                              <p:par>
                                <p:cTn id="42" presetID="2" presetClass="entr" presetSubtype="2"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150" fill="hold"/>
                                        <p:tgtEl>
                                          <p:spTgt spid="9"/>
                                        </p:tgtEl>
                                        <p:attrNameLst>
                                          <p:attrName>ppt_x</p:attrName>
                                        </p:attrNameLst>
                                      </p:cBhvr>
                                      <p:tavLst>
                                        <p:tav tm="0">
                                          <p:val>
                                            <p:strVal val="1+#ppt_w/2"/>
                                          </p:val>
                                        </p:tav>
                                        <p:tav tm="100000">
                                          <p:val>
                                            <p:strVal val="#ppt_x"/>
                                          </p:val>
                                        </p:tav>
                                      </p:tavLst>
                                    </p:anim>
                                    <p:anim calcmode="lin" valueType="num">
                                      <p:cBhvr additive="base">
                                        <p:cTn id="45" dur="150" fill="hold"/>
                                        <p:tgtEl>
                                          <p:spTgt spid="9"/>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50" fill="hold"/>
                                        <p:tgtEl>
                                          <p:spTgt spid="10"/>
                                        </p:tgtEl>
                                        <p:attrNameLst>
                                          <p:attrName>ppt_x</p:attrName>
                                        </p:attrNameLst>
                                      </p:cBhvr>
                                      <p:tavLst>
                                        <p:tav tm="0">
                                          <p:val>
                                            <p:strVal val="1+#ppt_w/2"/>
                                          </p:val>
                                        </p:tav>
                                        <p:tav tm="100000">
                                          <p:val>
                                            <p:strVal val="#ppt_x"/>
                                          </p:val>
                                        </p:tav>
                                      </p:tavLst>
                                    </p:anim>
                                    <p:anim calcmode="lin" valueType="num">
                                      <p:cBhvr additive="base">
                                        <p:cTn id="50" dur="15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15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50" fill="hold"/>
                                        <p:tgtEl>
                                          <p:spTgt spid="11"/>
                                        </p:tgtEl>
                                        <p:attrNameLst>
                                          <p:attrName>ppt_x</p:attrName>
                                        </p:attrNameLst>
                                      </p:cBhvr>
                                      <p:tavLst>
                                        <p:tav tm="0">
                                          <p:val>
                                            <p:strVal val="1+#ppt_w/2"/>
                                          </p:val>
                                        </p:tav>
                                        <p:tav tm="100000">
                                          <p:val>
                                            <p:strVal val="#ppt_x"/>
                                          </p:val>
                                        </p:tav>
                                      </p:tavLst>
                                    </p:anim>
                                    <p:anim calcmode="lin" valueType="num">
                                      <p:cBhvr additive="base">
                                        <p:cTn id="55" dur="15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3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150" fill="hold"/>
                                        <p:tgtEl>
                                          <p:spTgt spid="12"/>
                                        </p:tgtEl>
                                        <p:attrNameLst>
                                          <p:attrName>ppt_x</p:attrName>
                                        </p:attrNameLst>
                                      </p:cBhvr>
                                      <p:tavLst>
                                        <p:tav tm="0">
                                          <p:val>
                                            <p:strVal val="1+#ppt_w/2"/>
                                          </p:val>
                                        </p:tav>
                                        <p:tav tm="100000">
                                          <p:val>
                                            <p:strVal val="#ppt_x"/>
                                          </p:val>
                                        </p:tav>
                                      </p:tavLst>
                                    </p:anim>
                                    <p:anim calcmode="lin" valueType="num">
                                      <p:cBhvr additive="base">
                                        <p:cTn id="60" dur="15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450"/>
                            </p:stCondLst>
                            <p:childTnLst>
                              <p:par>
                                <p:cTn id="62" presetID="10" presetClass="entr" presetSubtype="0"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25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25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25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25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25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 grpId="0" build="p"/>
      <p:bldP spid="4" grpId="0" animBg="1"/>
      <p:bldP spid="6" grpId="0" animBg="1"/>
      <p:bldP spid="7" grpId="0" animBg="1"/>
      <p:bldP spid="8" grpId="0" animBg="1"/>
      <p:bldP spid="9" grpId="0" animBg="1"/>
      <p:bldP spid="10" grpId="0" animBg="1"/>
      <p:bldP spid="11" grpId="0" animBg="1"/>
      <p:bldP spid="12" grpId="0" animBg="1"/>
      <p:bldP spid="21" grpId="0" animBg="1"/>
      <p:bldP spid="22" grpId="0" build="p"/>
      <p:bldP spid="23" grpId="0"/>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104000" rIns="0" bIns="0" rtlCol="0" anchor="t" anchorCtr="0"/>
          <a:lstStyle/>
          <a:p>
            <a:pPr algn="ctr"/>
            <a:r>
              <a:rPr lang="en-US"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To collect quality-related </a:t>
            </a:r>
            <a:r>
              <a:rPr lang="en-US" sz="32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information</a:t>
            </a:r>
            <a:r>
              <a:rPr lang="en-US"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about the software</a:t>
            </a:r>
            <a:br>
              <a:rPr lang="en-US"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br>
            <a:r>
              <a:rPr lang="en-US"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to enable other people to make better-informed decisions</a:t>
            </a:r>
          </a:p>
        </p:txBody>
      </p:sp>
      <p:sp>
        <p:nvSpPr>
          <p:cNvPr id="14" name="Oval 13">
            <a:extLst>
              <a:ext uri="{FF2B5EF4-FFF2-40B4-BE49-F238E27FC236}">
                <a16:creationId xmlns:a16="http://schemas.microsoft.com/office/drawing/2014/main" id="{2D5B62C2-095D-43F4-8B64-6A8CA190E317}"/>
              </a:ext>
            </a:extLst>
          </p:cNvPr>
          <p:cNvSpPr/>
          <p:nvPr/>
        </p:nvSpPr>
        <p:spPr>
          <a:xfrm>
            <a:off x="6018212" y="5431800"/>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4B7CC4C-F6B4-4854-9AB1-7EE8D1FB2CDD}"/>
              </a:ext>
            </a:extLst>
          </p:cNvPr>
          <p:cNvCxnSpPr>
            <a:cxnSpLocks/>
          </p:cNvCxnSpPr>
          <p:nvPr/>
        </p:nvCxnSpPr>
        <p:spPr>
          <a:xfrm>
            <a:off x="5753100" y="5508000"/>
            <a:ext cx="685800" cy="0"/>
          </a:xfrm>
          <a:prstGeom prst="line">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platzhalter 22">
            <a:extLst>
              <a:ext uri="{FF2B5EF4-FFF2-40B4-BE49-F238E27FC236}">
                <a16:creationId xmlns:a16="http://schemas.microsoft.com/office/drawing/2014/main" id="{4125DB69-079A-4F44-AABC-FA0258E855B0}"/>
              </a:ext>
            </a:extLst>
          </p:cNvPr>
          <p:cNvSpPr txBox="1">
            <a:spLocks/>
          </p:cNvSpPr>
          <p:nvPr/>
        </p:nvSpPr>
        <p:spPr>
          <a:xfrm>
            <a:off x="3986444" y="5733504"/>
            <a:ext cx="4219112" cy="431800"/>
          </a:xfrm>
          <a:prstGeom prst="rect">
            <a:avLst/>
          </a:prstGeom>
        </p:spPr>
        <p:txBody>
          <a:bodyPr/>
          <a:lstStyle>
            <a:lvl1pPr marL="2286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52000" algn="l" defTabSz="914400" rtl="0" eaLnBrk="1" latinLnBrk="0" hangingPunct="1">
              <a:lnSpc>
                <a:spcPct val="100000"/>
              </a:lnSpc>
              <a:spcBef>
                <a:spcPts val="600"/>
              </a:spcBef>
              <a:buFont typeface="Wingdings" panose="05000000000000000000" pitchFamily="2" charset="2"/>
              <a:buChar char="§"/>
              <a:defRPr sz="2800" kern="120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solidFill>
                  <a:schemeClr val="bg1"/>
                </a:solidFill>
              </a:rPr>
              <a:t>Goal</a:t>
            </a:r>
          </a:p>
          <a:p>
            <a:pPr marL="0" indent="0">
              <a:buNone/>
            </a:pPr>
            <a:endParaRPr lang="en-US" sz="1800">
              <a:solidFill>
                <a:schemeClr val="bg1"/>
              </a:solidFill>
            </a:endParaRPr>
          </a:p>
        </p:txBody>
      </p:sp>
      <p:pic>
        <p:nvPicPr>
          <p:cNvPr id="8" name="Picture 7">
            <a:extLst>
              <a:ext uri="{FF2B5EF4-FFF2-40B4-BE49-F238E27FC236}">
                <a16:creationId xmlns:a16="http://schemas.microsoft.com/office/drawing/2014/main" id="{0F92B614-49B3-4125-9B9F-13CBE3E93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271" y="1627193"/>
            <a:ext cx="1307452" cy="2163600"/>
          </a:xfrm>
          <a:prstGeom prst="rect">
            <a:avLst/>
          </a:prstGeom>
        </p:spPr>
      </p:pic>
      <p:pic>
        <p:nvPicPr>
          <p:cNvPr id="12" name="Graphic 11">
            <a:extLst>
              <a:ext uri="{FF2B5EF4-FFF2-40B4-BE49-F238E27FC236}">
                <a16:creationId xmlns:a16="http://schemas.microsoft.com/office/drawing/2014/main" id="{6D234489-AF95-4FF4-8C1C-1B5A7A6E71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2800" y="158400"/>
            <a:ext cx="708506" cy="264393"/>
          </a:xfrm>
          <a:prstGeom prst="rect">
            <a:avLst/>
          </a:prstGeom>
        </p:spPr>
      </p:pic>
      <p:sp>
        <p:nvSpPr>
          <p:cNvPr id="13" name="Rectangle 12">
            <a:extLst>
              <a:ext uri="{FF2B5EF4-FFF2-40B4-BE49-F238E27FC236}">
                <a16:creationId xmlns:a16="http://schemas.microsoft.com/office/drawing/2014/main" id="{A93896D0-1005-495E-987E-7110C80BE82B}"/>
              </a:ext>
            </a:extLst>
          </p:cNvPr>
          <p:cNvSpPr/>
          <p:nvPr/>
        </p:nvSpPr>
        <p:spPr>
          <a:xfrm>
            <a:off x="911424" y="116001"/>
            <a:ext cx="11280576" cy="365598"/>
          </a:xfrm>
          <a:prstGeom prst="rect">
            <a:avLst/>
          </a:prstGeom>
        </p:spPr>
        <p:txBody>
          <a:bodyPr wrap="square" lIns="36000" rIns="288000" anchor="ctr" anchorCtr="0">
            <a:noAutofit/>
          </a:bodyPr>
          <a:lstStyle/>
          <a:p>
            <a:r>
              <a:rPr lang="en-US"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Here's the goal of software testing.</a:t>
            </a:r>
          </a:p>
        </p:txBody>
      </p:sp>
      <p:grpSp>
        <p:nvGrpSpPr>
          <p:cNvPr id="11" name="Group 10">
            <a:extLst>
              <a:ext uri="{FF2B5EF4-FFF2-40B4-BE49-F238E27FC236}">
                <a16:creationId xmlns:a16="http://schemas.microsoft.com/office/drawing/2014/main" id="{343D2B85-370E-4901-8478-E14F3668BD59}"/>
              </a:ext>
            </a:extLst>
          </p:cNvPr>
          <p:cNvGrpSpPr/>
          <p:nvPr/>
        </p:nvGrpSpPr>
        <p:grpSpPr>
          <a:xfrm>
            <a:off x="9414762" y="5093396"/>
            <a:ext cx="2026517" cy="424791"/>
            <a:chOff x="7491409" y="4941168"/>
            <a:chExt cx="2026517" cy="424791"/>
          </a:xfrm>
        </p:grpSpPr>
        <p:sp>
          <p:nvSpPr>
            <p:cNvPr id="15" name="Rectangle 14">
              <a:extLst>
                <a:ext uri="{FF2B5EF4-FFF2-40B4-BE49-F238E27FC236}">
                  <a16:creationId xmlns:a16="http://schemas.microsoft.com/office/drawing/2014/main" id="{315A4711-38E5-4A0C-B6C8-2D55DC031973}"/>
                </a:ext>
              </a:extLst>
            </p:cNvPr>
            <p:cNvSpPr/>
            <p:nvPr/>
          </p:nvSpPr>
          <p:spPr>
            <a:xfrm>
              <a:off x="7491409" y="5112043"/>
              <a:ext cx="2026517" cy="253916"/>
            </a:xfrm>
            <a:prstGeom prst="rect">
              <a:avLst/>
            </a:prstGeom>
          </p:spPr>
          <p:txBody>
            <a:bodyPr wrap="none">
              <a:spAutoFit/>
            </a:bodyPr>
            <a:lstStyle/>
            <a:p>
              <a:r>
                <a:rPr lang="en-US" sz="105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e.g. shipping &amp; fixing decisions</a:t>
              </a:r>
            </a:p>
          </p:txBody>
        </p:sp>
        <p:sp>
          <p:nvSpPr>
            <p:cNvPr id="17" name="Rectangle 16">
              <a:extLst>
                <a:ext uri="{FF2B5EF4-FFF2-40B4-BE49-F238E27FC236}">
                  <a16:creationId xmlns:a16="http://schemas.microsoft.com/office/drawing/2014/main" id="{D0B60177-0725-496C-BE7E-D0A55C2AABAD}"/>
                </a:ext>
              </a:extLst>
            </p:cNvPr>
            <p:cNvSpPr/>
            <p:nvPr/>
          </p:nvSpPr>
          <p:spPr>
            <a:xfrm rot="5400000">
              <a:off x="7777544" y="4878491"/>
              <a:ext cx="243978" cy="369332"/>
            </a:xfrm>
            <a:prstGeom prst="rect">
              <a:avLst/>
            </a:prstGeom>
          </p:spPr>
          <p:txBody>
            <a:bodyPr wrap="none">
              <a:spAutoFit/>
            </a:bodyPr>
            <a:lstStyle/>
            <a:p>
              <a:r>
                <a:rPr lang="en-US">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a:p>
          </p:txBody>
        </p:sp>
      </p:grpSp>
      <p:grpSp>
        <p:nvGrpSpPr>
          <p:cNvPr id="19" name="Group 18">
            <a:extLst>
              <a:ext uri="{FF2B5EF4-FFF2-40B4-BE49-F238E27FC236}">
                <a16:creationId xmlns:a16="http://schemas.microsoft.com/office/drawing/2014/main" id="{57F56C53-E27A-47AE-A6B1-ADFB46826E29}"/>
              </a:ext>
            </a:extLst>
          </p:cNvPr>
          <p:cNvGrpSpPr/>
          <p:nvPr/>
        </p:nvGrpSpPr>
        <p:grpSpPr>
          <a:xfrm>
            <a:off x="3378654" y="5093396"/>
            <a:ext cx="2225289" cy="424791"/>
            <a:chOff x="7491409" y="4941168"/>
            <a:chExt cx="2225289" cy="424791"/>
          </a:xfrm>
        </p:grpSpPr>
        <p:sp>
          <p:nvSpPr>
            <p:cNvPr id="20" name="Rectangle 19">
              <a:extLst>
                <a:ext uri="{FF2B5EF4-FFF2-40B4-BE49-F238E27FC236}">
                  <a16:creationId xmlns:a16="http://schemas.microsoft.com/office/drawing/2014/main" id="{6A39861E-28B8-46E3-BD7E-23B7133C589C}"/>
                </a:ext>
              </a:extLst>
            </p:cNvPr>
            <p:cNvSpPr/>
            <p:nvPr/>
          </p:nvSpPr>
          <p:spPr>
            <a:xfrm>
              <a:off x="7491409" y="5112043"/>
              <a:ext cx="2225289" cy="253916"/>
            </a:xfrm>
            <a:prstGeom prst="rect">
              <a:avLst/>
            </a:prstGeom>
          </p:spPr>
          <p:txBody>
            <a:bodyPr wrap="none">
              <a:spAutoFit/>
            </a:bodyPr>
            <a:lstStyle/>
            <a:p>
              <a:r>
                <a:rPr lang="en-US" sz="105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e.g. developers &amp; product owners</a:t>
              </a:r>
            </a:p>
          </p:txBody>
        </p:sp>
        <p:sp>
          <p:nvSpPr>
            <p:cNvPr id="21" name="Rectangle 20">
              <a:extLst>
                <a:ext uri="{FF2B5EF4-FFF2-40B4-BE49-F238E27FC236}">
                  <a16:creationId xmlns:a16="http://schemas.microsoft.com/office/drawing/2014/main" id="{457AB7C5-D896-4691-ACCD-10DA4FC7106E}"/>
                </a:ext>
              </a:extLst>
            </p:cNvPr>
            <p:cNvSpPr/>
            <p:nvPr/>
          </p:nvSpPr>
          <p:spPr>
            <a:xfrm rot="5400000">
              <a:off x="7777544" y="4878491"/>
              <a:ext cx="243978" cy="369332"/>
            </a:xfrm>
            <a:prstGeom prst="rect">
              <a:avLst/>
            </a:prstGeom>
          </p:spPr>
          <p:txBody>
            <a:bodyPr wrap="none">
              <a:spAutoFit/>
            </a:bodyPr>
            <a:lstStyle/>
            <a:p>
              <a:r>
                <a:rPr lang="en-US">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a:p>
          </p:txBody>
        </p:sp>
      </p:grpSp>
      <p:grpSp>
        <p:nvGrpSpPr>
          <p:cNvPr id="22" name="Group 21">
            <a:extLst>
              <a:ext uri="{FF2B5EF4-FFF2-40B4-BE49-F238E27FC236}">
                <a16:creationId xmlns:a16="http://schemas.microsoft.com/office/drawing/2014/main" id="{6E919A5C-F6EA-4FC7-A458-8AF405C53826}"/>
              </a:ext>
            </a:extLst>
          </p:cNvPr>
          <p:cNvGrpSpPr/>
          <p:nvPr/>
        </p:nvGrpSpPr>
        <p:grpSpPr>
          <a:xfrm flipH="1">
            <a:off x="6831497" y="3690258"/>
            <a:ext cx="2105063" cy="461138"/>
            <a:chOff x="6538424" y="4724008"/>
            <a:chExt cx="2105063" cy="461138"/>
          </a:xfrm>
        </p:grpSpPr>
        <p:sp>
          <p:nvSpPr>
            <p:cNvPr id="23" name="Rectangle 22">
              <a:extLst>
                <a:ext uri="{FF2B5EF4-FFF2-40B4-BE49-F238E27FC236}">
                  <a16:creationId xmlns:a16="http://schemas.microsoft.com/office/drawing/2014/main" id="{F38EDFC8-7EDE-4846-ADFF-18807E98FDCE}"/>
                </a:ext>
              </a:extLst>
            </p:cNvPr>
            <p:cNvSpPr/>
            <p:nvPr/>
          </p:nvSpPr>
          <p:spPr>
            <a:xfrm>
              <a:off x="6538424" y="4724008"/>
              <a:ext cx="2105063" cy="253916"/>
            </a:xfrm>
            <a:prstGeom prst="rect">
              <a:avLst/>
            </a:prstGeom>
          </p:spPr>
          <p:txBody>
            <a:bodyPr wrap="none">
              <a:spAutoFit/>
            </a:bodyPr>
            <a:lstStyle/>
            <a:p>
              <a:r>
                <a:rPr lang="en-US" sz="105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e.g. actual &amp; potential problems</a:t>
              </a:r>
            </a:p>
          </p:txBody>
        </p:sp>
        <p:sp>
          <p:nvSpPr>
            <p:cNvPr id="24" name="Rectangle 23">
              <a:extLst>
                <a:ext uri="{FF2B5EF4-FFF2-40B4-BE49-F238E27FC236}">
                  <a16:creationId xmlns:a16="http://schemas.microsoft.com/office/drawing/2014/main" id="{70C9F6AC-428A-4731-BAC0-2CBDC5D72BE0}"/>
                </a:ext>
              </a:extLst>
            </p:cNvPr>
            <p:cNvSpPr/>
            <p:nvPr/>
          </p:nvSpPr>
          <p:spPr>
            <a:xfrm rot="5400000">
              <a:off x="7777544" y="4878491"/>
              <a:ext cx="243978" cy="369332"/>
            </a:xfrm>
            <a:prstGeom prst="rect">
              <a:avLst/>
            </a:prstGeom>
          </p:spPr>
          <p:txBody>
            <a:bodyPr wrap="none">
              <a:spAutoFit/>
            </a:bodyPr>
            <a:lstStyle/>
            <a:p>
              <a:r>
                <a:rPr lang="en-US">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a:p>
          </p:txBody>
        </p:sp>
      </p:grpSp>
    </p:spTree>
    <p:extLst>
      <p:ext uri="{BB962C8B-B14F-4D97-AF65-F5344CB8AC3E}">
        <p14:creationId xmlns:p14="http://schemas.microsoft.com/office/powerpoint/2010/main" val="329503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EF11C3-45E7-403E-85F2-1C307FB82A41}"/>
              </a:ext>
            </a:extLst>
          </p:cNvPr>
          <p:cNvSpPr/>
          <p:nvPr/>
        </p:nvSpPr>
        <p:spPr>
          <a:xfrm>
            <a:off x="6096000" y="3829259"/>
            <a:ext cx="6096000" cy="1552638"/>
          </a:xfrm>
          <a:prstGeom prst="rect">
            <a:avLst/>
          </a:prstGeom>
        </p:spPr>
        <p:txBody>
          <a:bodyPr wrap="square" tIns="288000" anchor="t"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rPr>
              <a:t>Evaluate software by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rPr>
              <a:t>challenging it to mitigate risk</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ymbol" panose="020B0502040204020203" pitchFamily="34" charset="0"/>
                <a:ea typeface="Segoe UI Symbol" panose="020B0502040204020203" pitchFamily="34" charset="0"/>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0747A6"/>
                </a:solidFill>
                <a:effectLst/>
                <a:uLnTx/>
                <a:uFillTx/>
                <a:latin typeface="Poppins" panose="00000500000000000000" pitchFamily="2" charset="0"/>
                <a:ea typeface="+mn-ea"/>
                <a:cs typeface="Poppins" panose="00000500000000000000" pitchFamily="2" charset="0"/>
              </a:rPr>
              <a:t>Accelerated by Automation</a:t>
            </a:r>
            <a:endParaRPr kumimoji="0" lang="de-AT" b="1" i="0" u="none" strike="noStrike" kern="1200" cap="none" spc="0" normalizeH="0" baseline="0" noProof="0">
              <a:ln>
                <a:noFill/>
              </a:ln>
              <a:solidFill>
                <a:srgbClr val="0747A6"/>
              </a:solidFill>
              <a:effectLst/>
              <a:uLnTx/>
              <a:uFillTx/>
              <a:latin typeface="Poppins" panose="00000500000000000000" pitchFamily="2" charset="0"/>
              <a:ea typeface="+mn-ea"/>
              <a:cs typeface="Poppins" panose="00000500000000000000" pitchFamily="2"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AT" sz="20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10" name="Rectangle 9">
            <a:extLst>
              <a:ext uri="{FF2B5EF4-FFF2-40B4-BE49-F238E27FC236}">
                <a16:creationId xmlns:a16="http://schemas.microsoft.com/office/drawing/2014/main" id="{420BC3A0-875A-4263-9DE8-E21241858F5C}"/>
              </a:ext>
            </a:extLst>
          </p:cNvPr>
          <p:cNvSpPr/>
          <p:nvPr/>
        </p:nvSpPr>
        <p:spPr>
          <a:xfrm>
            <a:off x="0" y="3829259"/>
            <a:ext cx="6096000" cy="1552638"/>
          </a:xfrm>
          <a:prstGeom prst="rect">
            <a:avLst/>
          </a:prstGeom>
        </p:spPr>
        <p:txBody>
          <a:bodyPr wrap="square" tIns="288000" anchor="t"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rPr>
              <a:t>Free humans from performing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rPr>
              <a:t>repetitive activities to save costs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ymbol" panose="020B0502040204020203" pitchFamily="34" charset="0"/>
                <a:ea typeface="Segoe UI Symbol" panose="020B0502040204020203" pitchFamily="34" charset="0"/>
                <a:cs typeface="Poppins" panose="00000500000000000000"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E64C2C"/>
                </a:solidFill>
                <a:effectLst/>
                <a:uLnTx/>
                <a:uFillTx/>
                <a:latin typeface="Poppins" panose="00000500000000000000" pitchFamily="2" charset="0"/>
                <a:ea typeface="+mn-ea"/>
                <a:cs typeface="Poppins" panose="00000500000000000000" pitchFamily="2" charset="0"/>
              </a:rPr>
              <a:t>Enabled by Automation</a:t>
            </a:r>
            <a:endParaRPr kumimoji="0" lang="de-AT" b="1" i="0" u="none" strike="noStrike" kern="1200" cap="none" spc="0" normalizeH="0" baseline="0" noProof="0">
              <a:ln>
                <a:noFill/>
              </a:ln>
              <a:solidFill>
                <a:srgbClr val="E64C2C"/>
              </a:solidFill>
              <a:effectLst/>
              <a:uLnTx/>
              <a:uFillTx/>
              <a:latin typeface="Poppins" panose="00000500000000000000" pitchFamily="2" charset="0"/>
              <a:ea typeface="+mn-ea"/>
              <a:cs typeface="Poppins" panose="00000500000000000000" pitchFamily="2" charset="0"/>
            </a:endParaRPr>
          </a:p>
        </p:txBody>
      </p:sp>
      <p:sp>
        <p:nvSpPr>
          <p:cNvPr id="11" name="Rectangle 10">
            <a:extLst>
              <a:ext uri="{FF2B5EF4-FFF2-40B4-BE49-F238E27FC236}">
                <a16:creationId xmlns:a16="http://schemas.microsoft.com/office/drawing/2014/main" id="{EAD6C1D5-1BE3-4845-B451-A5255EDD2DFA}"/>
              </a:ext>
            </a:extLst>
          </p:cNvPr>
          <p:cNvSpPr/>
          <p:nvPr/>
        </p:nvSpPr>
        <p:spPr>
          <a:xfrm>
            <a:off x="2463800" y="6784200"/>
            <a:ext cx="1168400" cy="73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6F8FA15B-3A2B-43B7-987D-65A9FB4B452B}"/>
              </a:ext>
            </a:extLst>
          </p:cNvPr>
          <p:cNvSpPr/>
          <p:nvPr/>
        </p:nvSpPr>
        <p:spPr>
          <a:xfrm>
            <a:off x="8559800" y="6784200"/>
            <a:ext cx="1168400" cy="73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Graphic 15">
            <a:extLst>
              <a:ext uri="{FF2B5EF4-FFF2-40B4-BE49-F238E27FC236}">
                <a16:creationId xmlns:a16="http://schemas.microsoft.com/office/drawing/2014/main" id="{DC72DF02-E19A-409C-8827-C152128F2E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114" y="1922481"/>
            <a:ext cx="1799772" cy="1799772"/>
          </a:xfrm>
          <a:prstGeom prst="rect">
            <a:avLst/>
          </a:prstGeom>
        </p:spPr>
      </p:pic>
      <p:pic>
        <p:nvPicPr>
          <p:cNvPr id="17" name="Graphic 16">
            <a:extLst>
              <a:ext uri="{FF2B5EF4-FFF2-40B4-BE49-F238E27FC236}">
                <a16:creationId xmlns:a16="http://schemas.microsoft.com/office/drawing/2014/main" id="{B7929C7E-3CA4-4777-890E-B5CDD14E0B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4116" y="1922481"/>
            <a:ext cx="1799772" cy="1799772"/>
          </a:xfrm>
          <a:prstGeom prst="rect">
            <a:avLst/>
          </a:prstGeom>
        </p:spPr>
      </p:pic>
      <p:graphicFrame>
        <p:nvGraphicFramePr>
          <p:cNvPr id="13" name="Content Placeholder 4">
            <a:extLst>
              <a:ext uri="{FF2B5EF4-FFF2-40B4-BE49-F238E27FC236}">
                <a16:creationId xmlns:a16="http://schemas.microsoft.com/office/drawing/2014/main" id="{0DB2C462-101B-431B-A1EA-DC5A1BCB0FE7}"/>
              </a:ext>
            </a:extLst>
          </p:cNvPr>
          <p:cNvGraphicFramePr>
            <a:graphicFrameLocks/>
          </p:cNvGraphicFramePr>
          <p:nvPr/>
        </p:nvGraphicFramePr>
        <p:xfrm>
          <a:off x="0" y="0"/>
          <a:ext cx="12192000" cy="563418"/>
        </p:xfrm>
        <a:graphic>
          <a:graphicData uri="http://schemas.openxmlformats.org/drawingml/2006/table">
            <a:tbl>
              <a:tblPr firstRow="1" bandRow="1">
                <a:tableStyleId>{85BE263C-DBD7-4A20-BB59-AAB30ACAA65A}</a:tableStyleId>
              </a:tblPr>
              <a:tblGrid>
                <a:gridCol w="6096000">
                  <a:extLst>
                    <a:ext uri="{9D8B030D-6E8A-4147-A177-3AD203B41FA5}">
                      <a16:colId xmlns:a16="http://schemas.microsoft.com/office/drawing/2014/main" val="3302244377"/>
                    </a:ext>
                  </a:extLst>
                </a:gridCol>
                <a:gridCol w="6096000">
                  <a:extLst>
                    <a:ext uri="{9D8B030D-6E8A-4147-A177-3AD203B41FA5}">
                      <a16:colId xmlns:a16="http://schemas.microsoft.com/office/drawing/2014/main" val="609757210"/>
                    </a:ext>
                  </a:extLst>
                </a:gridCol>
              </a:tblGrid>
              <a:tr h="563418">
                <a:tc>
                  <a:txBody>
                    <a:bodyPr/>
                    <a:lstStyle/>
                    <a:p>
                      <a:pPr algn="ctr"/>
                      <a:r>
                        <a:rPr lang="en-US" sz="1600" b="1" kern="1200">
                          <a:solidFill>
                            <a:schemeClr val="lt1"/>
                          </a:solidFill>
                          <a:latin typeface="Poppins" panose="00000500000000000000" pitchFamily="2" charset="0"/>
                          <a:ea typeface="+mn-ea"/>
                          <a:cs typeface="Poppins" panose="00000500000000000000" pitchFamily="2" charset="0"/>
                        </a:rPr>
                        <a:t>Robotic Process Automation</a:t>
                      </a:r>
                    </a:p>
                  </a:txBody>
                  <a:tcPr marL="84856" marR="84856" anchor="ctr">
                    <a:lnL>
                      <a:noFill/>
                    </a:lnL>
                    <a:lnR w="6350" cap="flat" cmpd="sng" algn="ctr">
                      <a:noFill/>
                      <a:prstDash val="solid"/>
                      <a:round/>
                      <a:headEnd type="none" w="med" len="med"/>
                      <a:tailEnd type="none" w="med" len="med"/>
                    </a:lnR>
                    <a:lnT w="25400" cmpd="sng">
                      <a:noFill/>
                    </a:lnT>
                    <a:lnB w="25400" cmpd="sng">
                      <a:noFill/>
                    </a:lnB>
                    <a:lnTlToBr w="12700" cmpd="sng">
                      <a:noFill/>
                      <a:prstDash val="solid"/>
                    </a:lnTlToBr>
                    <a:lnBlToTr w="12700" cmpd="sng">
                      <a:noFill/>
                      <a:prstDash val="solid"/>
                    </a:lnBlToTr>
                    <a:solidFill>
                      <a:srgbClr val="E64C2C"/>
                    </a:solidFill>
                  </a:tcPr>
                </a:tc>
                <a:tc>
                  <a:txBody>
                    <a:bodyPr/>
                    <a:lstStyle/>
                    <a:p>
                      <a:pPr algn="ctr"/>
                      <a:r>
                        <a:rPr lang="en-US" sz="1600" b="1" kern="1200">
                          <a:solidFill>
                            <a:schemeClr val="lt1"/>
                          </a:solidFill>
                          <a:latin typeface="Poppins" panose="00000500000000000000" pitchFamily="2" charset="0"/>
                          <a:ea typeface="+mn-ea"/>
                          <a:cs typeface="Poppins" panose="00000500000000000000" pitchFamily="2" charset="0"/>
                        </a:rPr>
                        <a:t>Software Testing</a:t>
                      </a:r>
                    </a:p>
                  </a:txBody>
                  <a:tcPr marL="84856" marR="8485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25400" cmpd="sng">
                      <a:noFill/>
                    </a:lnT>
                    <a:lnB w="25400" cmpd="sng">
                      <a:noFill/>
                    </a:lnB>
                    <a:lnTlToBr w="12700" cmpd="sng">
                      <a:noFill/>
                      <a:prstDash val="solid"/>
                    </a:lnTlToBr>
                    <a:lnBlToTr w="12700" cmpd="sng">
                      <a:noFill/>
                      <a:prstDash val="solid"/>
                    </a:lnBlToTr>
                    <a:solidFill>
                      <a:srgbClr val="0747A6"/>
                    </a:solidFill>
                  </a:tcPr>
                </a:tc>
                <a:extLst>
                  <a:ext uri="{0D108BD9-81ED-4DB2-BD59-A6C34878D82A}">
                    <a16:rowId xmlns:a16="http://schemas.microsoft.com/office/drawing/2014/main" val="371165056"/>
                  </a:ext>
                </a:extLst>
              </a:tr>
            </a:tbl>
          </a:graphicData>
        </a:graphic>
      </p:graphicFrame>
      <p:cxnSp>
        <p:nvCxnSpPr>
          <p:cNvPr id="6" name="Straight Connector 5">
            <a:extLst>
              <a:ext uri="{FF2B5EF4-FFF2-40B4-BE49-F238E27FC236}">
                <a16:creationId xmlns:a16="http://schemas.microsoft.com/office/drawing/2014/main" id="{8AACC0C2-4ABE-4975-B91A-C3B53903BCAE}"/>
              </a:ext>
            </a:extLst>
          </p:cNvPr>
          <p:cNvCxnSpPr/>
          <p:nvPr/>
        </p:nvCxnSpPr>
        <p:spPr>
          <a:xfrm flipH="1">
            <a:off x="6096000"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A3B8208-D343-427C-A307-9C24C98436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801" y="158400"/>
            <a:ext cx="708504" cy="264393"/>
          </a:xfrm>
          <a:prstGeom prst="rect">
            <a:avLst/>
          </a:prstGeom>
        </p:spPr>
      </p:pic>
      <p:sp>
        <p:nvSpPr>
          <p:cNvPr id="2" name="Rectangle 1">
            <a:extLst>
              <a:ext uri="{FF2B5EF4-FFF2-40B4-BE49-F238E27FC236}">
                <a16:creationId xmlns:a16="http://schemas.microsoft.com/office/drawing/2014/main" id="{21B38756-4214-45D0-8CC5-95DF96A32398}"/>
              </a:ext>
            </a:extLst>
          </p:cNvPr>
          <p:cNvSpPr/>
          <p:nvPr/>
        </p:nvSpPr>
        <p:spPr>
          <a:xfrm>
            <a:off x="2398623" y="6374823"/>
            <a:ext cx="1298753" cy="307777"/>
          </a:xfrm>
          <a:prstGeom prst="rect">
            <a:avLst/>
          </a:prstGeom>
        </p:spPr>
        <p:txBody>
          <a:bodyPr wrap="none"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Poppins Light" panose="00000400000000000000" pitchFamily="2" charset="0"/>
                <a:ea typeface="+mn-ea"/>
                <a:cs typeface="Poppins Light" panose="00000400000000000000" pitchFamily="2" charset="0"/>
              </a:rPr>
              <a:t>Cost Reduction Activity</a:t>
            </a:r>
            <a:endParaRPr kumimoji="0" lang="en-US" sz="1800" b="0" i="0" u="none" strike="noStrike" kern="1200" cap="none" spc="0" normalizeH="0" baseline="0" noProof="0">
              <a:ln>
                <a:noFill/>
              </a:ln>
              <a:solidFill>
                <a:prstClr val="black"/>
              </a:solidFill>
              <a:effectLst/>
              <a:uLnTx/>
              <a:uFillTx/>
              <a:latin typeface="Poppins Light" panose="00000400000000000000" pitchFamily="2" charset="0"/>
              <a:ea typeface="+mn-ea"/>
              <a:cs typeface="Poppins Light" panose="00000400000000000000" pitchFamily="2" charset="0"/>
            </a:endParaRPr>
          </a:p>
        </p:txBody>
      </p:sp>
      <p:sp>
        <p:nvSpPr>
          <p:cNvPr id="15" name="Rectangle 14">
            <a:extLst>
              <a:ext uri="{FF2B5EF4-FFF2-40B4-BE49-F238E27FC236}">
                <a16:creationId xmlns:a16="http://schemas.microsoft.com/office/drawing/2014/main" id="{37EA1162-66F6-4A9B-9A1A-5B4063B9171B}"/>
              </a:ext>
            </a:extLst>
          </p:cNvPr>
          <p:cNvSpPr/>
          <p:nvPr/>
        </p:nvSpPr>
        <p:spPr>
          <a:xfrm>
            <a:off x="8494623" y="6374822"/>
            <a:ext cx="1298753" cy="307777"/>
          </a:xfrm>
          <a:prstGeom prst="rect">
            <a:avLst/>
          </a:prstGeom>
        </p:spPr>
        <p:txBody>
          <a:bodyPr wrap="none"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Poppins Light" panose="00000400000000000000" pitchFamily="2" charset="0"/>
                <a:ea typeface="+mn-ea"/>
                <a:cs typeface="Poppins Light" panose="00000400000000000000" pitchFamily="2" charset="0"/>
              </a:rPr>
              <a:t>Risk Mitigation Activity</a:t>
            </a:r>
            <a:endParaRPr kumimoji="0" lang="en-US" sz="1800" b="0" i="0" u="none" strike="noStrike" kern="1200" cap="none" spc="0" normalizeH="0" baseline="0" noProof="0">
              <a:ln>
                <a:noFill/>
              </a:ln>
              <a:solidFill>
                <a:prstClr val="black"/>
              </a:solidFill>
              <a:effectLst/>
              <a:uLnTx/>
              <a:uFillTx/>
              <a:latin typeface="Poppins Light" panose="00000400000000000000" pitchFamily="2" charset="0"/>
              <a:ea typeface="+mn-ea"/>
              <a:cs typeface="Poppins Light" panose="00000400000000000000" pitchFamily="2" charset="0"/>
            </a:endParaRPr>
          </a:p>
        </p:txBody>
      </p:sp>
    </p:spTree>
    <p:extLst>
      <p:ext uri="{BB962C8B-B14F-4D97-AF65-F5344CB8AC3E}">
        <p14:creationId xmlns:p14="http://schemas.microsoft.com/office/powerpoint/2010/main" val="45891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BF326-A885-4E85-8D4D-189B1E9F1864}"/>
              </a:ext>
            </a:extLst>
          </p:cNvPr>
          <p:cNvSpPr>
            <a:spLocks noGrp="1"/>
          </p:cNvSpPr>
          <p:nvPr>
            <p:ph type="ctrTitle"/>
          </p:nvPr>
        </p:nvSpPr>
        <p:spPr/>
        <p:txBody>
          <a:bodyPr/>
          <a:lstStyle/>
          <a:p>
            <a:r>
              <a:rPr lang="de-DE"/>
              <a:t>Value Framework</a:t>
            </a:r>
            <a:endParaRPr lang="de-AT"/>
          </a:p>
        </p:txBody>
      </p:sp>
    </p:spTree>
    <p:extLst>
      <p:ext uri="{BB962C8B-B14F-4D97-AF65-F5344CB8AC3E}">
        <p14:creationId xmlns:p14="http://schemas.microsoft.com/office/powerpoint/2010/main" val="150924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4__Sc.ryTne1Orn6oiKZ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4__Sc.ryTne1Orn6oiKZ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4__Sc.ryTne1Orn6oiKZ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4__Sc.ryTne1Orn6oiKZ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4__Sc.ryTne1Orn6oiKZ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4__Sc.ryTne1Orn6oiKZTQ"/>
</p:tagLst>
</file>

<file path=ppt/theme/theme1.xml><?xml version="1.0" encoding="utf-8"?>
<a:theme xmlns:a="http://schemas.openxmlformats.org/drawingml/2006/main" name="Office Color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irst_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Colors">
  <a:themeElements>
    <a:clrScheme name="Tricentis">
      <a:dk1>
        <a:srgbClr val="000000"/>
      </a:dk1>
      <a:lt1>
        <a:srgbClr val="FFFFFF"/>
      </a:lt1>
      <a:dk2>
        <a:srgbClr val="1D63AF"/>
      </a:dk2>
      <a:lt2>
        <a:srgbClr val="E9E9E6"/>
      </a:lt2>
      <a:accent1>
        <a:srgbClr val="FFB12A"/>
      </a:accent1>
      <a:accent2>
        <a:srgbClr val="CC1C0D"/>
      </a:accent2>
      <a:accent3>
        <a:srgbClr val="9EB215"/>
      </a:accent3>
      <a:accent4>
        <a:srgbClr val="73CDDD"/>
      </a:accent4>
      <a:accent5>
        <a:srgbClr val="FF8B6A"/>
      </a:accent5>
      <a:accent6>
        <a:srgbClr val="577699"/>
      </a:accent6>
      <a:hlink>
        <a:srgbClr val="1D63AF"/>
      </a:hlink>
      <a:folHlink>
        <a:srgbClr val="7CB0E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0720Template.potx" id="{0ADA005B-61FB-4BEF-834F-874C4DA9482E}" vid="{3D6FC07F-D744-4341-84F8-5D40257DE30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7328280439544AB5C41C56297158F8" ma:contentTypeVersion="11" ma:contentTypeDescription="Create a new document." ma:contentTypeScope="" ma:versionID="37379e9f2bd6c2c1cc3fc4189b4f5c35">
  <xsd:schema xmlns:xsd="http://www.w3.org/2001/XMLSchema" xmlns:xs="http://www.w3.org/2001/XMLSchema" xmlns:p="http://schemas.microsoft.com/office/2006/metadata/properties" xmlns:ns2="825ee06b-ca9e-4fae-a309-081319cc5c11" xmlns:ns3="328982d7-d2af-46e2-9ab4-9b069b3e82d0" targetNamespace="http://schemas.microsoft.com/office/2006/metadata/properties" ma:root="true" ma:fieldsID="7e8b561af0e8305711e3fb669b867239" ns2:_="" ns3:_="">
    <xsd:import namespace="825ee06b-ca9e-4fae-a309-081319cc5c11"/>
    <xsd:import namespace="328982d7-d2af-46e2-9ab4-9b069b3e82d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5ee06b-ca9e-4fae-a309-081319cc5c1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28982d7-d2af-46e2-9ab4-9b069b3e82d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25ee06b-ca9e-4fae-a309-081319cc5c11">
      <UserInfo>
        <DisplayName>David Marcus</DisplayName>
        <AccountId>55</AccountId>
        <AccountType/>
      </UserInfo>
    </SharedWithUsers>
  </documentManagement>
</p:properties>
</file>

<file path=customXml/itemProps1.xml><?xml version="1.0" encoding="utf-8"?>
<ds:datastoreItem xmlns:ds="http://schemas.openxmlformats.org/officeDocument/2006/customXml" ds:itemID="{F541B537-6C9F-4B66-8B63-249A7E22B4C5}">
  <ds:schemaRefs>
    <ds:schemaRef ds:uri="http://schemas.microsoft.com/sharepoint/v3/contenttype/forms"/>
  </ds:schemaRefs>
</ds:datastoreItem>
</file>

<file path=customXml/itemProps2.xml><?xml version="1.0" encoding="utf-8"?>
<ds:datastoreItem xmlns:ds="http://schemas.openxmlformats.org/officeDocument/2006/customXml" ds:itemID="{BC0B99C0-7CAA-4DD8-8CA3-4D2269DDF9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5ee06b-ca9e-4fae-a309-081319cc5c11"/>
    <ds:schemaRef ds:uri="328982d7-d2af-46e2-9ab4-9b069b3e8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1E88A9-6386-496F-9D9B-6ED29958F176}">
  <ds:schemaRefs>
    <ds:schemaRef ds:uri="http://schemas.microsoft.com/office/2006/metadata/properties"/>
    <ds:schemaRef ds:uri="http://schemas.microsoft.com/office/infopath/2007/PartnerControls"/>
    <ds:schemaRef ds:uri="4bb8b5d9-fec5-49bf-8409-95bd0bf30198"/>
    <ds:schemaRef ds:uri="825ee06b-ca9e-4fae-a309-081319cc5c11"/>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26</Notes>
  <HiddenSlides>0</HiddenSlide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Office Colors</vt:lpstr>
      <vt:lpstr>First_Slide</vt:lpstr>
      <vt:lpstr>Custom Design</vt:lpstr>
      <vt:lpstr>Custom Colors</vt:lpstr>
      <vt:lpstr>PowerPoint Presentation</vt:lpstr>
      <vt:lpstr>Learning Objectives</vt:lpstr>
      <vt:lpstr>Testing Market</vt:lpstr>
      <vt:lpstr>PowerPoint Presentation</vt:lpstr>
      <vt:lpstr>Software Testing</vt:lpstr>
      <vt:lpstr>PowerPoint Presentation</vt:lpstr>
      <vt:lpstr>PowerPoint Presentation</vt:lpstr>
      <vt:lpstr>PowerPoint Presentation</vt:lpstr>
      <vt:lpstr>Value Framework</vt:lpstr>
      <vt:lpstr>PowerPoint Presentation</vt:lpstr>
      <vt:lpstr>PowerPoint Presentation</vt:lpstr>
      <vt:lpstr>Product Vision</vt:lpstr>
      <vt:lpstr>PowerPoint Presentation</vt:lpstr>
      <vt:lpstr>PowerPoint Presentation</vt:lpstr>
      <vt:lpstr>PowerPoint Presentation</vt:lpstr>
      <vt:lpstr>PowerPoint Presentation</vt:lpstr>
      <vt:lpstr>PowerPoint Presentation</vt:lpstr>
      <vt:lpstr>PowerPoint Presentation</vt:lpstr>
      <vt:lpstr>Product Components</vt:lpstr>
      <vt:lpstr>PowerPoint Presentation</vt:lpstr>
      <vt:lpstr>Sales Approach</vt:lpstr>
      <vt:lpstr>PowerPoint Presentation</vt:lpstr>
      <vt:lpstr>PowerPoint Presentation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 Testing Platform</dc:title>
  <dc:creator>Ingo Philipp</dc:creator>
  <cp:revision>35</cp:revision>
  <dcterms:created xsi:type="dcterms:W3CDTF">2019-12-15T15:24:09Z</dcterms:created>
  <dcterms:modified xsi:type="dcterms:W3CDTF">2020-04-22T22:10:42Z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0x010100B47328280439544AB5C41C56297158F8</vt:lpwstr>
  </property>
</Properties>
</file>