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90" r:id="rId3"/>
    <p:sldId id="391" r:id="rId4"/>
    <p:sldId id="392" r:id="rId5"/>
    <p:sldId id="393" r:id="rId6"/>
    <p:sldId id="395" r:id="rId7"/>
    <p:sldId id="396" r:id="rId8"/>
    <p:sldId id="402" r:id="rId9"/>
    <p:sldId id="403" r:id="rId10"/>
    <p:sldId id="404" r:id="rId11"/>
    <p:sldId id="405" r:id="rId12"/>
    <p:sldId id="406" r:id="rId13"/>
    <p:sldId id="407" r:id="rId14"/>
    <p:sldId id="408" r:id="rId15"/>
    <p:sldId id="40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7ACA7-3F18-4049-8EA5-A03CD79B7A5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A9D2C-2893-42E7-87B1-4D4EFDDC40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49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7ACA7-3F18-4049-8EA5-A03CD79B7A5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A9D2C-2893-42E7-87B1-4D4EFDDC407E}" type="slidenum">
              <a:rPr lang="en-US" smtClean="0"/>
              <a:t>‹#›</a:t>
            </a:fld>
            <a:endParaRPr lang="en-US"/>
          </a:p>
        </p:txBody>
      </p:sp>
    </p:spTree>
    <p:extLst>
      <p:ext uri="{BB962C8B-B14F-4D97-AF65-F5344CB8AC3E}">
        <p14:creationId xmlns:p14="http://schemas.microsoft.com/office/powerpoint/2010/main" val="234088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7ACA7-3F18-4049-8EA5-A03CD79B7A5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A9D2C-2893-42E7-87B1-4D4EFDDC407E}" type="slidenum">
              <a:rPr lang="en-US" smtClean="0"/>
              <a:t>‹#›</a:t>
            </a:fld>
            <a:endParaRPr lang="en-US"/>
          </a:p>
        </p:txBody>
      </p:sp>
    </p:spTree>
    <p:extLst>
      <p:ext uri="{BB962C8B-B14F-4D97-AF65-F5344CB8AC3E}">
        <p14:creationId xmlns:p14="http://schemas.microsoft.com/office/powerpoint/2010/main" val="88252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7ACA7-3F18-4049-8EA5-A03CD79B7A5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A9D2C-2893-42E7-87B1-4D4EFDDC407E}" type="slidenum">
              <a:rPr lang="en-US" smtClean="0"/>
              <a:t>‹#›</a:t>
            </a:fld>
            <a:endParaRPr lang="en-US"/>
          </a:p>
        </p:txBody>
      </p:sp>
    </p:spTree>
    <p:extLst>
      <p:ext uri="{BB962C8B-B14F-4D97-AF65-F5344CB8AC3E}">
        <p14:creationId xmlns:p14="http://schemas.microsoft.com/office/powerpoint/2010/main" val="373671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7ACA7-3F18-4049-8EA5-A03CD79B7A5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A9D2C-2893-42E7-87B1-4D4EFDDC40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46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7ACA7-3F18-4049-8EA5-A03CD79B7A5B}"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A9D2C-2893-42E7-87B1-4D4EFDDC407E}" type="slidenum">
              <a:rPr lang="en-US" smtClean="0"/>
              <a:t>‹#›</a:t>
            </a:fld>
            <a:endParaRPr lang="en-US"/>
          </a:p>
        </p:txBody>
      </p:sp>
    </p:spTree>
    <p:extLst>
      <p:ext uri="{BB962C8B-B14F-4D97-AF65-F5344CB8AC3E}">
        <p14:creationId xmlns:p14="http://schemas.microsoft.com/office/powerpoint/2010/main" val="238271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7ACA7-3F18-4049-8EA5-A03CD79B7A5B}" type="datetimeFigureOut">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A9D2C-2893-42E7-87B1-4D4EFDDC407E}" type="slidenum">
              <a:rPr lang="en-US" smtClean="0"/>
              <a:t>‹#›</a:t>
            </a:fld>
            <a:endParaRPr lang="en-US"/>
          </a:p>
        </p:txBody>
      </p:sp>
    </p:spTree>
    <p:extLst>
      <p:ext uri="{BB962C8B-B14F-4D97-AF65-F5344CB8AC3E}">
        <p14:creationId xmlns:p14="http://schemas.microsoft.com/office/powerpoint/2010/main" val="10296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47ACA7-3F18-4049-8EA5-A03CD79B7A5B}"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A9D2C-2893-42E7-87B1-4D4EFDDC407E}" type="slidenum">
              <a:rPr lang="en-US" smtClean="0"/>
              <a:t>‹#›</a:t>
            </a:fld>
            <a:endParaRPr lang="en-US"/>
          </a:p>
        </p:txBody>
      </p:sp>
    </p:spTree>
    <p:extLst>
      <p:ext uri="{BB962C8B-B14F-4D97-AF65-F5344CB8AC3E}">
        <p14:creationId xmlns:p14="http://schemas.microsoft.com/office/powerpoint/2010/main" val="385386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47ACA7-3F18-4049-8EA5-A03CD79B7A5B}" type="datetimeFigureOut">
              <a:rPr lang="en-US" smtClean="0"/>
              <a:t>7/10/2023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AA9D2C-2893-42E7-87B1-4D4EFDDC407E}" type="slidenum">
              <a:rPr lang="en-US" smtClean="0"/>
              <a:t>‹#›</a:t>
            </a:fld>
            <a:endParaRPr lang="en-US"/>
          </a:p>
        </p:txBody>
      </p:sp>
    </p:spTree>
    <p:extLst>
      <p:ext uri="{BB962C8B-B14F-4D97-AF65-F5344CB8AC3E}">
        <p14:creationId xmlns:p14="http://schemas.microsoft.com/office/powerpoint/2010/main" val="2336873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47ACA7-3F18-4049-8EA5-A03CD79B7A5B}" type="datetimeFigureOut">
              <a:rPr lang="en-US" smtClean="0"/>
              <a:t>7/10/2023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AA9D2C-2893-42E7-87B1-4D4EFDDC407E}" type="slidenum">
              <a:rPr lang="en-US" smtClean="0"/>
              <a:t>‹#›</a:t>
            </a:fld>
            <a:endParaRPr lang="en-US"/>
          </a:p>
        </p:txBody>
      </p:sp>
    </p:spTree>
    <p:extLst>
      <p:ext uri="{BB962C8B-B14F-4D97-AF65-F5344CB8AC3E}">
        <p14:creationId xmlns:p14="http://schemas.microsoft.com/office/powerpoint/2010/main" val="31913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47ACA7-3F18-4049-8EA5-A03CD79B7A5B}"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A9D2C-2893-42E7-87B1-4D4EFDDC407E}" type="slidenum">
              <a:rPr lang="en-US" smtClean="0"/>
              <a:t>‹#›</a:t>
            </a:fld>
            <a:endParaRPr lang="en-US"/>
          </a:p>
        </p:txBody>
      </p:sp>
    </p:spTree>
    <p:extLst>
      <p:ext uri="{BB962C8B-B14F-4D97-AF65-F5344CB8AC3E}">
        <p14:creationId xmlns:p14="http://schemas.microsoft.com/office/powerpoint/2010/main" val="171349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47ACA7-3F18-4049-8EA5-A03CD79B7A5B}" type="datetimeFigureOut">
              <a:rPr lang="en-US" smtClean="0"/>
              <a:t>7/10/2023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AA9D2C-2893-42E7-87B1-4D4EFDDC407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62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B888-5A99-4546-B467-15D10DB14D42}"/>
              </a:ext>
            </a:extLst>
          </p:cNvPr>
          <p:cNvSpPr>
            <a:spLocks noGrp="1"/>
          </p:cNvSpPr>
          <p:nvPr>
            <p:ph type="ctrTitle"/>
          </p:nvPr>
        </p:nvSpPr>
        <p:spPr/>
        <p:txBody>
          <a:bodyPr/>
          <a:lstStyle/>
          <a:p>
            <a:r>
              <a:rPr lang="en-US" dirty="0"/>
              <a:t>BLOCK 2</a:t>
            </a:r>
          </a:p>
        </p:txBody>
      </p:sp>
      <p:sp>
        <p:nvSpPr>
          <p:cNvPr id="3" name="Subtitle 2">
            <a:extLst>
              <a:ext uri="{FF2B5EF4-FFF2-40B4-BE49-F238E27FC236}">
                <a16:creationId xmlns:a16="http://schemas.microsoft.com/office/drawing/2014/main" id="{87CA9B30-CC6E-42CE-96B4-3AD81429B5D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4699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656" y="1244084"/>
            <a:ext cx="8964185" cy="523220"/>
          </a:xfrm>
          <a:prstGeom prst="rect">
            <a:avLst/>
          </a:prstGeom>
        </p:spPr>
        <p:txBody>
          <a:bodyPr wrap="none">
            <a:spAutoFit/>
          </a:bodyPr>
          <a:lstStyle/>
          <a:p>
            <a:r>
              <a:rPr lang="en-IN" sz="2800" dirty="0"/>
              <a:t>1. On the Data tab, in the Analysis group, click Data Analysis.</a:t>
            </a:r>
          </a:p>
        </p:txBody>
      </p:sp>
      <p:pic>
        <p:nvPicPr>
          <p:cNvPr id="3" name="Picture 2"/>
          <p:cNvPicPr>
            <a:picLocks noChangeAspect="1"/>
          </p:cNvPicPr>
          <p:nvPr/>
        </p:nvPicPr>
        <p:blipFill>
          <a:blip r:embed="rId2"/>
          <a:stretch>
            <a:fillRect/>
          </a:stretch>
        </p:blipFill>
        <p:spPr>
          <a:xfrm>
            <a:off x="1819274" y="2066924"/>
            <a:ext cx="8929452" cy="1833563"/>
          </a:xfrm>
          <a:prstGeom prst="rect">
            <a:avLst/>
          </a:prstGeom>
        </p:spPr>
      </p:pic>
      <p:sp>
        <p:nvSpPr>
          <p:cNvPr id="4" name="Rectangle 3"/>
          <p:cNvSpPr/>
          <p:nvPr/>
        </p:nvSpPr>
        <p:spPr>
          <a:xfrm>
            <a:off x="604838" y="4677460"/>
            <a:ext cx="10143888" cy="830997"/>
          </a:xfrm>
          <a:prstGeom prst="rect">
            <a:avLst/>
          </a:prstGeom>
        </p:spPr>
        <p:txBody>
          <a:bodyPr wrap="square">
            <a:spAutoFit/>
          </a:bodyPr>
          <a:lstStyle/>
          <a:p>
            <a:r>
              <a:rPr lang="en-IN" sz="2400" dirty="0">
                <a:solidFill>
                  <a:srgbClr val="333333"/>
                </a:solidFill>
                <a:latin typeface="BlinkMacSystemFont"/>
              </a:rPr>
              <a:t>Note: can't find the Data Analysis button? Click here to load the </a:t>
            </a:r>
            <a:r>
              <a:rPr lang="en-IN" sz="2400" dirty="0">
                <a:solidFill>
                  <a:srgbClr val="548CD1"/>
                </a:solidFill>
                <a:latin typeface="BlinkMacSystemFont"/>
              </a:rPr>
              <a:t>Analysis ToolPak add-in</a:t>
            </a:r>
            <a:endParaRPr lang="en-IN" sz="2400" dirty="0"/>
          </a:p>
        </p:txBody>
      </p:sp>
      <p:sp>
        <p:nvSpPr>
          <p:cNvPr id="5" name="Rectangle 4"/>
          <p:cNvSpPr/>
          <p:nvPr/>
        </p:nvSpPr>
        <p:spPr>
          <a:xfrm>
            <a:off x="133350" y="134035"/>
            <a:ext cx="6096000" cy="523220"/>
          </a:xfrm>
          <a:prstGeom prst="rect">
            <a:avLst/>
          </a:prstGeom>
        </p:spPr>
        <p:txBody>
          <a:bodyPr>
            <a:spAutoFit/>
          </a:bodyPr>
          <a:lstStyle/>
          <a:p>
            <a:pPr fontAlgn="base"/>
            <a:r>
              <a:rPr lang="en-IN" sz="2800" b="1" dirty="0">
                <a:solidFill>
                  <a:srgbClr val="3E3530"/>
                </a:solidFill>
                <a:latin typeface="BlinkMacSystemFont"/>
              </a:rPr>
              <a:t>Descriptive Statistics in Excel</a:t>
            </a:r>
            <a:endParaRPr lang="en-IN" sz="2800" b="1" i="0" dirty="0">
              <a:solidFill>
                <a:srgbClr val="333333"/>
              </a:solidFill>
              <a:effectLst/>
              <a:latin typeface="BlinkMacSystemFont"/>
            </a:endParaRPr>
          </a:p>
        </p:txBody>
      </p:sp>
    </p:spTree>
    <p:extLst>
      <p:ext uri="{BB962C8B-B14F-4D97-AF65-F5344CB8AC3E}">
        <p14:creationId xmlns:p14="http://schemas.microsoft.com/office/powerpoint/2010/main" val="84745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652" y="1158359"/>
            <a:ext cx="6205545" cy="461665"/>
          </a:xfrm>
          <a:prstGeom prst="rect">
            <a:avLst/>
          </a:prstGeom>
        </p:spPr>
        <p:txBody>
          <a:bodyPr wrap="none">
            <a:spAutoFit/>
          </a:bodyPr>
          <a:lstStyle/>
          <a:p>
            <a:r>
              <a:rPr lang="en-IN" sz="2400" dirty="0">
                <a:solidFill>
                  <a:srgbClr val="333333"/>
                </a:solidFill>
                <a:latin typeface="BlinkMacSystemFont"/>
              </a:rPr>
              <a:t>2. Select Descriptive Statistics and click OK.</a:t>
            </a:r>
            <a:endParaRPr lang="en-IN" sz="2400" dirty="0"/>
          </a:p>
        </p:txBody>
      </p:sp>
      <p:pic>
        <p:nvPicPr>
          <p:cNvPr id="3" name="Picture 2"/>
          <p:cNvPicPr>
            <a:picLocks noChangeAspect="1"/>
          </p:cNvPicPr>
          <p:nvPr/>
        </p:nvPicPr>
        <p:blipFill>
          <a:blip r:embed="rId2"/>
          <a:stretch>
            <a:fillRect/>
          </a:stretch>
        </p:blipFill>
        <p:spPr>
          <a:xfrm>
            <a:off x="2285999" y="1781175"/>
            <a:ext cx="7325382" cy="3690938"/>
          </a:xfrm>
          <a:prstGeom prst="rect">
            <a:avLst/>
          </a:prstGeom>
        </p:spPr>
      </p:pic>
      <p:sp>
        <p:nvSpPr>
          <p:cNvPr id="4" name="Rectangle 3"/>
          <p:cNvSpPr/>
          <p:nvPr/>
        </p:nvSpPr>
        <p:spPr>
          <a:xfrm>
            <a:off x="133350" y="134035"/>
            <a:ext cx="6096000" cy="523220"/>
          </a:xfrm>
          <a:prstGeom prst="rect">
            <a:avLst/>
          </a:prstGeom>
        </p:spPr>
        <p:txBody>
          <a:bodyPr>
            <a:spAutoFit/>
          </a:bodyPr>
          <a:lstStyle/>
          <a:p>
            <a:pPr fontAlgn="base"/>
            <a:r>
              <a:rPr lang="en-IN" sz="2800" b="1" dirty="0">
                <a:solidFill>
                  <a:srgbClr val="3E3530"/>
                </a:solidFill>
                <a:latin typeface="BlinkMacSystemFont"/>
              </a:rPr>
              <a:t>Descriptive Statistics in Excel</a:t>
            </a:r>
            <a:endParaRPr lang="en-IN" sz="2800" b="1" i="0" dirty="0">
              <a:solidFill>
                <a:srgbClr val="333333"/>
              </a:solidFill>
              <a:effectLst/>
              <a:latin typeface="BlinkMacSystemFont"/>
            </a:endParaRPr>
          </a:p>
        </p:txBody>
      </p:sp>
    </p:spTree>
    <p:extLst>
      <p:ext uri="{BB962C8B-B14F-4D97-AF65-F5344CB8AC3E}">
        <p14:creationId xmlns:p14="http://schemas.microsoft.com/office/powerpoint/2010/main" val="362541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49" y="1295697"/>
            <a:ext cx="4324351" cy="3046988"/>
          </a:xfrm>
          <a:prstGeom prst="rect">
            <a:avLst/>
          </a:prstGeom>
        </p:spPr>
        <p:txBody>
          <a:bodyPr wrap="square">
            <a:spAutoFit/>
          </a:bodyPr>
          <a:lstStyle/>
          <a:p>
            <a:pPr fontAlgn="base"/>
            <a:r>
              <a:rPr lang="en-IN" sz="2400" dirty="0">
                <a:solidFill>
                  <a:srgbClr val="333333"/>
                </a:solidFill>
                <a:latin typeface="BlinkMacSystemFont"/>
              </a:rPr>
              <a:t>3. Select the range A2:A15 as the Input Range.</a:t>
            </a:r>
          </a:p>
          <a:p>
            <a:pPr fontAlgn="base"/>
            <a:endParaRPr lang="en-IN" sz="2400" dirty="0">
              <a:solidFill>
                <a:srgbClr val="333333"/>
              </a:solidFill>
              <a:latin typeface="BlinkMacSystemFont"/>
            </a:endParaRPr>
          </a:p>
          <a:p>
            <a:pPr fontAlgn="base"/>
            <a:r>
              <a:rPr lang="en-IN" sz="2400" dirty="0">
                <a:solidFill>
                  <a:srgbClr val="333333"/>
                </a:solidFill>
                <a:latin typeface="BlinkMacSystemFont"/>
              </a:rPr>
              <a:t>4. Select cell C1 as the Output Range.</a:t>
            </a:r>
          </a:p>
          <a:p>
            <a:pPr fontAlgn="base"/>
            <a:endParaRPr lang="en-IN" sz="2400" dirty="0">
              <a:solidFill>
                <a:srgbClr val="333333"/>
              </a:solidFill>
              <a:latin typeface="BlinkMacSystemFont"/>
            </a:endParaRPr>
          </a:p>
          <a:p>
            <a:pPr fontAlgn="base"/>
            <a:r>
              <a:rPr lang="en-IN" sz="2400" dirty="0">
                <a:solidFill>
                  <a:srgbClr val="333333"/>
                </a:solidFill>
                <a:latin typeface="BlinkMacSystemFont"/>
              </a:rPr>
              <a:t>5. Make sure Summary statistics is checked.</a:t>
            </a:r>
            <a:endParaRPr lang="en-IN" sz="2400" b="0" i="0" dirty="0">
              <a:solidFill>
                <a:srgbClr val="333333"/>
              </a:solidFill>
              <a:effectLst/>
              <a:latin typeface="BlinkMacSystemFont"/>
            </a:endParaRPr>
          </a:p>
        </p:txBody>
      </p:sp>
      <p:pic>
        <p:nvPicPr>
          <p:cNvPr id="3" name="Picture 2"/>
          <p:cNvPicPr>
            <a:picLocks noChangeAspect="1"/>
          </p:cNvPicPr>
          <p:nvPr/>
        </p:nvPicPr>
        <p:blipFill>
          <a:blip r:embed="rId2"/>
          <a:stretch>
            <a:fillRect/>
          </a:stretch>
        </p:blipFill>
        <p:spPr>
          <a:xfrm>
            <a:off x="5272088" y="914401"/>
            <a:ext cx="6557962" cy="4515874"/>
          </a:xfrm>
          <a:prstGeom prst="rect">
            <a:avLst/>
          </a:prstGeom>
        </p:spPr>
      </p:pic>
      <p:sp>
        <p:nvSpPr>
          <p:cNvPr id="4" name="Rectangle 3"/>
          <p:cNvSpPr/>
          <p:nvPr/>
        </p:nvSpPr>
        <p:spPr>
          <a:xfrm>
            <a:off x="133350" y="134035"/>
            <a:ext cx="6096000" cy="523220"/>
          </a:xfrm>
          <a:prstGeom prst="rect">
            <a:avLst/>
          </a:prstGeom>
        </p:spPr>
        <p:txBody>
          <a:bodyPr>
            <a:spAutoFit/>
          </a:bodyPr>
          <a:lstStyle/>
          <a:p>
            <a:pPr fontAlgn="base"/>
            <a:r>
              <a:rPr lang="en-IN" sz="2800" b="1" dirty="0">
                <a:solidFill>
                  <a:srgbClr val="3E3530"/>
                </a:solidFill>
                <a:latin typeface="BlinkMacSystemFont"/>
              </a:rPr>
              <a:t>Descriptive Statistics in Excel</a:t>
            </a:r>
            <a:endParaRPr lang="en-IN" sz="2800" b="1" i="0" dirty="0">
              <a:solidFill>
                <a:srgbClr val="333333"/>
              </a:solidFill>
              <a:effectLst/>
              <a:latin typeface="BlinkMacSystemFont"/>
            </a:endParaRPr>
          </a:p>
        </p:txBody>
      </p:sp>
    </p:spTree>
    <p:extLst>
      <p:ext uri="{BB962C8B-B14F-4D97-AF65-F5344CB8AC3E}">
        <p14:creationId xmlns:p14="http://schemas.microsoft.com/office/powerpoint/2010/main" val="1433516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812" y="1048435"/>
            <a:ext cx="6096000" cy="2677656"/>
          </a:xfrm>
          <a:prstGeom prst="rect">
            <a:avLst/>
          </a:prstGeom>
        </p:spPr>
        <p:txBody>
          <a:bodyPr>
            <a:spAutoFit/>
          </a:bodyPr>
          <a:lstStyle/>
          <a:p>
            <a:pPr fontAlgn="base"/>
            <a:r>
              <a:rPr lang="en-IN" sz="2400" dirty="0">
                <a:solidFill>
                  <a:srgbClr val="333333"/>
                </a:solidFill>
                <a:latin typeface="BlinkMacSystemFont"/>
              </a:rPr>
              <a:t>6. Click OK.</a:t>
            </a:r>
          </a:p>
          <a:p>
            <a:pPr fontAlgn="base"/>
            <a:endParaRPr lang="en-IN" sz="2400" dirty="0">
              <a:solidFill>
                <a:srgbClr val="333333"/>
              </a:solidFill>
              <a:latin typeface="BlinkMacSystemFont"/>
            </a:endParaRPr>
          </a:p>
          <a:p>
            <a:pPr fontAlgn="base"/>
            <a:endParaRPr lang="en-IN" sz="2400" dirty="0">
              <a:solidFill>
                <a:srgbClr val="333333"/>
              </a:solidFill>
              <a:latin typeface="BlinkMacSystemFont"/>
            </a:endParaRPr>
          </a:p>
          <a:p>
            <a:pPr fontAlgn="base"/>
            <a:endParaRPr lang="en-IN" sz="2400" dirty="0">
              <a:solidFill>
                <a:srgbClr val="333333"/>
              </a:solidFill>
              <a:latin typeface="BlinkMacSystemFont"/>
            </a:endParaRPr>
          </a:p>
          <a:p>
            <a:pPr fontAlgn="base"/>
            <a:endParaRPr lang="en-IN" sz="2400" dirty="0">
              <a:solidFill>
                <a:srgbClr val="333333"/>
              </a:solidFill>
              <a:latin typeface="BlinkMacSystemFont"/>
            </a:endParaRPr>
          </a:p>
          <a:p>
            <a:pPr fontAlgn="base"/>
            <a:endParaRPr lang="en-IN" sz="2400" dirty="0">
              <a:solidFill>
                <a:srgbClr val="333333"/>
              </a:solidFill>
              <a:latin typeface="BlinkMacSystemFont"/>
            </a:endParaRPr>
          </a:p>
          <a:p>
            <a:pPr fontAlgn="base"/>
            <a:r>
              <a:rPr lang="en-IN" sz="2400" dirty="0">
                <a:solidFill>
                  <a:srgbClr val="333333"/>
                </a:solidFill>
                <a:latin typeface="BlinkMacSystemFont"/>
              </a:rPr>
              <a:t>Result:</a:t>
            </a:r>
            <a:endParaRPr lang="en-IN" sz="2400" b="0" i="0" dirty="0">
              <a:solidFill>
                <a:srgbClr val="333333"/>
              </a:solidFill>
              <a:effectLst/>
              <a:latin typeface="BlinkMacSystemFont"/>
            </a:endParaRPr>
          </a:p>
        </p:txBody>
      </p:sp>
      <p:pic>
        <p:nvPicPr>
          <p:cNvPr id="3" name="Picture 2"/>
          <p:cNvPicPr>
            <a:picLocks noChangeAspect="1"/>
          </p:cNvPicPr>
          <p:nvPr/>
        </p:nvPicPr>
        <p:blipFill>
          <a:blip r:embed="rId2"/>
          <a:stretch>
            <a:fillRect/>
          </a:stretch>
        </p:blipFill>
        <p:spPr>
          <a:xfrm>
            <a:off x="2519361" y="914399"/>
            <a:ext cx="7167564" cy="5221433"/>
          </a:xfrm>
          <a:prstGeom prst="rect">
            <a:avLst/>
          </a:prstGeom>
        </p:spPr>
      </p:pic>
      <p:sp>
        <p:nvSpPr>
          <p:cNvPr id="4" name="Rectangle 3"/>
          <p:cNvSpPr/>
          <p:nvPr/>
        </p:nvSpPr>
        <p:spPr>
          <a:xfrm>
            <a:off x="133350" y="134035"/>
            <a:ext cx="6096000" cy="523220"/>
          </a:xfrm>
          <a:prstGeom prst="rect">
            <a:avLst/>
          </a:prstGeom>
        </p:spPr>
        <p:txBody>
          <a:bodyPr>
            <a:spAutoFit/>
          </a:bodyPr>
          <a:lstStyle/>
          <a:p>
            <a:pPr fontAlgn="base"/>
            <a:r>
              <a:rPr lang="en-IN" sz="2800" b="1" dirty="0">
                <a:solidFill>
                  <a:srgbClr val="3E3530"/>
                </a:solidFill>
                <a:latin typeface="BlinkMacSystemFont"/>
              </a:rPr>
              <a:t>Descriptive Statistics in Excel</a:t>
            </a:r>
            <a:endParaRPr lang="en-IN" sz="2800" b="1" i="0" dirty="0">
              <a:solidFill>
                <a:srgbClr val="333333"/>
              </a:solidFill>
              <a:effectLst/>
              <a:latin typeface="BlinkMacSystemFont"/>
            </a:endParaRPr>
          </a:p>
        </p:txBody>
      </p:sp>
    </p:spTree>
    <p:extLst>
      <p:ext uri="{BB962C8B-B14F-4D97-AF65-F5344CB8AC3E}">
        <p14:creationId xmlns:p14="http://schemas.microsoft.com/office/powerpoint/2010/main" val="96536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339375" y="909769"/>
          <a:ext cx="8047388" cy="5227484"/>
        </p:xfrm>
        <a:graphic>
          <a:graphicData uri="http://schemas.openxmlformats.org/drawingml/2006/table">
            <a:tbl>
              <a:tblPr>
                <a:tableStyleId>{5940675A-B579-460E-94D1-54222C63F5DA}</a:tableStyleId>
              </a:tblPr>
              <a:tblGrid>
                <a:gridCol w="1635144">
                  <a:extLst>
                    <a:ext uri="{9D8B030D-6E8A-4147-A177-3AD203B41FA5}">
                      <a16:colId xmlns:a16="http://schemas.microsoft.com/office/drawing/2014/main" val="20000"/>
                    </a:ext>
                  </a:extLst>
                </a:gridCol>
                <a:gridCol w="6412244">
                  <a:extLst>
                    <a:ext uri="{9D8B030D-6E8A-4147-A177-3AD203B41FA5}">
                      <a16:colId xmlns:a16="http://schemas.microsoft.com/office/drawing/2014/main" val="20001"/>
                    </a:ext>
                  </a:extLst>
                </a:gridCol>
              </a:tblGrid>
              <a:tr h="272122">
                <a:tc>
                  <a:txBody>
                    <a:bodyPr/>
                    <a:lstStyle/>
                    <a:p>
                      <a:pPr algn="l" fontAlgn="t"/>
                      <a:r>
                        <a:rPr lang="en-IN" sz="1800">
                          <a:effectLst/>
                        </a:rPr>
                        <a:t>Statistic</a:t>
                      </a:r>
                    </a:p>
                  </a:txBody>
                  <a:tcPr marL="40290" marR="40290" marT="40290" marB="40290"/>
                </a:tc>
                <a:tc>
                  <a:txBody>
                    <a:bodyPr/>
                    <a:lstStyle/>
                    <a:p>
                      <a:pPr algn="l" fontAlgn="t"/>
                      <a:r>
                        <a:rPr lang="en-IN" sz="1800">
                          <a:effectLst/>
                        </a:rPr>
                        <a:t>Description</a:t>
                      </a:r>
                    </a:p>
                  </a:txBody>
                  <a:tcPr marL="40290" marR="40290" marT="40290" marB="40290"/>
                </a:tc>
                <a:extLst>
                  <a:ext uri="{0D108BD9-81ED-4DB2-BD59-A6C34878D82A}">
                    <a16:rowId xmlns:a16="http://schemas.microsoft.com/office/drawing/2014/main" val="10000"/>
                  </a:ext>
                </a:extLst>
              </a:tr>
              <a:tr h="432945">
                <a:tc>
                  <a:txBody>
                    <a:bodyPr/>
                    <a:lstStyle/>
                    <a:p>
                      <a:pPr fontAlgn="t"/>
                      <a:r>
                        <a:rPr lang="en-IN" sz="1800">
                          <a:effectLst/>
                        </a:rPr>
                        <a:t>Mean</a:t>
                      </a:r>
                    </a:p>
                  </a:txBody>
                  <a:tcPr marL="40290" marR="40290" marT="40290" marB="40290"/>
                </a:tc>
                <a:tc>
                  <a:txBody>
                    <a:bodyPr/>
                    <a:lstStyle/>
                    <a:p>
                      <a:pPr fontAlgn="t"/>
                      <a:r>
                        <a:rPr lang="en-IN" sz="1800">
                          <a:effectLst/>
                        </a:rPr>
                        <a:t>Shows the arithmetic mean of the sample data.</a:t>
                      </a:r>
                    </a:p>
                  </a:txBody>
                  <a:tcPr marL="40290" marR="40290" marT="40290" marB="40290"/>
                </a:tc>
                <a:extLst>
                  <a:ext uri="{0D108BD9-81ED-4DB2-BD59-A6C34878D82A}">
                    <a16:rowId xmlns:a16="http://schemas.microsoft.com/office/drawing/2014/main" val="10001"/>
                  </a:ext>
                </a:extLst>
              </a:tr>
              <a:tr h="941182">
                <a:tc>
                  <a:txBody>
                    <a:bodyPr/>
                    <a:lstStyle/>
                    <a:p>
                      <a:pPr fontAlgn="t"/>
                      <a:r>
                        <a:rPr lang="en-IN" sz="1800">
                          <a:effectLst/>
                        </a:rPr>
                        <a:t>Standard Error</a:t>
                      </a:r>
                    </a:p>
                  </a:txBody>
                  <a:tcPr marL="40290" marR="40290" marT="40290" marB="40290"/>
                </a:tc>
                <a:tc>
                  <a:txBody>
                    <a:bodyPr/>
                    <a:lstStyle/>
                    <a:p>
                      <a:pPr fontAlgn="t"/>
                      <a:r>
                        <a:rPr lang="en-IN" sz="1800">
                          <a:effectLst/>
                        </a:rPr>
                        <a:t>Shows the standard error of the data set (a measure of the</a:t>
                      </a:r>
                      <a:br>
                        <a:rPr lang="en-IN" sz="1800">
                          <a:effectLst/>
                        </a:rPr>
                      </a:br>
                      <a:r>
                        <a:rPr lang="en-IN" sz="1800">
                          <a:effectLst/>
                        </a:rPr>
                        <a:t>difference between the predicted value and the actual value).</a:t>
                      </a:r>
                    </a:p>
                  </a:txBody>
                  <a:tcPr marL="40290" marR="40290" marT="40290" marB="40290"/>
                </a:tc>
                <a:extLst>
                  <a:ext uri="{0D108BD9-81ED-4DB2-BD59-A6C34878D82A}">
                    <a16:rowId xmlns:a16="http://schemas.microsoft.com/office/drawing/2014/main" val="10002"/>
                  </a:ext>
                </a:extLst>
              </a:tr>
              <a:tr h="941182">
                <a:tc>
                  <a:txBody>
                    <a:bodyPr/>
                    <a:lstStyle/>
                    <a:p>
                      <a:pPr fontAlgn="t"/>
                      <a:r>
                        <a:rPr lang="en-IN" sz="1800">
                          <a:effectLst/>
                        </a:rPr>
                        <a:t>Median</a:t>
                      </a:r>
                    </a:p>
                  </a:txBody>
                  <a:tcPr marL="40290" marR="40290" marT="40290" marB="40290"/>
                </a:tc>
                <a:tc>
                  <a:txBody>
                    <a:bodyPr/>
                    <a:lstStyle/>
                    <a:p>
                      <a:pPr fontAlgn="t"/>
                      <a:r>
                        <a:rPr lang="en-IN" sz="1800" dirty="0">
                          <a:effectLst/>
                        </a:rPr>
                        <a:t>Shows the middle value in the data set (the value that</a:t>
                      </a:r>
                      <a:br>
                        <a:rPr lang="en-IN" sz="1800" dirty="0">
                          <a:effectLst/>
                        </a:rPr>
                      </a:br>
                      <a:r>
                        <a:rPr lang="en-IN" sz="1800" dirty="0">
                          <a:effectLst/>
                        </a:rPr>
                        <a:t>separates the largest half of the values from the smallest half of</a:t>
                      </a:r>
                      <a:br>
                        <a:rPr lang="en-IN" sz="1800" dirty="0">
                          <a:effectLst/>
                        </a:rPr>
                      </a:br>
                      <a:r>
                        <a:rPr lang="en-IN" sz="1800" dirty="0">
                          <a:effectLst/>
                        </a:rPr>
                        <a:t>the values).</a:t>
                      </a:r>
                    </a:p>
                  </a:txBody>
                  <a:tcPr marL="40290" marR="40290" marT="40290" marB="40290"/>
                </a:tc>
                <a:extLst>
                  <a:ext uri="{0D108BD9-81ED-4DB2-BD59-A6C34878D82A}">
                    <a16:rowId xmlns:a16="http://schemas.microsoft.com/office/drawing/2014/main" val="10003"/>
                  </a:ext>
                </a:extLst>
              </a:tr>
              <a:tr h="432945">
                <a:tc>
                  <a:txBody>
                    <a:bodyPr/>
                    <a:lstStyle/>
                    <a:p>
                      <a:pPr fontAlgn="t"/>
                      <a:r>
                        <a:rPr lang="en-IN" sz="1800">
                          <a:effectLst/>
                        </a:rPr>
                        <a:t>Mode</a:t>
                      </a:r>
                    </a:p>
                  </a:txBody>
                  <a:tcPr marL="40290" marR="40290" marT="40290" marB="40290"/>
                </a:tc>
                <a:tc>
                  <a:txBody>
                    <a:bodyPr/>
                    <a:lstStyle/>
                    <a:p>
                      <a:pPr fontAlgn="t"/>
                      <a:r>
                        <a:rPr lang="en-IN" sz="1800">
                          <a:effectLst/>
                        </a:rPr>
                        <a:t>Shows the most common value in the data set.</a:t>
                      </a:r>
                    </a:p>
                  </a:txBody>
                  <a:tcPr marL="40290" marR="40290" marT="40290" marB="40290"/>
                </a:tc>
                <a:extLst>
                  <a:ext uri="{0D108BD9-81ED-4DB2-BD59-A6C34878D82A}">
                    <a16:rowId xmlns:a16="http://schemas.microsoft.com/office/drawing/2014/main" val="10004"/>
                  </a:ext>
                </a:extLst>
              </a:tr>
              <a:tr h="602357">
                <a:tc>
                  <a:txBody>
                    <a:bodyPr/>
                    <a:lstStyle/>
                    <a:p>
                      <a:pPr fontAlgn="t"/>
                      <a:r>
                        <a:rPr lang="en-IN" sz="1800">
                          <a:effectLst/>
                        </a:rPr>
                        <a:t>Standard Deviation</a:t>
                      </a:r>
                    </a:p>
                  </a:txBody>
                  <a:tcPr marL="40290" marR="40290" marT="40290" marB="40290"/>
                </a:tc>
                <a:tc>
                  <a:txBody>
                    <a:bodyPr/>
                    <a:lstStyle/>
                    <a:p>
                      <a:pPr fontAlgn="t"/>
                      <a:r>
                        <a:rPr lang="en-IN" sz="1800">
                          <a:effectLst/>
                        </a:rPr>
                        <a:t>Shows the sample standard deviation measure for the data</a:t>
                      </a:r>
                      <a:br>
                        <a:rPr lang="en-IN" sz="1800">
                          <a:effectLst/>
                        </a:rPr>
                      </a:br>
                      <a:r>
                        <a:rPr lang="en-IN" sz="1800">
                          <a:effectLst/>
                        </a:rPr>
                        <a:t>set.</a:t>
                      </a:r>
                    </a:p>
                  </a:txBody>
                  <a:tcPr marL="40290" marR="40290" marT="40290" marB="40290"/>
                </a:tc>
                <a:extLst>
                  <a:ext uri="{0D108BD9-81ED-4DB2-BD59-A6C34878D82A}">
                    <a16:rowId xmlns:a16="http://schemas.microsoft.com/office/drawing/2014/main" val="10005"/>
                  </a:ext>
                </a:extLst>
              </a:tr>
              <a:tr h="602357">
                <a:tc>
                  <a:txBody>
                    <a:bodyPr/>
                    <a:lstStyle/>
                    <a:p>
                      <a:pPr fontAlgn="t"/>
                      <a:r>
                        <a:rPr lang="en-IN" sz="1800">
                          <a:effectLst/>
                        </a:rPr>
                        <a:t>Sample Variance</a:t>
                      </a:r>
                    </a:p>
                  </a:txBody>
                  <a:tcPr marL="40290" marR="40290" marT="40290" marB="40290"/>
                </a:tc>
                <a:tc>
                  <a:txBody>
                    <a:bodyPr/>
                    <a:lstStyle/>
                    <a:p>
                      <a:pPr fontAlgn="t"/>
                      <a:r>
                        <a:rPr lang="en-IN" sz="1800">
                          <a:effectLst/>
                        </a:rPr>
                        <a:t>Shows the sample variance for the data set (the squared</a:t>
                      </a:r>
                      <a:br>
                        <a:rPr lang="en-IN" sz="1800">
                          <a:effectLst/>
                        </a:rPr>
                      </a:br>
                      <a:r>
                        <a:rPr lang="en-IN" sz="1800">
                          <a:effectLst/>
                        </a:rPr>
                        <a:t>standard deviation).</a:t>
                      </a:r>
                    </a:p>
                  </a:txBody>
                  <a:tcPr marL="40290" marR="40290" marT="40290" marB="40290"/>
                </a:tc>
                <a:extLst>
                  <a:ext uri="{0D108BD9-81ED-4DB2-BD59-A6C34878D82A}">
                    <a16:rowId xmlns:a16="http://schemas.microsoft.com/office/drawing/2014/main" val="10006"/>
                  </a:ext>
                </a:extLst>
              </a:tr>
              <a:tr h="432945">
                <a:tc>
                  <a:txBody>
                    <a:bodyPr/>
                    <a:lstStyle/>
                    <a:p>
                      <a:pPr fontAlgn="t"/>
                      <a:r>
                        <a:rPr lang="en-IN" sz="1800">
                          <a:effectLst/>
                        </a:rPr>
                        <a:t>Kurtosis</a:t>
                      </a:r>
                    </a:p>
                  </a:txBody>
                  <a:tcPr marL="40290" marR="40290" marT="40290" marB="40290"/>
                </a:tc>
                <a:tc>
                  <a:txBody>
                    <a:bodyPr/>
                    <a:lstStyle/>
                    <a:p>
                      <a:pPr fontAlgn="t"/>
                      <a:r>
                        <a:rPr lang="en-IN" sz="1800">
                          <a:effectLst/>
                        </a:rPr>
                        <a:t>Shows the kurtosis of the distribution.</a:t>
                      </a:r>
                    </a:p>
                  </a:txBody>
                  <a:tcPr marL="40290" marR="40290" marT="40290" marB="40290"/>
                </a:tc>
                <a:extLst>
                  <a:ext uri="{0D108BD9-81ED-4DB2-BD59-A6C34878D82A}">
                    <a16:rowId xmlns:a16="http://schemas.microsoft.com/office/drawing/2014/main" val="10007"/>
                  </a:ext>
                </a:extLst>
              </a:tr>
              <a:tr h="432945">
                <a:tc>
                  <a:txBody>
                    <a:bodyPr/>
                    <a:lstStyle/>
                    <a:p>
                      <a:pPr fontAlgn="t"/>
                      <a:r>
                        <a:rPr lang="en-IN" sz="1800">
                          <a:effectLst/>
                        </a:rPr>
                        <a:t>Skewness</a:t>
                      </a:r>
                    </a:p>
                  </a:txBody>
                  <a:tcPr marL="40290" marR="40290" marT="40290" marB="40290"/>
                </a:tc>
                <a:tc>
                  <a:txBody>
                    <a:bodyPr/>
                    <a:lstStyle/>
                    <a:p>
                      <a:pPr fontAlgn="t"/>
                      <a:r>
                        <a:rPr lang="en-IN" sz="1800" dirty="0">
                          <a:effectLst/>
                        </a:rPr>
                        <a:t>Shows the skewness of the data set’s distribution.</a:t>
                      </a:r>
                    </a:p>
                  </a:txBody>
                  <a:tcPr marL="40290" marR="40290" marT="40290" marB="40290"/>
                </a:tc>
                <a:extLst>
                  <a:ext uri="{0D108BD9-81ED-4DB2-BD59-A6C34878D82A}">
                    <a16:rowId xmlns:a16="http://schemas.microsoft.com/office/drawing/2014/main" val="10008"/>
                  </a:ext>
                </a:extLst>
              </a:tr>
            </a:tbl>
          </a:graphicData>
        </a:graphic>
      </p:graphicFrame>
      <p:sp>
        <p:nvSpPr>
          <p:cNvPr id="4" name="Rectangle 3"/>
          <p:cNvSpPr/>
          <p:nvPr/>
        </p:nvSpPr>
        <p:spPr>
          <a:xfrm>
            <a:off x="133350" y="134035"/>
            <a:ext cx="6096000" cy="523220"/>
          </a:xfrm>
          <a:prstGeom prst="rect">
            <a:avLst/>
          </a:prstGeom>
        </p:spPr>
        <p:txBody>
          <a:bodyPr>
            <a:spAutoFit/>
          </a:bodyPr>
          <a:lstStyle/>
          <a:p>
            <a:pPr fontAlgn="base"/>
            <a:r>
              <a:rPr lang="en-IN" sz="2800" b="1" dirty="0">
                <a:solidFill>
                  <a:srgbClr val="3E3530"/>
                </a:solidFill>
                <a:latin typeface="BlinkMacSystemFont"/>
              </a:rPr>
              <a:t>Descriptive Statistics in Excel</a:t>
            </a:r>
            <a:endParaRPr lang="en-IN" sz="2800" b="1" i="0" dirty="0">
              <a:solidFill>
                <a:srgbClr val="333333"/>
              </a:solidFill>
              <a:effectLst/>
              <a:latin typeface="BlinkMacSystemFont"/>
            </a:endParaRPr>
          </a:p>
        </p:txBody>
      </p:sp>
    </p:spTree>
    <p:extLst>
      <p:ext uri="{BB962C8B-B14F-4D97-AF65-F5344CB8AC3E}">
        <p14:creationId xmlns:p14="http://schemas.microsoft.com/office/powerpoint/2010/main" val="170318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50" y="134035"/>
            <a:ext cx="6096000" cy="523220"/>
          </a:xfrm>
          <a:prstGeom prst="rect">
            <a:avLst/>
          </a:prstGeom>
        </p:spPr>
        <p:txBody>
          <a:bodyPr>
            <a:spAutoFit/>
          </a:bodyPr>
          <a:lstStyle/>
          <a:p>
            <a:pPr fontAlgn="base"/>
            <a:r>
              <a:rPr lang="en-IN" sz="2800" b="1" dirty="0">
                <a:solidFill>
                  <a:srgbClr val="3E3530"/>
                </a:solidFill>
                <a:latin typeface="BlinkMacSystemFont"/>
              </a:rPr>
              <a:t>Descriptive Statistics in Excel</a:t>
            </a:r>
            <a:endParaRPr lang="en-IN" sz="2800" b="1" i="0" dirty="0">
              <a:solidFill>
                <a:srgbClr val="333333"/>
              </a:solidFill>
              <a:effectLst/>
              <a:latin typeface="BlinkMacSystemFont"/>
            </a:endParaRPr>
          </a:p>
        </p:txBody>
      </p:sp>
      <p:graphicFrame>
        <p:nvGraphicFramePr>
          <p:cNvPr id="3" name="Table 2"/>
          <p:cNvGraphicFramePr>
            <a:graphicFrameLocks noGrp="1"/>
          </p:cNvGraphicFramePr>
          <p:nvPr>
            <p:extLst/>
          </p:nvPr>
        </p:nvGraphicFramePr>
        <p:xfrm>
          <a:off x="133350" y="1013967"/>
          <a:ext cx="9077754" cy="5043934"/>
        </p:xfrm>
        <a:graphic>
          <a:graphicData uri="http://schemas.openxmlformats.org/drawingml/2006/table">
            <a:tbl>
              <a:tblPr>
                <a:tableStyleId>{5940675A-B579-460E-94D1-54222C63F5DA}</a:tableStyleId>
              </a:tblPr>
              <a:tblGrid>
                <a:gridCol w="3124200">
                  <a:extLst>
                    <a:ext uri="{9D8B030D-6E8A-4147-A177-3AD203B41FA5}">
                      <a16:colId xmlns:a16="http://schemas.microsoft.com/office/drawing/2014/main" val="20000"/>
                    </a:ext>
                  </a:extLst>
                </a:gridCol>
                <a:gridCol w="5953554">
                  <a:extLst>
                    <a:ext uri="{9D8B030D-6E8A-4147-A177-3AD203B41FA5}">
                      <a16:colId xmlns:a16="http://schemas.microsoft.com/office/drawing/2014/main" val="20001"/>
                    </a:ext>
                  </a:extLst>
                </a:gridCol>
              </a:tblGrid>
              <a:tr h="904336">
                <a:tc>
                  <a:txBody>
                    <a:bodyPr/>
                    <a:lstStyle/>
                    <a:p>
                      <a:pPr fontAlgn="t"/>
                      <a:r>
                        <a:rPr lang="en-IN" sz="1600">
                          <a:effectLst/>
                        </a:rPr>
                        <a:t>Range</a:t>
                      </a:r>
                    </a:p>
                  </a:txBody>
                  <a:tcPr marL="49447" marR="49447" marT="49447" marB="49447"/>
                </a:tc>
                <a:tc>
                  <a:txBody>
                    <a:bodyPr/>
                    <a:lstStyle/>
                    <a:p>
                      <a:pPr fontAlgn="t"/>
                      <a:r>
                        <a:rPr lang="en-IN" sz="1600">
                          <a:effectLst/>
                        </a:rPr>
                        <a:t>Shows the difference between the largest and smallest values in</a:t>
                      </a:r>
                      <a:br>
                        <a:rPr lang="en-IN" sz="1600">
                          <a:effectLst/>
                        </a:rPr>
                      </a:br>
                      <a:r>
                        <a:rPr lang="en-IN" sz="1600">
                          <a:effectLst/>
                        </a:rPr>
                        <a:t>the data set.</a:t>
                      </a:r>
                    </a:p>
                  </a:txBody>
                  <a:tcPr marL="49447" marR="49447" marT="49447" marB="49447"/>
                </a:tc>
                <a:extLst>
                  <a:ext uri="{0D108BD9-81ED-4DB2-BD59-A6C34878D82A}">
                    <a16:rowId xmlns:a16="http://schemas.microsoft.com/office/drawing/2014/main" val="10000"/>
                  </a:ext>
                </a:extLst>
              </a:tr>
              <a:tr h="506017">
                <a:tc>
                  <a:txBody>
                    <a:bodyPr/>
                    <a:lstStyle/>
                    <a:p>
                      <a:pPr fontAlgn="t"/>
                      <a:r>
                        <a:rPr lang="en-IN" sz="1600">
                          <a:effectLst/>
                        </a:rPr>
                        <a:t>Minimum</a:t>
                      </a:r>
                    </a:p>
                  </a:txBody>
                  <a:tcPr marL="49447" marR="49447" marT="49447" marB="49447"/>
                </a:tc>
                <a:tc>
                  <a:txBody>
                    <a:bodyPr/>
                    <a:lstStyle/>
                    <a:p>
                      <a:pPr fontAlgn="t"/>
                      <a:r>
                        <a:rPr lang="en-IN" sz="1600">
                          <a:effectLst/>
                        </a:rPr>
                        <a:t>Shows the smallest value in the data set.</a:t>
                      </a:r>
                    </a:p>
                  </a:txBody>
                  <a:tcPr marL="49447" marR="49447" marT="49447" marB="49447"/>
                </a:tc>
                <a:extLst>
                  <a:ext uri="{0D108BD9-81ED-4DB2-BD59-A6C34878D82A}">
                    <a16:rowId xmlns:a16="http://schemas.microsoft.com/office/drawing/2014/main" val="10001"/>
                  </a:ext>
                </a:extLst>
              </a:tr>
              <a:tr h="506017">
                <a:tc>
                  <a:txBody>
                    <a:bodyPr/>
                    <a:lstStyle/>
                    <a:p>
                      <a:pPr fontAlgn="t"/>
                      <a:r>
                        <a:rPr lang="en-IN" sz="1600">
                          <a:effectLst/>
                        </a:rPr>
                        <a:t>Maximum</a:t>
                      </a:r>
                    </a:p>
                  </a:txBody>
                  <a:tcPr marL="49447" marR="49447" marT="49447" marB="49447"/>
                </a:tc>
                <a:tc>
                  <a:txBody>
                    <a:bodyPr/>
                    <a:lstStyle/>
                    <a:p>
                      <a:pPr fontAlgn="t"/>
                      <a:r>
                        <a:rPr lang="en-IN" sz="1600">
                          <a:effectLst/>
                        </a:rPr>
                        <a:t>Shows the largest value in the data set.</a:t>
                      </a:r>
                    </a:p>
                  </a:txBody>
                  <a:tcPr marL="49447" marR="49447" marT="49447" marB="49447"/>
                </a:tc>
                <a:extLst>
                  <a:ext uri="{0D108BD9-81ED-4DB2-BD59-A6C34878D82A}">
                    <a16:rowId xmlns:a16="http://schemas.microsoft.com/office/drawing/2014/main" val="10002"/>
                  </a:ext>
                </a:extLst>
              </a:tr>
              <a:tr h="705177">
                <a:tc>
                  <a:txBody>
                    <a:bodyPr/>
                    <a:lstStyle/>
                    <a:p>
                      <a:pPr fontAlgn="t"/>
                      <a:r>
                        <a:rPr lang="en-IN" sz="1600">
                          <a:effectLst/>
                        </a:rPr>
                        <a:t>Sum</a:t>
                      </a:r>
                    </a:p>
                  </a:txBody>
                  <a:tcPr marL="49447" marR="49447" marT="49447" marB="49447"/>
                </a:tc>
                <a:tc>
                  <a:txBody>
                    <a:bodyPr/>
                    <a:lstStyle/>
                    <a:p>
                      <a:pPr fontAlgn="t"/>
                      <a:r>
                        <a:rPr lang="en-IN" sz="1600">
                          <a:effectLst/>
                        </a:rPr>
                        <a:t>Adds all the values in the data set together to calculate the</a:t>
                      </a:r>
                      <a:br>
                        <a:rPr lang="en-IN" sz="1600">
                          <a:effectLst/>
                        </a:rPr>
                      </a:br>
                      <a:r>
                        <a:rPr lang="en-IN" sz="1600">
                          <a:effectLst/>
                        </a:rPr>
                        <a:t>sum.</a:t>
                      </a:r>
                    </a:p>
                  </a:txBody>
                  <a:tcPr marL="49447" marR="49447" marT="49447" marB="49447"/>
                </a:tc>
                <a:extLst>
                  <a:ext uri="{0D108BD9-81ED-4DB2-BD59-A6C34878D82A}">
                    <a16:rowId xmlns:a16="http://schemas.microsoft.com/office/drawing/2014/main" val="10003"/>
                  </a:ext>
                </a:extLst>
              </a:tr>
              <a:tr h="506017">
                <a:tc>
                  <a:txBody>
                    <a:bodyPr/>
                    <a:lstStyle/>
                    <a:p>
                      <a:pPr fontAlgn="t"/>
                      <a:r>
                        <a:rPr lang="en-IN" sz="1600">
                          <a:effectLst/>
                        </a:rPr>
                        <a:t>Count</a:t>
                      </a:r>
                    </a:p>
                  </a:txBody>
                  <a:tcPr marL="49447" marR="49447" marT="49447" marB="49447"/>
                </a:tc>
                <a:tc>
                  <a:txBody>
                    <a:bodyPr/>
                    <a:lstStyle/>
                    <a:p>
                      <a:pPr fontAlgn="t"/>
                      <a:r>
                        <a:rPr lang="en-IN" sz="1600">
                          <a:effectLst/>
                        </a:rPr>
                        <a:t>Counts the number of values in a data set.</a:t>
                      </a:r>
                    </a:p>
                  </a:txBody>
                  <a:tcPr marL="49447" marR="49447" marT="49447" marB="49447"/>
                </a:tc>
                <a:extLst>
                  <a:ext uri="{0D108BD9-81ED-4DB2-BD59-A6C34878D82A}">
                    <a16:rowId xmlns:a16="http://schemas.microsoft.com/office/drawing/2014/main" val="10004"/>
                  </a:ext>
                </a:extLst>
              </a:tr>
              <a:tr h="506017">
                <a:tc>
                  <a:txBody>
                    <a:bodyPr/>
                    <a:lstStyle/>
                    <a:p>
                      <a:pPr fontAlgn="t"/>
                      <a:r>
                        <a:rPr lang="en-IN" sz="1600">
                          <a:effectLst/>
                        </a:rPr>
                        <a:t>Largest(X)</a:t>
                      </a:r>
                    </a:p>
                  </a:txBody>
                  <a:tcPr marL="49447" marR="49447" marT="49447" marB="49447"/>
                </a:tc>
                <a:tc>
                  <a:txBody>
                    <a:bodyPr/>
                    <a:lstStyle/>
                    <a:p>
                      <a:pPr fontAlgn="t"/>
                      <a:r>
                        <a:rPr lang="en-IN" sz="1600">
                          <a:effectLst/>
                        </a:rPr>
                        <a:t>Shows the largest X value in the data set.</a:t>
                      </a:r>
                    </a:p>
                  </a:txBody>
                  <a:tcPr marL="49447" marR="49447" marT="49447" marB="49447"/>
                </a:tc>
                <a:extLst>
                  <a:ext uri="{0D108BD9-81ED-4DB2-BD59-A6C34878D82A}">
                    <a16:rowId xmlns:a16="http://schemas.microsoft.com/office/drawing/2014/main" val="10005"/>
                  </a:ext>
                </a:extLst>
              </a:tr>
              <a:tr h="506017">
                <a:tc>
                  <a:txBody>
                    <a:bodyPr/>
                    <a:lstStyle/>
                    <a:p>
                      <a:pPr fontAlgn="t"/>
                      <a:r>
                        <a:rPr lang="en-IN" sz="1600">
                          <a:effectLst/>
                        </a:rPr>
                        <a:t>Smallest(X)</a:t>
                      </a:r>
                    </a:p>
                  </a:txBody>
                  <a:tcPr marL="49447" marR="49447" marT="49447" marB="49447"/>
                </a:tc>
                <a:tc>
                  <a:txBody>
                    <a:bodyPr/>
                    <a:lstStyle/>
                    <a:p>
                      <a:pPr fontAlgn="t"/>
                      <a:r>
                        <a:rPr lang="en-IN" sz="1600">
                          <a:effectLst/>
                        </a:rPr>
                        <a:t>Shows the smallest X value in the data set.</a:t>
                      </a:r>
                    </a:p>
                  </a:txBody>
                  <a:tcPr marL="49447" marR="49447" marT="49447" marB="49447"/>
                </a:tc>
                <a:extLst>
                  <a:ext uri="{0D108BD9-81ED-4DB2-BD59-A6C34878D82A}">
                    <a16:rowId xmlns:a16="http://schemas.microsoft.com/office/drawing/2014/main" val="10006"/>
                  </a:ext>
                </a:extLst>
              </a:tr>
              <a:tr h="904336">
                <a:tc>
                  <a:txBody>
                    <a:bodyPr/>
                    <a:lstStyle/>
                    <a:p>
                      <a:pPr fontAlgn="t"/>
                      <a:r>
                        <a:rPr lang="en-IN" sz="1600">
                          <a:effectLst/>
                        </a:rPr>
                        <a:t>Confidence Level(X) Percentage</a:t>
                      </a:r>
                    </a:p>
                  </a:txBody>
                  <a:tcPr marL="49447" marR="49447" marT="49447" marB="49447"/>
                </a:tc>
                <a:tc>
                  <a:txBody>
                    <a:bodyPr/>
                    <a:lstStyle/>
                    <a:p>
                      <a:pPr fontAlgn="t"/>
                      <a:r>
                        <a:rPr lang="en-IN" sz="1600" dirty="0">
                          <a:effectLst/>
                        </a:rPr>
                        <a:t>Shows the confidence level at a given percentage for the data</a:t>
                      </a:r>
                      <a:br>
                        <a:rPr lang="en-IN" sz="1600" dirty="0">
                          <a:effectLst/>
                        </a:rPr>
                      </a:br>
                      <a:r>
                        <a:rPr lang="en-IN" sz="1600" dirty="0">
                          <a:effectLst/>
                        </a:rPr>
                        <a:t>set values.</a:t>
                      </a:r>
                    </a:p>
                  </a:txBody>
                  <a:tcPr marL="49447" marR="49447" marT="49447" marB="49447"/>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1095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709" y="2025008"/>
            <a:ext cx="11535507" cy="2015936"/>
          </a:xfrm>
          <a:prstGeom prst="rect">
            <a:avLst/>
          </a:prstGeom>
        </p:spPr>
        <p:txBody>
          <a:bodyPr wrap="square">
            <a:spAutoFit/>
          </a:bodyPr>
          <a:lstStyle/>
          <a:p>
            <a:pPr algn="ctr">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When we try to represent data in the form of graphs, like histograms, line plots, etc. the data is represented based on some kind of central tendency. Central tendency measures like, mean, median, or measures of the spread, etc are used for statistical analysis. </a:t>
            </a:r>
          </a:p>
          <a:p>
            <a:pPr algn="ctr">
              <a:spcBef>
                <a:spcPts val="375"/>
              </a:spcBef>
              <a:spcAft>
                <a:spcPts val="1125"/>
              </a:spcAft>
            </a:pPr>
            <a:endParaRPr lang="en-IN" sz="2000" dirty="0">
              <a:solidFill>
                <a:srgbClr val="333333"/>
              </a:solidFill>
              <a:latin typeface="GeoSlab703 Md BT" panose="02060603020205020403" pitchFamily="18" charset="0"/>
              <a:ea typeface="Times New Roman" panose="02020603050405020304" pitchFamily="18" charset="0"/>
            </a:endParaRPr>
          </a:p>
          <a:p>
            <a:pPr algn="ctr">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To better understand Statistics lets discuss the different measures in Statistics with the help of an example.</a:t>
            </a:r>
            <a:endParaRPr lang="en-IN" sz="2800" dirty="0">
              <a:effectLst/>
              <a:latin typeface="GeoSlab703 Md BT" panose="02060603020205020403" pitchFamily="18" charset="0"/>
              <a:ea typeface="Times New Roman" panose="02020603050405020304" pitchFamily="18" charset="0"/>
            </a:endParaRPr>
          </a:p>
        </p:txBody>
      </p:sp>
      <p:sp>
        <p:nvSpPr>
          <p:cNvPr id="3" name="Rectangle 2"/>
          <p:cNvSpPr/>
          <p:nvPr/>
        </p:nvSpPr>
        <p:spPr>
          <a:xfrm>
            <a:off x="457068" y="172522"/>
            <a:ext cx="6319359" cy="523220"/>
          </a:xfrm>
          <a:prstGeom prst="rect">
            <a:avLst/>
          </a:prstGeom>
        </p:spPr>
        <p:txBody>
          <a:bodyPr wrap="none">
            <a:spAutoFit/>
          </a:bodyPr>
          <a:lstStyle/>
          <a:p>
            <a:pPr algn="ctr">
              <a:spcBef>
                <a:spcPts val="375"/>
              </a:spcBef>
              <a:spcAft>
                <a:spcPts val="1125"/>
              </a:spcAft>
            </a:pPr>
            <a:r>
              <a:rPr lang="en-IN" sz="2800" b="1" dirty="0">
                <a:solidFill>
                  <a:srgbClr val="333333"/>
                </a:solidFill>
                <a:latin typeface="GeoSlab703 Md BT" panose="02060603020205020403" pitchFamily="18" charset="0"/>
                <a:ea typeface="Times New Roman" panose="02020603050405020304" pitchFamily="18" charset="0"/>
              </a:rPr>
              <a:t>Understanding Descriptive Analysis</a:t>
            </a:r>
            <a:endParaRPr lang="en-IN" sz="36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60484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s DataSet - Math And Statistics For Data Science - Edureka"/>
          <p:cNvPicPr/>
          <p:nvPr/>
        </p:nvPicPr>
        <p:blipFill>
          <a:blip r:embed="rId2">
            <a:extLst>
              <a:ext uri="{28A0092B-C50C-407E-A947-70E740481C1C}">
                <a14:useLocalDpi xmlns:a14="http://schemas.microsoft.com/office/drawing/2010/main" val="0"/>
              </a:ext>
            </a:extLst>
          </a:blip>
          <a:srcRect/>
          <a:stretch>
            <a:fillRect/>
          </a:stretch>
        </p:blipFill>
        <p:spPr bwMode="auto">
          <a:xfrm>
            <a:off x="349715" y="942975"/>
            <a:ext cx="11240085" cy="4538810"/>
          </a:xfrm>
          <a:prstGeom prst="rect">
            <a:avLst/>
          </a:prstGeom>
          <a:noFill/>
          <a:ln>
            <a:noFill/>
          </a:ln>
        </p:spPr>
      </p:pic>
      <p:sp>
        <p:nvSpPr>
          <p:cNvPr id="3" name="Rectangle 2"/>
          <p:cNvSpPr/>
          <p:nvPr/>
        </p:nvSpPr>
        <p:spPr>
          <a:xfrm>
            <a:off x="457068" y="172522"/>
            <a:ext cx="6319359" cy="523220"/>
          </a:xfrm>
          <a:prstGeom prst="rect">
            <a:avLst/>
          </a:prstGeom>
        </p:spPr>
        <p:txBody>
          <a:bodyPr wrap="none">
            <a:spAutoFit/>
          </a:bodyPr>
          <a:lstStyle/>
          <a:p>
            <a:pPr algn="ctr">
              <a:spcBef>
                <a:spcPts val="375"/>
              </a:spcBef>
              <a:spcAft>
                <a:spcPts val="1125"/>
              </a:spcAft>
            </a:pPr>
            <a:r>
              <a:rPr lang="en-IN" sz="2800" b="1" dirty="0">
                <a:solidFill>
                  <a:srgbClr val="333333"/>
                </a:solidFill>
                <a:latin typeface="GeoSlab703 Md BT" panose="02060603020205020403" pitchFamily="18" charset="0"/>
                <a:ea typeface="Times New Roman" panose="02020603050405020304" pitchFamily="18" charset="0"/>
              </a:rPr>
              <a:t>Understanding Descriptive Analysis</a:t>
            </a:r>
            <a:endParaRPr lang="en-IN" sz="36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80804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5588" y="1022826"/>
            <a:ext cx="10789919" cy="4882875"/>
          </a:xfrm>
          <a:prstGeom prst="rect">
            <a:avLst/>
          </a:prstGeom>
        </p:spPr>
        <p:txBody>
          <a:bodyPr wrap="square">
            <a:spAutoFit/>
          </a:bodyPr>
          <a:lstStyle/>
          <a:p>
            <a:pPr>
              <a:spcBef>
                <a:spcPts val="375"/>
              </a:spcBef>
              <a:spcAft>
                <a:spcPts val="1125"/>
              </a:spcAft>
            </a:pPr>
            <a:r>
              <a:rPr lang="en-IN" sz="2800" dirty="0">
                <a:solidFill>
                  <a:srgbClr val="333333"/>
                </a:solidFill>
                <a:effectLst/>
                <a:latin typeface="GeoSlab703 Md BT" panose="02060603020205020403" pitchFamily="18" charset="0"/>
                <a:ea typeface="Times New Roman" panose="02020603050405020304" pitchFamily="18" charset="0"/>
              </a:rPr>
              <a:t>Here is a sample data set of cars containing the variables:</a:t>
            </a:r>
            <a:endParaRPr lang="en-IN" sz="3600" dirty="0">
              <a:effectLst/>
              <a:latin typeface="GeoSlab703 Md BT" panose="02060603020205020403" pitchFamily="18" charset="0"/>
              <a:ea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Cars</a:t>
            </a:r>
            <a:endParaRPr lang="en-IN" sz="24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Mileage per Gallon (mpg)</a:t>
            </a:r>
            <a:endParaRPr lang="en-IN" sz="24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Cylinder Type (</a:t>
            </a:r>
            <a:r>
              <a:rPr lang="en-IN" sz="2800" dirty="0" err="1">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cyl</a:t>
            </a: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a:t>
            </a:r>
            <a:endParaRPr lang="en-IN" sz="24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Displacement (</a:t>
            </a:r>
            <a:r>
              <a:rPr lang="en-IN" sz="2800" dirty="0" err="1">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disp</a:t>
            </a: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a:t>
            </a:r>
            <a:endParaRPr lang="en-IN" sz="24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Horse Power (</a:t>
            </a:r>
            <a:r>
              <a:rPr lang="en-IN" sz="2800" dirty="0" err="1">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hp</a:t>
            </a: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a:t>
            </a:r>
            <a:endParaRPr lang="en-IN" sz="24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8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Real Axle Ratio (drat).</a:t>
            </a:r>
            <a:endParaRPr lang="en-IN" sz="24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algn="ctr">
              <a:spcBef>
                <a:spcPts val="375"/>
              </a:spcBef>
              <a:spcAft>
                <a:spcPts val="1125"/>
              </a:spcAft>
            </a:pPr>
            <a:r>
              <a:rPr lang="en-IN" sz="2800" dirty="0">
                <a:solidFill>
                  <a:srgbClr val="333333"/>
                </a:solidFill>
                <a:effectLst/>
                <a:latin typeface="GeoSlab703 Md BT" panose="02060603020205020403" pitchFamily="18" charset="0"/>
                <a:ea typeface="Times New Roman" panose="02020603050405020304" pitchFamily="18" charset="0"/>
              </a:rPr>
              <a:t>Before we move any further, let’s define the main Measures of the Center or Measures of Central tendency.</a:t>
            </a:r>
            <a:endParaRPr lang="en-IN" sz="3600" dirty="0">
              <a:effectLst/>
              <a:latin typeface="GeoSlab703 Md BT" panose="02060603020205020403" pitchFamily="18" charset="0"/>
              <a:ea typeface="Times New Roman" panose="02020603050405020304" pitchFamily="18" charset="0"/>
            </a:endParaRPr>
          </a:p>
        </p:txBody>
      </p:sp>
      <p:sp>
        <p:nvSpPr>
          <p:cNvPr id="3" name="Rectangle 2"/>
          <p:cNvSpPr/>
          <p:nvPr/>
        </p:nvSpPr>
        <p:spPr>
          <a:xfrm>
            <a:off x="457068" y="172522"/>
            <a:ext cx="6319359" cy="523220"/>
          </a:xfrm>
          <a:prstGeom prst="rect">
            <a:avLst/>
          </a:prstGeom>
        </p:spPr>
        <p:txBody>
          <a:bodyPr wrap="none">
            <a:spAutoFit/>
          </a:bodyPr>
          <a:lstStyle/>
          <a:p>
            <a:pPr algn="ctr">
              <a:spcBef>
                <a:spcPts val="375"/>
              </a:spcBef>
              <a:spcAft>
                <a:spcPts val="1125"/>
              </a:spcAft>
            </a:pPr>
            <a:r>
              <a:rPr lang="en-IN" sz="2800" b="1" dirty="0">
                <a:solidFill>
                  <a:srgbClr val="333333"/>
                </a:solidFill>
                <a:latin typeface="GeoSlab703 Md BT" panose="02060603020205020403" pitchFamily="18" charset="0"/>
                <a:ea typeface="Times New Roman" panose="02020603050405020304" pitchFamily="18" charset="0"/>
              </a:rPr>
              <a:t>Understanding Descriptive Analysis</a:t>
            </a:r>
            <a:endParaRPr lang="en-IN" sz="36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277222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274" y="1057275"/>
            <a:ext cx="11355339" cy="4608954"/>
          </a:xfrm>
          <a:prstGeom prst="rect">
            <a:avLst/>
          </a:prstGeom>
        </p:spPr>
        <p:txBody>
          <a:bodyPr wrap="square">
            <a:spAutoFit/>
          </a:bodyPr>
          <a:lstStyle/>
          <a:p>
            <a:pPr algn="ctr">
              <a:spcBef>
                <a:spcPts val="200"/>
              </a:spcBef>
              <a:spcAft>
                <a:spcPts val="0"/>
              </a:spcAft>
            </a:pPr>
            <a:r>
              <a:rPr lang="en-IN" sz="3600" dirty="0">
                <a:solidFill>
                  <a:srgbClr val="333333"/>
                </a:solidFill>
                <a:effectLst/>
                <a:latin typeface="GeoSlab703 Md BT" panose="02060603020205020403" pitchFamily="18" charset="0"/>
                <a:ea typeface="Times New Roman" panose="02020603050405020304" pitchFamily="18" charset="0"/>
                <a:cs typeface="Times New Roman" panose="02020603050405020304" pitchFamily="18" charset="0"/>
              </a:rPr>
              <a:t>Measures Of The Center</a:t>
            </a:r>
          </a:p>
          <a:p>
            <a:pPr algn="ctr">
              <a:spcBef>
                <a:spcPts val="200"/>
              </a:spcBef>
              <a:spcAft>
                <a:spcPts val="0"/>
              </a:spcAft>
            </a:pPr>
            <a:endParaRPr lang="en-IN" sz="2000" dirty="0">
              <a:solidFill>
                <a:srgbClr val="1F497D"/>
              </a:solidFill>
              <a:effectLst/>
              <a:latin typeface="GeoSlab703 Md BT" panose="02060603020205020403" pitchFamily="18" charset="0"/>
              <a:ea typeface="Times New Roman" panose="02020603050405020304" pitchFamily="18"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Mean:</a:t>
            </a:r>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Measure of average of all the values in a sample is called Mean.</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Median: </a:t>
            </a:r>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Measure of the central value of the sample set is called Median.</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Mode: </a:t>
            </a:r>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The value most recurrent in the sample set is known as Mode.</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Using descriptive Analysis, you can analyse each of the variables in the sample data set for mean, standard deviation, minimum and maximum.</a:t>
            </a:r>
            <a:endParaRPr lang="en-IN" sz="2800" dirty="0">
              <a:effectLst/>
              <a:latin typeface="GeoSlab703 Md BT" panose="02060603020205020403" pitchFamily="18" charset="0"/>
              <a:ea typeface="Times New Roman" panose="02020603050405020304" pitchFamily="18" charset="0"/>
            </a:endParaRPr>
          </a:p>
          <a:p>
            <a:pPr marL="342900" lvl="0" indent="-342900">
              <a:lnSpc>
                <a:spcPct val="110000"/>
              </a:lnSpc>
              <a:spcAft>
                <a:spcPts val="600"/>
              </a:spcAft>
              <a:buSzPts val="1000"/>
              <a:buFont typeface="Symbol" panose="05050102010706020507" pitchFamily="18" charset="2"/>
              <a:buChar char=""/>
              <a:tabLst>
                <a:tab pos="457200" algn="l"/>
              </a:tabLst>
            </a:pPr>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If we want to find out the mean or average horsepower of the cars among the population of cars, we will check and calculate the average of all values. In this case, we’ll take the sum of the Horse Power of each car, divided by the total number of cars:</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a:spcBef>
                <a:spcPts val="375"/>
              </a:spcBef>
              <a:spcAft>
                <a:spcPts val="1125"/>
              </a:spcAft>
            </a:pPr>
            <a:r>
              <a:rPr lang="en-IN" sz="2800" i="1" dirty="0">
                <a:solidFill>
                  <a:srgbClr val="4A4A4A"/>
                </a:solidFill>
                <a:effectLst/>
                <a:latin typeface="GeoSlab703 Md BT" panose="02060603020205020403" pitchFamily="18" charset="0"/>
                <a:ea typeface="Times New Roman" panose="02020603050405020304" pitchFamily="18" charset="0"/>
              </a:rPr>
              <a:t>Mean = (110+110+93+96+90+110+110+110)/8 = 103.625</a:t>
            </a:r>
            <a:endParaRPr lang="en-IN" sz="2800" dirty="0">
              <a:effectLst/>
              <a:latin typeface="GeoSlab703 Md BT" panose="02060603020205020403" pitchFamily="18" charset="0"/>
              <a:ea typeface="Times New Roman" panose="02020603050405020304" pitchFamily="18" charset="0"/>
            </a:endParaRPr>
          </a:p>
        </p:txBody>
      </p:sp>
      <p:sp>
        <p:nvSpPr>
          <p:cNvPr id="3" name="Rectangle 2"/>
          <p:cNvSpPr/>
          <p:nvPr/>
        </p:nvSpPr>
        <p:spPr>
          <a:xfrm>
            <a:off x="457068" y="172522"/>
            <a:ext cx="6319359" cy="523220"/>
          </a:xfrm>
          <a:prstGeom prst="rect">
            <a:avLst/>
          </a:prstGeom>
        </p:spPr>
        <p:txBody>
          <a:bodyPr wrap="none">
            <a:spAutoFit/>
          </a:bodyPr>
          <a:lstStyle/>
          <a:p>
            <a:pPr algn="ctr">
              <a:spcBef>
                <a:spcPts val="375"/>
              </a:spcBef>
              <a:spcAft>
                <a:spcPts val="1125"/>
              </a:spcAft>
            </a:pPr>
            <a:r>
              <a:rPr lang="en-IN" sz="2800" b="1" dirty="0">
                <a:solidFill>
                  <a:srgbClr val="333333"/>
                </a:solidFill>
                <a:latin typeface="GeoSlab703 Md BT" panose="02060603020205020403" pitchFamily="18" charset="0"/>
                <a:ea typeface="Times New Roman" panose="02020603050405020304" pitchFamily="18" charset="0"/>
              </a:rPr>
              <a:t>Understanding Descriptive Analysis</a:t>
            </a:r>
            <a:endParaRPr lang="en-IN" sz="36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40541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481335"/>
            <a:ext cx="11572875" cy="3831818"/>
          </a:xfrm>
          <a:prstGeom prst="rect">
            <a:avLst/>
          </a:prstGeom>
        </p:spPr>
        <p:txBody>
          <a:bodyPr wrap="square">
            <a:spAutoFit/>
          </a:bodyPr>
          <a:lstStyle/>
          <a:p>
            <a:pPr lvl="0">
              <a:lnSpc>
                <a:spcPct val="110000"/>
              </a:lnSpc>
              <a:spcAft>
                <a:spcPts val="600"/>
              </a:spcAft>
              <a:buSzPts val="1000"/>
              <a:tabLst>
                <a:tab pos="457200" algn="l"/>
              </a:tabLst>
            </a:pPr>
            <a:r>
              <a:rPr lang="en-IN" sz="2000" dirty="0">
                <a:solidFill>
                  <a:srgbClr val="333333"/>
                </a:solidFill>
                <a:latin typeface="GeoSlab703 Md BT" panose="02060603020205020403" pitchFamily="18" charset="0"/>
                <a:ea typeface="Calibri" panose="020F0502020204030204" pitchFamily="34" charset="0"/>
                <a:cs typeface="Times New Roman" panose="02020603050405020304" pitchFamily="18" charset="0"/>
              </a:rPr>
              <a:t>If we want to find out the centre value of mpg among the population of cars, we will arrange the mpg values in ascending or descending order and choose the middle value. In this case, we have 8 values which is an even entry. Hence we must take the average of the two middle values.</a:t>
            </a:r>
            <a:endParaRPr lang="en-IN" dirty="0">
              <a:solidFill>
                <a:srgbClr val="333333"/>
              </a:solidFill>
              <a:latin typeface="GeoSlab703 Md BT" panose="02060603020205020403" pitchFamily="18" charset="0"/>
              <a:ea typeface="Calibri" panose="020F0502020204030204" pitchFamily="34" charset="0"/>
              <a:cs typeface="Times New Roman" panose="02020603050405020304" pitchFamily="18" charset="0"/>
            </a:endParaRPr>
          </a:p>
          <a:p>
            <a:pPr algn="just"/>
            <a:r>
              <a:rPr lang="en-IN" sz="2800" i="1" dirty="0">
                <a:solidFill>
                  <a:srgbClr val="4A4A4A"/>
                </a:solidFill>
                <a:latin typeface="GeoSlab703 Md BT" panose="02060603020205020403" pitchFamily="18" charset="0"/>
                <a:ea typeface="Times New Roman" panose="02020603050405020304" pitchFamily="18" charset="0"/>
              </a:rPr>
              <a:t>The mpg for 8 cars: 21,21,21.3,22.8,23,23,23,23</a:t>
            </a:r>
            <a:br>
              <a:rPr lang="en-IN" sz="2800" dirty="0">
                <a:solidFill>
                  <a:srgbClr val="4A4A4A"/>
                </a:solidFill>
                <a:latin typeface="GeoSlab703 Md BT" panose="02060603020205020403" pitchFamily="18" charset="0"/>
                <a:ea typeface="Times New Roman" panose="02020603050405020304" pitchFamily="18" charset="0"/>
              </a:rPr>
            </a:br>
            <a:r>
              <a:rPr lang="en-IN" sz="2800" i="1" dirty="0">
                <a:solidFill>
                  <a:srgbClr val="4A4A4A"/>
                </a:solidFill>
                <a:latin typeface="GeoSlab703 Md BT" panose="02060603020205020403" pitchFamily="18" charset="0"/>
                <a:ea typeface="Times New Roman" panose="02020603050405020304" pitchFamily="18" charset="0"/>
              </a:rPr>
              <a:t>Median = (22.8+23 )/2 = 22.9</a:t>
            </a:r>
          </a:p>
          <a:p>
            <a:pPr algn="just"/>
            <a:endParaRPr lang="en-IN" sz="2800" dirty="0">
              <a:latin typeface="GeoSlab703 Md BT" panose="02060603020205020403" pitchFamily="18" charset="0"/>
              <a:ea typeface="Times New Roman" panose="02020603050405020304" pitchFamily="18" charset="0"/>
            </a:endParaRPr>
          </a:p>
          <a:p>
            <a:pPr marL="342900" lvl="0" indent="-342900" algn="just">
              <a:lnSpc>
                <a:spcPct val="110000"/>
              </a:lnSpc>
              <a:spcAft>
                <a:spcPts val="600"/>
              </a:spcAft>
              <a:buSzPts val="1000"/>
              <a:buFont typeface="Symbol" panose="05050102010706020507" pitchFamily="18" charset="2"/>
              <a:buChar char=""/>
              <a:tabLst>
                <a:tab pos="457200" algn="l"/>
              </a:tabLst>
            </a:pPr>
            <a:r>
              <a:rPr lang="en-IN" sz="2000" dirty="0">
                <a:solidFill>
                  <a:srgbClr val="333333"/>
                </a:solidFill>
                <a:latin typeface="GeoSlab703 Md BT" panose="02060603020205020403" pitchFamily="18" charset="0"/>
                <a:ea typeface="Calibri" panose="020F0502020204030204" pitchFamily="34" charset="0"/>
                <a:cs typeface="Times New Roman" panose="02020603050405020304" pitchFamily="18" charset="0"/>
              </a:rPr>
              <a:t>If we want to find out the most common type of cylinder among the population of cars, we will check the value which is repeated most number of times. Here we can see that the cylinders come in two values, 4 and 6. Take a look at the data set, you can see that the most recurring value is 6. Hence 6 is our Mode.</a:t>
            </a:r>
            <a:endParaRPr lang="en-IN" dirty="0">
              <a:solidFill>
                <a:srgbClr val="333333"/>
              </a:solidFill>
              <a:latin typeface="GeoSlab703 Md BT" panose="02060603020205020403"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57068" y="172522"/>
            <a:ext cx="6319359" cy="523220"/>
          </a:xfrm>
          <a:prstGeom prst="rect">
            <a:avLst/>
          </a:prstGeom>
        </p:spPr>
        <p:txBody>
          <a:bodyPr wrap="none">
            <a:spAutoFit/>
          </a:bodyPr>
          <a:lstStyle/>
          <a:p>
            <a:pPr algn="ctr">
              <a:spcBef>
                <a:spcPts val="375"/>
              </a:spcBef>
              <a:spcAft>
                <a:spcPts val="1125"/>
              </a:spcAft>
            </a:pPr>
            <a:r>
              <a:rPr lang="en-IN" sz="2800" b="1" dirty="0">
                <a:solidFill>
                  <a:srgbClr val="333333"/>
                </a:solidFill>
                <a:latin typeface="GeoSlab703 Md BT" panose="02060603020205020403" pitchFamily="18" charset="0"/>
                <a:ea typeface="Times New Roman" panose="02020603050405020304" pitchFamily="18" charset="0"/>
              </a:rPr>
              <a:t>Understanding Descriptive Analysis</a:t>
            </a:r>
            <a:endParaRPr lang="en-IN" sz="36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1118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620" y="881700"/>
            <a:ext cx="11498580" cy="5211683"/>
          </a:xfrm>
          <a:prstGeom prst="rect">
            <a:avLst/>
          </a:prstGeom>
        </p:spPr>
        <p:txBody>
          <a:bodyPr wrap="square">
            <a:spAutoFit/>
          </a:bodyPr>
          <a:lstStyle/>
          <a:p>
            <a:pPr>
              <a:spcBef>
                <a:spcPts val="375"/>
              </a:spcBef>
              <a:spcAft>
                <a:spcPts val="1125"/>
              </a:spcAft>
            </a:pPr>
            <a:r>
              <a:rPr lang="en-IN" sz="2000" b="1" dirty="0">
                <a:solidFill>
                  <a:srgbClr val="333333"/>
                </a:solidFill>
                <a:effectLst/>
                <a:latin typeface="GeoSlab703 Md BT" panose="02060603020205020403" pitchFamily="18" charset="0"/>
                <a:ea typeface="Times New Roman" panose="02020603050405020304" pitchFamily="18" charset="0"/>
              </a:rPr>
              <a:t>Measures of the Spread</a:t>
            </a:r>
            <a:endParaRPr lang="en-IN" sz="2800" dirty="0">
              <a:effectLst/>
              <a:latin typeface="GeoSlab703 Md BT" panose="02060603020205020403" pitchFamily="18" charset="0"/>
              <a:ea typeface="Times New Roman" panose="02020603050405020304" pitchFamily="18" charset="0"/>
            </a:endParaRPr>
          </a:p>
          <a:p>
            <a:pPr>
              <a:spcBef>
                <a:spcPts val="375"/>
              </a:spcBef>
              <a:spcAft>
                <a:spcPts val="1125"/>
              </a:spcAft>
            </a:pPr>
            <a:r>
              <a:rPr lang="en-IN" sz="2000" dirty="0">
                <a:solidFill>
                  <a:srgbClr val="333333"/>
                </a:solidFill>
                <a:effectLst/>
                <a:latin typeface="GeoSlab703 Md BT" panose="02060603020205020403" pitchFamily="18" charset="0"/>
                <a:ea typeface="Times New Roman" panose="02020603050405020304" pitchFamily="18" charset="0"/>
              </a:rPr>
              <a:t>Just like the measure of </a:t>
            </a:r>
            <a:r>
              <a:rPr lang="en-IN" sz="2000" dirty="0" err="1">
                <a:solidFill>
                  <a:srgbClr val="333333"/>
                </a:solidFill>
                <a:effectLst/>
                <a:latin typeface="GeoSlab703 Md BT" panose="02060603020205020403" pitchFamily="18" charset="0"/>
                <a:ea typeface="Times New Roman" panose="02020603050405020304" pitchFamily="18" charset="0"/>
              </a:rPr>
              <a:t>center</a:t>
            </a:r>
            <a:r>
              <a:rPr lang="en-IN" sz="2000" dirty="0">
                <a:solidFill>
                  <a:srgbClr val="333333"/>
                </a:solidFill>
                <a:effectLst/>
                <a:latin typeface="GeoSlab703 Md BT" panose="02060603020205020403" pitchFamily="18" charset="0"/>
                <a:ea typeface="Times New Roman" panose="02020603050405020304" pitchFamily="18" charset="0"/>
              </a:rPr>
              <a:t>, we also have measures of the spread, which comprises of the following measures:</a:t>
            </a:r>
            <a:endParaRPr lang="en-IN" sz="2800" dirty="0">
              <a:effectLst/>
              <a:latin typeface="GeoSlab703 Md BT" panose="02060603020205020403" pitchFamily="18" charset="0"/>
              <a:ea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Range:</a:t>
            </a:r>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It is the given measure of how spread apart the values in a data set are.</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Inter Quartile Range (IQR):</a:t>
            </a:r>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It is the measure of variability, based on dividing a data set into quartiles.</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Variance:</a:t>
            </a:r>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It describes how much a random variable differs from its expected value. It entails computing squares of deviations.</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742950" lvl="1" indent="-285750">
              <a:lnSpc>
                <a:spcPct val="110000"/>
              </a:lnSpc>
              <a:spcAft>
                <a:spcPts val="600"/>
              </a:spcAft>
              <a:buFont typeface="+mj-lt"/>
              <a:buAutoNum type="arabicPeriod"/>
              <a:tabLst>
                <a:tab pos="9144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Deviation</a:t>
            </a: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is the difference between each element from the mean.</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742950" lvl="1" indent="-285750">
              <a:lnSpc>
                <a:spcPct val="110000"/>
              </a:lnSpc>
              <a:spcAft>
                <a:spcPts val="600"/>
              </a:spcAft>
              <a:buFont typeface="+mj-lt"/>
              <a:buAutoNum type="arabicPeriod"/>
              <a:tabLst>
                <a:tab pos="9144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Population Variance</a:t>
            </a: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is the average of squared deviations</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742950" lvl="1" indent="-285750">
              <a:lnSpc>
                <a:spcPct val="110000"/>
              </a:lnSpc>
              <a:spcAft>
                <a:spcPts val="600"/>
              </a:spcAft>
              <a:buFont typeface="+mj-lt"/>
              <a:buAutoNum type="arabicPeriod"/>
              <a:tabLst>
                <a:tab pos="9144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Sample Variance</a:t>
            </a:r>
            <a:r>
              <a:rPr lang="en-IN" sz="2000" i="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is the average of squared differences from the mean</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pPr marL="342900" lvl="0" indent="-342900">
              <a:lnSpc>
                <a:spcPct val="110000"/>
              </a:lnSpc>
              <a:spcAft>
                <a:spcPts val="600"/>
              </a:spcAft>
              <a:buFont typeface="+mj-lt"/>
              <a:buAutoNum type="arabicPeriod"/>
              <a:tabLst>
                <a:tab pos="457200" algn="l"/>
              </a:tabLst>
            </a:pPr>
            <a:r>
              <a:rPr lang="en-IN" sz="2000" b="1"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Standard Deviation:</a:t>
            </a:r>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 It is the measure of the dispersion of a set of data from its mean.</a:t>
            </a:r>
            <a:endParaRPr lang="en-IN"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endParaRPr>
          </a:p>
          <a:p>
            <a:r>
              <a:rPr lang="en-IN" sz="2000" dirty="0">
                <a:solidFill>
                  <a:srgbClr val="333333"/>
                </a:solidFill>
                <a:effectLst/>
                <a:latin typeface="GeoSlab703 Md BT" panose="02060603020205020403" pitchFamily="18" charset="0"/>
                <a:ea typeface="Calibri" panose="020F0502020204030204" pitchFamily="34" charset="0"/>
                <a:cs typeface="Times New Roman" panose="02020603050405020304" pitchFamily="18" charset="0"/>
              </a:rPr>
              <a:t>Now that we’ve seen the stats and math behind Descriptive analysis</a:t>
            </a:r>
            <a:endParaRPr lang="en-IN" sz="4000" dirty="0">
              <a:latin typeface="GeoSlab703 Md BT" panose="02060603020205020403" pitchFamily="18" charset="0"/>
            </a:endParaRPr>
          </a:p>
        </p:txBody>
      </p:sp>
      <p:sp>
        <p:nvSpPr>
          <p:cNvPr id="3" name="Rectangle 2"/>
          <p:cNvSpPr/>
          <p:nvPr/>
        </p:nvSpPr>
        <p:spPr>
          <a:xfrm>
            <a:off x="457068" y="172522"/>
            <a:ext cx="6319359" cy="523220"/>
          </a:xfrm>
          <a:prstGeom prst="rect">
            <a:avLst/>
          </a:prstGeom>
        </p:spPr>
        <p:txBody>
          <a:bodyPr wrap="none">
            <a:spAutoFit/>
          </a:bodyPr>
          <a:lstStyle/>
          <a:p>
            <a:pPr algn="ctr">
              <a:spcBef>
                <a:spcPts val="375"/>
              </a:spcBef>
              <a:spcAft>
                <a:spcPts val="1125"/>
              </a:spcAft>
            </a:pPr>
            <a:r>
              <a:rPr lang="en-IN" sz="2800" b="1" dirty="0">
                <a:solidFill>
                  <a:srgbClr val="333333"/>
                </a:solidFill>
                <a:latin typeface="GeoSlab703 Md BT" panose="02060603020205020403" pitchFamily="18" charset="0"/>
                <a:ea typeface="Times New Roman" panose="02020603050405020304" pitchFamily="18" charset="0"/>
              </a:rPr>
              <a:t>Understanding Descriptive Analysis</a:t>
            </a:r>
            <a:endParaRPr lang="en-IN" sz="3600" dirty="0">
              <a:latin typeface="GeoSlab703 Md BT"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281923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50" y="134035"/>
            <a:ext cx="6096000" cy="523220"/>
          </a:xfrm>
          <a:prstGeom prst="rect">
            <a:avLst/>
          </a:prstGeom>
        </p:spPr>
        <p:txBody>
          <a:bodyPr>
            <a:spAutoFit/>
          </a:bodyPr>
          <a:lstStyle/>
          <a:p>
            <a:pPr fontAlgn="base"/>
            <a:r>
              <a:rPr lang="en-IN" sz="2800" b="1" dirty="0">
                <a:solidFill>
                  <a:srgbClr val="3E3530"/>
                </a:solidFill>
                <a:latin typeface="BlinkMacSystemFont"/>
              </a:rPr>
              <a:t>Descriptive Statistics in Excel</a:t>
            </a:r>
            <a:endParaRPr lang="en-IN" sz="2800" b="1" i="0" dirty="0">
              <a:solidFill>
                <a:srgbClr val="333333"/>
              </a:solidFill>
              <a:effectLst/>
              <a:latin typeface="BlinkMacSystemFont"/>
            </a:endParaRPr>
          </a:p>
        </p:txBody>
      </p:sp>
      <p:sp>
        <p:nvSpPr>
          <p:cNvPr id="3" name="Rectangle 2"/>
          <p:cNvSpPr/>
          <p:nvPr/>
        </p:nvSpPr>
        <p:spPr>
          <a:xfrm>
            <a:off x="290512" y="981372"/>
            <a:ext cx="11610975" cy="830997"/>
          </a:xfrm>
          <a:prstGeom prst="rect">
            <a:avLst/>
          </a:prstGeom>
        </p:spPr>
        <p:txBody>
          <a:bodyPr wrap="square">
            <a:spAutoFit/>
          </a:bodyPr>
          <a:lstStyle/>
          <a:p>
            <a:r>
              <a:rPr lang="en-IN" sz="2400" dirty="0">
                <a:solidFill>
                  <a:srgbClr val="000000"/>
                </a:solidFill>
                <a:latin typeface="GeoSlab703 Md BT" panose="02060603020205020403" pitchFamily="18" charset="0"/>
              </a:rPr>
              <a:t>You can use the Analysis ToolPak add-in to generate descriptive statistics. For example, you may have the scores of 14 participants for a test.</a:t>
            </a:r>
          </a:p>
        </p:txBody>
      </p:sp>
      <p:pic>
        <p:nvPicPr>
          <p:cNvPr id="4" name="Picture 3"/>
          <p:cNvPicPr>
            <a:picLocks noChangeAspect="1"/>
          </p:cNvPicPr>
          <p:nvPr/>
        </p:nvPicPr>
        <p:blipFill>
          <a:blip r:embed="rId2"/>
          <a:stretch>
            <a:fillRect/>
          </a:stretch>
        </p:blipFill>
        <p:spPr>
          <a:xfrm>
            <a:off x="4167187" y="1962150"/>
            <a:ext cx="2990851" cy="4095750"/>
          </a:xfrm>
          <a:prstGeom prst="rect">
            <a:avLst/>
          </a:prstGeom>
        </p:spPr>
      </p:pic>
    </p:spTree>
    <p:extLst>
      <p:ext uri="{BB962C8B-B14F-4D97-AF65-F5344CB8AC3E}">
        <p14:creationId xmlns:p14="http://schemas.microsoft.com/office/powerpoint/2010/main" val="5349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1526" y="2991535"/>
            <a:ext cx="11129962" cy="461665"/>
          </a:xfrm>
          <a:prstGeom prst="rect">
            <a:avLst/>
          </a:prstGeom>
        </p:spPr>
        <p:txBody>
          <a:bodyPr wrap="square">
            <a:spAutoFit/>
          </a:bodyPr>
          <a:lstStyle/>
          <a:p>
            <a:r>
              <a:rPr lang="en-IN" sz="2400" dirty="0">
                <a:solidFill>
                  <a:srgbClr val="000000"/>
                </a:solidFill>
                <a:latin typeface="GeoSlab703 Md BT" panose="02060603020205020403" pitchFamily="18" charset="0"/>
              </a:rPr>
              <a:t>To generate descriptive statistics for these scores, execute the following steps.</a:t>
            </a:r>
          </a:p>
        </p:txBody>
      </p:sp>
      <p:sp>
        <p:nvSpPr>
          <p:cNvPr id="3" name="Rectangle 2"/>
          <p:cNvSpPr/>
          <p:nvPr/>
        </p:nvSpPr>
        <p:spPr>
          <a:xfrm>
            <a:off x="133350" y="134035"/>
            <a:ext cx="6096000" cy="523220"/>
          </a:xfrm>
          <a:prstGeom prst="rect">
            <a:avLst/>
          </a:prstGeom>
        </p:spPr>
        <p:txBody>
          <a:bodyPr>
            <a:spAutoFit/>
          </a:bodyPr>
          <a:lstStyle/>
          <a:p>
            <a:pPr fontAlgn="base"/>
            <a:r>
              <a:rPr lang="en-IN" sz="2800" b="1" dirty="0">
                <a:solidFill>
                  <a:srgbClr val="3E3530"/>
                </a:solidFill>
                <a:latin typeface="BlinkMacSystemFont"/>
              </a:rPr>
              <a:t>Descriptive Statistics in Excel</a:t>
            </a:r>
            <a:endParaRPr lang="en-IN" sz="2800" b="1" i="0" dirty="0">
              <a:solidFill>
                <a:srgbClr val="333333"/>
              </a:solidFill>
              <a:effectLst/>
              <a:latin typeface="BlinkMacSystemFont"/>
            </a:endParaRPr>
          </a:p>
        </p:txBody>
      </p:sp>
    </p:spTree>
    <p:extLst>
      <p:ext uri="{BB962C8B-B14F-4D97-AF65-F5344CB8AC3E}">
        <p14:creationId xmlns:p14="http://schemas.microsoft.com/office/powerpoint/2010/main" val="42101235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TotalTime>
  <Words>999</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BlinkMacSystemFont</vt:lpstr>
      <vt:lpstr>Calibri</vt:lpstr>
      <vt:lpstr>Calibri Light</vt:lpstr>
      <vt:lpstr>GeoSlab703 Md BT</vt:lpstr>
      <vt:lpstr>Symbol</vt:lpstr>
      <vt:lpstr>Times New Roman</vt:lpstr>
      <vt:lpstr>Retrospect</vt:lpstr>
      <vt:lpstr>BLOCK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2023-06-26T05:00:46Z</dcterms:created>
  <dcterms:modified xsi:type="dcterms:W3CDTF">2023-07-10T05:01:57Z</dcterms:modified>
</cp:coreProperties>
</file>