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4" r:id="rId9"/>
    <p:sldId id="265"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23D1EB-4766-47A7-89C9-AEE45C201A0E}"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871A-AFE5-453D-B1DE-90AC9BDE33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D1EB-4766-47A7-89C9-AEE45C201A0E}"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871A-AFE5-453D-B1DE-90AC9BDE3384}" type="slidenum">
              <a:rPr lang="en-US" smtClean="0"/>
              <a:t>‹#›</a:t>
            </a:fld>
            <a:endParaRPr lang="en-US"/>
          </a:p>
        </p:txBody>
      </p:sp>
    </p:spTree>
    <p:extLst>
      <p:ext uri="{BB962C8B-B14F-4D97-AF65-F5344CB8AC3E}">
        <p14:creationId xmlns:p14="http://schemas.microsoft.com/office/powerpoint/2010/main" val="213701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D1EB-4766-47A7-89C9-AEE45C201A0E}"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871A-AFE5-453D-B1DE-90AC9BDE3384}" type="slidenum">
              <a:rPr lang="en-US" smtClean="0"/>
              <a:t>‹#›</a:t>
            </a:fld>
            <a:endParaRPr lang="en-US"/>
          </a:p>
        </p:txBody>
      </p:sp>
    </p:spTree>
    <p:extLst>
      <p:ext uri="{BB962C8B-B14F-4D97-AF65-F5344CB8AC3E}">
        <p14:creationId xmlns:p14="http://schemas.microsoft.com/office/powerpoint/2010/main" val="80460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D1EB-4766-47A7-89C9-AEE45C201A0E}"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871A-AFE5-453D-B1DE-90AC9BDE3384}" type="slidenum">
              <a:rPr lang="en-US" smtClean="0"/>
              <a:t>‹#›</a:t>
            </a:fld>
            <a:endParaRPr lang="en-US"/>
          </a:p>
        </p:txBody>
      </p:sp>
    </p:spTree>
    <p:extLst>
      <p:ext uri="{BB962C8B-B14F-4D97-AF65-F5344CB8AC3E}">
        <p14:creationId xmlns:p14="http://schemas.microsoft.com/office/powerpoint/2010/main" val="59399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23D1EB-4766-47A7-89C9-AEE45C201A0E}"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2871A-AFE5-453D-B1DE-90AC9BDE33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55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3D1EB-4766-47A7-89C9-AEE45C201A0E}"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2871A-AFE5-453D-B1DE-90AC9BDE3384}" type="slidenum">
              <a:rPr lang="en-US" smtClean="0"/>
              <a:t>‹#›</a:t>
            </a:fld>
            <a:endParaRPr lang="en-US"/>
          </a:p>
        </p:txBody>
      </p:sp>
    </p:spTree>
    <p:extLst>
      <p:ext uri="{BB962C8B-B14F-4D97-AF65-F5344CB8AC3E}">
        <p14:creationId xmlns:p14="http://schemas.microsoft.com/office/powerpoint/2010/main" val="54134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3D1EB-4766-47A7-89C9-AEE45C201A0E}"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2871A-AFE5-453D-B1DE-90AC9BDE3384}" type="slidenum">
              <a:rPr lang="en-US" smtClean="0"/>
              <a:t>‹#›</a:t>
            </a:fld>
            <a:endParaRPr lang="en-US"/>
          </a:p>
        </p:txBody>
      </p:sp>
    </p:spTree>
    <p:extLst>
      <p:ext uri="{BB962C8B-B14F-4D97-AF65-F5344CB8AC3E}">
        <p14:creationId xmlns:p14="http://schemas.microsoft.com/office/powerpoint/2010/main" val="68807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3D1EB-4766-47A7-89C9-AEE45C201A0E}" type="datetimeFigureOut">
              <a:rPr lang="en-US" smtClean="0"/>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2871A-AFE5-453D-B1DE-90AC9BDE3384}" type="slidenum">
              <a:rPr lang="en-US" smtClean="0"/>
              <a:t>‹#›</a:t>
            </a:fld>
            <a:endParaRPr lang="en-US"/>
          </a:p>
        </p:txBody>
      </p:sp>
    </p:spTree>
    <p:extLst>
      <p:ext uri="{BB962C8B-B14F-4D97-AF65-F5344CB8AC3E}">
        <p14:creationId xmlns:p14="http://schemas.microsoft.com/office/powerpoint/2010/main" val="367199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23D1EB-4766-47A7-89C9-AEE45C201A0E}" type="datetimeFigureOut">
              <a:rPr lang="en-US" smtClean="0"/>
              <a:t>8/4/2023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AF2871A-AFE5-453D-B1DE-90AC9BDE3384}" type="slidenum">
              <a:rPr lang="en-US" smtClean="0"/>
              <a:t>‹#›</a:t>
            </a:fld>
            <a:endParaRPr lang="en-US"/>
          </a:p>
        </p:txBody>
      </p:sp>
    </p:spTree>
    <p:extLst>
      <p:ext uri="{BB962C8B-B14F-4D97-AF65-F5344CB8AC3E}">
        <p14:creationId xmlns:p14="http://schemas.microsoft.com/office/powerpoint/2010/main" val="42141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823D1EB-4766-47A7-89C9-AEE45C201A0E}" type="datetimeFigureOut">
              <a:rPr lang="en-US" smtClean="0"/>
              <a:t>8/4/2023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F2871A-AFE5-453D-B1DE-90AC9BDE3384}" type="slidenum">
              <a:rPr lang="en-US" smtClean="0"/>
              <a:t>‹#›</a:t>
            </a:fld>
            <a:endParaRPr lang="en-US"/>
          </a:p>
        </p:txBody>
      </p:sp>
    </p:spTree>
    <p:extLst>
      <p:ext uri="{BB962C8B-B14F-4D97-AF65-F5344CB8AC3E}">
        <p14:creationId xmlns:p14="http://schemas.microsoft.com/office/powerpoint/2010/main" val="260448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23D1EB-4766-47A7-89C9-AEE45C201A0E}"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2871A-AFE5-453D-B1DE-90AC9BDE3384}" type="slidenum">
              <a:rPr lang="en-US" smtClean="0"/>
              <a:t>‹#›</a:t>
            </a:fld>
            <a:endParaRPr lang="en-US"/>
          </a:p>
        </p:txBody>
      </p:sp>
    </p:spTree>
    <p:extLst>
      <p:ext uri="{BB962C8B-B14F-4D97-AF65-F5344CB8AC3E}">
        <p14:creationId xmlns:p14="http://schemas.microsoft.com/office/powerpoint/2010/main" val="235229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823D1EB-4766-47A7-89C9-AEE45C201A0E}" type="datetimeFigureOut">
              <a:rPr lang="en-US" smtClean="0"/>
              <a:t>8/4/2023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F2871A-AFE5-453D-B1DE-90AC9BDE33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77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v/variance.asp" TargetMode="External"/><Relationship Id="rId2" Type="http://schemas.openxmlformats.org/officeDocument/2006/relationships/hyperlink" Target="https://www.investopedia.com/terms/m/mean.asp" TargetMode="External"/><Relationship Id="rId1" Type="http://schemas.openxmlformats.org/officeDocument/2006/relationships/slideLayout" Target="../slideLayouts/slideLayout2.xml"/><Relationship Id="rId4" Type="http://schemas.openxmlformats.org/officeDocument/2006/relationships/hyperlink" Target="https://www.investopedia.com/ask/answers/021115/what-difference-between-standard-deviation-and-z-score.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7258-013F-40E5-BF54-5720C27EBBF1}"/>
              </a:ext>
            </a:extLst>
          </p:cNvPr>
          <p:cNvSpPr>
            <a:spLocks noGrp="1"/>
          </p:cNvSpPr>
          <p:nvPr>
            <p:ph type="ctrTitle"/>
          </p:nvPr>
        </p:nvSpPr>
        <p:spPr/>
        <p:txBody>
          <a:bodyPr/>
          <a:lstStyle/>
          <a:p>
            <a:r>
              <a:rPr lang="en-US" dirty="0"/>
              <a:t>Descriptive Statistics</a:t>
            </a:r>
          </a:p>
        </p:txBody>
      </p:sp>
      <p:sp>
        <p:nvSpPr>
          <p:cNvPr id="3" name="Subtitle 2">
            <a:extLst>
              <a:ext uri="{FF2B5EF4-FFF2-40B4-BE49-F238E27FC236}">
                <a16:creationId xmlns:a16="http://schemas.microsoft.com/office/drawing/2014/main" id="{7A4DB80A-8A7E-4EB4-8842-D6B0D43A4E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77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11B0-716B-4552-823A-A129A9539D8A}"/>
              </a:ext>
            </a:extLst>
          </p:cNvPr>
          <p:cNvSpPr>
            <a:spLocks noGrp="1"/>
          </p:cNvSpPr>
          <p:nvPr>
            <p:ph type="title"/>
          </p:nvPr>
        </p:nvSpPr>
        <p:spPr>
          <a:xfrm>
            <a:off x="1097280" y="286604"/>
            <a:ext cx="10058400" cy="867494"/>
          </a:xfrm>
        </p:spPr>
        <p:txBody>
          <a:bodyPr/>
          <a:lstStyle/>
          <a:p>
            <a:r>
              <a:rPr lang="en-US" dirty="0"/>
              <a:t>Quartile Deviation</a:t>
            </a:r>
          </a:p>
        </p:txBody>
      </p:sp>
      <p:sp>
        <p:nvSpPr>
          <p:cNvPr id="3" name="Content Placeholder 2">
            <a:extLst>
              <a:ext uri="{FF2B5EF4-FFF2-40B4-BE49-F238E27FC236}">
                <a16:creationId xmlns:a16="http://schemas.microsoft.com/office/drawing/2014/main" id="{9137D61D-54BF-4025-A8CD-23ECAE28D595}"/>
              </a:ext>
            </a:extLst>
          </p:cNvPr>
          <p:cNvSpPr>
            <a:spLocks noGrp="1"/>
          </p:cNvSpPr>
          <p:nvPr>
            <p:ph idx="1"/>
          </p:nvPr>
        </p:nvSpPr>
        <p:spPr>
          <a:xfrm>
            <a:off x="701336" y="1384917"/>
            <a:ext cx="10857390" cy="4484177"/>
          </a:xfrm>
        </p:spPr>
        <p:txBody>
          <a:bodyPr>
            <a:normAutofit/>
          </a:bodyPr>
          <a:lstStyle/>
          <a:p>
            <a:pPr algn="just"/>
            <a:r>
              <a:rPr lang="en-US" sz="2800" dirty="0"/>
              <a:t>Quartile deviation depends on the difference between the first quartile and the third quartile in the frequency distribution. The difference is also known as the interquartile range. The difference divided by two is known as quartile deviation or semi-interquartile range.</a:t>
            </a:r>
          </a:p>
          <a:p>
            <a:pPr algn="just"/>
            <a:r>
              <a:rPr lang="en-US" sz="2800" dirty="0"/>
              <a:t>The quartile deviation or semi-interquartile range is the majority used in a case where one wants to learn or say a study about the dispersion of the observations or the samples of the given data sets that lie in the main or middle body of the given series.</a:t>
            </a:r>
            <a:endParaRPr lang="en-US" sz="3200" dirty="0"/>
          </a:p>
        </p:txBody>
      </p:sp>
    </p:spTree>
    <p:extLst>
      <p:ext uri="{BB962C8B-B14F-4D97-AF65-F5344CB8AC3E}">
        <p14:creationId xmlns:p14="http://schemas.microsoft.com/office/powerpoint/2010/main" val="144649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1831-0669-4699-B7A4-1EE4B2E14C60}"/>
              </a:ext>
            </a:extLst>
          </p:cNvPr>
          <p:cNvSpPr>
            <a:spLocks noGrp="1"/>
          </p:cNvSpPr>
          <p:nvPr>
            <p:ph type="title"/>
          </p:nvPr>
        </p:nvSpPr>
        <p:spPr/>
        <p:txBody>
          <a:bodyPr/>
          <a:lstStyle/>
          <a:p>
            <a:r>
              <a:rPr lang="en-US" dirty="0"/>
              <a:t>Quartile Deviation</a:t>
            </a:r>
          </a:p>
        </p:txBody>
      </p:sp>
      <p:pic>
        <p:nvPicPr>
          <p:cNvPr id="4" name="Content Placeholder 3">
            <a:extLst>
              <a:ext uri="{FF2B5EF4-FFF2-40B4-BE49-F238E27FC236}">
                <a16:creationId xmlns:a16="http://schemas.microsoft.com/office/drawing/2014/main" id="{76DDE3F5-6ABE-4810-9218-788F393CFC5A}"/>
              </a:ext>
            </a:extLst>
          </p:cNvPr>
          <p:cNvPicPr>
            <a:picLocks noGrp="1" noChangeAspect="1"/>
          </p:cNvPicPr>
          <p:nvPr>
            <p:ph idx="1"/>
          </p:nvPr>
        </p:nvPicPr>
        <p:blipFill>
          <a:blip r:embed="rId2"/>
          <a:stretch>
            <a:fillRect/>
          </a:stretch>
        </p:blipFill>
        <p:spPr>
          <a:xfrm>
            <a:off x="2370338" y="2148396"/>
            <a:ext cx="7688061" cy="3630967"/>
          </a:xfrm>
          <a:prstGeom prst="rect">
            <a:avLst/>
          </a:prstGeom>
        </p:spPr>
      </p:pic>
    </p:spTree>
    <p:extLst>
      <p:ext uri="{BB962C8B-B14F-4D97-AF65-F5344CB8AC3E}">
        <p14:creationId xmlns:p14="http://schemas.microsoft.com/office/powerpoint/2010/main" val="268239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58A0-458A-4873-AB8D-DF1212B2CA7E}"/>
              </a:ext>
            </a:extLst>
          </p:cNvPr>
          <p:cNvSpPr>
            <a:spLocks noGrp="1"/>
          </p:cNvSpPr>
          <p:nvPr>
            <p:ph type="title"/>
          </p:nvPr>
        </p:nvSpPr>
        <p:spPr>
          <a:xfrm>
            <a:off x="838200" y="365125"/>
            <a:ext cx="10515600" cy="753461"/>
          </a:xfrm>
        </p:spPr>
        <p:txBody>
          <a:bodyPr/>
          <a:lstStyle/>
          <a:p>
            <a:r>
              <a:rPr lang="en-US" dirty="0"/>
              <a:t>Descriptive Statistics</a:t>
            </a:r>
          </a:p>
        </p:txBody>
      </p:sp>
      <p:pic>
        <p:nvPicPr>
          <p:cNvPr id="4" name="Content Placeholder 3">
            <a:extLst>
              <a:ext uri="{FF2B5EF4-FFF2-40B4-BE49-F238E27FC236}">
                <a16:creationId xmlns:a16="http://schemas.microsoft.com/office/drawing/2014/main" id="{D31D2C04-2E80-47E4-8FED-19E0109B50E7}"/>
              </a:ext>
            </a:extLst>
          </p:cNvPr>
          <p:cNvPicPr>
            <a:picLocks noGrp="1" noChangeAspect="1"/>
          </p:cNvPicPr>
          <p:nvPr>
            <p:ph idx="1"/>
          </p:nvPr>
        </p:nvPicPr>
        <p:blipFill>
          <a:blip r:embed="rId2"/>
          <a:stretch>
            <a:fillRect/>
          </a:stretch>
        </p:blipFill>
        <p:spPr>
          <a:xfrm>
            <a:off x="1819922" y="1473693"/>
            <a:ext cx="9108490" cy="4367813"/>
          </a:xfrm>
          <a:prstGeom prst="rect">
            <a:avLst/>
          </a:prstGeom>
        </p:spPr>
      </p:pic>
    </p:spTree>
    <p:extLst>
      <p:ext uri="{BB962C8B-B14F-4D97-AF65-F5344CB8AC3E}">
        <p14:creationId xmlns:p14="http://schemas.microsoft.com/office/powerpoint/2010/main" val="146127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078D-60B6-4497-80F1-E7EA037359A6}"/>
              </a:ext>
            </a:extLst>
          </p:cNvPr>
          <p:cNvSpPr>
            <a:spLocks noGrp="1"/>
          </p:cNvSpPr>
          <p:nvPr>
            <p:ph type="title"/>
          </p:nvPr>
        </p:nvSpPr>
        <p:spPr/>
        <p:txBody>
          <a:bodyPr/>
          <a:lstStyle/>
          <a:p>
            <a:r>
              <a:rPr lang="en-US" dirty="0"/>
              <a:t>Descriptive Statistics</a:t>
            </a:r>
          </a:p>
        </p:txBody>
      </p:sp>
      <p:pic>
        <p:nvPicPr>
          <p:cNvPr id="4" name="Content Placeholder 3">
            <a:extLst>
              <a:ext uri="{FF2B5EF4-FFF2-40B4-BE49-F238E27FC236}">
                <a16:creationId xmlns:a16="http://schemas.microsoft.com/office/drawing/2014/main" id="{CD3F0E10-7D13-4E94-A8DC-0DEE4AB313D5}"/>
              </a:ext>
            </a:extLst>
          </p:cNvPr>
          <p:cNvPicPr>
            <a:picLocks noGrp="1" noChangeAspect="1"/>
          </p:cNvPicPr>
          <p:nvPr>
            <p:ph idx="1"/>
          </p:nvPr>
        </p:nvPicPr>
        <p:blipFill>
          <a:blip r:embed="rId2"/>
          <a:stretch>
            <a:fillRect/>
          </a:stretch>
        </p:blipFill>
        <p:spPr>
          <a:xfrm>
            <a:off x="2558841" y="1846263"/>
            <a:ext cx="7134644" cy="4022725"/>
          </a:xfrm>
          <a:prstGeom prst="rect">
            <a:avLst/>
          </a:prstGeom>
        </p:spPr>
      </p:pic>
    </p:spTree>
    <p:extLst>
      <p:ext uri="{BB962C8B-B14F-4D97-AF65-F5344CB8AC3E}">
        <p14:creationId xmlns:p14="http://schemas.microsoft.com/office/powerpoint/2010/main" val="327468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E684-E923-4A2A-A7F0-2456EFCE5A4F}"/>
              </a:ext>
            </a:extLst>
          </p:cNvPr>
          <p:cNvSpPr>
            <a:spLocks noGrp="1"/>
          </p:cNvSpPr>
          <p:nvPr>
            <p:ph type="title"/>
          </p:nvPr>
        </p:nvSpPr>
        <p:spPr>
          <a:xfrm>
            <a:off x="1097280" y="286604"/>
            <a:ext cx="10058400" cy="965148"/>
          </a:xfrm>
        </p:spPr>
        <p:txBody>
          <a:bodyPr/>
          <a:lstStyle/>
          <a:p>
            <a:r>
              <a:rPr lang="en-US" b="1" dirty="0"/>
              <a:t>Standard Deviation</a:t>
            </a:r>
          </a:p>
        </p:txBody>
      </p:sp>
      <p:sp>
        <p:nvSpPr>
          <p:cNvPr id="3" name="Content Placeholder 2">
            <a:extLst>
              <a:ext uri="{FF2B5EF4-FFF2-40B4-BE49-F238E27FC236}">
                <a16:creationId xmlns:a16="http://schemas.microsoft.com/office/drawing/2014/main" id="{1C588AA0-8681-4292-A70A-0F2B86379E53}"/>
              </a:ext>
            </a:extLst>
          </p:cNvPr>
          <p:cNvSpPr>
            <a:spLocks noGrp="1"/>
          </p:cNvSpPr>
          <p:nvPr>
            <p:ph idx="1"/>
          </p:nvPr>
        </p:nvSpPr>
        <p:spPr>
          <a:xfrm>
            <a:off x="585926" y="1845734"/>
            <a:ext cx="11141476" cy="4023360"/>
          </a:xfrm>
        </p:spPr>
        <p:txBody>
          <a:bodyPr/>
          <a:lstStyle/>
          <a:p>
            <a:pPr algn="just">
              <a:buFont typeface="Arial" panose="020B0604020202020204" pitchFamily="34" charset="0"/>
              <a:buChar char="•"/>
            </a:pPr>
            <a:r>
              <a:rPr lang="en-US" sz="3200" dirty="0"/>
              <a:t>Standard deviation is a statistic that measures the dispersion of a dataset relative to its </a:t>
            </a:r>
            <a:r>
              <a:rPr lang="en-US" sz="3200" u="sng" dirty="0">
                <a:hlinkClick r:id="rId2"/>
              </a:rPr>
              <a:t>mean</a:t>
            </a:r>
            <a:r>
              <a:rPr lang="en-US" sz="3200" dirty="0"/>
              <a:t> and is calculated as the square root of the </a:t>
            </a:r>
            <a:r>
              <a:rPr lang="en-US" sz="3200" u="sng" dirty="0">
                <a:hlinkClick r:id="rId3"/>
              </a:rPr>
              <a:t>variance</a:t>
            </a:r>
            <a:r>
              <a:rPr lang="en-US" sz="3200" dirty="0"/>
              <a:t>. The standard deviation is </a:t>
            </a:r>
            <a:r>
              <a:rPr lang="en-US" sz="3200" u="sng" dirty="0">
                <a:hlinkClick r:id="rId4"/>
              </a:rPr>
              <a:t>calculated</a:t>
            </a:r>
            <a:r>
              <a:rPr lang="en-US" sz="3200" dirty="0"/>
              <a:t> as the square root of variance by determining each data point's deviation relative to the mean.</a:t>
            </a:r>
          </a:p>
          <a:p>
            <a:pPr algn="just">
              <a:buFont typeface="Arial" panose="020B0604020202020204" pitchFamily="34" charset="0"/>
              <a:buChar char="•"/>
            </a:pPr>
            <a:r>
              <a:rPr lang="en-US" sz="3200" dirty="0"/>
              <a:t>If the data points are further from the mean, there is a higher deviation within the data set; thus, the more spread out the data, the higher the standard deviation.</a:t>
            </a:r>
          </a:p>
          <a:p>
            <a:endParaRPr lang="en-US" dirty="0"/>
          </a:p>
        </p:txBody>
      </p:sp>
    </p:spTree>
    <p:extLst>
      <p:ext uri="{BB962C8B-B14F-4D97-AF65-F5344CB8AC3E}">
        <p14:creationId xmlns:p14="http://schemas.microsoft.com/office/powerpoint/2010/main" val="151465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C9DD-0BA9-4359-B695-45AD9470C6CF}"/>
              </a:ext>
            </a:extLst>
          </p:cNvPr>
          <p:cNvSpPr>
            <a:spLocks noGrp="1"/>
          </p:cNvSpPr>
          <p:nvPr>
            <p:ph type="title"/>
          </p:nvPr>
        </p:nvSpPr>
        <p:spPr>
          <a:xfrm>
            <a:off x="838200" y="365126"/>
            <a:ext cx="10515600" cy="780094"/>
          </a:xfrm>
        </p:spPr>
        <p:txBody>
          <a:bodyPr/>
          <a:lstStyle/>
          <a:p>
            <a:r>
              <a:rPr lang="en-US" dirty="0"/>
              <a:t>Standard Deviation</a:t>
            </a:r>
          </a:p>
        </p:txBody>
      </p:sp>
      <p:sp>
        <p:nvSpPr>
          <p:cNvPr id="3" name="Content Placeholder 2">
            <a:extLst>
              <a:ext uri="{FF2B5EF4-FFF2-40B4-BE49-F238E27FC236}">
                <a16:creationId xmlns:a16="http://schemas.microsoft.com/office/drawing/2014/main" id="{89632026-6584-40A2-A4DC-B90750E5115A}"/>
              </a:ext>
            </a:extLst>
          </p:cNvPr>
          <p:cNvSpPr>
            <a:spLocks noGrp="1"/>
          </p:cNvSpPr>
          <p:nvPr>
            <p:ph idx="1"/>
          </p:nvPr>
        </p:nvSpPr>
        <p:spPr>
          <a:xfrm>
            <a:off x="838200" y="1438183"/>
            <a:ext cx="10515600" cy="4738780"/>
          </a:xfrm>
        </p:spPr>
        <p:txBody>
          <a:bodyPr>
            <a:normAutofit/>
          </a:bodyPr>
          <a:lstStyle/>
          <a:p>
            <a:pPr algn="just">
              <a:buFont typeface="Arial" panose="020B0604020202020204" pitchFamily="34" charset="0"/>
              <a:buChar char="•"/>
            </a:pPr>
            <a:r>
              <a:rPr lang="en-US" sz="2800" dirty="0"/>
              <a:t>Standard deviation measures the dispersion of a dataset relative to its mean.</a:t>
            </a:r>
          </a:p>
          <a:p>
            <a:pPr algn="just">
              <a:buFont typeface="Arial" panose="020B0604020202020204" pitchFamily="34" charset="0"/>
              <a:buChar char="•"/>
            </a:pPr>
            <a:r>
              <a:rPr lang="en-US" sz="2800" dirty="0"/>
              <a:t>It is calculated as the square root of the variance.</a:t>
            </a:r>
          </a:p>
          <a:p>
            <a:pPr algn="just">
              <a:buFont typeface="Arial" panose="020B0604020202020204" pitchFamily="34" charset="0"/>
              <a:buChar char="•"/>
            </a:pPr>
            <a:r>
              <a:rPr lang="en-US" sz="2800" dirty="0"/>
              <a:t>Standard deviation, in finance, is often used as a measure of a relative riskiness of an asset.</a:t>
            </a:r>
          </a:p>
          <a:p>
            <a:pPr algn="just">
              <a:buFont typeface="Arial" panose="020B0604020202020204" pitchFamily="34" charset="0"/>
              <a:buChar char="•"/>
            </a:pPr>
            <a:r>
              <a:rPr lang="en-US" sz="2800" dirty="0"/>
              <a:t>A volatile stock has a high standard deviation, while the deviation of a stable blue-chip stock is usually rather low.</a:t>
            </a:r>
          </a:p>
          <a:p>
            <a:pPr algn="just">
              <a:buFont typeface="Arial" panose="020B0604020202020204" pitchFamily="34" charset="0"/>
              <a:buChar char="•"/>
            </a:pPr>
            <a:r>
              <a:rPr lang="en-US" sz="2800" dirty="0"/>
              <a:t>As a downside, the standard deviation calculates all uncertainty as risk, even when it’s in the investor's favor—such as above-average returns.</a:t>
            </a:r>
          </a:p>
          <a:p>
            <a:endParaRPr lang="en-US" dirty="0"/>
          </a:p>
        </p:txBody>
      </p:sp>
    </p:spTree>
    <p:extLst>
      <p:ext uri="{BB962C8B-B14F-4D97-AF65-F5344CB8AC3E}">
        <p14:creationId xmlns:p14="http://schemas.microsoft.com/office/powerpoint/2010/main" val="422126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994D-A29D-47E8-BF1B-64C9F4C93D98}"/>
              </a:ext>
            </a:extLst>
          </p:cNvPr>
          <p:cNvSpPr>
            <a:spLocks noGrp="1"/>
          </p:cNvSpPr>
          <p:nvPr>
            <p:ph type="title"/>
          </p:nvPr>
        </p:nvSpPr>
        <p:spPr>
          <a:xfrm>
            <a:off x="1097280" y="286604"/>
            <a:ext cx="10058400" cy="752083"/>
          </a:xfrm>
        </p:spPr>
        <p:txBody>
          <a:bodyPr>
            <a:normAutofit/>
          </a:bodyPr>
          <a:lstStyle/>
          <a:p>
            <a:r>
              <a:rPr lang="en-US" sz="4000" b="1" dirty="0"/>
              <a:t>Standard Deviation</a:t>
            </a:r>
          </a:p>
        </p:txBody>
      </p:sp>
      <p:sp>
        <p:nvSpPr>
          <p:cNvPr id="3" name="Content Placeholder 2">
            <a:extLst>
              <a:ext uri="{FF2B5EF4-FFF2-40B4-BE49-F238E27FC236}">
                <a16:creationId xmlns:a16="http://schemas.microsoft.com/office/drawing/2014/main" id="{9EC8ADA3-B2AA-4366-B679-0D28ADBAD7C8}"/>
              </a:ext>
            </a:extLst>
          </p:cNvPr>
          <p:cNvSpPr>
            <a:spLocks noGrp="1"/>
          </p:cNvSpPr>
          <p:nvPr>
            <p:ph idx="1"/>
          </p:nvPr>
        </p:nvSpPr>
        <p:spPr>
          <a:xfrm>
            <a:off x="550417" y="1331650"/>
            <a:ext cx="11141474" cy="4608465"/>
          </a:xfrm>
        </p:spPr>
        <p:txBody>
          <a:bodyPr>
            <a:normAutofit fontScale="85000" lnSpcReduction="20000"/>
          </a:bodyPr>
          <a:lstStyle/>
          <a:p>
            <a:pPr algn="just"/>
            <a:r>
              <a:rPr lang="en-US" sz="2800" dirty="0"/>
              <a:t>Standard deviation is calculated by taking the square root of a value derived from comparing data points to a collective mean of a population. The formula is:</a:t>
            </a:r>
          </a:p>
          <a:p>
            <a:pPr algn="just"/>
            <a:r>
              <a:rPr lang="fr-FR" sz="2800" dirty="0"/>
              <a:t>Standard Déviation=   </a:t>
            </a:r>
          </a:p>
          <a:p>
            <a:endParaRPr lang="fr-FR" dirty="0"/>
          </a:p>
          <a:p>
            <a:endParaRPr lang="en-US" b="1" dirty="0"/>
          </a:p>
          <a:p>
            <a:endParaRPr lang="en-US" b="1" dirty="0"/>
          </a:p>
          <a:p>
            <a:endParaRPr lang="en-US" sz="3500" b="1" dirty="0"/>
          </a:p>
          <a:p>
            <a:r>
              <a:rPr lang="en-US" sz="3500" b="1" dirty="0"/>
              <a:t>where: </a:t>
            </a:r>
            <a:r>
              <a:rPr lang="en-US" sz="3500" i="1" dirty="0"/>
              <a:t>xi</a:t>
            </a:r>
            <a:r>
              <a:rPr lang="en-US" sz="3500" dirty="0"/>
              <a:t>​=Value of the </a:t>
            </a:r>
            <a:r>
              <a:rPr lang="en-US" sz="3500" i="1" dirty="0" err="1"/>
              <a:t>ith</a:t>
            </a:r>
            <a:r>
              <a:rPr lang="en-US" sz="3500" dirty="0"/>
              <a:t> point in the data set</a:t>
            </a:r>
          </a:p>
          <a:p>
            <a:r>
              <a:rPr lang="en-US" sz="3500" i="1" dirty="0"/>
              <a:t>x</a:t>
            </a:r>
            <a:r>
              <a:rPr lang="en-US" sz="3500" dirty="0"/>
              <a:t>=The mean value of the data set</a:t>
            </a:r>
          </a:p>
          <a:p>
            <a:r>
              <a:rPr lang="en-US" sz="3500" i="1" dirty="0"/>
              <a:t>n</a:t>
            </a:r>
            <a:r>
              <a:rPr lang="en-US" sz="3500" dirty="0"/>
              <a:t>=The number of data points in the data set​</a:t>
            </a:r>
            <a:br>
              <a:rPr lang="en-US" sz="3500" dirty="0"/>
            </a:br>
            <a:endParaRPr lang="fr-FR" sz="3500" dirty="0"/>
          </a:p>
          <a:p>
            <a:endParaRPr lang="en-US" dirty="0"/>
          </a:p>
        </p:txBody>
      </p:sp>
      <p:pic>
        <p:nvPicPr>
          <p:cNvPr id="6" name="Picture 5">
            <a:extLst>
              <a:ext uri="{FF2B5EF4-FFF2-40B4-BE49-F238E27FC236}">
                <a16:creationId xmlns:a16="http://schemas.microsoft.com/office/drawing/2014/main" id="{9BEABFDF-1C05-4024-A632-76E2366AF285}"/>
              </a:ext>
            </a:extLst>
          </p:cNvPr>
          <p:cNvPicPr>
            <a:picLocks noChangeAspect="1"/>
          </p:cNvPicPr>
          <p:nvPr/>
        </p:nvPicPr>
        <p:blipFill>
          <a:blip r:embed="rId2"/>
          <a:stretch>
            <a:fillRect/>
          </a:stretch>
        </p:blipFill>
        <p:spPr>
          <a:xfrm>
            <a:off x="4943475" y="2771775"/>
            <a:ext cx="2305050" cy="1314450"/>
          </a:xfrm>
          <a:prstGeom prst="rect">
            <a:avLst/>
          </a:prstGeom>
        </p:spPr>
      </p:pic>
    </p:spTree>
    <p:extLst>
      <p:ext uri="{BB962C8B-B14F-4D97-AF65-F5344CB8AC3E}">
        <p14:creationId xmlns:p14="http://schemas.microsoft.com/office/powerpoint/2010/main" val="266394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A08C-52EC-419C-B058-97DC5E1AFB6B}"/>
              </a:ext>
            </a:extLst>
          </p:cNvPr>
          <p:cNvSpPr>
            <a:spLocks noGrp="1"/>
          </p:cNvSpPr>
          <p:nvPr>
            <p:ph type="title"/>
          </p:nvPr>
        </p:nvSpPr>
        <p:spPr/>
        <p:txBody>
          <a:bodyPr/>
          <a:lstStyle/>
          <a:p>
            <a:r>
              <a:rPr lang="en-US" dirty="0"/>
              <a:t>Mean Deviation</a:t>
            </a:r>
          </a:p>
        </p:txBody>
      </p:sp>
      <p:sp>
        <p:nvSpPr>
          <p:cNvPr id="3" name="Content Placeholder 2">
            <a:extLst>
              <a:ext uri="{FF2B5EF4-FFF2-40B4-BE49-F238E27FC236}">
                <a16:creationId xmlns:a16="http://schemas.microsoft.com/office/drawing/2014/main" id="{69A335FF-DABE-4474-95FD-1CBB84B70CB2}"/>
              </a:ext>
            </a:extLst>
          </p:cNvPr>
          <p:cNvSpPr>
            <a:spLocks noGrp="1"/>
          </p:cNvSpPr>
          <p:nvPr>
            <p:ph idx="1"/>
          </p:nvPr>
        </p:nvSpPr>
        <p:spPr/>
        <p:txBody>
          <a:bodyPr>
            <a:normAutofit/>
          </a:bodyPr>
          <a:lstStyle/>
          <a:p>
            <a:pPr algn="just"/>
            <a:r>
              <a:rPr lang="en-US" sz="3600" dirty="0"/>
              <a:t>Mean deviation is used to compute how far the values in a data set are from the center point. Mean, median, and mode all form center points of the data set. In other words, the mean deviation is used to calculate the average of the absolute deviations of the data from the central point.</a:t>
            </a:r>
          </a:p>
        </p:txBody>
      </p:sp>
    </p:spTree>
    <p:extLst>
      <p:ext uri="{BB962C8B-B14F-4D97-AF65-F5344CB8AC3E}">
        <p14:creationId xmlns:p14="http://schemas.microsoft.com/office/powerpoint/2010/main" val="392779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A53B-2173-4544-8B04-E19F1887C41B}"/>
              </a:ext>
            </a:extLst>
          </p:cNvPr>
          <p:cNvSpPr>
            <a:spLocks noGrp="1"/>
          </p:cNvSpPr>
          <p:nvPr>
            <p:ph type="title"/>
          </p:nvPr>
        </p:nvSpPr>
        <p:spPr/>
        <p:txBody>
          <a:bodyPr/>
          <a:lstStyle/>
          <a:p>
            <a:r>
              <a:rPr lang="en-US" dirty="0"/>
              <a:t>Mean Deviation</a:t>
            </a:r>
          </a:p>
        </p:txBody>
      </p:sp>
      <p:pic>
        <p:nvPicPr>
          <p:cNvPr id="4" name="Content Placeholder 3">
            <a:extLst>
              <a:ext uri="{FF2B5EF4-FFF2-40B4-BE49-F238E27FC236}">
                <a16:creationId xmlns:a16="http://schemas.microsoft.com/office/drawing/2014/main" id="{03230164-2E61-4F16-9FAC-556DF340CE37}"/>
              </a:ext>
            </a:extLst>
          </p:cNvPr>
          <p:cNvPicPr>
            <a:picLocks noGrp="1" noChangeAspect="1"/>
          </p:cNvPicPr>
          <p:nvPr>
            <p:ph idx="1"/>
          </p:nvPr>
        </p:nvPicPr>
        <p:blipFill>
          <a:blip r:embed="rId2"/>
          <a:stretch>
            <a:fillRect/>
          </a:stretch>
        </p:blipFill>
        <p:spPr>
          <a:xfrm>
            <a:off x="3263900" y="2528888"/>
            <a:ext cx="5724525" cy="2657475"/>
          </a:xfrm>
          <a:prstGeom prst="rect">
            <a:avLst/>
          </a:prstGeom>
        </p:spPr>
      </p:pic>
    </p:spTree>
    <p:extLst>
      <p:ext uri="{BB962C8B-B14F-4D97-AF65-F5344CB8AC3E}">
        <p14:creationId xmlns:p14="http://schemas.microsoft.com/office/powerpoint/2010/main" val="383582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B668-340B-4A25-BB7A-6509C7C5701A}"/>
              </a:ext>
            </a:extLst>
          </p:cNvPr>
          <p:cNvSpPr>
            <a:spLocks noGrp="1"/>
          </p:cNvSpPr>
          <p:nvPr>
            <p:ph type="title"/>
          </p:nvPr>
        </p:nvSpPr>
        <p:spPr/>
        <p:txBody>
          <a:bodyPr/>
          <a:lstStyle/>
          <a:p>
            <a:r>
              <a:rPr lang="en-US" dirty="0"/>
              <a:t>Mean Deviation</a:t>
            </a:r>
          </a:p>
        </p:txBody>
      </p:sp>
      <p:pic>
        <p:nvPicPr>
          <p:cNvPr id="4" name="Content Placeholder 3">
            <a:extLst>
              <a:ext uri="{FF2B5EF4-FFF2-40B4-BE49-F238E27FC236}">
                <a16:creationId xmlns:a16="http://schemas.microsoft.com/office/drawing/2014/main" id="{2727B024-B5EF-4D24-9497-4083B6708CC7}"/>
              </a:ext>
            </a:extLst>
          </p:cNvPr>
          <p:cNvPicPr>
            <a:picLocks noGrp="1" noChangeAspect="1"/>
          </p:cNvPicPr>
          <p:nvPr>
            <p:ph idx="1"/>
          </p:nvPr>
        </p:nvPicPr>
        <p:blipFill>
          <a:blip r:embed="rId2"/>
          <a:stretch>
            <a:fillRect/>
          </a:stretch>
        </p:blipFill>
        <p:spPr>
          <a:xfrm>
            <a:off x="1535837" y="2299317"/>
            <a:ext cx="9019713" cy="2821324"/>
          </a:xfrm>
          <a:prstGeom prst="rect">
            <a:avLst/>
          </a:prstGeom>
        </p:spPr>
      </p:pic>
    </p:spTree>
    <p:extLst>
      <p:ext uri="{BB962C8B-B14F-4D97-AF65-F5344CB8AC3E}">
        <p14:creationId xmlns:p14="http://schemas.microsoft.com/office/powerpoint/2010/main" val="2411838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55</TotalTime>
  <Words>449</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Descriptive Statistics</vt:lpstr>
      <vt:lpstr>Descriptive Statistics</vt:lpstr>
      <vt:lpstr>Descriptive Statistics</vt:lpstr>
      <vt:lpstr>Standard Deviation</vt:lpstr>
      <vt:lpstr>Standard Deviation</vt:lpstr>
      <vt:lpstr>Standard Deviation</vt:lpstr>
      <vt:lpstr>Mean Deviation</vt:lpstr>
      <vt:lpstr>Mean Deviation</vt:lpstr>
      <vt:lpstr>Mean Deviation</vt:lpstr>
      <vt:lpstr>Quartile Deviation</vt:lpstr>
      <vt:lpstr>Quartile Deviation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dc:title>
  <dc:creator>Lenovo</dc:creator>
  <cp:lastModifiedBy>Lenovo</cp:lastModifiedBy>
  <cp:revision>14</cp:revision>
  <dcterms:created xsi:type="dcterms:W3CDTF">2023-08-04T04:06:43Z</dcterms:created>
  <dcterms:modified xsi:type="dcterms:W3CDTF">2023-08-04T05:02:36Z</dcterms:modified>
</cp:coreProperties>
</file>