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64816-3751-4680-AFFF-CC2E91CAFB4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5A982-D41C-4315-8E7B-7D3AE6EF1C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9D63-E779-42D7-B42A-249BF90BCAC9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EF79-FF0C-48AD-85AB-AA4D0B0BCF2E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B4C-0110-4748-95A1-DFB3FB094EAD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2D14-A509-488C-8226-659DA9130370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5DFD-637F-401B-818D-58622B1E13EC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099E-33FA-4849-BB7F-9DFCF7A69ACC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1A7B-C806-4B20-B4C0-F9D4B5021A1E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79E0-C66F-4A61-89C2-1A504AE410D4}" type="datetime1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8333-C4A8-43D1-960D-217CAF05DC3E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8141-A842-4108-ADFE-9EB468941EAD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B230-7353-4FE1-AD72-8DBF4361F3F7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3F38-9BED-4B2A-BFBA-F84C6AE10E16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Information Technology G P Nagpur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AD6-98EB-4257-9ABC-6E7E19ECDB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ctrTitle"/>
          </p:nvPr>
        </p:nvSpPr>
        <p:spPr>
          <a:xfrm>
            <a:off x="714375" y="714375"/>
            <a:ext cx="7772400" cy="56642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18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8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8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8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4000" b="1" dirty="0" smtClean="0">
                <a:solidFill>
                  <a:srgbClr val="FF0000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Data Mining-Techniques </a:t>
            </a:r>
            <a:br>
              <a:rPr lang="en-US" sz="4000" b="1" dirty="0" smtClean="0">
                <a:solidFill>
                  <a:srgbClr val="FF0000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Delivered By:</a:t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Mr. SACHIN J PUKALE</a:t>
            </a:r>
            <a:b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Lecturer</a:t>
            </a:r>
            <a:b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Department of Information Technology</a:t>
            </a:r>
            <a:b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Government Polytechnic Nagpur</a:t>
            </a:r>
            <a: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.</a:t>
            </a:r>
            <a:b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16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6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6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6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6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6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400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400" dirty="0" smtClean="0">
                <a:latin typeface="Tinos" pitchFamily="18" charset="0"/>
                <a:ea typeface="MS Mincho" pitchFamily="49" charset="-128"/>
              </a:rPr>
            </a:br>
            <a:endParaRPr lang="en-US" sz="1400" dirty="0" smtClean="0"/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28625" y="214313"/>
            <a:ext cx="8072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F6D-51A3-473F-96B3-CE3F1BA8ACCB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BF1F-CFD9-4777-A100-00437151A0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Uses of regression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sz="2800" dirty="0" smtClean="0"/>
              <a:t>Amount of change in a dependent variable that results from changes in the independent variable(s) – can be used to estimate </a:t>
            </a:r>
            <a:r>
              <a:rPr lang="en-CA" sz="2800" dirty="0" err="1" smtClean="0"/>
              <a:t>elasticities</a:t>
            </a:r>
            <a:r>
              <a:rPr lang="en-CA" sz="2800" dirty="0" smtClean="0"/>
              <a:t>, returns on investment in human capital, etc.</a:t>
            </a:r>
          </a:p>
          <a:p>
            <a:pPr eaLnBrk="1" hangingPunct="1"/>
            <a:r>
              <a:rPr lang="en-CA" sz="2800" dirty="0" smtClean="0"/>
              <a:t>Attempt to determine causes of phenomena.</a:t>
            </a:r>
          </a:p>
          <a:p>
            <a:pPr eaLnBrk="1" hangingPunct="1"/>
            <a:r>
              <a:rPr lang="en-CA" sz="2800" dirty="0" smtClean="0"/>
              <a:t>Prediction and forecasting of sales, economic growth, etc.</a:t>
            </a:r>
          </a:p>
          <a:p>
            <a:pPr eaLnBrk="1" hangingPunct="1"/>
            <a:r>
              <a:rPr lang="en-CA" sz="2800" dirty="0" smtClean="0"/>
              <a:t>Support or negate theoretical model.  </a:t>
            </a:r>
          </a:p>
          <a:p>
            <a:pPr eaLnBrk="1" hangingPunct="1"/>
            <a:r>
              <a:rPr lang="en-CA" sz="2800" dirty="0" smtClean="0"/>
              <a:t>Modify and improve theoretical models and explanations of phenomena.</a:t>
            </a:r>
          </a:p>
          <a:p>
            <a:pPr eaLnBrk="1" hangingPunct="1"/>
            <a:endParaRPr lang="en-CA" sz="2800" dirty="0" smtClean="0"/>
          </a:p>
          <a:p>
            <a:pPr eaLnBrk="1" hangingPunct="1"/>
            <a:endParaRPr lang="en-CA" sz="2800" dirty="0" smtClean="0"/>
          </a:p>
          <a:p>
            <a:pPr eaLnBrk="1" hangingPunct="1"/>
            <a:endParaRPr lang="en-CA" sz="2800" dirty="0" smtClean="0"/>
          </a:p>
          <a:p>
            <a:pPr eaLnBrk="1" hangingPunct="1"/>
            <a:endParaRPr lang="en-CA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D53B-207B-4A89-8894-48DE0409F844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Dataset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604"/>
          <p:cNvGraphicFramePr>
            <a:graphicFrameLocks noGrp="1"/>
          </p:cNvGraphicFramePr>
          <p:nvPr>
            <p:ph/>
          </p:nvPr>
        </p:nvGraphicFramePr>
        <p:xfrm>
          <a:off x="571472" y="1142984"/>
          <a:ext cx="8286808" cy="5943600"/>
        </p:xfrm>
        <a:graphic>
          <a:graphicData uri="http://schemas.openxmlformats.org/drawingml/2006/table">
            <a:tbl>
              <a:tblPr/>
              <a:tblGrid>
                <a:gridCol w="1601733"/>
                <a:gridCol w="1670470"/>
                <a:gridCol w="1672068"/>
                <a:gridCol w="1670469"/>
                <a:gridCol w="1672068"/>
              </a:tblGrid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Income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hrs/week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Income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hrs/week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37.5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5400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37.5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8800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4800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B6EC-801A-46F9-98E9-295A896A93A9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PLOT OF DATASET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/>
        </p:nvGraphicFramePr>
        <p:xfrm>
          <a:off x="212725" y="1285860"/>
          <a:ext cx="8713788" cy="4857765"/>
        </p:xfrm>
        <a:graphic>
          <a:graphicData uri="http://schemas.openxmlformats.org/presentationml/2006/ole">
            <p:oleObj spid="_x0000_s4098" name="Chart" r:id="rId3" imgW="6467535" imgH="4333850" progId="Excel.Sheet.8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215074" y="1928802"/>
          <a:ext cx="2714625" cy="493712"/>
        </p:xfrm>
        <a:graphic>
          <a:graphicData uri="http://schemas.openxmlformats.org/presentationml/2006/ole">
            <p:oleObj spid="_x0000_s4099" name="Equation" r:id="rId4" imgW="1117440" imgH="203040" progId="Equation.3">
              <p:embed/>
            </p:oleObj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86512" y="4786322"/>
            <a:ext cx="2571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i="1" dirty="0"/>
              <a:t>R</a:t>
            </a:r>
            <a:r>
              <a:rPr lang="en-CA" baseline="30000" dirty="0"/>
              <a:t>2</a:t>
            </a:r>
            <a:r>
              <a:rPr lang="en-CA" dirty="0"/>
              <a:t> = 0.311</a:t>
            </a:r>
          </a:p>
          <a:p>
            <a:r>
              <a:rPr lang="en-CA" dirty="0"/>
              <a:t>Significance = 0.0031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704D-84DB-4D2E-BDE8-0A6EF062BCC3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err="1" smtClean="0"/>
              <a:t>Hieght</a:t>
            </a:r>
            <a:r>
              <a:rPr lang="en-US" sz="4000" b="1" dirty="0" smtClean="0"/>
              <a:t> Vs Weight Dataset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28" y="1397000"/>
          <a:ext cx="6929486" cy="479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Values of 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Values of weight.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9A2F-4F63-4444-88DA-A1073F9E92AA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Height Vs Weight Dataset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inearregres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285860"/>
            <a:ext cx="8001056" cy="4572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BDFD-00B8-4745-BDDA-E165675B7063}" type="datetime1">
              <a:rPr lang="en-US" smtClean="0"/>
              <a:t>4/8/2020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CA" sz="4000" b="1" dirty="0" smtClean="0"/>
              <a:t>Outliers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Rare, extreme values may distort the outcome.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–"/>
              <a:tabLst/>
              <a:defRPr/>
            </a:pPr>
            <a:r>
              <a:rPr kumimoji="0" lang="en-CA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Could be an error.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–"/>
              <a:tabLst/>
              <a:defRPr/>
            </a:pPr>
            <a:r>
              <a:rPr kumimoji="0" lang="en-CA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Could be a very important observation.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Outlier: more than 3 standard deviations from the mean.</a:t>
            </a: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4797-6A6D-449A-92AD-46CC1A676BA3}" type="datetime1">
              <a:rPr lang="en-US" smtClean="0"/>
              <a:t>4/8/2020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DATA CLEANING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A3C5-94E7-4D2A-930F-85B3BDCD83AD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Introduction to simple linear regression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Relation between variables where changes in some variables may “explain” or possibly “cause” changes in other variables.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Explanatory variables are termed the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variables and the variables to be explained are termed the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variables.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Regression model estimates the nature of the relationship between the independent and dependent variables.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Change in dependent variables that results from changes in independent variables, </a:t>
            </a:r>
            <a:r>
              <a:rPr lang="en-CA" sz="2400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. size of the relationship.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Strength of the relationship.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Statistical significance of the relationship.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AE45-B30F-4C86-A61A-BB4E2F70DE75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Examples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eaLnBrk="1" hangingPunct="1"/>
            <a:r>
              <a:rPr lang="en-CA" sz="2400" dirty="0" smtClean="0"/>
              <a:t>Dependent variable is retail price of gasoline in Regina – independent variable is the price of crude oil.</a:t>
            </a:r>
          </a:p>
          <a:p>
            <a:pPr eaLnBrk="1" hangingPunct="1"/>
            <a:r>
              <a:rPr lang="en-CA" sz="2400" dirty="0" smtClean="0"/>
              <a:t>Dependent variable is employment income – independent variables might be hours of work, education, occupation, sex, age, region, years of experience, unionization status, etc.</a:t>
            </a:r>
          </a:p>
          <a:p>
            <a:pPr eaLnBrk="1" hangingPunct="1"/>
            <a:endParaRPr lang="en-CA" sz="2400" dirty="0" smtClean="0"/>
          </a:p>
          <a:p>
            <a:pPr eaLnBrk="1" hangingPunct="1"/>
            <a:r>
              <a:rPr lang="en-CA" sz="2400" dirty="0" smtClean="0"/>
              <a:t>Price of a product and quantity produced or sold:</a:t>
            </a:r>
          </a:p>
          <a:p>
            <a:pPr lvl="1" eaLnBrk="1" hangingPunct="1"/>
            <a:r>
              <a:rPr lang="en-CA" sz="2400" dirty="0" smtClean="0"/>
              <a:t>Quantity sold affected by price.  Dependent variable is quantity of product sold – independent variable is price.   </a:t>
            </a:r>
          </a:p>
          <a:p>
            <a:pPr lvl="1" eaLnBrk="1" hangingPunct="1"/>
            <a:r>
              <a:rPr lang="en-CA" sz="2400" dirty="0" smtClean="0"/>
              <a:t>Price affected by quantity offered for sale.  Dependent variable is price – independent variable is quantity sold.</a:t>
            </a:r>
          </a:p>
          <a:p>
            <a:pPr eaLnBrk="1" hangingPunct="1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084E-4655-4E05-A4B7-CF75F1F9E4B4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50825" y="1428736"/>
          <a:ext cx="8569325" cy="5006989"/>
        </p:xfrm>
        <a:graphic>
          <a:graphicData uri="http://schemas.openxmlformats.org/presentationml/2006/ole">
            <p:oleObj spid="_x0000_s1026" name="Chart" r:id="rId3" imgW="10648980" imgH="7543759" progId="Excel.Shee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2461-D0C7-43FA-BA5A-E79A5CA04347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err="1" smtClean="0"/>
              <a:t>Bivariate</a:t>
            </a:r>
            <a:r>
              <a:rPr lang="en-US" sz="4000" b="1" dirty="0" smtClean="0"/>
              <a:t> and multivariate models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57500" y="2143125"/>
            <a:ext cx="3357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14625" y="3357563"/>
            <a:ext cx="3286125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14625" y="3929063"/>
            <a:ext cx="32861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6143625" y="3786188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 i="1">
                <a:latin typeface="Calibri" pitchFamily="34" charset="0"/>
              </a:rPr>
              <a:t>y</a:t>
            </a:r>
            <a:r>
              <a:rPr lang="en-CA" sz="3200">
                <a:latin typeface="Calibri" pitchFamily="34" charset="0"/>
              </a:rPr>
              <a:t>    </a:t>
            </a:r>
            <a:r>
              <a:rPr lang="en-CA" sz="2400">
                <a:latin typeface="Calibri" pitchFamily="34" charset="0"/>
              </a:rPr>
              <a:t>(Income)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14625" y="4214813"/>
            <a:ext cx="328612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14625" y="4429125"/>
            <a:ext cx="3286125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2286000" y="1285875"/>
            <a:ext cx="485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>
                <a:latin typeface="Calibri" pitchFamily="34" charset="0"/>
              </a:rPr>
              <a:t>Bivariate or simple regression model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357188" y="6072188"/>
            <a:ext cx="228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>
                <a:latin typeface="Calibri" pitchFamily="34" charset="0"/>
              </a:rPr>
              <a:t>Price of wheat 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4071938" y="6072188"/>
            <a:ext cx="4000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>
                <a:latin typeface="Calibri" pitchFamily="34" charset="0"/>
              </a:rPr>
              <a:t>Quantity of wheat produced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28875" y="6286500"/>
            <a:ext cx="14287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28"/>
          <p:cNvSpPr txBox="1">
            <a:spLocks noChangeArrowheads="1"/>
          </p:cNvSpPr>
          <p:nvPr/>
        </p:nvSpPr>
        <p:spPr bwMode="auto">
          <a:xfrm>
            <a:off x="2000250" y="5572125"/>
            <a:ext cx="4929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>
                <a:latin typeface="Calibri" pitchFamily="34" charset="0"/>
              </a:rPr>
              <a:t>Model with simultaneous relationship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2844" y="2071678"/>
            <a:ext cx="4572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CA" sz="1400" dirty="0" smtClean="0"/>
              <a:t>(Education)  	</a:t>
            </a:r>
            <a:r>
              <a:rPr lang="en-CA" i="1" dirty="0" smtClean="0"/>
              <a:t>x </a:t>
            </a:r>
            <a:r>
              <a:rPr lang="en-CA" dirty="0" smtClean="0"/>
              <a:t>                                             </a:t>
            </a:r>
            <a:r>
              <a:rPr lang="en-CA" i="1" dirty="0" smtClean="0"/>
              <a:t>y  </a:t>
            </a:r>
            <a:r>
              <a:rPr lang="en-CA" dirty="0" smtClean="0"/>
              <a:t> </a:t>
            </a:r>
            <a:r>
              <a:rPr lang="en-CA" sz="1600" dirty="0" smtClean="0"/>
              <a:t>(Income)</a:t>
            </a:r>
          </a:p>
          <a:p>
            <a:pPr eaLnBrk="1" hangingPunct="1">
              <a:buFont typeface="Arial" charset="0"/>
              <a:buNone/>
            </a:pPr>
            <a:endParaRPr lang="en-CA" dirty="0" smtClean="0"/>
          </a:p>
          <a:p>
            <a:pPr eaLnBrk="1" hangingPunct="1">
              <a:buFont typeface="Arial" charset="0"/>
              <a:buNone/>
            </a:pPr>
            <a:endParaRPr lang="en-CA" dirty="0" smtClean="0"/>
          </a:p>
          <a:p>
            <a:pPr eaLnBrk="1" hangingPunct="1">
              <a:buFont typeface="Arial" charset="0"/>
              <a:buNone/>
            </a:pPr>
            <a:r>
              <a:rPr lang="en-CA" sz="1600" dirty="0" smtClean="0"/>
              <a:t>(Education)</a:t>
            </a:r>
            <a:r>
              <a:rPr lang="en-CA" dirty="0" smtClean="0"/>
              <a:t>	</a:t>
            </a:r>
            <a:r>
              <a:rPr lang="en-CA" i="1" dirty="0" smtClean="0"/>
              <a:t>x</a:t>
            </a:r>
            <a:r>
              <a:rPr lang="en-CA" baseline="-25000" dirty="0" smtClean="0"/>
              <a:t>1</a:t>
            </a:r>
          </a:p>
          <a:p>
            <a:pPr eaLnBrk="1" hangingPunct="1">
              <a:buFont typeface="Arial" charset="0"/>
              <a:buNone/>
            </a:pPr>
            <a:endParaRPr lang="en-CA" baseline="-25000" dirty="0" smtClean="0"/>
          </a:p>
          <a:p>
            <a:pPr eaLnBrk="1" hangingPunct="1">
              <a:buFont typeface="Arial" charset="0"/>
              <a:buNone/>
            </a:pPr>
            <a:endParaRPr lang="en-CA" baseline="-25000" dirty="0" smtClean="0"/>
          </a:p>
          <a:p>
            <a:pPr eaLnBrk="1" hangingPunct="1">
              <a:buFont typeface="Arial" charset="0"/>
              <a:buNone/>
            </a:pPr>
            <a:r>
              <a:rPr lang="en-CA" sz="1600" smtClean="0"/>
              <a:t>(Gender)</a:t>
            </a:r>
            <a:r>
              <a:rPr lang="en-CA" sz="1600" dirty="0" smtClean="0"/>
              <a:t>	</a:t>
            </a:r>
            <a:r>
              <a:rPr lang="en-CA" dirty="0" smtClean="0"/>
              <a:t>	</a:t>
            </a:r>
            <a:r>
              <a:rPr lang="en-CA" i="1" dirty="0" smtClean="0"/>
              <a:t>x</a:t>
            </a:r>
            <a:r>
              <a:rPr lang="en-CA" baseline="-25000" dirty="0" smtClean="0"/>
              <a:t>2				</a:t>
            </a:r>
          </a:p>
          <a:p>
            <a:pPr eaLnBrk="1" hangingPunct="1">
              <a:buFont typeface="Arial" charset="0"/>
              <a:buNone/>
            </a:pPr>
            <a:r>
              <a:rPr lang="en-CA" baseline="-25000" dirty="0" smtClean="0"/>
              <a:t>		</a:t>
            </a:r>
          </a:p>
          <a:p>
            <a:pPr eaLnBrk="1" hangingPunct="1">
              <a:buFont typeface="Arial" charset="0"/>
              <a:buNone/>
            </a:pPr>
            <a:r>
              <a:rPr lang="en-CA" sz="1600" dirty="0" smtClean="0"/>
              <a:t>(Experience)</a:t>
            </a:r>
            <a:r>
              <a:rPr lang="en-CA" dirty="0" smtClean="0"/>
              <a:t>	</a:t>
            </a:r>
            <a:r>
              <a:rPr lang="en-CA" i="1" dirty="0" smtClean="0"/>
              <a:t>x</a:t>
            </a:r>
            <a:r>
              <a:rPr lang="en-CA" baseline="-25000" dirty="0" smtClean="0"/>
              <a:t>3			</a:t>
            </a:r>
          </a:p>
          <a:p>
            <a:pPr eaLnBrk="1" hangingPunct="1">
              <a:buFont typeface="Arial" charset="0"/>
              <a:buNone/>
            </a:pPr>
            <a:r>
              <a:rPr lang="en-CA" baseline="-25000" dirty="0" smtClean="0"/>
              <a:t>		</a:t>
            </a:r>
            <a:endParaRPr lang="en-CA" dirty="0" smtClean="0"/>
          </a:p>
          <a:p>
            <a:pPr eaLnBrk="1" hangingPunct="1">
              <a:buFont typeface="Arial" charset="0"/>
              <a:buNone/>
            </a:pPr>
            <a:r>
              <a:rPr lang="en-CA" sz="1600" dirty="0" smtClean="0"/>
              <a:t>(Age)</a:t>
            </a:r>
            <a:r>
              <a:rPr lang="en-CA" dirty="0" smtClean="0"/>
              <a:t>		</a:t>
            </a:r>
            <a:r>
              <a:rPr lang="en-CA" i="1" dirty="0" smtClean="0"/>
              <a:t>x</a:t>
            </a:r>
            <a:r>
              <a:rPr lang="en-CA" baseline="-25000" dirty="0" smtClean="0"/>
              <a:t>4</a:t>
            </a:r>
          </a:p>
          <a:p>
            <a:pPr eaLnBrk="1" hangingPunct="1">
              <a:buFont typeface="Arial" charset="0"/>
              <a:buNone/>
            </a:pPr>
            <a:r>
              <a:rPr lang="en-CA" dirty="0" smtClean="0"/>
              <a:t>                                                               </a:t>
            </a:r>
          </a:p>
          <a:p>
            <a:pPr eaLnBrk="1" hangingPunct="1">
              <a:buFont typeface="Arial" charset="0"/>
              <a:buNone/>
            </a:pPr>
            <a:endParaRPr lang="en-CA" baseline="-25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429388" y="2000240"/>
            <a:ext cx="128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 smtClean="0"/>
              <a:t>y  </a:t>
            </a:r>
            <a:r>
              <a:rPr lang="en-CA" dirty="0" smtClean="0"/>
              <a:t> (Income)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1D75-A38B-469F-8F1F-2527EB51B655}" type="datetime1">
              <a:rPr lang="en-US" smtClean="0"/>
              <a:t>4/8/2020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err="1" smtClean="0"/>
              <a:t>Bivariate</a:t>
            </a:r>
            <a:r>
              <a:rPr lang="en-US" sz="4000" b="1" dirty="0" smtClean="0"/>
              <a:t> or simple linear regression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305342"/>
            <a:ext cx="8215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 smtClean="0"/>
              <a:t>x</a:t>
            </a:r>
            <a:r>
              <a:rPr lang="en-CA" dirty="0" smtClean="0"/>
              <a:t> is the independent variable</a:t>
            </a:r>
          </a:p>
          <a:p>
            <a:r>
              <a:rPr lang="en-CA" i="1" dirty="0" smtClean="0"/>
              <a:t>y</a:t>
            </a:r>
            <a:r>
              <a:rPr lang="en-CA" dirty="0" smtClean="0"/>
              <a:t> is the dependent variable</a:t>
            </a:r>
          </a:p>
          <a:p>
            <a:r>
              <a:rPr lang="en-CA" dirty="0" smtClean="0"/>
              <a:t>The regression model is</a:t>
            </a:r>
          </a:p>
          <a:p>
            <a:endParaRPr lang="en-CA" dirty="0" smtClean="0"/>
          </a:p>
          <a:p>
            <a:pPr eaLnBrk="1" hangingPunct="1">
              <a:buFont typeface="Arial" charset="0"/>
              <a:buNone/>
            </a:pPr>
            <a:endParaRPr lang="en-CA" dirty="0" smtClean="0"/>
          </a:p>
          <a:p>
            <a:r>
              <a:rPr lang="en-CA" dirty="0" smtClean="0"/>
              <a:t>The model has two variables, the independent or explanatory variable, </a:t>
            </a:r>
            <a:r>
              <a:rPr lang="en-CA" i="1" dirty="0" smtClean="0"/>
              <a:t>x,</a:t>
            </a:r>
            <a:r>
              <a:rPr lang="en-CA" dirty="0" smtClean="0"/>
              <a:t> and the dependent variable </a:t>
            </a:r>
            <a:r>
              <a:rPr lang="en-CA" i="1" dirty="0" smtClean="0"/>
              <a:t>y</a:t>
            </a:r>
            <a:r>
              <a:rPr lang="en-CA" dirty="0" smtClean="0"/>
              <a:t>, the variable whose variation is to be explained.</a:t>
            </a:r>
          </a:p>
          <a:p>
            <a:r>
              <a:rPr lang="en-CA" dirty="0" smtClean="0"/>
              <a:t>The relationship between </a:t>
            </a:r>
            <a:r>
              <a:rPr lang="en-CA" i="1" dirty="0" smtClean="0"/>
              <a:t>x</a:t>
            </a:r>
            <a:r>
              <a:rPr lang="en-CA" dirty="0" smtClean="0"/>
              <a:t> and </a:t>
            </a:r>
            <a:r>
              <a:rPr lang="en-CA" i="1" dirty="0" smtClean="0"/>
              <a:t>y</a:t>
            </a:r>
            <a:r>
              <a:rPr lang="en-CA" dirty="0" smtClean="0"/>
              <a:t> is a linear or straight line relationship.</a:t>
            </a:r>
          </a:p>
          <a:p>
            <a:r>
              <a:rPr lang="en-CA" dirty="0" smtClean="0"/>
              <a:t>Two parameters to estimate – the slope of the line </a:t>
            </a:r>
            <a:r>
              <a:rPr lang="el-GR" dirty="0" smtClean="0"/>
              <a:t>β</a:t>
            </a:r>
            <a:r>
              <a:rPr lang="en-CA" baseline="-25000" dirty="0" smtClean="0"/>
              <a:t>1</a:t>
            </a:r>
            <a:r>
              <a:rPr lang="en-CA" dirty="0" smtClean="0"/>
              <a:t> and the </a:t>
            </a:r>
            <a:r>
              <a:rPr lang="en-CA" i="1" dirty="0" smtClean="0"/>
              <a:t>y</a:t>
            </a:r>
            <a:r>
              <a:rPr lang="en-CA" dirty="0" smtClean="0"/>
              <a:t>-intercept </a:t>
            </a:r>
            <a:r>
              <a:rPr lang="el-GR" dirty="0" smtClean="0"/>
              <a:t>β</a:t>
            </a:r>
            <a:r>
              <a:rPr lang="en-CA" baseline="-25000" dirty="0" smtClean="0"/>
              <a:t>0</a:t>
            </a:r>
            <a:r>
              <a:rPr lang="en-CA" dirty="0" smtClean="0"/>
              <a:t> (where the line crosses the vertical axis).   </a:t>
            </a:r>
          </a:p>
          <a:p>
            <a:r>
              <a:rPr lang="el-GR" dirty="0" smtClean="0"/>
              <a:t>ε</a:t>
            </a:r>
            <a:r>
              <a:rPr lang="en-CA" dirty="0" smtClean="0"/>
              <a:t> is the unexplained, random, or error component.   Much more on this later. 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3000364" y="2214554"/>
          <a:ext cx="2286000" cy="520700"/>
        </p:xfrm>
        <a:graphic>
          <a:graphicData uri="http://schemas.openxmlformats.org/presentationml/2006/ole">
            <p:oleObj spid="_x0000_s2050" name="Equation" r:id="rId3" imgW="1002960" imgH="2286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E65F-C267-42C5-ACC1-D5C707FC8940}" type="datetime1">
              <a:rPr lang="en-US" smtClean="0"/>
              <a:t>4/8/2020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Regression line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00613"/>
          </a:xfrm>
        </p:spPr>
        <p:txBody>
          <a:bodyPr/>
          <a:lstStyle/>
          <a:p>
            <a:r>
              <a:rPr lang="en-CA" sz="2800" dirty="0" smtClean="0"/>
              <a:t>The regression model is  </a:t>
            </a:r>
          </a:p>
          <a:p>
            <a:r>
              <a:rPr lang="en-CA" sz="2800" dirty="0" smtClean="0"/>
              <a:t>Data about </a:t>
            </a:r>
            <a:r>
              <a:rPr lang="en-CA" sz="2800" i="1" dirty="0" smtClean="0"/>
              <a:t>x</a:t>
            </a:r>
            <a:r>
              <a:rPr lang="en-CA" sz="2800" dirty="0" smtClean="0"/>
              <a:t> and </a:t>
            </a:r>
            <a:r>
              <a:rPr lang="en-CA" sz="2800" i="1" dirty="0" smtClean="0"/>
              <a:t>y</a:t>
            </a:r>
            <a:r>
              <a:rPr lang="en-CA" sz="2800" dirty="0" smtClean="0"/>
              <a:t> are obtained from a sample.</a:t>
            </a:r>
          </a:p>
          <a:p>
            <a:r>
              <a:rPr lang="en-CA" sz="2800" dirty="0" smtClean="0"/>
              <a:t>From the sample of values of </a:t>
            </a:r>
            <a:r>
              <a:rPr lang="en-CA" sz="2800" i="1" dirty="0" smtClean="0"/>
              <a:t>x</a:t>
            </a:r>
            <a:r>
              <a:rPr lang="en-CA" sz="2800" dirty="0" smtClean="0"/>
              <a:t> and </a:t>
            </a:r>
            <a:r>
              <a:rPr lang="en-CA" sz="2800" i="1" dirty="0" smtClean="0"/>
              <a:t>y</a:t>
            </a:r>
            <a:r>
              <a:rPr lang="en-CA" sz="2800" dirty="0" smtClean="0"/>
              <a:t>, estimates </a:t>
            </a:r>
            <a:r>
              <a:rPr lang="en-CA" sz="2800" i="1" dirty="0" smtClean="0"/>
              <a:t>b</a:t>
            </a:r>
            <a:r>
              <a:rPr lang="en-CA" sz="2800" baseline="-25000" dirty="0" smtClean="0"/>
              <a:t>0</a:t>
            </a:r>
            <a:r>
              <a:rPr lang="en-CA" sz="2800" dirty="0" smtClean="0"/>
              <a:t> of </a:t>
            </a:r>
            <a:r>
              <a:rPr lang="el-GR" sz="2800" dirty="0" smtClean="0"/>
              <a:t>β</a:t>
            </a:r>
            <a:r>
              <a:rPr lang="en-CA" sz="2800" baseline="-25000" dirty="0" smtClean="0"/>
              <a:t>0</a:t>
            </a:r>
            <a:r>
              <a:rPr lang="en-CA" sz="2800" dirty="0" smtClean="0"/>
              <a:t> and </a:t>
            </a:r>
            <a:r>
              <a:rPr lang="en-CA" sz="2800" i="1" dirty="0" smtClean="0"/>
              <a:t>b</a:t>
            </a:r>
            <a:r>
              <a:rPr lang="en-CA" sz="2800" baseline="-25000" dirty="0" smtClean="0"/>
              <a:t>1</a:t>
            </a:r>
            <a:r>
              <a:rPr lang="en-CA" sz="2800" dirty="0" smtClean="0"/>
              <a:t> of </a:t>
            </a:r>
            <a:r>
              <a:rPr lang="el-GR" sz="2800" dirty="0" smtClean="0"/>
              <a:t>β</a:t>
            </a:r>
            <a:r>
              <a:rPr lang="en-CA" sz="2800" baseline="-25000" dirty="0" smtClean="0"/>
              <a:t>1</a:t>
            </a:r>
            <a:r>
              <a:rPr lang="en-CA" sz="2800" dirty="0" smtClean="0"/>
              <a:t> are obtained using the least squares or another method.</a:t>
            </a:r>
          </a:p>
          <a:p>
            <a:r>
              <a:rPr lang="en-CA" sz="2800" dirty="0" smtClean="0"/>
              <a:t>The resulting estimate of the model is</a:t>
            </a:r>
          </a:p>
          <a:p>
            <a:r>
              <a:rPr lang="en-CA" sz="2800" dirty="0" smtClean="0"/>
              <a:t>The symbol    is termed “</a:t>
            </a:r>
            <a:r>
              <a:rPr lang="en-CA" sz="2800" i="1" dirty="0" smtClean="0"/>
              <a:t>y</a:t>
            </a:r>
            <a:r>
              <a:rPr lang="en-CA" sz="2800" dirty="0" smtClean="0"/>
              <a:t> hat” and refers to the predicted values of the dependent variable </a:t>
            </a:r>
            <a:r>
              <a:rPr lang="en-CA" sz="2800" i="1" dirty="0" smtClean="0"/>
              <a:t>y</a:t>
            </a:r>
            <a:r>
              <a:rPr lang="en-CA" sz="2800" dirty="0" smtClean="0"/>
              <a:t> that are associated with values of </a:t>
            </a:r>
            <a:r>
              <a:rPr lang="en-CA" sz="2800" i="1" dirty="0" smtClean="0"/>
              <a:t>x</a:t>
            </a:r>
            <a:r>
              <a:rPr lang="en-CA" sz="2800" dirty="0" smtClean="0"/>
              <a:t>, given the linear model.   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286248" y="1285860"/>
          <a:ext cx="2286000" cy="520700"/>
        </p:xfrm>
        <a:graphic>
          <a:graphicData uri="http://schemas.openxmlformats.org/presentationml/2006/ole">
            <p:oleObj spid="_x0000_s3074" name="Equation" r:id="rId3" imgW="1002960" imgH="228600" progId="Equation.3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9E6A-FCD5-4F47-881D-07E03AAC766E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Relationships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sz="2800" dirty="0" smtClean="0"/>
              <a:t>Economic theory specifies the type and structure of relationships that are to be expected.  </a:t>
            </a:r>
          </a:p>
          <a:p>
            <a:pPr eaLnBrk="1" hangingPunct="1"/>
            <a:r>
              <a:rPr lang="en-CA" sz="2800" dirty="0" smtClean="0"/>
              <a:t>Historical studies.</a:t>
            </a:r>
          </a:p>
          <a:p>
            <a:pPr eaLnBrk="1" hangingPunct="1"/>
            <a:r>
              <a:rPr lang="en-CA" sz="2800" dirty="0" smtClean="0"/>
              <a:t>Studies conducted by other researchers – different samples and related issues.</a:t>
            </a:r>
          </a:p>
          <a:p>
            <a:pPr eaLnBrk="1" hangingPunct="1"/>
            <a:r>
              <a:rPr lang="en-CA" sz="2800" dirty="0" smtClean="0"/>
              <a:t>Speculation about possible relationships.</a:t>
            </a:r>
          </a:p>
          <a:p>
            <a:pPr eaLnBrk="1" hangingPunct="1"/>
            <a:r>
              <a:rPr lang="en-CA" sz="2800" dirty="0" smtClean="0"/>
              <a:t>Correlation and causation.</a:t>
            </a:r>
          </a:p>
          <a:p>
            <a:pPr eaLnBrk="1" hangingPunct="1"/>
            <a:r>
              <a:rPr lang="en-CA" sz="2800" dirty="0" smtClean="0"/>
              <a:t>Theoretical reasons for estimation of regression relationships; empirical relationships need to have theoretical explanation.</a:t>
            </a:r>
            <a:endParaRPr lang="en-CA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A1BA-DA4F-456F-8420-71F47227F4CD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AD6-98EB-4257-9ABC-6E7E19ECDB30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816</Words>
  <Application>Microsoft Office PowerPoint</Application>
  <PresentationFormat>On-screen Show (4:3)</PresentationFormat>
  <Paragraphs>204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Chart</vt:lpstr>
      <vt:lpstr>Equation</vt:lpstr>
      <vt:lpstr>  Data Mining-Techniques     Delivered By: Mr. SACHIN J PUKALE Lecturer Department of Information Technology Government Polytechnic Nagpur.      </vt:lpstr>
      <vt:lpstr>DATA CLEANING</vt:lpstr>
      <vt:lpstr>Introduction to simple linear regression</vt:lpstr>
      <vt:lpstr>Examples</vt:lpstr>
      <vt:lpstr>Slide 5</vt:lpstr>
      <vt:lpstr>Bivariate and multivariate models</vt:lpstr>
      <vt:lpstr>Bivariate or simple linear regression</vt:lpstr>
      <vt:lpstr>Regression line</vt:lpstr>
      <vt:lpstr>Relationships</vt:lpstr>
      <vt:lpstr>Uses of regression</vt:lpstr>
      <vt:lpstr>Dataset</vt:lpstr>
      <vt:lpstr>PLOT OF DATASET</vt:lpstr>
      <vt:lpstr>Hieght Vs Weight Dataset</vt:lpstr>
      <vt:lpstr>Height Vs Weight Dataset</vt:lpstr>
      <vt:lpstr>Outliers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Mining-Techniques     Delivered By: Mr. SACHIN J PUKALE Lecturer Department of Information Technology Government Polytechnic Nagpur.      </dc:title>
  <dc:creator>sachin</dc:creator>
  <cp:lastModifiedBy>sachin</cp:lastModifiedBy>
  <cp:revision>3</cp:revision>
  <dcterms:created xsi:type="dcterms:W3CDTF">2020-04-08T06:44:52Z</dcterms:created>
  <dcterms:modified xsi:type="dcterms:W3CDTF">2020-04-08T06:48:04Z</dcterms:modified>
</cp:coreProperties>
</file>