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4" r:id="rId1"/>
    <p:sldMasterId id="2147483804" r:id="rId2"/>
  </p:sldMasterIdLst>
  <p:notesMasterIdLst>
    <p:notesMasterId r:id="rId34"/>
  </p:notesMasterIdLst>
  <p:handoutMasterIdLst>
    <p:handoutMasterId r:id="rId35"/>
  </p:handoutMasterIdLst>
  <p:sldIdLst>
    <p:sldId id="570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9" r:id="rId32"/>
    <p:sldId id="28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2017" autoAdjust="0"/>
    <p:restoredTop sz="94624" autoAdjust="0"/>
  </p:normalViewPr>
  <p:slideViewPr>
    <p:cSldViewPr>
      <p:cViewPr>
        <p:scale>
          <a:sx n="70" d="100"/>
          <a:sy n="70" d="100"/>
        </p:scale>
        <p:origin x="-1152" y="-78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mo" charset="0"/>
                <a:cs typeface="Arimo" charset="0"/>
              </a:defRPr>
            </a:lvl1pPr>
          </a:lstStyle>
          <a:p>
            <a:fld id="{B70C9454-EC30-4878-BE55-516438EEBFC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4101" name="Notes Placeholder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mo" charset="0"/>
                <a:cs typeface="Arimo" charset="0"/>
              </a:defRPr>
            </a:lvl1pPr>
          </a:lstStyle>
          <a:p>
            <a:fld id="{1AED60FA-C4CA-4217-8D17-D99567E8330B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760A9-62B6-439B-85DD-9565E4B2DF60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D23AE-6FC2-4E45-B8F6-8BE54E74FD70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8C4FB-5BEB-4852-9C62-B99889800189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1E5B3-B9A5-491D-93EB-D5D0E44E5BBA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DBC95-73D7-445E-B68A-DB860F8F46DC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5C090-30A6-4C36-8A20-D8C73A3A21B1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E68F6-500F-4962-A315-9742172B85FA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9BB9-FE0F-4A31-9B7D-5A5E64626F14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9B5CD-1583-4256-B78C-40B71C5BEBBE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73741-F8D6-4824-A9E3-E77288F5C8FA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58AA7-FC20-409C-A599-C562AC251CE7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99A00-8848-4283-96F3-3715BF825E1C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C0C78-178E-43EA-8931-EF77B7BE363B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D9748-7BC9-44D0-86A0-D879E0722D4D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0B3B4-B472-4A4A-85A1-097571757658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E4E42-E8EB-4CCB-8EA5-D8EC4554AC10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4F6C0-694F-4578-AEA7-43DF5C854C7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8A885-8486-4DDC-A7DF-707312FAC335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98DB5-0890-4B9D-9722-B1657B79805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64E5F-254F-47F0-870A-8E3E1E7E14F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06FDE-B4A0-4120-84B0-9230C9BB3084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6A2CF-D333-413D-A64F-DFB462078822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Arimo" charset="0"/>
                <a:cs typeface="Arimo" charset="0"/>
              </a:defRPr>
            </a:lvl1pPr>
          </a:lstStyle>
          <a:p>
            <a:fld id="{D8862F64-2D7D-43C4-9A78-01F59BD49D01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4" r:id="rId2"/>
    <p:sldLayoutId id="2147483813" r:id="rId3"/>
    <p:sldLayoutId id="2147483812" r:id="rId4"/>
    <p:sldLayoutId id="2147483811" r:id="rId5"/>
    <p:sldLayoutId id="2147483810" r:id="rId6"/>
    <p:sldLayoutId id="2147483809" r:id="rId7"/>
    <p:sldLayoutId id="2147483808" r:id="rId8"/>
    <p:sldLayoutId id="2147483807" r:id="rId9"/>
    <p:sldLayoutId id="2147483806" r:id="rId10"/>
    <p:sldLayoutId id="2147483805" r:id="rId11"/>
  </p:sldLayoutIdLst>
  <p:transition advClick="0" advTm="20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SimSun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•"/>
        <a:defRPr sz="3200" kern="12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–"/>
        <a:defRPr sz="2800" kern="1200">
          <a:solidFill>
            <a:schemeClr val="tx1"/>
          </a:solidFill>
          <a:latin typeface="+mn-lt"/>
          <a:ea typeface="SimSun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•"/>
        <a:defRPr sz="2400" kern="1200">
          <a:solidFill>
            <a:schemeClr val="tx1"/>
          </a:solidFill>
          <a:latin typeface="+mn-lt"/>
          <a:ea typeface="SimSun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–"/>
        <a:defRPr sz="2000" kern="1200">
          <a:solidFill>
            <a:schemeClr val="tx1"/>
          </a:solidFill>
          <a:latin typeface="+mn-lt"/>
          <a:ea typeface="SimSun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»"/>
        <a:defRPr sz="2000" kern="1200">
          <a:solidFill>
            <a:schemeClr val="tx1"/>
          </a:solidFill>
          <a:latin typeface="+mn-lt"/>
          <a:ea typeface="SimSun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SimSun" pitchFamily="2" charset="-122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SimSun" pitchFamily="2" charset="-122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Arimo" charset="0"/>
                <a:cs typeface="Arimo" charset="0"/>
              </a:defRPr>
            </a:lvl1pPr>
          </a:lstStyle>
          <a:p>
            <a:fld id="{A3EFEE66-99C9-4CDC-8683-21783F0D6E51}" type="slidenum">
              <a:rPr lang="en-GB"/>
              <a:pPr/>
              <a:t>‹#›</a:t>
            </a:fld>
            <a:endParaRPr lang="en-GB" dirty="0">
              <a:ea typeface="SimSun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5" r:id="rId2"/>
    <p:sldLayoutId id="2147483824" r:id="rId3"/>
    <p:sldLayoutId id="2147483823" r:id="rId4"/>
    <p:sldLayoutId id="2147483822" r:id="rId5"/>
    <p:sldLayoutId id="2147483821" r:id="rId6"/>
    <p:sldLayoutId id="2147483820" r:id="rId7"/>
    <p:sldLayoutId id="2147483819" r:id="rId8"/>
    <p:sldLayoutId id="2147483818" r:id="rId9"/>
    <p:sldLayoutId id="2147483817" r:id="rId10"/>
    <p:sldLayoutId id="2147483816" r:id="rId11"/>
  </p:sldLayoutIdLst>
  <p:transition advClick="0" advTm="20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SimSun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•"/>
        <a:defRPr sz="3200" kern="12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–"/>
        <a:defRPr sz="2800" kern="1200">
          <a:solidFill>
            <a:schemeClr val="tx1"/>
          </a:solidFill>
          <a:latin typeface="+mn-lt"/>
          <a:ea typeface="SimSun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•"/>
        <a:defRPr sz="2400" kern="1200">
          <a:solidFill>
            <a:schemeClr val="tx1"/>
          </a:solidFill>
          <a:latin typeface="+mn-lt"/>
          <a:ea typeface="SimSun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–"/>
        <a:defRPr sz="2000" kern="1200">
          <a:solidFill>
            <a:schemeClr val="tx1"/>
          </a:solidFill>
          <a:latin typeface="+mn-lt"/>
          <a:ea typeface="SimSun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mo" charset="0"/>
        <a:buChar char="»"/>
        <a:defRPr sz="2000" kern="1200">
          <a:solidFill>
            <a:schemeClr val="tx1"/>
          </a:solidFill>
          <a:latin typeface="+mn-lt"/>
          <a:ea typeface="SimSun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ctrTitle"/>
          </p:nvPr>
        </p:nvSpPr>
        <p:spPr>
          <a:xfrm>
            <a:off x="714375" y="714375"/>
            <a:ext cx="7772400" cy="56642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18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8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18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8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4000" b="1" dirty="0" smtClean="0">
                <a:solidFill>
                  <a:srgbClr val="FF0000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Data Mining-Techniques </a:t>
            </a:r>
            <a:br>
              <a:rPr lang="en-US" sz="4000" b="1" dirty="0" smtClean="0">
                <a:solidFill>
                  <a:srgbClr val="FF0000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/>
            </a:r>
            <a:b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/>
            </a:r>
            <a:b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/>
            </a:r>
            <a:b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Delivered By:</a:t>
            </a:r>
            <a:br>
              <a:rPr lang="en-US" sz="32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Mr. SACHIN J PUKALE</a:t>
            </a:r>
            <a:b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Lecturer</a:t>
            </a:r>
            <a:b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Department of Information Technology</a:t>
            </a:r>
            <a:b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Government Polytechnic Nagpur</a:t>
            </a:r>
            <a:r>
              <a:rPr lang="en-US" sz="20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>.</a:t>
            </a:r>
            <a:br>
              <a:rPr lang="en-US" sz="20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20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  <a:t/>
            </a:r>
            <a:br>
              <a:rPr lang="en-US" sz="2000" b="1" dirty="0" smtClean="0">
                <a:latin typeface="Shonar Bangla" pitchFamily="34" charset="0"/>
                <a:ea typeface="MS Mincho" pitchFamily="49" charset="-128"/>
                <a:cs typeface="Shonar Bangla" pitchFamily="34" charset="0"/>
              </a:rPr>
            </a:br>
            <a:r>
              <a:rPr lang="en-US" sz="16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6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16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6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1600" b="1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600" b="1" dirty="0" smtClean="0">
                <a:latin typeface="Tinos" pitchFamily="18" charset="0"/>
                <a:ea typeface="MS Mincho" pitchFamily="49" charset="-128"/>
              </a:rPr>
            </a:br>
            <a:r>
              <a:rPr lang="en-US" sz="1400" dirty="0" smtClean="0">
                <a:latin typeface="Tinos" pitchFamily="18" charset="0"/>
                <a:ea typeface="MS Mincho" pitchFamily="49" charset="-128"/>
              </a:rPr>
              <a:t/>
            </a:r>
            <a:br>
              <a:rPr lang="en-US" sz="1400" dirty="0" smtClean="0">
                <a:latin typeface="Tinos" pitchFamily="18" charset="0"/>
                <a:ea typeface="MS Mincho" pitchFamily="49" charset="-128"/>
              </a:rPr>
            </a:br>
            <a:endParaRPr lang="en-US" sz="1400" dirty="0" smtClean="0"/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428625" y="214313"/>
            <a:ext cx="8072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DF6D-51A3-473F-96B3-CE3F1BA8ACCB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BF1F-CFD9-4777-A100-00437151A0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G P Nagpur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Decision Tree for Play Tennis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6934200" y="4343400"/>
            <a:ext cx="9906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58674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324600" y="38862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638800" y="49530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Strong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162800" y="49530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114800" y="3886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6962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5626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No</a:t>
            </a: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Decision Tree for Play Tennis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2"/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2" name="Group 17"/>
          <p:cNvGrpSpPr>
            <a:grpSpLocks/>
          </p:cNvGrpSpPr>
          <p:nvPr/>
        </p:nvGrpSpPr>
        <p:grpSpPr bwMode="auto">
          <a:xfrm>
            <a:off x="3286116" y="4000504"/>
            <a:ext cx="6078538" cy="457200"/>
            <a:chOff x="1440" y="2448"/>
            <a:chExt cx="3829" cy="288"/>
          </a:xfrm>
        </p:grpSpPr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2064" y="2448"/>
              <a:ext cx="3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internal node tests an attribute</a:t>
              </a: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3071802" y="4929198"/>
            <a:ext cx="5345112" cy="822325"/>
            <a:chOff x="1931" y="3120"/>
            <a:chExt cx="3367" cy="518"/>
          </a:xfrm>
        </p:grpSpPr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2555" y="3120"/>
              <a:ext cx="27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branch corresponds to an</a:t>
              </a:r>
            </a:p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attribute value node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 flipH="1" flipV="1">
              <a:off x="1931" y="32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8" name="Group 23"/>
          <p:cNvGrpSpPr>
            <a:grpSpLocks/>
          </p:cNvGrpSpPr>
          <p:nvPr/>
        </p:nvGrpSpPr>
        <p:grpSpPr bwMode="auto">
          <a:xfrm>
            <a:off x="3200400" y="5791200"/>
            <a:ext cx="5943600" cy="457200"/>
            <a:chOff x="2016" y="3648"/>
            <a:chExt cx="3744" cy="288"/>
          </a:xfrm>
        </p:grpSpPr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2433" y="3648"/>
              <a:ext cx="3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leaf node assigns a classification</a:t>
              </a: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 flipH="1" flipV="1">
              <a:off x="2016" y="3792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Decision Tree for </a:t>
            </a:r>
            <a:r>
              <a:rPr lang="en-US" altLang="zh-CN" sz="4000" b="1" dirty="0" err="1" smtClean="0">
                <a:latin typeface="Times New Roman" pitchFamily="18" charset="0"/>
                <a:cs typeface="Times New Roman" pitchFamily="18" charset="0"/>
              </a:rPr>
              <a:t>PlayTennis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371600" y="1905000"/>
            <a:ext cx="2362200" cy="1981200"/>
            <a:chOff x="864" y="1200"/>
            <a:chExt cx="1488" cy="124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88" y="2016"/>
              <a:ext cx="864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86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371600" y="1447800"/>
            <a:ext cx="3962400" cy="1524000"/>
            <a:chOff x="864" y="912"/>
            <a:chExt cx="2496" cy="960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52" y="1440"/>
              <a:ext cx="100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86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81000" y="1905000"/>
            <a:ext cx="5257800" cy="4114800"/>
            <a:chOff x="240" y="1200"/>
            <a:chExt cx="3312" cy="259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40" y="3360"/>
              <a:ext cx="720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78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914400" y="1447800"/>
            <a:ext cx="4724400" cy="3505200"/>
            <a:chOff x="576" y="912"/>
            <a:chExt cx="2976" cy="2208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76" y="2688"/>
              <a:ext cx="1056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78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81000" y="2362200"/>
            <a:ext cx="8029575" cy="4364038"/>
            <a:chOff x="96" y="1344"/>
            <a:chExt cx="5253" cy="2870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1008" y="163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072" y="163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88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056" y="297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368" y="297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696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784" y="168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400" y="1344"/>
              <a:ext cx="82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Outlook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488" y="1968"/>
              <a:ext cx="689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Sunny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352" y="1968"/>
              <a:ext cx="91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Overcast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456" y="1968"/>
              <a:ext cx="530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Rain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528" y="2688"/>
              <a:ext cx="926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Humidity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92" y="3360"/>
              <a:ext cx="547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High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152" y="3360"/>
              <a:ext cx="77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Normal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3984" y="2688"/>
              <a:ext cx="592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552" y="3360"/>
              <a:ext cx="72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Strong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512" y="3360"/>
              <a:ext cx="63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Weak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96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536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591" y="2688"/>
              <a:ext cx="501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848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504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1295400" y="1447800"/>
            <a:ext cx="755967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600" dirty="0">
                <a:solidFill>
                  <a:schemeClr val="tx1"/>
                </a:solidFill>
              </a:rPr>
              <a:t>Outlook Temperature Humidity Wind    PlayTennis</a:t>
            </a:r>
          </a:p>
          <a:p>
            <a:pPr>
              <a:spcBef>
                <a:spcPct val="0"/>
              </a:spcBef>
            </a:pPr>
            <a:r>
              <a:rPr lang="en-US" sz="2600" dirty="0">
                <a:solidFill>
                  <a:schemeClr val="tx1"/>
                </a:solidFill>
              </a:rPr>
              <a:t> Sunny        </a:t>
            </a:r>
            <a:r>
              <a:rPr lang="en-US" sz="2600" dirty="0" smtClean="0">
                <a:solidFill>
                  <a:schemeClr val="tx1"/>
                </a:solidFill>
              </a:rPr>
              <a:t>    Hot              High     </a:t>
            </a:r>
            <a:r>
              <a:rPr lang="en-US" sz="2600" dirty="0">
                <a:solidFill>
                  <a:schemeClr val="tx1"/>
                </a:solidFill>
              </a:rPr>
              <a:t>Weak       </a:t>
            </a:r>
            <a:r>
              <a:rPr lang="en-US" sz="2600" dirty="0" smtClean="0">
                <a:solidFill>
                  <a:schemeClr val="tx1"/>
                </a:solidFill>
              </a:rPr>
              <a:t> ?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14414" y="1357298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Decision trees represent disjunctions of conjunctions</a:t>
            </a:r>
            <a:endParaRPr lang="en-US" dirty="0"/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304800" y="1905000"/>
            <a:ext cx="8186738" cy="3225800"/>
            <a:chOff x="96" y="1104"/>
            <a:chExt cx="5242" cy="3007"/>
          </a:xfrm>
        </p:grpSpPr>
        <p:sp>
          <p:nvSpPr>
            <p:cNvPr id="45" name="Line 4"/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400" y="1104"/>
              <a:ext cx="8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Outlook</a:t>
              </a:r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489" y="1729"/>
              <a:ext cx="674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Sunny</a:t>
              </a:r>
            </a:p>
          </p:txBody>
        </p:sp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2352" y="1729"/>
              <a:ext cx="897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Overcast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3456" y="1729"/>
              <a:ext cx="52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Rain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529" y="2448"/>
              <a:ext cx="907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Humidity</a:t>
              </a: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192" y="3121"/>
              <a:ext cx="535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High</a:t>
              </a: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1151" y="3121"/>
              <a:ext cx="75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Normal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3985" y="2448"/>
              <a:ext cx="57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3552" y="3121"/>
              <a:ext cx="7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Strong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4512" y="3121"/>
              <a:ext cx="621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Weak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96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1536" y="36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2593" y="24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4848" y="3650"/>
              <a:ext cx="49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3504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1214414" y="5143512"/>
            <a:ext cx="5362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(Outlook=Sunny 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 Humidity=Normal)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           (Outlook=Overcast)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     (Outlook=Rain  Wind=Weak)</a:t>
            </a: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Searching for a good tree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How should you go about building a decision </a:t>
            </a:r>
            <a:r>
              <a:rPr lang="en-IN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tree?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space of decision trees is too big for systematic search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Stop </a:t>
            </a:r>
            <a:r>
              <a:rPr lang="en-IN" sz="2800" dirty="0"/>
              <a:t>and </a:t>
            </a:r>
            <a:endParaRPr lang="en-IN" sz="2800" dirty="0" smtClean="0"/>
          </a:p>
          <a:p>
            <a:pPr lvl="1"/>
            <a:r>
              <a:rPr lang="en-IN" sz="2400" dirty="0" smtClean="0"/>
              <a:t>return </a:t>
            </a:r>
            <a:r>
              <a:rPr lang="en-IN" sz="2400" dirty="0"/>
              <a:t>the a value for the target feature or </a:t>
            </a:r>
            <a:endParaRPr lang="en-IN" sz="2400" dirty="0" smtClean="0"/>
          </a:p>
          <a:p>
            <a:pPr lvl="1"/>
            <a:r>
              <a:rPr lang="en-IN" sz="2400" dirty="0" smtClean="0"/>
              <a:t>a distribution </a:t>
            </a:r>
            <a:r>
              <a:rPr lang="en-IN" sz="2400" dirty="0"/>
              <a:t>over target feature </a:t>
            </a:r>
            <a:r>
              <a:rPr lang="en-IN" sz="2400" dirty="0" smtClean="0"/>
              <a:t>values</a:t>
            </a:r>
          </a:p>
          <a:p>
            <a:endParaRPr lang="en-IN" sz="2800" dirty="0"/>
          </a:p>
          <a:p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Choose </a:t>
            </a:r>
            <a:r>
              <a:rPr lang="en-IN" sz="2800" dirty="0"/>
              <a:t>a test (e.g. an input feature) to split </a:t>
            </a:r>
            <a:r>
              <a:rPr lang="en-IN" sz="2800" dirty="0" smtClean="0"/>
              <a:t>on. </a:t>
            </a:r>
          </a:p>
          <a:p>
            <a:pPr lvl="1"/>
            <a:r>
              <a:rPr lang="en-IN" sz="2400" dirty="0" smtClean="0"/>
              <a:t>For </a:t>
            </a:r>
            <a:r>
              <a:rPr lang="en-IN" sz="2400" dirty="0"/>
              <a:t>each value of the test, build a subtree for </a:t>
            </a:r>
            <a:r>
              <a:rPr lang="en-IN" sz="2400" dirty="0" smtClean="0"/>
              <a:t>those examples </a:t>
            </a:r>
            <a:r>
              <a:rPr lang="en-IN" sz="2400" dirty="0"/>
              <a:t>with this value for the test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Top-Down Induction of Decision Trees ID3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42910" y="171448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charset="0"/>
              </a:rPr>
              <a:t> the </a:t>
            </a:r>
            <a:r>
              <a:rPr lang="ja-JP" altLang="en-US" sz="2800" dirty="0">
                <a:latin typeface="+mn-lt"/>
                <a:sym typeface="Symbol" charset="0"/>
              </a:rPr>
              <a:t>“</a:t>
            </a:r>
            <a:r>
              <a:rPr lang="en-US" sz="2800" dirty="0">
                <a:latin typeface="+mn-lt"/>
                <a:sym typeface="Symbol" charset="0"/>
              </a:rPr>
              <a:t>best</a:t>
            </a:r>
            <a:r>
              <a:rPr lang="ja-JP" altLang="en-US" sz="2800" dirty="0">
                <a:latin typeface="+mn-lt"/>
                <a:sym typeface="Symbol" charset="0"/>
              </a:rPr>
              <a:t>”</a:t>
            </a:r>
            <a:r>
              <a:rPr lang="en-US" sz="2800" dirty="0">
                <a:latin typeface="+mn-lt"/>
                <a:sym typeface="Symbol" charset="0"/>
              </a:rPr>
              <a:t> decision attribute for next </a:t>
            </a:r>
            <a:r>
              <a:rPr lang="en-US" sz="2800" i="1" dirty="0">
                <a:latin typeface="+mn-lt"/>
                <a:sym typeface="Symbol" charset="0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Assign A as decision attribute for </a:t>
            </a:r>
            <a:r>
              <a:rPr lang="en-US" sz="2800" i="1" dirty="0">
                <a:latin typeface="+mn-lt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For each value of A create new descendant </a:t>
            </a:r>
            <a:endParaRPr lang="en-US" sz="2800" i="1" dirty="0">
              <a:latin typeface="+mn-lt"/>
            </a:endParaRP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latin typeface="+mn-lt"/>
              </a:rPr>
              <a:t>Sort training examples to leaf node according </a:t>
            </a:r>
            <a:r>
              <a:rPr lang="en-US" sz="2800" dirty="0" smtClean="0">
                <a:latin typeface="+mn-lt"/>
              </a:rPr>
              <a:t>to the </a:t>
            </a:r>
            <a:r>
              <a:rPr lang="en-US" sz="2800" dirty="0">
                <a:latin typeface="+mn-lt"/>
              </a:rPr>
              <a:t>attribute value of the </a:t>
            </a:r>
            <a:r>
              <a:rPr lang="en-US" sz="2800" dirty="0" smtClean="0">
                <a:latin typeface="+mn-lt"/>
              </a:rPr>
              <a:t>branch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If </a:t>
            </a:r>
            <a:r>
              <a:rPr lang="en-US" sz="2800" dirty="0">
                <a:latin typeface="+mn-lt"/>
              </a:rPr>
              <a:t>all training examples are perfectly classified (same value of target attribute) stop, else iterate over new</a:t>
            </a:r>
            <a:r>
              <a:rPr lang="sv-SE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leaf nodes.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57620" y="1285860"/>
            <a:ext cx="47244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1. Which </a:t>
            </a:r>
            <a:r>
              <a:rPr lang="en-US" altLang="zh-CN" sz="2400" dirty="0">
                <a:solidFill>
                  <a:schemeClr val="bg1"/>
                </a:solidFill>
              </a:rPr>
              <a:t>node to </a:t>
            </a:r>
            <a:r>
              <a:rPr lang="en-US" altLang="zh-CN" sz="2400" dirty="0" smtClean="0">
                <a:solidFill>
                  <a:schemeClr val="bg1"/>
                </a:solidFill>
              </a:rPr>
              <a:t>proceed with?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786182" y="5500702"/>
            <a:ext cx="256414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</a:rPr>
              <a:t>2. When </a:t>
            </a:r>
            <a:r>
              <a:rPr lang="en-US" altLang="zh-CN" sz="2400" dirty="0">
                <a:solidFill>
                  <a:srgbClr val="FFFFFF"/>
                </a:solidFill>
              </a:rPr>
              <a:t>to </a:t>
            </a:r>
            <a:r>
              <a:rPr lang="en-US" altLang="zh-CN" sz="2400" dirty="0" smtClean="0">
                <a:solidFill>
                  <a:srgbClr val="FFFFFF"/>
                </a:solidFill>
              </a:rPr>
              <a:t>stop?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Choices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When to stop</a:t>
            </a:r>
          </a:p>
          <a:p>
            <a:pPr lvl="1"/>
            <a:r>
              <a:rPr lang="en-IN" dirty="0"/>
              <a:t>no more input features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examples are </a:t>
            </a:r>
            <a:r>
              <a:rPr lang="en-IN" dirty="0" smtClean="0"/>
              <a:t>classified </a:t>
            </a:r>
            <a:r>
              <a:rPr lang="en-IN" dirty="0"/>
              <a:t>the same</a:t>
            </a:r>
          </a:p>
          <a:p>
            <a:pPr lvl="1"/>
            <a:r>
              <a:rPr lang="en-IN" dirty="0" smtClean="0"/>
              <a:t>too </a:t>
            </a:r>
            <a:r>
              <a:rPr lang="en-IN" dirty="0"/>
              <a:t>few examples to make an informative </a:t>
            </a:r>
            <a:r>
              <a:rPr lang="en-IN" dirty="0" smtClean="0"/>
              <a:t>split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Which test to split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on</a:t>
            </a:r>
          </a:p>
          <a:p>
            <a:pPr lvl="1"/>
            <a:r>
              <a:rPr lang="en-IN" dirty="0"/>
              <a:t>split gives smallest error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With multi-valued </a:t>
            </a:r>
            <a:r>
              <a:rPr lang="en-IN" dirty="0" smtClean="0"/>
              <a:t>features</a:t>
            </a:r>
          </a:p>
          <a:p>
            <a:pPr lvl="2"/>
            <a:r>
              <a:rPr lang="en-IN" sz="2600" dirty="0" smtClean="0"/>
              <a:t>split on </a:t>
            </a:r>
            <a:r>
              <a:rPr lang="en-IN" sz="2600" dirty="0"/>
              <a:t>all values or </a:t>
            </a:r>
            <a:endParaRPr lang="en-IN" sz="2600" dirty="0" smtClean="0"/>
          </a:p>
          <a:p>
            <a:pPr lvl="2"/>
            <a:r>
              <a:rPr lang="en-IN" sz="2600" dirty="0" smtClean="0"/>
              <a:t>split </a:t>
            </a:r>
            <a:r>
              <a:rPr lang="en-IN" sz="2600" dirty="0"/>
              <a:t>values into half. </a:t>
            </a: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Choices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93700" y="2057400"/>
            <a:ext cx="4008438" cy="3138488"/>
            <a:chOff x="144" y="2880"/>
            <a:chExt cx="2525" cy="1043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953000" y="2133600"/>
            <a:ext cx="3568700" cy="3076575"/>
            <a:chOff x="3408" y="2880"/>
            <a:chExt cx="2248" cy="1046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Principled Criterion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Selection of an attribute to test at each node - choosing the most useful attribute for classifying examples. </a:t>
            </a:r>
          </a:p>
          <a:p>
            <a:r>
              <a:rPr lang="en-US" altLang="zh-CN" sz="2800" dirty="0"/>
              <a:t>information gain</a:t>
            </a:r>
          </a:p>
          <a:p>
            <a:pPr lvl="1"/>
            <a:r>
              <a:rPr lang="en-US" altLang="zh-CN" sz="2400" dirty="0"/>
              <a:t>measures how well a given attribute separates the training examples according to their target classification</a:t>
            </a:r>
          </a:p>
          <a:p>
            <a:pPr lvl="1"/>
            <a:r>
              <a:rPr lang="en-US" altLang="zh-CN" sz="2400" dirty="0"/>
              <a:t>This measure is used to select among the candidate attributes at each step while growing the </a:t>
            </a:r>
            <a:r>
              <a:rPr lang="en-US" altLang="zh-CN" sz="2400" dirty="0" smtClean="0"/>
              <a:t>tree</a:t>
            </a:r>
          </a:p>
          <a:p>
            <a:pPr lvl="1"/>
            <a:r>
              <a:rPr lang="en-IN" altLang="zh-CN" sz="2600" dirty="0" smtClean="0"/>
              <a:t>Gain </a:t>
            </a:r>
            <a:r>
              <a:rPr lang="en-IN" altLang="zh-CN" sz="2600" dirty="0"/>
              <a:t>is measure of how much </a:t>
            </a:r>
            <a:r>
              <a:rPr lang="en-IN" altLang="zh-CN" sz="2600" dirty="0" smtClean="0"/>
              <a:t>we can </a:t>
            </a:r>
            <a:r>
              <a:rPr lang="en-IN" altLang="zh-CN" sz="2600" dirty="0"/>
              <a:t>r</a:t>
            </a:r>
            <a:r>
              <a:rPr lang="en-IN" altLang="zh-CN" sz="2600" dirty="0" smtClean="0"/>
              <a:t>educe uncertainty (Value </a:t>
            </a:r>
            <a:r>
              <a:rPr lang="en-IN" altLang="zh-CN" sz="2600" dirty="0"/>
              <a:t>lies between </a:t>
            </a:r>
            <a:r>
              <a:rPr lang="en-IN" altLang="zh-CN" sz="2600" dirty="0" smtClean="0"/>
              <a:t>0,1)</a:t>
            </a:r>
            <a:endParaRPr lang="en-IN" altLang="zh-CN" sz="2600" dirty="0"/>
          </a:p>
          <a:p>
            <a:endParaRPr lang="en-US" altLang="zh-CN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Entropy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142984"/>
            <a:ext cx="8229600" cy="4525963"/>
          </a:xfrm>
        </p:spPr>
        <p:txBody>
          <a:bodyPr>
            <a:noAutofit/>
          </a:bodyPr>
          <a:lstStyle/>
          <a:p>
            <a:pPr marL="382588" indent="-382588">
              <a:defRPr/>
            </a:pPr>
            <a:r>
              <a:rPr lang="en-US" sz="2400" dirty="0"/>
              <a:t>A measure for </a:t>
            </a:r>
          </a:p>
          <a:p>
            <a:pPr marL="782638" lvl="1" indent="-382588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uncertainty </a:t>
            </a:r>
          </a:p>
          <a:p>
            <a:pPr marL="782638" lvl="1" indent="-382588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purity </a:t>
            </a:r>
          </a:p>
          <a:p>
            <a:pPr marL="782638" lvl="1" indent="-382588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information content</a:t>
            </a:r>
          </a:p>
          <a:p>
            <a:pPr marL="382588" indent="-382588">
              <a:defRPr/>
            </a:pPr>
            <a:r>
              <a:rPr lang="en-US" sz="2400" dirty="0"/>
              <a:t>Information theory: optimal length code assigns (</a:t>
            </a:r>
            <a:r>
              <a:rPr lang="en-US" sz="2400" dirty="0">
                <a:latin typeface="Symbol" pitchFamily="18" charset="2"/>
              </a:rPr>
              <a:t>- </a:t>
            </a:r>
            <a:r>
              <a:rPr lang="en-US" sz="2400" dirty="0"/>
              <a:t>log</a:t>
            </a:r>
            <a:r>
              <a:rPr lang="en-US" sz="2400" baseline="-25000" dirty="0">
                <a:latin typeface="Symbol" pitchFamily="18" charset="2"/>
              </a:rPr>
              <a:t>2</a:t>
            </a:r>
            <a:r>
              <a:rPr lang="en-US" sz="2400" i="1" dirty="0">
                <a:latin typeface="Book Antiqua" pitchFamily="18" charset="0"/>
              </a:rPr>
              <a:t>p)</a:t>
            </a:r>
            <a:r>
              <a:rPr lang="en-US" sz="2400" dirty="0"/>
              <a:t> bits to message having probability </a:t>
            </a:r>
            <a:r>
              <a:rPr lang="en-US" sz="2400" i="1" dirty="0">
                <a:latin typeface="Book Antiqua" pitchFamily="18" charset="0"/>
              </a:rPr>
              <a:t>p</a:t>
            </a:r>
          </a:p>
          <a:p>
            <a:pPr marL="382588" indent="-382588">
              <a:defRPr/>
            </a:pPr>
            <a:r>
              <a:rPr lang="en-US" sz="2400" i="1" dirty="0">
                <a:latin typeface="Book Antiqua" pitchFamily="18" charset="0"/>
              </a:rPr>
              <a:t>S</a:t>
            </a:r>
            <a:r>
              <a:rPr lang="en-US" sz="2400" dirty="0"/>
              <a:t> is a sample of training examples</a:t>
            </a:r>
          </a:p>
          <a:p>
            <a:pPr marL="809625" lvl="1" indent="-220663">
              <a:defRPr/>
            </a:pPr>
            <a:r>
              <a:rPr lang="en-US" sz="2000" i="1" dirty="0">
                <a:latin typeface="Book Antiqua" pitchFamily="18" charset="0"/>
              </a:rPr>
              <a:t>p</a:t>
            </a:r>
            <a:r>
              <a:rPr lang="en-US" sz="2000" baseline="-25000" dirty="0">
                <a:sym typeface="Symbol" pitchFamily="18" charset="2"/>
              </a:rPr>
              <a:t>+</a:t>
            </a:r>
            <a:r>
              <a:rPr lang="en-US" sz="2000" dirty="0"/>
              <a:t> is the proportion of positive examples in </a:t>
            </a:r>
            <a:r>
              <a:rPr lang="en-US" sz="2000" i="1" dirty="0">
                <a:latin typeface="Book Antiqua" pitchFamily="18" charset="0"/>
              </a:rPr>
              <a:t>S</a:t>
            </a:r>
          </a:p>
          <a:p>
            <a:pPr marL="809625" lvl="1" indent="-220663">
              <a:defRPr/>
            </a:pPr>
            <a:r>
              <a:rPr lang="en-US" sz="2000" i="1" dirty="0">
                <a:latin typeface="Book Antiqua" pitchFamily="18" charset="0"/>
              </a:rPr>
              <a:t>p</a:t>
            </a:r>
            <a:r>
              <a:rPr lang="en-US" sz="2000" i="1" baseline="-25000" dirty="0">
                <a:latin typeface="Symbol" pitchFamily="18" charset="2"/>
              </a:rPr>
              <a:t>-</a:t>
            </a:r>
            <a:r>
              <a:rPr lang="en-US" sz="2000" dirty="0"/>
              <a:t> is the proportion of negative examples in </a:t>
            </a:r>
            <a:r>
              <a:rPr lang="en-US" sz="2000" i="1" dirty="0">
                <a:latin typeface="Book Antiqua" pitchFamily="18" charset="0"/>
              </a:rPr>
              <a:t>S</a:t>
            </a:r>
          </a:p>
          <a:p>
            <a:pPr marL="382588" indent="-382588">
              <a:defRPr/>
            </a:pPr>
            <a:r>
              <a:rPr lang="en-US" sz="2400" dirty="0"/>
              <a:t>Entropy of </a:t>
            </a:r>
            <a:r>
              <a:rPr lang="en-US" sz="2400" i="1" dirty="0">
                <a:latin typeface="Book Antiqua" pitchFamily="18" charset="0"/>
              </a:rPr>
              <a:t>S</a:t>
            </a:r>
            <a:r>
              <a:rPr lang="en-US" sz="2400" dirty="0"/>
              <a:t>: average optimal number of bits to encode information about  certainty/uncertainty about </a:t>
            </a:r>
            <a:r>
              <a:rPr lang="en-US" sz="2400" i="1" dirty="0">
                <a:latin typeface="Book Antiqua" pitchFamily="18" charset="0"/>
              </a:rPr>
              <a:t>S</a:t>
            </a:r>
          </a:p>
          <a:p>
            <a:pPr marL="382588" indent="-382588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Entropy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(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) =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(-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) +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(-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)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= -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endParaRPr lang="en-US" sz="2000" baseline="-25000" dirty="0">
              <a:solidFill>
                <a:schemeClr val="tx2">
                  <a:lumMod val="75000"/>
                </a:schemeClr>
              </a:solidFill>
              <a:latin typeface="Symbol" pitchFamily="18" charset="2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CA" sz="4000" b="1" dirty="0" smtClean="0"/>
              <a:t>Decision Tree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648199"/>
          </a:xfrm>
        </p:spPr>
        <p:txBody>
          <a:bodyPr>
            <a:normAutofit/>
          </a:bodyPr>
          <a:lstStyle/>
          <a:p>
            <a:r>
              <a:rPr lang="en-US" dirty="0" smtClean="0"/>
              <a:t>A decision tree is a classifier in the form of a tree structure with two types of nodes:</a:t>
            </a:r>
          </a:p>
          <a:p>
            <a:pPr lvl="1"/>
            <a:r>
              <a:rPr lang="en-US" dirty="0"/>
              <a:t>Decision node: Specifies a choice or  test of some </a:t>
            </a:r>
            <a:r>
              <a:rPr lang="en-US" dirty="0" smtClean="0"/>
              <a:t>attribute, with one branch for each outcome</a:t>
            </a:r>
            <a:endParaRPr lang="en-US" dirty="0"/>
          </a:p>
          <a:p>
            <a:pPr lvl="1"/>
            <a:r>
              <a:rPr lang="en-US" dirty="0"/>
              <a:t>Leaf node: Indicates classification of an example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Entropy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41910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mo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S is a sample of training examples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mo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p</a:t>
            </a:r>
            <a:r>
              <a:rPr kumimoji="0" lang="sv-SE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+</a:t>
            </a:r>
            <a:r>
              <a:rPr kumimoji="0" lang="sv-S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is the proportion of positive examples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mo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p</a:t>
            </a:r>
            <a:r>
              <a:rPr kumimoji="0" lang="sv-SE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-</a:t>
            </a:r>
            <a:r>
              <a:rPr kumimoji="0" lang="sv-S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is the proportion of negative examples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mo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Entropy measures the impurity of 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Entropy(S) =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ymbol" pitchFamily="18" charset="2"/>
                <a:ea typeface="SimSun" pitchFamily="2" charset="-122"/>
                <a:cs typeface="+mn-cs"/>
              </a:rPr>
              <a:t>-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Book Antiqua" pitchFamily="18" charset="0"/>
                <a:ea typeface="SimSun" pitchFamily="2" charset="-122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ymbol" pitchFamily="18" charset="2"/>
                <a:ea typeface="SimSun" pitchFamily="2" charset="-122"/>
                <a:cs typeface="+mn-cs"/>
              </a:rPr>
              <a:t>+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log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ymbol" pitchFamily="18" charset="2"/>
                <a:ea typeface="SimSun" pitchFamily="2" charset="-122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Book Antiqua" pitchFamily="18" charset="0"/>
                <a:ea typeface="SimSun" pitchFamily="2" charset="-122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ymbol" pitchFamily="18" charset="2"/>
                <a:ea typeface="SimSun" pitchFamily="2" charset="-122"/>
                <a:cs typeface="+mn-cs"/>
              </a:rPr>
              <a:t>+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ymbol" pitchFamily="18" charset="2"/>
                <a:ea typeface="SimSun" pitchFamily="2" charset="-122"/>
                <a:cs typeface="+mn-cs"/>
              </a:rPr>
              <a:t>-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Book Antiqua" pitchFamily="18" charset="0"/>
                <a:ea typeface="SimSun" pitchFamily="2" charset="-122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ymbol" pitchFamily="18" charset="2"/>
                <a:ea typeface="SimSun" pitchFamily="2" charset="-122"/>
                <a:cs typeface="+mn-cs"/>
              </a:rPr>
              <a:t>-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log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ymbol" pitchFamily="18" charset="2"/>
                <a:ea typeface="SimSun" pitchFamily="2" charset="-122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ymbol" pitchFamily="18" charset="2"/>
                <a:ea typeface="SimSun" pitchFamily="2" charset="-122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Book Antiqua" pitchFamily="18" charset="0"/>
                <a:ea typeface="SimSun" pitchFamily="2" charset="-122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ymbol" pitchFamily="18" charset="2"/>
                <a:ea typeface="SimSun" pitchFamily="2" charset="-122"/>
                <a:cs typeface="+mn-cs"/>
              </a:rPr>
              <a:t>-</a:t>
            </a:r>
            <a:endParaRPr kumimoji="0" lang="sv-SE" sz="2800" b="0" i="0" u="none" strike="noStrike" kern="1200" cap="none" spc="0" normalizeH="0" baseline="-2500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pic>
        <p:nvPicPr>
          <p:cNvPr id="8" name="Picture 4" descr="C:\Documents and Settings\hoffmann\My Documents\MachineLearning\entr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9624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53000" y="1905000"/>
            <a:ext cx="3886200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 entropy is 0 if the outcome is ``</a:t>
            </a:r>
            <a:r>
              <a:rPr lang="en-US" altLang="zh-CN" sz="2000" dirty="0" smtClean="0"/>
              <a:t>certain”. </a:t>
            </a:r>
            <a:endParaRPr lang="en-US" altLang="zh-CN" sz="2000" dirty="0"/>
          </a:p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 entropy is maximum if we have no knowledge of the system (or any outcome is equally possible). </a:t>
            </a:r>
            <a:endParaRPr lang="sv-SE" sz="2000" baseline="-25000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Information Gain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158" y="1357298"/>
            <a:ext cx="842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sv-SE" dirty="0" smtClean="0"/>
              <a:t>Gain(S,A): expected reduction in entropy due to partitioning S on attribute A</a:t>
            </a:r>
            <a:endParaRPr lang="sv-SE" dirty="0"/>
          </a:p>
        </p:txBody>
      </p:sp>
      <p:sp>
        <p:nvSpPr>
          <p:cNvPr id="11" name="Rectangle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4013" y="2514600"/>
            <a:ext cx="8265532" cy="584775"/>
          </a:xfrm>
          <a:prstGeom prst="rect">
            <a:avLst/>
          </a:prstGeom>
          <a:blipFill rotWithShape="1">
            <a:blip r:embed="rId2" cstate="print"/>
            <a:stretch>
              <a:fillRect l="-1475" t="-13684" b="-33684"/>
            </a:stretch>
          </a:blipFill>
          <a:ln>
            <a:noFill/>
          </a:ln>
          <a:effectLst/>
          <a:extLst>
            <a:ext uri="{909E8E84-426E-40DD-AFC4-6F175D3DCCD1}">
              <a14:hiddenFill xmlns:mc="http://schemas.openxmlformats.org/markup-compatibility/2006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365125" y="3233738"/>
            <a:ext cx="82057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Entropy([29+,35-]) = -29/64 log</a:t>
            </a:r>
            <a:r>
              <a:rPr lang="sv-SE" baseline="-25000" dirty="0">
                <a:solidFill>
                  <a:schemeClr val="tx1"/>
                </a:solidFill>
              </a:rPr>
              <a:t>2</a:t>
            </a:r>
            <a:r>
              <a:rPr lang="sv-SE" dirty="0">
                <a:solidFill>
                  <a:schemeClr val="tx1"/>
                </a:solidFill>
              </a:rPr>
              <a:t> 29/64 – 35/64 log</a:t>
            </a:r>
            <a:r>
              <a:rPr lang="sv-SE" baseline="-25000" dirty="0">
                <a:solidFill>
                  <a:schemeClr val="tx1"/>
                </a:solidFill>
              </a:rPr>
              <a:t>2</a:t>
            </a:r>
            <a:r>
              <a:rPr lang="sv-SE" dirty="0">
                <a:solidFill>
                  <a:schemeClr val="tx1"/>
                </a:solidFill>
              </a:rPr>
              <a:t> 35/64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                           = 0.99</a:t>
            </a:r>
            <a:endParaRPr lang="sv-SE" baseline="-25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698500" y="4191000"/>
            <a:ext cx="4008438" cy="2111375"/>
            <a:chOff x="144" y="2880"/>
            <a:chExt cx="2525" cy="1147"/>
          </a:xfrm>
        </p:grpSpPr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5257800" y="4267200"/>
            <a:ext cx="3568700" cy="2074863"/>
            <a:chOff x="3408" y="2880"/>
            <a:chExt cx="2248" cy="1154"/>
          </a:xfrm>
        </p:grpSpPr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Information Gain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158" y="1357298"/>
            <a:ext cx="842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sv-SE" dirty="0" smtClean="0"/>
              <a:t>Gain(S,A): expected reduction in entropy due to partitioning S on attribute A</a:t>
            </a:r>
            <a:endParaRPr lang="sv-SE" dirty="0"/>
          </a:p>
        </p:txBody>
      </p:sp>
      <p:sp>
        <p:nvSpPr>
          <p:cNvPr id="11" name="Rectangle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4013" y="2514600"/>
            <a:ext cx="8265532" cy="584775"/>
          </a:xfrm>
          <a:prstGeom prst="rect">
            <a:avLst/>
          </a:prstGeom>
          <a:blipFill rotWithShape="1">
            <a:blip r:embed="rId2" cstate="print"/>
            <a:stretch>
              <a:fillRect l="-1475" t="-13684" b="-33684"/>
            </a:stretch>
          </a:blipFill>
          <a:ln>
            <a:noFill/>
          </a:ln>
          <a:effectLst/>
          <a:extLst>
            <a:ext uri="{909E8E84-426E-40DD-AFC4-6F175D3DCCD1}">
              <a14:hiddenFill xmlns:mc="http://schemas.openxmlformats.org/markup-compatibility/2006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57800" y="4267200"/>
            <a:ext cx="3568700" cy="2074863"/>
            <a:chOff x="3408" y="2880"/>
            <a:chExt cx="2248" cy="1154"/>
          </a:xfrm>
        </p:grpSpPr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850900" y="4343400"/>
            <a:ext cx="4008438" cy="2111375"/>
            <a:chOff x="144" y="2880"/>
            <a:chExt cx="2525" cy="1147"/>
          </a:xfrm>
        </p:grpSpPr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Information Gain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457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Entropy([21+,5-])   = 0.71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Entropy([8+,30-]) = 0.74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Gain(S,A</a:t>
            </a:r>
            <a:r>
              <a:rPr kumimoji="0" lang="sv-SE" sz="20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1</a:t>
            </a:r>
            <a:r>
              <a:rPr kumimoji="0" lang="sv-SE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)=Entropy(S)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     -26/64*Entropy([21+,5-]) </a:t>
            </a: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     -38/64*Entropy([8+,30-])</a:t>
            </a: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   =0.27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3282344" cy="229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([18+,33-]) = 0.94</a:t>
            </a:r>
          </a:p>
          <a:p>
            <a:pPr>
              <a:lnSpc>
                <a:spcPct val="120000"/>
              </a:lnSpc>
            </a:pP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([8+,30-]) = 0.62</a:t>
            </a:r>
          </a:p>
          <a:p>
            <a:pPr>
              <a:lnSpc>
                <a:spcPct val="120000"/>
              </a:lnSpc>
            </a:pPr>
            <a:r>
              <a:rPr lang="sv-SE" sz="2000" dirty="0" err="1">
                <a:solidFill>
                  <a:schemeClr val="tx1"/>
                </a:solidFill>
              </a:rPr>
              <a:t>Gain</a:t>
            </a:r>
            <a:r>
              <a:rPr lang="sv-SE" sz="2000" dirty="0">
                <a:solidFill>
                  <a:schemeClr val="tx1"/>
                </a:solidFill>
              </a:rPr>
              <a:t>(S,A</a:t>
            </a:r>
            <a:r>
              <a:rPr lang="sv-SE" sz="2000" baseline="-25000" dirty="0">
                <a:solidFill>
                  <a:schemeClr val="tx1"/>
                </a:solidFill>
              </a:rPr>
              <a:t>2</a:t>
            </a:r>
            <a:r>
              <a:rPr lang="sv-SE" sz="2000" dirty="0">
                <a:solidFill>
                  <a:schemeClr val="tx1"/>
                </a:solidFill>
              </a:rPr>
              <a:t>)=</a:t>
            </a: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(S)</a:t>
            </a:r>
          </a:p>
          <a:p>
            <a:pPr>
              <a:lnSpc>
                <a:spcPct val="120000"/>
              </a:lnSpc>
            </a:pPr>
            <a:r>
              <a:rPr lang="sv-SE" sz="2000" dirty="0">
                <a:solidFill>
                  <a:schemeClr val="tx1"/>
                </a:solidFill>
              </a:rPr>
              <a:t>      -51/64*</a:t>
            </a: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([18+,33-]) </a:t>
            </a:r>
          </a:p>
          <a:p>
            <a:pPr>
              <a:lnSpc>
                <a:spcPct val="120000"/>
              </a:lnSpc>
            </a:pPr>
            <a:r>
              <a:rPr lang="sv-SE" sz="2000" dirty="0">
                <a:solidFill>
                  <a:schemeClr val="tx1"/>
                </a:solidFill>
              </a:rPr>
              <a:t>      -13/64*</a:t>
            </a: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([11+,2-])</a:t>
            </a:r>
          </a:p>
          <a:p>
            <a:pPr>
              <a:lnSpc>
                <a:spcPct val="120000"/>
              </a:lnSpc>
            </a:pPr>
            <a:r>
              <a:rPr lang="sv-SE" sz="2000" dirty="0">
                <a:solidFill>
                  <a:schemeClr val="tx1"/>
                </a:solidFill>
              </a:rPr>
              <a:t>    =</a:t>
            </a:r>
            <a:r>
              <a:rPr lang="sv-SE" sz="2000" dirty="0" smtClean="0">
                <a:solidFill>
                  <a:schemeClr val="tx1"/>
                </a:solidFill>
              </a:rPr>
              <a:t>0.12</a:t>
            </a:r>
            <a:endParaRPr lang="sv-SE" sz="2000" dirty="0">
              <a:solidFill>
                <a:schemeClr val="tx1"/>
              </a:solidFill>
            </a:endParaRPr>
          </a:p>
        </p:txBody>
      </p: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571472" y="4000504"/>
            <a:ext cx="4008438" cy="2111375"/>
            <a:chOff x="144" y="2880"/>
            <a:chExt cx="2525" cy="1147"/>
          </a:xfrm>
        </p:grpSpPr>
        <p:sp>
          <p:nvSpPr>
            <p:cNvPr id="42" name="Line 4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grpSp>
        <p:nvGrpSpPr>
          <p:cNvPr id="50" name="Group 14"/>
          <p:cNvGrpSpPr>
            <a:grpSpLocks/>
          </p:cNvGrpSpPr>
          <p:nvPr/>
        </p:nvGrpSpPr>
        <p:grpSpPr bwMode="auto">
          <a:xfrm>
            <a:off x="4457672" y="4152904"/>
            <a:ext cx="3568700" cy="2074863"/>
            <a:chOff x="3408" y="2880"/>
            <a:chExt cx="2248" cy="1154"/>
          </a:xfrm>
        </p:grpSpPr>
        <p:sp>
          <p:nvSpPr>
            <p:cNvPr id="51" name="Line 15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Training Examples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Group 29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85304892"/>
              </p:ext>
            </p:extLst>
          </p:nvPr>
        </p:nvGraphicFramePr>
        <p:xfrm>
          <a:off x="785786" y="1142995"/>
          <a:ext cx="7572428" cy="5562605"/>
        </p:xfrm>
        <a:graphic>
          <a:graphicData uri="http://schemas.openxmlformats.org/drawingml/2006/table">
            <a:tbl>
              <a:tblPr/>
              <a:tblGrid>
                <a:gridCol w="926938"/>
                <a:gridCol w="1431209"/>
                <a:gridCol w="1247075"/>
                <a:gridCol w="1523272"/>
                <a:gridCol w="1142456"/>
                <a:gridCol w="1301478"/>
              </a:tblGrid>
              <a:tr h="433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Day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Outlook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Humidity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Wind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Tennis?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D8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D9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D10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D14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Selecting the Next Attribute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1606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11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28800" y="22860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Humidity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81138" y="3251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36850" y="32512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Normal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74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48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905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S=</a:t>
            </a:r>
            <a:r>
              <a:rPr lang="en-US" dirty="0">
                <a:solidFill>
                  <a:schemeClr val="tx1"/>
                </a:solidFill>
              </a:rPr>
              <a:t>[9+,5-]</a:t>
            </a:r>
            <a:endParaRPr lang="sv-SE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E=0.940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4572000"/>
            <a:ext cx="45720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>
                <a:solidFill>
                  <a:schemeClr val="tx1"/>
                </a:solidFill>
              </a:rPr>
              <a:t>E=0.985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718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E=0.592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6178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183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400800" y="2286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Wind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053138" y="3251200"/>
            <a:ext cx="9699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Weak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308850" y="3251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Strong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546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620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477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S=</a:t>
            </a:r>
            <a:r>
              <a:rPr lang="en-US" dirty="0">
                <a:solidFill>
                  <a:schemeClr val="tx1"/>
                </a:solidFill>
              </a:rPr>
              <a:t>[9+,5-]</a:t>
            </a:r>
            <a:endParaRPr lang="sv-SE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E=0.940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562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E=0.811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467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E=1.0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609600" y="50292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Gain(S,Humidity)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=0.940-(7/14)*0.985 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– (7/14)*0.592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=0.151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638800" y="49530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Gain(S,Wind)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=0.940-(8/14)*0.811 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– (6/14)*1.0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=0.048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14348" y="6215082"/>
            <a:ext cx="7768922" cy="40011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Humidity provides greater info. gain than Wind, w.r.t target classification.</a:t>
            </a: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Selecting the Next Attribute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 flipH="1">
            <a:off x="2384425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592638" y="26590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971800" y="2209800"/>
            <a:ext cx="1828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 Outlook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259013" y="3251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718050" y="3200400"/>
            <a:ext cx="92075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i="1" dirty="0" err="1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7526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029200" y="38862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200400" y="13716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S=</a:t>
            </a:r>
            <a:r>
              <a:rPr lang="en-US" dirty="0">
                <a:solidFill>
                  <a:schemeClr val="tx1"/>
                </a:solidFill>
              </a:rPr>
              <a:t>[9+,5-]</a:t>
            </a:r>
            <a:endParaRPr lang="sv-SE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E=0.940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905000" y="4953000"/>
            <a:ext cx="4229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Gain(S,Outlook)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=0.940-(5/14)*0.971 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-(4/14)*0.0 – (5/14)*0.0971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=0.247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1828800" y="4572000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>
                <a:solidFill>
                  <a:schemeClr val="tx1"/>
                </a:solidFill>
              </a:rPr>
              <a:t>E=0.971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5105400" y="446246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E=0.971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 flipH="1">
            <a:off x="3962400" y="2735263"/>
            <a:ext cx="14288" cy="1303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3505200" y="3276600"/>
            <a:ext cx="10668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i="1" dirty="0" err="1" smtClean="0">
                <a:solidFill>
                  <a:schemeClr val="tx1"/>
                </a:solidFill>
              </a:rPr>
              <a:t>Overcast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3429000" y="3962400"/>
            <a:ext cx="12001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3429000" y="4572000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>
                <a:solidFill>
                  <a:schemeClr val="tx1"/>
                </a:solidFill>
              </a:rPr>
              <a:t>E=0.0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Selecting the Next Attribute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7696200" cy="301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400"/>
              </a:lnSpc>
              <a:spcBef>
                <a:spcPct val="0"/>
              </a:spcBef>
            </a:pPr>
            <a:r>
              <a:rPr lang="sv-SE" sz="2800" dirty="0">
                <a:solidFill>
                  <a:schemeClr val="tx1"/>
                </a:solidFill>
              </a:rPr>
              <a:t>The information </a:t>
            </a:r>
            <a:r>
              <a:rPr lang="sv-SE" sz="2800" dirty="0" err="1">
                <a:solidFill>
                  <a:schemeClr val="tx1"/>
                </a:solidFill>
              </a:rPr>
              <a:t>gain</a:t>
            </a:r>
            <a:r>
              <a:rPr lang="sv-SE" sz="2800" dirty="0">
                <a:solidFill>
                  <a:schemeClr val="tx1"/>
                </a:solidFill>
              </a:rPr>
              <a:t> </a:t>
            </a:r>
            <a:r>
              <a:rPr lang="sv-SE" sz="2800" dirty="0" err="1">
                <a:solidFill>
                  <a:schemeClr val="tx1"/>
                </a:solidFill>
              </a:rPr>
              <a:t>values</a:t>
            </a:r>
            <a:r>
              <a:rPr lang="sv-SE" sz="2800" dirty="0">
                <a:solidFill>
                  <a:schemeClr val="tx1"/>
                </a:solidFill>
              </a:rPr>
              <a:t> for the 4 </a:t>
            </a:r>
            <a:r>
              <a:rPr lang="sv-SE" sz="2800" dirty="0" err="1">
                <a:solidFill>
                  <a:schemeClr val="tx1"/>
                </a:solidFill>
              </a:rPr>
              <a:t>attributes</a:t>
            </a:r>
            <a:r>
              <a:rPr lang="sv-SE" sz="2800" dirty="0">
                <a:solidFill>
                  <a:schemeClr val="tx1"/>
                </a:solidFill>
              </a:rPr>
              <a:t> </a:t>
            </a:r>
            <a:r>
              <a:rPr lang="sv-SE" sz="2800" dirty="0" err="1">
                <a:solidFill>
                  <a:schemeClr val="tx1"/>
                </a:solidFill>
              </a:rPr>
              <a:t>are</a:t>
            </a:r>
            <a:r>
              <a:rPr lang="sv-SE" sz="2800" dirty="0">
                <a:solidFill>
                  <a:schemeClr val="tx1"/>
                </a:solidFill>
              </a:rPr>
              <a:t>:</a:t>
            </a:r>
            <a:endParaRPr lang="sv-SE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S,Outlook</a:t>
            </a:r>
            <a:r>
              <a:rPr lang="sv-SE" sz="2400" dirty="0">
                <a:solidFill>
                  <a:schemeClr val="tx1"/>
                </a:solidFill>
              </a:rPr>
              <a:t>) =0.247</a:t>
            </a: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S,Humidity</a:t>
            </a:r>
            <a:r>
              <a:rPr lang="sv-SE" sz="2400" dirty="0">
                <a:solidFill>
                  <a:schemeClr val="tx1"/>
                </a:solidFill>
              </a:rPr>
              <a:t>) =0.151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S,Wind</a:t>
            </a:r>
            <a:r>
              <a:rPr lang="sv-SE" sz="2400" dirty="0">
                <a:solidFill>
                  <a:schemeClr val="tx1"/>
                </a:solidFill>
              </a:rPr>
              <a:t>) =0.048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S,Temperature</a:t>
            </a:r>
            <a:r>
              <a:rPr lang="sv-SE" sz="2400" dirty="0">
                <a:solidFill>
                  <a:schemeClr val="tx1"/>
                </a:solidFill>
              </a:rPr>
              <a:t>) =0.029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where S denotes the collection of training examples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71700" y="5334000"/>
            <a:ext cx="2743200" cy="40011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000" dirty="0"/>
              <a:t>Note: 0Log</a:t>
            </a:r>
            <a:r>
              <a:rPr lang="en-US" sz="2000" baseline="-25000" dirty="0"/>
              <a:t>2</a:t>
            </a:r>
            <a:r>
              <a:rPr lang="en-US" sz="2000" dirty="0"/>
              <a:t>0 </a:t>
            </a:r>
            <a:r>
              <a:rPr lang="en-US" sz="2000" b="1" dirty="0"/>
              <a:t>=</a:t>
            </a:r>
            <a:r>
              <a:rPr lang="en-US" sz="2000" dirty="0"/>
              <a:t>0</a:t>
            </a: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ID3 Algorithm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2043113" y="1795463"/>
            <a:ext cx="289560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43513" y="2100263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786313" y="2176463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76713" y="1643063"/>
            <a:ext cx="12620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728913" y="2633663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100513" y="2633663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853113" y="2633663"/>
            <a:ext cx="8112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419600" y="4462463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600200" y="1600200"/>
            <a:ext cx="2230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[D1,D2,…,D14]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 [9+,5-]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96549" y="3640138"/>
            <a:ext cx="26847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S</a:t>
            </a:r>
            <a:r>
              <a:rPr lang="sv-SE" sz="2400" baseline="-25000" dirty="0">
                <a:solidFill>
                  <a:schemeClr val="tx1"/>
                </a:solidFill>
              </a:rPr>
              <a:t>sunny</a:t>
            </a:r>
            <a:r>
              <a:rPr lang="sv-SE" dirty="0">
                <a:solidFill>
                  <a:schemeClr val="tx1"/>
                </a:solidFill>
              </a:rPr>
              <a:t>=[D1,D2,D8,D9,D11]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          [2+,3-]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097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?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9199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?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733800" y="3624263"/>
            <a:ext cx="252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[D3,D7,D12,D13]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 [4+,0-]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228600" y="4876800"/>
            <a:ext cx="137160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152400" y="51054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6157913" y="5143512"/>
            <a:ext cx="2986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[D4,D5,D6,D10,D14]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  [3+,2-]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57158" y="5103674"/>
            <a:ext cx="57150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</a:t>
            </a:r>
            <a:r>
              <a:rPr lang="sv-SE" sz="2400" baseline="-25000" dirty="0">
                <a:solidFill>
                  <a:schemeClr val="tx1"/>
                </a:solidFill>
              </a:rPr>
              <a:t>sunny</a:t>
            </a:r>
            <a:r>
              <a:rPr lang="sv-SE" dirty="0">
                <a:solidFill>
                  <a:schemeClr val="tx1"/>
                </a:solidFill>
              </a:rPr>
              <a:t> , Humidity)=0.970-(3/5)0.0 – 2/5(0.0) = 0.970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</a:t>
            </a:r>
            <a:r>
              <a:rPr lang="sv-SE" sz="2400" baseline="-25000" dirty="0">
                <a:solidFill>
                  <a:schemeClr val="tx1"/>
                </a:solidFill>
              </a:rPr>
              <a:t>sunny</a:t>
            </a:r>
            <a:r>
              <a:rPr lang="sv-SE" dirty="0">
                <a:solidFill>
                  <a:schemeClr val="tx1"/>
                </a:solidFill>
              </a:rPr>
              <a:t> , Temp.)=0.970-(2/5)0.0 –2/5(1.0)-(1/5)0.0 = 0.570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</a:t>
            </a:r>
            <a:r>
              <a:rPr lang="sv-SE" sz="2400" baseline="-25000" dirty="0">
                <a:solidFill>
                  <a:schemeClr val="tx1"/>
                </a:solidFill>
              </a:rPr>
              <a:t>sunn</a:t>
            </a:r>
            <a:r>
              <a:rPr lang="sv-SE" baseline="-25000" dirty="0">
                <a:solidFill>
                  <a:schemeClr val="tx1"/>
                </a:solidFill>
              </a:rPr>
              <a:t>y</a:t>
            </a:r>
            <a:r>
              <a:rPr lang="sv-SE" dirty="0">
                <a:solidFill>
                  <a:schemeClr val="tx1"/>
                </a:solidFill>
              </a:rPr>
              <a:t> , Wind)=0.970= -(2/5)1.0 – 3/5(0.918) = 0.019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ID3 Algorithm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H="1">
            <a:off x="1928808" y="1811322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110158" y="1811322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554033" y="3875072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795458" y="3875072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42145" y="3875072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964233" y="3875072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391020" y="1863709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57620" y="1142984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333620" y="2133584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933820" y="2133584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762620" y="2133584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04883" y="3124184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92108" y="4190984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963733" y="4190984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421433" y="3124184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762620" y="4190984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Strong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7267570" y="4190984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Weak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204783" y="5029184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505070" y="5029184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181470" y="3124184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7762870" y="5029184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5614983" y="5029184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324220" y="3570272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[D3,D7,D12,D13]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2081208" y="5703872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[D8,D9,D11]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205408" y="5627672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[D6,D14]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0" y="564357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[D1,D2]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6910388" y="564357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[D4,D5,D10]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sz="4000" b="1" dirty="0" smtClean="0"/>
              <a:t>Decision Tree Example 1</a:t>
            </a:r>
            <a:br>
              <a:rPr lang="en-US" sz="4000" b="1" dirty="0" smtClean="0"/>
            </a:br>
            <a:r>
              <a:rPr lang="en-US" sz="4000" b="1" dirty="0" smtClean="0"/>
              <a:t>Whether to approve a loan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18288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Employed?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438400" y="3429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Credit Score?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714222" y="3429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Income?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0200" y="5334000"/>
            <a:ext cx="1295400" cy="8382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Approve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0822" y="5334000"/>
            <a:ext cx="1295400" cy="8382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Approve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1657" y="5334000"/>
            <a:ext cx="1295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5334000"/>
            <a:ext cx="1295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3200400" y="2743200"/>
            <a:ext cx="1371600" cy="6858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5078185" y="2771969"/>
            <a:ext cx="1398037" cy="65703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6747587" y="4385388"/>
            <a:ext cx="758113" cy="9486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98975" y="4343400"/>
            <a:ext cx="525625" cy="9906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4385388"/>
            <a:ext cx="609600" cy="9486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247900" y="4385388"/>
            <a:ext cx="647700" cy="9486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2213" y="2705884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14222" y="2669570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17324" y="4459584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47625" y="4474376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58182" y="4474376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99633" y="4474376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Low</a:t>
            </a: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Selecting the Next Attribute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H="1">
            <a:off x="1928808" y="1811322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110158" y="1811322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554033" y="3875072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795458" y="3875072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42145" y="3875072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964233" y="3875072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391020" y="1863709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57620" y="1142984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333620" y="2133584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933820" y="2133584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762620" y="2133584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04883" y="3124184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92108" y="4190984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963733" y="4190984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421433" y="3124184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762620" y="4190984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Strong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7267570" y="4190984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Weak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204783" y="5029184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505070" y="5029184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181470" y="3124184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7762870" y="5029184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5614983" y="5029184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324220" y="3570272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[D3,D7,D12,D13]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2081208" y="5703872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[D8,D9,D11]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205408" y="5627672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[D6,D14]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0" y="564357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[D1,D2]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6910388" y="564357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[D4,D5,D10]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2057400"/>
            <a:ext cx="4343400" cy="280076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Decision Tree Example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3" descr="New d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5429250"/>
            <a:ext cx="88582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1285860"/>
            <a:ext cx="6957124" cy="4114800"/>
          </a:xfrm>
          <a:solidFill>
            <a:schemeClr val="bg2">
              <a:lumMod val="25000"/>
            </a:schemeClr>
          </a:solidFill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ISSUES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Given some training examples, what decision tree should be generated? </a:t>
            </a:r>
            <a:endParaRPr lang="en-IN" sz="2800" dirty="0" smtClean="0"/>
          </a:p>
          <a:p>
            <a:r>
              <a:rPr lang="en-IN" sz="2800" dirty="0"/>
              <a:t>One </a:t>
            </a:r>
            <a:r>
              <a:rPr lang="en-IN" sz="2800" dirty="0" smtClean="0"/>
              <a:t>proposal: prefer </a:t>
            </a:r>
            <a:r>
              <a:rPr lang="en-IN" sz="2800" dirty="0"/>
              <a:t>the </a:t>
            </a:r>
            <a:r>
              <a:rPr lang="en-IN" sz="2800" u="sng" dirty="0"/>
              <a:t>smallest tree </a:t>
            </a:r>
            <a:r>
              <a:rPr lang="en-IN" sz="2800" dirty="0"/>
              <a:t>that is consistent with the </a:t>
            </a:r>
            <a:r>
              <a:rPr lang="en-IN" sz="2800" dirty="0" smtClean="0"/>
              <a:t>data (</a:t>
            </a:r>
            <a:r>
              <a:rPr lang="en-IN" sz="2800" u="sng" dirty="0" smtClean="0">
                <a:solidFill>
                  <a:schemeClr val="tx2">
                    <a:lumMod val="75000"/>
                  </a:schemeClr>
                </a:solidFill>
              </a:rPr>
              <a:t>Bias</a:t>
            </a:r>
            <a:r>
              <a:rPr lang="en-IN" sz="2800" dirty="0" smtClean="0"/>
              <a:t>)</a:t>
            </a:r>
          </a:p>
          <a:p>
            <a:pPr lvl="1"/>
            <a:r>
              <a:rPr lang="en-IN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 </a:t>
            </a: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tree with the least </a:t>
            </a:r>
            <a:r>
              <a:rPr lang="en-IN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depth? </a:t>
            </a:r>
          </a:p>
          <a:p>
            <a:pPr lvl="1"/>
            <a:r>
              <a:rPr lang="en-IN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 </a:t>
            </a: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tree with the fewest </a:t>
            </a:r>
            <a:r>
              <a:rPr lang="en-IN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nodes?</a:t>
            </a:r>
          </a:p>
          <a:p>
            <a:r>
              <a:rPr lang="en-IN" sz="2800" dirty="0" smtClean="0"/>
              <a:t>Possible method:</a:t>
            </a:r>
          </a:p>
          <a:p>
            <a:pPr lvl="1"/>
            <a:r>
              <a:rPr lang="en-IN" sz="2400" u="sng" dirty="0"/>
              <a:t>search the space of decision trees </a:t>
            </a:r>
            <a:r>
              <a:rPr lang="en-IN" sz="2400" dirty="0"/>
              <a:t>for the smallest decision tree that fits the </a:t>
            </a:r>
            <a:r>
              <a:rPr lang="en-IN" sz="2400" dirty="0" smtClean="0"/>
              <a:t>data</a:t>
            </a: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Example Data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2812197"/>
              </p:ext>
            </p:extLst>
          </p:nvPr>
        </p:nvGraphicFramePr>
        <p:xfrm>
          <a:off x="1295400" y="1905000"/>
          <a:ext cx="5638800" cy="2453640"/>
        </p:xfrm>
        <a:graphic>
          <a:graphicData uri="http://schemas.openxmlformats.org/drawingml/2006/table">
            <a:tbl>
              <a:tblPr firstRow="1" firstCol="1" bandRow="1"/>
              <a:tblGrid>
                <a:gridCol w="533400"/>
                <a:gridCol w="990600"/>
                <a:gridCol w="1219200"/>
                <a:gridCol w="914400"/>
                <a:gridCol w="990600"/>
                <a:gridCol w="990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Thread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Where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reads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unknown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unknown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reads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5413112"/>
              </p:ext>
            </p:extLst>
          </p:nvPr>
        </p:nvGraphicFramePr>
        <p:xfrm>
          <a:off x="1295400" y="4865132"/>
          <a:ext cx="5791199" cy="838200"/>
        </p:xfrm>
        <a:graphic>
          <a:graphicData uri="http://schemas.openxmlformats.org/drawingml/2006/table">
            <a:tbl>
              <a:tblPr firstRow="1" firstCol="1" bandRow="1"/>
              <a:tblGrid>
                <a:gridCol w="482600"/>
                <a:gridCol w="1041400"/>
                <a:gridCol w="1219200"/>
                <a:gridCol w="914400"/>
                <a:gridCol w="990600"/>
                <a:gridCol w="1142999"/>
              </a:tblGrid>
              <a:tr h="396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???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0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???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unknown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4495800"/>
            <a:ext cx="16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New Examples: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339334"/>
            <a:ext cx="250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Training Examples:</a:t>
            </a:r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POSSIBLE SPLITS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0600" y="1886634"/>
            <a:ext cx="3200400" cy="2493497"/>
            <a:chOff x="990600" y="1886634"/>
            <a:chExt cx="3200400" cy="2493497"/>
          </a:xfrm>
        </p:grpSpPr>
        <p:sp>
          <p:nvSpPr>
            <p:cNvPr id="12" name="Rectangle 11"/>
            <p:cNvSpPr/>
            <p:nvPr/>
          </p:nvSpPr>
          <p:spPr>
            <a:xfrm>
              <a:off x="1676400" y="1905000"/>
              <a:ext cx="1295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l</a:t>
              </a:r>
              <a:r>
                <a:rPr lang="en-IN" sz="2800" dirty="0" smtClean="0"/>
                <a:t>ength</a:t>
              </a:r>
              <a:endParaRPr lang="en-IN" sz="2800" dirty="0"/>
            </a:p>
          </p:txBody>
        </p:sp>
        <p:cxnSp>
          <p:nvCxnSpPr>
            <p:cNvPr id="13" name="Straight Connector 12"/>
            <p:cNvCxnSpPr>
              <a:stCxn id="12" idx="2"/>
            </p:cNvCxnSpPr>
            <p:nvPr/>
          </p:nvCxnSpPr>
          <p:spPr>
            <a:xfrm flipH="1">
              <a:off x="1676400" y="2514600"/>
              <a:ext cx="647700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>
              <a:off x="2324100" y="2514600"/>
              <a:ext cx="711771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3776" y="2907268"/>
              <a:ext cx="724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long</a:t>
              </a:r>
              <a:endParaRPr lang="en-IN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98279" y="2900810"/>
              <a:ext cx="839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short</a:t>
              </a:r>
              <a:endParaRPr lang="en-IN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0400" y="1886634"/>
              <a:ext cx="866614" cy="6463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dirty="0"/>
                <a:t>skips 9</a:t>
              </a:r>
            </a:p>
            <a:p>
              <a:r>
                <a:rPr lang="en-IN" dirty="0"/>
                <a:t>reads 9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0600" y="3733800"/>
              <a:ext cx="100965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IN" dirty="0" smtClean="0"/>
                <a:t>kips 7</a:t>
              </a:r>
              <a:endParaRPr lang="en-IN" dirty="0"/>
            </a:p>
            <a:p>
              <a:r>
                <a:rPr lang="en-US" dirty="0" smtClean="0"/>
                <a:t>R</a:t>
              </a:r>
              <a:r>
                <a:rPr lang="en-IN" dirty="0" smtClean="0"/>
                <a:t>eads 0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0400" y="3581400"/>
              <a:ext cx="99060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IN" dirty="0" smtClean="0"/>
                <a:t>kips 2</a:t>
              </a:r>
              <a:endParaRPr lang="en-IN" dirty="0"/>
            </a:p>
            <a:p>
              <a:r>
                <a:rPr lang="en-US" dirty="0" smtClean="0"/>
                <a:t>R</a:t>
              </a:r>
              <a:r>
                <a:rPr lang="en-IN" dirty="0" smtClean="0"/>
                <a:t>eads 9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2895600"/>
            <a:ext cx="3200400" cy="2493497"/>
            <a:chOff x="990600" y="1886634"/>
            <a:chExt cx="3200400" cy="2493497"/>
          </a:xfrm>
        </p:grpSpPr>
        <p:sp>
          <p:nvSpPr>
            <p:cNvPr id="21" name="Rectangle 20"/>
            <p:cNvSpPr/>
            <p:nvPr/>
          </p:nvSpPr>
          <p:spPr>
            <a:xfrm>
              <a:off x="1676400" y="1905000"/>
              <a:ext cx="1295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thread</a:t>
              </a:r>
              <a:endParaRPr lang="en-IN" sz="2800" dirty="0"/>
            </a:p>
          </p:txBody>
        </p:sp>
        <p:cxnSp>
          <p:nvCxnSpPr>
            <p:cNvPr id="22" name="Straight Connector 21"/>
            <p:cNvCxnSpPr>
              <a:stCxn id="21" idx="2"/>
            </p:cNvCxnSpPr>
            <p:nvPr/>
          </p:nvCxnSpPr>
          <p:spPr>
            <a:xfrm flipH="1">
              <a:off x="1676400" y="2514600"/>
              <a:ext cx="647700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</p:cNvCxnSpPr>
            <p:nvPr/>
          </p:nvCxnSpPr>
          <p:spPr>
            <a:xfrm>
              <a:off x="2324100" y="2514600"/>
              <a:ext cx="711771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83776" y="2907268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new</a:t>
              </a:r>
              <a:endParaRPr lang="en-IN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98279" y="2900810"/>
              <a:ext cx="57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old</a:t>
              </a:r>
              <a:endParaRPr lang="en-IN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0400" y="1886634"/>
              <a:ext cx="866614" cy="6463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dirty="0"/>
                <a:t>skips 9</a:t>
              </a:r>
            </a:p>
            <a:p>
              <a:r>
                <a:rPr lang="en-IN" dirty="0"/>
                <a:t>reads 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0600" y="3733800"/>
              <a:ext cx="100965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IN" dirty="0" smtClean="0"/>
                <a:t>kips 3</a:t>
              </a:r>
              <a:endParaRPr lang="en-IN" dirty="0"/>
            </a:p>
            <a:p>
              <a:r>
                <a:rPr lang="en-US" dirty="0" smtClean="0"/>
                <a:t>R</a:t>
              </a:r>
              <a:r>
                <a:rPr lang="en-IN" dirty="0" smtClean="0"/>
                <a:t>eads 7</a:t>
              </a:r>
              <a:endParaRPr lang="en-IN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0400" y="3581400"/>
              <a:ext cx="99060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IN" dirty="0" smtClean="0"/>
                <a:t>kips 6</a:t>
              </a:r>
              <a:endParaRPr lang="en-IN" dirty="0"/>
            </a:p>
            <a:p>
              <a:r>
                <a:rPr lang="en-US" dirty="0" smtClean="0"/>
                <a:t>R</a:t>
              </a:r>
              <a:r>
                <a:rPr lang="en-IN" dirty="0" smtClean="0"/>
                <a:t>eads 2</a:t>
              </a:r>
              <a:endParaRPr lang="en-IN" dirty="0"/>
            </a:p>
          </p:txBody>
        </p:sp>
      </p:grp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Two Example DTs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" descr="figures/ch07/dt-example2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428736"/>
            <a:ext cx="7872985" cy="3733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Decision Tree for </a:t>
            </a:r>
            <a:r>
              <a:rPr lang="en-US" altLang="zh-CN" sz="4000" b="1" dirty="0" err="1" smtClean="0">
                <a:latin typeface="Times New Roman" pitchFamily="18" charset="0"/>
                <a:cs typeface="Times New Roman" pitchFamily="18" charset="0"/>
              </a:rPr>
              <a:t>PlayTennis</a:t>
            </a:r>
            <a:endParaRPr lang="zh-CN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Attributes and their values:</a:t>
            </a:r>
          </a:p>
          <a:p>
            <a:pPr lvl="1"/>
            <a:r>
              <a:rPr lang="en-US" dirty="0"/>
              <a:t>Outlook: </a:t>
            </a:r>
            <a:r>
              <a:rPr lang="en-US" i="1" dirty="0"/>
              <a:t>Sunny, Overcast, Rain</a:t>
            </a:r>
            <a:endParaRPr lang="en-US" dirty="0"/>
          </a:p>
          <a:p>
            <a:pPr lvl="1"/>
            <a:r>
              <a:rPr lang="en-US" dirty="0"/>
              <a:t>Humidity: </a:t>
            </a:r>
            <a:r>
              <a:rPr lang="en-US" i="1" dirty="0"/>
              <a:t>High, Normal</a:t>
            </a:r>
            <a:endParaRPr lang="en-US" dirty="0"/>
          </a:p>
          <a:p>
            <a:pPr lvl="1"/>
            <a:r>
              <a:rPr lang="en-US" dirty="0"/>
              <a:t>Wind: </a:t>
            </a:r>
            <a:r>
              <a:rPr lang="en-US" i="1" dirty="0"/>
              <a:t>Strong, Weak</a:t>
            </a:r>
            <a:endParaRPr lang="en-US" dirty="0"/>
          </a:p>
          <a:p>
            <a:pPr lvl="1"/>
            <a:r>
              <a:rPr lang="en-US" dirty="0"/>
              <a:t>Temperature: </a:t>
            </a:r>
            <a:r>
              <a:rPr lang="en-US" i="1" dirty="0"/>
              <a:t>Hot, Mild, Cool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17375E"/>
                </a:solidFill>
              </a:rPr>
              <a:t>Target concept </a:t>
            </a:r>
            <a:r>
              <a:rPr lang="en-US" dirty="0"/>
              <a:t>- Play Tennis: </a:t>
            </a:r>
            <a:r>
              <a:rPr lang="en-US" i="1" dirty="0"/>
              <a:t>Yes, No</a:t>
            </a: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1278</TotalTime>
  <Pages>0</Pages>
  <Words>1552</Words>
  <Characters>0</Characters>
  <Application>Microsoft Office PowerPoint</Application>
  <DocSecurity>0</DocSecurity>
  <PresentationFormat>On-screen Show (4:3)</PresentationFormat>
  <Lines>0</Lines>
  <Paragraphs>513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2_Office Theme</vt:lpstr>
      <vt:lpstr>  Data Mining-Techniques     Delivered By: Mr. SACHIN J PUKALE Lecturer Department of Information Technology Government Polytechnic Nagpur.      </vt:lpstr>
      <vt:lpstr>Decision Tree</vt:lpstr>
      <vt:lpstr>Decision Tree Example 1 Whether to approve a loan</vt:lpstr>
      <vt:lpstr>Decision Tree Example</vt:lpstr>
      <vt:lpstr>ISSUES</vt:lpstr>
      <vt:lpstr>Example Data</vt:lpstr>
      <vt:lpstr>POSSIBLE SPLITS</vt:lpstr>
      <vt:lpstr>Two Example DTs</vt:lpstr>
      <vt:lpstr>Decision Tree for PlayTennis</vt:lpstr>
      <vt:lpstr>Decision Tree for Play Tennis</vt:lpstr>
      <vt:lpstr>Decision Tree for Play Tennis</vt:lpstr>
      <vt:lpstr>Decision Tree for PlayTennis</vt:lpstr>
      <vt:lpstr>Decision Tree</vt:lpstr>
      <vt:lpstr>Searching for a good tree</vt:lpstr>
      <vt:lpstr>Top-Down Induction of Decision Trees ID3</vt:lpstr>
      <vt:lpstr>Choices</vt:lpstr>
      <vt:lpstr>Choices</vt:lpstr>
      <vt:lpstr>Principled Criterion</vt:lpstr>
      <vt:lpstr>Entropy</vt:lpstr>
      <vt:lpstr>Entropy</vt:lpstr>
      <vt:lpstr>Information Gain</vt:lpstr>
      <vt:lpstr>Information Gain</vt:lpstr>
      <vt:lpstr>Information Gain</vt:lpstr>
      <vt:lpstr>Training Examples</vt:lpstr>
      <vt:lpstr>Selecting the Next Attribute</vt:lpstr>
      <vt:lpstr>Selecting the Next Attribute</vt:lpstr>
      <vt:lpstr>Selecting the Next Attribute</vt:lpstr>
      <vt:lpstr>ID3 Algorithm</vt:lpstr>
      <vt:lpstr>ID3 Algorithm</vt:lpstr>
      <vt:lpstr>Selecting the Next Attribute</vt:lpstr>
      <vt:lpstr>Slide 31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 Hickey</dc:creator>
  <cp:lastModifiedBy>sachin</cp:lastModifiedBy>
  <cp:revision>310</cp:revision>
  <dcterms:created xsi:type="dcterms:W3CDTF">2010-06-26T23:41:07Z</dcterms:created>
  <dcterms:modified xsi:type="dcterms:W3CDTF">2020-04-08T06:50:35Z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