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418" r:id="rId2"/>
    <p:sldId id="261" r:id="rId3"/>
    <p:sldId id="790" r:id="rId4"/>
    <p:sldId id="793" r:id="rId5"/>
    <p:sldId id="789" r:id="rId6"/>
    <p:sldId id="794" r:id="rId7"/>
    <p:sldId id="797" r:id="rId8"/>
    <p:sldId id="798" r:id="rId9"/>
    <p:sldId id="799" r:id="rId10"/>
    <p:sldId id="800" r:id="rId11"/>
    <p:sldId id="802" r:id="rId12"/>
    <p:sldId id="804" r:id="rId13"/>
    <p:sldId id="805" r:id="rId14"/>
    <p:sldId id="806" r:id="rId15"/>
    <p:sldId id="807" r:id="rId16"/>
    <p:sldId id="796" r:id="rId17"/>
    <p:sldId id="803" r:id="rId18"/>
    <p:sldId id="808" r:id="rId19"/>
    <p:sldId id="788" r:id="rId20"/>
  </p:sldIdLst>
  <p:sldSz cx="9902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19" userDrawn="1">
          <p15:clr>
            <a:srgbClr val="A4A3A4"/>
          </p15:clr>
        </p15:guide>
        <p15:guide id="2"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EB0"/>
    <a:srgbClr val="FFB546"/>
    <a:srgbClr val="FF4337"/>
    <a:srgbClr val="00B3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EE2048-48D2-4B48-999C-BFF0503B6693}" v="10" dt="2023-07-24T10:41:37.300"/>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14" autoAdjust="0"/>
    <p:restoredTop sz="72205" autoAdjust="0"/>
  </p:normalViewPr>
  <p:slideViewPr>
    <p:cSldViewPr snapToGrid="0">
      <p:cViewPr varScale="1">
        <p:scale>
          <a:sx n="82" d="100"/>
          <a:sy n="82" d="100"/>
        </p:scale>
        <p:origin x="1243" y="77"/>
      </p:cViewPr>
      <p:guideLst>
        <p:guide pos="3119"/>
        <p:guide orient="horz" pos="2183"/>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ka.athreyas@outlook.com" userId="05c15cd55d777e18" providerId="LiveId" clId="{BFEE2048-48D2-4B48-999C-BFF0503B6693}"/>
    <pc:docChg chg="undo custSel addSld delSld modSld">
      <pc:chgData name="sarika.athreyas@outlook.com" userId="05c15cd55d777e18" providerId="LiveId" clId="{BFEE2048-48D2-4B48-999C-BFF0503B6693}" dt="2023-07-24T10:41:37.300" v="34" actId="14100"/>
      <pc:docMkLst>
        <pc:docMk/>
      </pc:docMkLst>
      <pc:sldChg chg="modSp add del mod">
        <pc:chgData name="sarika.athreyas@outlook.com" userId="05c15cd55d777e18" providerId="LiveId" clId="{BFEE2048-48D2-4B48-999C-BFF0503B6693}" dt="2023-07-24T10:41:18.524" v="33" actId="20577"/>
        <pc:sldMkLst>
          <pc:docMk/>
          <pc:sldMk cId="4290586281" sldId="418"/>
        </pc:sldMkLst>
        <pc:spChg chg="mod">
          <ac:chgData name="sarika.athreyas@outlook.com" userId="05c15cd55d777e18" providerId="LiveId" clId="{BFEE2048-48D2-4B48-999C-BFF0503B6693}" dt="2023-07-24T10:41:18.524" v="33" actId="20577"/>
          <ac:spMkLst>
            <pc:docMk/>
            <pc:sldMk cId="4290586281" sldId="418"/>
            <ac:spMk id="13" creationId="{5BE4CBA7-B2DE-4D34-8EE6-EC228375E823}"/>
          </ac:spMkLst>
        </pc:spChg>
      </pc:sldChg>
      <pc:sldChg chg="addSp delSp modSp mod">
        <pc:chgData name="sarika.athreyas@outlook.com" userId="05c15cd55d777e18" providerId="LiveId" clId="{BFEE2048-48D2-4B48-999C-BFF0503B6693}" dt="2023-07-24T10:41:37.300" v="34" actId="14100"/>
        <pc:sldMkLst>
          <pc:docMk/>
          <pc:sldMk cId="2990515034" sldId="790"/>
        </pc:sldMkLst>
        <pc:graphicFrameChg chg="add del mod">
          <ac:chgData name="sarika.athreyas@outlook.com" userId="05c15cd55d777e18" providerId="LiveId" clId="{BFEE2048-48D2-4B48-999C-BFF0503B6693}" dt="2023-07-24T10:36:47.090" v="18" actId="478"/>
          <ac:graphicFrameMkLst>
            <pc:docMk/>
            <pc:sldMk cId="2990515034" sldId="790"/>
            <ac:graphicFrameMk id="2" creationId="{B4643D1E-26A3-736C-6C94-A57169A8660D}"/>
          </ac:graphicFrameMkLst>
        </pc:graphicFrameChg>
        <pc:graphicFrameChg chg="add del mod">
          <ac:chgData name="sarika.athreyas@outlook.com" userId="05c15cd55d777e18" providerId="LiveId" clId="{BFEE2048-48D2-4B48-999C-BFF0503B6693}" dt="2023-07-24T10:38:06.835" v="20" actId="478"/>
          <ac:graphicFrameMkLst>
            <pc:docMk/>
            <pc:sldMk cId="2990515034" sldId="790"/>
            <ac:graphicFrameMk id="3" creationId="{7BD91184-6AF8-DE0F-3C7D-74265301425E}"/>
          </ac:graphicFrameMkLst>
        </pc:graphicFrameChg>
        <pc:graphicFrameChg chg="add mod">
          <ac:chgData name="sarika.athreyas@outlook.com" userId="05c15cd55d777e18" providerId="LiveId" clId="{BFEE2048-48D2-4B48-999C-BFF0503B6693}" dt="2023-07-24T10:41:37.300" v="34" actId="14100"/>
          <ac:graphicFrameMkLst>
            <pc:docMk/>
            <pc:sldMk cId="2990515034" sldId="790"/>
            <ac:graphicFrameMk id="4" creationId="{0C7A4290-D4F6-035B-4AC2-428F5E363F60}"/>
          </ac:graphicFrameMkLst>
        </pc:graphicFrameChg>
        <pc:graphicFrameChg chg="del">
          <ac:chgData name="sarika.athreyas@outlook.com" userId="05c15cd55d777e18" providerId="LiveId" clId="{BFEE2048-48D2-4B48-999C-BFF0503B6693}" dt="2023-07-24T10:35:49.915" v="16" actId="478"/>
          <ac:graphicFrameMkLst>
            <pc:docMk/>
            <pc:sldMk cId="2990515034" sldId="790"/>
            <ac:graphicFrameMk id="7" creationId="{C3F30DEE-8E56-CA59-AC5D-82CFE96F5CB7}"/>
          </ac:graphicFrameMkLst>
        </pc:graphicFrameChg>
      </pc:sldChg>
      <pc:sldChg chg="modSp mod">
        <pc:chgData name="sarika.athreyas@outlook.com" userId="05c15cd55d777e18" providerId="LiveId" clId="{BFEE2048-48D2-4B48-999C-BFF0503B6693}" dt="2023-07-24T10:34:56.750" v="15" actId="20577"/>
        <pc:sldMkLst>
          <pc:docMk/>
          <pc:sldMk cId="3663377474" sldId="803"/>
        </pc:sldMkLst>
        <pc:spChg chg="mod">
          <ac:chgData name="sarika.athreyas@outlook.com" userId="05c15cd55d777e18" providerId="LiveId" clId="{BFEE2048-48D2-4B48-999C-BFF0503B6693}" dt="2023-07-24T10:34:56.750" v="15" actId="20577"/>
          <ac:spMkLst>
            <pc:docMk/>
            <pc:sldMk cId="3663377474" sldId="803"/>
            <ac:spMk id="10" creationId="{9FF11473-CAFA-59A3-D545-9C7B46FB0DD7}"/>
          </ac:spMkLst>
        </pc:spChg>
      </pc:sldChg>
    </pc:docChg>
  </pc:docChgLst>
  <pc:docChgLst>
    <pc:chgData name="sarika.athreyas@outlook.com" userId="05c15cd55d777e18" providerId="LiveId" clId="{E26F58F2-C056-43CF-9C88-A0099A3E684C}"/>
    <pc:docChg chg="modSld">
      <pc:chgData name="sarika.athreyas@outlook.com" userId="05c15cd55d777e18" providerId="LiveId" clId="{E26F58F2-C056-43CF-9C88-A0099A3E684C}" dt="2023-07-24T10:25:13.491" v="1" actId="1076"/>
      <pc:docMkLst>
        <pc:docMk/>
      </pc:docMkLst>
      <pc:sldChg chg="modSp mod">
        <pc:chgData name="sarika.athreyas@outlook.com" userId="05c15cd55d777e18" providerId="LiveId" clId="{E26F58F2-C056-43CF-9C88-A0099A3E684C}" dt="2023-07-24T10:25:13.491" v="1" actId="1076"/>
        <pc:sldMkLst>
          <pc:docMk/>
          <pc:sldMk cId="3631116550" sldId="807"/>
        </pc:sldMkLst>
        <pc:picChg chg="mod">
          <ac:chgData name="sarika.athreyas@outlook.com" userId="05c15cd55d777e18" providerId="LiveId" clId="{E26F58F2-C056-43CF-9C88-A0099A3E684C}" dt="2023-07-24T10:25:13.491" v="1" actId="1076"/>
          <ac:picMkLst>
            <pc:docMk/>
            <pc:sldMk cId="3631116550" sldId="807"/>
            <ac:picMk id="5" creationId="{F91F61DE-781B-3AC5-0EFA-12F34732CD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57C17-E6FD-4AF5-A787-31E9CCE99A85}" type="datetimeFigureOut">
              <a:rPr lang="ko-KR" altLang="en-US" smtClean="0"/>
              <a:t>2023-07-24</a:t>
            </a:fld>
            <a:endParaRPr lang="ko-KR" altLang="en-US"/>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9C55F-00F1-4985-9065-F2D92AE05D03}" type="slidenum">
              <a:rPr lang="ko-KR" altLang="en-US" smtClean="0"/>
              <a:t>‹#›</a:t>
            </a:fld>
            <a:endParaRPr lang="ko-KR" altLang="en-US"/>
          </a:p>
        </p:txBody>
      </p:sp>
    </p:spTree>
    <p:extLst>
      <p:ext uri="{BB962C8B-B14F-4D97-AF65-F5344CB8AC3E}">
        <p14:creationId xmlns:p14="http://schemas.microsoft.com/office/powerpoint/2010/main" val="9912534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1</a:t>
            </a:fld>
            <a:endParaRPr lang="ko-KR" altLang="en-US"/>
          </a:p>
        </p:txBody>
      </p:sp>
    </p:spTree>
    <p:extLst>
      <p:ext uri="{BB962C8B-B14F-4D97-AF65-F5344CB8AC3E}">
        <p14:creationId xmlns:p14="http://schemas.microsoft.com/office/powerpoint/2010/main" val="2780473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10</a:t>
            </a:fld>
            <a:endParaRPr lang="ko-KR" altLang="en-US"/>
          </a:p>
        </p:txBody>
      </p:sp>
    </p:spTree>
    <p:extLst>
      <p:ext uri="{BB962C8B-B14F-4D97-AF65-F5344CB8AC3E}">
        <p14:creationId xmlns:p14="http://schemas.microsoft.com/office/powerpoint/2010/main" val="169223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11</a:t>
            </a:fld>
            <a:endParaRPr lang="ko-KR" altLang="en-US"/>
          </a:p>
        </p:txBody>
      </p:sp>
    </p:spTree>
    <p:extLst>
      <p:ext uri="{BB962C8B-B14F-4D97-AF65-F5344CB8AC3E}">
        <p14:creationId xmlns:p14="http://schemas.microsoft.com/office/powerpoint/2010/main" val="86464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16</a:t>
            </a:fld>
            <a:endParaRPr lang="ko-KR" altLang="en-US"/>
          </a:p>
        </p:txBody>
      </p:sp>
    </p:spTree>
    <p:extLst>
      <p:ext uri="{BB962C8B-B14F-4D97-AF65-F5344CB8AC3E}">
        <p14:creationId xmlns:p14="http://schemas.microsoft.com/office/powerpoint/2010/main" val="3645196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17</a:t>
            </a:fld>
            <a:endParaRPr lang="ko-KR" altLang="en-US"/>
          </a:p>
        </p:txBody>
      </p:sp>
    </p:spTree>
    <p:extLst>
      <p:ext uri="{BB962C8B-B14F-4D97-AF65-F5344CB8AC3E}">
        <p14:creationId xmlns:p14="http://schemas.microsoft.com/office/powerpoint/2010/main" val="690865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18</a:t>
            </a:fld>
            <a:endParaRPr lang="ko-KR" altLang="en-US"/>
          </a:p>
        </p:txBody>
      </p:sp>
    </p:spTree>
    <p:extLst>
      <p:ext uri="{BB962C8B-B14F-4D97-AF65-F5344CB8AC3E}">
        <p14:creationId xmlns:p14="http://schemas.microsoft.com/office/powerpoint/2010/main" val="943186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2</a:t>
            </a:fld>
            <a:endParaRPr lang="ko-KR" altLang="en-US"/>
          </a:p>
        </p:txBody>
      </p:sp>
    </p:spTree>
    <p:extLst>
      <p:ext uri="{BB962C8B-B14F-4D97-AF65-F5344CB8AC3E}">
        <p14:creationId xmlns:p14="http://schemas.microsoft.com/office/powerpoint/2010/main" val="2595102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3</a:t>
            </a:fld>
            <a:endParaRPr lang="ko-KR" altLang="en-US"/>
          </a:p>
        </p:txBody>
      </p:sp>
    </p:spTree>
    <p:extLst>
      <p:ext uri="{BB962C8B-B14F-4D97-AF65-F5344CB8AC3E}">
        <p14:creationId xmlns:p14="http://schemas.microsoft.com/office/powerpoint/2010/main" val="1524383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4</a:t>
            </a:fld>
            <a:endParaRPr lang="ko-KR" altLang="en-US"/>
          </a:p>
        </p:txBody>
      </p:sp>
    </p:spTree>
    <p:extLst>
      <p:ext uri="{BB962C8B-B14F-4D97-AF65-F5344CB8AC3E}">
        <p14:creationId xmlns:p14="http://schemas.microsoft.com/office/powerpoint/2010/main" val="274667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5</a:t>
            </a:fld>
            <a:endParaRPr lang="ko-KR" altLang="en-US"/>
          </a:p>
        </p:txBody>
      </p:sp>
    </p:spTree>
    <p:extLst>
      <p:ext uri="{BB962C8B-B14F-4D97-AF65-F5344CB8AC3E}">
        <p14:creationId xmlns:p14="http://schemas.microsoft.com/office/powerpoint/2010/main" val="2514598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6</a:t>
            </a:fld>
            <a:endParaRPr lang="ko-KR" altLang="en-US"/>
          </a:p>
        </p:txBody>
      </p:sp>
    </p:spTree>
    <p:extLst>
      <p:ext uri="{BB962C8B-B14F-4D97-AF65-F5344CB8AC3E}">
        <p14:creationId xmlns:p14="http://schemas.microsoft.com/office/powerpoint/2010/main" val="208085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7</a:t>
            </a:fld>
            <a:endParaRPr lang="ko-KR" altLang="en-US"/>
          </a:p>
        </p:txBody>
      </p:sp>
    </p:spTree>
    <p:extLst>
      <p:ext uri="{BB962C8B-B14F-4D97-AF65-F5344CB8AC3E}">
        <p14:creationId xmlns:p14="http://schemas.microsoft.com/office/powerpoint/2010/main" val="2969934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8</a:t>
            </a:fld>
            <a:endParaRPr lang="ko-KR" altLang="en-US"/>
          </a:p>
        </p:txBody>
      </p:sp>
    </p:spTree>
    <p:extLst>
      <p:ext uri="{BB962C8B-B14F-4D97-AF65-F5344CB8AC3E}">
        <p14:creationId xmlns:p14="http://schemas.microsoft.com/office/powerpoint/2010/main" val="1462469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200150" y="1143000"/>
            <a:ext cx="4457700" cy="3086100"/>
          </a:xfrm>
        </p:spPr>
      </p:sp>
      <p:sp>
        <p:nvSpPr>
          <p:cNvPr id="3" name="슬라이드 노트 개체 틀 2"/>
          <p:cNvSpPr>
            <a:spLocks noGrp="1"/>
          </p:cNvSpPr>
          <p:nvPr>
            <p:ph type="body" idx="1"/>
          </p:nvPr>
        </p:nvSpPr>
        <p:spPr/>
        <p:txBody>
          <a:bodyPr/>
          <a:lstStyle/>
          <a:p>
            <a:r>
              <a:rPr lang="en-US" altLang="ko-KR" dirty="0"/>
              <a:t>Note:</a:t>
            </a:r>
            <a:endParaRPr lang="ko-KR" altLang="en-US" dirty="0"/>
          </a:p>
        </p:txBody>
      </p:sp>
      <p:sp>
        <p:nvSpPr>
          <p:cNvPr id="4" name="슬라이드 번호 개체 틀 3"/>
          <p:cNvSpPr>
            <a:spLocks noGrp="1"/>
          </p:cNvSpPr>
          <p:nvPr>
            <p:ph type="sldNum" sz="quarter" idx="5"/>
          </p:nvPr>
        </p:nvSpPr>
        <p:spPr/>
        <p:txBody>
          <a:bodyPr/>
          <a:lstStyle/>
          <a:p>
            <a:fld id="{5B59C55F-00F1-4985-9065-F2D92AE05D03}" type="slidenum">
              <a:rPr lang="ko-KR" altLang="en-US" smtClean="0"/>
              <a:t>9</a:t>
            </a:fld>
            <a:endParaRPr lang="ko-KR" altLang="en-US"/>
          </a:p>
        </p:txBody>
      </p:sp>
    </p:spTree>
    <p:extLst>
      <p:ext uri="{BB962C8B-B14F-4D97-AF65-F5344CB8AC3E}">
        <p14:creationId xmlns:p14="http://schemas.microsoft.com/office/powerpoint/2010/main" val="80873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rgbClr val="193EB0"/>
        </a:solidFill>
        <a:effectLst/>
      </p:bgPr>
    </p:bg>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87A0C92E-C989-44D2-8228-E8DD792E36BE}"/>
              </a:ext>
            </a:extLst>
          </p:cNvPr>
          <p:cNvSpPr/>
          <p:nvPr userDrawn="1"/>
        </p:nvSpPr>
        <p:spPr>
          <a:xfrm>
            <a:off x="565653" y="6344481"/>
            <a:ext cx="261427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1300" dirty="0">
                <a:solidFill>
                  <a:schemeClr val="bg1"/>
                </a:solidFill>
                <a:latin typeface="Samsung Sharp Sans" pitchFamily="2" charset="0"/>
                <a:ea typeface="Samsung Sharp Sans" pitchFamily="2" charset="0"/>
                <a:cs typeface="Samsung Sharp Sans" pitchFamily="2" charset="0"/>
              </a:rPr>
              <a:t>Samsung Innovation Campus</a:t>
            </a:r>
          </a:p>
        </p:txBody>
      </p:sp>
      <p:sp>
        <p:nvSpPr>
          <p:cNvPr id="4" name="Freeform 5">
            <a:extLst>
              <a:ext uri="{FF2B5EF4-FFF2-40B4-BE49-F238E27FC236}">
                <a16:creationId xmlns:a16="http://schemas.microsoft.com/office/drawing/2014/main" id="{B947E24F-201F-4E71-9982-F68FE4537738}"/>
              </a:ext>
            </a:extLst>
          </p:cNvPr>
          <p:cNvSpPr>
            <a:spLocks noEditPoints="1"/>
          </p:cNvSpPr>
          <p:nvPr userDrawn="1"/>
        </p:nvSpPr>
        <p:spPr bwMode="auto">
          <a:xfrm>
            <a:off x="7961228" y="403958"/>
            <a:ext cx="1360963" cy="210192"/>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endParaRPr lang="ko-KR" altLang="en-US"/>
          </a:p>
        </p:txBody>
      </p:sp>
    </p:spTree>
    <p:extLst>
      <p:ext uri="{BB962C8B-B14F-4D97-AF65-F5344CB8AC3E}">
        <p14:creationId xmlns:p14="http://schemas.microsoft.com/office/powerpoint/2010/main" val="86492590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im Cover">
    <p:bg>
      <p:bgPr>
        <a:solidFill>
          <a:srgbClr val="193EB0"/>
        </a:solidFill>
        <a:effectLst/>
      </p:bgPr>
    </p:bg>
    <p:spTree>
      <p:nvGrpSpPr>
        <p:cNvPr id="1" name=""/>
        <p:cNvGrpSpPr/>
        <p:nvPr/>
      </p:nvGrpSpPr>
      <p:grpSpPr>
        <a:xfrm>
          <a:off x="0" y="0"/>
          <a:ext cx="0" cy="0"/>
          <a:chOff x="0" y="0"/>
          <a:chExt cx="0" cy="0"/>
        </a:xfrm>
      </p:grpSpPr>
      <p:sp>
        <p:nvSpPr>
          <p:cNvPr id="5" name="직사각형 133">
            <a:extLst>
              <a:ext uri="{FF2B5EF4-FFF2-40B4-BE49-F238E27FC236}">
                <a16:creationId xmlns:a16="http://schemas.microsoft.com/office/drawing/2014/main" id="{878C7F53-45F8-4A8F-826E-D92D97917BA9}"/>
              </a:ext>
            </a:extLst>
          </p:cNvPr>
          <p:cNvSpPr/>
          <p:nvPr userDrawn="1"/>
        </p:nvSpPr>
        <p:spPr>
          <a:xfrm>
            <a:off x="565653" y="6344481"/>
            <a:ext cx="2614277"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1300" dirty="0">
                <a:solidFill>
                  <a:schemeClr val="bg1"/>
                </a:solidFill>
                <a:latin typeface="Samsung Sharp Sans" pitchFamily="2" charset="0"/>
                <a:ea typeface="Samsung Sharp Sans" pitchFamily="2" charset="0"/>
                <a:cs typeface="Samsung Sharp Sans" pitchFamily="2" charset="0"/>
              </a:rPr>
              <a:t>Samsung Innovation Campus</a:t>
            </a:r>
          </a:p>
        </p:txBody>
      </p:sp>
    </p:spTree>
    <p:extLst>
      <p:ext uri="{BB962C8B-B14F-4D97-AF65-F5344CB8AC3E}">
        <p14:creationId xmlns:p14="http://schemas.microsoft.com/office/powerpoint/2010/main" val="543544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직사각형 8">
            <a:extLst>
              <a:ext uri="{FF2B5EF4-FFF2-40B4-BE49-F238E27FC236}">
                <a16:creationId xmlns:a16="http://schemas.microsoft.com/office/drawing/2014/main" id="{8E023D3D-0E62-437B-91D8-728092B54173}"/>
              </a:ext>
            </a:extLst>
          </p:cNvPr>
          <p:cNvSpPr/>
          <p:nvPr userDrawn="1"/>
        </p:nvSpPr>
        <p:spPr>
          <a:xfrm>
            <a:off x="0" y="0"/>
            <a:ext cx="9902825" cy="2070538"/>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연결선 8">
            <a:extLst>
              <a:ext uri="{FF2B5EF4-FFF2-40B4-BE49-F238E27FC236}">
                <a16:creationId xmlns:a16="http://schemas.microsoft.com/office/drawing/2014/main" id="{562B35CF-D4CE-4931-8DB1-0E283496313A}"/>
              </a:ext>
            </a:extLst>
          </p:cNvPr>
          <p:cNvCxnSpPr/>
          <p:nvPr userDrawn="1"/>
        </p:nvCxnSpPr>
        <p:spPr>
          <a:xfrm>
            <a:off x="579206" y="6218954"/>
            <a:ext cx="877434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직사각형 7">
            <a:extLst>
              <a:ext uri="{FF2B5EF4-FFF2-40B4-BE49-F238E27FC236}">
                <a16:creationId xmlns:a16="http://schemas.microsoft.com/office/drawing/2014/main" id="{53409825-988E-48FE-9A1C-F6EA633D72C8}"/>
              </a:ext>
            </a:extLst>
          </p:cNvPr>
          <p:cNvSpPr/>
          <p:nvPr userDrawn="1"/>
        </p:nvSpPr>
        <p:spPr>
          <a:xfrm>
            <a:off x="572597" y="6355371"/>
            <a:ext cx="2888788" cy="2000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3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2637731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p:spTree>
      <p:nvGrpSpPr>
        <p:cNvPr id="1" name=""/>
        <p:cNvGrpSpPr/>
        <p:nvPr/>
      </p:nvGrpSpPr>
      <p:grpSpPr>
        <a:xfrm>
          <a:off x="0" y="0"/>
          <a:ext cx="0" cy="0"/>
          <a:chOff x="0" y="0"/>
          <a:chExt cx="0" cy="0"/>
        </a:xfrm>
      </p:grpSpPr>
      <p:sp>
        <p:nvSpPr>
          <p:cNvPr id="8" name="Rectangle 70">
            <a:extLst>
              <a:ext uri="{FF2B5EF4-FFF2-40B4-BE49-F238E27FC236}">
                <a16:creationId xmlns:a16="http://schemas.microsoft.com/office/drawing/2014/main" id="{06DB598D-8C8A-4643-901D-47005766B7ED}"/>
              </a:ext>
            </a:extLst>
          </p:cNvPr>
          <p:cNvSpPr/>
          <p:nvPr userDrawn="1"/>
        </p:nvSpPr>
        <p:spPr>
          <a:xfrm>
            <a:off x="-1" y="0"/>
            <a:ext cx="9902825" cy="119733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a:solidFill>
                <a:schemeClr val="bg1"/>
              </a:solidFill>
            </a:endParaRPr>
          </a:p>
        </p:txBody>
      </p:sp>
      <p:cxnSp>
        <p:nvCxnSpPr>
          <p:cNvPr id="11" name="직선 연결선 8">
            <a:extLst>
              <a:ext uri="{FF2B5EF4-FFF2-40B4-BE49-F238E27FC236}">
                <a16:creationId xmlns:a16="http://schemas.microsoft.com/office/drawing/2014/main" id="{7E2526A5-D8C1-41B5-BA16-4EC0A8303224}"/>
              </a:ext>
            </a:extLst>
          </p:cNvPr>
          <p:cNvCxnSpPr/>
          <p:nvPr userDrawn="1"/>
        </p:nvCxnSpPr>
        <p:spPr>
          <a:xfrm>
            <a:off x="569681" y="6209429"/>
            <a:ext cx="877434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781D0642-B917-4300-8968-B21D42AB19A2}"/>
              </a:ext>
            </a:extLst>
          </p:cNvPr>
          <p:cNvSpPr txBox="1">
            <a:spLocks/>
          </p:cNvSpPr>
          <p:nvPr userDrawn="1"/>
        </p:nvSpPr>
        <p:spPr>
          <a:xfrm>
            <a:off x="8233367" y="6347704"/>
            <a:ext cx="841577"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11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rPr>
              <a:t>Project Name</a:t>
            </a:r>
          </a:p>
        </p:txBody>
      </p:sp>
      <p:sp>
        <p:nvSpPr>
          <p:cNvPr id="14" name="슬라이드 번호 개체 틀 15">
            <a:extLst>
              <a:ext uri="{FF2B5EF4-FFF2-40B4-BE49-F238E27FC236}">
                <a16:creationId xmlns:a16="http://schemas.microsoft.com/office/drawing/2014/main" id="{AE98194C-F263-404B-8BE6-6E077EC03D51}"/>
              </a:ext>
            </a:extLst>
          </p:cNvPr>
          <p:cNvSpPr txBox="1">
            <a:spLocks/>
          </p:cNvSpPr>
          <p:nvPr userDrawn="1"/>
        </p:nvSpPr>
        <p:spPr>
          <a:xfrm>
            <a:off x="8805863" y="6347704"/>
            <a:ext cx="538163"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1100" b="0" smtClean="0"/>
              <a:pPr marL="0" marR="0" lvl="0" indent="0" algn="r" defTabSz="914400" rtl="0" eaLnBrk="1" fontAlgn="auto" latinLnBrk="1" hangingPunct="1">
                <a:lnSpc>
                  <a:spcPct val="100000"/>
                </a:lnSpc>
                <a:spcBef>
                  <a:spcPts val="0"/>
                </a:spcBef>
                <a:spcAft>
                  <a:spcPts val="0"/>
                </a:spcAft>
                <a:buClrTx/>
                <a:buSzTx/>
                <a:buFontTx/>
                <a:buNone/>
                <a:tabLst/>
                <a:defRPr/>
              </a:pPr>
              <a:t>‹#›</a:t>
            </a:fld>
            <a:endParaRPr lang="en-US" altLang="ko-KR" sz="1100" b="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5" name="직사각형 7">
            <a:extLst>
              <a:ext uri="{FF2B5EF4-FFF2-40B4-BE49-F238E27FC236}">
                <a16:creationId xmlns:a16="http://schemas.microsoft.com/office/drawing/2014/main" id="{F449D4EA-4E81-45F3-B80A-C52AFC5AB1D5}"/>
              </a:ext>
            </a:extLst>
          </p:cNvPr>
          <p:cNvSpPr/>
          <p:nvPr userDrawn="1"/>
        </p:nvSpPr>
        <p:spPr>
          <a:xfrm>
            <a:off x="572597" y="6355371"/>
            <a:ext cx="2888788" cy="2000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3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1133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 Tim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30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 Cover">
    <p:bg>
      <p:bgPr>
        <a:solidFill>
          <a:srgbClr val="193EB0"/>
        </a:solidFill>
        <a:effectLst/>
      </p:bgPr>
    </p:bg>
    <p:spTree>
      <p:nvGrpSpPr>
        <p:cNvPr id="1" name=""/>
        <p:cNvGrpSpPr/>
        <p:nvPr/>
      </p:nvGrpSpPr>
      <p:grpSpPr>
        <a:xfrm>
          <a:off x="0" y="0"/>
          <a:ext cx="0" cy="0"/>
          <a:chOff x="0" y="0"/>
          <a:chExt cx="0" cy="0"/>
        </a:xfrm>
      </p:grpSpPr>
      <p:sp>
        <p:nvSpPr>
          <p:cNvPr id="5" name="직사각형 3">
            <a:extLst>
              <a:ext uri="{FF2B5EF4-FFF2-40B4-BE49-F238E27FC236}">
                <a16:creationId xmlns:a16="http://schemas.microsoft.com/office/drawing/2014/main" id="{66626BAD-735E-4629-9BF1-E99323EF5CB0}"/>
              </a:ext>
            </a:extLst>
          </p:cNvPr>
          <p:cNvSpPr/>
          <p:nvPr userDrawn="1"/>
        </p:nvSpPr>
        <p:spPr>
          <a:xfrm>
            <a:off x="592977" y="5631041"/>
            <a:ext cx="9309848"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ko-KR" altLang="en-US" sz="1000" dirty="0">
                <a:solidFill>
                  <a:schemeClr val="bg1"/>
                </a:solidFill>
                <a:latin typeface="SamsungOne 400C" panose="020B0506030303020204" pitchFamily="34" charset="0"/>
                <a:ea typeface="SamsungOne 400" panose="020B0503030303020204" pitchFamily="34" charset="0"/>
              </a:rPr>
              <a:t>ⓒ</a:t>
            </a:r>
            <a:r>
              <a:rPr lang="en-US" altLang="ko-KR" sz="1000" dirty="0">
                <a:solidFill>
                  <a:schemeClr val="bg1"/>
                </a:solidFill>
                <a:latin typeface="SamsungOne 400C" panose="020B0506030303020204" pitchFamily="34" charset="0"/>
                <a:ea typeface="SamsungOne 400C" panose="020B0506030303020204" pitchFamily="34" charset="0"/>
              </a:rPr>
              <a:t>2021 SAMSUNG. All rights reserved.</a:t>
            </a:r>
          </a:p>
          <a:p>
            <a:pPr>
              <a:spcBef>
                <a:spcPts val="600"/>
              </a:spcBef>
            </a:pPr>
            <a:r>
              <a:rPr lang="en-US" altLang="ko-KR" sz="1000" dirty="0">
                <a:solidFill>
                  <a:schemeClr val="bg1"/>
                </a:solidFill>
                <a:latin typeface="SamsungOne 400C" panose="020B0506030303020204" pitchFamily="34" charset="0"/>
                <a:ea typeface="SamsungOne 400C" panose="020B0506030303020204" pitchFamily="34" charset="0"/>
              </a:rPr>
              <a:t>Samsung Electronics Corporate Citizenship Office holds the copyright of book.</a:t>
            </a:r>
          </a:p>
          <a:p>
            <a:pPr>
              <a:spcBef>
                <a:spcPts val="300"/>
              </a:spcBef>
            </a:pPr>
            <a:r>
              <a:rPr lang="en-US" altLang="ko-KR" sz="1000" dirty="0">
                <a:solidFill>
                  <a:schemeClr val="bg1"/>
                </a:solidFill>
                <a:latin typeface="SamsungOne 400C" panose="020B0506030303020204" pitchFamily="34" charset="0"/>
                <a:ea typeface="SamsungOne 400C" panose="020B0506030303020204" pitchFamily="34" charset="0"/>
              </a:rPr>
              <a:t>This book is a literary property protected by copyright law so reprint and reproduction without permission are prohibited. </a:t>
            </a:r>
          </a:p>
          <a:p>
            <a:r>
              <a:rPr lang="en-US" altLang="ko-KR" sz="1000" dirty="0">
                <a:solidFill>
                  <a:schemeClr val="bg1"/>
                </a:solidFill>
                <a:latin typeface="SamsungOne 400C" panose="020B0506030303020204" pitchFamily="34" charset="0"/>
                <a:ea typeface="SamsungOne 400C" panose="020B0506030303020204" pitchFamily="34" charset="0"/>
              </a:rPr>
              <a:t>To use this book other than the curriculum of Samsung Innovation Campus or to use the entire or part of this book, you must receive written consent from copyright holder.</a:t>
            </a:r>
          </a:p>
        </p:txBody>
      </p:sp>
      <p:sp>
        <p:nvSpPr>
          <p:cNvPr id="6" name="Freeform 5">
            <a:extLst>
              <a:ext uri="{FF2B5EF4-FFF2-40B4-BE49-F238E27FC236}">
                <a16:creationId xmlns:a16="http://schemas.microsoft.com/office/drawing/2014/main" id="{14295297-8A70-40C4-BB0A-C1E494D27072}"/>
              </a:ext>
            </a:extLst>
          </p:cNvPr>
          <p:cNvSpPr>
            <a:spLocks noEditPoints="1"/>
          </p:cNvSpPr>
          <p:nvPr userDrawn="1"/>
        </p:nvSpPr>
        <p:spPr bwMode="auto">
          <a:xfrm>
            <a:off x="8060081" y="403958"/>
            <a:ext cx="1360963" cy="210192"/>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endParaRPr lang="ko-KR" altLang="en-US"/>
          </a:p>
        </p:txBody>
      </p:sp>
      <p:pic>
        <p:nvPicPr>
          <p:cNvPr id="7" name="Picture 6">
            <a:extLst>
              <a:ext uri="{FF2B5EF4-FFF2-40B4-BE49-F238E27FC236}">
                <a16:creationId xmlns:a16="http://schemas.microsoft.com/office/drawing/2014/main" id="{8F249626-85A1-4D99-8749-818BFF99DEAF}"/>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2928115" y="2766611"/>
            <a:ext cx="4046594" cy="1324778"/>
          </a:xfrm>
          <a:prstGeom prst="rect">
            <a:avLst/>
          </a:prstGeom>
        </p:spPr>
      </p:pic>
    </p:spTree>
    <p:extLst>
      <p:ext uri="{BB962C8B-B14F-4D97-AF65-F5344CB8AC3E}">
        <p14:creationId xmlns:p14="http://schemas.microsoft.com/office/powerpoint/2010/main" val="33836935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79213"/>
      </p:ext>
    </p:extLst>
  </p:cSld>
  <p:clrMap bg1="lt1" tx1="dk1" bg2="lt2" tx2="dk2" accent1="accent1" accent2="accent2" accent3="accent3" accent4="accent4" accent5="accent5" accent6="accent6" hlink="hlink" folHlink="folHlink"/>
  <p:sldLayoutIdLst>
    <p:sldLayoutId id="2147483673" r:id="rId1"/>
    <p:sldLayoutId id="2147483678" r:id="rId2"/>
    <p:sldLayoutId id="2147483674" r:id="rId3"/>
    <p:sldLayoutId id="2147483675" r:id="rId4"/>
    <p:sldLayoutId id="2147483676" r:id="rId5"/>
    <p:sldLayoutId id="2147483677" r:id="rId6"/>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816">
          <p15:clr>
            <a:srgbClr val="F26B43"/>
          </p15:clr>
        </p15:guide>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222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133">
            <a:extLst>
              <a:ext uri="{FF2B5EF4-FFF2-40B4-BE49-F238E27FC236}">
                <a16:creationId xmlns:a16="http://schemas.microsoft.com/office/drawing/2014/main" id="{11860117-FDC7-4C47-A988-8CF444400E9C}"/>
              </a:ext>
            </a:extLst>
          </p:cNvPr>
          <p:cNvSpPr/>
          <p:nvPr/>
        </p:nvSpPr>
        <p:spPr>
          <a:xfrm>
            <a:off x="945930" y="2438564"/>
            <a:ext cx="8187560" cy="2031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4400" dirty="0">
                <a:solidFill>
                  <a:schemeClr val="bg1"/>
                </a:solidFill>
                <a:latin typeface="Samsung Sharp Sans" pitchFamily="2" charset="0"/>
                <a:ea typeface="Samsung Sharp Sans" pitchFamily="2" charset="0"/>
                <a:cs typeface="Samsung Sharp Sans" pitchFamily="2" charset="0"/>
              </a:rPr>
              <a:t>INSTAGRAM REACH ANALYSIS</a:t>
            </a:r>
          </a:p>
          <a:p>
            <a:endParaRPr lang="en-US" sz="4400" b="0" dirty="0">
              <a:solidFill>
                <a:schemeClr val="bg1"/>
              </a:solidFill>
              <a:effectLst/>
              <a:latin typeface="Times New Roman" panose="02020603050405020304" pitchFamily="18" charset="0"/>
              <a:cs typeface="Times New Roman" panose="02020603050405020304" pitchFamily="18" charset="0"/>
            </a:endParaRPr>
          </a:p>
          <a:p>
            <a:endParaRPr lang="en-US" altLang="ko-KR" sz="4400" dirty="0">
              <a:solidFill>
                <a:schemeClr val="bg1"/>
              </a:solidFill>
              <a:latin typeface="Samsung Sharp Sans" pitchFamily="2" charset="0"/>
              <a:ea typeface="Samsung Sharp Sans" pitchFamily="2" charset="0"/>
              <a:cs typeface="Samsung Sharp Sans" pitchFamily="2" charset="0"/>
            </a:endParaRPr>
          </a:p>
        </p:txBody>
      </p:sp>
      <p:cxnSp>
        <p:nvCxnSpPr>
          <p:cNvPr id="12" name="직선 연결선 11">
            <a:extLst>
              <a:ext uri="{FF2B5EF4-FFF2-40B4-BE49-F238E27FC236}">
                <a16:creationId xmlns:a16="http://schemas.microsoft.com/office/drawing/2014/main" id="{6149DBF3-253E-4132-A6EA-F3E5B89280F3}"/>
              </a:ext>
            </a:extLst>
          </p:cNvPr>
          <p:cNvCxnSpPr>
            <a:cxnSpLocks/>
          </p:cNvCxnSpPr>
          <p:nvPr/>
        </p:nvCxnSpPr>
        <p:spPr>
          <a:xfrm flipH="1">
            <a:off x="645881" y="1871078"/>
            <a:ext cx="10510" cy="287775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직사각형 133">
            <a:extLst>
              <a:ext uri="{FF2B5EF4-FFF2-40B4-BE49-F238E27FC236}">
                <a16:creationId xmlns:a16="http://schemas.microsoft.com/office/drawing/2014/main" id="{5BE4CBA7-B2DE-4D34-8EE6-EC228375E823}"/>
              </a:ext>
            </a:extLst>
          </p:cNvPr>
          <p:cNvSpPr/>
          <p:nvPr/>
        </p:nvSpPr>
        <p:spPr>
          <a:xfrm>
            <a:off x="962708" y="2891840"/>
            <a:ext cx="5479711" cy="2154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endParaRPr lang="en-US" altLang="ko-KR" sz="2000" dirty="0">
              <a:solidFill>
                <a:schemeClr val="bg1"/>
              </a:solidFill>
              <a:latin typeface="Times New Roman" panose="02020603050405020304" pitchFamily="18" charset="0"/>
              <a:ea typeface="Samsung Sharp Sans" pitchFamily="2" charset="0"/>
              <a:cs typeface="Times New Roman" panose="02020603050405020304" pitchFamily="18" charset="0"/>
            </a:endParaRPr>
          </a:p>
          <a:p>
            <a:pPr algn="just"/>
            <a:r>
              <a:rPr lang="en-US" altLang="ko-KR" sz="2000" dirty="0">
                <a:solidFill>
                  <a:schemeClr val="bg1"/>
                </a:solidFill>
                <a:latin typeface="Times New Roman" panose="02020603050405020304" pitchFamily="18" charset="0"/>
                <a:ea typeface="Samsung Sharp Sans" pitchFamily="2" charset="0"/>
                <a:cs typeface="Times New Roman" panose="02020603050405020304" pitchFamily="18" charset="0"/>
              </a:rPr>
              <a:t>Team Members: </a:t>
            </a:r>
          </a:p>
          <a:p>
            <a:r>
              <a:rPr lang="en-US" altLang="ko-KR" sz="2000" dirty="0">
                <a:solidFill>
                  <a:schemeClr val="bg1"/>
                </a:solidFill>
                <a:latin typeface="Samsung Sharp Sans" pitchFamily="2" charset="0"/>
                <a:ea typeface="Samsung Sharp Sans" pitchFamily="2" charset="0"/>
                <a:cs typeface="Samsung Sharp Sans" pitchFamily="2" charset="0"/>
              </a:rPr>
              <a:t>Sarika M N       (1DB21CI086)</a:t>
            </a:r>
          </a:p>
          <a:p>
            <a:r>
              <a:rPr lang="en-US" altLang="ko-KR" sz="2000" dirty="0">
                <a:solidFill>
                  <a:schemeClr val="bg1"/>
                </a:solidFill>
                <a:latin typeface="Samsung Sharp Sans" pitchFamily="2" charset="0"/>
                <a:ea typeface="Samsung Sharp Sans" pitchFamily="2" charset="0"/>
                <a:cs typeface="Samsung Sharp Sans" pitchFamily="2" charset="0"/>
              </a:rPr>
              <a:t>Nisarga M        (1DB21AD030)</a:t>
            </a:r>
          </a:p>
          <a:p>
            <a:r>
              <a:rPr lang="en-US" altLang="ko-KR" sz="2000" dirty="0">
                <a:solidFill>
                  <a:schemeClr val="bg1"/>
                </a:solidFill>
                <a:latin typeface="Samsung Sharp Sans" pitchFamily="2" charset="0"/>
                <a:ea typeface="Samsung Sharp Sans" pitchFamily="2" charset="0"/>
                <a:cs typeface="Samsung Sharp Sans" pitchFamily="2" charset="0"/>
              </a:rPr>
              <a:t>Vaishnavi K S   (1DB21AD052)   </a:t>
            </a:r>
            <a:endParaRPr lang="en-US" altLang="ko-KR" sz="5400" dirty="0">
              <a:solidFill>
                <a:schemeClr val="bg1"/>
              </a:solidFill>
              <a:latin typeface="Samsung Sharp Sans" pitchFamily="2" charset="0"/>
              <a:ea typeface="Samsung Sharp Sans" pitchFamily="2" charset="0"/>
              <a:cs typeface="Samsung Sharp Sans" pitchFamily="2" charset="0"/>
            </a:endParaRPr>
          </a:p>
          <a:p>
            <a:pPr algn="just"/>
            <a:r>
              <a:rPr lang="en-US" altLang="ko-KR" sz="2000" dirty="0">
                <a:solidFill>
                  <a:schemeClr val="bg1"/>
                </a:solidFill>
                <a:latin typeface="Times New Roman" panose="02020603050405020304" pitchFamily="18" charset="0"/>
                <a:ea typeface="Samsung Sharp Sans" pitchFamily="2" charset="0"/>
                <a:cs typeface="Times New Roman" panose="02020603050405020304" pitchFamily="18" charset="0"/>
              </a:rPr>
              <a:t> </a:t>
            </a:r>
          </a:p>
          <a:p>
            <a:pPr algn="just"/>
            <a:endParaRPr lang="en-US" altLang="ko-KR" sz="2000" dirty="0">
              <a:solidFill>
                <a:schemeClr val="bg1"/>
              </a:solidFill>
              <a:latin typeface="Times New Roman" panose="02020603050405020304" pitchFamily="18" charset="0"/>
              <a:ea typeface="Samsung Sharp Sans" pitchFamily="2" charset="0"/>
              <a:cs typeface="Times New Roman" panose="02020603050405020304" pitchFamily="18" charset="0"/>
            </a:endParaRPr>
          </a:p>
        </p:txBody>
      </p:sp>
    </p:spTree>
    <p:extLst>
      <p:ext uri="{BB962C8B-B14F-4D97-AF65-F5344CB8AC3E}">
        <p14:creationId xmlns:p14="http://schemas.microsoft.com/office/powerpoint/2010/main" val="4290586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558799" y="928961"/>
            <a:ext cx="6683249"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4400" dirty="0">
                <a:solidFill>
                  <a:schemeClr val="bg1"/>
                </a:solidFill>
                <a:latin typeface="Samsung Sharp Sans" pitchFamily="2" charset="0"/>
                <a:ea typeface="Samsung Sharp Sans" pitchFamily="2" charset="0"/>
                <a:cs typeface="Samsung Sharp Sans" pitchFamily="2" charset="0"/>
              </a:rPr>
              <a:t>INSTAGRAM REACH ANALYSIS</a:t>
            </a:r>
          </a:p>
          <a:p>
            <a:endParaRPr lang="en-US" altLang="ko-KR" sz="2800" dirty="0">
              <a:solidFill>
                <a:schemeClr val="bg1"/>
              </a:solidFill>
              <a:latin typeface="Samsung Sharp Sans" pitchFamily="2" charset="0"/>
              <a:ea typeface="Samsung Sharp Sans" pitchFamily="2" charset="0"/>
              <a:cs typeface="Samsung Sharp Sans" pitchFamily="2" charset="0"/>
            </a:endParaRPr>
          </a:p>
        </p:txBody>
      </p:sp>
      <p:grpSp>
        <p:nvGrpSpPr>
          <p:cNvPr id="7" name="Group 6">
            <a:extLst>
              <a:ext uri="{FF2B5EF4-FFF2-40B4-BE49-F238E27FC236}">
                <a16:creationId xmlns:a16="http://schemas.microsoft.com/office/drawing/2014/main" id="{3B89F28D-A50B-FD38-2E23-CACC9884FBE2}"/>
              </a:ext>
            </a:extLst>
          </p:cNvPr>
          <p:cNvGrpSpPr/>
          <p:nvPr/>
        </p:nvGrpSpPr>
        <p:grpSpPr>
          <a:xfrm>
            <a:off x="365576" y="2252338"/>
            <a:ext cx="6449702" cy="280428"/>
            <a:chOff x="4181256" y="3224809"/>
            <a:chExt cx="4326653" cy="280428"/>
          </a:xfrm>
        </p:grpSpPr>
        <p:sp>
          <p:nvSpPr>
            <p:cNvPr id="8" name="직사각형 37">
              <a:extLst>
                <a:ext uri="{FF2B5EF4-FFF2-40B4-BE49-F238E27FC236}">
                  <a16:creationId xmlns:a16="http://schemas.microsoft.com/office/drawing/2014/main" id="{4622A328-4332-F7F6-F71A-B3E316839146}"/>
                </a:ext>
              </a:extLst>
            </p:cNvPr>
            <p:cNvSpPr/>
            <p:nvPr/>
          </p:nvSpPr>
          <p:spPr>
            <a:xfrm>
              <a:off x="4310876" y="3228238"/>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IN" altLang="ko-KR" b="1" dirty="0">
                  <a:solidFill>
                    <a:schemeClr val="tx1">
                      <a:lumMod val="75000"/>
                      <a:lumOff val="25000"/>
                    </a:schemeClr>
                  </a:solidFill>
                  <a:latin typeface="SamsungOne 700" panose="020B0803030303020204" pitchFamily="34" charset="0"/>
                  <a:ea typeface="SamsungOne 700" panose="020B0803030303020204" pitchFamily="34" charset="0"/>
                </a:rPr>
                <a:t>Visualization </a:t>
              </a:r>
              <a:endParaRPr lang="en-US" altLang="ko-KR" b="1" dirty="0">
                <a:solidFill>
                  <a:schemeClr val="tx1">
                    <a:lumMod val="75000"/>
                    <a:lumOff val="25000"/>
                  </a:schemeClr>
                </a:solidFill>
                <a:latin typeface="SamsungOne 700" panose="020B0803030303020204" pitchFamily="34" charset="0"/>
                <a:ea typeface="SamsungOne 700" panose="020B0803030303020204" pitchFamily="34" charset="0"/>
              </a:endParaRPr>
            </a:p>
          </p:txBody>
        </p:sp>
        <p:sp>
          <p:nvSpPr>
            <p:cNvPr id="9" name="직사각형 38">
              <a:extLst>
                <a:ext uri="{FF2B5EF4-FFF2-40B4-BE49-F238E27FC236}">
                  <a16:creationId xmlns:a16="http://schemas.microsoft.com/office/drawing/2014/main" id="{826662A8-2FE4-AC74-EE11-E4479CEA2C28}"/>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grpSp>
      <p:pic>
        <p:nvPicPr>
          <p:cNvPr id="23" name="Picture 22">
            <a:extLst>
              <a:ext uri="{FF2B5EF4-FFF2-40B4-BE49-F238E27FC236}">
                <a16:creationId xmlns:a16="http://schemas.microsoft.com/office/drawing/2014/main" id="{C31B3844-A23B-FF76-1DD1-90C4C38752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914" y="3092485"/>
            <a:ext cx="6683250" cy="2836553"/>
          </a:xfrm>
          <a:prstGeom prst="rect">
            <a:avLst/>
          </a:prstGeom>
        </p:spPr>
      </p:pic>
      <p:sp>
        <p:nvSpPr>
          <p:cNvPr id="3" name="TextBox 2">
            <a:extLst>
              <a:ext uri="{FF2B5EF4-FFF2-40B4-BE49-F238E27FC236}">
                <a16:creationId xmlns:a16="http://schemas.microsoft.com/office/drawing/2014/main" id="{0E23ACFC-1B1E-D18A-2F74-C53E780BCF78}"/>
              </a:ext>
            </a:extLst>
          </p:cNvPr>
          <p:cNvSpPr txBox="1"/>
          <p:nvPr/>
        </p:nvSpPr>
        <p:spPr>
          <a:xfrm>
            <a:off x="3641319" y="2612571"/>
            <a:ext cx="3459277" cy="400110"/>
          </a:xfrm>
          <a:prstGeom prst="rect">
            <a:avLst/>
          </a:prstGeom>
          <a:noFill/>
        </p:spPr>
        <p:txBody>
          <a:bodyPr wrap="square" rtlCol="0">
            <a:spAutoFit/>
          </a:bodyPr>
          <a:lstStyle/>
          <a:p>
            <a:r>
              <a:rPr lang="en-US" sz="2000" dirty="0" err="1"/>
              <a:t>WordCloud</a:t>
            </a:r>
            <a:r>
              <a:rPr lang="en-US" sz="2000" dirty="0"/>
              <a:t> of captions</a:t>
            </a:r>
            <a:endParaRPr lang="en-IN" sz="2000" dirty="0"/>
          </a:p>
        </p:txBody>
      </p:sp>
    </p:spTree>
    <p:extLst>
      <p:ext uri="{BB962C8B-B14F-4D97-AF65-F5344CB8AC3E}">
        <p14:creationId xmlns:p14="http://schemas.microsoft.com/office/powerpoint/2010/main" val="153648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558799" y="928961"/>
            <a:ext cx="6683249"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4400" dirty="0">
                <a:solidFill>
                  <a:schemeClr val="bg1"/>
                </a:solidFill>
                <a:latin typeface="Samsung Sharp Sans" pitchFamily="2" charset="0"/>
                <a:ea typeface="Samsung Sharp Sans" pitchFamily="2" charset="0"/>
                <a:cs typeface="Samsung Sharp Sans" pitchFamily="2" charset="0"/>
              </a:rPr>
              <a:t>INSTAGRAM REACH ANALYSIS</a:t>
            </a:r>
          </a:p>
          <a:p>
            <a:endParaRPr lang="en-US" altLang="ko-KR" sz="2800" dirty="0">
              <a:solidFill>
                <a:schemeClr val="bg1"/>
              </a:solidFill>
              <a:latin typeface="Samsung Sharp Sans" pitchFamily="2" charset="0"/>
              <a:ea typeface="Samsung Sharp Sans" pitchFamily="2" charset="0"/>
              <a:cs typeface="Samsung Sharp Sans" pitchFamily="2" charset="0"/>
            </a:endParaRPr>
          </a:p>
        </p:txBody>
      </p:sp>
      <p:grpSp>
        <p:nvGrpSpPr>
          <p:cNvPr id="7" name="Group 6">
            <a:extLst>
              <a:ext uri="{FF2B5EF4-FFF2-40B4-BE49-F238E27FC236}">
                <a16:creationId xmlns:a16="http://schemas.microsoft.com/office/drawing/2014/main" id="{3B89F28D-A50B-FD38-2E23-CACC9884FBE2}"/>
              </a:ext>
            </a:extLst>
          </p:cNvPr>
          <p:cNvGrpSpPr/>
          <p:nvPr/>
        </p:nvGrpSpPr>
        <p:grpSpPr>
          <a:xfrm>
            <a:off x="365576" y="2252338"/>
            <a:ext cx="6529096" cy="278171"/>
            <a:chOff x="4181256" y="3224809"/>
            <a:chExt cx="4379913" cy="278171"/>
          </a:xfrm>
        </p:grpSpPr>
        <p:sp>
          <p:nvSpPr>
            <p:cNvPr id="8" name="직사각형 37">
              <a:extLst>
                <a:ext uri="{FF2B5EF4-FFF2-40B4-BE49-F238E27FC236}">
                  <a16:creationId xmlns:a16="http://schemas.microsoft.com/office/drawing/2014/main" id="{4622A328-4332-F7F6-F71A-B3E316839146}"/>
                </a:ext>
              </a:extLst>
            </p:cNvPr>
            <p:cNvSpPr/>
            <p:nvPr/>
          </p:nvSpPr>
          <p:spPr>
            <a:xfrm>
              <a:off x="4364136" y="3225981"/>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IN" altLang="ko-KR" b="1" dirty="0">
                  <a:solidFill>
                    <a:schemeClr val="tx1">
                      <a:lumMod val="75000"/>
                      <a:lumOff val="25000"/>
                    </a:schemeClr>
                  </a:solidFill>
                  <a:latin typeface="SamsungOne 700" panose="020B0803030303020204" pitchFamily="34" charset="0"/>
                  <a:ea typeface="SamsungOne 700" panose="020B0803030303020204" pitchFamily="34" charset="0"/>
                </a:rPr>
                <a:t>Visualization </a:t>
              </a:r>
              <a:endParaRPr lang="en-US" altLang="ko-KR" b="1" dirty="0">
                <a:solidFill>
                  <a:schemeClr val="tx1">
                    <a:lumMod val="75000"/>
                    <a:lumOff val="25000"/>
                  </a:schemeClr>
                </a:solidFill>
                <a:latin typeface="SamsungOne 700" panose="020B0803030303020204" pitchFamily="34" charset="0"/>
                <a:ea typeface="SamsungOne 700" panose="020B0803030303020204" pitchFamily="34" charset="0"/>
              </a:endParaRPr>
            </a:p>
          </p:txBody>
        </p:sp>
        <p:sp>
          <p:nvSpPr>
            <p:cNvPr id="9" name="직사각형 38">
              <a:extLst>
                <a:ext uri="{FF2B5EF4-FFF2-40B4-BE49-F238E27FC236}">
                  <a16:creationId xmlns:a16="http://schemas.microsoft.com/office/drawing/2014/main" id="{826662A8-2FE4-AC74-EE11-E4479CEA2C28}"/>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grpSp>
      <p:pic>
        <p:nvPicPr>
          <p:cNvPr id="3" name="Picture 2">
            <a:extLst>
              <a:ext uri="{FF2B5EF4-FFF2-40B4-BE49-F238E27FC236}">
                <a16:creationId xmlns:a16="http://schemas.microsoft.com/office/drawing/2014/main" id="{86BDEF78-4267-21E0-BBFD-816016A152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576" y="3053522"/>
            <a:ext cx="7016620" cy="2547940"/>
          </a:xfrm>
          <a:prstGeom prst="rect">
            <a:avLst/>
          </a:prstGeom>
        </p:spPr>
      </p:pic>
      <p:sp>
        <p:nvSpPr>
          <p:cNvPr id="4" name="TextBox 3">
            <a:extLst>
              <a:ext uri="{FF2B5EF4-FFF2-40B4-BE49-F238E27FC236}">
                <a16:creationId xmlns:a16="http://schemas.microsoft.com/office/drawing/2014/main" id="{14102162-1F32-89FC-0F0E-BC06C0FC699B}"/>
              </a:ext>
            </a:extLst>
          </p:cNvPr>
          <p:cNvSpPr txBox="1"/>
          <p:nvPr/>
        </p:nvSpPr>
        <p:spPr>
          <a:xfrm>
            <a:off x="2929814" y="2566488"/>
            <a:ext cx="3853542" cy="369332"/>
          </a:xfrm>
          <a:prstGeom prst="rect">
            <a:avLst/>
          </a:prstGeom>
          <a:noFill/>
        </p:spPr>
        <p:txBody>
          <a:bodyPr wrap="square" rtlCol="0">
            <a:spAutoFit/>
          </a:bodyPr>
          <a:lstStyle/>
          <a:p>
            <a:r>
              <a:rPr lang="en-US" dirty="0" err="1"/>
              <a:t>WordCloud</a:t>
            </a:r>
            <a:r>
              <a:rPr lang="en-US" dirty="0"/>
              <a:t> of the hashtags</a:t>
            </a:r>
            <a:endParaRPr lang="en-IN" dirty="0"/>
          </a:p>
        </p:txBody>
      </p:sp>
    </p:spTree>
    <p:extLst>
      <p:ext uri="{BB962C8B-B14F-4D97-AF65-F5344CB8AC3E}">
        <p14:creationId xmlns:p14="http://schemas.microsoft.com/office/powerpoint/2010/main" val="207278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68619E-D1A3-463D-3B14-D7C096EBB5C1}"/>
              </a:ext>
            </a:extLst>
          </p:cNvPr>
          <p:cNvSpPr txBox="1"/>
          <p:nvPr/>
        </p:nvSpPr>
        <p:spPr>
          <a:xfrm>
            <a:off x="560439" y="766915"/>
            <a:ext cx="7410081" cy="1446550"/>
          </a:xfrm>
          <a:prstGeom prst="rect">
            <a:avLst/>
          </a:prstGeom>
          <a:noFill/>
        </p:spPr>
        <p:txBody>
          <a:bodyPr wrap="square" rtlCol="0">
            <a:spAutoFit/>
          </a:bodyPr>
          <a:lstStyle/>
          <a:p>
            <a:r>
              <a:rPr lang="en-US" altLang="ko-KR" sz="4400" dirty="0">
                <a:solidFill>
                  <a:schemeClr val="bg1"/>
                </a:solidFill>
                <a:latin typeface="Samsung Sharp Sans" pitchFamily="2" charset="0"/>
                <a:ea typeface="Samsung Sharp Sans" pitchFamily="2" charset="0"/>
                <a:cs typeface="Samsung Sharp Sans" pitchFamily="2" charset="0"/>
              </a:rPr>
              <a:t>INSTAGRAM REACH ANALYSIS</a:t>
            </a:r>
          </a:p>
          <a:p>
            <a:endParaRPr lang="en-IN" sz="4400" dirty="0"/>
          </a:p>
        </p:txBody>
      </p:sp>
      <p:pic>
        <p:nvPicPr>
          <p:cNvPr id="4" name="Picture 3">
            <a:extLst>
              <a:ext uri="{FF2B5EF4-FFF2-40B4-BE49-F238E27FC236}">
                <a16:creationId xmlns:a16="http://schemas.microsoft.com/office/drawing/2014/main" id="{FCF20CB4-2770-8C45-90EE-676CB8D10E24}"/>
              </a:ext>
            </a:extLst>
          </p:cNvPr>
          <p:cNvPicPr>
            <a:picLocks noChangeAspect="1"/>
          </p:cNvPicPr>
          <p:nvPr/>
        </p:nvPicPr>
        <p:blipFill>
          <a:blip r:embed="rId2"/>
          <a:stretch>
            <a:fillRect/>
          </a:stretch>
        </p:blipFill>
        <p:spPr>
          <a:xfrm>
            <a:off x="674739" y="2213465"/>
            <a:ext cx="6572058" cy="280440"/>
          </a:xfrm>
          <a:prstGeom prst="rect">
            <a:avLst/>
          </a:prstGeom>
        </p:spPr>
      </p:pic>
      <p:pic>
        <p:nvPicPr>
          <p:cNvPr id="6" name="Picture 5">
            <a:extLst>
              <a:ext uri="{FF2B5EF4-FFF2-40B4-BE49-F238E27FC236}">
                <a16:creationId xmlns:a16="http://schemas.microsoft.com/office/drawing/2014/main" id="{03774CF8-FAD8-9A98-36AF-516707A94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89" y="2659379"/>
            <a:ext cx="8538845" cy="3368041"/>
          </a:xfrm>
          <a:prstGeom prst="rect">
            <a:avLst/>
          </a:prstGeom>
        </p:spPr>
      </p:pic>
    </p:spTree>
    <p:extLst>
      <p:ext uri="{BB962C8B-B14F-4D97-AF65-F5344CB8AC3E}">
        <p14:creationId xmlns:p14="http://schemas.microsoft.com/office/powerpoint/2010/main" val="3887891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68619E-D1A3-463D-3B14-D7C096EBB5C1}"/>
              </a:ext>
            </a:extLst>
          </p:cNvPr>
          <p:cNvSpPr txBox="1"/>
          <p:nvPr/>
        </p:nvSpPr>
        <p:spPr>
          <a:xfrm>
            <a:off x="560439" y="766915"/>
            <a:ext cx="7410081" cy="1446550"/>
          </a:xfrm>
          <a:prstGeom prst="rect">
            <a:avLst/>
          </a:prstGeom>
          <a:noFill/>
        </p:spPr>
        <p:txBody>
          <a:bodyPr wrap="square" rtlCol="0">
            <a:spAutoFit/>
          </a:bodyPr>
          <a:lstStyle/>
          <a:p>
            <a:r>
              <a:rPr lang="en-US" altLang="ko-KR" sz="4400" dirty="0">
                <a:solidFill>
                  <a:schemeClr val="bg1"/>
                </a:solidFill>
                <a:latin typeface="Samsung Sharp Sans" pitchFamily="2" charset="0"/>
                <a:ea typeface="Samsung Sharp Sans" pitchFamily="2" charset="0"/>
                <a:cs typeface="Samsung Sharp Sans" pitchFamily="2" charset="0"/>
              </a:rPr>
              <a:t>INSTAGRAM REACH ANALYSIS</a:t>
            </a:r>
          </a:p>
          <a:p>
            <a:endParaRPr lang="en-IN" sz="4400" dirty="0"/>
          </a:p>
        </p:txBody>
      </p:sp>
      <p:pic>
        <p:nvPicPr>
          <p:cNvPr id="4" name="Picture 3">
            <a:extLst>
              <a:ext uri="{FF2B5EF4-FFF2-40B4-BE49-F238E27FC236}">
                <a16:creationId xmlns:a16="http://schemas.microsoft.com/office/drawing/2014/main" id="{FCF20CB4-2770-8C45-90EE-676CB8D10E24}"/>
              </a:ext>
            </a:extLst>
          </p:cNvPr>
          <p:cNvPicPr>
            <a:picLocks noChangeAspect="1"/>
          </p:cNvPicPr>
          <p:nvPr/>
        </p:nvPicPr>
        <p:blipFill>
          <a:blip r:embed="rId2"/>
          <a:stretch>
            <a:fillRect/>
          </a:stretch>
        </p:blipFill>
        <p:spPr>
          <a:xfrm>
            <a:off x="674739" y="2213465"/>
            <a:ext cx="6572058" cy="280440"/>
          </a:xfrm>
          <a:prstGeom prst="rect">
            <a:avLst/>
          </a:prstGeom>
        </p:spPr>
      </p:pic>
      <p:pic>
        <p:nvPicPr>
          <p:cNvPr id="5" name="Picture 4">
            <a:extLst>
              <a:ext uri="{FF2B5EF4-FFF2-40B4-BE49-F238E27FC236}">
                <a16:creationId xmlns:a16="http://schemas.microsoft.com/office/drawing/2014/main" id="{C1C197E6-FCC6-D743-3D19-144BA6BFE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080" y="2493905"/>
            <a:ext cx="8325485" cy="3655436"/>
          </a:xfrm>
          <a:prstGeom prst="rect">
            <a:avLst/>
          </a:prstGeom>
        </p:spPr>
      </p:pic>
    </p:spTree>
    <p:extLst>
      <p:ext uri="{BB962C8B-B14F-4D97-AF65-F5344CB8AC3E}">
        <p14:creationId xmlns:p14="http://schemas.microsoft.com/office/powerpoint/2010/main" val="54214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68619E-D1A3-463D-3B14-D7C096EBB5C1}"/>
              </a:ext>
            </a:extLst>
          </p:cNvPr>
          <p:cNvSpPr txBox="1"/>
          <p:nvPr/>
        </p:nvSpPr>
        <p:spPr>
          <a:xfrm>
            <a:off x="560439" y="766915"/>
            <a:ext cx="7410081" cy="1446550"/>
          </a:xfrm>
          <a:prstGeom prst="rect">
            <a:avLst/>
          </a:prstGeom>
          <a:noFill/>
        </p:spPr>
        <p:txBody>
          <a:bodyPr wrap="square" rtlCol="0">
            <a:spAutoFit/>
          </a:bodyPr>
          <a:lstStyle/>
          <a:p>
            <a:r>
              <a:rPr lang="en-US" altLang="ko-KR" sz="4400" dirty="0">
                <a:solidFill>
                  <a:schemeClr val="bg1"/>
                </a:solidFill>
                <a:latin typeface="Samsung Sharp Sans" pitchFamily="2" charset="0"/>
                <a:ea typeface="Samsung Sharp Sans" pitchFamily="2" charset="0"/>
                <a:cs typeface="Samsung Sharp Sans" pitchFamily="2" charset="0"/>
              </a:rPr>
              <a:t>INSTAGRAM REACH ANALYSIS</a:t>
            </a:r>
          </a:p>
          <a:p>
            <a:endParaRPr lang="en-IN" sz="4400" dirty="0"/>
          </a:p>
        </p:txBody>
      </p:sp>
      <p:pic>
        <p:nvPicPr>
          <p:cNvPr id="4" name="Picture 3">
            <a:extLst>
              <a:ext uri="{FF2B5EF4-FFF2-40B4-BE49-F238E27FC236}">
                <a16:creationId xmlns:a16="http://schemas.microsoft.com/office/drawing/2014/main" id="{FCF20CB4-2770-8C45-90EE-676CB8D10E24}"/>
              </a:ext>
            </a:extLst>
          </p:cNvPr>
          <p:cNvPicPr>
            <a:picLocks noChangeAspect="1"/>
          </p:cNvPicPr>
          <p:nvPr/>
        </p:nvPicPr>
        <p:blipFill>
          <a:blip r:embed="rId2"/>
          <a:stretch>
            <a:fillRect/>
          </a:stretch>
        </p:blipFill>
        <p:spPr>
          <a:xfrm>
            <a:off x="674739" y="2213465"/>
            <a:ext cx="6572058" cy="280440"/>
          </a:xfrm>
          <a:prstGeom prst="rect">
            <a:avLst/>
          </a:prstGeom>
        </p:spPr>
      </p:pic>
      <p:pic>
        <p:nvPicPr>
          <p:cNvPr id="6" name="Picture 5">
            <a:extLst>
              <a:ext uri="{FF2B5EF4-FFF2-40B4-BE49-F238E27FC236}">
                <a16:creationId xmlns:a16="http://schemas.microsoft.com/office/drawing/2014/main" id="{BEB9A836-624A-1A55-7510-2B6437A71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5" y="2636519"/>
            <a:ext cx="8304244" cy="3454566"/>
          </a:xfrm>
          <a:prstGeom prst="rect">
            <a:avLst/>
          </a:prstGeom>
        </p:spPr>
      </p:pic>
    </p:spTree>
    <p:extLst>
      <p:ext uri="{BB962C8B-B14F-4D97-AF65-F5344CB8AC3E}">
        <p14:creationId xmlns:p14="http://schemas.microsoft.com/office/powerpoint/2010/main" val="1223603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68619E-D1A3-463D-3B14-D7C096EBB5C1}"/>
              </a:ext>
            </a:extLst>
          </p:cNvPr>
          <p:cNvSpPr txBox="1"/>
          <p:nvPr/>
        </p:nvSpPr>
        <p:spPr>
          <a:xfrm>
            <a:off x="560439" y="766915"/>
            <a:ext cx="7410081" cy="1446550"/>
          </a:xfrm>
          <a:prstGeom prst="rect">
            <a:avLst/>
          </a:prstGeom>
          <a:noFill/>
        </p:spPr>
        <p:txBody>
          <a:bodyPr wrap="square" rtlCol="0">
            <a:spAutoFit/>
          </a:bodyPr>
          <a:lstStyle/>
          <a:p>
            <a:r>
              <a:rPr lang="en-US" altLang="ko-KR" sz="4400" dirty="0">
                <a:solidFill>
                  <a:schemeClr val="bg1"/>
                </a:solidFill>
                <a:latin typeface="Samsung Sharp Sans" pitchFamily="2" charset="0"/>
                <a:ea typeface="Samsung Sharp Sans" pitchFamily="2" charset="0"/>
                <a:cs typeface="Samsung Sharp Sans" pitchFamily="2" charset="0"/>
              </a:rPr>
              <a:t>INSTAGRAM REACH ANALYSIS</a:t>
            </a:r>
          </a:p>
          <a:p>
            <a:endParaRPr lang="en-IN" sz="4400" dirty="0"/>
          </a:p>
        </p:txBody>
      </p:sp>
      <p:pic>
        <p:nvPicPr>
          <p:cNvPr id="4" name="Picture 3">
            <a:extLst>
              <a:ext uri="{FF2B5EF4-FFF2-40B4-BE49-F238E27FC236}">
                <a16:creationId xmlns:a16="http://schemas.microsoft.com/office/drawing/2014/main" id="{FCF20CB4-2770-8C45-90EE-676CB8D10E24}"/>
              </a:ext>
            </a:extLst>
          </p:cNvPr>
          <p:cNvPicPr>
            <a:picLocks noChangeAspect="1"/>
          </p:cNvPicPr>
          <p:nvPr/>
        </p:nvPicPr>
        <p:blipFill>
          <a:blip r:embed="rId2"/>
          <a:stretch>
            <a:fillRect/>
          </a:stretch>
        </p:blipFill>
        <p:spPr>
          <a:xfrm>
            <a:off x="674739" y="2213465"/>
            <a:ext cx="6572058" cy="280440"/>
          </a:xfrm>
          <a:prstGeom prst="rect">
            <a:avLst/>
          </a:prstGeom>
        </p:spPr>
      </p:pic>
      <p:pic>
        <p:nvPicPr>
          <p:cNvPr id="5" name="Picture 4">
            <a:extLst>
              <a:ext uri="{FF2B5EF4-FFF2-40B4-BE49-F238E27FC236}">
                <a16:creationId xmlns:a16="http://schemas.microsoft.com/office/drawing/2014/main" id="{F91F61DE-781B-3AC5-0EFA-12F34732C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225" y="2565506"/>
            <a:ext cx="9436294" cy="3597180"/>
          </a:xfrm>
          <a:prstGeom prst="rect">
            <a:avLst/>
          </a:prstGeom>
        </p:spPr>
      </p:pic>
    </p:spTree>
    <p:extLst>
      <p:ext uri="{BB962C8B-B14F-4D97-AF65-F5344CB8AC3E}">
        <p14:creationId xmlns:p14="http://schemas.microsoft.com/office/powerpoint/2010/main" val="3631116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558799" y="928961"/>
            <a:ext cx="6683249"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4400" dirty="0">
                <a:solidFill>
                  <a:schemeClr val="bg1"/>
                </a:solidFill>
                <a:latin typeface="Samsung Sharp Sans" pitchFamily="2" charset="0"/>
                <a:ea typeface="Samsung Sharp Sans" pitchFamily="2" charset="0"/>
                <a:cs typeface="Samsung Sharp Sans" pitchFamily="2" charset="0"/>
              </a:rPr>
              <a:t>INSTAGRAM REACH ANALYSIS</a:t>
            </a:r>
          </a:p>
          <a:p>
            <a:endParaRPr lang="en-US" altLang="ko-KR" sz="2800" dirty="0">
              <a:solidFill>
                <a:schemeClr val="bg1"/>
              </a:solidFill>
              <a:latin typeface="Samsung Sharp Sans" pitchFamily="2" charset="0"/>
              <a:ea typeface="Samsung Sharp Sans" pitchFamily="2" charset="0"/>
              <a:cs typeface="Samsung Sharp Sans" pitchFamily="2" charset="0"/>
            </a:endParaRPr>
          </a:p>
        </p:txBody>
      </p:sp>
      <p:grpSp>
        <p:nvGrpSpPr>
          <p:cNvPr id="7" name="Group 6">
            <a:extLst>
              <a:ext uri="{FF2B5EF4-FFF2-40B4-BE49-F238E27FC236}">
                <a16:creationId xmlns:a16="http://schemas.microsoft.com/office/drawing/2014/main" id="{3B89F28D-A50B-FD38-2E23-CACC9884FBE2}"/>
              </a:ext>
            </a:extLst>
          </p:cNvPr>
          <p:cNvGrpSpPr/>
          <p:nvPr/>
        </p:nvGrpSpPr>
        <p:grpSpPr>
          <a:xfrm>
            <a:off x="365576" y="2252338"/>
            <a:ext cx="6529096" cy="278171"/>
            <a:chOff x="4181256" y="3224809"/>
            <a:chExt cx="4379913" cy="278171"/>
          </a:xfrm>
        </p:grpSpPr>
        <p:sp>
          <p:nvSpPr>
            <p:cNvPr id="8" name="직사각형 37">
              <a:extLst>
                <a:ext uri="{FF2B5EF4-FFF2-40B4-BE49-F238E27FC236}">
                  <a16:creationId xmlns:a16="http://schemas.microsoft.com/office/drawing/2014/main" id="{4622A328-4332-F7F6-F71A-B3E316839146}"/>
                </a:ext>
              </a:extLst>
            </p:cNvPr>
            <p:cNvSpPr/>
            <p:nvPr/>
          </p:nvSpPr>
          <p:spPr>
            <a:xfrm>
              <a:off x="4364136" y="3225981"/>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b="1" dirty="0">
                  <a:solidFill>
                    <a:schemeClr val="tx1">
                      <a:lumMod val="75000"/>
                      <a:lumOff val="25000"/>
                    </a:schemeClr>
                  </a:solidFill>
                  <a:latin typeface="SamsungOne 700" panose="020B0803030303020204" pitchFamily="34" charset="0"/>
                  <a:ea typeface="SamsungOne 700" panose="020B0803030303020204" pitchFamily="34" charset="0"/>
                </a:rPr>
                <a:t>Conclusion</a:t>
              </a:r>
            </a:p>
          </p:txBody>
        </p:sp>
        <p:sp>
          <p:nvSpPr>
            <p:cNvPr id="9" name="직사각형 38">
              <a:extLst>
                <a:ext uri="{FF2B5EF4-FFF2-40B4-BE49-F238E27FC236}">
                  <a16:creationId xmlns:a16="http://schemas.microsoft.com/office/drawing/2014/main" id="{826662A8-2FE4-AC74-EE11-E4479CEA2C28}"/>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grpSp>
      <p:sp>
        <p:nvSpPr>
          <p:cNvPr id="10" name="TextBox 9">
            <a:extLst>
              <a:ext uri="{FF2B5EF4-FFF2-40B4-BE49-F238E27FC236}">
                <a16:creationId xmlns:a16="http://schemas.microsoft.com/office/drawing/2014/main" id="{9FF11473-CAFA-59A3-D545-9C7B46FB0DD7}"/>
              </a:ext>
            </a:extLst>
          </p:cNvPr>
          <p:cNvSpPr txBox="1"/>
          <p:nvPr/>
        </p:nvSpPr>
        <p:spPr>
          <a:xfrm>
            <a:off x="419240" y="2947476"/>
            <a:ext cx="8953359" cy="1754326"/>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In this analysis, we explored an Instagram dataset to gain insights into the impressions and engagement of posts. this comprehensive analysis provided valuable insights into the impressions and engagement of Instagram posts. The visualizations and relationships explored shed light on various factors influencing post visibility and engagement on the platform. This information can be utilized by social media marketers, content creators, and businesses to optimize their Instagram strategies and improve audience reach and engagement.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709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558799" y="928961"/>
            <a:ext cx="6683249"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4400" dirty="0">
                <a:solidFill>
                  <a:schemeClr val="bg1"/>
                </a:solidFill>
                <a:latin typeface="Samsung Sharp Sans" pitchFamily="2" charset="0"/>
                <a:ea typeface="Samsung Sharp Sans" pitchFamily="2" charset="0"/>
                <a:cs typeface="Samsung Sharp Sans" pitchFamily="2" charset="0"/>
              </a:rPr>
              <a:t>INSTAGRAM REACH ANALYSIS</a:t>
            </a:r>
          </a:p>
          <a:p>
            <a:endParaRPr lang="en-US" altLang="ko-KR" sz="2800" dirty="0">
              <a:solidFill>
                <a:schemeClr val="bg1"/>
              </a:solidFill>
              <a:latin typeface="Samsung Sharp Sans" pitchFamily="2" charset="0"/>
              <a:ea typeface="Samsung Sharp Sans" pitchFamily="2" charset="0"/>
              <a:cs typeface="Samsung Sharp Sans" pitchFamily="2" charset="0"/>
            </a:endParaRPr>
          </a:p>
        </p:txBody>
      </p:sp>
      <p:grpSp>
        <p:nvGrpSpPr>
          <p:cNvPr id="7" name="Group 6">
            <a:extLst>
              <a:ext uri="{FF2B5EF4-FFF2-40B4-BE49-F238E27FC236}">
                <a16:creationId xmlns:a16="http://schemas.microsoft.com/office/drawing/2014/main" id="{3B89F28D-A50B-FD38-2E23-CACC9884FBE2}"/>
              </a:ext>
            </a:extLst>
          </p:cNvPr>
          <p:cNvGrpSpPr/>
          <p:nvPr/>
        </p:nvGrpSpPr>
        <p:grpSpPr>
          <a:xfrm>
            <a:off x="365576" y="2252338"/>
            <a:ext cx="6529096" cy="278171"/>
            <a:chOff x="4181256" y="3224809"/>
            <a:chExt cx="4379913" cy="278171"/>
          </a:xfrm>
        </p:grpSpPr>
        <p:sp>
          <p:nvSpPr>
            <p:cNvPr id="8" name="직사각형 37">
              <a:extLst>
                <a:ext uri="{FF2B5EF4-FFF2-40B4-BE49-F238E27FC236}">
                  <a16:creationId xmlns:a16="http://schemas.microsoft.com/office/drawing/2014/main" id="{4622A328-4332-F7F6-F71A-B3E316839146}"/>
                </a:ext>
              </a:extLst>
            </p:cNvPr>
            <p:cNvSpPr/>
            <p:nvPr/>
          </p:nvSpPr>
          <p:spPr>
            <a:xfrm>
              <a:off x="4364136" y="3225981"/>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b="1" dirty="0">
                  <a:solidFill>
                    <a:schemeClr val="tx1">
                      <a:lumMod val="75000"/>
                      <a:lumOff val="25000"/>
                    </a:schemeClr>
                  </a:solidFill>
                  <a:latin typeface="SamsungOne 700" panose="020B0803030303020204" pitchFamily="34" charset="0"/>
                  <a:ea typeface="SamsungOne 700" panose="020B0803030303020204" pitchFamily="34" charset="0"/>
                </a:rPr>
                <a:t>Conclusion</a:t>
              </a:r>
            </a:p>
          </p:txBody>
        </p:sp>
        <p:sp>
          <p:nvSpPr>
            <p:cNvPr id="9" name="직사각형 38">
              <a:extLst>
                <a:ext uri="{FF2B5EF4-FFF2-40B4-BE49-F238E27FC236}">
                  <a16:creationId xmlns:a16="http://schemas.microsoft.com/office/drawing/2014/main" id="{826662A8-2FE4-AC74-EE11-E4479CEA2C28}"/>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grpSp>
      <p:sp>
        <p:nvSpPr>
          <p:cNvPr id="10" name="TextBox 9">
            <a:extLst>
              <a:ext uri="{FF2B5EF4-FFF2-40B4-BE49-F238E27FC236}">
                <a16:creationId xmlns:a16="http://schemas.microsoft.com/office/drawing/2014/main" id="{9FF11473-CAFA-59A3-D545-9C7B46FB0DD7}"/>
              </a:ext>
            </a:extLst>
          </p:cNvPr>
          <p:cNvSpPr txBox="1"/>
          <p:nvPr/>
        </p:nvSpPr>
        <p:spPr>
          <a:xfrm>
            <a:off x="343780" y="2720891"/>
            <a:ext cx="9155127" cy="2908489"/>
          </a:xfrm>
          <a:prstGeom prst="rect">
            <a:avLst/>
          </a:prstGeom>
          <a:noFill/>
        </p:spPr>
        <p:txBody>
          <a:bodyPr wrap="square">
            <a:spAutoFit/>
          </a:bodyPr>
          <a:lstStyle/>
          <a:p>
            <a:pPr algn="just"/>
            <a:r>
              <a:rPr lang="en-US" sz="1700" b="0" i="0" dirty="0">
                <a:effectLst/>
                <a:latin typeface="Times New Roman" panose="02020603050405020304" pitchFamily="18" charset="0"/>
                <a:cs typeface="Times New Roman" panose="02020603050405020304" pitchFamily="18" charset="0"/>
              </a:rPr>
              <a:t>Here is the breakdown of project contributions for the tasks:</a:t>
            </a:r>
          </a:p>
          <a:p>
            <a:pPr marL="342900" indent="-342900" algn="just">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Vaishnavi : Read the data from the csv file.</a:t>
            </a:r>
          </a:p>
          <a:p>
            <a:pPr marL="342900" indent="-342900"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Sarika : Checked for null / nan values in the given data set</a:t>
            </a:r>
          </a:p>
          <a:p>
            <a:pPr marL="342900" indent="-342900" algn="just">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Nisarga : Analyzed the distribution of impressions received from home using seaborn</a:t>
            </a:r>
            <a:r>
              <a:rPr lang="en-US" sz="1700" dirty="0">
                <a:latin typeface="Times New Roman" panose="02020603050405020304" pitchFamily="18" charset="0"/>
                <a:cs typeface="Times New Roman" panose="02020603050405020304" pitchFamily="18" charset="0"/>
              </a:rPr>
              <a:t> package.</a:t>
            </a:r>
            <a:endParaRPr lang="en-US" sz="17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Vaishnavi : Analyzed the distribution of impressions received from home using seaborn</a:t>
            </a:r>
            <a:r>
              <a:rPr lang="en-US" sz="1700" dirty="0">
                <a:latin typeface="Times New Roman" panose="02020603050405020304" pitchFamily="18" charset="0"/>
                <a:cs typeface="Times New Roman" panose="02020603050405020304" pitchFamily="18" charset="0"/>
              </a:rPr>
              <a:t> packages.</a:t>
            </a:r>
            <a:endParaRPr lang="en-US" sz="17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Sarika : </a:t>
            </a:r>
            <a:r>
              <a:rPr lang="en-US" sz="1700" b="0" i="0" dirty="0">
                <a:effectLst/>
                <a:latin typeface="Times New Roman" panose="02020603050405020304" pitchFamily="18" charset="0"/>
                <a:cs typeface="Times New Roman" panose="02020603050405020304" pitchFamily="18" charset="0"/>
              </a:rPr>
              <a:t>Analyzed the distribution of impressions received from hashtags using seaborn</a:t>
            </a:r>
            <a:r>
              <a:rPr lang="en-US" sz="1700" dirty="0">
                <a:latin typeface="Times New Roman" panose="02020603050405020304" pitchFamily="18" charset="0"/>
                <a:cs typeface="Times New Roman" panose="02020603050405020304" pitchFamily="18" charset="0"/>
              </a:rPr>
              <a:t> packages.</a:t>
            </a:r>
            <a:endParaRPr lang="en-US" sz="17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Nisarga : </a:t>
            </a:r>
            <a:r>
              <a:rPr lang="en-US" sz="1600" b="0" i="0" dirty="0">
                <a:effectLst/>
                <a:latin typeface="Times New Roman" panose="02020603050405020304" pitchFamily="18" charset="0"/>
                <a:cs typeface="Times New Roman" panose="02020603050405020304" pitchFamily="18" charset="0"/>
              </a:rPr>
              <a:t>Analyzed the percentage of impressions received from various sources using  pie chart.</a:t>
            </a:r>
          </a:p>
          <a:p>
            <a:pPr marL="342900" indent="-342900"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Vaishnavi : </a:t>
            </a:r>
            <a:r>
              <a:rPr lang="en-US" sz="1600" dirty="0">
                <a:latin typeface="Times New Roman" panose="02020603050405020304" pitchFamily="18" charset="0"/>
                <a:cs typeface="Times New Roman" panose="02020603050405020304" pitchFamily="18" charset="0"/>
              </a:rPr>
              <a:t>Created a </a:t>
            </a:r>
            <a:r>
              <a:rPr lang="en-US" sz="1600" dirty="0" err="1">
                <a:latin typeface="Times New Roman" panose="02020603050405020304" pitchFamily="18" charset="0"/>
                <a:cs typeface="Times New Roman" panose="02020603050405020304" pitchFamily="18" charset="0"/>
              </a:rPr>
              <a:t>wordcloud</a:t>
            </a:r>
            <a:r>
              <a:rPr lang="en-US" sz="1600" dirty="0">
                <a:latin typeface="Times New Roman" panose="02020603050405020304" pitchFamily="18" charset="0"/>
                <a:cs typeface="Times New Roman" panose="02020603050405020304" pitchFamily="18" charset="0"/>
              </a:rPr>
              <a:t> of the most used words in the captions of Instagram posts.</a:t>
            </a:r>
            <a:endParaRPr lang="en-US" sz="16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Sarika : Created a </a:t>
            </a:r>
            <a:r>
              <a:rPr lang="en-US" sz="1600" dirty="0" err="1">
                <a:latin typeface="Times New Roman" panose="02020603050405020304" pitchFamily="18" charset="0"/>
                <a:cs typeface="Times New Roman" panose="02020603050405020304" pitchFamily="18" charset="0"/>
              </a:rPr>
              <a:t>wordcloud</a:t>
            </a:r>
            <a:r>
              <a:rPr lang="en-US" sz="1600" dirty="0">
                <a:latin typeface="Times New Roman" panose="02020603050405020304" pitchFamily="18" charset="0"/>
                <a:cs typeface="Times New Roman" panose="02020603050405020304" pitchFamily="18" charset="0"/>
              </a:rPr>
              <a:t> of the most used words in the hashtags of Instagram posts.</a:t>
            </a:r>
          </a:p>
          <a:p>
            <a:pPr marL="342900" indent="-342900"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Nisarga : Analyzed the relationship between the number of likes and impressions on Instagram posts using a scatter chart.</a:t>
            </a:r>
          </a:p>
        </p:txBody>
      </p:sp>
    </p:spTree>
    <p:extLst>
      <p:ext uri="{BB962C8B-B14F-4D97-AF65-F5344CB8AC3E}">
        <p14:creationId xmlns:p14="http://schemas.microsoft.com/office/powerpoint/2010/main" val="3663377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558799" y="928961"/>
            <a:ext cx="6683249"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4400" dirty="0">
                <a:solidFill>
                  <a:schemeClr val="bg1"/>
                </a:solidFill>
                <a:latin typeface="Samsung Sharp Sans" pitchFamily="2" charset="0"/>
                <a:ea typeface="Samsung Sharp Sans" pitchFamily="2" charset="0"/>
                <a:cs typeface="Samsung Sharp Sans" pitchFamily="2" charset="0"/>
              </a:rPr>
              <a:t>INSTAGRAM REACH ANALYSIS</a:t>
            </a:r>
          </a:p>
          <a:p>
            <a:endParaRPr lang="en-US" altLang="ko-KR" sz="2800" dirty="0">
              <a:solidFill>
                <a:schemeClr val="bg1"/>
              </a:solidFill>
              <a:latin typeface="Samsung Sharp Sans" pitchFamily="2" charset="0"/>
              <a:ea typeface="Samsung Sharp Sans" pitchFamily="2" charset="0"/>
              <a:cs typeface="Samsung Sharp Sans" pitchFamily="2" charset="0"/>
            </a:endParaRPr>
          </a:p>
        </p:txBody>
      </p:sp>
      <p:grpSp>
        <p:nvGrpSpPr>
          <p:cNvPr id="7" name="Group 6">
            <a:extLst>
              <a:ext uri="{FF2B5EF4-FFF2-40B4-BE49-F238E27FC236}">
                <a16:creationId xmlns:a16="http://schemas.microsoft.com/office/drawing/2014/main" id="{3B89F28D-A50B-FD38-2E23-CACC9884FBE2}"/>
              </a:ext>
            </a:extLst>
          </p:cNvPr>
          <p:cNvGrpSpPr/>
          <p:nvPr/>
        </p:nvGrpSpPr>
        <p:grpSpPr>
          <a:xfrm>
            <a:off x="365576" y="2252338"/>
            <a:ext cx="6529096" cy="278171"/>
            <a:chOff x="4181256" y="3224809"/>
            <a:chExt cx="4379913" cy="278171"/>
          </a:xfrm>
        </p:grpSpPr>
        <p:sp>
          <p:nvSpPr>
            <p:cNvPr id="8" name="직사각형 37">
              <a:extLst>
                <a:ext uri="{FF2B5EF4-FFF2-40B4-BE49-F238E27FC236}">
                  <a16:creationId xmlns:a16="http://schemas.microsoft.com/office/drawing/2014/main" id="{4622A328-4332-F7F6-F71A-B3E316839146}"/>
                </a:ext>
              </a:extLst>
            </p:cNvPr>
            <p:cNvSpPr/>
            <p:nvPr/>
          </p:nvSpPr>
          <p:spPr>
            <a:xfrm>
              <a:off x="4364136" y="3225981"/>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b="1" dirty="0">
                  <a:solidFill>
                    <a:schemeClr val="tx1">
                      <a:lumMod val="75000"/>
                      <a:lumOff val="25000"/>
                    </a:schemeClr>
                  </a:solidFill>
                  <a:latin typeface="SamsungOne 700" panose="020B0803030303020204" pitchFamily="34" charset="0"/>
                  <a:ea typeface="SamsungOne 700" panose="020B0803030303020204" pitchFamily="34" charset="0"/>
                </a:rPr>
                <a:t>Conclusion</a:t>
              </a:r>
            </a:p>
          </p:txBody>
        </p:sp>
        <p:sp>
          <p:nvSpPr>
            <p:cNvPr id="9" name="직사각형 38">
              <a:extLst>
                <a:ext uri="{FF2B5EF4-FFF2-40B4-BE49-F238E27FC236}">
                  <a16:creationId xmlns:a16="http://schemas.microsoft.com/office/drawing/2014/main" id="{826662A8-2FE4-AC74-EE11-E4479CEA2C28}"/>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grpSp>
      <p:sp>
        <p:nvSpPr>
          <p:cNvPr id="10" name="TextBox 9">
            <a:extLst>
              <a:ext uri="{FF2B5EF4-FFF2-40B4-BE49-F238E27FC236}">
                <a16:creationId xmlns:a16="http://schemas.microsoft.com/office/drawing/2014/main" id="{9FF11473-CAFA-59A3-D545-9C7B46FB0DD7}"/>
              </a:ext>
            </a:extLst>
          </p:cNvPr>
          <p:cNvSpPr txBox="1"/>
          <p:nvPr/>
        </p:nvSpPr>
        <p:spPr>
          <a:xfrm>
            <a:off x="558799" y="2720890"/>
            <a:ext cx="8585201" cy="1923604"/>
          </a:xfrm>
          <a:prstGeom prst="rect">
            <a:avLst/>
          </a:prstGeom>
          <a:noFill/>
        </p:spPr>
        <p:txBody>
          <a:bodyPr wrap="square">
            <a:spAutoFit/>
          </a:bodyPr>
          <a:lstStyle/>
          <a:p>
            <a:pPr algn="just"/>
            <a:r>
              <a:rPr lang="en-US" sz="1700" b="0" i="0" dirty="0">
                <a:effectLst/>
                <a:latin typeface="Times New Roman" panose="02020603050405020304" pitchFamily="18" charset="0"/>
                <a:cs typeface="Times New Roman" panose="02020603050405020304" pitchFamily="18" charset="0"/>
              </a:rPr>
              <a:t>Here is the breakdown of project contributions for the tasks:</a:t>
            </a:r>
          </a:p>
          <a:p>
            <a:pPr marL="342900" indent="-342900" algn="just">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Vaishnavi : Analyzed the relationship between the number of comments and impressions on Instagram posts using a scatter chart.</a:t>
            </a:r>
          </a:p>
          <a:p>
            <a:pPr marL="342900" indent="-342900"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Sarika : </a:t>
            </a:r>
            <a:r>
              <a:rPr lang="en-US" sz="1700" b="0" i="0" dirty="0">
                <a:effectLst/>
                <a:latin typeface="Times New Roman" panose="02020603050405020304" pitchFamily="18" charset="0"/>
                <a:cs typeface="Times New Roman" panose="02020603050405020304" pitchFamily="18" charset="0"/>
              </a:rPr>
              <a:t>Analyzed the relationship between the number of shares and impressions on Instagram posts using a scatter chart. </a:t>
            </a:r>
          </a:p>
          <a:p>
            <a:pPr marL="342900" indent="-342900" algn="just">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Nisarga : Analyzed the relationship between the number of saves and impressions on Instagram posts using a scatter chart.</a:t>
            </a:r>
          </a:p>
        </p:txBody>
      </p:sp>
    </p:spTree>
    <p:extLst>
      <p:ext uri="{BB962C8B-B14F-4D97-AF65-F5344CB8AC3E}">
        <p14:creationId xmlns:p14="http://schemas.microsoft.com/office/powerpoint/2010/main" val="2396124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620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558799" y="928961"/>
            <a:ext cx="7899925"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4400" dirty="0">
                <a:solidFill>
                  <a:schemeClr val="bg1"/>
                </a:solidFill>
                <a:latin typeface="Samsung Sharp Sans" pitchFamily="2" charset="0"/>
                <a:ea typeface="Samsung Sharp Sans" pitchFamily="2" charset="0"/>
                <a:cs typeface="Samsung Sharp Sans" pitchFamily="2" charset="0"/>
              </a:rPr>
              <a:t>INSTAGRAM REACH ANALYSIS</a:t>
            </a:r>
          </a:p>
          <a:p>
            <a:endParaRPr lang="en-US" altLang="ko-KR" sz="2800" dirty="0">
              <a:solidFill>
                <a:schemeClr val="bg1"/>
              </a:solidFill>
              <a:latin typeface="Samsung Sharp Sans" pitchFamily="2" charset="0"/>
              <a:ea typeface="Samsung Sharp Sans" pitchFamily="2" charset="0"/>
              <a:cs typeface="Samsung Sharp Sans" pitchFamily="2" charset="0"/>
            </a:endParaRPr>
          </a:p>
        </p:txBody>
      </p:sp>
      <p:grpSp>
        <p:nvGrpSpPr>
          <p:cNvPr id="29" name="Group 1">
            <a:extLst>
              <a:ext uri="{FF2B5EF4-FFF2-40B4-BE49-F238E27FC236}">
                <a16:creationId xmlns:a16="http://schemas.microsoft.com/office/drawing/2014/main" id="{DC6F8C60-5F91-4AF4-A2B4-D2C4302BB33F}"/>
              </a:ext>
            </a:extLst>
          </p:cNvPr>
          <p:cNvGrpSpPr/>
          <p:nvPr/>
        </p:nvGrpSpPr>
        <p:grpSpPr>
          <a:xfrm>
            <a:off x="571500" y="2278829"/>
            <a:ext cx="4379913" cy="307777"/>
            <a:chOff x="4181256" y="3210593"/>
            <a:chExt cx="4379913" cy="307777"/>
          </a:xfrm>
        </p:grpSpPr>
        <p:sp>
          <p:nvSpPr>
            <p:cNvPr id="38" name="직사각형 37"/>
            <p:cNvSpPr/>
            <p:nvPr/>
          </p:nvSpPr>
          <p:spPr>
            <a:xfrm>
              <a:off x="4306042" y="3210593"/>
              <a:ext cx="4255127"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sz="2000" b="1" dirty="0">
                  <a:solidFill>
                    <a:schemeClr val="tx1">
                      <a:lumMod val="75000"/>
                      <a:lumOff val="25000"/>
                    </a:schemeClr>
                  </a:solidFill>
                  <a:latin typeface="SamsungOne 700" panose="020B0803030303020204" pitchFamily="34" charset="0"/>
                  <a:ea typeface="SamsungOne 700" panose="020B0803030303020204" pitchFamily="34" charset="0"/>
                </a:rPr>
                <a:t>UNIT 1. Problem Statement</a:t>
              </a:r>
            </a:p>
          </p:txBody>
        </p:sp>
        <p:sp>
          <p:nvSpPr>
            <p:cNvPr id="39" name="직사각형 38"/>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grpSp>
      <p:pic>
        <p:nvPicPr>
          <p:cNvPr id="3" name="Picture 2">
            <a:extLst>
              <a:ext uri="{FF2B5EF4-FFF2-40B4-BE49-F238E27FC236}">
                <a16:creationId xmlns:a16="http://schemas.microsoft.com/office/drawing/2014/main" id="{5252B0A8-CE09-1E5E-204A-3B738BB363FC}"/>
              </a:ext>
            </a:extLst>
          </p:cNvPr>
          <p:cNvPicPr>
            <a:picLocks noChangeAspect="1"/>
          </p:cNvPicPr>
          <p:nvPr/>
        </p:nvPicPr>
        <p:blipFill>
          <a:blip r:embed="rId3"/>
          <a:stretch>
            <a:fillRect/>
          </a:stretch>
        </p:blipFill>
        <p:spPr>
          <a:xfrm>
            <a:off x="1971301" y="3151255"/>
            <a:ext cx="2537460" cy="2240280"/>
          </a:xfrm>
          <a:prstGeom prst="rect">
            <a:avLst/>
          </a:prstGeom>
        </p:spPr>
      </p:pic>
    </p:spTree>
    <p:extLst>
      <p:ext uri="{BB962C8B-B14F-4D97-AF65-F5344CB8AC3E}">
        <p14:creationId xmlns:p14="http://schemas.microsoft.com/office/powerpoint/2010/main" val="417476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594799" y="955465"/>
            <a:ext cx="7899925"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4400" dirty="0">
                <a:solidFill>
                  <a:schemeClr val="bg1"/>
                </a:solidFill>
                <a:latin typeface="Samsung Sharp Sans" pitchFamily="2" charset="0"/>
                <a:ea typeface="Samsung Sharp Sans" pitchFamily="2" charset="0"/>
                <a:cs typeface="Samsung Sharp Sans" pitchFamily="2" charset="0"/>
              </a:rPr>
              <a:t>INSTAGRAM REACH ANALYSIS</a:t>
            </a:r>
          </a:p>
          <a:p>
            <a:endParaRPr lang="en-US" altLang="ko-KR" sz="2800" dirty="0">
              <a:solidFill>
                <a:schemeClr val="bg1"/>
              </a:solidFill>
              <a:latin typeface="Samsung Sharp Sans" pitchFamily="2" charset="0"/>
              <a:ea typeface="Samsung Sharp Sans" pitchFamily="2" charset="0"/>
              <a:cs typeface="Samsung Sharp Sans" pitchFamily="2" charset="0"/>
            </a:endParaRPr>
          </a:p>
        </p:txBody>
      </p:sp>
      <p:grpSp>
        <p:nvGrpSpPr>
          <p:cNvPr id="22" name="Group 1">
            <a:extLst>
              <a:ext uri="{FF2B5EF4-FFF2-40B4-BE49-F238E27FC236}">
                <a16:creationId xmlns:a16="http://schemas.microsoft.com/office/drawing/2014/main" id="{7D0214F6-55D5-4943-ABF3-DD8494318B52}"/>
              </a:ext>
            </a:extLst>
          </p:cNvPr>
          <p:cNvGrpSpPr/>
          <p:nvPr/>
        </p:nvGrpSpPr>
        <p:grpSpPr>
          <a:xfrm>
            <a:off x="558799" y="2243883"/>
            <a:ext cx="4379913" cy="307777"/>
            <a:chOff x="4181256" y="3210593"/>
            <a:chExt cx="4379913" cy="307777"/>
          </a:xfrm>
        </p:grpSpPr>
        <p:sp>
          <p:nvSpPr>
            <p:cNvPr id="23" name="직사각형 37">
              <a:extLst>
                <a:ext uri="{FF2B5EF4-FFF2-40B4-BE49-F238E27FC236}">
                  <a16:creationId xmlns:a16="http://schemas.microsoft.com/office/drawing/2014/main" id="{D865D17B-F777-4FD2-8230-F732FA95C4AA}"/>
                </a:ext>
              </a:extLst>
            </p:cNvPr>
            <p:cNvSpPr/>
            <p:nvPr/>
          </p:nvSpPr>
          <p:spPr>
            <a:xfrm>
              <a:off x="4364136" y="3210593"/>
              <a:ext cx="419703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sz="2000" b="1" dirty="0">
                  <a:solidFill>
                    <a:schemeClr val="tx1">
                      <a:lumMod val="75000"/>
                      <a:lumOff val="25000"/>
                    </a:schemeClr>
                  </a:solidFill>
                  <a:latin typeface="SamsungOne 700" panose="020B0803030303020204" pitchFamily="34" charset="0"/>
                  <a:ea typeface="SamsungOne 700" panose="020B0803030303020204" pitchFamily="34" charset="0"/>
                </a:rPr>
                <a:t>UNIT 2. Data Set Involved</a:t>
              </a:r>
            </a:p>
          </p:txBody>
        </p:sp>
        <p:sp>
          <p:nvSpPr>
            <p:cNvPr id="24" name="직사각형 38">
              <a:extLst>
                <a:ext uri="{FF2B5EF4-FFF2-40B4-BE49-F238E27FC236}">
                  <a16:creationId xmlns:a16="http://schemas.microsoft.com/office/drawing/2014/main" id="{E23B952E-EE2F-4202-8442-CDF50A9B0AD6}"/>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grpSp>
      <p:graphicFrame>
        <p:nvGraphicFramePr>
          <p:cNvPr id="4" name="Object 3">
            <a:extLst>
              <a:ext uri="{FF2B5EF4-FFF2-40B4-BE49-F238E27FC236}">
                <a16:creationId xmlns:a16="http://schemas.microsoft.com/office/drawing/2014/main" id="{0C7A4290-D4F6-035B-4AC2-428F5E363F60}"/>
              </a:ext>
            </a:extLst>
          </p:cNvPr>
          <p:cNvGraphicFramePr>
            <a:graphicFrameLocks noChangeAspect="1"/>
          </p:cNvGraphicFramePr>
          <p:nvPr>
            <p:extLst>
              <p:ext uri="{D42A27DB-BD31-4B8C-83A1-F6EECF244321}">
                <p14:modId xmlns:p14="http://schemas.microsoft.com/office/powerpoint/2010/main" val="3053810818"/>
              </p:ext>
            </p:extLst>
          </p:nvPr>
        </p:nvGraphicFramePr>
        <p:xfrm>
          <a:off x="1110342" y="2855167"/>
          <a:ext cx="1847461" cy="1371600"/>
        </p:xfrm>
        <a:graphic>
          <a:graphicData uri="http://schemas.openxmlformats.org/presentationml/2006/ole">
            <mc:AlternateContent xmlns:mc="http://schemas.openxmlformats.org/markup-compatibility/2006">
              <mc:Choice xmlns:v="urn:schemas-microsoft-com:vml" Requires="v">
                <p:oleObj name="Worksheet" showAsIcon="1" r:id="rId3" imgW="914400" imgH="792360" progId="Excel.Sheet.12">
                  <p:embed/>
                </p:oleObj>
              </mc:Choice>
              <mc:Fallback>
                <p:oleObj name="Worksheet" showAsIcon="1" r:id="rId3" imgW="914400" imgH="792360" progId="Excel.Sheet.12">
                  <p:embed/>
                  <p:pic>
                    <p:nvPicPr>
                      <p:cNvPr id="4" name="Object 3">
                        <a:extLst>
                          <a:ext uri="{FF2B5EF4-FFF2-40B4-BE49-F238E27FC236}">
                            <a16:creationId xmlns:a16="http://schemas.microsoft.com/office/drawing/2014/main" id="{0C7A4290-D4F6-035B-4AC2-428F5E363F60}"/>
                          </a:ext>
                        </a:extLst>
                      </p:cNvPr>
                      <p:cNvPicPr/>
                      <p:nvPr/>
                    </p:nvPicPr>
                    <p:blipFill>
                      <a:blip r:embed="rId4"/>
                      <a:stretch>
                        <a:fillRect/>
                      </a:stretch>
                    </p:blipFill>
                    <p:spPr>
                      <a:xfrm>
                        <a:off x="1110342" y="2855167"/>
                        <a:ext cx="1847461" cy="1371600"/>
                      </a:xfrm>
                      <a:prstGeom prst="rect">
                        <a:avLst/>
                      </a:prstGeom>
                    </p:spPr>
                  </p:pic>
                </p:oleObj>
              </mc:Fallback>
            </mc:AlternateContent>
          </a:graphicData>
        </a:graphic>
      </p:graphicFrame>
    </p:spTree>
    <p:extLst>
      <p:ext uri="{BB962C8B-B14F-4D97-AF65-F5344CB8AC3E}">
        <p14:creationId xmlns:p14="http://schemas.microsoft.com/office/powerpoint/2010/main" val="299051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285135" y="928961"/>
            <a:ext cx="8173589"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4400" dirty="0">
                <a:solidFill>
                  <a:schemeClr val="bg1"/>
                </a:solidFill>
                <a:latin typeface="Samsung Sharp Sans" pitchFamily="2" charset="0"/>
                <a:ea typeface="Samsung Sharp Sans" pitchFamily="2" charset="0"/>
                <a:cs typeface="Samsung Sharp Sans" pitchFamily="2" charset="0"/>
              </a:rPr>
              <a:t>INSTAGRAM REACH ANALYSIS</a:t>
            </a:r>
          </a:p>
          <a:p>
            <a:endParaRPr lang="en-US" altLang="ko-KR" sz="2800" dirty="0">
              <a:solidFill>
                <a:schemeClr val="bg1"/>
              </a:solidFill>
              <a:latin typeface="Samsung Sharp Sans" pitchFamily="2" charset="0"/>
              <a:ea typeface="Samsung Sharp Sans" pitchFamily="2" charset="0"/>
              <a:cs typeface="Samsung Sharp Sans" pitchFamily="2" charset="0"/>
            </a:endParaRPr>
          </a:p>
        </p:txBody>
      </p:sp>
      <p:grpSp>
        <p:nvGrpSpPr>
          <p:cNvPr id="26" name="Group 1">
            <a:extLst>
              <a:ext uri="{FF2B5EF4-FFF2-40B4-BE49-F238E27FC236}">
                <a16:creationId xmlns:a16="http://schemas.microsoft.com/office/drawing/2014/main" id="{B04F504A-8F12-4222-8233-E8A01A62BE7F}"/>
              </a:ext>
            </a:extLst>
          </p:cNvPr>
          <p:cNvGrpSpPr/>
          <p:nvPr/>
        </p:nvGrpSpPr>
        <p:grpSpPr>
          <a:xfrm>
            <a:off x="370357" y="2125029"/>
            <a:ext cx="6037350" cy="276999"/>
            <a:chOff x="4241761" y="3225982"/>
            <a:chExt cx="4319408" cy="276999"/>
          </a:xfrm>
        </p:grpSpPr>
        <p:sp>
          <p:nvSpPr>
            <p:cNvPr id="27" name="직사각형 37">
              <a:extLst>
                <a:ext uri="{FF2B5EF4-FFF2-40B4-BE49-F238E27FC236}">
                  <a16:creationId xmlns:a16="http://schemas.microsoft.com/office/drawing/2014/main" id="{842BA52B-D28D-4DA4-ABFF-1D65A88FF870}"/>
                </a:ext>
              </a:extLst>
            </p:cNvPr>
            <p:cNvSpPr/>
            <p:nvPr/>
          </p:nvSpPr>
          <p:spPr>
            <a:xfrm>
              <a:off x="4364136" y="3225982"/>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b="1" dirty="0">
                  <a:solidFill>
                    <a:schemeClr val="tx1">
                      <a:lumMod val="75000"/>
                      <a:lumOff val="25000"/>
                    </a:schemeClr>
                  </a:solidFill>
                  <a:latin typeface="SamsungOne 700" panose="020B0803030303020204" pitchFamily="34" charset="0"/>
                  <a:ea typeface="SamsungOne 700" panose="020B0803030303020204" pitchFamily="34" charset="0"/>
                </a:rPr>
                <a:t>UNIT 3. Data Analysis and Visualization Concepts Applied</a:t>
              </a:r>
            </a:p>
          </p:txBody>
        </p:sp>
        <p:sp>
          <p:nvSpPr>
            <p:cNvPr id="28" name="직사각형 38">
              <a:extLst>
                <a:ext uri="{FF2B5EF4-FFF2-40B4-BE49-F238E27FC236}">
                  <a16:creationId xmlns:a16="http://schemas.microsoft.com/office/drawing/2014/main" id="{DAE37420-EEA4-419E-A084-4EE55B9A58E2}"/>
                </a:ext>
              </a:extLst>
            </p:cNvPr>
            <p:cNvSpPr/>
            <p:nvPr/>
          </p:nvSpPr>
          <p:spPr>
            <a:xfrm>
              <a:off x="4241761" y="3249890"/>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grpSp>
      <p:sp>
        <p:nvSpPr>
          <p:cNvPr id="4" name="TextBox 3">
            <a:extLst>
              <a:ext uri="{FF2B5EF4-FFF2-40B4-BE49-F238E27FC236}">
                <a16:creationId xmlns:a16="http://schemas.microsoft.com/office/drawing/2014/main" id="{A0179346-8E12-6D01-1E3A-8C406EB21F2F}"/>
              </a:ext>
            </a:extLst>
          </p:cNvPr>
          <p:cNvSpPr txBox="1"/>
          <p:nvPr/>
        </p:nvSpPr>
        <p:spPr>
          <a:xfrm>
            <a:off x="91544" y="2400937"/>
            <a:ext cx="9875416" cy="4278094"/>
          </a:xfrm>
          <a:prstGeom prst="rect">
            <a:avLst/>
          </a:prstGeom>
          <a:noFill/>
        </p:spPr>
        <p:txBody>
          <a:bodyPr wrap="square">
            <a:spAutoFit/>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 </a:t>
            </a:r>
            <a:r>
              <a:rPr lang="en-US" sz="1600" u="sng" dirty="0" err="1">
                <a:latin typeface="Times New Roman" panose="02020603050405020304" pitchFamily="18" charset="0"/>
                <a:cs typeface="Times New Roman" panose="02020603050405020304" pitchFamily="18" charset="0"/>
              </a:rPr>
              <a:t>DataFrames</a:t>
            </a:r>
            <a:r>
              <a:rPr lang="en-US" sz="1600" u="sng"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-It allows for easy storage and manipulation of structured data, making it a popular choice for data cleaning, preparation, and analysis tasks.</a:t>
            </a:r>
          </a:p>
          <a:p>
            <a:r>
              <a:rPr lang="en-US" sz="1600" dirty="0">
                <a:latin typeface="Times New Roman" panose="02020603050405020304" pitchFamily="18" charset="0"/>
                <a:cs typeface="Times New Roman" panose="02020603050405020304" pitchFamily="18" charset="0"/>
              </a:rPr>
              <a:t>2. </a:t>
            </a:r>
            <a:r>
              <a:rPr lang="en-US" sz="1600" u="sng" dirty="0">
                <a:latin typeface="Times New Roman" panose="02020603050405020304" pitchFamily="18" charset="0"/>
                <a:cs typeface="Times New Roman" panose="02020603050405020304" pitchFamily="18" charset="0"/>
              </a:rPr>
              <a:t>Data Cleansings:</a:t>
            </a:r>
          </a:p>
          <a:p>
            <a:r>
              <a:rPr lang="en-US" sz="1600" dirty="0">
                <a:latin typeface="Times New Roman" panose="02020603050405020304" pitchFamily="18" charset="0"/>
                <a:cs typeface="Times New Roman" panose="02020603050405020304" pitchFamily="18" charset="0"/>
              </a:rPr>
              <a:t>-The process of identifying and correcting errors, inconsistencies, and inaccuracies in a dataset to improve its quality and reliability.</a:t>
            </a:r>
          </a:p>
          <a:p>
            <a:r>
              <a:rPr lang="en-US" sz="1600" dirty="0">
                <a:latin typeface="Times New Roman" panose="02020603050405020304" pitchFamily="18" charset="0"/>
                <a:cs typeface="Times New Roman" panose="02020603050405020304" pitchFamily="18" charset="0"/>
              </a:rPr>
              <a:t>3. </a:t>
            </a:r>
            <a:r>
              <a:rPr lang="en-US" sz="1600" u="sng" dirty="0">
                <a:latin typeface="Times New Roman" panose="02020603050405020304" pitchFamily="18" charset="0"/>
                <a:cs typeface="Times New Roman" panose="02020603050405020304" pitchFamily="18" charset="0"/>
              </a:rPr>
              <a:t>Analyzing the relationship:</a:t>
            </a:r>
          </a:p>
          <a:p>
            <a:r>
              <a:rPr lang="en-US" sz="1600" dirty="0">
                <a:latin typeface="Times New Roman" panose="02020603050405020304" pitchFamily="18" charset="0"/>
                <a:cs typeface="Times New Roman" panose="02020603050405020304" pitchFamily="18" charset="0"/>
              </a:rPr>
              <a:t>-Analyzing the relationship between the number of likes </a:t>
            </a:r>
            <a:r>
              <a:rPr lang="en-US" sz="1600" dirty="0" err="1">
                <a:latin typeface="Times New Roman" panose="02020603050405020304" pitchFamily="18" charset="0"/>
                <a:cs typeface="Times New Roman" panose="02020603050405020304" pitchFamily="18" charset="0"/>
              </a:rPr>
              <a:t>a,number</a:t>
            </a:r>
            <a:r>
              <a:rPr lang="en-US" sz="1600" dirty="0">
                <a:latin typeface="Times New Roman" panose="02020603050405020304" pitchFamily="18" charset="0"/>
                <a:cs typeface="Times New Roman" panose="02020603050405020304" pitchFamily="18" charset="0"/>
              </a:rPr>
              <a:t> of comments ,number of shares and number of saves and the number of impressions using as scatter chart.</a:t>
            </a:r>
          </a:p>
          <a:p>
            <a:r>
              <a:rPr lang="en-US" sz="1600" dirty="0">
                <a:latin typeface="Times New Roman" panose="02020603050405020304" pitchFamily="18" charset="0"/>
                <a:cs typeface="Times New Roman" panose="02020603050405020304" pitchFamily="18" charset="0"/>
              </a:rPr>
              <a:t>4. </a:t>
            </a:r>
            <a:r>
              <a:rPr lang="en-US" sz="1600" u="sng" dirty="0" err="1">
                <a:latin typeface="Times New Roman" panose="02020603050405020304" pitchFamily="18" charset="0"/>
                <a:cs typeface="Times New Roman" panose="02020603050405020304" pitchFamily="18" charset="0"/>
              </a:rPr>
              <a:t>Wordclouds</a:t>
            </a:r>
            <a:r>
              <a:rPr lang="en-US" sz="1600" u="sng"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Wordclouds</a:t>
            </a:r>
            <a:r>
              <a:rPr lang="en-US" sz="1600" dirty="0">
                <a:latin typeface="Times New Roman" panose="02020603050405020304" pitchFamily="18" charset="0"/>
                <a:cs typeface="Times New Roman" panose="02020603050405020304" pitchFamily="18" charset="0"/>
              </a:rPr>
              <a:t> are used </a:t>
            </a:r>
            <a:r>
              <a:rPr lang="en-US" sz="1600" dirty="0" err="1">
                <a:latin typeface="Times New Roman" panose="02020603050405020304" pitchFamily="18" charset="0"/>
                <a:cs typeface="Times New Roman" panose="02020603050405020304" pitchFamily="18" charset="0"/>
              </a:rPr>
              <a:t>used</a:t>
            </a:r>
            <a:r>
              <a:rPr lang="en-US" sz="1600" dirty="0">
                <a:latin typeface="Times New Roman" panose="02020603050405020304" pitchFamily="18" charset="0"/>
                <a:cs typeface="Times New Roman" panose="02020603050405020304" pitchFamily="18" charset="0"/>
              </a:rPr>
              <a:t> to visualize the most used words in captions </a:t>
            </a:r>
            <a:r>
              <a:rPr lang="en-US" sz="1600" dirty="0" err="1">
                <a:latin typeface="Times New Roman" panose="02020603050405020304" pitchFamily="18" charset="0"/>
                <a:cs typeface="Times New Roman" panose="02020603050405020304" pitchFamily="18" charset="0"/>
              </a:rPr>
              <a:t>ofInstagram</a:t>
            </a:r>
            <a:r>
              <a:rPr lang="en-US" sz="1600" dirty="0">
                <a:latin typeface="Times New Roman" panose="02020603050405020304" pitchFamily="18" charset="0"/>
                <a:cs typeface="Times New Roman" panose="02020603050405020304" pitchFamily="18" charset="0"/>
              </a:rPr>
              <a:t> posts hashtags in Instagram posts.</a:t>
            </a:r>
          </a:p>
          <a:p>
            <a:r>
              <a:rPr lang="en-US" sz="1600" dirty="0">
                <a:latin typeface="Times New Roman" panose="02020603050405020304" pitchFamily="18" charset="0"/>
                <a:cs typeface="Times New Roman" panose="02020603050405020304" pitchFamily="18" charset="0"/>
              </a:rPr>
              <a:t>5. </a:t>
            </a:r>
            <a:r>
              <a:rPr lang="en-US" sz="1600" u="sng" dirty="0">
                <a:latin typeface="Times New Roman" panose="02020603050405020304" pitchFamily="18" charset="0"/>
                <a:cs typeface="Times New Roman" panose="02020603050405020304" pitchFamily="18" charset="0"/>
              </a:rPr>
              <a:t>Seaborn:</a:t>
            </a:r>
          </a:p>
          <a:p>
            <a:r>
              <a:rPr lang="en-US" sz="1600" dirty="0">
                <a:latin typeface="Times New Roman" panose="02020603050405020304" pitchFamily="18" charset="0"/>
                <a:cs typeface="Times New Roman" panose="02020603050405020304" pitchFamily="18" charset="0"/>
              </a:rPr>
              <a:t>-It is a Python data visualization library built on top of Matplotlib, offering an easy-to-use API for creating attractive statistical graphics and providing beautiful default styles.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405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558799" y="928961"/>
            <a:ext cx="7021577" cy="6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4400" dirty="0">
                <a:solidFill>
                  <a:schemeClr val="bg1"/>
                </a:solidFill>
                <a:latin typeface="Samsung Sharp Sans" pitchFamily="2" charset="0"/>
                <a:ea typeface="Samsung Sharp Sans" pitchFamily="2" charset="0"/>
                <a:cs typeface="Samsung Sharp Sans" pitchFamily="2" charset="0"/>
              </a:rPr>
              <a:t>INSTAGRAM REACH ANALYSIS</a:t>
            </a:r>
          </a:p>
        </p:txBody>
      </p:sp>
      <p:grpSp>
        <p:nvGrpSpPr>
          <p:cNvPr id="29" name="Group 1">
            <a:extLst>
              <a:ext uri="{FF2B5EF4-FFF2-40B4-BE49-F238E27FC236}">
                <a16:creationId xmlns:a16="http://schemas.microsoft.com/office/drawing/2014/main" id="{DC6F8C60-5F91-4AF4-A2B4-D2C4302BB33F}"/>
              </a:ext>
            </a:extLst>
          </p:cNvPr>
          <p:cNvGrpSpPr/>
          <p:nvPr/>
        </p:nvGrpSpPr>
        <p:grpSpPr>
          <a:xfrm>
            <a:off x="558799" y="2161213"/>
            <a:ext cx="6440606" cy="907941"/>
            <a:chOff x="4181256" y="2922226"/>
            <a:chExt cx="4320551" cy="907941"/>
          </a:xfrm>
        </p:grpSpPr>
        <p:sp>
          <p:nvSpPr>
            <p:cNvPr id="38" name="직사각형 37"/>
            <p:cNvSpPr/>
            <p:nvPr/>
          </p:nvSpPr>
          <p:spPr>
            <a:xfrm>
              <a:off x="4304774" y="2922226"/>
              <a:ext cx="4197033" cy="907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b="1" dirty="0">
                  <a:solidFill>
                    <a:schemeClr val="tx1">
                      <a:lumMod val="75000"/>
                      <a:lumOff val="25000"/>
                    </a:schemeClr>
                  </a:solidFill>
                  <a:latin typeface="SamsungOne 700" panose="020B0803030303020204" pitchFamily="34" charset="0"/>
                  <a:ea typeface="SamsungOne 700" panose="020B0803030303020204" pitchFamily="34" charset="0"/>
                </a:rPr>
                <a:t>UNIT 4. Outcomes</a:t>
              </a:r>
            </a:p>
            <a:p>
              <a:pPr algn="l"/>
              <a:r>
                <a:rPr lang="en-US" altLang="ko-KR" dirty="0">
                  <a:solidFill>
                    <a:schemeClr val="tx1">
                      <a:lumMod val="75000"/>
                      <a:lumOff val="25000"/>
                    </a:schemeClr>
                  </a:solidFill>
                  <a:latin typeface="SamsungOne 700" panose="020B0803030303020204" pitchFamily="34" charset="0"/>
                  <a:ea typeface="SamsungOne 700" panose="020B0803030303020204" pitchFamily="34" charset="0"/>
                </a:rPr>
                <a:t>	</a:t>
              </a:r>
              <a:endParaRPr lang="en-US" sz="1800" b="0" i="0" u="none" strike="noStrike" baseline="0" dirty="0">
                <a:solidFill>
                  <a:srgbClr val="000000"/>
                </a:solidFill>
              </a:endParaRPr>
            </a:p>
            <a:p>
              <a:pPr>
                <a:spcAft>
                  <a:spcPts val="600"/>
                </a:spcAft>
              </a:pPr>
              <a:endParaRPr lang="en-US" altLang="ko-KR" dirty="0">
                <a:solidFill>
                  <a:schemeClr val="tx1">
                    <a:lumMod val="75000"/>
                    <a:lumOff val="25000"/>
                  </a:schemeClr>
                </a:solidFill>
                <a:latin typeface="SamsungOne 700" panose="020B0803030303020204" pitchFamily="34" charset="0"/>
                <a:ea typeface="SamsungOne 700" panose="020B0803030303020204" pitchFamily="34" charset="0"/>
              </a:endParaRPr>
            </a:p>
          </p:txBody>
        </p:sp>
        <p:sp>
          <p:nvSpPr>
            <p:cNvPr id="39" name="직사각형 38"/>
            <p:cNvSpPr/>
            <p:nvPr/>
          </p:nvSpPr>
          <p:spPr>
            <a:xfrm>
              <a:off x="4181256" y="2944517"/>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grpSp>
      <p:sp>
        <p:nvSpPr>
          <p:cNvPr id="10" name="TextBox 9">
            <a:extLst>
              <a:ext uri="{FF2B5EF4-FFF2-40B4-BE49-F238E27FC236}">
                <a16:creationId xmlns:a16="http://schemas.microsoft.com/office/drawing/2014/main" id="{4F7F238F-E0E9-6118-3133-520D9E7DE275}"/>
              </a:ext>
            </a:extLst>
          </p:cNvPr>
          <p:cNvSpPr txBox="1"/>
          <p:nvPr/>
        </p:nvSpPr>
        <p:spPr>
          <a:xfrm>
            <a:off x="401136" y="2615184"/>
            <a:ext cx="7865039" cy="480131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1.Read the data from csv file.</a:t>
            </a:r>
          </a:p>
          <a:p>
            <a:r>
              <a:rPr lang="en-US" dirty="0">
                <a:latin typeface="Times New Roman" panose="02020603050405020304" pitchFamily="18" charset="0"/>
                <a:cs typeface="Times New Roman" panose="02020603050405020304" pitchFamily="18" charset="0"/>
              </a:rPr>
              <a:t>2.Handling Missing values.</a:t>
            </a:r>
          </a:p>
          <a:p>
            <a:r>
              <a:rPr lang="en-US" dirty="0">
                <a:latin typeface="Times New Roman" panose="02020603050405020304" pitchFamily="18" charset="0"/>
                <a:cs typeface="Times New Roman" panose="02020603050405020304" pitchFamily="18" charset="0"/>
              </a:rPr>
              <a:t>3.Distribution of impressions received from home section.</a:t>
            </a:r>
          </a:p>
          <a:p>
            <a:r>
              <a:rPr lang="en-US" dirty="0">
                <a:latin typeface="Times New Roman" panose="02020603050405020304" pitchFamily="18" charset="0"/>
                <a:cs typeface="Times New Roman" panose="02020603050405020304" pitchFamily="18" charset="0"/>
              </a:rPr>
              <a:t>4.Distribution of impressions received from Hashtags.</a:t>
            </a:r>
          </a:p>
          <a:p>
            <a:r>
              <a:rPr lang="en-US" dirty="0">
                <a:latin typeface="Times New Roman" panose="02020603050405020304" pitchFamily="18" charset="0"/>
                <a:cs typeface="Times New Roman" panose="02020603050405020304" pitchFamily="18" charset="0"/>
              </a:rPr>
              <a:t>5. Distribution of impressions received from Explore section.</a:t>
            </a:r>
          </a:p>
          <a:p>
            <a:r>
              <a:rPr lang="en-US" dirty="0">
                <a:latin typeface="Times New Roman" panose="02020603050405020304" pitchFamily="18" charset="0"/>
                <a:cs typeface="Times New Roman" panose="02020603050405020304" pitchFamily="18" charset="0"/>
              </a:rPr>
              <a:t>6.Analyzation of percentage of impressions received from various sources.</a:t>
            </a:r>
          </a:p>
          <a:p>
            <a:r>
              <a:rPr lang="en-US" dirty="0">
                <a:latin typeface="Times New Roman" panose="02020603050405020304" pitchFamily="18" charset="0"/>
                <a:cs typeface="Times New Roman" panose="02020603050405020304" pitchFamily="18" charset="0"/>
              </a:rPr>
              <a:t>7.Wordcloud of captions.</a:t>
            </a:r>
          </a:p>
          <a:p>
            <a:r>
              <a:rPr lang="en-US" dirty="0">
                <a:latin typeface="Times New Roman" panose="02020603050405020304" pitchFamily="18" charset="0"/>
                <a:cs typeface="Times New Roman" panose="02020603050405020304" pitchFamily="18" charset="0"/>
              </a:rPr>
              <a:t>8.Wordcloud of hashtags.</a:t>
            </a:r>
          </a:p>
          <a:p>
            <a:r>
              <a:rPr lang="en-US" dirty="0">
                <a:latin typeface="Times New Roman" panose="02020603050405020304" pitchFamily="18" charset="0"/>
                <a:cs typeface="Times New Roman" panose="02020603050405020304" pitchFamily="18" charset="0"/>
              </a:rPr>
              <a:t>9.Relationship between Likes and Impressions.</a:t>
            </a:r>
          </a:p>
          <a:p>
            <a:r>
              <a:rPr lang="en-US" dirty="0">
                <a:latin typeface="Times New Roman" panose="02020603050405020304" pitchFamily="18" charset="0"/>
                <a:cs typeface="Times New Roman" panose="02020603050405020304" pitchFamily="18" charset="0"/>
              </a:rPr>
              <a:t>10.Relationship between Comments and Impressions.</a:t>
            </a:r>
          </a:p>
          <a:p>
            <a:r>
              <a:rPr lang="en-US" dirty="0">
                <a:latin typeface="Times New Roman" panose="02020603050405020304" pitchFamily="18" charset="0"/>
                <a:cs typeface="Times New Roman" panose="02020603050405020304" pitchFamily="18" charset="0"/>
              </a:rPr>
              <a:t>11.Relationship between Shares and Impressions.</a:t>
            </a:r>
          </a:p>
          <a:p>
            <a:r>
              <a:rPr lang="en-US" dirty="0">
                <a:latin typeface="Times New Roman" panose="02020603050405020304" pitchFamily="18" charset="0"/>
                <a:cs typeface="Times New Roman" panose="02020603050405020304" pitchFamily="18" charset="0"/>
              </a:rPr>
              <a:t>12.Relationship between Saves and Impressions.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270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558799" y="928961"/>
            <a:ext cx="6683249"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4400" dirty="0">
                <a:solidFill>
                  <a:schemeClr val="bg1"/>
                </a:solidFill>
                <a:latin typeface="Samsung Sharp Sans" pitchFamily="2" charset="0"/>
                <a:ea typeface="Samsung Sharp Sans" pitchFamily="2" charset="0"/>
                <a:cs typeface="Samsung Sharp Sans" pitchFamily="2" charset="0"/>
              </a:rPr>
              <a:t>INSTAGRAM REACH ANALYSIS</a:t>
            </a:r>
          </a:p>
          <a:p>
            <a:endParaRPr lang="en-US" altLang="ko-KR" sz="2800" dirty="0">
              <a:solidFill>
                <a:schemeClr val="bg1"/>
              </a:solidFill>
              <a:latin typeface="Samsung Sharp Sans" pitchFamily="2" charset="0"/>
              <a:ea typeface="Samsung Sharp Sans" pitchFamily="2" charset="0"/>
              <a:cs typeface="Samsung Sharp Sans" pitchFamily="2" charset="0"/>
            </a:endParaRPr>
          </a:p>
        </p:txBody>
      </p:sp>
      <p:grpSp>
        <p:nvGrpSpPr>
          <p:cNvPr id="7" name="Group 6">
            <a:extLst>
              <a:ext uri="{FF2B5EF4-FFF2-40B4-BE49-F238E27FC236}">
                <a16:creationId xmlns:a16="http://schemas.microsoft.com/office/drawing/2014/main" id="{3B89F28D-A50B-FD38-2E23-CACC9884FBE2}"/>
              </a:ext>
            </a:extLst>
          </p:cNvPr>
          <p:cNvGrpSpPr/>
          <p:nvPr/>
        </p:nvGrpSpPr>
        <p:grpSpPr>
          <a:xfrm>
            <a:off x="365576" y="2252338"/>
            <a:ext cx="6529096" cy="278171"/>
            <a:chOff x="4181256" y="3224809"/>
            <a:chExt cx="4379913" cy="278171"/>
          </a:xfrm>
        </p:grpSpPr>
        <p:sp>
          <p:nvSpPr>
            <p:cNvPr id="8" name="직사각형 37">
              <a:extLst>
                <a:ext uri="{FF2B5EF4-FFF2-40B4-BE49-F238E27FC236}">
                  <a16:creationId xmlns:a16="http://schemas.microsoft.com/office/drawing/2014/main" id="{4622A328-4332-F7F6-F71A-B3E316839146}"/>
                </a:ext>
              </a:extLst>
            </p:cNvPr>
            <p:cNvSpPr/>
            <p:nvPr/>
          </p:nvSpPr>
          <p:spPr>
            <a:xfrm>
              <a:off x="4364136" y="3225981"/>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IN" altLang="ko-KR" b="1" dirty="0">
                  <a:solidFill>
                    <a:schemeClr val="tx1">
                      <a:lumMod val="75000"/>
                      <a:lumOff val="25000"/>
                    </a:schemeClr>
                  </a:solidFill>
                  <a:latin typeface="SamsungOne 700" panose="020B0803030303020204" pitchFamily="34" charset="0"/>
                  <a:ea typeface="SamsungOne 700" panose="020B0803030303020204" pitchFamily="34" charset="0"/>
                </a:rPr>
                <a:t>Visualization </a:t>
              </a:r>
              <a:endParaRPr lang="en-US" altLang="ko-KR" b="1" dirty="0">
                <a:solidFill>
                  <a:schemeClr val="tx1">
                    <a:lumMod val="75000"/>
                    <a:lumOff val="25000"/>
                  </a:schemeClr>
                </a:solidFill>
                <a:latin typeface="SamsungOne 700" panose="020B0803030303020204" pitchFamily="34" charset="0"/>
                <a:ea typeface="SamsungOne 700" panose="020B0803030303020204" pitchFamily="34" charset="0"/>
              </a:endParaRPr>
            </a:p>
          </p:txBody>
        </p:sp>
        <p:sp>
          <p:nvSpPr>
            <p:cNvPr id="9" name="직사각형 38">
              <a:extLst>
                <a:ext uri="{FF2B5EF4-FFF2-40B4-BE49-F238E27FC236}">
                  <a16:creationId xmlns:a16="http://schemas.microsoft.com/office/drawing/2014/main" id="{826662A8-2FE4-AC74-EE11-E4479CEA2C28}"/>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grpSp>
      <p:pic>
        <p:nvPicPr>
          <p:cNvPr id="3" name="Picture 2">
            <a:extLst>
              <a:ext uri="{FF2B5EF4-FFF2-40B4-BE49-F238E27FC236}">
                <a16:creationId xmlns:a16="http://schemas.microsoft.com/office/drawing/2014/main" id="{9B11B01D-9B06-85BD-D3F0-69DE77B54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382" y="2562602"/>
            <a:ext cx="7452059" cy="3510116"/>
          </a:xfrm>
          <a:prstGeom prst="rect">
            <a:avLst/>
          </a:prstGeom>
        </p:spPr>
      </p:pic>
    </p:spTree>
    <p:extLst>
      <p:ext uri="{BB962C8B-B14F-4D97-AF65-F5344CB8AC3E}">
        <p14:creationId xmlns:p14="http://schemas.microsoft.com/office/powerpoint/2010/main" val="24503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558799" y="928961"/>
            <a:ext cx="668324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4400" dirty="0">
                <a:solidFill>
                  <a:schemeClr val="bg1"/>
                </a:solidFill>
                <a:latin typeface="Samsung Sharp Sans" pitchFamily="2" charset="0"/>
                <a:ea typeface="Samsung Sharp Sans" pitchFamily="2" charset="0"/>
                <a:cs typeface="Samsung Sharp Sans" pitchFamily="2" charset="0"/>
              </a:rPr>
              <a:t>INSTAGRAM REACH ANALYSIS</a:t>
            </a:r>
          </a:p>
          <a:p>
            <a:endParaRPr lang="en-US" altLang="ko-KR" sz="4400" dirty="0">
              <a:solidFill>
                <a:schemeClr val="bg1"/>
              </a:solidFill>
              <a:latin typeface="Samsung Sharp Sans" pitchFamily="2" charset="0"/>
              <a:ea typeface="Samsung Sharp Sans" pitchFamily="2" charset="0"/>
              <a:cs typeface="Samsung Sharp Sans" pitchFamily="2" charset="0"/>
            </a:endParaRPr>
          </a:p>
        </p:txBody>
      </p:sp>
      <p:grpSp>
        <p:nvGrpSpPr>
          <p:cNvPr id="7" name="Group 6">
            <a:extLst>
              <a:ext uri="{FF2B5EF4-FFF2-40B4-BE49-F238E27FC236}">
                <a16:creationId xmlns:a16="http://schemas.microsoft.com/office/drawing/2014/main" id="{3B89F28D-A50B-FD38-2E23-CACC9884FBE2}"/>
              </a:ext>
            </a:extLst>
          </p:cNvPr>
          <p:cNvGrpSpPr/>
          <p:nvPr/>
        </p:nvGrpSpPr>
        <p:grpSpPr>
          <a:xfrm>
            <a:off x="365576" y="2252338"/>
            <a:ext cx="6529096" cy="278171"/>
            <a:chOff x="4181256" y="3224809"/>
            <a:chExt cx="4379913" cy="278171"/>
          </a:xfrm>
        </p:grpSpPr>
        <p:sp>
          <p:nvSpPr>
            <p:cNvPr id="8" name="직사각형 37">
              <a:extLst>
                <a:ext uri="{FF2B5EF4-FFF2-40B4-BE49-F238E27FC236}">
                  <a16:creationId xmlns:a16="http://schemas.microsoft.com/office/drawing/2014/main" id="{4622A328-4332-F7F6-F71A-B3E316839146}"/>
                </a:ext>
              </a:extLst>
            </p:cNvPr>
            <p:cNvSpPr/>
            <p:nvPr/>
          </p:nvSpPr>
          <p:spPr>
            <a:xfrm>
              <a:off x="4364136" y="3225981"/>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IN" altLang="ko-KR" b="1" dirty="0">
                  <a:solidFill>
                    <a:schemeClr val="tx1">
                      <a:lumMod val="75000"/>
                      <a:lumOff val="25000"/>
                    </a:schemeClr>
                  </a:solidFill>
                  <a:latin typeface="SamsungOne 700" panose="020B0803030303020204" pitchFamily="34" charset="0"/>
                  <a:ea typeface="SamsungOne 700" panose="020B0803030303020204" pitchFamily="34" charset="0"/>
                </a:rPr>
                <a:t>Visualization </a:t>
              </a:r>
              <a:endParaRPr lang="en-US" altLang="ko-KR" b="1" dirty="0">
                <a:solidFill>
                  <a:schemeClr val="tx1">
                    <a:lumMod val="75000"/>
                    <a:lumOff val="25000"/>
                  </a:schemeClr>
                </a:solidFill>
                <a:latin typeface="SamsungOne 700" panose="020B0803030303020204" pitchFamily="34" charset="0"/>
                <a:ea typeface="SamsungOne 700" panose="020B0803030303020204" pitchFamily="34" charset="0"/>
              </a:endParaRPr>
            </a:p>
          </p:txBody>
        </p:sp>
        <p:sp>
          <p:nvSpPr>
            <p:cNvPr id="9" name="직사각형 38">
              <a:extLst>
                <a:ext uri="{FF2B5EF4-FFF2-40B4-BE49-F238E27FC236}">
                  <a16:creationId xmlns:a16="http://schemas.microsoft.com/office/drawing/2014/main" id="{826662A8-2FE4-AC74-EE11-E4479CEA2C28}"/>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grpSp>
      <p:pic>
        <p:nvPicPr>
          <p:cNvPr id="4" name="Picture 3">
            <a:extLst>
              <a:ext uri="{FF2B5EF4-FFF2-40B4-BE49-F238E27FC236}">
                <a16:creationId xmlns:a16="http://schemas.microsoft.com/office/drawing/2014/main" id="{334B88C7-06F2-B282-97F7-08A7DB8A36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858" y="2644877"/>
            <a:ext cx="7551174" cy="3519049"/>
          </a:xfrm>
          <a:prstGeom prst="rect">
            <a:avLst/>
          </a:prstGeom>
        </p:spPr>
      </p:pic>
    </p:spTree>
    <p:extLst>
      <p:ext uri="{BB962C8B-B14F-4D97-AF65-F5344CB8AC3E}">
        <p14:creationId xmlns:p14="http://schemas.microsoft.com/office/powerpoint/2010/main" val="330299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558799" y="928961"/>
            <a:ext cx="6683249"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4400" dirty="0">
                <a:solidFill>
                  <a:schemeClr val="bg1"/>
                </a:solidFill>
                <a:latin typeface="Samsung Sharp Sans" pitchFamily="2" charset="0"/>
                <a:ea typeface="Samsung Sharp Sans" pitchFamily="2" charset="0"/>
                <a:cs typeface="Samsung Sharp Sans" pitchFamily="2" charset="0"/>
              </a:rPr>
              <a:t>INSTAGRAM REACH ANALYSIS</a:t>
            </a:r>
          </a:p>
          <a:p>
            <a:endParaRPr lang="en-US" altLang="ko-KR" sz="2800" dirty="0">
              <a:solidFill>
                <a:schemeClr val="bg1"/>
              </a:solidFill>
              <a:latin typeface="Samsung Sharp Sans" pitchFamily="2" charset="0"/>
              <a:ea typeface="Samsung Sharp Sans" pitchFamily="2" charset="0"/>
              <a:cs typeface="Samsung Sharp Sans" pitchFamily="2" charset="0"/>
            </a:endParaRPr>
          </a:p>
        </p:txBody>
      </p:sp>
      <p:grpSp>
        <p:nvGrpSpPr>
          <p:cNvPr id="7" name="Group 6">
            <a:extLst>
              <a:ext uri="{FF2B5EF4-FFF2-40B4-BE49-F238E27FC236}">
                <a16:creationId xmlns:a16="http://schemas.microsoft.com/office/drawing/2014/main" id="{3B89F28D-A50B-FD38-2E23-CACC9884FBE2}"/>
              </a:ext>
            </a:extLst>
          </p:cNvPr>
          <p:cNvGrpSpPr/>
          <p:nvPr/>
        </p:nvGrpSpPr>
        <p:grpSpPr>
          <a:xfrm>
            <a:off x="365576" y="2252338"/>
            <a:ext cx="6529096" cy="278171"/>
            <a:chOff x="4181256" y="3224809"/>
            <a:chExt cx="4379913" cy="278171"/>
          </a:xfrm>
        </p:grpSpPr>
        <p:sp>
          <p:nvSpPr>
            <p:cNvPr id="8" name="직사각형 37">
              <a:extLst>
                <a:ext uri="{FF2B5EF4-FFF2-40B4-BE49-F238E27FC236}">
                  <a16:creationId xmlns:a16="http://schemas.microsoft.com/office/drawing/2014/main" id="{4622A328-4332-F7F6-F71A-B3E316839146}"/>
                </a:ext>
              </a:extLst>
            </p:cNvPr>
            <p:cNvSpPr/>
            <p:nvPr/>
          </p:nvSpPr>
          <p:spPr>
            <a:xfrm>
              <a:off x="4364136" y="3225981"/>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IN" altLang="ko-KR" b="1" dirty="0">
                  <a:solidFill>
                    <a:schemeClr val="tx1">
                      <a:lumMod val="75000"/>
                      <a:lumOff val="25000"/>
                    </a:schemeClr>
                  </a:solidFill>
                  <a:latin typeface="SamsungOne 700" panose="020B0803030303020204" pitchFamily="34" charset="0"/>
                  <a:ea typeface="SamsungOne 700" panose="020B0803030303020204" pitchFamily="34" charset="0"/>
                </a:rPr>
                <a:t>Visualization </a:t>
              </a:r>
              <a:endParaRPr lang="en-US" altLang="ko-KR" b="1" dirty="0">
                <a:solidFill>
                  <a:schemeClr val="tx1">
                    <a:lumMod val="75000"/>
                    <a:lumOff val="25000"/>
                  </a:schemeClr>
                </a:solidFill>
                <a:latin typeface="SamsungOne 700" panose="020B0803030303020204" pitchFamily="34" charset="0"/>
                <a:ea typeface="SamsungOne 700" panose="020B0803030303020204" pitchFamily="34" charset="0"/>
              </a:endParaRPr>
            </a:p>
          </p:txBody>
        </p:sp>
        <p:sp>
          <p:nvSpPr>
            <p:cNvPr id="9" name="직사각형 38">
              <a:extLst>
                <a:ext uri="{FF2B5EF4-FFF2-40B4-BE49-F238E27FC236}">
                  <a16:creationId xmlns:a16="http://schemas.microsoft.com/office/drawing/2014/main" id="{826662A8-2FE4-AC74-EE11-E4479CEA2C28}"/>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grpSp>
      <p:pic>
        <p:nvPicPr>
          <p:cNvPr id="5" name="Picture 4">
            <a:extLst>
              <a:ext uri="{FF2B5EF4-FFF2-40B4-BE49-F238E27FC236}">
                <a16:creationId xmlns:a16="http://schemas.microsoft.com/office/drawing/2014/main" id="{0DD42E0E-9720-5FBE-8504-E9DFE70D29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382" y="2530509"/>
            <a:ext cx="7466334" cy="3634318"/>
          </a:xfrm>
          <a:prstGeom prst="rect">
            <a:avLst/>
          </a:prstGeom>
        </p:spPr>
      </p:pic>
    </p:spTree>
    <p:extLst>
      <p:ext uri="{BB962C8B-B14F-4D97-AF65-F5344CB8AC3E}">
        <p14:creationId xmlns:p14="http://schemas.microsoft.com/office/powerpoint/2010/main" val="150717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133">
            <a:extLst>
              <a:ext uri="{FF2B5EF4-FFF2-40B4-BE49-F238E27FC236}">
                <a16:creationId xmlns:a16="http://schemas.microsoft.com/office/drawing/2014/main" id="{6F7B47BD-258F-4F64-9422-12BCE02D0EE2}"/>
              </a:ext>
            </a:extLst>
          </p:cNvPr>
          <p:cNvSpPr/>
          <p:nvPr/>
        </p:nvSpPr>
        <p:spPr>
          <a:xfrm>
            <a:off x="558799" y="928961"/>
            <a:ext cx="6683249"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4400" dirty="0">
                <a:solidFill>
                  <a:schemeClr val="bg1"/>
                </a:solidFill>
                <a:latin typeface="Samsung Sharp Sans" pitchFamily="2" charset="0"/>
                <a:ea typeface="Samsung Sharp Sans" pitchFamily="2" charset="0"/>
                <a:cs typeface="Samsung Sharp Sans" pitchFamily="2" charset="0"/>
              </a:rPr>
              <a:t>INSTAGRAM REACH ANALYSIS</a:t>
            </a:r>
          </a:p>
          <a:p>
            <a:endParaRPr lang="en-US" altLang="ko-KR" sz="2800" dirty="0">
              <a:solidFill>
                <a:schemeClr val="bg1"/>
              </a:solidFill>
              <a:latin typeface="Samsung Sharp Sans" pitchFamily="2" charset="0"/>
              <a:ea typeface="Samsung Sharp Sans" pitchFamily="2" charset="0"/>
              <a:cs typeface="Samsung Sharp Sans" pitchFamily="2" charset="0"/>
            </a:endParaRPr>
          </a:p>
        </p:txBody>
      </p:sp>
      <p:grpSp>
        <p:nvGrpSpPr>
          <p:cNvPr id="7" name="Group 6">
            <a:extLst>
              <a:ext uri="{FF2B5EF4-FFF2-40B4-BE49-F238E27FC236}">
                <a16:creationId xmlns:a16="http://schemas.microsoft.com/office/drawing/2014/main" id="{3B89F28D-A50B-FD38-2E23-CACC9884FBE2}"/>
              </a:ext>
            </a:extLst>
          </p:cNvPr>
          <p:cNvGrpSpPr/>
          <p:nvPr/>
        </p:nvGrpSpPr>
        <p:grpSpPr>
          <a:xfrm>
            <a:off x="365576" y="2239838"/>
            <a:ext cx="6482800" cy="276999"/>
            <a:chOff x="4181256" y="3212309"/>
            <a:chExt cx="4348856" cy="276999"/>
          </a:xfrm>
        </p:grpSpPr>
        <p:sp>
          <p:nvSpPr>
            <p:cNvPr id="8" name="직사각형 37">
              <a:extLst>
                <a:ext uri="{FF2B5EF4-FFF2-40B4-BE49-F238E27FC236}">
                  <a16:creationId xmlns:a16="http://schemas.microsoft.com/office/drawing/2014/main" id="{4622A328-4332-F7F6-F71A-B3E316839146}"/>
                </a:ext>
              </a:extLst>
            </p:cNvPr>
            <p:cNvSpPr/>
            <p:nvPr/>
          </p:nvSpPr>
          <p:spPr>
            <a:xfrm>
              <a:off x="4333079" y="3212309"/>
              <a:ext cx="419703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IN" altLang="ko-KR" b="1" dirty="0">
                  <a:solidFill>
                    <a:schemeClr val="tx1">
                      <a:lumMod val="75000"/>
                      <a:lumOff val="25000"/>
                    </a:schemeClr>
                  </a:solidFill>
                  <a:latin typeface="SamsungOne 700" panose="020B0803030303020204" pitchFamily="34" charset="0"/>
                  <a:ea typeface="SamsungOne 700" panose="020B0803030303020204" pitchFamily="34" charset="0"/>
                </a:rPr>
                <a:t>Visualization </a:t>
              </a:r>
              <a:endParaRPr lang="en-US" altLang="ko-KR" b="1" dirty="0">
                <a:solidFill>
                  <a:schemeClr val="tx1">
                    <a:lumMod val="75000"/>
                    <a:lumOff val="25000"/>
                  </a:schemeClr>
                </a:solidFill>
                <a:latin typeface="SamsungOne 700" panose="020B0803030303020204" pitchFamily="34" charset="0"/>
                <a:ea typeface="SamsungOne 700" panose="020B0803030303020204" pitchFamily="34" charset="0"/>
              </a:endParaRPr>
            </a:p>
          </p:txBody>
        </p:sp>
        <p:sp>
          <p:nvSpPr>
            <p:cNvPr id="9" name="직사각형 38">
              <a:extLst>
                <a:ext uri="{FF2B5EF4-FFF2-40B4-BE49-F238E27FC236}">
                  <a16:creationId xmlns:a16="http://schemas.microsoft.com/office/drawing/2014/main" id="{826662A8-2FE4-AC74-EE11-E4479CEA2C28}"/>
                </a:ext>
              </a:extLst>
            </p:cNvPr>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a:p>
          </p:txBody>
        </p:sp>
      </p:grpSp>
      <p:pic>
        <p:nvPicPr>
          <p:cNvPr id="5" name="Picture 4">
            <a:extLst>
              <a:ext uri="{FF2B5EF4-FFF2-40B4-BE49-F238E27FC236}">
                <a16:creationId xmlns:a16="http://schemas.microsoft.com/office/drawing/2014/main" id="{5A1273B6-B591-3748-DF6B-5570F2D63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413" y="2530510"/>
            <a:ext cx="8139997" cy="3614652"/>
          </a:xfrm>
          <a:prstGeom prst="rect">
            <a:avLst/>
          </a:prstGeom>
        </p:spPr>
      </p:pic>
    </p:spTree>
    <p:extLst>
      <p:ext uri="{BB962C8B-B14F-4D97-AF65-F5344CB8AC3E}">
        <p14:creationId xmlns:p14="http://schemas.microsoft.com/office/powerpoint/2010/main" val="2378970089"/>
      </p:ext>
    </p:extLst>
  </p:cSld>
  <p:clrMapOvr>
    <a:masterClrMapping/>
  </p:clrMapOvr>
</p:sld>
</file>

<file path=ppt/theme/theme1.xml><?xml version="1.0" encoding="utf-8"?>
<a:theme xmlns:a="http://schemas.openxmlformats.org/drawingml/2006/main" name="SIC_Template_AI">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4601</TotalTime>
  <Words>709</Words>
  <Application>Microsoft Office PowerPoint</Application>
  <PresentationFormat>Custom</PresentationFormat>
  <Paragraphs>109</Paragraphs>
  <Slides>19</Slides>
  <Notes>14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1" baseType="lpstr">
      <vt:lpstr>맑은 고딕</vt:lpstr>
      <vt:lpstr>Arial</vt:lpstr>
      <vt:lpstr>Calibri</vt:lpstr>
      <vt:lpstr>Samsung Sharp Sans</vt:lpstr>
      <vt:lpstr>Samsung Sharp Sans Bold</vt:lpstr>
      <vt:lpstr>SamsungOne 300</vt:lpstr>
      <vt:lpstr>SamsungOne 400</vt:lpstr>
      <vt:lpstr>SamsungOne 400C</vt:lpstr>
      <vt:lpstr>SamsungOne 700</vt:lpstr>
      <vt:lpstr>Times New Roman</vt:lpstr>
      <vt:lpstr>SIC_Template_AI</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dc:title>
  <dc:creator>Soon Yong Chang</dc:creator>
  <cp:lastModifiedBy>sarika.athreyas@outlook.com</cp:lastModifiedBy>
  <cp:revision>2075</cp:revision>
  <dcterms:created xsi:type="dcterms:W3CDTF">2019-07-06T14:12:49Z</dcterms:created>
  <dcterms:modified xsi:type="dcterms:W3CDTF">2023-07-24T10:41:47Z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