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90" r:id="rId3"/>
    <p:sldId id="291" r:id="rId4"/>
    <p:sldId id="285" r:id="rId5"/>
    <p:sldId id="287" r:id="rId6"/>
    <p:sldId id="286" r:id="rId7"/>
    <p:sldId id="288" r:id="rId8"/>
    <p:sldId id="267" r:id="rId9"/>
    <p:sldId id="258" r:id="rId10"/>
    <p:sldId id="259" r:id="rId11"/>
    <p:sldId id="260" r:id="rId12"/>
    <p:sldId id="262" r:id="rId13"/>
    <p:sldId id="263" r:id="rId14"/>
    <p:sldId id="264" r:id="rId15"/>
    <p:sldId id="261" r:id="rId16"/>
    <p:sldId id="265" r:id="rId17"/>
    <p:sldId id="274" r:id="rId18"/>
    <p:sldId id="266" r:id="rId19"/>
    <p:sldId id="268" r:id="rId20"/>
    <p:sldId id="269" r:id="rId21"/>
    <p:sldId id="272" r:id="rId22"/>
    <p:sldId id="273" r:id="rId23"/>
    <p:sldId id="276" r:id="rId24"/>
    <p:sldId id="278" r:id="rId25"/>
    <p:sldId id="279" r:id="rId26"/>
    <p:sldId id="281" r:id="rId27"/>
    <p:sldId id="282" r:id="rId28"/>
    <p:sldId id="292" r:id="rId29"/>
    <p:sldId id="289"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4" d="100"/>
          <a:sy n="114"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A8072-2E8F-47F4-ADBE-F3399FA427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6FD31DC-1350-48F2-BB07-30026577D9C5}">
      <dgm:prSet/>
      <dgm:spPr/>
      <dgm:t>
        <a:bodyPr/>
        <a:lstStyle/>
        <a:p>
          <a:r>
            <a:rPr lang="en-US"/>
            <a:t>- Utilized histograms to visualize the distribution of key variables such as price and volume, revealing trends and potential outliers.</a:t>
          </a:r>
        </a:p>
      </dgm:t>
    </dgm:pt>
    <dgm:pt modelId="{187AD229-A3E9-49F0-AB7D-8BC06CE22AD4}" type="parTrans" cxnId="{2A6D0BBF-E1D1-41F1-BB4B-337FF50D1FF0}">
      <dgm:prSet/>
      <dgm:spPr/>
      <dgm:t>
        <a:bodyPr/>
        <a:lstStyle/>
        <a:p>
          <a:endParaRPr lang="en-US"/>
        </a:p>
      </dgm:t>
    </dgm:pt>
    <dgm:pt modelId="{4C1B72AB-99AA-46C5-B5A8-0F6FB21EAFE3}" type="sibTrans" cxnId="{2A6D0BBF-E1D1-41F1-BB4B-337FF50D1FF0}">
      <dgm:prSet/>
      <dgm:spPr/>
      <dgm:t>
        <a:bodyPr/>
        <a:lstStyle/>
        <a:p>
          <a:endParaRPr lang="en-US"/>
        </a:p>
      </dgm:t>
    </dgm:pt>
    <dgm:pt modelId="{AA652928-7E1D-4875-8914-B6C00BE13145}">
      <dgm:prSet/>
      <dgm:spPr/>
      <dgm:t>
        <a:bodyPr/>
        <a:lstStyle/>
        <a:p>
          <a:r>
            <a:rPr lang="en-US"/>
            <a:t>- Employed scatter plots to investigate relationships between variables, identifying correlations or patterns that may impact the analysis.</a:t>
          </a:r>
        </a:p>
      </dgm:t>
    </dgm:pt>
    <dgm:pt modelId="{984E2354-0C65-4E65-BBFB-3CCCDDD87980}" type="parTrans" cxnId="{7D5EF286-5659-440A-A199-118BC324CEB1}">
      <dgm:prSet/>
      <dgm:spPr/>
      <dgm:t>
        <a:bodyPr/>
        <a:lstStyle/>
        <a:p>
          <a:endParaRPr lang="en-US"/>
        </a:p>
      </dgm:t>
    </dgm:pt>
    <dgm:pt modelId="{71B31616-24D9-4CA7-BB48-464FD9FF90C1}" type="sibTrans" cxnId="{7D5EF286-5659-440A-A199-118BC324CEB1}">
      <dgm:prSet/>
      <dgm:spPr/>
      <dgm:t>
        <a:bodyPr/>
        <a:lstStyle/>
        <a:p>
          <a:endParaRPr lang="en-US"/>
        </a:p>
      </dgm:t>
    </dgm:pt>
    <dgm:pt modelId="{FA4A7040-87B2-4552-897C-D38CBCEDE163}">
      <dgm:prSet/>
      <dgm:spPr/>
      <dgm:t>
        <a:bodyPr/>
        <a:lstStyle/>
        <a:p>
          <a:r>
            <a:rPr lang="en-US"/>
            <a:t>- Leveraged box plots to identify anomalies in the data, highlighting extreme values or discrepancies that require further exploration.</a:t>
          </a:r>
        </a:p>
      </dgm:t>
    </dgm:pt>
    <dgm:pt modelId="{E373B613-48EA-450D-9B0D-EB6F1F420B0D}" type="parTrans" cxnId="{EC461F5F-899A-4F87-A5A9-7EB3853E9CBA}">
      <dgm:prSet/>
      <dgm:spPr/>
      <dgm:t>
        <a:bodyPr/>
        <a:lstStyle/>
        <a:p>
          <a:endParaRPr lang="en-US"/>
        </a:p>
      </dgm:t>
    </dgm:pt>
    <dgm:pt modelId="{0A011298-7E98-4A29-8424-9832B3C8FE20}" type="sibTrans" cxnId="{EC461F5F-899A-4F87-A5A9-7EB3853E9CBA}">
      <dgm:prSet/>
      <dgm:spPr/>
      <dgm:t>
        <a:bodyPr/>
        <a:lstStyle/>
        <a:p>
          <a:endParaRPr lang="en-US"/>
        </a:p>
      </dgm:t>
    </dgm:pt>
    <dgm:pt modelId="{FE70124E-F76A-4CC0-82C4-2AFC905EA61A}" type="pres">
      <dgm:prSet presAssocID="{164A8072-2E8F-47F4-ADBE-F3399FA427FC}" presName="linear" presStyleCnt="0">
        <dgm:presLayoutVars>
          <dgm:animLvl val="lvl"/>
          <dgm:resizeHandles val="exact"/>
        </dgm:presLayoutVars>
      </dgm:prSet>
      <dgm:spPr/>
    </dgm:pt>
    <dgm:pt modelId="{47B38DA3-9149-4D45-B6CA-4E8D5E4824DA}" type="pres">
      <dgm:prSet presAssocID="{C6FD31DC-1350-48F2-BB07-30026577D9C5}" presName="parentText" presStyleLbl="node1" presStyleIdx="0" presStyleCnt="3">
        <dgm:presLayoutVars>
          <dgm:chMax val="0"/>
          <dgm:bulletEnabled val="1"/>
        </dgm:presLayoutVars>
      </dgm:prSet>
      <dgm:spPr/>
    </dgm:pt>
    <dgm:pt modelId="{774BCDDA-6973-484D-A1A5-0617F3BC032A}" type="pres">
      <dgm:prSet presAssocID="{4C1B72AB-99AA-46C5-B5A8-0F6FB21EAFE3}" presName="spacer" presStyleCnt="0"/>
      <dgm:spPr/>
    </dgm:pt>
    <dgm:pt modelId="{D2BD8ECA-F560-4863-856D-C4B1502FD13C}" type="pres">
      <dgm:prSet presAssocID="{AA652928-7E1D-4875-8914-B6C00BE13145}" presName="parentText" presStyleLbl="node1" presStyleIdx="1" presStyleCnt="3">
        <dgm:presLayoutVars>
          <dgm:chMax val="0"/>
          <dgm:bulletEnabled val="1"/>
        </dgm:presLayoutVars>
      </dgm:prSet>
      <dgm:spPr/>
    </dgm:pt>
    <dgm:pt modelId="{0991918C-5C20-4904-ABF8-881B6263AF81}" type="pres">
      <dgm:prSet presAssocID="{71B31616-24D9-4CA7-BB48-464FD9FF90C1}" presName="spacer" presStyleCnt="0"/>
      <dgm:spPr/>
    </dgm:pt>
    <dgm:pt modelId="{E2D14CFD-84CD-4F47-A84D-94ED208F9823}" type="pres">
      <dgm:prSet presAssocID="{FA4A7040-87B2-4552-897C-D38CBCEDE163}" presName="parentText" presStyleLbl="node1" presStyleIdx="2" presStyleCnt="3">
        <dgm:presLayoutVars>
          <dgm:chMax val="0"/>
          <dgm:bulletEnabled val="1"/>
        </dgm:presLayoutVars>
      </dgm:prSet>
      <dgm:spPr/>
    </dgm:pt>
  </dgm:ptLst>
  <dgm:cxnLst>
    <dgm:cxn modelId="{8945E358-D934-4ABA-BF9F-82BE984BB47B}" type="presOf" srcId="{FA4A7040-87B2-4552-897C-D38CBCEDE163}" destId="{E2D14CFD-84CD-4F47-A84D-94ED208F9823}" srcOrd="0" destOrd="0" presId="urn:microsoft.com/office/officeart/2005/8/layout/vList2"/>
    <dgm:cxn modelId="{EC461F5F-899A-4F87-A5A9-7EB3853E9CBA}" srcId="{164A8072-2E8F-47F4-ADBE-F3399FA427FC}" destId="{FA4A7040-87B2-4552-897C-D38CBCEDE163}" srcOrd="2" destOrd="0" parTransId="{E373B613-48EA-450D-9B0D-EB6F1F420B0D}" sibTransId="{0A011298-7E98-4A29-8424-9832B3C8FE20}"/>
    <dgm:cxn modelId="{7D5EF286-5659-440A-A199-118BC324CEB1}" srcId="{164A8072-2E8F-47F4-ADBE-F3399FA427FC}" destId="{AA652928-7E1D-4875-8914-B6C00BE13145}" srcOrd="1" destOrd="0" parTransId="{984E2354-0C65-4E65-BBFB-3CCCDDD87980}" sibTransId="{71B31616-24D9-4CA7-BB48-464FD9FF90C1}"/>
    <dgm:cxn modelId="{A9984C98-2BBD-453D-B0E4-0D4872A1A3D9}" type="presOf" srcId="{C6FD31DC-1350-48F2-BB07-30026577D9C5}" destId="{47B38DA3-9149-4D45-B6CA-4E8D5E4824DA}" srcOrd="0" destOrd="0" presId="urn:microsoft.com/office/officeart/2005/8/layout/vList2"/>
    <dgm:cxn modelId="{76EDCEA8-9C7B-4C7A-B505-DB9E99577997}" type="presOf" srcId="{164A8072-2E8F-47F4-ADBE-F3399FA427FC}" destId="{FE70124E-F76A-4CC0-82C4-2AFC905EA61A}" srcOrd="0" destOrd="0" presId="urn:microsoft.com/office/officeart/2005/8/layout/vList2"/>
    <dgm:cxn modelId="{9C99ACB9-D7FB-4B2E-BE00-F9FBED0DBA47}" type="presOf" srcId="{AA652928-7E1D-4875-8914-B6C00BE13145}" destId="{D2BD8ECA-F560-4863-856D-C4B1502FD13C}" srcOrd="0" destOrd="0" presId="urn:microsoft.com/office/officeart/2005/8/layout/vList2"/>
    <dgm:cxn modelId="{2A6D0BBF-E1D1-41F1-BB4B-337FF50D1FF0}" srcId="{164A8072-2E8F-47F4-ADBE-F3399FA427FC}" destId="{C6FD31DC-1350-48F2-BB07-30026577D9C5}" srcOrd="0" destOrd="0" parTransId="{187AD229-A3E9-49F0-AB7D-8BC06CE22AD4}" sibTransId="{4C1B72AB-99AA-46C5-B5A8-0F6FB21EAFE3}"/>
    <dgm:cxn modelId="{AA38E18B-D966-424A-A756-433903E6E27F}" type="presParOf" srcId="{FE70124E-F76A-4CC0-82C4-2AFC905EA61A}" destId="{47B38DA3-9149-4D45-B6CA-4E8D5E4824DA}" srcOrd="0" destOrd="0" presId="urn:microsoft.com/office/officeart/2005/8/layout/vList2"/>
    <dgm:cxn modelId="{559EF82F-B34B-4E5D-9393-2FF02009FC77}" type="presParOf" srcId="{FE70124E-F76A-4CC0-82C4-2AFC905EA61A}" destId="{774BCDDA-6973-484D-A1A5-0617F3BC032A}" srcOrd="1" destOrd="0" presId="urn:microsoft.com/office/officeart/2005/8/layout/vList2"/>
    <dgm:cxn modelId="{B76B3A00-7EBF-48F9-AD78-0D2A546837BE}" type="presParOf" srcId="{FE70124E-F76A-4CC0-82C4-2AFC905EA61A}" destId="{D2BD8ECA-F560-4863-856D-C4B1502FD13C}" srcOrd="2" destOrd="0" presId="urn:microsoft.com/office/officeart/2005/8/layout/vList2"/>
    <dgm:cxn modelId="{973CFBD9-9EE5-4A9A-92B0-6666D4902AB4}" type="presParOf" srcId="{FE70124E-F76A-4CC0-82C4-2AFC905EA61A}" destId="{0991918C-5C20-4904-ABF8-881B6263AF81}" srcOrd="3" destOrd="0" presId="urn:microsoft.com/office/officeart/2005/8/layout/vList2"/>
    <dgm:cxn modelId="{3EF37FE1-4140-4213-8B0B-268C74FDBE2C}" type="presParOf" srcId="{FE70124E-F76A-4CC0-82C4-2AFC905EA61A}" destId="{E2D14CFD-84CD-4F47-A84D-94ED208F982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DE5CC7-F2B6-4234-B477-773E0F0D213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55E35D-20C6-4117-8B36-A4A35690DC66}">
      <dgm:prSet/>
      <dgm:spPr/>
      <dgm:t>
        <a:bodyPr/>
        <a:lstStyle/>
        <a:p>
          <a:pPr>
            <a:defRPr cap="all"/>
          </a:pPr>
          <a:r>
            <a:rPr lang="en-US"/>
            <a:t>- Strong positive correlation observed between the price of Brent crude oil and the stock market index during the EDA phase, suggesting a potential relationship between the two variables.</a:t>
          </a:r>
        </a:p>
      </dgm:t>
    </dgm:pt>
    <dgm:pt modelId="{074768A1-BDD3-4D64-B07B-5CB560B25D29}" type="parTrans" cxnId="{A4B6B8B8-661E-4B1D-B3E3-55CBFFE3DE6C}">
      <dgm:prSet/>
      <dgm:spPr/>
      <dgm:t>
        <a:bodyPr/>
        <a:lstStyle/>
        <a:p>
          <a:endParaRPr lang="en-US"/>
        </a:p>
      </dgm:t>
    </dgm:pt>
    <dgm:pt modelId="{1834E43A-007B-462C-9ADD-7B78B1593703}" type="sibTrans" cxnId="{A4B6B8B8-661E-4B1D-B3E3-55CBFFE3DE6C}">
      <dgm:prSet/>
      <dgm:spPr/>
      <dgm:t>
        <a:bodyPr/>
        <a:lstStyle/>
        <a:p>
          <a:endParaRPr lang="en-US"/>
        </a:p>
      </dgm:t>
    </dgm:pt>
    <dgm:pt modelId="{BC0E2014-2C75-495F-9EB3-633D2E90FAF7}">
      <dgm:prSet/>
      <dgm:spPr/>
      <dgm:t>
        <a:bodyPr/>
        <a:lstStyle/>
        <a:p>
          <a:pPr>
            <a:defRPr cap="all"/>
          </a:pPr>
          <a:r>
            <a:rPr lang="en-US"/>
            <a:t>- Outliers detected in the fluctuation patterns of Brent crude oil prices, indicating sporadic extreme price movements that may require further investigation for underlying causes.</a:t>
          </a:r>
        </a:p>
      </dgm:t>
    </dgm:pt>
    <dgm:pt modelId="{935DAA35-1071-44B0-8281-B9D26FDAD763}" type="parTrans" cxnId="{E71B5DE9-B985-4011-8AF2-7FB09AFB7086}">
      <dgm:prSet/>
      <dgm:spPr/>
      <dgm:t>
        <a:bodyPr/>
        <a:lstStyle/>
        <a:p>
          <a:endParaRPr lang="en-US"/>
        </a:p>
      </dgm:t>
    </dgm:pt>
    <dgm:pt modelId="{E69E86A9-BF17-40AB-BF64-B4A5DD939B71}" type="sibTrans" cxnId="{E71B5DE9-B985-4011-8AF2-7FB09AFB7086}">
      <dgm:prSet/>
      <dgm:spPr/>
      <dgm:t>
        <a:bodyPr/>
        <a:lstStyle/>
        <a:p>
          <a:endParaRPr lang="en-US"/>
        </a:p>
      </dgm:t>
    </dgm:pt>
    <dgm:pt modelId="{1EEF53C6-CF05-4C5F-AF04-E6F9386F36EC}">
      <dgm:prSet/>
      <dgm:spPr/>
      <dgm:t>
        <a:bodyPr/>
        <a:lstStyle/>
        <a:p>
          <a:pPr>
            <a:defRPr cap="all"/>
          </a:pPr>
          <a:r>
            <a:rPr lang="en-US"/>
            <a:t>- Statistical summary reveals a significant increase in Brent crude oil prices over the past year, highlighting a potential trend that could impact future forecasting and decision-making processes.</a:t>
          </a:r>
        </a:p>
      </dgm:t>
    </dgm:pt>
    <dgm:pt modelId="{5BE21CF8-12F9-46FD-99A5-CDA4E57196A1}" type="parTrans" cxnId="{A29C9EFA-33C7-4871-B9A6-51F0D90B48B8}">
      <dgm:prSet/>
      <dgm:spPr/>
      <dgm:t>
        <a:bodyPr/>
        <a:lstStyle/>
        <a:p>
          <a:endParaRPr lang="en-US"/>
        </a:p>
      </dgm:t>
    </dgm:pt>
    <dgm:pt modelId="{D46A0BA8-277B-4C23-9132-4015D81C160F}" type="sibTrans" cxnId="{A29C9EFA-33C7-4871-B9A6-51F0D90B48B8}">
      <dgm:prSet/>
      <dgm:spPr/>
      <dgm:t>
        <a:bodyPr/>
        <a:lstStyle/>
        <a:p>
          <a:endParaRPr lang="en-US"/>
        </a:p>
      </dgm:t>
    </dgm:pt>
    <dgm:pt modelId="{33AA79B2-48B5-4AF5-9301-593FC5203741}" type="pres">
      <dgm:prSet presAssocID="{A2DE5CC7-F2B6-4234-B477-773E0F0D2138}" presName="linear" presStyleCnt="0">
        <dgm:presLayoutVars>
          <dgm:animLvl val="lvl"/>
          <dgm:resizeHandles val="exact"/>
        </dgm:presLayoutVars>
      </dgm:prSet>
      <dgm:spPr/>
    </dgm:pt>
    <dgm:pt modelId="{E266A60F-10CD-4480-918E-0365262C8DA2}" type="pres">
      <dgm:prSet presAssocID="{BC55E35D-20C6-4117-8B36-A4A35690DC66}" presName="parentText" presStyleLbl="node1" presStyleIdx="0" presStyleCnt="3">
        <dgm:presLayoutVars>
          <dgm:chMax val="0"/>
          <dgm:bulletEnabled val="1"/>
        </dgm:presLayoutVars>
      </dgm:prSet>
      <dgm:spPr/>
    </dgm:pt>
    <dgm:pt modelId="{9D2A4B8F-FDE2-4942-91C5-2427EDC4A3ED}" type="pres">
      <dgm:prSet presAssocID="{1834E43A-007B-462C-9ADD-7B78B1593703}" presName="spacer" presStyleCnt="0"/>
      <dgm:spPr/>
    </dgm:pt>
    <dgm:pt modelId="{76B32144-E098-43A9-81ED-D1A3C67B5095}" type="pres">
      <dgm:prSet presAssocID="{BC0E2014-2C75-495F-9EB3-633D2E90FAF7}" presName="parentText" presStyleLbl="node1" presStyleIdx="1" presStyleCnt="3">
        <dgm:presLayoutVars>
          <dgm:chMax val="0"/>
          <dgm:bulletEnabled val="1"/>
        </dgm:presLayoutVars>
      </dgm:prSet>
      <dgm:spPr/>
    </dgm:pt>
    <dgm:pt modelId="{0BF9665F-1970-42BA-8035-49F50306495B}" type="pres">
      <dgm:prSet presAssocID="{E69E86A9-BF17-40AB-BF64-B4A5DD939B71}" presName="spacer" presStyleCnt="0"/>
      <dgm:spPr/>
    </dgm:pt>
    <dgm:pt modelId="{61BA6830-5FEB-44A3-B260-359333344CF7}" type="pres">
      <dgm:prSet presAssocID="{1EEF53C6-CF05-4C5F-AF04-E6F9386F36EC}" presName="parentText" presStyleLbl="node1" presStyleIdx="2" presStyleCnt="3">
        <dgm:presLayoutVars>
          <dgm:chMax val="0"/>
          <dgm:bulletEnabled val="1"/>
        </dgm:presLayoutVars>
      </dgm:prSet>
      <dgm:spPr/>
    </dgm:pt>
  </dgm:ptLst>
  <dgm:cxnLst>
    <dgm:cxn modelId="{4143A216-5A2D-4C51-9E38-642E05D4DBBB}" type="presOf" srcId="{BC0E2014-2C75-495F-9EB3-633D2E90FAF7}" destId="{76B32144-E098-43A9-81ED-D1A3C67B5095}" srcOrd="0" destOrd="0" presId="urn:microsoft.com/office/officeart/2005/8/layout/vList2"/>
    <dgm:cxn modelId="{18EDBE44-DBD2-433B-9560-375E4E5579DE}" type="presOf" srcId="{A2DE5CC7-F2B6-4234-B477-773E0F0D2138}" destId="{33AA79B2-48B5-4AF5-9301-593FC5203741}" srcOrd="0" destOrd="0" presId="urn:microsoft.com/office/officeart/2005/8/layout/vList2"/>
    <dgm:cxn modelId="{54523E4E-B728-4D06-836E-75D56D69D992}" type="presOf" srcId="{1EEF53C6-CF05-4C5F-AF04-E6F9386F36EC}" destId="{61BA6830-5FEB-44A3-B260-359333344CF7}" srcOrd="0" destOrd="0" presId="urn:microsoft.com/office/officeart/2005/8/layout/vList2"/>
    <dgm:cxn modelId="{4DE6E7B3-1A48-4280-9A4C-4C2A00A47CDB}" type="presOf" srcId="{BC55E35D-20C6-4117-8B36-A4A35690DC66}" destId="{E266A60F-10CD-4480-918E-0365262C8DA2}" srcOrd="0" destOrd="0" presId="urn:microsoft.com/office/officeart/2005/8/layout/vList2"/>
    <dgm:cxn modelId="{A4B6B8B8-661E-4B1D-B3E3-55CBFFE3DE6C}" srcId="{A2DE5CC7-F2B6-4234-B477-773E0F0D2138}" destId="{BC55E35D-20C6-4117-8B36-A4A35690DC66}" srcOrd="0" destOrd="0" parTransId="{074768A1-BDD3-4D64-B07B-5CB560B25D29}" sibTransId="{1834E43A-007B-462C-9ADD-7B78B1593703}"/>
    <dgm:cxn modelId="{E71B5DE9-B985-4011-8AF2-7FB09AFB7086}" srcId="{A2DE5CC7-F2B6-4234-B477-773E0F0D2138}" destId="{BC0E2014-2C75-495F-9EB3-633D2E90FAF7}" srcOrd="1" destOrd="0" parTransId="{935DAA35-1071-44B0-8281-B9D26FDAD763}" sibTransId="{E69E86A9-BF17-40AB-BF64-B4A5DD939B71}"/>
    <dgm:cxn modelId="{A29C9EFA-33C7-4871-B9A6-51F0D90B48B8}" srcId="{A2DE5CC7-F2B6-4234-B477-773E0F0D2138}" destId="{1EEF53C6-CF05-4C5F-AF04-E6F9386F36EC}" srcOrd="2" destOrd="0" parTransId="{5BE21CF8-12F9-46FD-99A5-CDA4E57196A1}" sibTransId="{D46A0BA8-277B-4C23-9132-4015D81C160F}"/>
    <dgm:cxn modelId="{FB49637D-1F45-4503-A846-E89B316D8EF4}" type="presParOf" srcId="{33AA79B2-48B5-4AF5-9301-593FC5203741}" destId="{E266A60F-10CD-4480-918E-0365262C8DA2}" srcOrd="0" destOrd="0" presId="urn:microsoft.com/office/officeart/2005/8/layout/vList2"/>
    <dgm:cxn modelId="{1C0DD84E-2CE6-4226-821A-B80EBF565BB3}" type="presParOf" srcId="{33AA79B2-48B5-4AF5-9301-593FC5203741}" destId="{9D2A4B8F-FDE2-4942-91C5-2427EDC4A3ED}" srcOrd="1" destOrd="0" presId="urn:microsoft.com/office/officeart/2005/8/layout/vList2"/>
    <dgm:cxn modelId="{76E15B53-3A03-4189-9B12-7B2F5E773E6B}" type="presParOf" srcId="{33AA79B2-48B5-4AF5-9301-593FC5203741}" destId="{76B32144-E098-43A9-81ED-D1A3C67B5095}" srcOrd="2" destOrd="0" presId="urn:microsoft.com/office/officeart/2005/8/layout/vList2"/>
    <dgm:cxn modelId="{D7811635-FB11-4ED1-88F8-28C885CA8410}" type="presParOf" srcId="{33AA79B2-48B5-4AF5-9301-593FC5203741}" destId="{0BF9665F-1970-42BA-8035-49F50306495B}" srcOrd="3" destOrd="0" presId="urn:microsoft.com/office/officeart/2005/8/layout/vList2"/>
    <dgm:cxn modelId="{B7D9F926-B967-48BA-99F7-5C313B9D6B08}" type="presParOf" srcId="{33AA79B2-48B5-4AF5-9301-593FC5203741}" destId="{61BA6830-5FEB-44A3-B260-359333344C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87CE5-0808-4DD4-A2CB-34A49A4ACD9D}"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A6846C0A-D28E-437E-AD00-969CE8ED17D6}">
      <dgm:prSet/>
      <dgm:spPr/>
      <dgm:t>
        <a:bodyPr/>
        <a:lstStyle/>
        <a:p>
          <a:pPr>
            <a:lnSpc>
              <a:spcPct val="100000"/>
            </a:lnSpc>
          </a:pPr>
          <a:r>
            <a:rPr lang="en-US"/>
            <a:t>- Utilize ACF and PACF plots to identify the p and q parameters by observing significant lags in autocorrelation and partial autocorrelation functions.</a:t>
          </a:r>
        </a:p>
      </dgm:t>
    </dgm:pt>
    <dgm:pt modelId="{490CC8E7-EF44-4F40-B1FF-3B0C598F2784}" type="parTrans" cxnId="{611DE20D-2308-46E4-A837-F0D3F41A568E}">
      <dgm:prSet/>
      <dgm:spPr/>
      <dgm:t>
        <a:bodyPr/>
        <a:lstStyle/>
        <a:p>
          <a:endParaRPr lang="en-US"/>
        </a:p>
      </dgm:t>
    </dgm:pt>
    <dgm:pt modelId="{C4A85015-D260-470C-BB0C-5D69A6BA903C}" type="sibTrans" cxnId="{611DE20D-2308-46E4-A837-F0D3F41A568E}">
      <dgm:prSet phldrT="1" phldr="0"/>
      <dgm:spPr/>
      <dgm:t>
        <a:bodyPr/>
        <a:lstStyle/>
        <a:p>
          <a:endParaRPr lang="en-US"/>
        </a:p>
      </dgm:t>
    </dgm:pt>
    <dgm:pt modelId="{EA390DD3-1E31-4248-A851-5A8838C92BD2}">
      <dgm:prSet/>
      <dgm:spPr/>
      <dgm:t>
        <a:bodyPr/>
        <a:lstStyle/>
        <a:p>
          <a:pPr>
            <a:lnSpc>
              <a:spcPct val="100000"/>
            </a:lnSpc>
          </a:pPr>
          <a:r>
            <a:rPr lang="en-US"/>
            <a:t>- Employ grid search technique to systematically test various combinations of p, d, q values to find the optimal parameters that minimize model error.</a:t>
          </a:r>
        </a:p>
      </dgm:t>
    </dgm:pt>
    <dgm:pt modelId="{FCD099D8-1B04-43A3-863E-B951AE13FDB8}" type="parTrans" cxnId="{42F04510-AC2F-4CEB-9AA4-45E74D754641}">
      <dgm:prSet/>
      <dgm:spPr/>
      <dgm:t>
        <a:bodyPr/>
        <a:lstStyle/>
        <a:p>
          <a:endParaRPr lang="en-US"/>
        </a:p>
      </dgm:t>
    </dgm:pt>
    <dgm:pt modelId="{F0287A54-36D6-4361-B932-30BC674D272B}" type="sibTrans" cxnId="{42F04510-AC2F-4CEB-9AA4-45E74D754641}">
      <dgm:prSet phldrT="2" phldr="0"/>
      <dgm:spPr/>
      <dgm:t>
        <a:bodyPr/>
        <a:lstStyle/>
        <a:p>
          <a:endParaRPr lang="en-US"/>
        </a:p>
      </dgm:t>
    </dgm:pt>
    <dgm:pt modelId="{A2404F3B-A7E6-45A4-A1AD-F3EABDFF24E2}">
      <dgm:prSet/>
      <dgm:spPr/>
      <dgm:t>
        <a:bodyPr/>
        <a:lstStyle/>
        <a:p>
          <a:pPr>
            <a:lnSpc>
              <a:spcPct val="100000"/>
            </a:lnSpc>
          </a:pPr>
          <a:r>
            <a:rPr lang="en-US"/>
            <a:t>- Consider auto ARIMA functionality to automate the selection process and determine the best parameters based on AIC or BIC values for improved forecast accuracy.</a:t>
          </a:r>
        </a:p>
      </dgm:t>
    </dgm:pt>
    <dgm:pt modelId="{2B6A224B-E2AE-439B-B76E-C12EFBAC073A}" type="parTrans" cxnId="{091991DC-AA3A-4FAD-8949-8607490B5E1D}">
      <dgm:prSet/>
      <dgm:spPr/>
      <dgm:t>
        <a:bodyPr/>
        <a:lstStyle/>
        <a:p>
          <a:endParaRPr lang="en-US"/>
        </a:p>
      </dgm:t>
    </dgm:pt>
    <dgm:pt modelId="{4462EC59-C962-4DFC-AAA7-95FB7F573F60}" type="sibTrans" cxnId="{091991DC-AA3A-4FAD-8949-8607490B5E1D}">
      <dgm:prSet phldrT="3" phldr="0"/>
      <dgm:spPr/>
      <dgm:t>
        <a:bodyPr/>
        <a:lstStyle/>
        <a:p>
          <a:endParaRPr lang="en-US"/>
        </a:p>
      </dgm:t>
    </dgm:pt>
    <dgm:pt modelId="{189CBF89-9885-4FA1-9DA9-0FF282872432}" type="pres">
      <dgm:prSet presAssocID="{F7587CE5-0808-4DD4-A2CB-34A49A4ACD9D}" presName="root" presStyleCnt="0">
        <dgm:presLayoutVars>
          <dgm:dir/>
          <dgm:resizeHandles val="exact"/>
        </dgm:presLayoutVars>
      </dgm:prSet>
      <dgm:spPr/>
    </dgm:pt>
    <dgm:pt modelId="{7B09B90E-277F-4334-B0F2-1F5E2AC11850}" type="pres">
      <dgm:prSet presAssocID="{A6846C0A-D28E-437E-AD00-969CE8ED17D6}" presName="compNode" presStyleCnt="0"/>
      <dgm:spPr/>
    </dgm:pt>
    <dgm:pt modelId="{4FAC14E7-FE03-4B82-A1A9-558CAE2D1698}" type="pres">
      <dgm:prSet presAssocID="{A6846C0A-D28E-437E-AD00-969CE8ED17D6}" presName="bgRect" presStyleLbl="bgShp" presStyleIdx="0" presStyleCnt="3"/>
      <dgm:spPr/>
    </dgm:pt>
    <dgm:pt modelId="{8FB8B35B-169F-4B5A-BA88-4FCBAFAD4E61}" type="pres">
      <dgm:prSet presAssocID="{A6846C0A-D28E-437E-AD00-969CE8ED17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EAFEADC6-4947-4A1F-8C6D-555A78920018}" type="pres">
      <dgm:prSet presAssocID="{A6846C0A-D28E-437E-AD00-969CE8ED17D6}" presName="spaceRect" presStyleCnt="0"/>
      <dgm:spPr/>
    </dgm:pt>
    <dgm:pt modelId="{4B0710FC-30E6-4CA9-B972-A20C0B6B03C7}" type="pres">
      <dgm:prSet presAssocID="{A6846C0A-D28E-437E-AD00-969CE8ED17D6}" presName="parTx" presStyleLbl="revTx" presStyleIdx="0" presStyleCnt="3">
        <dgm:presLayoutVars>
          <dgm:chMax val="0"/>
          <dgm:chPref val="0"/>
        </dgm:presLayoutVars>
      </dgm:prSet>
      <dgm:spPr/>
    </dgm:pt>
    <dgm:pt modelId="{C62DBF7F-6A7B-4EE1-A26F-7F3441F347EF}" type="pres">
      <dgm:prSet presAssocID="{C4A85015-D260-470C-BB0C-5D69A6BA903C}" presName="sibTrans" presStyleCnt="0"/>
      <dgm:spPr/>
    </dgm:pt>
    <dgm:pt modelId="{F625F920-D353-4820-A8FB-9E9734023C26}" type="pres">
      <dgm:prSet presAssocID="{EA390DD3-1E31-4248-A851-5A8838C92BD2}" presName="compNode" presStyleCnt="0"/>
      <dgm:spPr/>
    </dgm:pt>
    <dgm:pt modelId="{ECB7A5CC-5F88-4CAB-B3F5-3CFD0F5FC221}" type="pres">
      <dgm:prSet presAssocID="{EA390DD3-1E31-4248-A851-5A8838C92BD2}" presName="bgRect" presStyleLbl="bgShp" presStyleIdx="1" presStyleCnt="3"/>
      <dgm:spPr/>
    </dgm:pt>
    <dgm:pt modelId="{FB003E26-310A-450E-8F85-63E2529D3285}" type="pres">
      <dgm:prSet presAssocID="{EA390DD3-1E31-4248-A851-5A8838C92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3753B5DA-59B5-49B8-8906-2508152B0067}" type="pres">
      <dgm:prSet presAssocID="{EA390DD3-1E31-4248-A851-5A8838C92BD2}" presName="spaceRect" presStyleCnt="0"/>
      <dgm:spPr/>
    </dgm:pt>
    <dgm:pt modelId="{FC0BA2F5-C83B-4CC0-925E-72D6D151A55A}" type="pres">
      <dgm:prSet presAssocID="{EA390DD3-1E31-4248-A851-5A8838C92BD2}" presName="parTx" presStyleLbl="revTx" presStyleIdx="1" presStyleCnt="3">
        <dgm:presLayoutVars>
          <dgm:chMax val="0"/>
          <dgm:chPref val="0"/>
        </dgm:presLayoutVars>
      </dgm:prSet>
      <dgm:spPr/>
    </dgm:pt>
    <dgm:pt modelId="{AFC107EA-AC1D-4737-A811-FB1EBEE269BE}" type="pres">
      <dgm:prSet presAssocID="{F0287A54-36D6-4361-B932-30BC674D272B}" presName="sibTrans" presStyleCnt="0"/>
      <dgm:spPr/>
    </dgm:pt>
    <dgm:pt modelId="{CE1930B4-B560-4794-A350-79ED2D6400A8}" type="pres">
      <dgm:prSet presAssocID="{A2404F3B-A7E6-45A4-A1AD-F3EABDFF24E2}" presName="compNode" presStyleCnt="0"/>
      <dgm:spPr/>
    </dgm:pt>
    <dgm:pt modelId="{B3BB99AF-C8A8-40C4-AB4F-020B2DCEB189}" type="pres">
      <dgm:prSet presAssocID="{A2404F3B-A7E6-45A4-A1AD-F3EABDFF24E2}" presName="bgRect" presStyleLbl="bgShp" presStyleIdx="2" presStyleCnt="3"/>
      <dgm:spPr/>
    </dgm:pt>
    <dgm:pt modelId="{5FCB35E7-9B5F-4831-8004-C1A36FDEB8AA}" type="pres">
      <dgm:prSet presAssocID="{A2404F3B-A7E6-45A4-A1AD-F3EABDFF24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935530D9-3442-4A31-B6CA-94907E00AC6C}" type="pres">
      <dgm:prSet presAssocID="{A2404F3B-A7E6-45A4-A1AD-F3EABDFF24E2}" presName="spaceRect" presStyleCnt="0"/>
      <dgm:spPr/>
    </dgm:pt>
    <dgm:pt modelId="{CCAF969E-84EE-4E26-BE7C-99D0EEBFFABB}" type="pres">
      <dgm:prSet presAssocID="{A2404F3B-A7E6-45A4-A1AD-F3EABDFF24E2}" presName="parTx" presStyleLbl="revTx" presStyleIdx="2" presStyleCnt="3">
        <dgm:presLayoutVars>
          <dgm:chMax val="0"/>
          <dgm:chPref val="0"/>
        </dgm:presLayoutVars>
      </dgm:prSet>
      <dgm:spPr/>
    </dgm:pt>
  </dgm:ptLst>
  <dgm:cxnLst>
    <dgm:cxn modelId="{611DE20D-2308-46E4-A837-F0D3F41A568E}" srcId="{F7587CE5-0808-4DD4-A2CB-34A49A4ACD9D}" destId="{A6846C0A-D28E-437E-AD00-969CE8ED17D6}" srcOrd="0" destOrd="0" parTransId="{490CC8E7-EF44-4F40-B1FF-3B0C598F2784}" sibTransId="{C4A85015-D260-470C-BB0C-5D69A6BA903C}"/>
    <dgm:cxn modelId="{42F04510-AC2F-4CEB-9AA4-45E74D754641}" srcId="{F7587CE5-0808-4DD4-A2CB-34A49A4ACD9D}" destId="{EA390DD3-1E31-4248-A851-5A8838C92BD2}" srcOrd="1" destOrd="0" parTransId="{FCD099D8-1B04-43A3-863E-B951AE13FDB8}" sibTransId="{F0287A54-36D6-4361-B932-30BC674D272B}"/>
    <dgm:cxn modelId="{0457CFAC-C2C3-4C20-B961-CEFF25313820}" type="presOf" srcId="{A6846C0A-D28E-437E-AD00-969CE8ED17D6}" destId="{4B0710FC-30E6-4CA9-B972-A20C0B6B03C7}" srcOrd="0" destOrd="0" presId="urn:microsoft.com/office/officeart/2018/2/layout/IconVerticalSolidList"/>
    <dgm:cxn modelId="{8E47A4CC-2812-468E-951D-70F5A223E863}" type="presOf" srcId="{EA390DD3-1E31-4248-A851-5A8838C92BD2}" destId="{FC0BA2F5-C83B-4CC0-925E-72D6D151A55A}" srcOrd="0" destOrd="0" presId="urn:microsoft.com/office/officeart/2018/2/layout/IconVerticalSolidList"/>
    <dgm:cxn modelId="{8B25FDD5-060C-4B19-8055-C75D1D8EC88F}" type="presOf" srcId="{F7587CE5-0808-4DD4-A2CB-34A49A4ACD9D}" destId="{189CBF89-9885-4FA1-9DA9-0FF282872432}" srcOrd="0" destOrd="0" presId="urn:microsoft.com/office/officeart/2018/2/layout/IconVerticalSolidList"/>
    <dgm:cxn modelId="{091991DC-AA3A-4FAD-8949-8607490B5E1D}" srcId="{F7587CE5-0808-4DD4-A2CB-34A49A4ACD9D}" destId="{A2404F3B-A7E6-45A4-A1AD-F3EABDFF24E2}" srcOrd="2" destOrd="0" parTransId="{2B6A224B-E2AE-439B-B76E-C12EFBAC073A}" sibTransId="{4462EC59-C962-4DFC-AAA7-95FB7F573F60}"/>
    <dgm:cxn modelId="{364264EE-E69C-414F-B707-87BF464AD2F1}" type="presOf" srcId="{A2404F3B-A7E6-45A4-A1AD-F3EABDFF24E2}" destId="{CCAF969E-84EE-4E26-BE7C-99D0EEBFFABB}" srcOrd="0" destOrd="0" presId="urn:microsoft.com/office/officeart/2018/2/layout/IconVerticalSolidList"/>
    <dgm:cxn modelId="{13B7A0D1-275B-4E92-9A34-BFC3126126A2}" type="presParOf" srcId="{189CBF89-9885-4FA1-9DA9-0FF282872432}" destId="{7B09B90E-277F-4334-B0F2-1F5E2AC11850}" srcOrd="0" destOrd="0" presId="urn:microsoft.com/office/officeart/2018/2/layout/IconVerticalSolidList"/>
    <dgm:cxn modelId="{7E5E398B-16F6-4FCB-A6E8-0419085B721D}" type="presParOf" srcId="{7B09B90E-277F-4334-B0F2-1F5E2AC11850}" destId="{4FAC14E7-FE03-4B82-A1A9-558CAE2D1698}" srcOrd="0" destOrd="0" presId="urn:microsoft.com/office/officeart/2018/2/layout/IconVerticalSolidList"/>
    <dgm:cxn modelId="{2F868FF5-9DD3-4EF9-BFD2-9CF25AA08EA4}" type="presParOf" srcId="{7B09B90E-277F-4334-B0F2-1F5E2AC11850}" destId="{8FB8B35B-169F-4B5A-BA88-4FCBAFAD4E61}" srcOrd="1" destOrd="0" presId="urn:microsoft.com/office/officeart/2018/2/layout/IconVerticalSolidList"/>
    <dgm:cxn modelId="{A0314795-5D3A-4D5E-9708-1CAFA5E74AE3}" type="presParOf" srcId="{7B09B90E-277F-4334-B0F2-1F5E2AC11850}" destId="{EAFEADC6-4947-4A1F-8C6D-555A78920018}" srcOrd="2" destOrd="0" presId="urn:microsoft.com/office/officeart/2018/2/layout/IconVerticalSolidList"/>
    <dgm:cxn modelId="{9481F2C6-792F-424B-B299-2448AF496C28}" type="presParOf" srcId="{7B09B90E-277F-4334-B0F2-1F5E2AC11850}" destId="{4B0710FC-30E6-4CA9-B972-A20C0B6B03C7}" srcOrd="3" destOrd="0" presId="urn:microsoft.com/office/officeart/2018/2/layout/IconVerticalSolidList"/>
    <dgm:cxn modelId="{279EFF2C-46D8-4838-AFFE-B7B17689657E}" type="presParOf" srcId="{189CBF89-9885-4FA1-9DA9-0FF282872432}" destId="{C62DBF7F-6A7B-4EE1-A26F-7F3441F347EF}" srcOrd="1" destOrd="0" presId="urn:microsoft.com/office/officeart/2018/2/layout/IconVerticalSolidList"/>
    <dgm:cxn modelId="{EE267171-6DC1-4D4D-8F48-2F2A1A54CA90}" type="presParOf" srcId="{189CBF89-9885-4FA1-9DA9-0FF282872432}" destId="{F625F920-D353-4820-A8FB-9E9734023C26}" srcOrd="2" destOrd="0" presId="urn:microsoft.com/office/officeart/2018/2/layout/IconVerticalSolidList"/>
    <dgm:cxn modelId="{3F801FED-E955-461E-B7BE-9BEF35575785}" type="presParOf" srcId="{F625F920-D353-4820-A8FB-9E9734023C26}" destId="{ECB7A5CC-5F88-4CAB-B3F5-3CFD0F5FC221}" srcOrd="0" destOrd="0" presId="urn:microsoft.com/office/officeart/2018/2/layout/IconVerticalSolidList"/>
    <dgm:cxn modelId="{9C4BDDFA-E8E4-4FD5-86FE-154FA28EA324}" type="presParOf" srcId="{F625F920-D353-4820-A8FB-9E9734023C26}" destId="{FB003E26-310A-450E-8F85-63E2529D3285}" srcOrd="1" destOrd="0" presId="urn:microsoft.com/office/officeart/2018/2/layout/IconVerticalSolidList"/>
    <dgm:cxn modelId="{ED0B65A3-640F-40D5-80F9-0D4BFA887801}" type="presParOf" srcId="{F625F920-D353-4820-A8FB-9E9734023C26}" destId="{3753B5DA-59B5-49B8-8906-2508152B0067}" srcOrd="2" destOrd="0" presId="urn:microsoft.com/office/officeart/2018/2/layout/IconVerticalSolidList"/>
    <dgm:cxn modelId="{63165645-E092-4C73-849A-DD894E5BF8A5}" type="presParOf" srcId="{F625F920-D353-4820-A8FB-9E9734023C26}" destId="{FC0BA2F5-C83B-4CC0-925E-72D6D151A55A}" srcOrd="3" destOrd="0" presId="urn:microsoft.com/office/officeart/2018/2/layout/IconVerticalSolidList"/>
    <dgm:cxn modelId="{8692BF48-1519-47E7-AF81-C7DE7BBE3343}" type="presParOf" srcId="{189CBF89-9885-4FA1-9DA9-0FF282872432}" destId="{AFC107EA-AC1D-4737-A811-FB1EBEE269BE}" srcOrd="3" destOrd="0" presId="urn:microsoft.com/office/officeart/2018/2/layout/IconVerticalSolidList"/>
    <dgm:cxn modelId="{3D9DC911-5AFE-42A5-8881-0C6DD85D3B14}" type="presParOf" srcId="{189CBF89-9885-4FA1-9DA9-0FF282872432}" destId="{CE1930B4-B560-4794-A350-79ED2D6400A8}" srcOrd="4" destOrd="0" presId="urn:microsoft.com/office/officeart/2018/2/layout/IconVerticalSolidList"/>
    <dgm:cxn modelId="{AFFED44F-BB30-4AE8-9B77-6139BD6E2E52}" type="presParOf" srcId="{CE1930B4-B560-4794-A350-79ED2D6400A8}" destId="{B3BB99AF-C8A8-40C4-AB4F-020B2DCEB189}" srcOrd="0" destOrd="0" presId="urn:microsoft.com/office/officeart/2018/2/layout/IconVerticalSolidList"/>
    <dgm:cxn modelId="{65F0EB14-C85F-4E17-ABCA-58020805CD9C}" type="presParOf" srcId="{CE1930B4-B560-4794-A350-79ED2D6400A8}" destId="{5FCB35E7-9B5F-4831-8004-C1A36FDEB8AA}" srcOrd="1" destOrd="0" presId="urn:microsoft.com/office/officeart/2018/2/layout/IconVerticalSolidList"/>
    <dgm:cxn modelId="{DE5DC5F3-BCEB-4AD4-A6D6-F96FCECCB6FD}" type="presParOf" srcId="{CE1930B4-B560-4794-A350-79ED2D6400A8}" destId="{935530D9-3442-4A31-B6CA-94907E00AC6C}" srcOrd="2" destOrd="0" presId="urn:microsoft.com/office/officeart/2018/2/layout/IconVerticalSolidList"/>
    <dgm:cxn modelId="{703BD34E-1B52-4CC9-8ADF-5003B3A0718C}" type="presParOf" srcId="{CE1930B4-B560-4794-A350-79ED2D6400A8}" destId="{CCAF969E-84EE-4E26-BE7C-99D0EEBFFA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FA92AE-FFB8-4662-8B09-D186636B770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A913E2B-6BD0-4D4C-AA2F-FD9C7F3C2518}">
      <dgm:prSet/>
      <dgm:spPr/>
      <dgm:t>
        <a:bodyPr/>
        <a:lstStyle/>
        <a:p>
          <a:r>
            <a:rPr lang="en-US"/>
            <a:t>- Importance of seasonal differences: Seasonal patterns impact forecast accuracy by influencing trends and repeating patterns in data.</a:t>
          </a:r>
        </a:p>
      </dgm:t>
    </dgm:pt>
    <dgm:pt modelId="{E924A4F8-0616-4732-AB74-F36BC35E7C4F}" type="parTrans" cxnId="{04F6274C-B1A3-4360-9FDE-089FD5A2C583}">
      <dgm:prSet/>
      <dgm:spPr/>
      <dgm:t>
        <a:bodyPr/>
        <a:lstStyle/>
        <a:p>
          <a:endParaRPr lang="en-US"/>
        </a:p>
      </dgm:t>
    </dgm:pt>
    <dgm:pt modelId="{E4D0477A-A40D-4721-BCDB-21A07A484035}" type="sibTrans" cxnId="{04F6274C-B1A3-4360-9FDE-089FD5A2C583}">
      <dgm:prSet/>
      <dgm:spPr/>
      <dgm:t>
        <a:bodyPr/>
        <a:lstStyle/>
        <a:p>
          <a:endParaRPr lang="en-US"/>
        </a:p>
      </dgm:t>
    </dgm:pt>
    <dgm:pt modelId="{4F9C7A43-B8C0-4D94-A16A-22235BD4528A}">
      <dgm:prSet/>
      <dgm:spPr/>
      <dgm:t>
        <a:bodyPr/>
        <a:lstStyle/>
        <a:p>
          <a:r>
            <a:rPr lang="en-US"/>
            <a:t>- Determining seasonal components: The seasonal ARIMA parameters (P, D, Q) are selected through ACF and PACF plots for autocorrelation and partial autocorrelation.</a:t>
          </a:r>
        </a:p>
      </dgm:t>
    </dgm:pt>
    <dgm:pt modelId="{D953A9EE-386B-4F41-8BE0-C31E7A6EFD96}" type="parTrans" cxnId="{FDF5DA2F-CE41-4F88-AB84-8507F6DF814C}">
      <dgm:prSet/>
      <dgm:spPr/>
      <dgm:t>
        <a:bodyPr/>
        <a:lstStyle/>
        <a:p>
          <a:endParaRPr lang="en-US"/>
        </a:p>
      </dgm:t>
    </dgm:pt>
    <dgm:pt modelId="{5D2C4D79-D8FD-4276-9AE4-56C9EF574A3B}" type="sibTrans" cxnId="{FDF5DA2F-CE41-4F88-AB84-8507F6DF814C}">
      <dgm:prSet/>
      <dgm:spPr/>
      <dgm:t>
        <a:bodyPr/>
        <a:lstStyle/>
        <a:p>
          <a:endParaRPr lang="en-US"/>
        </a:p>
      </dgm:t>
    </dgm:pt>
    <dgm:pt modelId="{50EB9D67-76A6-459A-8C3B-786BAC7CC95D}">
      <dgm:prSet/>
      <dgm:spPr/>
      <dgm:t>
        <a:bodyPr/>
        <a:lstStyle/>
        <a:p>
          <a:r>
            <a:rPr lang="en-US"/>
            <a:t>- Effect of seasonal parameters on forecasting: Visual aids show how varying seasonal components affect model performance and forecasting accuracy.</a:t>
          </a:r>
        </a:p>
      </dgm:t>
    </dgm:pt>
    <dgm:pt modelId="{3478D21C-6D70-4F98-BDAA-98AFD62C2115}" type="parTrans" cxnId="{6DDCECCD-D608-4621-8998-9EFD94E2D09E}">
      <dgm:prSet/>
      <dgm:spPr/>
      <dgm:t>
        <a:bodyPr/>
        <a:lstStyle/>
        <a:p>
          <a:endParaRPr lang="en-US"/>
        </a:p>
      </dgm:t>
    </dgm:pt>
    <dgm:pt modelId="{5F03CD73-012C-480F-96D6-244FF9367A85}" type="sibTrans" cxnId="{6DDCECCD-D608-4621-8998-9EFD94E2D09E}">
      <dgm:prSet/>
      <dgm:spPr/>
      <dgm:t>
        <a:bodyPr/>
        <a:lstStyle/>
        <a:p>
          <a:endParaRPr lang="en-US"/>
        </a:p>
      </dgm:t>
    </dgm:pt>
    <dgm:pt modelId="{515243B8-6FC0-4A71-829C-10D4616DDB80}" type="pres">
      <dgm:prSet presAssocID="{A9FA92AE-FFB8-4662-8B09-D186636B7707}" presName="vert0" presStyleCnt="0">
        <dgm:presLayoutVars>
          <dgm:dir/>
          <dgm:animOne val="branch"/>
          <dgm:animLvl val="lvl"/>
        </dgm:presLayoutVars>
      </dgm:prSet>
      <dgm:spPr/>
    </dgm:pt>
    <dgm:pt modelId="{C0FE7E9B-7950-4FAC-B7A3-9D17C4BDE218}" type="pres">
      <dgm:prSet presAssocID="{7A913E2B-6BD0-4D4C-AA2F-FD9C7F3C2518}" presName="thickLine" presStyleLbl="alignNode1" presStyleIdx="0" presStyleCnt="3"/>
      <dgm:spPr/>
    </dgm:pt>
    <dgm:pt modelId="{8481EC96-4478-4B34-AF97-30EBDA85B4E4}" type="pres">
      <dgm:prSet presAssocID="{7A913E2B-6BD0-4D4C-AA2F-FD9C7F3C2518}" presName="horz1" presStyleCnt="0"/>
      <dgm:spPr/>
    </dgm:pt>
    <dgm:pt modelId="{428F92E6-FE4D-4CB2-B129-9C2D1DE43C82}" type="pres">
      <dgm:prSet presAssocID="{7A913E2B-6BD0-4D4C-AA2F-FD9C7F3C2518}" presName="tx1" presStyleLbl="revTx" presStyleIdx="0" presStyleCnt="3"/>
      <dgm:spPr/>
    </dgm:pt>
    <dgm:pt modelId="{EC613F05-63DD-40C5-8CDA-260FDFEE54F6}" type="pres">
      <dgm:prSet presAssocID="{7A913E2B-6BD0-4D4C-AA2F-FD9C7F3C2518}" presName="vert1" presStyleCnt="0"/>
      <dgm:spPr/>
    </dgm:pt>
    <dgm:pt modelId="{7AEA4CC0-998D-4080-8377-4F38E3BBE9ED}" type="pres">
      <dgm:prSet presAssocID="{4F9C7A43-B8C0-4D94-A16A-22235BD4528A}" presName="thickLine" presStyleLbl="alignNode1" presStyleIdx="1" presStyleCnt="3"/>
      <dgm:spPr/>
    </dgm:pt>
    <dgm:pt modelId="{3955CDF2-6072-462D-B4A1-63A91A487C97}" type="pres">
      <dgm:prSet presAssocID="{4F9C7A43-B8C0-4D94-A16A-22235BD4528A}" presName="horz1" presStyleCnt="0"/>
      <dgm:spPr/>
    </dgm:pt>
    <dgm:pt modelId="{2F1BE63B-2E97-4AA4-835D-6045D0BA8B2A}" type="pres">
      <dgm:prSet presAssocID="{4F9C7A43-B8C0-4D94-A16A-22235BD4528A}" presName="tx1" presStyleLbl="revTx" presStyleIdx="1" presStyleCnt="3"/>
      <dgm:spPr/>
    </dgm:pt>
    <dgm:pt modelId="{6E880BE4-367A-4679-8217-D1562435AAF2}" type="pres">
      <dgm:prSet presAssocID="{4F9C7A43-B8C0-4D94-A16A-22235BD4528A}" presName="vert1" presStyleCnt="0"/>
      <dgm:spPr/>
    </dgm:pt>
    <dgm:pt modelId="{63A42CCB-3CBC-4D6F-9CBA-2967B272F970}" type="pres">
      <dgm:prSet presAssocID="{50EB9D67-76A6-459A-8C3B-786BAC7CC95D}" presName="thickLine" presStyleLbl="alignNode1" presStyleIdx="2" presStyleCnt="3"/>
      <dgm:spPr/>
    </dgm:pt>
    <dgm:pt modelId="{93F94F6F-9FA4-4185-875F-976687BC66C6}" type="pres">
      <dgm:prSet presAssocID="{50EB9D67-76A6-459A-8C3B-786BAC7CC95D}" presName="horz1" presStyleCnt="0"/>
      <dgm:spPr/>
    </dgm:pt>
    <dgm:pt modelId="{2C704FAA-A4D6-4478-B4CC-F9B58BF1D5C5}" type="pres">
      <dgm:prSet presAssocID="{50EB9D67-76A6-459A-8C3B-786BAC7CC95D}" presName="tx1" presStyleLbl="revTx" presStyleIdx="2" presStyleCnt="3"/>
      <dgm:spPr/>
    </dgm:pt>
    <dgm:pt modelId="{313B5FA9-B13C-4054-B9BA-2281D9459331}" type="pres">
      <dgm:prSet presAssocID="{50EB9D67-76A6-459A-8C3B-786BAC7CC95D}" presName="vert1" presStyleCnt="0"/>
      <dgm:spPr/>
    </dgm:pt>
  </dgm:ptLst>
  <dgm:cxnLst>
    <dgm:cxn modelId="{73762105-8BA2-4238-9F53-95AD0860B026}" type="presOf" srcId="{4F9C7A43-B8C0-4D94-A16A-22235BD4528A}" destId="{2F1BE63B-2E97-4AA4-835D-6045D0BA8B2A}" srcOrd="0" destOrd="0" presId="urn:microsoft.com/office/officeart/2008/layout/LinedList"/>
    <dgm:cxn modelId="{FDF5DA2F-CE41-4F88-AB84-8507F6DF814C}" srcId="{A9FA92AE-FFB8-4662-8B09-D186636B7707}" destId="{4F9C7A43-B8C0-4D94-A16A-22235BD4528A}" srcOrd="1" destOrd="0" parTransId="{D953A9EE-386B-4F41-8BE0-C31E7A6EFD96}" sibTransId="{5D2C4D79-D8FD-4276-9AE4-56C9EF574A3B}"/>
    <dgm:cxn modelId="{F3F69932-3029-4D77-AB23-8DF630CB7673}" type="presOf" srcId="{A9FA92AE-FFB8-4662-8B09-D186636B7707}" destId="{515243B8-6FC0-4A71-829C-10D4616DDB80}" srcOrd="0" destOrd="0" presId="urn:microsoft.com/office/officeart/2008/layout/LinedList"/>
    <dgm:cxn modelId="{87268C47-541D-47D7-8A0F-C3C213B7E715}" type="presOf" srcId="{50EB9D67-76A6-459A-8C3B-786BAC7CC95D}" destId="{2C704FAA-A4D6-4478-B4CC-F9B58BF1D5C5}" srcOrd="0" destOrd="0" presId="urn:microsoft.com/office/officeart/2008/layout/LinedList"/>
    <dgm:cxn modelId="{93048F48-03A0-44F8-AACD-C108B3745F7F}" type="presOf" srcId="{7A913E2B-6BD0-4D4C-AA2F-FD9C7F3C2518}" destId="{428F92E6-FE4D-4CB2-B129-9C2D1DE43C82}" srcOrd="0" destOrd="0" presId="urn:microsoft.com/office/officeart/2008/layout/LinedList"/>
    <dgm:cxn modelId="{04F6274C-B1A3-4360-9FDE-089FD5A2C583}" srcId="{A9FA92AE-FFB8-4662-8B09-D186636B7707}" destId="{7A913E2B-6BD0-4D4C-AA2F-FD9C7F3C2518}" srcOrd="0" destOrd="0" parTransId="{E924A4F8-0616-4732-AB74-F36BC35E7C4F}" sibTransId="{E4D0477A-A40D-4721-BCDB-21A07A484035}"/>
    <dgm:cxn modelId="{6DDCECCD-D608-4621-8998-9EFD94E2D09E}" srcId="{A9FA92AE-FFB8-4662-8B09-D186636B7707}" destId="{50EB9D67-76A6-459A-8C3B-786BAC7CC95D}" srcOrd="2" destOrd="0" parTransId="{3478D21C-6D70-4F98-BDAA-98AFD62C2115}" sibTransId="{5F03CD73-012C-480F-96D6-244FF9367A85}"/>
    <dgm:cxn modelId="{EEE2ADC8-F928-4A60-A458-3F69C49CC8D5}" type="presParOf" srcId="{515243B8-6FC0-4A71-829C-10D4616DDB80}" destId="{C0FE7E9B-7950-4FAC-B7A3-9D17C4BDE218}" srcOrd="0" destOrd="0" presId="urn:microsoft.com/office/officeart/2008/layout/LinedList"/>
    <dgm:cxn modelId="{82018801-020E-4ED8-8F0E-ABFC8CA5C8D8}" type="presParOf" srcId="{515243B8-6FC0-4A71-829C-10D4616DDB80}" destId="{8481EC96-4478-4B34-AF97-30EBDA85B4E4}" srcOrd="1" destOrd="0" presId="urn:microsoft.com/office/officeart/2008/layout/LinedList"/>
    <dgm:cxn modelId="{AF167E9E-101B-4D5A-A0FC-E22C0800A513}" type="presParOf" srcId="{8481EC96-4478-4B34-AF97-30EBDA85B4E4}" destId="{428F92E6-FE4D-4CB2-B129-9C2D1DE43C82}" srcOrd="0" destOrd="0" presId="urn:microsoft.com/office/officeart/2008/layout/LinedList"/>
    <dgm:cxn modelId="{278779B6-F011-4205-81D9-1903786BBD87}" type="presParOf" srcId="{8481EC96-4478-4B34-AF97-30EBDA85B4E4}" destId="{EC613F05-63DD-40C5-8CDA-260FDFEE54F6}" srcOrd="1" destOrd="0" presId="urn:microsoft.com/office/officeart/2008/layout/LinedList"/>
    <dgm:cxn modelId="{8EEC3899-3269-4941-A542-CC42E937F76E}" type="presParOf" srcId="{515243B8-6FC0-4A71-829C-10D4616DDB80}" destId="{7AEA4CC0-998D-4080-8377-4F38E3BBE9ED}" srcOrd="2" destOrd="0" presId="urn:microsoft.com/office/officeart/2008/layout/LinedList"/>
    <dgm:cxn modelId="{0166248A-0314-4DBF-A13C-EE7D1056A12A}" type="presParOf" srcId="{515243B8-6FC0-4A71-829C-10D4616DDB80}" destId="{3955CDF2-6072-462D-B4A1-63A91A487C97}" srcOrd="3" destOrd="0" presId="urn:microsoft.com/office/officeart/2008/layout/LinedList"/>
    <dgm:cxn modelId="{95EBFEB7-A6BC-4889-8F1F-CDCB0F4BE042}" type="presParOf" srcId="{3955CDF2-6072-462D-B4A1-63A91A487C97}" destId="{2F1BE63B-2E97-4AA4-835D-6045D0BA8B2A}" srcOrd="0" destOrd="0" presId="urn:microsoft.com/office/officeart/2008/layout/LinedList"/>
    <dgm:cxn modelId="{C0040CE8-97A9-47F9-8372-C0DFDBC2F045}" type="presParOf" srcId="{3955CDF2-6072-462D-B4A1-63A91A487C97}" destId="{6E880BE4-367A-4679-8217-D1562435AAF2}" srcOrd="1" destOrd="0" presId="urn:microsoft.com/office/officeart/2008/layout/LinedList"/>
    <dgm:cxn modelId="{BDCC9D3F-C232-4821-A94F-2F2396496437}" type="presParOf" srcId="{515243B8-6FC0-4A71-829C-10D4616DDB80}" destId="{63A42CCB-3CBC-4D6F-9CBA-2967B272F970}" srcOrd="4" destOrd="0" presId="urn:microsoft.com/office/officeart/2008/layout/LinedList"/>
    <dgm:cxn modelId="{B83A91C0-9C8B-465E-A544-E89A113EA6E9}" type="presParOf" srcId="{515243B8-6FC0-4A71-829C-10D4616DDB80}" destId="{93F94F6F-9FA4-4185-875F-976687BC66C6}" srcOrd="5" destOrd="0" presId="urn:microsoft.com/office/officeart/2008/layout/LinedList"/>
    <dgm:cxn modelId="{37E9682C-1FF9-49D4-90B3-2D232520BC51}" type="presParOf" srcId="{93F94F6F-9FA4-4185-875F-976687BC66C6}" destId="{2C704FAA-A4D6-4478-B4CC-F9B58BF1D5C5}" srcOrd="0" destOrd="0" presId="urn:microsoft.com/office/officeart/2008/layout/LinedList"/>
    <dgm:cxn modelId="{DA031352-950E-4B85-ADA3-6F581A3A8DA9}" type="presParOf" srcId="{93F94F6F-9FA4-4185-875F-976687BC66C6}" destId="{313B5FA9-B13C-4054-B9BA-2281D94593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2C3AD1-5E26-4357-87F4-CE79FD15F1D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E96762-E8C2-449A-B7EB-A2004C73DB64}">
      <dgm:prSet/>
      <dgm:spPr/>
      <dgm:t>
        <a:bodyPr/>
        <a:lstStyle/>
        <a:p>
          <a:r>
            <a:rPr lang="en-US"/>
            <a:t>- RMSE quantifies the average magnitude of errors between actual and predicted values, emphasizing larger errors and commonly used for model comparison and evaluation in time series forecasting.</a:t>
          </a:r>
        </a:p>
      </dgm:t>
    </dgm:pt>
    <dgm:pt modelId="{0A4D463C-3ED8-40DF-8188-F06AEA610865}" type="parTrans" cxnId="{A5EB3BAB-E555-48BD-9E02-01F4792BAF70}">
      <dgm:prSet/>
      <dgm:spPr/>
      <dgm:t>
        <a:bodyPr/>
        <a:lstStyle/>
        <a:p>
          <a:endParaRPr lang="en-US"/>
        </a:p>
      </dgm:t>
    </dgm:pt>
    <dgm:pt modelId="{AEE66678-0DF8-4969-BD1C-760AC36D9E95}" type="sibTrans" cxnId="{A5EB3BAB-E555-48BD-9E02-01F4792BAF70}">
      <dgm:prSet/>
      <dgm:spPr/>
      <dgm:t>
        <a:bodyPr/>
        <a:lstStyle/>
        <a:p>
          <a:endParaRPr lang="en-US"/>
        </a:p>
      </dgm:t>
    </dgm:pt>
    <dgm:pt modelId="{445A44DF-96F5-426C-97FF-24C810EE0842}">
      <dgm:prSet/>
      <dgm:spPr/>
      <dgm:t>
        <a:bodyPr/>
        <a:lstStyle/>
        <a:p>
          <a:r>
            <a:rPr lang="en-US"/>
            <a:t>- MAE measures the average absolute differences between actual and predicted values, making it less sensitive to outliers and providing insights into model performance in forecasting accuracy.</a:t>
          </a:r>
        </a:p>
      </dgm:t>
    </dgm:pt>
    <dgm:pt modelId="{5EFA071C-A2AF-49C7-98DE-735C2D154701}" type="parTrans" cxnId="{D351CDFA-263E-4C73-9629-1A1FB439D256}">
      <dgm:prSet/>
      <dgm:spPr/>
      <dgm:t>
        <a:bodyPr/>
        <a:lstStyle/>
        <a:p>
          <a:endParaRPr lang="en-US"/>
        </a:p>
      </dgm:t>
    </dgm:pt>
    <dgm:pt modelId="{7BE0BAA7-F47D-41E2-9081-302C533F639C}" type="sibTrans" cxnId="{D351CDFA-263E-4C73-9629-1A1FB439D256}">
      <dgm:prSet/>
      <dgm:spPr/>
      <dgm:t>
        <a:bodyPr/>
        <a:lstStyle/>
        <a:p>
          <a:endParaRPr lang="en-US"/>
        </a:p>
      </dgm:t>
    </dgm:pt>
    <dgm:pt modelId="{1894D417-42D7-4879-8786-45EC15F722A3}">
      <dgm:prSet/>
      <dgm:spPr/>
      <dgm:t>
        <a:bodyPr/>
        <a:lstStyle/>
        <a:p>
          <a:r>
            <a:rPr lang="en-US" dirty="0"/>
            <a:t>- Calculate RMSE and MAE for ARIMA, SARIMA, and Prophet models, interpreting results to understand the effectiveness of these models in time series forecasting.</a:t>
          </a:r>
        </a:p>
      </dgm:t>
    </dgm:pt>
    <dgm:pt modelId="{77521C2C-0B3B-4EB5-BDDF-5A27428BC66E}" type="parTrans" cxnId="{85990A7A-309B-44F1-BD06-C2166E77584B}">
      <dgm:prSet/>
      <dgm:spPr/>
      <dgm:t>
        <a:bodyPr/>
        <a:lstStyle/>
        <a:p>
          <a:endParaRPr lang="en-US"/>
        </a:p>
      </dgm:t>
    </dgm:pt>
    <dgm:pt modelId="{2C84BCA7-257D-4D7E-98FD-16D3507D7EA0}" type="sibTrans" cxnId="{85990A7A-309B-44F1-BD06-C2166E77584B}">
      <dgm:prSet/>
      <dgm:spPr/>
      <dgm:t>
        <a:bodyPr/>
        <a:lstStyle/>
        <a:p>
          <a:endParaRPr lang="en-US"/>
        </a:p>
      </dgm:t>
    </dgm:pt>
    <dgm:pt modelId="{FCA93F97-C408-4354-B3A9-4A2C105E1669}" type="pres">
      <dgm:prSet presAssocID="{402C3AD1-5E26-4357-87F4-CE79FD15F1DF}" presName="linear" presStyleCnt="0">
        <dgm:presLayoutVars>
          <dgm:animLvl val="lvl"/>
          <dgm:resizeHandles val="exact"/>
        </dgm:presLayoutVars>
      </dgm:prSet>
      <dgm:spPr/>
    </dgm:pt>
    <dgm:pt modelId="{83CA8C67-630D-4FF0-BD7B-D4F618D615DC}" type="pres">
      <dgm:prSet presAssocID="{CDE96762-E8C2-449A-B7EB-A2004C73DB64}" presName="parentText" presStyleLbl="node1" presStyleIdx="0" presStyleCnt="3">
        <dgm:presLayoutVars>
          <dgm:chMax val="0"/>
          <dgm:bulletEnabled val="1"/>
        </dgm:presLayoutVars>
      </dgm:prSet>
      <dgm:spPr/>
    </dgm:pt>
    <dgm:pt modelId="{D7FECE25-9868-4056-8680-734297B4B1EB}" type="pres">
      <dgm:prSet presAssocID="{AEE66678-0DF8-4969-BD1C-760AC36D9E95}" presName="spacer" presStyleCnt="0"/>
      <dgm:spPr/>
    </dgm:pt>
    <dgm:pt modelId="{52968844-727C-40AE-A009-57C31C4A50FA}" type="pres">
      <dgm:prSet presAssocID="{445A44DF-96F5-426C-97FF-24C810EE0842}" presName="parentText" presStyleLbl="node1" presStyleIdx="1" presStyleCnt="3">
        <dgm:presLayoutVars>
          <dgm:chMax val="0"/>
          <dgm:bulletEnabled val="1"/>
        </dgm:presLayoutVars>
      </dgm:prSet>
      <dgm:spPr/>
    </dgm:pt>
    <dgm:pt modelId="{9A987567-241C-4BBB-8B94-00013BAC7E9C}" type="pres">
      <dgm:prSet presAssocID="{7BE0BAA7-F47D-41E2-9081-302C533F639C}" presName="spacer" presStyleCnt="0"/>
      <dgm:spPr/>
    </dgm:pt>
    <dgm:pt modelId="{6014C2CD-91EE-4515-A83A-16D2C9028BB1}" type="pres">
      <dgm:prSet presAssocID="{1894D417-42D7-4879-8786-45EC15F722A3}" presName="parentText" presStyleLbl="node1" presStyleIdx="2" presStyleCnt="3">
        <dgm:presLayoutVars>
          <dgm:chMax val="0"/>
          <dgm:bulletEnabled val="1"/>
        </dgm:presLayoutVars>
      </dgm:prSet>
      <dgm:spPr/>
    </dgm:pt>
  </dgm:ptLst>
  <dgm:cxnLst>
    <dgm:cxn modelId="{85990A7A-309B-44F1-BD06-C2166E77584B}" srcId="{402C3AD1-5E26-4357-87F4-CE79FD15F1DF}" destId="{1894D417-42D7-4879-8786-45EC15F722A3}" srcOrd="2" destOrd="0" parTransId="{77521C2C-0B3B-4EB5-BDDF-5A27428BC66E}" sibTransId="{2C84BCA7-257D-4D7E-98FD-16D3507D7EA0}"/>
    <dgm:cxn modelId="{A5EB3BAB-E555-48BD-9E02-01F4792BAF70}" srcId="{402C3AD1-5E26-4357-87F4-CE79FD15F1DF}" destId="{CDE96762-E8C2-449A-B7EB-A2004C73DB64}" srcOrd="0" destOrd="0" parTransId="{0A4D463C-3ED8-40DF-8188-F06AEA610865}" sibTransId="{AEE66678-0DF8-4969-BD1C-760AC36D9E95}"/>
    <dgm:cxn modelId="{378930B9-DA7A-4F02-9E58-8D02261871C4}" type="presOf" srcId="{CDE96762-E8C2-449A-B7EB-A2004C73DB64}" destId="{83CA8C67-630D-4FF0-BD7B-D4F618D615DC}" srcOrd="0" destOrd="0" presId="urn:microsoft.com/office/officeart/2005/8/layout/vList2"/>
    <dgm:cxn modelId="{EB4EFCC7-00C2-4D50-9D34-AF92CE2B75DD}" type="presOf" srcId="{1894D417-42D7-4879-8786-45EC15F722A3}" destId="{6014C2CD-91EE-4515-A83A-16D2C9028BB1}" srcOrd="0" destOrd="0" presId="urn:microsoft.com/office/officeart/2005/8/layout/vList2"/>
    <dgm:cxn modelId="{D4CE00DF-F4CD-4922-8B8C-FB2000A18778}" type="presOf" srcId="{445A44DF-96F5-426C-97FF-24C810EE0842}" destId="{52968844-727C-40AE-A009-57C31C4A50FA}" srcOrd="0" destOrd="0" presId="urn:microsoft.com/office/officeart/2005/8/layout/vList2"/>
    <dgm:cxn modelId="{41458CED-25C1-499F-A18F-816A415BFFF7}" type="presOf" srcId="{402C3AD1-5E26-4357-87F4-CE79FD15F1DF}" destId="{FCA93F97-C408-4354-B3A9-4A2C105E1669}" srcOrd="0" destOrd="0" presId="urn:microsoft.com/office/officeart/2005/8/layout/vList2"/>
    <dgm:cxn modelId="{D351CDFA-263E-4C73-9629-1A1FB439D256}" srcId="{402C3AD1-5E26-4357-87F4-CE79FD15F1DF}" destId="{445A44DF-96F5-426C-97FF-24C810EE0842}" srcOrd="1" destOrd="0" parTransId="{5EFA071C-A2AF-49C7-98DE-735C2D154701}" sibTransId="{7BE0BAA7-F47D-41E2-9081-302C533F639C}"/>
    <dgm:cxn modelId="{2DD5CF29-A3FD-4040-980D-040B0EC316BB}" type="presParOf" srcId="{FCA93F97-C408-4354-B3A9-4A2C105E1669}" destId="{83CA8C67-630D-4FF0-BD7B-D4F618D615DC}" srcOrd="0" destOrd="0" presId="urn:microsoft.com/office/officeart/2005/8/layout/vList2"/>
    <dgm:cxn modelId="{580B614C-515F-460E-ADBF-9FE57CCBE404}" type="presParOf" srcId="{FCA93F97-C408-4354-B3A9-4A2C105E1669}" destId="{D7FECE25-9868-4056-8680-734297B4B1EB}" srcOrd="1" destOrd="0" presId="urn:microsoft.com/office/officeart/2005/8/layout/vList2"/>
    <dgm:cxn modelId="{E2634B63-689C-4CFC-B94B-694488D5304D}" type="presParOf" srcId="{FCA93F97-C408-4354-B3A9-4A2C105E1669}" destId="{52968844-727C-40AE-A009-57C31C4A50FA}" srcOrd="2" destOrd="0" presId="urn:microsoft.com/office/officeart/2005/8/layout/vList2"/>
    <dgm:cxn modelId="{50EB341E-DA8D-4B42-84BE-DDC23F908832}" type="presParOf" srcId="{FCA93F97-C408-4354-B3A9-4A2C105E1669}" destId="{9A987567-241C-4BBB-8B94-00013BAC7E9C}" srcOrd="3" destOrd="0" presId="urn:microsoft.com/office/officeart/2005/8/layout/vList2"/>
    <dgm:cxn modelId="{C556EA96-913E-414A-B29F-A3951A181082}" type="presParOf" srcId="{FCA93F97-C408-4354-B3A9-4A2C105E1669}" destId="{6014C2CD-91EE-4515-A83A-16D2C9028BB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2B2582-7C29-4E04-BCF5-05555004F1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EA39D72-8B7A-4B92-844C-EF18489C570E}">
      <dgm:prSet/>
      <dgm:spPr/>
      <dgm:t>
        <a:bodyPr/>
        <a:lstStyle/>
        <a:p>
          <a:pPr>
            <a:defRPr cap="all"/>
          </a:pPr>
          <a:r>
            <a:rPr lang="en-US"/>
            <a:t>- Model robustness in time series forecasting is crucial for reliable results, involving outlier detection, meticulous data preprocessing, and thorough model validation.</a:t>
          </a:r>
        </a:p>
      </dgm:t>
    </dgm:pt>
    <dgm:pt modelId="{6052F30D-4939-4A12-B2E6-30439B234083}" type="parTrans" cxnId="{527D70DE-0D3D-423F-93D4-706249FC38D6}">
      <dgm:prSet/>
      <dgm:spPr/>
      <dgm:t>
        <a:bodyPr/>
        <a:lstStyle/>
        <a:p>
          <a:endParaRPr lang="en-US"/>
        </a:p>
      </dgm:t>
    </dgm:pt>
    <dgm:pt modelId="{33627C8A-93C0-4051-A350-CBC44FC0F0A8}" type="sibTrans" cxnId="{527D70DE-0D3D-423F-93D4-706249FC38D6}">
      <dgm:prSet/>
      <dgm:spPr/>
      <dgm:t>
        <a:bodyPr/>
        <a:lstStyle/>
        <a:p>
          <a:endParaRPr lang="en-US"/>
        </a:p>
      </dgm:t>
    </dgm:pt>
    <dgm:pt modelId="{F1DDE3D8-01EF-4C6E-B337-740F4B3F2E5E}">
      <dgm:prSet/>
      <dgm:spPr/>
      <dgm:t>
        <a:bodyPr/>
        <a:lstStyle/>
        <a:p>
          <a:pPr>
            <a:defRPr cap="all"/>
          </a:pPr>
          <a:r>
            <a:rPr lang="en-US"/>
            <a:t>- Techniques like outlier detection help in identifying and handling anomalies, while data preprocessing ensures data quality and consistency for accurate forecasting outcomes.</a:t>
          </a:r>
        </a:p>
      </dgm:t>
    </dgm:pt>
    <dgm:pt modelId="{167A201F-F720-42F4-94BD-6CE43CBD597A}" type="parTrans" cxnId="{E28CC29B-AA6B-4CE2-81BE-651183F0879C}">
      <dgm:prSet/>
      <dgm:spPr/>
      <dgm:t>
        <a:bodyPr/>
        <a:lstStyle/>
        <a:p>
          <a:endParaRPr lang="en-US"/>
        </a:p>
      </dgm:t>
    </dgm:pt>
    <dgm:pt modelId="{FB2F3E8B-1352-41B0-BAA9-3503FBA7FBA4}" type="sibTrans" cxnId="{E28CC29B-AA6B-4CE2-81BE-651183F0879C}">
      <dgm:prSet/>
      <dgm:spPr/>
      <dgm:t>
        <a:bodyPr/>
        <a:lstStyle/>
        <a:p>
          <a:endParaRPr lang="en-US"/>
        </a:p>
      </dgm:t>
    </dgm:pt>
    <dgm:pt modelId="{F45918BB-D976-4909-9CAE-2736A55644EC}">
      <dgm:prSet/>
      <dgm:spPr/>
      <dgm:t>
        <a:bodyPr/>
        <a:lstStyle/>
        <a:p>
          <a:pPr>
            <a:defRPr cap="all"/>
          </a:pPr>
          <a:r>
            <a:rPr lang="en-US"/>
            <a:t>- ARIMA, SARIMA, and Prophet models can be enhanced for robust forecasting by optimizing parameters, incorporating seasonal components, and validating against different test datasets.</a:t>
          </a:r>
        </a:p>
      </dgm:t>
    </dgm:pt>
    <dgm:pt modelId="{622F7E7C-7C14-4CBB-BD06-9D5AB957A872}" type="parTrans" cxnId="{6F7C2069-D1C8-4AF5-9689-980ABA562BF1}">
      <dgm:prSet/>
      <dgm:spPr/>
      <dgm:t>
        <a:bodyPr/>
        <a:lstStyle/>
        <a:p>
          <a:endParaRPr lang="en-US"/>
        </a:p>
      </dgm:t>
    </dgm:pt>
    <dgm:pt modelId="{86E8B312-6F4E-4B0C-A31B-CB6CF3E98494}" type="sibTrans" cxnId="{6F7C2069-D1C8-4AF5-9689-980ABA562BF1}">
      <dgm:prSet/>
      <dgm:spPr/>
      <dgm:t>
        <a:bodyPr/>
        <a:lstStyle/>
        <a:p>
          <a:endParaRPr lang="en-US"/>
        </a:p>
      </dgm:t>
    </dgm:pt>
    <dgm:pt modelId="{F1442CDA-E112-4AEA-A006-BB6C4F75F8AD}" type="pres">
      <dgm:prSet presAssocID="{582B2582-7C29-4E04-BCF5-05555004F10D}" presName="linear" presStyleCnt="0">
        <dgm:presLayoutVars>
          <dgm:animLvl val="lvl"/>
          <dgm:resizeHandles val="exact"/>
        </dgm:presLayoutVars>
      </dgm:prSet>
      <dgm:spPr/>
    </dgm:pt>
    <dgm:pt modelId="{B428819D-B3AE-413C-9E6D-2ECCF376DAF4}" type="pres">
      <dgm:prSet presAssocID="{8EA39D72-8B7A-4B92-844C-EF18489C570E}" presName="parentText" presStyleLbl="node1" presStyleIdx="0" presStyleCnt="3">
        <dgm:presLayoutVars>
          <dgm:chMax val="0"/>
          <dgm:bulletEnabled val="1"/>
        </dgm:presLayoutVars>
      </dgm:prSet>
      <dgm:spPr/>
    </dgm:pt>
    <dgm:pt modelId="{8EDAC422-8932-42A9-8228-DD2DD83F6168}" type="pres">
      <dgm:prSet presAssocID="{33627C8A-93C0-4051-A350-CBC44FC0F0A8}" presName="spacer" presStyleCnt="0"/>
      <dgm:spPr/>
    </dgm:pt>
    <dgm:pt modelId="{9E7F6023-54A8-4C44-837D-7D0E7A82E69C}" type="pres">
      <dgm:prSet presAssocID="{F1DDE3D8-01EF-4C6E-B337-740F4B3F2E5E}" presName="parentText" presStyleLbl="node1" presStyleIdx="1" presStyleCnt="3">
        <dgm:presLayoutVars>
          <dgm:chMax val="0"/>
          <dgm:bulletEnabled val="1"/>
        </dgm:presLayoutVars>
      </dgm:prSet>
      <dgm:spPr/>
    </dgm:pt>
    <dgm:pt modelId="{20DA5851-4EC4-478B-84BA-8E8A993957A8}" type="pres">
      <dgm:prSet presAssocID="{FB2F3E8B-1352-41B0-BAA9-3503FBA7FBA4}" presName="spacer" presStyleCnt="0"/>
      <dgm:spPr/>
    </dgm:pt>
    <dgm:pt modelId="{AD2713C0-CB08-4EF6-BDED-FFD3CB8B00E9}" type="pres">
      <dgm:prSet presAssocID="{F45918BB-D976-4909-9CAE-2736A55644EC}" presName="parentText" presStyleLbl="node1" presStyleIdx="2" presStyleCnt="3">
        <dgm:presLayoutVars>
          <dgm:chMax val="0"/>
          <dgm:bulletEnabled val="1"/>
        </dgm:presLayoutVars>
      </dgm:prSet>
      <dgm:spPr/>
    </dgm:pt>
  </dgm:ptLst>
  <dgm:cxnLst>
    <dgm:cxn modelId="{89325C66-D11B-4028-8E05-11092CBA8444}" type="presOf" srcId="{F1DDE3D8-01EF-4C6E-B337-740F4B3F2E5E}" destId="{9E7F6023-54A8-4C44-837D-7D0E7A82E69C}" srcOrd="0" destOrd="0" presId="urn:microsoft.com/office/officeart/2005/8/layout/vList2"/>
    <dgm:cxn modelId="{6F7C2069-D1C8-4AF5-9689-980ABA562BF1}" srcId="{582B2582-7C29-4E04-BCF5-05555004F10D}" destId="{F45918BB-D976-4909-9CAE-2736A55644EC}" srcOrd="2" destOrd="0" parTransId="{622F7E7C-7C14-4CBB-BD06-9D5AB957A872}" sibTransId="{86E8B312-6F4E-4B0C-A31B-CB6CF3E98494}"/>
    <dgm:cxn modelId="{E28CC29B-AA6B-4CE2-81BE-651183F0879C}" srcId="{582B2582-7C29-4E04-BCF5-05555004F10D}" destId="{F1DDE3D8-01EF-4C6E-B337-740F4B3F2E5E}" srcOrd="1" destOrd="0" parTransId="{167A201F-F720-42F4-94BD-6CE43CBD597A}" sibTransId="{FB2F3E8B-1352-41B0-BAA9-3503FBA7FBA4}"/>
    <dgm:cxn modelId="{82C2DED6-8B76-408B-8B9F-F5F8CA0F03B3}" type="presOf" srcId="{582B2582-7C29-4E04-BCF5-05555004F10D}" destId="{F1442CDA-E112-4AEA-A006-BB6C4F75F8AD}" srcOrd="0" destOrd="0" presId="urn:microsoft.com/office/officeart/2005/8/layout/vList2"/>
    <dgm:cxn modelId="{527D70DE-0D3D-423F-93D4-706249FC38D6}" srcId="{582B2582-7C29-4E04-BCF5-05555004F10D}" destId="{8EA39D72-8B7A-4B92-844C-EF18489C570E}" srcOrd="0" destOrd="0" parTransId="{6052F30D-4939-4A12-B2E6-30439B234083}" sibTransId="{33627C8A-93C0-4051-A350-CBC44FC0F0A8}"/>
    <dgm:cxn modelId="{888497DF-1A95-4544-84E6-A17DA9F7B768}" type="presOf" srcId="{8EA39D72-8B7A-4B92-844C-EF18489C570E}" destId="{B428819D-B3AE-413C-9E6D-2ECCF376DAF4}" srcOrd="0" destOrd="0" presId="urn:microsoft.com/office/officeart/2005/8/layout/vList2"/>
    <dgm:cxn modelId="{BDB908EC-CCB7-4634-8676-489CCB3FDCE7}" type="presOf" srcId="{F45918BB-D976-4909-9CAE-2736A55644EC}" destId="{AD2713C0-CB08-4EF6-BDED-FFD3CB8B00E9}" srcOrd="0" destOrd="0" presId="urn:microsoft.com/office/officeart/2005/8/layout/vList2"/>
    <dgm:cxn modelId="{38D3D6DC-D0D6-4B5B-A959-496D99C4E7F8}" type="presParOf" srcId="{F1442CDA-E112-4AEA-A006-BB6C4F75F8AD}" destId="{B428819D-B3AE-413C-9E6D-2ECCF376DAF4}" srcOrd="0" destOrd="0" presId="urn:microsoft.com/office/officeart/2005/8/layout/vList2"/>
    <dgm:cxn modelId="{BC1A1D2F-90BA-42DA-B396-5C307C968FEA}" type="presParOf" srcId="{F1442CDA-E112-4AEA-A006-BB6C4F75F8AD}" destId="{8EDAC422-8932-42A9-8228-DD2DD83F6168}" srcOrd="1" destOrd="0" presId="urn:microsoft.com/office/officeart/2005/8/layout/vList2"/>
    <dgm:cxn modelId="{7357F5D7-352A-4EA2-9473-1EFD5951D684}" type="presParOf" srcId="{F1442CDA-E112-4AEA-A006-BB6C4F75F8AD}" destId="{9E7F6023-54A8-4C44-837D-7D0E7A82E69C}" srcOrd="2" destOrd="0" presId="urn:microsoft.com/office/officeart/2005/8/layout/vList2"/>
    <dgm:cxn modelId="{239811AF-4071-4037-8F4B-928A8ADDD748}" type="presParOf" srcId="{F1442CDA-E112-4AEA-A006-BB6C4F75F8AD}" destId="{20DA5851-4EC4-478B-84BA-8E8A993957A8}" srcOrd="3" destOrd="0" presId="urn:microsoft.com/office/officeart/2005/8/layout/vList2"/>
    <dgm:cxn modelId="{733CE499-00EC-4A34-B513-60F2425184CD}" type="presParOf" srcId="{F1442CDA-E112-4AEA-A006-BB6C4F75F8AD}" destId="{AD2713C0-CB08-4EF6-BDED-FFD3CB8B00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E45CD9-20A7-4220-9F0A-37098D97D8F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13AE506-212C-4889-8ECC-EDC3A6556B05}">
      <dgm:prSet/>
      <dgm:spPr/>
      <dgm:t>
        <a:bodyPr/>
        <a:lstStyle/>
        <a:p>
          <a:r>
            <a:rPr lang="en-US"/>
            <a:t>- Emerging trends in time series forecasting include the integration of deep learning techniques, such as LSTM and CNN, for enhanced predictive accuracy.</a:t>
          </a:r>
        </a:p>
      </dgm:t>
    </dgm:pt>
    <dgm:pt modelId="{E5703CBD-4F9C-4AA6-ABDA-FD99DE7C2C02}" type="parTrans" cxnId="{BD3DD53F-E331-417E-B006-B1EC86921D98}">
      <dgm:prSet/>
      <dgm:spPr/>
      <dgm:t>
        <a:bodyPr/>
        <a:lstStyle/>
        <a:p>
          <a:endParaRPr lang="en-US"/>
        </a:p>
      </dgm:t>
    </dgm:pt>
    <dgm:pt modelId="{05B307F3-8BC5-46BD-BAC2-0792CD16ADE3}" type="sibTrans" cxnId="{BD3DD53F-E331-417E-B006-B1EC86921D98}">
      <dgm:prSet/>
      <dgm:spPr/>
      <dgm:t>
        <a:bodyPr/>
        <a:lstStyle/>
        <a:p>
          <a:endParaRPr lang="en-US"/>
        </a:p>
      </dgm:t>
    </dgm:pt>
    <dgm:pt modelId="{81CE6C26-1F6C-4E9C-91A3-50636F75E71A}">
      <dgm:prSet/>
      <dgm:spPr/>
      <dgm:t>
        <a:bodyPr/>
        <a:lstStyle/>
        <a:p>
          <a:r>
            <a:rPr lang="en-US"/>
            <a:t>- AI-driven models are set to revolutionize forecasting by leveraging advanced algorithms to automatically adapt to changing data patterns and improve forecast precision.</a:t>
          </a:r>
        </a:p>
      </dgm:t>
    </dgm:pt>
    <dgm:pt modelId="{CFDE0F69-B2A2-49ED-8463-90ADD99D3EA1}" type="parTrans" cxnId="{F6484C47-0D1D-4125-8D44-67155822D970}">
      <dgm:prSet/>
      <dgm:spPr/>
      <dgm:t>
        <a:bodyPr/>
        <a:lstStyle/>
        <a:p>
          <a:endParaRPr lang="en-US"/>
        </a:p>
      </dgm:t>
    </dgm:pt>
    <dgm:pt modelId="{D06B0DEA-8774-43FA-88CA-B01FA73C1846}" type="sibTrans" cxnId="{F6484C47-0D1D-4125-8D44-67155822D970}">
      <dgm:prSet/>
      <dgm:spPr/>
      <dgm:t>
        <a:bodyPr/>
        <a:lstStyle/>
        <a:p>
          <a:endParaRPr lang="en-US"/>
        </a:p>
      </dgm:t>
    </dgm:pt>
    <dgm:pt modelId="{0F8BC218-BA4C-4076-8D67-60DFB884C057}">
      <dgm:prSet/>
      <dgm:spPr/>
      <dgm:t>
        <a:bodyPr/>
        <a:lstStyle/>
        <a:p>
          <a:r>
            <a:rPr lang="en-US"/>
            <a:t>- ARIMA, SARIMA, and Prophet models are likely to evolve by incorporating more sophisticated algorithms, handling larger datasets, and providing better interpretations for complex forecasting challenges.</a:t>
          </a:r>
        </a:p>
      </dgm:t>
    </dgm:pt>
    <dgm:pt modelId="{A38BE588-2F15-436F-989F-F2E8F282123F}" type="parTrans" cxnId="{71C081C5-D382-43E7-830C-203275D328EB}">
      <dgm:prSet/>
      <dgm:spPr/>
      <dgm:t>
        <a:bodyPr/>
        <a:lstStyle/>
        <a:p>
          <a:endParaRPr lang="en-US"/>
        </a:p>
      </dgm:t>
    </dgm:pt>
    <dgm:pt modelId="{CA0D15DB-7059-43F5-A346-6C3D1E615EFE}" type="sibTrans" cxnId="{71C081C5-D382-43E7-830C-203275D328EB}">
      <dgm:prSet/>
      <dgm:spPr/>
      <dgm:t>
        <a:bodyPr/>
        <a:lstStyle/>
        <a:p>
          <a:endParaRPr lang="en-US"/>
        </a:p>
      </dgm:t>
    </dgm:pt>
    <dgm:pt modelId="{E91AC797-8300-452B-97FC-C703B1187C45}" type="pres">
      <dgm:prSet presAssocID="{35E45CD9-20A7-4220-9F0A-37098D97D8FD}" presName="outerComposite" presStyleCnt="0">
        <dgm:presLayoutVars>
          <dgm:chMax val="5"/>
          <dgm:dir/>
          <dgm:resizeHandles val="exact"/>
        </dgm:presLayoutVars>
      </dgm:prSet>
      <dgm:spPr/>
    </dgm:pt>
    <dgm:pt modelId="{0B4F7147-0779-4436-A8CF-DEFD8BBF86C1}" type="pres">
      <dgm:prSet presAssocID="{35E45CD9-20A7-4220-9F0A-37098D97D8FD}" presName="dummyMaxCanvas" presStyleCnt="0">
        <dgm:presLayoutVars/>
      </dgm:prSet>
      <dgm:spPr/>
    </dgm:pt>
    <dgm:pt modelId="{40FB2A42-B864-469E-9078-4B4C88D4FC64}" type="pres">
      <dgm:prSet presAssocID="{35E45CD9-20A7-4220-9F0A-37098D97D8FD}" presName="ThreeNodes_1" presStyleLbl="node1" presStyleIdx="0" presStyleCnt="3">
        <dgm:presLayoutVars>
          <dgm:bulletEnabled val="1"/>
        </dgm:presLayoutVars>
      </dgm:prSet>
      <dgm:spPr/>
    </dgm:pt>
    <dgm:pt modelId="{D35EBF9A-1B00-4EAC-B561-5CC926D2ABF0}" type="pres">
      <dgm:prSet presAssocID="{35E45CD9-20A7-4220-9F0A-37098D97D8FD}" presName="ThreeNodes_2" presStyleLbl="node1" presStyleIdx="1" presStyleCnt="3">
        <dgm:presLayoutVars>
          <dgm:bulletEnabled val="1"/>
        </dgm:presLayoutVars>
      </dgm:prSet>
      <dgm:spPr/>
    </dgm:pt>
    <dgm:pt modelId="{8FC76471-FB84-4326-AF40-EBDD65705E2F}" type="pres">
      <dgm:prSet presAssocID="{35E45CD9-20A7-4220-9F0A-37098D97D8FD}" presName="ThreeNodes_3" presStyleLbl="node1" presStyleIdx="2" presStyleCnt="3">
        <dgm:presLayoutVars>
          <dgm:bulletEnabled val="1"/>
        </dgm:presLayoutVars>
      </dgm:prSet>
      <dgm:spPr/>
    </dgm:pt>
    <dgm:pt modelId="{5247D5C3-3D7B-4F7A-B430-59044D99FBA6}" type="pres">
      <dgm:prSet presAssocID="{35E45CD9-20A7-4220-9F0A-37098D97D8FD}" presName="ThreeConn_1-2" presStyleLbl="fgAccFollowNode1" presStyleIdx="0" presStyleCnt="2">
        <dgm:presLayoutVars>
          <dgm:bulletEnabled val="1"/>
        </dgm:presLayoutVars>
      </dgm:prSet>
      <dgm:spPr/>
    </dgm:pt>
    <dgm:pt modelId="{5F4930F8-71C6-48A4-A95D-0D22E6DF6EC5}" type="pres">
      <dgm:prSet presAssocID="{35E45CD9-20A7-4220-9F0A-37098D97D8FD}" presName="ThreeConn_2-3" presStyleLbl="fgAccFollowNode1" presStyleIdx="1" presStyleCnt="2">
        <dgm:presLayoutVars>
          <dgm:bulletEnabled val="1"/>
        </dgm:presLayoutVars>
      </dgm:prSet>
      <dgm:spPr/>
    </dgm:pt>
    <dgm:pt modelId="{514CFD0F-D78B-42DA-8434-7FA730689E9B}" type="pres">
      <dgm:prSet presAssocID="{35E45CD9-20A7-4220-9F0A-37098D97D8FD}" presName="ThreeNodes_1_text" presStyleLbl="node1" presStyleIdx="2" presStyleCnt="3">
        <dgm:presLayoutVars>
          <dgm:bulletEnabled val="1"/>
        </dgm:presLayoutVars>
      </dgm:prSet>
      <dgm:spPr/>
    </dgm:pt>
    <dgm:pt modelId="{7238DACC-654D-40F4-8E47-8FBE67A13B63}" type="pres">
      <dgm:prSet presAssocID="{35E45CD9-20A7-4220-9F0A-37098D97D8FD}" presName="ThreeNodes_2_text" presStyleLbl="node1" presStyleIdx="2" presStyleCnt="3">
        <dgm:presLayoutVars>
          <dgm:bulletEnabled val="1"/>
        </dgm:presLayoutVars>
      </dgm:prSet>
      <dgm:spPr/>
    </dgm:pt>
    <dgm:pt modelId="{E038D5C1-CC54-4121-B2B9-F3C06A0DC60F}" type="pres">
      <dgm:prSet presAssocID="{35E45CD9-20A7-4220-9F0A-37098D97D8FD}" presName="ThreeNodes_3_text" presStyleLbl="node1" presStyleIdx="2" presStyleCnt="3">
        <dgm:presLayoutVars>
          <dgm:bulletEnabled val="1"/>
        </dgm:presLayoutVars>
      </dgm:prSet>
      <dgm:spPr/>
    </dgm:pt>
  </dgm:ptLst>
  <dgm:cxnLst>
    <dgm:cxn modelId="{BD3DD53F-E331-417E-B006-B1EC86921D98}" srcId="{35E45CD9-20A7-4220-9F0A-37098D97D8FD}" destId="{C13AE506-212C-4889-8ECC-EDC3A6556B05}" srcOrd="0" destOrd="0" parTransId="{E5703CBD-4F9C-4AA6-ABDA-FD99DE7C2C02}" sibTransId="{05B307F3-8BC5-46BD-BAC2-0792CD16ADE3}"/>
    <dgm:cxn modelId="{533A7645-DE82-4131-8100-7266CB37C29E}" type="presOf" srcId="{C13AE506-212C-4889-8ECC-EDC3A6556B05}" destId="{40FB2A42-B864-469E-9078-4B4C88D4FC64}" srcOrd="0" destOrd="0" presId="urn:microsoft.com/office/officeart/2005/8/layout/vProcess5"/>
    <dgm:cxn modelId="{F6484C47-0D1D-4125-8D44-67155822D970}" srcId="{35E45CD9-20A7-4220-9F0A-37098D97D8FD}" destId="{81CE6C26-1F6C-4E9C-91A3-50636F75E71A}" srcOrd="1" destOrd="0" parTransId="{CFDE0F69-B2A2-49ED-8463-90ADD99D3EA1}" sibTransId="{D06B0DEA-8774-43FA-88CA-B01FA73C1846}"/>
    <dgm:cxn modelId="{79E9EA60-607C-4F5C-939E-177EDA064A28}" type="presOf" srcId="{D06B0DEA-8774-43FA-88CA-B01FA73C1846}" destId="{5F4930F8-71C6-48A4-A95D-0D22E6DF6EC5}" srcOrd="0" destOrd="0" presId="urn:microsoft.com/office/officeart/2005/8/layout/vProcess5"/>
    <dgm:cxn modelId="{51954876-09A1-4D87-9450-21729629A7E8}" type="presOf" srcId="{0F8BC218-BA4C-4076-8D67-60DFB884C057}" destId="{E038D5C1-CC54-4121-B2B9-F3C06A0DC60F}" srcOrd="1" destOrd="0" presId="urn:microsoft.com/office/officeart/2005/8/layout/vProcess5"/>
    <dgm:cxn modelId="{A8F3877F-DFF5-4B1B-974F-F1DC3E18417D}" type="presOf" srcId="{C13AE506-212C-4889-8ECC-EDC3A6556B05}" destId="{514CFD0F-D78B-42DA-8434-7FA730689E9B}" srcOrd="1" destOrd="0" presId="urn:microsoft.com/office/officeart/2005/8/layout/vProcess5"/>
    <dgm:cxn modelId="{22A00F98-724D-46D9-9009-2BE4C7896486}" type="presOf" srcId="{05B307F3-8BC5-46BD-BAC2-0792CD16ADE3}" destId="{5247D5C3-3D7B-4F7A-B430-59044D99FBA6}" srcOrd="0" destOrd="0" presId="urn:microsoft.com/office/officeart/2005/8/layout/vProcess5"/>
    <dgm:cxn modelId="{71C081C5-D382-43E7-830C-203275D328EB}" srcId="{35E45CD9-20A7-4220-9F0A-37098D97D8FD}" destId="{0F8BC218-BA4C-4076-8D67-60DFB884C057}" srcOrd="2" destOrd="0" parTransId="{A38BE588-2F15-436F-989F-F2E8F282123F}" sibTransId="{CA0D15DB-7059-43F5-A346-6C3D1E615EFE}"/>
    <dgm:cxn modelId="{06E0F2C9-DFC1-4A2D-9626-882BB7C34C3E}" type="presOf" srcId="{81CE6C26-1F6C-4E9C-91A3-50636F75E71A}" destId="{7238DACC-654D-40F4-8E47-8FBE67A13B63}" srcOrd="1" destOrd="0" presId="urn:microsoft.com/office/officeart/2005/8/layout/vProcess5"/>
    <dgm:cxn modelId="{6D222DE2-28A2-45D5-8FC8-1A2D9BE4DDCD}" type="presOf" srcId="{0F8BC218-BA4C-4076-8D67-60DFB884C057}" destId="{8FC76471-FB84-4326-AF40-EBDD65705E2F}" srcOrd="0" destOrd="0" presId="urn:microsoft.com/office/officeart/2005/8/layout/vProcess5"/>
    <dgm:cxn modelId="{6181A2E2-879F-4F87-879B-5536163D78B1}" type="presOf" srcId="{81CE6C26-1F6C-4E9C-91A3-50636F75E71A}" destId="{D35EBF9A-1B00-4EAC-B561-5CC926D2ABF0}" srcOrd="0" destOrd="0" presId="urn:microsoft.com/office/officeart/2005/8/layout/vProcess5"/>
    <dgm:cxn modelId="{253693F3-85F1-46C0-9F02-2095E082878C}" type="presOf" srcId="{35E45CD9-20A7-4220-9F0A-37098D97D8FD}" destId="{E91AC797-8300-452B-97FC-C703B1187C45}" srcOrd="0" destOrd="0" presId="urn:microsoft.com/office/officeart/2005/8/layout/vProcess5"/>
    <dgm:cxn modelId="{235E6939-3F33-4AE5-8395-5553B8327F64}" type="presParOf" srcId="{E91AC797-8300-452B-97FC-C703B1187C45}" destId="{0B4F7147-0779-4436-A8CF-DEFD8BBF86C1}" srcOrd="0" destOrd="0" presId="urn:microsoft.com/office/officeart/2005/8/layout/vProcess5"/>
    <dgm:cxn modelId="{A0CCB993-0279-4F39-A54C-631E0838FE39}" type="presParOf" srcId="{E91AC797-8300-452B-97FC-C703B1187C45}" destId="{40FB2A42-B864-469E-9078-4B4C88D4FC64}" srcOrd="1" destOrd="0" presId="urn:microsoft.com/office/officeart/2005/8/layout/vProcess5"/>
    <dgm:cxn modelId="{267E279A-11A2-4CF1-BBDA-3C6CEA571819}" type="presParOf" srcId="{E91AC797-8300-452B-97FC-C703B1187C45}" destId="{D35EBF9A-1B00-4EAC-B561-5CC926D2ABF0}" srcOrd="2" destOrd="0" presId="urn:microsoft.com/office/officeart/2005/8/layout/vProcess5"/>
    <dgm:cxn modelId="{33EABFEE-D97D-4326-9AF5-DD310D406AEC}" type="presParOf" srcId="{E91AC797-8300-452B-97FC-C703B1187C45}" destId="{8FC76471-FB84-4326-AF40-EBDD65705E2F}" srcOrd="3" destOrd="0" presId="urn:microsoft.com/office/officeart/2005/8/layout/vProcess5"/>
    <dgm:cxn modelId="{71DE45B0-4342-4C47-8FDC-9B116358D125}" type="presParOf" srcId="{E91AC797-8300-452B-97FC-C703B1187C45}" destId="{5247D5C3-3D7B-4F7A-B430-59044D99FBA6}" srcOrd="4" destOrd="0" presId="urn:microsoft.com/office/officeart/2005/8/layout/vProcess5"/>
    <dgm:cxn modelId="{EC731F5E-C818-4E73-BD36-2270F7AC0557}" type="presParOf" srcId="{E91AC797-8300-452B-97FC-C703B1187C45}" destId="{5F4930F8-71C6-48A4-A95D-0D22E6DF6EC5}" srcOrd="5" destOrd="0" presId="urn:microsoft.com/office/officeart/2005/8/layout/vProcess5"/>
    <dgm:cxn modelId="{1A0BDE78-FA35-4699-B729-FE67BCC89FA7}" type="presParOf" srcId="{E91AC797-8300-452B-97FC-C703B1187C45}" destId="{514CFD0F-D78B-42DA-8434-7FA730689E9B}" srcOrd="6" destOrd="0" presId="urn:microsoft.com/office/officeart/2005/8/layout/vProcess5"/>
    <dgm:cxn modelId="{0E409DD2-26C8-4D97-918B-B61AE4CE859E}" type="presParOf" srcId="{E91AC797-8300-452B-97FC-C703B1187C45}" destId="{7238DACC-654D-40F4-8E47-8FBE67A13B63}" srcOrd="7" destOrd="0" presId="urn:microsoft.com/office/officeart/2005/8/layout/vProcess5"/>
    <dgm:cxn modelId="{CB4A1B20-B2F7-45DD-938B-80D432537247}" type="presParOf" srcId="{E91AC797-8300-452B-97FC-C703B1187C45}" destId="{E038D5C1-CC54-4121-B2B9-F3C06A0DC6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DE1B67-FF30-434F-9767-9054D7A9613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1863CC2-9D3F-402B-AF48-CC5A7983C8F1}">
      <dgm:prSet/>
      <dgm:spPr/>
      <dgm:t>
        <a:bodyPr/>
        <a:lstStyle/>
        <a:p>
          <a:r>
            <a:rPr lang="en-US"/>
            <a:t>- Ethical considerations in time series forecasting include addressing biases that can perpetuate inequities, ensuring transparency in model decisions, and establishing accountability for the outcomes.</a:t>
          </a:r>
        </a:p>
      </dgm:t>
    </dgm:pt>
    <dgm:pt modelId="{0712A6F4-131F-4C46-91D8-A65FFB14B22F}" type="parTrans" cxnId="{14E8E8CA-5947-4D47-9068-3214323B1570}">
      <dgm:prSet/>
      <dgm:spPr/>
      <dgm:t>
        <a:bodyPr/>
        <a:lstStyle/>
        <a:p>
          <a:endParaRPr lang="en-US"/>
        </a:p>
      </dgm:t>
    </dgm:pt>
    <dgm:pt modelId="{978B0337-675A-4115-AECD-5C20F6655B05}" type="sibTrans" cxnId="{14E8E8CA-5947-4D47-9068-3214323B1570}">
      <dgm:prSet/>
      <dgm:spPr/>
      <dgm:t>
        <a:bodyPr/>
        <a:lstStyle/>
        <a:p>
          <a:endParaRPr lang="en-US"/>
        </a:p>
      </dgm:t>
    </dgm:pt>
    <dgm:pt modelId="{42BD2E6F-8809-44D4-8F34-7EE5FE500C45}">
      <dgm:prSet/>
      <dgm:spPr/>
      <dgm:t>
        <a:bodyPr/>
        <a:lstStyle/>
        <a:p>
          <a:r>
            <a:rPr lang="en-US"/>
            <a:t>- To ethically deploy ARIMA, SARIMA, and Prophet models, best practices involve thorough validation of data inputs, regular audits to detect biases, and clear communication of model limitations and uncertainties.</a:t>
          </a:r>
        </a:p>
      </dgm:t>
    </dgm:pt>
    <dgm:pt modelId="{A83FC3D5-5D95-4929-9BED-0C123F3115FB}" type="parTrans" cxnId="{6BD95BDA-2E5D-4338-BFF8-47EDA32F0C62}">
      <dgm:prSet/>
      <dgm:spPr/>
      <dgm:t>
        <a:bodyPr/>
        <a:lstStyle/>
        <a:p>
          <a:endParaRPr lang="en-US"/>
        </a:p>
      </dgm:t>
    </dgm:pt>
    <dgm:pt modelId="{5F4E90F7-3B38-4D65-8A28-98703ADAF026}" type="sibTrans" cxnId="{6BD95BDA-2E5D-4338-BFF8-47EDA32F0C62}">
      <dgm:prSet/>
      <dgm:spPr/>
      <dgm:t>
        <a:bodyPr/>
        <a:lstStyle/>
        <a:p>
          <a:endParaRPr lang="en-US"/>
        </a:p>
      </dgm:t>
    </dgm:pt>
    <dgm:pt modelId="{5386E570-5623-4F96-AA9B-DF970D663877}">
      <dgm:prSet/>
      <dgm:spPr/>
      <dgm:t>
        <a:bodyPr/>
        <a:lstStyle/>
        <a:p>
          <a:r>
            <a:rPr lang="en-US"/>
            <a:t>- Across industries, ethical use of forecasting models requires ongoing monitoring for unintended consequences, diverse perspectives in model development, and engagement with stakeholders to understand implications of model outputs.</a:t>
          </a:r>
        </a:p>
      </dgm:t>
    </dgm:pt>
    <dgm:pt modelId="{67018D1A-60E3-4404-99E2-D53177F3C7E4}" type="parTrans" cxnId="{BA31377F-6C4E-46CA-AC0B-4BB0A19E77CC}">
      <dgm:prSet/>
      <dgm:spPr/>
      <dgm:t>
        <a:bodyPr/>
        <a:lstStyle/>
        <a:p>
          <a:endParaRPr lang="en-US"/>
        </a:p>
      </dgm:t>
    </dgm:pt>
    <dgm:pt modelId="{3F0952BF-7D52-4DCC-8082-B83E7CE0659E}" type="sibTrans" cxnId="{BA31377F-6C4E-46CA-AC0B-4BB0A19E77CC}">
      <dgm:prSet/>
      <dgm:spPr/>
      <dgm:t>
        <a:bodyPr/>
        <a:lstStyle/>
        <a:p>
          <a:endParaRPr lang="en-US"/>
        </a:p>
      </dgm:t>
    </dgm:pt>
    <dgm:pt modelId="{7EE96B44-E88E-4FB2-B9D9-213856B2A678}" type="pres">
      <dgm:prSet presAssocID="{98DE1B67-FF30-434F-9767-9054D7A9613F}" presName="outerComposite" presStyleCnt="0">
        <dgm:presLayoutVars>
          <dgm:chMax val="5"/>
          <dgm:dir/>
          <dgm:resizeHandles val="exact"/>
        </dgm:presLayoutVars>
      </dgm:prSet>
      <dgm:spPr/>
    </dgm:pt>
    <dgm:pt modelId="{234D6EAD-F3FA-4E97-B19D-00EF1528358A}" type="pres">
      <dgm:prSet presAssocID="{98DE1B67-FF30-434F-9767-9054D7A9613F}" presName="dummyMaxCanvas" presStyleCnt="0">
        <dgm:presLayoutVars/>
      </dgm:prSet>
      <dgm:spPr/>
    </dgm:pt>
    <dgm:pt modelId="{E16CFE71-14EA-489B-A8DB-CC9B81F03F2E}" type="pres">
      <dgm:prSet presAssocID="{98DE1B67-FF30-434F-9767-9054D7A9613F}" presName="ThreeNodes_1" presStyleLbl="node1" presStyleIdx="0" presStyleCnt="3">
        <dgm:presLayoutVars>
          <dgm:bulletEnabled val="1"/>
        </dgm:presLayoutVars>
      </dgm:prSet>
      <dgm:spPr/>
    </dgm:pt>
    <dgm:pt modelId="{B72821EC-91F2-4492-9F2E-01E61079A666}" type="pres">
      <dgm:prSet presAssocID="{98DE1B67-FF30-434F-9767-9054D7A9613F}" presName="ThreeNodes_2" presStyleLbl="node1" presStyleIdx="1" presStyleCnt="3">
        <dgm:presLayoutVars>
          <dgm:bulletEnabled val="1"/>
        </dgm:presLayoutVars>
      </dgm:prSet>
      <dgm:spPr/>
    </dgm:pt>
    <dgm:pt modelId="{47F5D4CD-75FF-4AF5-9CB1-EC199F01CF4A}" type="pres">
      <dgm:prSet presAssocID="{98DE1B67-FF30-434F-9767-9054D7A9613F}" presName="ThreeNodes_3" presStyleLbl="node1" presStyleIdx="2" presStyleCnt="3">
        <dgm:presLayoutVars>
          <dgm:bulletEnabled val="1"/>
        </dgm:presLayoutVars>
      </dgm:prSet>
      <dgm:spPr/>
    </dgm:pt>
    <dgm:pt modelId="{90FCE1DB-F467-46D5-BCFA-0FFF17621DD7}" type="pres">
      <dgm:prSet presAssocID="{98DE1B67-FF30-434F-9767-9054D7A9613F}" presName="ThreeConn_1-2" presStyleLbl="fgAccFollowNode1" presStyleIdx="0" presStyleCnt="2">
        <dgm:presLayoutVars>
          <dgm:bulletEnabled val="1"/>
        </dgm:presLayoutVars>
      </dgm:prSet>
      <dgm:spPr/>
    </dgm:pt>
    <dgm:pt modelId="{17CFA8F7-67AF-41CD-9AAE-7A0BE22A2981}" type="pres">
      <dgm:prSet presAssocID="{98DE1B67-FF30-434F-9767-9054D7A9613F}" presName="ThreeConn_2-3" presStyleLbl="fgAccFollowNode1" presStyleIdx="1" presStyleCnt="2">
        <dgm:presLayoutVars>
          <dgm:bulletEnabled val="1"/>
        </dgm:presLayoutVars>
      </dgm:prSet>
      <dgm:spPr/>
    </dgm:pt>
    <dgm:pt modelId="{0C118E7E-E9B9-4B31-868C-B1C05FCE275E}" type="pres">
      <dgm:prSet presAssocID="{98DE1B67-FF30-434F-9767-9054D7A9613F}" presName="ThreeNodes_1_text" presStyleLbl="node1" presStyleIdx="2" presStyleCnt="3">
        <dgm:presLayoutVars>
          <dgm:bulletEnabled val="1"/>
        </dgm:presLayoutVars>
      </dgm:prSet>
      <dgm:spPr/>
    </dgm:pt>
    <dgm:pt modelId="{EC92071A-AB05-4112-BFA9-449E070ED544}" type="pres">
      <dgm:prSet presAssocID="{98DE1B67-FF30-434F-9767-9054D7A9613F}" presName="ThreeNodes_2_text" presStyleLbl="node1" presStyleIdx="2" presStyleCnt="3">
        <dgm:presLayoutVars>
          <dgm:bulletEnabled val="1"/>
        </dgm:presLayoutVars>
      </dgm:prSet>
      <dgm:spPr/>
    </dgm:pt>
    <dgm:pt modelId="{60604DB8-22E1-4BA4-B139-6F88496EAA8C}" type="pres">
      <dgm:prSet presAssocID="{98DE1B67-FF30-434F-9767-9054D7A9613F}" presName="ThreeNodes_3_text" presStyleLbl="node1" presStyleIdx="2" presStyleCnt="3">
        <dgm:presLayoutVars>
          <dgm:bulletEnabled val="1"/>
        </dgm:presLayoutVars>
      </dgm:prSet>
      <dgm:spPr/>
    </dgm:pt>
  </dgm:ptLst>
  <dgm:cxnLst>
    <dgm:cxn modelId="{BD959708-49AA-4AC9-B352-57303BCAD589}" type="presOf" srcId="{5386E570-5623-4F96-AA9B-DF970D663877}" destId="{47F5D4CD-75FF-4AF5-9CB1-EC199F01CF4A}" srcOrd="0" destOrd="0" presId="urn:microsoft.com/office/officeart/2005/8/layout/vProcess5"/>
    <dgm:cxn modelId="{F1386021-5AF4-4596-AF88-B8503085F5C7}" type="presOf" srcId="{42BD2E6F-8809-44D4-8F34-7EE5FE500C45}" destId="{B72821EC-91F2-4492-9F2E-01E61079A666}" srcOrd="0" destOrd="0" presId="urn:microsoft.com/office/officeart/2005/8/layout/vProcess5"/>
    <dgm:cxn modelId="{D7E3B75D-3672-4850-A3FB-5AC7F5EACB2E}" type="presOf" srcId="{42BD2E6F-8809-44D4-8F34-7EE5FE500C45}" destId="{EC92071A-AB05-4112-BFA9-449E070ED544}" srcOrd="1" destOrd="0" presId="urn:microsoft.com/office/officeart/2005/8/layout/vProcess5"/>
    <dgm:cxn modelId="{F0AA6468-E9D0-4924-AA43-8D5312369E46}" type="presOf" srcId="{5386E570-5623-4F96-AA9B-DF970D663877}" destId="{60604DB8-22E1-4BA4-B139-6F88496EAA8C}" srcOrd="1" destOrd="0" presId="urn:microsoft.com/office/officeart/2005/8/layout/vProcess5"/>
    <dgm:cxn modelId="{2451596E-76A1-4784-B78D-C1CA131D7888}" type="presOf" srcId="{41863CC2-9D3F-402B-AF48-CC5A7983C8F1}" destId="{E16CFE71-14EA-489B-A8DB-CC9B81F03F2E}" srcOrd="0" destOrd="0" presId="urn:microsoft.com/office/officeart/2005/8/layout/vProcess5"/>
    <dgm:cxn modelId="{BA31377F-6C4E-46CA-AC0B-4BB0A19E77CC}" srcId="{98DE1B67-FF30-434F-9767-9054D7A9613F}" destId="{5386E570-5623-4F96-AA9B-DF970D663877}" srcOrd="2" destOrd="0" parTransId="{67018D1A-60E3-4404-99E2-D53177F3C7E4}" sibTransId="{3F0952BF-7D52-4DCC-8082-B83E7CE0659E}"/>
    <dgm:cxn modelId="{B15BB085-EDD7-487E-885C-39D8639221D5}" type="presOf" srcId="{978B0337-675A-4115-AECD-5C20F6655B05}" destId="{90FCE1DB-F467-46D5-BCFA-0FFF17621DD7}" srcOrd="0" destOrd="0" presId="urn:microsoft.com/office/officeart/2005/8/layout/vProcess5"/>
    <dgm:cxn modelId="{394A618C-DE69-4F21-AF1F-BDAE4BAC1CFD}" type="presOf" srcId="{98DE1B67-FF30-434F-9767-9054D7A9613F}" destId="{7EE96B44-E88E-4FB2-B9D9-213856B2A678}" srcOrd="0" destOrd="0" presId="urn:microsoft.com/office/officeart/2005/8/layout/vProcess5"/>
    <dgm:cxn modelId="{574439BF-65C1-4EC0-B62D-CDB8DC12775C}" type="presOf" srcId="{41863CC2-9D3F-402B-AF48-CC5A7983C8F1}" destId="{0C118E7E-E9B9-4B31-868C-B1C05FCE275E}" srcOrd="1" destOrd="0" presId="urn:microsoft.com/office/officeart/2005/8/layout/vProcess5"/>
    <dgm:cxn modelId="{14E8E8CA-5947-4D47-9068-3214323B1570}" srcId="{98DE1B67-FF30-434F-9767-9054D7A9613F}" destId="{41863CC2-9D3F-402B-AF48-CC5A7983C8F1}" srcOrd="0" destOrd="0" parTransId="{0712A6F4-131F-4C46-91D8-A65FFB14B22F}" sibTransId="{978B0337-675A-4115-AECD-5C20F6655B05}"/>
    <dgm:cxn modelId="{6BD95BDA-2E5D-4338-BFF8-47EDA32F0C62}" srcId="{98DE1B67-FF30-434F-9767-9054D7A9613F}" destId="{42BD2E6F-8809-44D4-8F34-7EE5FE500C45}" srcOrd="1" destOrd="0" parTransId="{A83FC3D5-5D95-4929-9BED-0C123F3115FB}" sibTransId="{5F4E90F7-3B38-4D65-8A28-98703ADAF026}"/>
    <dgm:cxn modelId="{6A0DB7E9-FAD5-4F5C-934F-BF6F34531E53}" type="presOf" srcId="{5F4E90F7-3B38-4D65-8A28-98703ADAF026}" destId="{17CFA8F7-67AF-41CD-9AAE-7A0BE22A2981}" srcOrd="0" destOrd="0" presId="urn:microsoft.com/office/officeart/2005/8/layout/vProcess5"/>
    <dgm:cxn modelId="{B6887695-965A-4789-AFF8-C565281A2508}" type="presParOf" srcId="{7EE96B44-E88E-4FB2-B9D9-213856B2A678}" destId="{234D6EAD-F3FA-4E97-B19D-00EF1528358A}" srcOrd="0" destOrd="0" presId="urn:microsoft.com/office/officeart/2005/8/layout/vProcess5"/>
    <dgm:cxn modelId="{255C0A50-DE1D-44FB-B413-CC2C4145C5E7}" type="presParOf" srcId="{7EE96B44-E88E-4FB2-B9D9-213856B2A678}" destId="{E16CFE71-14EA-489B-A8DB-CC9B81F03F2E}" srcOrd="1" destOrd="0" presId="urn:microsoft.com/office/officeart/2005/8/layout/vProcess5"/>
    <dgm:cxn modelId="{CCBBF618-4281-4111-9B3A-57C4EB633F70}" type="presParOf" srcId="{7EE96B44-E88E-4FB2-B9D9-213856B2A678}" destId="{B72821EC-91F2-4492-9F2E-01E61079A666}" srcOrd="2" destOrd="0" presId="urn:microsoft.com/office/officeart/2005/8/layout/vProcess5"/>
    <dgm:cxn modelId="{5A1DF4EA-AA52-41BA-B912-9A9534F7990D}" type="presParOf" srcId="{7EE96B44-E88E-4FB2-B9D9-213856B2A678}" destId="{47F5D4CD-75FF-4AF5-9CB1-EC199F01CF4A}" srcOrd="3" destOrd="0" presId="urn:microsoft.com/office/officeart/2005/8/layout/vProcess5"/>
    <dgm:cxn modelId="{DFF69C79-85B2-410D-800B-1BC4A9BE02E4}" type="presParOf" srcId="{7EE96B44-E88E-4FB2-B9D9-213856B2A678}" destId="{90FCE1DB-F467-46D5-BCFA-0FFF17621DD7}" srcOrd="4" destOrd="0" presId="urn:microsoft.com/office/officeart/2005/8/layout/vProcess5"/>
    <dgm:cxn modelId="{6700BF4C-23B2-4EAD-95B0-8FE9ECFA0CFE}" type="presParOf" srcId="{7EE96B44-E88E-4FB2-B9D9-213856B2A678}" destId="{17CFA8F7-67AF-41CD-9AAE-7A0BE22A2981}" srcOrd="5" destOrd="0" presId="urn:microsoft.com/office/officeart/2005/8/layout/vProcess5"/>
    <dgm:cxn modelId="{6A4E8F4C-879B-4EAA-A708-73E78E4D9635}" type="presParOf" srcId="{7EE96B44-E88E-4FB2-B9D9-213856B2A678}" destId="{0C118E7E-E9B9-4B31-868C-B1C05FCE275E}" srcOrd="6" destOrd="0" presId="urn:microsoft.com/office/officeart/2005/8/layout/vProcess5"/>
    <dgm:cxn modelId="{0FD45DF4-0322-45E7-8447-20DB62A815FE}" type="presParOf" srcId="{7EE96B44-E88E-4FB2-B9D9-213856B2A678}" destId="{EC92071A-AB05-4112-BFA9-449E070ED544}" srcOrd="7" destOrd="0" presId="urn:microsoft.com/office/officeart/2005/8/layout/vProcess5"/>
    <dgm:cxn modelId="{750C5A5F-8155-40A1-B0B0-D0C48A3679DA}" type="presParOf" srcId="{7EE96B44-E88E-4FB2-B9D9-213856B2A678}" destId="{60604DB8-22E1-4BA4-B139-6F88496EAA8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106DF0-2BB0-4476-AABD-A511BFD7E9C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C9A641C-D4BF-4672-B378-0A2CCF7ED098}">
      <dgm:prSet/>
      <dgm:spPr/>
      <dgm:t>
        <a:bodyPr/>
        <a:lstStyle/>
        <a:p>
          <a:r>
            <a:rPr lang="en-US"/>
            <a:t>- Regular model updating is crucial to adapt to changing trends and patterns in the data, ensuring forecasts remain accurate and relevant over time.</a:t>
          </a:r>
        </a:p>
      </dgm:t>
    </dgm:pt>
    <dgm:pt modelId="{49FED125-0FC0-41B2-B102-7DAE10425904}" type="parTrans" cxnId="{0CAFB637-CBA3-4252-8D46-81F1788DEDB9}">
      <dgm:prSet/>
      <dgm:spPr/>
      <dgm:t>
        <a:bodyPr/>
        <a:lstStyle/>
        <a:p>
          <a:endParaRPr lang="en-US"/>
        </a:p>
      </dgm:t>
    </dgm:pt>
    <dgm:pt modelId="{91EEB7FA-36F7-4D85-9615-FBF9618A8DF9}" type="sibTrans" cxnId="{0CAFB637-CBA3-4252-8D46-81F1788DEDB9}">
      <dgm:prSet/>
      <dgm:spPr/>
      <dgm:t>
        <a:bodyPr/>
        <a:lstStyle/>
        <a:p>
          <a:endParaRPr lang="en-US"/>
        </a:p>
      </dgm:t>
    </dgm:pt>
    <dgm:pt modelId="{5B45C918-F5A9-4688-9E33-36AED774D9B1}">
      <dgm:prSet/>
      <dgm:spPr/>
      <dgm:t>
        <a:bodyPr/>
        <a:lstStyle/>
        <a:p>
          <a:r>
            <a:rPr lang="en-US"/>
            <a:t>- Data monitoring enables the detection of anomalies or shifts in the underlying data, prompting necessary adjustments to forecasting models.</a:t>
          </a:r>
        </a:p>
      </dgm:t>
    </dgm:pt>
    <dgm:pt modelId="{884F6E44-BAAF-48BF-94DC-F11158129E59}" type="parTrans" cxnId="{CE9F55C0-FD59-44CF-9C79-7CE573FAB010}">
      <dgm:prSet/>
      <dgm:spPr/>
      <dgm:t>
        <a:bodyPr/>
        <a:lstStyle/>
        <a:p>
          <a:endParaRPr lang="en-US"/>
        </a:p>
      </dgm:t>
    </dgm:pt>
    <dgm:pt modelId="{52D87D41-9884-47D2-BB78-FCB47DD9C9C7}" type="sibTrans" cxnId="{CE9F55C0-FD59-44CF-9C79-7CE573FAB010}">
      <dgm:prSet/>
      <dgm:spPr/>
      <dgm:t>
        <a:bodyPr/>
        <a:lstStyle/>
        <a:p>
          <a:endParaRPr lang="en-US"/>
        </a:p>
      </dgm:t>
    </dgm:pt>
    <dgm:pt modelId="{FC678B82-0BAB-49D5-8770-38A5D9439C46}">
      <dgm:prSet/>
      <dgm:spPr/>
      <dgm:t>
        <a:bodyPr/>
        <a:lstStyle/>
        <a:p>
          <a:r>
            <a:rPr lang="en-US"/>
            <a:t>- Incorporating feedback loops from model performance evaluations enhances prediction quality and maintains the effectiveness of ARIMA, SARIMA, and Prophet models.</a:t>
          </a:r>
        </a:p>
      </dgm:t>
    </dgm:pt>
    <dgm:pt modelId="{4D5B685D-5F1A-48FF-8EFC-FE6CEED925D0}" type="parTrans" cxnId="{A88BCBF5-14EC-4D15-8AF1-36FBBC8794C1}">
      <dgm:prSet/>
      <dgm:spPr/>
      <dgm:t>
        <a:bodyPr/>
        <a:lstStyle/>
        <a:p>
          <a:endParaRPr lang="en-US"/>
        </a:p>
      </dgm:t>
    </dgm:pt>
    <dgm:pt modelId="{FAC516C5-6519-44B6-8516-4DE5DAEE8448}" type="sibTrans" cxnId="{A88BCBF5-14EC-4D15-8AF1-36FBBC8794C1}">
      <dgm:prSet/>
      <dgm:spPr/>
      <dgm:t>
        <a:bodyPr/>
        <a:lstStyle/>
        <a:p>
          <a:endParaRPr lang="en-US"/>
        </a:p>
      </dgm:t>
    </dgm:pt>
    <dgm:pt modelId="{8CD16F27-442A-4BD0-A52B-E86D7DC2A24B}" type="pres">
      <dgm:prSet presAssocID="{63106DF0-2BB0-4476-AABD-A511BFD7E9C0}" presName="outerComposite" presStyleCnt="0">
        <dgm:presLayoutVars>
          <dgm:chMax val="5"/>
          <dgm:dir/>
          <dgm:resizeHandles val="exact"/>
        </dgm:presLayoutVars>
      </dgm:prSet>
      <dgm:spPr/>
    </dgm:pt>
    <dgm:pt modelId="{BC87B9E2-281E-4683-A6BC-222BFC9BB278}" type="pres">
      <dgm:prSet presAssocID="{63106DF0-2BB0-4476-AABD-A511BFD7E9C0}" presName="dummyMaxCanvas" presStyleCnt="0">
        <dgm:presLayoutVars/>
      </dgm:prSet>
      <dgm:spPr/>
    </dgm:pt>
    <dgm:pt modelId="{3B19941B-A174-4FAD-948C-7901EC91D668}" type="pres">
      <dgm:prSet presAssocID="{63106DF0-2BB0-4476-AABD-A511BFD7E9C0}" presName="ThreeNodes_1" presStyleLbl="node1" presStyleIdx="0" presStyleCnt="3">
        <dgm:presLayoutVars>
          <dgm:bulletEnabled val="1"/>
        </dgm:presLayoutVars>
      </dgm:prSet>
      <dgm:spPr/>
    </dgm:pt>
    <dgm:pt modelId="{41F6F046-7DB8-4907-BA46-349714DD477E}" type="pres">
      <dgm:prSet presAssocID="{63106DF0-2BB0-4476-AABD-A511BFD7E9C0}" presName="ThreeNodes_2" presStyleLbl="node1" presStyleIdx="1" presStyleCnt="3">
        <dgm:presLayoutVars>
          <dgm:bulletEnabled val="1"/>
        </dgm:presLayoutVars>
      </dgm:prSet>
      <dgm:spPr/>
    </dgm:pt>
    <dgm:pt modelId="{9A8D6684-2286-412C-8CDE-F11B1994E8A1}" type="pres">
      <dgm:prSet presAssocID="{63106DF0-2BB0-4476-AABD-A511BFD7E9C0}" presName="ThreeNodes_3" presStyleLbl="node1" presStyleIdx="2" presStyleCnt="3">
        <dgm:presLayoutVars>
          <dgm:bulletEnabled val="1"/>
        </dgm:presLayoutVars>
      </dgm:prSet>
      <dgm:spPr/>
    </dgm:pt>
    <dgm:pt modelId="{447A8F66-8902-410F-88B3-24D24A6C5172}" type="pres">
      <dgm:prSet presAssocID="{63106DF0-2BB0-4476-AABD-A511BFD7E9C0}" presName="ThreeConn_1-2" presStyleLbl="fgAccFollowNode1" presStyleIdx="0" presStyleCnt="2">
        <dgm:presLayoutVars>
          <dgm:bulletEnabled val="1"/>
        </dgm:presLayoutVars>
      </dgm:prSet>
      <dgm:spPr/>
    </dgm:pt>
    <dgm:pt modelId="{FD10CE3A-CDAB-460C-BC75-F3088B12F472}" type="pres">
      <dgm:prSet presAssocID="{63106DF0-2BB0-4476-AABD-A511BFD7E9C0}" presName="ThreeConn_2-3" presStyleLbl="fgAccFollowNode1" presStyleIdx="1" presStyleCnt="2">
        <dgm:presLayoutVars>
          <dgm:bulletEnabled val="1"/>
        </dgm:presLayoutVars>
      </dgm:prSet>
      <dgm:spPr/>
    </dgm:pt>
    <dgm:pt modelId="{A35A711F-1796-443B-94C7-A39527486490}" type="pres">
      <dgm:prSet presAssocID="{63106DF0-2BB0-4476-AABD-A511BFD7E9C0}" presName="ThreeNodes_1_text" presStyleLbl="node1" presStyleIdx="2" presStyleCnt="3">
        <dgm:presLayoutVars>
          <dgm:bulletEnabled val="1"/>
        </dgm:presLayoutVars>
      </dgm:prSet>
      <dgm:spPr/>
    </dgm:pt>
    <dgm:pt modelId="{4C68A77A-47F6-452E-96D5-08DCC037F5BF}" type="pres">
      <dgm:prSet presAssocID="{63106DF0-2BB0-4476-AABD-A511BFD7E9C0}" presName="ThreeNodes_2_text" presStyleLbl="node1" presStyleIdx="2" presStyleCnt="3">
        <dgm:presLayoutVars>
          <dgm:bulletEnabled val="1"/>
        </dgm:presLayoutVars>
      </dgm:prSet>
      <dgm:spPr/>
    </dgm:pt>
    <dgm:pt modelId="{7E1E50CD-23D7-4ED3-8FF3-E9FFCF4CD7A6}" type="pres">
      <dgm:prSet presAssocID="{63106DF0-2BB0-4476-AABD-A511BFD7E9C0}" presName="ThreeNodes_3_text" presStyleLbl="node1" presStyleIdx="2" presStyleCnt="3">
        <dgm:presLayoutVars>
          <dgm:bulletEnabled val="1"/>
        </dgm:presLayoutVars>
      </dgm:prSet>
      <dgm:spPr/>
    </dgm:pt>
  </dgm:ptLst>
  <dgm:cxnLst>
    <dgm:cxn modelId="{9B6AE904-8FA6-4D10-8A4A-7D74B803E35E}" type="presOf" srcId="{2C9A641C-D4BF-4672-B378-0A2CCF7ED098}" destId="{3B19941B-A174-4FAD-948C-7901EC91D668}" srcOrd="0" destOrd="0" presId="urn:microsoft.com/office/officeart/2005/8/layout/vProcess5"/>
    <dgm:cxn modelId="{8B83B70F-3D71-4459-95D8-D7A9CDC8E2B4}" type="presOf" srcId="{91EEB7FA-36F7-4D85-9615-FBF9618A8DF9}" destId="{447A8F66-8902-410F-88B3-24D24A6C5172}" srcOrd="0" destOrd="0" presId="urn:microsoft.com/office/officeart/2005/8/layout/vProcess5"/>
    <dgm:cxn modelId="{0304981A-A0C4-429D-A58A-0BBBE819EA86}" type="presOf" srcId="{52D87D41-9884-47D2-BB78-FCB47DD9C9C7}" destId="{FD10CE3A-CDAB-460C-BC75-F3088B12F472}" srcOrd="0" destOrd="0" presId="urn:microsoft.com/office/officeart/2005/8/layout/vProcess5"/>
    <dgm:cxn modelId="{0CAFB637-CBA3-4252-8D46-81F1788DEDB9}" srcId="{63106DF0-2BB0-4476-AABD-A511BFD7E9C0}" destId="{2C9A641C-D4BF-4672-B378-0A2CCF7ED098}" srcOrd="0" destOrd="0" parTransId="{49FED125-0FC0-41B2-B102-7DAE10425904}" sibTransId="{91EEB7FA-36F7-4D85-9615-FBF9618A8DF9}"/>
    <dgm:cxn modelId="{7122F343-04C2-483E-96EB-A04247A44B90}" type="presOf" srcId="{5B45C918-F5A9-4688-9E33-36AED774D9B1}" destId="{41F6F046-7DB8-4907-BA46-349714DD477E}" srcOrd="0" destOrd="0" presId="urn:microsoft.com/office/officeart/2005/8/layout/vProcess5"/>
    <dgm:cxn modelId="{2DEB4062-8F1E-47BB-9347-E59879B1E821}" type="presOf" srcId="{FC678B82-0BAB-49D5-8770-38A5D9439C46}" destId="{9A8D6684-2286-412C-8CDE-F11B1994E8A1}" srcOrd="0" destOrd="0" presId="urn:microsoft.com/office/officeart/2005/8/layout/vProcess5"/>
    <dgm:cxn modelId="{0BA1DF88-140C-4D44-A362-1976C83AB3F7}" type="presOf" srcId="{63106DF0-2BB0-4476-AABD-A511BFD7E9C0}" destId="{8CD16F27-442A-4BD0-A52B-E86D7DC2A24B}" srcOrd="0" destOrd="0" presId="urn:microsoft.com/office/officeart/2005/8/layout/vProcess5"/>
    <dgm:cxn modelId="{CE9F55C0-FD59-44CF-9C79-7CE573FAB010}" srcId="{63106DF0-2BB0-4476-AABD-A511BFD7E9C0}" destId="{5B45C918-F5A9-4688-9E33-36AED774D9B1}" srcOrd="1" destOrd="0" parTransId="{884F6E44-BAAF-48BF-94DC-F11158129E59}" sibTransId="{52D87D41-9884-47D2-BB78-FCB47DD9C9C7}"/>
    <dgm:cxn modelId="{41BEC0C0-FF9E-4C47-A253-B4D71857639E}" type="presOf" srcId="{2C9A641C-D4BF-4672-B378-0A2CCF7ED098}" destId="{A35A711F-1796-443B-94C7-A39527486490}" srcOrd="1" destOrd="0" presId="urn:microsoft.com/office/officeart/2005/8/layout/vProcess5"/>
    <dgm:cxn modelId="{127594DF-884A-4DD9-B1A3-6EC2D965E4AD}" type="presOf" srcId="{5B45C918-F5A9-4688-9E33-36AED774D9B1}" destId="{4C68A77A-47F6-452E-96D5-08DCC037F5BF}" srcOrd="1" destOrd="0" presId="urn:microsoft.com/office/officeart/2005/8/layout/vProcess5"/>
    <dgm:cxn modelId="{F28A6EE7-0B78-4EF9-B907-604F46099448}" type="presOf" srcId="{FC678B82-0BAB-49D5-8770-38A5D9439C46}" destId="{7E1E50CD-23D7-4ED3-8FF3-E9FFCF4CD7A6}" srcOrd="1" destOrd="0" presId="urn:microsoft.com/office/officeart/2005/8/layout/vProcess5"/>
    <dgm:cxn modelId="{A88BCBF5-14EC-4D15-8AF1-36FBBC8794C1}" srcId="{63106DF0-2BB0-4476-AABD-A511BFD7E9C0}" destId="{FC678B82-0BAB-49D5-8770-38A5D9439C46}" srcOrd="2" destOrd="0" parTransId="{4D5B685D-5F1A-48FF-8EFC-FE6CEED925D0}" sibTransId="{FAC516C5-6519-44B6-8516-4DE5DAEE8448}"/>
    <dgm:cxn modelId="{FBB4AC98-BB5E-4811-B0BF-6AA786B85466}" type="presParOf" srcId="{8CD16F27-442A-4BD0-A52B-E86D7DC2A24B}" destId="{BC87B9E2-281E-4683-A6BC-222BFC9BB278}" srcOrd="0" destOrd="0" presId="urn:microsoft.com/office/officeart/2005/8/layout/vProcess5"/>
    <dgm:cxn modelId="{67D2D7A6-EF0B-469B-9422-55D935522C1B}" type="presParOf" srcId="{8CD16F27-442A-4BD0-A52B-E86D7DC2A24B}" destId="{3B19941B-A174-4FAD-948C-7901EC91D668}" srcOrd="1" destOrd="0" presId="urn:microsoft.com/office/officeart/2005/8/layout/vProcess5"/>
    <dgm:cxn modelId="{A861A6C3-37B7-49AD-BFBA-93AA598AF992}" type="presParOf" srcId="{8CD16F27-442A-4BD0-A52B-E86D7DC2A24B}" destId="{41F6F046-7DB8-4907-BA46-349714DD477E}" srcOrd="2" destOrd="0" presId="urn:microsoft.com/office/officeart/2005/8/layout/vProcess5"/>
    <dgm:cxn modelId="{C15F1478-C2C3-4821-B2F8-828D7468CF09}" type="presParOf" srcId="{8CD16F27-442A-4BD0-A52B-E86D7DC2A24B}" destId="{9A8D6684-2286-412C-8CDE-F11B1994E8A1}" srcOrd="3" destOrd="0" presId="urn:microsoft.com/office/officeart/2005/8/layout/vProcess5"/>
    <dgm:cxn modelId="{35C1349B-D2FB-4237-80AB-CC567AAA5D5C}" type="presParOf" srcId="{8CD16F27-442A-4BD0-A52B-E86D7DC2A24B}" destId="{447A8F66-8902-410F-88B3-24D24A6C5172}" srcOrd="4" destOrd="0" presId="urn:microsoft.com/office/officeart/2005/8/layout/vProcess5"/>
    <dgm:cxn modelId="{1850F518-270A-488B-A3B4-E36E2A10497C}" type="presParOf" srcId="{8CD16F27-442A-4BD0-A52B-E86D7DC2A24B}" destId="{FD10CE3A-CDAB-460C-BC75-F3088B12F472}" srcOrd="5" destOrd="0" presId="urn:microsoft.com/office/officeart/2005/8/layout/vProcess5"/>
    <dgm:cxn modelId="{D56F8F70-AB23-481A-ABC5-723684416A88}" type="presParOf" srcId="{8CD16F27-442A-4BD0-A52B-E86D7DC2A24B}" destId="{A35A711F-1796-443B-94C7-A39527486490}" srcOrd="6" destOrd="0" presId="urn:microsoft.com/office/officeart/2005/8/layout/vProcess5"/>
    <dgm:cxn modelId="{C9C06A5F-1A7D-48DB-85E6-6A69D3DF24ED}" type="presParOf" srcId="{8CD16F27-442A-4BD0-A52B-E86D7DC2A24B}" destId="{4C68A77A-47F6-452E-96D5-08DCC037F5BF}" srcOrd="7" destOrd="0" presId="urn:microsoft.com/office/officeart/2005/8/layout/vProcess5"/>
    <dgm:cxn modelId="{A3DD4283-ECBF-4668-A3FF-3860553BF791}" type="presParOf" srcId="{8CD16F27-442A-4BD0-A52B-E86D7DC2A24B}" destId="{7E1E50CD-23D7-4ED3-8FF3-E9FFCF4CD7A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38DA3-9149-4D45-B6CA-4E8D5E4824DA}">
      <dsp:nvSpPr>
        <dsp:cNvPr id="0" name=""/>
        <dsp:cNvSpPr/>
      </dsp:nvSpPr>
      <dsp:spPr>
        <a:xfrm>
          <a:off x="0" y="238806"/>
          <a:ext cx="7728267" cy="14847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Utilized histograms to visualize the distribution of key variables such as price and volume, revealing trends and potential outliers.</a:t>
          </a:r>
        </a:p>
      </dsp:txBody>
      <dsp:txXfrm>
        <a:off x="72479" y="311285"/>
        <a:ext cx="7583309" cy="1339772"/>
      </dsp:txXfrm>
    </dsp:sp>
    <dsp:sp modelId="{D2BD8ECA-F560-4863-856D-C4B1502FD13C}">
      <dsp:nvSpPr>
        <dsp:cNvPr id="0" name=""/>
        <dsp:cNvSpPr/>
      </dsp:nvSpPr>
      <dsp:spPr>
        <a:xfrm>
          <a:off x="0" y="1801297"/>
          <a:ext cx="7728267" cy="1484730"/>
        </a:xfrm>
        <a:prstGeom prst="roundRect">
          <a:avLst/>
        </a:prstGeom>
        <a:solidFill>
          <a:schemeClr val="accent2">
            <a:hueOff val="-81596"/>
            <a:satOff val="-471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Employed scatter plots to investigate relationships between variables, identifying correlations or patterns that may impact the analysis.</a:t>
          </a:r>
        </a:p>
      </dsp:txBody>
      <dsp:txXfrm>
        <a:off x="72479" y="1873776"/>
        <a:ext cx="7583309" cy="1339772"/>
      </dsp:txXfrm>
    </dsp:sp>
    <dsp:sp modelId="{E2D14CFD-84CD-4F47-A84D-94ED208F9823}">
      <dsp:nvSpPr>
        <dsp:cNvPr id="0" name=""/>
        <dsp:cNvSpPr/>
      </dsp:nvSpPr>
      <dsp:spPr>
        <a:xfrm>
          <a:off x="0" y="3363787"/>
          <a:ext cx="7728267" cy="1484730"/>
        </a:xfrm>
        <a:prstGeom prst="roundRect">
          <a:avLst/>
        </a:prstGeom>
        <a:solidFill>
          <a:schemeClr val="accent2">
            <a:hueOff val="-163191"/>
            <a:satOff val="-9432"/>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Leveraged box plots to identify anomalies in the data, highlighting extreme values or discrepancies that require further exploration.</a:t>
          </a:r>
        </a:p>
      </dsp:txBody>
      <dsp:txXfrm>
        <a:off x="72479" y="3436266"/>
        <a:ext cx="7583309" cy="1339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6A60F-10CD-4480-918E-0365262C8DA2}">
      <dsp:nvSpPr>
        <dsp:cNvPr id="0" name=""/>
        <dsp:cNvSpPr/>
      </dsp:nvSpPr>
      <dsp:spPr>
        <a:xfrm>
          <a:off x="0" y="125091"/>
          <a:ext cx="7728267" cy="15701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Strong positive correlation observed between the price of Brent crude oil and the stock market index during the EDA phase, suggesting a potential relationship between the two variables.</a:t>
          </a:r>
        </a:p>
      </dsp:txBody>
      <dsp:txXfrm>
        <a:off x="76648" y="201739"/>
        <a:ext cx="7574971" cy="1416844"/>
      </dsp:txXfrm>
    </dsp:sp>
    <dsp:sp modelId="{76B32144-E098-43A9-81ED-D1A3C67B5095}">
      <dsp:nvSpPr>
        <dsp:cNvPr id="0" name=""/>
        <dsp:cNvSpPr/>
      </dsp:nvSpPr>
      <dsp:spPr>
        <a:xfrm>
          <a:off x="0" y="1758592"/>
          <a:ext cx="7728267" cy="1570140"/>
        </a:xfrm>
        <a:prstGeom prst="roundRect">
          <a:avLst/>
        </a:prstGeom>
        <a:solidFill>
          <a:schemeClr val="accent5">
            <a:hueOff val="-419932"/>
            <a:satOff val="22824"/>
            <a:lumOff val="-42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Outliers detected in the fluctuation patterns of Brent crude oil prices, indicating sporadic extreme price movements that may require further investigation for underlying causes.</a:t>
          </a:r>
        </a:p>
      </dsp:txBody>
      <dsp:txXfrm>
        <a:off x="76648" y="1835240"/>
        <a:ext cx="7574971" cy="1416844"/>
      </dsp:txXfrm>
    </dsp:sp>
    <dsp:sp modelId="{61BA6830-5FEB-44A3-B260-359333344CF7}">
      <dsp:nvSpPr>
        <dsp:cNvPr id="0" name=""/>
        <dsp:cNvSpPr/>
      </dsp:nvSpPr>
      <dsp:spPr>
        <a:xfrm>
          <a:off x="0" y="3392092"/>
          <a:ext cx="7728267" cy="1570140"/>
        </a:xfrm>
        <a:prstGeom prst="roundRect">
          <a:avLst/>
        </a:prstGeom>
        <a:solidFill>
          <a:schemeClr val="accent5">
            <a:hueOff val="-839864"/>
            <a:satOff val="45647"/>
            <a:lumOff val="-843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Statistical summary reveals a significant increase in Brent crude oil prices over the past year, highlighting a potential trend that could impact future forecasting and decision-making processes.</a:t>
          </a:r>
        </a:p>
      </dsp:txBody>
      <dsp:txXfrm>
        <a:off x="76648" y="3468740"/>
        <a:ext cx="7574971" cy="1416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C14E7-FE03-4B82-A1A9-558CAE2D1698}">
      <dsp:nvSpPr>
        <dsp:cNvPr id="0" name=""/>
        <dsp:cNvSpPr/>
      </dsp:nvSpPr>
      <dsp:spPr>
        <a:xfrm>
          <a:off x="0" y="650"/>
          <a:ext cx="7104549" cy="15227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8B35B-169F-4B5A-BA88-4FCBAFAD4E61}">
      <dsp:nvSpPr>
        <dsp:cNvPr id="0" name=""/>
        <dsp:cNvSpPr/>
      </dsp:nvSpPr>
      <dsp:spPr>
        <a:xfrm>
          <a:off x="460634" y="343271"/>
          <a:ext cx="837516" cy="83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710FC-30E6-4CA9-B972-A20C0B6B03C7}">
      <dsp:nvSpPr>
        <dsp:cNvPr id="0" name=""/>
        <dsp:cNvSpPr/>
      </dsp:nvSpPr>
      <dsp:spPr>
        <a:xfrm>
          <a:off x="1758784" y="650"/>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844550">
            <a:lnSpc>
              <a:spcPct val="100000"/>
            </a:lnSpc>
            <a:spcBef>
              <a:spcPct val="0"/>
            </a:spcBef>
            <a:spcAft>
              <a:spcPct val="35000"/>
            </a:spcAft>
            <a:buNone/>
          </a:pPr>
          <a:r>
            <a:rPr lang="en-US" sz="1900" kern="1200"/>
            <a:t>- Utilize ACF and PACF plots to identify the p and q parameters by observing significant lags in autocorrelation and partial autocorrelation functions.</a:t>
          </a:r>
        </a:p>
      </dsp:txBody>
      <dsp:txXfrm>
        <a:off x="1758784" y="650"/>
        <a:ext cx="5345764" cy="1522757"/>
      </dsp:txXfrm>
    </dsp:sp>
    <dsp:sp modelId="{ECB7A5CC-5F88-4CAB-B3F5-3CFD0F5FC221}">
      <dsp:nvSpPr>
        <dsp:cNvPr id="0" name=""/>
        <dsp:cNvSpPr/>
      </dsp:nvSpPr>
      <dsp:spPr>
        <a:xfrm>
          <a:off x="0" y="1904097"/>
          <a:ext cx="7104549" cy="15227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03E26-310A-450E-8F85-63E2529D3285}">
      <dsp:nvSpPr>
        <dsp:cNvPr id="0" name=""/>
        <dsp:cNvSpPr/>
      </dsp:nvSpPr>
      <dsp:spPr>
        <a:xfrm>
          <a:off x="460634" y="2246717"/>
          <a:ext cx="837516" cy="83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0BA2F5-C83B-4CC0-925E-72D6D151A55A}">
      <dsp:nvSpPr>
        <dsp:cNvPr id="0" name=""/>
        <dsp:cNvSpPr/>
      </dsp:nvSpPr>
      <dsp:spPr>
        <a:xfrm>
          <a:off x="1758784" y="1904097"/>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844550">
            <a:lnSpc>
              <a:spcPct val="100000"/>
            </a:lnSpc>
            <a:spcBef>
              <a:spcPct val="0"/>
            </a:spcBef>
            <a:spcAft>
              <a:spcPct val="35000"/>
            </a:spcAft>
            <a:buNone/>
          </a:pPr>
          <a:r>
            <a:rPr lang="en-US" sz="1900" kern="1200"/>
            <a:t>- Employ grid search technique to systematically test various combinations of p, d, q values to find the optimal parameters that minimize model error.</a:t>
          </a:r>
        </a:p>
      </dsp:txBody>
      <dsp:txXfrm>
        <a:off x="1758784" y="1904097"/>
        <a:ext cx="5345764" cy="1522757"/>
      </dsp:txXfrm>
    </dsp:sp>
    <dsp:sp modelId="{B3BB99AF-C8A8-40C4-AB4F-020B2DCEB189}">
      <dsp:nvSpPr>
        <dsp:cNvPr id="0" name=""/>
        <dsp:cNvSpPr/>
      </dsp:nvSpPr>
      <dsp:spPr>
        <a:xfrm>
          <a:off x="0" y="3807543"/>
          <a:ext cx="7104549" cy="15227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B35E7-9B5F-4831-8004-C1A36FDEB8AA}">
      <dsp:nvSpPr>
        <dsp:cNvPr id="0" name=""/>
        <dsp:cNvSpPr/>
      </dsp:nvSpPr>
      <dsp:spPr>
        <a:xfrm>
          <a:off x="460634" y="4150164"/>
          <a:ext cx="837516" cy="83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F969E-84EE-4E26-BE7C-99D0EEBFFABB}">
      <dsp:nvSpPr>
        <dsp:cNvPr id="0" name=""/>
        <dsp:cNvSpPr/>
      </dsp:nvSpPr>
      <dsp:spPr>
        <a:xfrm>
          <a:off x="1758784" y="3807543"/>
          <a:ext cx="5345764" cy="152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58" tIns="161158" rIns="161158" bIns="161158" numCol="1" spcCol="1270" anchor="ctr" anchorCtr="0">
          <a:noAutofit/>
        </a:bodyPr>
        <a:lstStyle/>
        <a:p>
          <a:pPr marL="0" lvl="0" indent="0" algn="l" defTabSz="844550">
            <a:lnSpc>
              <a:spcPct val="100000"/>
            </a:lnSpc>
            <a:spcBef>
              <a:spcPct val="0"/>
            </a:spcBef>
            <a:spcAft>
              <a:spcPct val="35000"/>
            </a:spcAft>
            <a:buNone/>
          </a:pPr>
          <a:r>
            <a:rPr lang="en-US" sz="1900" kern="1200"/>
            <a:t>- Consider auto ARIMA functionality to automate the selection process and determine the best parameters based on AIC or BIC values for improved forecast accuracy.</a:t>
          </a:r>
        </a:p>
      </dsp:txBody>
      <dsp:txXfrm>
        <a:off x="1758784" y="3807543"/>
        <a:ext cx="5345764" cy="1522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E7E9B-7950-4FAC-B7A3-9D17C4BDE218}">
      <dsp:nvSpPr>
        <dsp:cNvPr id="0" name=""/>
        <dsp:cNvSpPr/>
      </dsp:nvSpPr>
      <dsp:spPr>
        <a:xfrm>
          <a:off x="0" y="2484"/>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92E6-FE4D-4CB2-B129-9C2D1DE43C82}">
      <dsp:nvSpPr>
        <dsp:cNvPr id="0" name=""/>
        <dsp:cNvSpPr/>
      </dsp:nvSpPr>
      <dsp:spPr>
        <a:xfrm>
          <a:off x="0" y="2484"/>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 Importance of seasonal differences: Seasonal patterns impact forecast accuracy by influencing trends and repeating patterns in data.</a:t>
          </a:r>
        </a:p>
      </dsp:txBody>
      <dsp:txXfrm>
        <a:off x="0" y="2484"/>
        <a:ext cx="7728267" cy="1694118"/>
      </dsp:txXfrm>
    </dsp:sp>
    <dsp:sp modelId="{7AEA4CC0-998D-4080-8377-4F38E3BBE9ED}">
      <dsp:nvSpPr>
        <dsp:cNvPr id="0" name=""/>
        <dsp:cNvSpPr/>
      </dsp:nvSpPr>
      <dsp:spPr>
        <a:xfrm>
          <a:off x="0" y="1696602"/>
          <a:ext cx="772826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1BE63B-2E97-4AA4-835D-6045D0BA8B2A}">
      <dsp:nvSpPr>
        <dsp:cNvPr id="0" name=""/>
        <dsp:cNvSpPr/>
      </dsp:nvSpPr>
      <dsp:spPr>
        <a:xfrm>
          <a:off x="0" y="1696602"/>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 Determining seasonal components: The seasonal ARIMA parameters (P, D, Q) are selected through ACF and PACF plots for autocorrelation and partial autocorrelation.</a:t>
          </a:r>
        </a:p>
      </dsp:txBody>
      <dsp:txXfrm>
        <a:off x="0" y="1696602"/>
        <a:ext cx="7728267" cy="1694118"/>
      </dsp:txXfrm>
    </dsp:sp>
    <dsp:sp modelId="{63A42CCB-3CBC-4D6F-9CBA-2967B272F970}">
      <dsp:nvSpPr>
        <dsp:cNvPr id="0" name=""/>
        <dsp:cNvSpPr/>
      </dsp:nvSpPr>
      <dsp:spPr>
        <a:xfrm>
          <a:off x="0" y="3390721"/>
          <a:ext cx="7728267" cy="0"/>
        </a:xfrm>
        <a:prstGeom prst="line">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04FAA-A4D6-4478-B4CC-F9B58BF1D5C5}">
      <dsp:nvSpPr>
        <dsp:cNvPr id="0" name=""/>
        <dsp:cNvSpPr/>
      </dsp:nvSpPr>
      <dsp:spPr>
        <a:xfrm>
          <a:off x="0" y="3390721"/>
          <a:ext cx="7728267" cy="169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 Effect of seasonal parameters on forecasting: Visual aids show how varying seasonal components affect model performance and forecasting accuracy.</a:t>
          </a:r>
        </a:p>
      </dsp:txBody>
      <dsp:txXfrm>
        <a:off x="0" y="3390721"/>
        <a:ext cx="7728267" cy="1694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A8C67-630D-4FF0-BD7B-D4F618D615DC}">
      <dsp:nvSpPr>
        <dsp:cNvPr id="0" name=""/>
        <dsp:cNvSpPr/>
      </dsp:nvSpPr>
      <dsp:spPr>
        <a:xfrm>
          <a:off x="0" y="15157"/>
          <a:ext cx="7728267" cy="1641509"/>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RMSE quantifies the average magnitude of errors between actual and predicted values, emphasizing larger errors and commonly used for model comparison and evaluation in time series forecasting.</a:t>
          </a:r>
        </a:p>
      </dsp:txBody>
      <dsp:txXfrm>
        <a:off x="80132" y="95289"/>
        <a:ext cx="7568003" cy="1481245"/>
      </dsp:txXfrm>
    </dsp:sp>
    <dsp:sp modelId="{52968844-727C-40AE-A009-57C31C4A50FA}">
      <dsp:nvSpPr>
        <dsp:cNvPr id="0" name=""/>
        <dsp:cNvSpPr/>
      </dsp:nvSpPr>
      <dsp:spPr>
        <a:xfrm>
          <a:off x="0" y="1722907"/>
          <a:ext cx="7728267" cy="1641509"/>
        </a:xfrm>
        <a:prstGeom prst="roundRect">
          <a:avLst/>
        </a:prstGeom>
        <a:solidFill>
          <a:schemeClr val="accent2">
            <a:hueOff val="-81596"/>
            <a:satOff val="-471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MAE measures the average absolute differences between actual and predicted values, making it less sensitive to outliers and providing insights into model performance in forecasting accuracy.</a:t>
          </a:r>
        </a:p>
      </dsp:txBody>
      <dsp:txXfrm>
        <a:off x="80132" y="1803039"/>
        <a:ext cx="7568003" cy="1481245"/>
      </dsp:txXfrm>
    </dsp:sp>
    <dsp:sp modelId="{6014C2CD-91EE-4515-A83A-16D2C9028BB1}">
      <dsp:nvSpPr>
        <dsp:cNvPr id="0" name=""/>
        <dsp:cNvSpPr/>
      </dsp:nvSpPr>
      <dsp:spPr>
        <a:xfrm>
          <a:off x="0" y="3430657"/>
          <a:ext cx="7728267" cy="1641509"/>
        </a:xfrm>
        <a:prstGeom prst="roundRect">
          <a:avLst/>
        </a:prstGeom>
        <a:solidFill>
          <a:schemeClr val="accent2">
            <a:hueOff val="-163191"/>
            <a:satOff val="-9432"/>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 Calculate RMSE and MAE for ARIMA, SARIMA, and Prophet models, interpreting results to understand the effectiveness of these models in time series forecasting.</a:t>
          </a:r>
        </a:p>
      </dsp:txBody>
      <dsp:txXfrm>
        <a:off x="80132" y="3510789"/>
        <a:ext cx="7568003" cy="1481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8819D-B3AE-413C-9E6D-2ECCF376DAF4}">
      <dsp:nvSpPr>
        <dsp:cNvPr id="0" name=""/>
        <dsp:cNvSpPr/>
      </dsp:nvSpPr>
      <dsp:spPr>
        <a:xfrm>
          <a:off x="0" y="125091"/>
          <a:ext cx="7728267" cy="15701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Model robustness in time series forecasting is crucial for reliable results, involving outlier detection, meticulous data preprocessing, and thorough model validation.</a:t>
          </a:r>
        </a:p>
      </dsp:txBody>
      <dsp:txXfrm>
        <a:off x="76648" y="201739"/>
        <a:ext cx="7574971" cy="1416844"/>
      </dsp:txXfrm>
    </dsp:sp>
    <dsp:sp modelId="{9E7F6023-54A8-4C44-837D-7D0E7A82E69C}">
      <dsp:nvSpPr>
        <dsp:cNvPr id="0" name=""/>
        <dsp:cNvSpPr/>
      </dsp:nvSpPr>
      <dsp:spPr>
        <a:xfrm>
          <a:off x="0" y="1758592"/>
          <a:ext cx="7728267" cy="1570140"/>
        </a:xfrm>
        <a:prstGeom prst="roundRect">
          <a:avLst/>
        </a:prstGeom>
        <a:solidFill>
          <a:schemeClr val="accent5">
            <a:hueOff val="-419932"/>
            <a:satOff val="22824"/>
            <a:lumOff val="-42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Techniques like outlier detection help in identifying and handling anomalies, while data preprocessing ensures data quality and consistency for accurate forecasting outcomes.</a:t>
          </a:r>
        </a:p>
      </dsp:txBody>
      <dsp:txXfrm>
        <a:off x="76648" y="1835240"/>
        <a:ext cx="7574971" cy="1416844"/>
      </dsp:txXfrm>
    </dsp:sp>
    <dsp:sp modelId="{AD2713C0-CB08-4EF6-BDED-FFD3CB8B00E9}">
      <dsp:nvSpPr>
        <dsp:cNvPr id="0" name=""/>
        <dsp:cNvSpPr/>
      </dsp:nvSpPr>
      <dsp:spPr>
        <a:xfrm>
          <a:off x="0" y="3392092"/>
          <a:ext cx="7728267" cy="1570140"/>
        </a:xfrm>
        <a:prstGeom prst="roundRect">
          <a:avLst/>
        </a:prstGeom>
        <a:solidFill>
          <a:schemeClr val="accent5">
            <a:hueOff val="-839864"/>
            <a:satOff val="45647"/>
            <a:lumOff val="-843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cap="all"/>
          </a:pPr>
          <a:r>
            <a:rPr lang="en-US" sz="2200" kern="1200"/>
            <a:t>- ARIMA, SARIMA, and Prophet models can be enhanced for robust forecasting by optimizing parameters, incorporating seasonal components, and validating against different test datasets.</a:t>
          </a:r>
        </a:p>
      </dsp:txBody>
      <dsp:txXfrm>
        <a:off x="76648" y="3468740"/>
        <a:ext cx="7574971" cy="1416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B2A42-B864-469E-9078-4B4C88D4FC64}">
      <dsp:nvSpPr>
        <dsp:cNvPr id="0" name=""/>
        <dsp:cNvSpPr/>
      </dsp:nvSpPr>
      <dsp:spPr>
        <a:xfrm>
          <a:off x="0" y="0"/>
          <a:ext cx="6199568" cy="1512548"/>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Emerging trends in time series forecasting include the integration of deep learning techniques, such as LSTM and CNN, for enhanced predictive accuracy.</a:t>
          </a:r>
        </a:p>
      </dsp:txBody>
      <dsp:txXfrm>
        <a:off x="44301" y="44301"/>
        <a:ext cx="4567410" cy="1423946"/>
      </dsp:txXfrm>
    </dsp:sp>
    <dsp:sp modelId="{D35EBF9A-1B00-4EAC-B561-5CC926D2ABF0}">
      <dsp:nvSpPr>
        <dsp:cNvPr id="0" name=""/>
        <dsp:cNvSpPr/>
      </dsp:nvSpPr>
      <dsp:spPr>
        <a:xfrm>
          <a:off x="547020" y="1764640"/>
          <a:ext cx="6199568" cy="1512548"/>
        </a:xfrm>
        <a:prstGeom prst="roundRect">
          <a:avLst>
            <a:gd name="adj" fmla="val 10000"/>
          </a:avLst>
        </a:prstGeom>
        <a:solidFill>
          <a:schemeClr val="accent2">
            <a:hueOff val="-81596"/>
            <a:satOff val="-471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AI-driven models are set to revolutionize forecasting by leveraging advanced algorithms to automatically adapt to changing data patterns and improve forecast precision.</a:t>
          </a:r>
        </a:p>
      </dsp:txBody>
      <dsp:txXfrm>
        <a:off x="591321" y="1808941"/>
        <a:ext cx="4580789" cy="1423946"/>
      </dsp:txXfrm>
    </dsp:sp>
    <dsp:sp modelId="{8FC76471-FB84-4326-AF40-EBDD65705E2F}">
      <dsp:nvSpPr>
        <dsp:cNvPr id="0" name=""/>
        <dsp:cNvSpPr/>
      </dsp:nvSpPr>
      <dsp:spPr>
        <a:xfrm>
          <a:off x="1094041" y="3529280"/>
          <a:ext cx="6199568" cy="1512548"/>
        </a:xfrm>
        <a:prstGeom prst="roundRect">
          <a:avLst>
            <a:gd name="adj" fmla="val 10000"/>
          </a:avLst>
        </a:prstGeom>
        <a:solidFill>
          <a:schemeClr val="accent2">
            <a:hueOff val="-163191"/>
            <a:satOff val="-9432"/>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ARIMA, SARIMA, and Prophet models are likely to evolve by incorporating more sophisticated algorithms, handling larger datasets, and providing better interpretations for complex forecasting challenges.</a:t>
          </a:r>
        </a:p>
      </dsp:txBody>
      <dsp:txXfrm>
        <a:off x="1138342" y="3573581"/>
        <a:ext cx="4580789" cy="1423946"/>
      </dsp:txXfrm>
    </dsp:sp>
    <dsp:sp modelId="{5247D5C3-3D7B-4F7A-B430-59044D99FBA6}">
      <dsp:nvSpPr>
        <dsp:cNvPr id="0" name=""/>
        <dsp:cNvSpPr/>
      </dsp:nvSpPr>
      <dsp:spPr>
        <a:xfrm>
          <a:off x="5216411" y="1147016"/>
          <a:ext cx="983156" cy="983156"/>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37621" y="1147016"/>
        <a:ext cx="540736" cy="739825"/>
      </dsp:txXfrm>
    </dsp:sp>
    <dsp:sp modelId="{5F4930F8-71C6-48A4-A95D-0D22E6DF6EC5}">
      <dsp:nvSpPr>
        <dsp:cNvPr id="0" name=""/>
        <dsp:cNvSpPr/>
      </dsp:nvSpPr>
      <dsp:spPr>
        <a:xfrm>
          <a:off x="5763432" y="2901572"/>
          <a:ext cx="983156" cy="983156"/>
        </a:xfrm>
        <a:prstGeom prst="downArrow">
          <a:avLst>
            <a:gd name="adj1" fmla="val 55000"/>
            <a:gd name="adj2" fmla="val 45000"/>
          </a:avLst>
        </a:prstGeom>
        <a:solidFill>
          <a:schemeClr val="accent2">
            <a:tint val="40000"/>
            <a:alpha val="90000"/>
            <a:hueOff val="-2262"/>
            <a:satOff val="-1241"/>
            <a:lumOff val="2447"/>
            <a:alphaOff val="0"/>
          </a:schemeClr>
        </a:solidFill>
        <a:ln w="10795" cap="flat" cmpd="sng" algn="ctr">
          <a:solidFill>
            <a:schemeClr val="accent2">
              <a:tint val="40000"/>
              <a:alpha val="90000"/>
              <a:hueOff val="-2262"/>
              <a:satOff val="-1241"/>
              <a:lumOff val="2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84642" y="2901572"/>
        <a:ext cx="540736" cy="7398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FE71-14EA-489B-A8DB-CC9B81F03F2E}">
      <dsp:nvSpPr>
        <dsp:cNvPr id="0" name=""/>
        <dsp:cNvSpPr/>
      </dsp:nvSpPr>
      <dsp:spPr>
        <a:xfrm>
          <a:off x="0" y="0"/>
          <a:ext cx="6199568" cy="1512548"/>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 Ethical considerations in time series forecasting include addressing biases that can perpetuate inequities, ensuring transparency in model decisions, and establishing accountability for the outcomes.</a:t>
          </a:r>
        </a:p>
      </dsp:txBody>
      <dsp:txXfrm>
        <a:off x="44301" y="44301"/>
        <a:ext cx="4567410" cy="1423946"/>
      </dsp:txXfrm>
    </dsp:sp>
    <dsp:sp modelId="{B72821EC-91F2-4492-9F2E-01E61079A666}">
      <dsp:nvSpPr>
        <dsp:cNvPr id="0" name=""/>
        <dsp:cNvSpPr/>
      </dsp:nvSpPr>
      <dsp:spPr>
        <a:xfrm>
          <a:off x="547020" y="1764640"/>
          <a:ext cx="6199568" cy="1512548"/>
        </a:xfrm>
        <a:prstGeom prst="roundRect">
          <a:avLst>
            <a:gd name="adj" fmla="val 10000"/>
          </a:avLst>
        </a:prstGeom>
        <a:solidFill>
          <a:schemeClr val="accent2">
            <a:hueOff val="-81596"/>
            <a:satOff val="-471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 To ethically deploy ARIMA, SARIMA, and Prophet models, best practices involve thorough validation of data inputs, regular audits to detect biases, and clear communication of model limitations and uncertainties.</a:t>
          </a:r>
        </a:p>
      </dsp:txBody>
      <dsp:txXfrm>
        <a:off x="591321" y="1808941"/>
        <a:ext cx="4580789" cy="1423946"/>
      </dsp:txXfrm>
    </dsp:sp>
    <dsp:sp modelId="{47F5D4CD-75FF-4AF5-9CB1-EC199F01CF4A}">
      <dsp:nvSpPr>
        <dsp:cNvPr id="0" name=""/>
        <dsp:cNvSpPr/>
      </dsp:nvSpPr>
      <dsp:spPr>
        <a:xfrm>
          <a:off x="1094041" y="3529280"/>
          <a:ext cx="6199568" cy="1512548"/>
        </a:xfrm>
        <a:prstGeom prst="roundRect">
          <a:avLst>
            <a:gd name="adj" fmla="val 10000"/>
          </a:avLst>
        </a:prstGeom>
        <a:solidFill>
          <a:schemeClr val="accent2">
            <a:hueOff val="-163191"/>
            <a:satOff val="-9432"/>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 Across industries, ethical use of forecasting models requires ongoing monitoring for unintended consequences, diverse perspectives in model development, and engagement with stakeholders to understand implications of model outputs.</a:t>
          </a:r>
        </a:p>
      </dsp:txBody>
      <dsp:txXfrm>
        <a:off x="1138342" y="3573581"/>
        <a:ext cx="4580789" cy="1423946"/>
      </dsp:txXfrm>
    </dsp:sp>
    <dsp:sp modelId="{90FCE1DB-F467-46D5-BCFA-0FFF17621DD7}">
      <dsp:nvSpPr>
        <dsp:cNvPr id="0" name=""/>
        <dsp:cNvSpPr/>
      </dsp:nvSpPr>
      <dsp:spPr>
        <a:xfrm>
          <a:off x="5216411" y="1147016"/>
          <a:ext cx="983156" cy="983156"/>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37621" y="1147016"/>
        <a:ext cx="540736" cy="739825"/>
      </dsp:txXfrm>
    </dsp:sp>
    <dsp:sp modelId="{17CFA8F7-67AF-41CD-9AAE-7A0BE22A2981}">
      <dsp:nvSpPr>
        <dsp:cNvPr id="0" name=""/>
        <dsp:cNvSpPr/>
      </dsp:nvSpPr>
      <dsp:spPr>
        <a:xfrm>
          <a:off x="5763432" y="2901572"/>
          <a:ext cx="983156" cy="983156"/>
        </a:xfrm>
        <a:prstGeom prst="downArrow">
          <a:avLst>
            <a:gd name="adj1" fmla="val 55000"/>
            <a:gd name="adj2" fmla="val 45000"/>
          </a:avLst>
        </a:prstGeom>
        <a:solidFill>
          <a:schemeClr val="accent2">
            <a:tint val="40000"/>
            <a:alpha val="90000"/>
            <a:hueOff val="-2262"/>
            <a:satOff val="-1241"/>
            <a:lumOff val="2447"/>
            <a:alphaOff val="0"/>
          </a:schemeClr>
        </a:solidFill>
        <a:ln w="10795" cap="flat" cmpd="sng" algn="ctr">
          <a:solidFill>
            <a:schemeClr val="accent2">
              <a:tint val="40000"/>
              <a:alpha val="90000"/>
              <a:hueOff val="-2262"/>
              <a:satOff val="-1241"/>
              <a:lumOff val="2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84642" y="2901572"/>
        <a:ext cx="540736" cy="7398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941B-A174-4FAD-948C-7901EC91D668}">
      <dsp:nvSpPr>
        <dsp:cNvPr id="0" name=""/>
        <dsp:cNvSpPr/>
      </dsp:nvSpPr>
      <dsp:spPr>
        <a:xfrm>
          <a:off x="0" y="0"/>
          <a:ext cx="6199568" cy="1512548"/>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Regular model updating is crucial to adapt to changing trends and patterns in the data, ensuring forecasts remain accurate and relevant over time.</a:t>
          </a:r>
        </a:p>
      </dsp:txBody>
      <dsp:txXfrm>
        <a:off x="44301" y="44301"/>
        <a:ext cx="4567410" cy="1423946"/>
      </dsp:txXfrm>
    </dsp:sp>
    <dsp:sp modelId="{41F6F046-7DB8-4907-BA46-349714DD477E}">
      <dsp:nvSpPr>
        <dsp:cNvPr id="0" name=""/>
        <dsp:cNvSpPr/>
      </dsp:nvSpPr>
      <dsp:spPr>
        <a:xfrm>
          <a:off x="547020" y="1764640"/>
          <a:ext cx="6199568" cy="1512548"/>
        </a:xfrm>
        <a:prstGeom prst="roundRect">
          <a:avLst>
            <a:gd name="adj" fmla="val 10000"/>
          </a:avLst>
        </a:prstGeom>
        <a:solidFill>
          <a:schemeClr val="accent2">
            <a:hueOff val="-81596"/>
            <a:satOff val="-4716"/>
            <a:lumOff val="647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Data monitoring enables the detection of anomalies or shifts in the underlying data, prompting necessary adjustments to forecasting models.</a:t>
          </a:r>
        </a:p>
      </dsp:txBody>
      <dsp:txXfrm>
        <a:off x="591321" y="1808941"/>
        <a:ext cx="4580789" cy="1423946"/>
      </dsp:txXfrm>
    </dsp:sp>
    <dsp:sp modelId="{9A8D6684-2286-412C-8CDE-F11B1994E8A1}">
      <dsp:nvSpPr>
        <dsp:cNvPr id="0" name=""/>
        <dsp:cNvSpPr/>
      </dsp:nvSpPr>
      <dsp:spPr>
        <a:xfrm>
          <a:off x="1094041" y="3529280"/>
          <a:ext cx="6199568" cy="1512548"/>
        </a:xfrm>
        <a:prstGeom prst="roundRect">
          <a:avLst>
            <a:gd name="adj" fmla="val 10000"/>
          </a:avLst>
        </a:prstGeom>
        <a:solidFill>
          <a:schemeClr val="accent2">
            <a:hueOff val="-163191"/>
            <a:satOff val="-9432"/>
            <a:lumOff val="1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Incorporating feedback loops from model performance evaluations enhances prediction quality and maintains the effectiveness of ARIMA, SARIMA, and Prophet models.</a:t>
          </a:r>
        </a:p>
      </dsp:txBody>
      <dsp:txXfrm>
        <a:off x="1138342" y="3573581"/>
        <a:ext cx="4580789" cy="1423946"/>
      </dsp:txXfrm>
    </dsp:sp>
    <dsp:sp modelId="{447A8F66-8902-410F-88B3-24D24A6C5172}">
      <dsp:nvSpPr>
        <dsp:cNvPr id="0" name=""/>
        <dsp:cNvSpPr/>
      </dsp:nvSpPr>
      <dsp:spPr>
        <a:xfrm>
          <a:off x="5216411" y="1147016"/>
          <a:ext cx="983156" cy="983156"/>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37621" y="1147016"/>
        <a:ext cx="540736" cy="739825"/>
      </dsp:txXfrm>
    </dsp:sp>
    <dsp:sp modelId="{FD10CE3A-CDAB-460C-BC75-F3088B12F472}">
      <dsp:nvSpPr>
        <dsp:cNvPr id="0" name=""/>
        <dsp:cNvSpPr/>
      </dsp:nvSpPr>
      <dsp:spPr>
        <a:xfrm>
          <a:off x="5763432" y="2901572"/>
          <a:ext cx="983156" cy="983156"/>
        </a:xfrm>
        <a:prstGeom prst="downArrow">
          <a:avLst>
            <a:gd name="adj1" fmla="val 55000"/>
            <a:gd name="adj2" fmla="val 45000"/>
          </a:avLst>
        </a:prstGeom>
        <a:solidFill>
          <a:schemeClr val="accent2">
            <a:tint val="40000"/>
            <a:alpha val="90000"/>
            <a:hueOff val="-2262"/>
            <a:satOff val="-1241"/>
            <a:lumOff val="2447"/>
            <a:alphaOff val="0"/>
          </a:schemeClr>
        </a:solidFill>
        <a:ln w="10795" cap="flat" cmpd="sng" algn="ctr">
          <a:solidFill>
            <a:schemeClr val="accent2">
              <a:tint val="40000"/>
              <a:alpha val="90000"/>
              <a:hueOff val="-2262"/>
              <a:satOff val="-1241"/>
              <a:lumOff val="2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984642" y="2901572"/>
        <a:ext cx="540736" cy="7398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1750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394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6519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768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9601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0592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3037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097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4517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0852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431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2/27/24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27813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A Data Science Project On:</a:t>
            </a:r>
            <a:br>
              <a:rPr lang="en-IN" dirty="0"/>
            </a:br>
            <a:r>
              <a:rPr lang="en-IN" dirty="0"/>
              <a:t>European Brent Crude Oil Price Forecast</a:t>
            </a:r>
            <a:endParaRPr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SARIMA Model for Seasonal Time Series Data</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9229" y="864108"/>
            <a:ext cx="5910677" cy="5120640"/>
          </a:xfrm>
        </p:spPr>
        <p:txBody>
          <a:bodyPr>
            <a:normAutofit/>
          </a:bodyPr>
          <a:lstStyle/>
          <a:p>
            <a:r>
              <a:rPr dirty="0"/>
              <a:t>- SARIMA model integrates seasonal components into ARIMA, adding seasonal autoregressive (SAR) and seasonal moving average (SMA) terms to capture periodic patterns in time series data.</a:t>
            </a:r>
          </a:p>
          <a:p>
            <a:r>
              <a:rPr dirty="0"/>
              <a:t>- Parameter tuning in SARIMA involves identifying optimal values for the non-seasonal (</a:t>
            </a:r>
            <a:r>
              <a:rPr dirty="0" err="1"/>
              <a:t>p,d,q</a:t>
            </a:r>
            <a:r>
              <a:rPr dirty="0"/>
              <a:t>) and seasonal (P,D,Q,s) components through techniques like grid search or automated algorithms to enhance model performance.</a:t>
            </a:r>
          </a:p>
          <a:p>
            <a:r>
              <a:rPr dirty="0"/>
              <a:t>- Visualizations illustrate SARIMA's ability to accurately model and predict seasonal fluctuations, showcasing its effectiveness in capturing and forecasting seasonal patterns.</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62E4D5F4-DEDD-56CD-A773-46909AAF986B}"/>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1"/>
          <p:cNvSpPr>
            <a:spLocks noGrp="1"/>
          </p:cNvSpPr>
          <p:nvPr>
            <p:ph type="title"/>
          </p:nvPr>
        </p:nvSpPr>
        <p:spPr>
          <a:xfrm>
            <a:off x="252918" y="1123837"/>
            <a:ext cx="3051113" cy="4601183"/>
          </a:xfrm>
        </p:spPr>
        <p:txBody>
          <a:bodyPr>
            <a:normAutofit/>
          </a:bodyPr>
          <a:lstStyle/>
          <a:p>
            <a:r>
              <a:rPr lang="en-US">
                <a:solidFill>
                  <a:schemeClr val="tx1"/>
                </a:solidFill>
              </a:rPr>
              <a:t>Prophet Model for Time Series Forecasting</a:t>
            </a:r>
          </a:p>
        </p:txBody>
      </p:sp>
      <p:sp>
        <p:nvSpPr>
          <p:cNvPr id="3" name="Content Placeholder 2"/>
          <p:cNvSpPr>
            <a:spLocks noGrp="1"/>
          </p:cNvSpPr>
          <p:nvPr>
            <p:ph idx="1"/>
          </p:nvPr>
        </p:nvSpPr>
        <p:spPr>
          <a:xfrm>
            <a:off x="3869268" y="864108"/>
            <a:ext cx="7315200" cy="5120640"/>
          </a:xfrm>
        </p:spPr>
        <p:txBody>
          <a:bodyPr>
            <a:normAutofit/>
          </a:bodyPr>
          <a:lstStyle/>
          <a:p>
            <a:pPr>
              <a:buClr>
                <a:srgbClr val="BAB92D"/>
              </a:buClr>
            </a:pPr>
            <a:r>
              <a:rPr dirty="0"/>
              <a:t>- Prophet model effectively captures daily seasonality, holidays, and outliers in time series data, providing robust forecasts with high accuracy.</a:t>
            </a:r>
            <a:endParaRPr lang="en-IN" dirty="0"/>
          </a:p>
          <a:p>
            <a:pPr>
              <a:buClr>
                <a:srgbClr val="BAB92D"/>
              </a:buClr>
            </a:pPr>
            <a:r>
              <a:rPr dirty="0"/>
              <a:t>- The model's flexibility and ease of use offer advantages over traditional models like ARIMA, simplifying forecasting tasks and reducing the need for manual intervention.</a:t>
            </a:r>
            <a:endParaRPr lang="en-IN" dirty="0"/>
          </a:p>
          <a:p>
            <a:pPr>
              <a:buClr>
                <a:srgbClr val="BAB92D"/>
              </a:buClr>
            </a:pPr>
            <a:r>
              <a:rPr dirty="0"/>
              <a:t>- Visualizations demonstrate Prophet's superior performance, showcasing its ability to handle complex seasonal patterns and generate reliable predictions.</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6EFC68-212A-47F8-9663-C40DB8D35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252919" y="1123837"/>
            <a:ext cx="2947482" cy="4601183"/>
          </a:xfrm>
        </p:spPr>
        <p:txBody>
          <a:bodyPr>
            <a:normAutofit/>
          </a:bodyPr>
          <a:lstStyle/>
          <a:p>
            <a:r>
              <a:rPr lang="en-IN"/>
              <a:t>Parameter Selection in ARIMA Modeling</a:t>
            </a:r>
          </a:p>
        </p:txBody>
      </p:sp>
      <p:graphicFrame>
        <p:nvGraphicFramePr>
          <p:cNvPr id="5" name="Content Placeholder 2">
            <a:extLst>
              <a:ext uri="{FF2B5EF4-FFF2-40B4-BE49-F238E27FC236}">
                <a16:creationId xmlns:a16="http://schemas.microsoft.com/office/drawing/2014/main" id="{5AC4DC57-B027-C585-3FE2-BA4233B08E85}"/>
              </a:ext>
            </a:extLst>
          </p:cNvPr>
          <p:cNvGraphicFramePr>
            <a:graphicFrameLocks noGrp="1"/>
          </p:cNvGraphicFramePr>
          <p:nvPr>
            <p:ph idx="1"/>
            <p:extLst>
              <p:ext uri="{D42A27DB-BD31-4B8C-83A1-F6EECF244321}">
                <p14:modId xmlns:p14="http://schemas.microsoft.com/office/powerpoint/2010/main" val="3010160843"/>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Parameter Tuning in SARIMA Modeling</a:t>
            </a:r>
          </a:p>
        </p:txBody>
      </p:sp>
      <p:graphicFrame>
        <p:nvGraphicFramePr>
          <p:cNvPr id="5" name="Content Placeholder 2">
            <a:extLst>
              <a:ext uri="{FF2B5EF4-FFF2-40B4-BE49-F238E27FC236}">
                <a16:creationId xmlns:a16="http://schemas.microsoft.com/office/drawing/2014/main" id="{4DA129C6-1788-10C3-0508-00EAA95413DE}"/>
              </a:ext>
            </a:extLst>
          </p:cNvPr>
          <p:cNvGraphicFramePr>
            <a:graphicFrameLocks noGrp="1"/>
          </p:cNvGraphicFramePr>
          <p:nvPr>
            <p:ph idx="1"/>
            <p:extLst>
              <p:ext uri="{D42A27DB-BD31-4B8C-83A1-F6EECF244321}">
                <p14:modId xmlns:p14="http://schemas.microsoft.com/office/powerpoint/2010/main" val="585609565"/>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Evaluation Metrics for Forecasting Models</a:t>
            </a:r>
          </a:p>
        </p:txBody>
      </p:sp>
      <p:graphicFrame>
        <p:nvGraphicFramePr>
          <p:cNvPr id="11" name="Content Placeholder 2">
            <a:extLst>
              <a:ext uri="{FF2B5EF4-FFF2-40B4-BE49-F238E27FC236}">
                <a16:creationId xmlns:a16="http://schemas.microsoft.com/office/drawing/2014/main" id="{AA134609-D9CA-B559-C174-FA3EE18930C0}"/>
              </a:ext>
            </a:extLst>
          </p:cNvPr>
          <p:cNvGraphicFramePr>
            <a:graphicFrameLocks noGrp="1"/>
          </p:cNvGraphicFramePr>
          <p:nvPr>
            <p:ph idx="1"/>
            <p:extLst>
              <p:ext uri="{D42A27DB-BD31-4B8C-83A1-F6EECF244321}">
                <p14:modId xmlns:p14="http://schemas.microsoft.com/office/powerpoint/2010/main" val="2599836908"/>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AD4738-6130-415F-BA58-176DA3000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7643AF-5083-45CE-BA04-BFB1A37D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464638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262465" y="1123837"/>
            <a:ext cx="4204606" cy="4805200"/>
          </a:xfrm>
        </p:spPr>
        <p:txBody>
          <a:bodyPr anchor="b">
            <a:normAutofit/>
          </a:bodyPr>
          <a:lstStyle/>
          <a:p>
            <a:pPr algn="r"/>
            <a:r>
              <a:rPr lang="en-US" sz="4000"/>
              <a:t>Comparative Analysis of ARIMA, SARIMA, and Prophet</a:t>
            </a:r>
          </a:p>
        </p:txBody>
      </p:sp>
      <p:sp>
        <p:nvSpPr>
          <p:cNvPr id="3" name="Content Placeholder 2"/>
          <p:cNvSpPr>
            <a:spLocks noGrp="1"/>
          </p:cNvSpPr>
          <p:nvPr>
            <p:ph idx="1"/>
          </p:nvPr>
        </p:nvSpPr>
        <p:spPr>
          <a:xfrm>
            <a:off x="4969800" y="1123836"/>
            <a:ext cx="6194685" cy="4805201"/>
          </a:xfrm>
        </p:spPr>
        <p:txBody>
          <a:bodyPr anchor="t">
            <a:normAutofit/>
          </a:bodyPr>
          <a:lstStyle/>
          <a:p>
            <a:r>
              <a:t>- ARIMA model showed strong performance with an RMSE of 5.3 and MAE of 3.8, capturing trend well but struggling with seasonality.</a:t>
            </a:r>
          </a:p>
          <a:p>
            <a:r>
              <a:t>- SARIMA model demonstrated improved results with an RMSE of 4.7 and MAE of 3.2, effectively incorporating both trend and seasonality.</a:t>
            </a:r>
          </a:p>
          <a:p>
            <a:r>
              <a:t>- Prophet model outperformed ARIMA and SARIMA with the lowest RMSE of 4.1 and MAE of 2.9, excelling in capturing complex seasonal patterns.</a:t>
            </a:r>
          </a:p>
        </p:txBody>
      </p:sp>
      <p:sp>
        <p:nvSpPr>
          <p:cNvPr id="16" name="Rectangle 15">
            <a:extLst>
              <a:ext uri="{FF2B5EF4-FFF2-40B4-BE49-F238E27FC236}">
                <a16:creationId xmlns:a16="http://schemas.microsoft.com/office/drawing/2014/main" id="{CC7E0005-C596-4A5C-BAFA-6C5CFA03A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9F475976-C3EE-4874-241D-B9B1413F78CA}"/>
              </a:ext>
            </a:extLst>
          </p:cNvPr>
          <p:cNvPicPr>
            <a:picLocks noChangeAspect="1"/>
          </p:cNvPicPr>
          <p:nvPr/>
        </p:nvPicPr>
        <p:blipFill rotWithShape="1">
          <a:blip r:embed="rId2">
            <a:alphaModFix amt="25000"/>
          </a:blip>
          <a:srcRect t="3981" b="6019"/>
          <a:stretch/>
        </p:blipFill>
        <p:spPr>
          <a:xfrm>
            <a:off x="20" y="10"/>
            <a:ext cx="12191980" cy="6857990"/>
          </a:xfrm>
          <a:prstGeom prst="rect">
            <a:avLst/>
          </a:prstGeom>
        </p:spPr>
      </p:pic>
      <p:sp>
        <p:nvSpPr>
          <p:cNvPr id="2" name="Title 1"/>
          <p:cNvSpPr>
            <a:spLocks noGrp="1"/>
          </p:cNvSpPr>
          <p:nvPr>
            <p:ph type="title"/>
          </p:nvPr>
        </p:nvSpPr>
        <p:spPr>
          <a:xfrm>
            <a:off x="252918" y="1123837"/>
            <a:ext cx="3051113" cy="4601183"/>
          </a:xfrm>
        </p:spPr>
        <p:txBody>
          <a:bodyPr>
            <a:normAutofit/>
          </a:bodyPr>
          <a:lstStyle/>
          <a:p>
            <a:r>
              <a:rPr lang="en-US">
                <a:solidFill>
                  <a:schemeClr val="tx1"/>
                </a:solidFill>
              </a:rPr>
              <a:t>Visualizations for Model Performance Assessment</a:t>
            </a:r>
          </a:p>
        </p:txBody>
      </p:sp>
      <p:sp>
        <p:nvSpPr>
          <p:cNvPr id="3" name="Content Placeholder 2"/>
          <p:cNvSpPr>
            <a:spLocks noGrp="1"/>
          </p:cNvSpPr>
          <p:nvPr>
            <p:ph idx="1"/>
          </p:nvPr>
        </p:nvSpPr>
        <p:spPr>
          <a:xfrm>
            <a:off x="3869268" y="864108"/>
            <a:ext cx="7315200" cy="5120640"/>
          </a:xfrm>
        </p:spPr>
        <p:txBody>
          <a:bodyPr>
            <a:normAutofit/>
          </a:bodyPr>
          <a:lstStyle/>
          <a:p>
            <a:pPr>
              <a:buClr>
                <a:srgbClr val="ED9B17"/>
              </a:buClr>
            </a:pPr>
            <a:r>
              <a:rPr dirty="0"/>
              <a:t>- Visualizations play a crucial role in assessing forecasting model performance by comparing actual and predicted values, facilitating the identification of strengths and weaknesses.</a:t>
            </a:r>
            <a:endParaRPr lang="en-IN" dirty="0"/>
          </a:p>
          <a:p>
            <a:pPr>
              <a:buClr>
                <a:srgbClr val="ED9B17"/>
              </a:buClr>
            </a:pPr>
            <a:r>
              <a:rPr dirty="0"/>
              <a:t>- Time series plots for ARIMA, SARIMA, and Prophet models offer a visual overview of their effectiveness in capturing underlying patterns present in the dataset.</a:t>
            </a:r>
            <a:endParaRPr lang="en-IN" dirty="0"/>
          </a:p>
          <a:p>
            <a:pPr>
              <a:buClr>
                <a:srgbClr val="ED9B17"/>
              </a:buClr>
            </a:pPr>
            <a:r>
              <a:rPr dirty="0"/>
              <a:t>- These visualizations help in understanding how well each model accommodates the dataset's characteristics, aiding in informed decision-making regarding model selection and parameter tuning.</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61F932-FC7D-4B2D-9EBB-8AFF9D75F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05CA239-E42E-4CFD-A063-96A18250DC43}"/>
              </a:ext>
            </a:extLst>
          </p:cNvPr>
          <p:cNvPicPr>
            <a:picLocks noChangeAspect="1"/>
          </p:cNvPicPr>
          <p:nvPr/>
        </p:nvPicPr>
        <p:blipFill rotWithShape="1">
          <a:blip r:embed="rId2">
            <a:duotone>
              <a:schemeClr val="accent1">
                <a:shade val="45000"/>
                <a:satMod val="135000"/>
              </a:schemeClr>
              <a:prstClr val="white"/>
            </a:duotone>
          </a:blip>
          <a:srcRect t="8236" r="9092" b="15137"/>
          <a:stretch/>
        </p:blipFill>
        <p:spPr>
          <a:xfrm>
            <a:off x="1524" y="10"/>
            <a:ext cx="12188952" cy="6857990"/>
          </a:xfrm>
          <a:prstGeom prst="rect">
            <a:avLst/>
          </a:prstGeom>
        </p:spPr>
      </p:pic>
      <p:sp>
        <p:nvSpPr>
          <p:cNvPr id="20" name="Rectangle 19">
            <a:extLst>
              <a:ext uri="{FF2B5EF4-FFF2-40B4-BE49-F238E27FC236}">
                <a16:creationId xmlns:a16="http://schemas.microsoft.com/office/drawing/2014/main" id="{8B0613EF-873A-44FA-8BE9-3917BCF57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7" cy="5334001"/>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252918" y="1123837"/>
            <a:ext cx="4198057" cy="1215951"/>
          </a:xfrm>
        </p:spPr>
        <p:txBody>
          <a:bodyPr>
            <a:normAutofit/>
          </a:bodyPr>
          <a:lstStyle/>
          <a:p>
            <a:r>
              <a:rPr lang="it-IT" sz="2800"/>
              <a:t>Model Comparison: ARIMA vs. SARIMA vs. Prophet</a:t>
            </a:r>
          </a:p>
        </p:txBody>
      </p:sp>
      <p:sp>
        <p:nvSpPr>
          <p:cNvPr id="3" name="Content Placeholder 2"/>
          <p:cNvSpPr>
            <a:spLocks noGrp="1"/>
          </p:cNvSpPr>
          <p:nvPr>
            <p:ph idx="1"/>
          </p:nvPr>
        </p:nvSpPr>
        <p:spPr>
          <a:xfrm>
            <a:off x="252918" y="2407025"/>
            <a:ext cx="5744469" cy="3408827"/>
          </a:xfrm>
        </p:spPr>
        <p:txBody>
          <a:bodyPr>
            <a:normAutofit/>
          </a:bodyPr>
          <a:lstStyle/>
          <a:p>
            <a:r>
              <a:rPr lang="en-US">
                <a:solidFill>
                  <a:schemeClr val="tx1">
                    <a:lumMod val="85000"/>
                    <a:lumOff val="15000"/>
                  </a:schemeClr>
                </a:solidFill>
              </a:rPr>
              <a:t>- ARIMA and SARIMA models are classical, offering good accuracy but require manual tuning. Prophet is more automatic, suitable for users with less technical expertise.</a:t>
            </a:r>
          </a:p>
          <a:p>
            <a:r>
              <a:rPr lang="en-US">
                <a:solidFill>
                  <a:schemeClr val="tx1">
                    <a:lumMod val="85000"/>
                    <a:lumOff val="15000"/>
                  </a:schemeClr>
                </a:solidFill>
              </a:rPr>
              <a:t>- SARIMA outperforms ARIMA in handling seasonal data, with improved forecasting results for datasets exhibiting clear seasonal patterns.</a:t>
            </a:r>
          </a:p>
          <a:p>
            <a:r>
              <a:rPr lang="en-US">
                <a:solidFill>
                  <a:schemeClr val="tx1">
                    <a:lumMod val="85000"/>
                    <a:lumOff val="15000"/>
                  </a:schemeClr>
                </a:solidFill>
              </a:rPr>
              <a:t>- Prophet excels in capturing growth trends and holiday effects, providing robust performance for datasets with irregular patterns or missing data.</a:t>
            </a:r>
          </a:p>
        </p:txBody>
      </p:sp>
      <p:sp>
        <p:nvSpPr>
          <p:cNvPr id="22" name="Rectangle 21">
            <a:extLst>
              <a:ext uri="{FF2B5EF4-FFF2-40B4-BE49-F238E27FC236}">
                <a16:creationId xmlns:a16="http://schemas.microsoft.com/office/drawing/2014/main" id="{1C9B5071-2661-447E-AF39-E0496739F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643467" y="1123837"/>
            <a:ext cx="3073914" cy="4601183"/>
          </a:xfrm>
        </p:spPr>
        <p:txBody>
          <a:bodyPr>
            <a:normAutofit/>
          </a:bodyPr>
          <a:lstStyle/>
          <a:p>
            <a:pPr algn="r"/>
            <a:r>
              <a:rPr lang="en-IN" sz="2800">
                <a:solidFill>
                  <a:schemeClr val="tx1">
                    <a:lumMod val="85000"/>
                    <a:lumOff val="15000"/>
                  </a:schemeClr>
                </a:solidFill>
              </a:rPr>
              <a:t>Conclusion and Recommendations</a:t>
            </a:r>
          </a:p>
        </p:txBody>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93580" y="864108"/>
            <a:ext cx="6144367" cy="5120640"/>
          </a:xfrm>
        </p:spPr>
        <p:txBody>
          <a:bodyPr>
            <a:normAutofit/>
          </a:bodyPr>
          <a:lstStyle/>
          <a:p>
            <a:r>
              <a:rPr lang="en-US" dirty="0"/>
              <a:t>After comparison ARIMA and SARIMA showed robust performance in capturing the data patterns and trends.</a:t>
            </a:r>
          </a:p>
          <a:p>
            <a:r>
              <a:rPr lang="en-US" dirty="0"/>
              <a:t>- Prophet exhibited ease of use and flexibility in handling seasonality. For accurate short-term forecasts, Prophet is recommended due to its intuitive nature and ability to incorporate holidays and special events.</a:t>
            </a:r>
          </a:p>
          <a:p>
            <a:r>
              <a:rPr lang="en-US" dirty="0"/>
              <a:t>- Limitations include difficulty in modeling extreme events and outliers. Future improvements may focus on enhancing adaptability to sudden changes and refining parameter optimization techniques.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4260" y="1683144"/>
            <a:ext cx="2774922" cy="3491712"/>
          </a:xfrm>
        </p:spPr>
        <p:txBody>
          <a:bodyPr>
            <a:normAutofit/>
          </a:bodyPr>
          <a:lstStyle/>
          <a:p>
            <a:r>
              <a:rPr lang="en-US"/>
              <a:t>Impact of Seasonality on Forecasting Accuracy</a:t>
            </a:r>
          </a:p>
        </p:txBody>
      </p:sp>
      <p:sp>
        <p:nvSpPr>
          <p:cNvPr id="3" name="Content Placeholder 2"/>
          <p:cNvSpPr>
            <a:spLocks noGrp="1"/>
          </p:cNvSpPr>
          <p:nvPr>
            <p:ph idx="1"/>
          </p:nvPr>
        </p:nvSpPr>
        <p:spPr>
          <a:xfrm>
            <a:off x="4361606" y="1683143"/>
            <a:ext cx="6627377" cy="3491713"/>
          </a:xfrm>
        </p:spPr>
        <p:txBody>
          <a:bodyPr>
            <a:normAutofit/>
          </a:bodyPr>
          <a:lstStyle/>
          <a:p>
            <a:r>
              <a:rPr lang="en-US"/>
              <a:t>- Seasonality introduces repetitive patterns in data, impacting the ability of time series models to capture fluctuations accurately.</a:t>
            </a:r>
          </a:p>
          <a:p>
            <a:r>
              <a:rPr lang="en-US"/>
              <a:t>- SARIMA and Prophet models incorporate seasonal components to better account for recurring trends and enhance forecasting precision.</a:t>
            </a:r>
          </a:p>
          <a:p>
            <a:r>
              <a:rPr lang="en-US"/>
              <a:t>- Visual representations of seasonal variations aid in understanding how SARIMA and Prophet models outperform traditional ARIMA in capturing and predicting seasonal patterns.</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0010-399A-9636-A99C-00E5B10B5742}"/>
              </a:ext>
            </a:extLst>
          </p:cNvPr>
          <p:cNvSpPr>
            <a:spLocks noGrp="1"/>
          </p:cNvSpPr>
          <p:nvPr>
            <p:ph type="title"/>
          </p:nvPr>
        </p:nvSpPr>
        <p:spPr/>
        <p:txBody>
          <a:bodyPr/>
          <a:lstStyle/>
          <a:p>
            <a:r>
              <a:rPr lang="en-US" dirty="0"/>
              <a:t>Project successfully conducted and guided by:</a:t>
            </a:r>
          </a:p>
        </p:txBody>
      </p:sp>
      <p:sp>
        <p:nvSpPr>
          <p:cNvPr id="3" name="Content Placeholder 2">
            <a:extLst>
              <a:ext uri="{FF2B5EF4-FFF2-40B4-BE49-F238E27FC236}">
                <a16:creationId xmlns:a16="http://schemas.microsoft.com/office/drawing/2014/main" id="{C893AC0C-3C46-236D-F7AB-9A3733389729}"/>
              </a:ext>
            </a:extLst>
          </p:cNvPr>
          <p:cNvSpPr>
            <a:spLocks noGrp="1"/>
          </p:cNvSpPr>
          <p:nvPr>
            <p:ph idx="1"/>
          </p:nvPr>
        </p:nvSpPr>
        <p:spPr/>
        <p:txBody>
          <a:bodyPr/>
          <a:lstStyle/>
          <a:p>
            <a:r>
              <a:rPr lang="en-US" b="1" dirty="0"/>
              <a:t>Mentor-</a:t>
            </a:r>
          </a:p>
          <a:p>
            <a:pPr lvl="1"/>
            <a:r>
              <a:rPr lang="en-US" sz="2000" dirty="0"/>
              <a:t>Mr. </a:t>
            </a:r>
            <a:r>
              <a:rPr lang="en-US" sz="2000" dirty="0" err="1"/>
              <a:t>Iftekar</a:t>
            </a:r>
            <a:r>
              <a:rPr lang="en-US" sz="2000" dirty="0"/>
              <a:t> Patel</a:t>
            </a:r>
          </a:p>
          <a:p>
            <a:pPr marL="0" indent="0">
              <a:buNone/>
            </a:pPr>
            <a:endParaRPr lang="en-US" b="1" dirty="0"/>
          </a:p>
          <a:p>
            <a:r>
              <a:rPr lang="en-US" b="1" dirty="0"/>
              <a:t>Members-</a:t>
            </a:r>
          </a:p>
          <a:p>
            <a:pPr lvl="1"/>
            <a:r>
              <a:rPr lang="en-US" sz="2000" dirty="0"/>
              <a:t>Miss </a:t>
            </a:r>
            <a:r>
              <a:rPr lang="en-US" sz="2000" dirty="0" err="1"/>
              <a:t>Kruthika</a:t>
            </a:r>
            <a:r>
              <a:rPr lang="en-US" sz="2000" dirty="0"/>
              <a:t> V</a:t>
            </a:r>
          </a:p>
          <a:p>
            <a:pPr lvl="1"/>
            <a:r>
              <a:rPr lang="en-US" sz="2000" dirty="0"/>
              <a:t>Miss </a:t>
            </a:r>
            <a:r>
              <a:rPr lang="en-US" sz="2000" dirty="0" err="1"/>
              <a:t>Nisarga</a:t>
            </a:r>
            <a:endParaRPr lang="en-US" sz="2000" dirty="0"/>
          </a:p>
          <a:p>
            <a:pPr lvl="1"/>
            <a:r>
              <a:rPr lang="en-US" sz="2000" dirty="0"/>
              <a:t>Mr. </a:t>
            </a:r>
            <a:r>
              <a:rPr lang="en-US" sz="2000" dirty="0" err="1"/>
              <a:t>Sumeeran</a:t>
            </a:r>
            <a:r>
              <a:rPr lang="en-US" sz="2000" dirty="0"/>
              <a:t> </a:t>
            </a:r>
            <a:r>
              <a:rPr lang="en-US" sz="2000" dirty="0" err="1"/>
              <a:t>Arunrao</a:t>
            </a:r>
            <a:r>
              <a:rPr lang="en-US" sz="2000" dirty="0"/>
              <a:t> </a:t>
            </a:r>
            <a:r>
              <a:rPr lang="en-US" sz="2000" dirty="0" err="1"/>
              <a:t>Kesarkar</a:t>
            </a:r>
            <a:endParaRPr lang="en-US" sz="2000" dirty="0"/>
          </a:p>
          <a:p>
            <a:pPr lvl="1"/>
            <a:r>
              <a:rPr lang="en-US" sz="2000" dirty="0"/>
              <a:t>Mr. Abhinav</a:t>
            </a:r>
          </a:p>
          <a:p>
            <a:pPr lvl="1"/>
            <a:r>
              <a:rPr lang="en-US" sz="2000" dirty="0"/>
              <a:t>Mr. Yash </a:t>
            </a:r>
            <a:r>
              <a:rPr lang="en-US" sz="2000" dirty="0" err="1"/>
              <a:t>Kolhe</a:t>
            </a:r>
            <a:endParaRPr lang="en-US" sz="2000" dirty="0"/>
          </a:p>
          <a:p>
            <a:endParaRPr lang="en-US" dirty="0"/>
          </a:p>
        </p:txBody>
      </p:sp>
    </p:spTree>
    <p:extLst>
      <p:ext uri="{BB962C8B-B14F-4D97-AF65-F5344CB8AC3E}">
        <p14:creationId xmlns:p14="http://schemas.microsoft.com/office/powerpoint/2010/main" val="1712395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225D4670-14F2-77D2-C542-2342B73C8436}"/>
              </a:ext>
            </a:extLst>
          </p:cNvPr>
          <p:cNvPicPr>
            <a:picLocks noChangeAspect="1"/>
          </p:cNvPicPr>
          <p:nvPr/>
        </p:nvPicPr>
        <p:blipFill rotWithShape="1">
          <a:blip r:embed="rId2">
            <a:alphaModFix amt="25000"/>
          </a:blip>
          <a:srcRect t="9441" b="6290"/>
          <a:stretch/>
        </p:blipFill>
        <p:spPr>
          <a:xfrm>
            <a:off x="20" y="10"/>
            <a:ext cx="12191980" cy="6857990"/>
          </a:xfrm>
          <a:prstGeom prst="rect">
            <a:avLst/>
          </a:prstGeom>
        </p:spPr>
      </p:pic>
      <p:sp>
        <p:nvSpPr>
          <p:cNvPr id="2" name="Title 1"/>
          <p:cNvSpPr>
            <a:spLocks noGrp="1"/>
          </p:cNvSpPr>
          <p:nvPr>
            <p:ph type="title"/>
          </p:nvPr>
        </p:nvSpPr>
        <p:spPr>
          <a:xfrm>
            <a:off x="252918" y="1123837"/>
            <a:ext cx="3051113" cy="4601183"/>
          </a:xfrm>
        </p:spPr>
        <p:txBody>
          <a:bodyPr>
            <a:normAutofit/>
          </a:bodyPr>
          <a:lstStyle/>
          <a:p>
            <a:r>
              <a:rPr lang="en-US">
                <a:solidFill>
                  <a:schemeClr val="tx1"/>
                </a:solidFill>
              </a:rPr>
              <a:t>Handling Non-Seasonal Effects in Time Series Data</a:t>
            </a:r>
          </a:p>
        </p:txBody>
      </p:sp>
      <p:sp>
        <p:nvSpPr>
          <p:cNvPr id="3" name="Content Placeholder 2"/>
          <p:cNvSpPr>
            <a:spLocks noGrp="1"/>
          </p:cNvSpPr>
          <p:nvPr>
            <p:ph idx="1"/>
          </p:nvPr>
        </p:nvSpPr>
        <p:spPr>
          <a:xfrm>
            <a:off x="3869268" y="864108"/>
            <a:ext cx="7315200" cy="5120640"/>
          </a:xfrm>
        </p:spPr>
        <p:txBody>
          <a:bodyPr>
            <a:normAutofit/>
          </a:bodyPr>
          <a:lstStyle/>
          <a:p>
            <a:pPr>
              <a:buClr>
                <a:srgbClr val="559CF5"/>
              </a:buClr>
            </a:pPr>
            <a:r>
              <a:t>- Differencing is crucial for stabilizing non-seasonal variations by calculating differences between consecutive observations, removing trends, and making the data stationary.</a:t>
            </a:r>
            <a:endParaRPr lang="en-IN"/>
          </a:p>
          <a:p>
            <a:pPr>
              <a:buClr>
                <a:srgbClr val="559CF5"/>
              </a:buClr>
            </a:pPr>
            <a:r>
              <a:t>- Trend analysis helps to identify and capture underlying patterns in the data, allowing for better modeling and forecasting of non-seasonal effects over time.</a:t>
            </a:r>
            <a:endParaRPr lang="en-IN"/>
          </a:p>
          <a:p>
            <a:pPr>
              <a:buClr>
                <a:srgbClr val="559CF5"/>
              </a:buClr>
            </a:pPr>
            <a:r>
              <a:t>- ARIMA models utilize differencing to handle non-seasonal components by incorporating autoregressive and moving average terms, while Prophet models apply additive regression components to capture overall trends in the data.</a:t>
            </a:r>
            <a:endParaRPr lang="en-IN"/>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61F932-FC7D-4B2D-9EBB-8AFF9D75F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ople at the meeting desk">
            <a:extLst>
              <a:ext uri="{FF2B5EF4-FFF2-40B4-BE49-F238E27FC236}">
                <a16:creationId xmlns:a16="http://schemas.microsoft.com/office/drawing/2014/main" id="{4E16B486-6379-5152-E7B7-DD9F94B2FCE2}"/>
              </a:ext>
            </a:extLst>
          </p:cNvPr>
          <p:cNvPicPr>
            <a:picLocks noChangeAspect="1"/>
          </p:cNvPicPr>
          <p:nvPr/>
        </p:nvPicPr>
        <p:blipFill rotWithShape="1">
          <a:blip r:embed="rId2">
            <a:duotone>
              <a:schemeClr val="accent1">
                <a:shade val="45000"/>
                <a:satMod val="135000"/>
              </a:schemeClr>
              <a:prstClr val="white"/>
            </a:duotone>
          </a:blip>
          <a:srcRect t="8105" r="9114" b="986"/>
          <a:stretch/>
        </p:blipFill>
        <p:spPr>
          <a:xfrm>
            <a:off x="1524" y="10"/>
            <a:ext cx="12188952" cy="6857990"/>
          </a:xfrm>
          <a:prstGeom prst="rect">
            <a:avLst/>
          </a:prstGeom>
        </p:spPr>
      </p:pic>
      <p:sp>
        <p:nvSpPr>
          <p:cNvPr id="20" name="Rectangle 19">
            <a:extLst>
              <a:ext uri="{FF2B5EF4-FFF2-40B4-BE49-F238E27FC236}">
                <a16:creationId xmlns:a16="http://schemas.microsoft.com/office/drawing/2014/main" id="{8B0613EF-873A-44FA-8BE9-3917BCF57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7" cy="5334001"/>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252918" y="1123837"/>
            <a:ext cx="4198057" cy="1215951"/>
          </a:xfrm>
        </p:spPr>
        <p:txBody>
          <a:bodyPr>
            <a:normAutofit/>
          </a:bodyPr>
          <a:lstStyle/>
          <a:p>
            <a:r>
              <a:rPr lang="en-IN" sz="3400"/>
              <a:t>Model Performance Evaluation Techniques</a:t>
            </a:r>
          </a:p>
        </p:txBody>
      </p:sp>
      <p:sp>
        <p:nvSpPr>
          <p:cNvPr id="3" name="Content Placeholder 2"/>
          <p:cNvSpPr>
            <a:spLocks noGrp="1"/>
          </p:cNvSpPr>
          <p:nvPr>
            <p:ph idx="1"/>
          </p:nvPr>
        </p:nvSpPr>
        <p:spPr>
          <a:xfrm>
            <a:off x="252918" y="2407025"/>
            <a:ext cx="5744469" cy="3408827"/>
          </a:xfrm>
        </p:spPr>
        <p:txBody>
          <a:bodyPr>
            <a:normAutofit/>
          </a:bodyPr>
          <a:lstStyle/>
          <a:p>
            <a:r>
              <a:rPr lang="en-US" sz="1900">
                <a:solidFill>
                  <a:schemeClr val="tx1">
                    <a:lumMod val="85000"/>
                    <a:lumOff val="15000"/>
                  </a:schemeClr>
                </a:solidFill>
              </a:rPr>
              <a:t>- Utilize train-test splitting to assess model accuracy by training on a subset of data and testing on unseen data to evaluate forecasting performance.</a:t>
            </a:r>
          </a:p>
          <a:p>
            <a:r>
              <a:rPr lang="en-US" sz="1900">
                <a:solidFill>
                  <a:schemeClr val="tx1">
                    <a:lumMod val="85000"/>
                    <a:lumOff val="15000"/>
                  </a:schemeClr>
                </a:solidFill>
              </a:rPr>
              <a:t>- Implement cross-validation to validate model effectiveness by iteratively training and testing on different subsets of the data, ensuring robustness.</a:t>
            </a:r>
          </a:p>
          <a:p>
            <a:r>
              <a:rPr lang="en-US" sz="1900">
                <a:solidFill>
                  <a:schemeClr val="tx1">
                    <a:lumMod val="85000"/>
                    <a:lumOff val="15000"/>
                  </a:schemeClr>
                </a:solidFill>
              </a:rPr>
              <a:t>- Conduct residual analysis to examine the errors made by the models, identifying patterns to understand where predictions deviate from the actual values.</a:t>
            </a:r>
          </a:p>
        </p:txBody>
      </p:sp>
      <p:sp>
        <p:nvSpPr>
          <p:cNvPr id="22" name="Rectangle 21">
            <a:extLst>
              <a:ext uri="{FF2B5EF4-FFF2-40B4-BE49-F238E27FC236}">
                <a16:creationId xmlns:a16="http://schemas.microsoft.com/office/drawing/2014/main" id="{1C9B5071-2661-447E-AF39-E0496739F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BB50C9F-BC0B-4B25-89BC-DFF659B9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9FD2775A-9AB4-BF43-E52C-507866BEB90A}"/>
              </a:ext>
            </a:extLst>
          </p:cNvPr>
          <p:cNvPicPr>
            <a:picLocks noChangeAspect="1"/>
          </p:cNvPicPr>
          <p:nvPr/>
        </p:nvPicPr>
        <p:blipFill rotWithShape="1">
          <a:blip r:embed="rId2"/>
          <a:srcRect t="3662" r="-1" b="6314"/>
          <a:stretch/>
        </p:blipFill>
        <p:spPr>
          <a:xfrm>
            <a:off x="1524" y="10"/>
            <a:ext cx="12188952" cy="6857990"/>
          </a:xfrm>
          <a:prstGeom prst="rect">
            <a:avLst/>
          </a:prstGeom>
        </p:spPr>
      </p:pic>
      <p:sp>
        <p:nvSpPr>
          <p:cNvPr id="20" name="Rectangle 19">
            <a:extLst>
              <a:ext uri="{FF2B5EF4-FFF2-40B4-BE49-F238E27FC236}">
                <a16:creationId xmlns:a16="http://schemas.microsoft.com/office/drawing/2014/main" id="{EF34521F-0FCE-4826-86C1-59F8F9504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524"/>
            <a:ext cx="3443590" cy="5330952"/>
          </a:xfrm>
          <a:prstGeom prst="rect">
            <a:avLst/>
          </a:prstGeom>
          <a:solidFill>
            <a:srgbClr val="5B5C3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252919" y="1123837"/>
            <a:ext cx="2947482" cy="4601183"/>
          </a:xfrm>
        </p:spPr>
        <p:txBody>
          <a:bodyPr>
            <a:normAutofit/>
          </a:bodyPr>
          <a:lstStyle/>
          <a:p>
            <a:r>
              <a:rPr lang="en-US"/>
              <a:t>Forecasting Seasonal Trends in Time Series Data</a:t>
            </a:r>
          </a:p>
        </p:txBody>
      </p:sp>
      <p:sp>
        <p:nvSpPr>
          <p:cNvPr id="22" name="Rectangle 21">
            <a:extLst>
              <a:ext uri="{FF2B5EF4-FFF2-40B4-BE49-F238E27FC236}">
                <a16:creationId xmlns:a16="http://schemas.microsoft.com/office/drawing/2014/main" id="{948D00EC-EA51-46DA-B010-1444C8A0F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3972128" y="971055"/>
            <a:ext cx="7315200" cy="4901938"/>
          </a:xfrm>
        </p:spPr>
        <p:txBody>
          <a:bodyPr>
            <a:normAutofit/>
          </a:bodyPr>
          <a:lstStyle/>
          <a:p>
            <a:pPr>
              <a:buClr>
                <a:srgbClr val="5B5C35"/>
              </a:buClr>
            </a:pPr>
            <a:r>
              <a:rPr lang="en-US" dirty="0"/>
              <a:t>- Forecasting seasonal trends in time series data poses challenges due to repetitive patterns that must be accurately captured for reliable predictions.</a:t>
            </a:r>
          </a:p>
          <a:p>
            <a:pPr>
              <a:buClr>
                <a:srgbClr val="5B5C35"/>
              </a:buClr>
            </a:pPr>
            <a:r>
              <a:rPr lang="en-US" dirty="0"/>
              <a:t>- SARIMA and Prophet models address these challenges by integrating seasonal components to model the cyclic behavior in the data and improve forecasting accuracy.</a:t>
            </a:r>
          </a:p>
          <a:p>
            <a:pPr>
              <a:buClr>
                <a:srgbClr val="5B5C35"/>
              </a:buClr>
            </a:pPr>
            <a:r>
              <a:rPr lang="en-US" dirty="0"/>
              <a:t>- Visualizations demonstrate the effective representation of seasonal patterns, showcasing how SARIMA and Prophet capture and predict seasonal trends.</a:t>
            </a:r>
          </a:p>
        </p:txBody>
      </p:sp>
      <p:sp>
        <p:nvSpPr>
          <p:cNvPr id="24" name="Rectangle 23">
            <a:extLst>
              <a:ext uri="{FF2B5EF4-FFF2-40B4-BE49-F238E27FC236}">
                <a16:creationId xmlns:a16="http://schemas.microsoft.com/office/drawing/2014/main" id="{F6CAFCE9-1DEB-4E86-A26B-798D15C95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61F932-FC7D-4B2D-9EBB-8AFF9D75F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esk with technical drawings, pencil and tools">
            <a:extLst>
              <a:ext uri="{FF2B5EF4-FFF2-40B4-BE49-F238E27FC236}">
                <a16:creationId xmlns:a16="http://schemas.microsoft.com/office/drawing/2014/main" id="{998AA9E5-2149-0C3F-CB7D-7CF73A71A683}"/>
              </a:ext>
            </a:extLst>
          </p:cNvPr>
          <p:cNvPicPr>
            <a:picLocks noChangeAspect="1"/>
          </p:cNvPicPr>
          <p:nvPr/>
        </p:nvPicPr>
        <p:blipFill rotWithShape="1">
          <a:blip r:embed="rId2">
            <a:duotone>
              <a:schemeClr val="accent1">
                <a:shade val="45000"/>
                <a:satMod val="135000"/>
              </a:schemeClr>
              <a:prstClr val="white"/>
            </a:duotone>
          </a:blip>
          <a:srcRect t="12103" r="9092" b="11270"/>
          <a:stretch/>
        </p:blipFill>
        <p:spPr>
          <a:xfrm>
            <a:off x="1524" y="10"/>
            <a:ext cx="12188952" cy="6857990"/>
          </a:xfrm>
          <a:prstGeom prst="rect">
            <a:avLst/>
          </a:prstGeom>
        </p:spPr>
      </p:pic>
      <p:sp>
        <p:nvSpPr>
          <p:cNvPr id="20" name="Rectangle 19">
            <a:extLst>
              <a:ext uri="{FF2B5EF4-FFF2-40B4-BE49-F238E27FC236}">
                <a16:creationId xmlns:a16="http://schemas.microsoft.com/office/drawing/2014/main" id="{8B0613EF-873A-44FA-8BE9-3917BCF57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7" cy="5334001"/>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252918" y="1123837"/>
            <a:ext cx="4198057" cy="1215951"/>
          </a:xfrm>
        </p:spPr>
        <p:txBody>
          <a:bodyPr>
            <a:normAutofit/>
          </a:bodyPr>
          <a:lstStyle/>
          <a:p>
            <a:r>
              <a:rPr lang="en-US" sz="3400"/>
              <a:t>Optimizing Forecasting Models for Accuracy</a:t>
            </a:r>
          </a:p>
        </p:txBody>
      </p:sp>
      <p:sp>
        <p:nvSpPr>
          <p:cNvPr id="3" name="Content Placeholder 2"/>
          <p:cNvSpPr>
            <a:spLocks noGrp="1"/>
          </p:cNvSpPr>
          <p:nvPr>
            <p:ph idx="1"/>
          </p:nvPr>
        </p:nvSpPr>
        <p:spPr>
          <a:xfrm>
            <a:off x="252918" y="2407025"/>
            <a:ext cx="5744469" cy="3408827"/>
          </a:xfrm>
        </p:spPr>
        <p:txBody>
          <a:bodyPr>
            <a:normAutofit/>
          </a:bodyPr>
          <a:lstStyle/>
          <a:p>
            <a:r>
              <a:rPr lang="en-US">
                <a:solidFill>
                  <a:schemeClr val="tx1">
                    <a:lumMod val="85000"/>
                    <a:lumOff val="15000"/>
                  </a:schemeClr>
                </a:solidFill>
              </a:rPr>
              <a:t>- Utilize hyperparameter tuning to optimize model parameters and fine-tune the forecasting models for improved accuracy.</a:t>
            </a:r>
          </a:p>
          <a:p>
            <a:r>
              <a:rPr lang="en-US">
                <a:solidFill>
                  <a:schemeClr val="tx1">
                    <a:lumMod val="85000"/>
                    <a:lumOff val="15000"/>
                  </a:schemeClr>
                </a:solidFill>
              </a:rPr>
              <a:t>- Employ feature engineering techniques to extract relevant information and enhance the predictive power of ARIMA, SARIMA, and Prophet models.</a:t>
            </a:r>
          </a:p>
          <a:p>
            <a:r>
              <a:rPr lang="en-US">
                <a:solidFill>
                  <a:schemeClr val="tx1">
                    <a:lumMod val="85000"/>
                    <a:lumOff val="15000"/>
                  </a:schemeClr>
                </a:solidFill>
              </a:rPr>
              <a:t>- Implement ensemble methods to combine forecasts from multiple models, leveraging their strengths to generate more accurate and robust predictions.</a:t>
            </a:r>
          </a:p>
        </p:txBody>
      </p:sp>
      <p:sp>
        <p:nvSpPr>
          <p:cNvPr id="22" name="Rectangle 21">
            <a:extLst>
              <a:ext uri="{FF2B5EF4-FFF2-40B4-BE49-F238E27FC236}">
                <a16:creationId xmlns:a16="http://schemas.microsoft.com/office/drawing/2014/main" id="{1C9B5071-2661-447E-AF39-E0496739F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FFFF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US"/>
              <a:t>Ensuring Robustness in Time Series Forecasting</a:t>
            </a:r>
          </a:p>
        </p:txBody>
      </p:sp>
      <p:graphicFrame>
        <p:nvGraphicFramePr>
          <p:cNvPr id="16" name="Content Placeholder 2">
            <a:extLst>
              <a:ext uri="{FF2B5EF4-FFF2-40B4-BE49-F238E27FC236}">
                <a16:creationId xmlns:a16="http://schemas.microsoft.com/office/drawing/2014/main" id="{8619D06B-78C6-067F-C6FA-CD2C56241B2E}"/>
              </a:ext>
            </a:extLst>
          </p:cNvPr>
          <p:cNvGraphicFramePr>
            <a:graphicFrameLocks noGrp="1"/>
          </p:cNvGraphicFramePr>
          <p:nvPr>
            <p:ph idx="1"/>
            <p:extLst>
              <p:ext uri="{D42A27DB-BD31-4B8C-83A1-F6EECF244321}">
                <p14:modId xmlns:p14="http://schemas.microsoft.com/office/powerpoint/2010/main" val="413043833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95775" y="1123837"/>
            <a:ext cx="2947482" cy="4601183"/>
          </a:xfrm>
        </p:spPr>
        <p:txBody>
          <a:bodyPr>
            <a:normAutofit/>
          </a:bodyPr>
          <a:lstStyle/>
          <a:p>
            <a:r>
              <a:t>The Future of Time Series Forecasting Models</a:t>
            </a:r>
          </a:p>
        </p:txBody>
      </p:sp>
      <p:sp>
        <p:nvSpPr>
          <p:cNvPr id="13" name="Rectangle 12">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F3B81CB6-F4B2-D4F2-A506-71B467ABF448}"/>
              </a:ext>
            </a:extLst>
          </p:cNvPr>
          <p:cNvGraphicFramePr>
            <a:graphicFrameLocks noGrp="1"/>
          </p:cNvGraphicFramePr>
          <p:nvPr>
            <p:ph idx="1"/>
            <p:extLst>
              <p:ext uri="{D42A27DB-BD31-4B8C-83A1-F6EECF244321}">
                <p14:modId xmlns:p14="http://schemas.microsoft.com/office/powerpoint/2010/main" val="421231689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95775" y="1123837"/>
            <a:ext cx="2947482" cy="4601183"/>
          </a:xfrm>
        </p:spPr>
        <p:txBody>
          <a:bodyPr>
            <a:normAutofit/>
          </a:bodyPr>
          <a:lstStyle/>
          <a:p>
            <a:r>
              <a:t>Ethical Considerations in Time Series Forecasting</a:t>
            </a:r>
          </a:p>
        </p:txBody>
      </p:sp>
      <p:sp>
        <p:nvSpPr>
          <p:cNvPr id="13" name="Rectangle 12">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5695F9C-4298-06BE-D404-B2218D30BD29}"/>
              </a:ext>
            </a:extLst>
          </p:cNvPr>
          <p:cNvGraphicFramePr>
            <a:graphicFrameLocks noGrp="1"/>
          </p:cNvGraphicFramePr>
          <p:nvPr>
            <p:ph idx="1"/>
            <p:extLst>
              <p:ext uri="{D42A27DB-BD31-4B8C-83A1-F6EECF244321}">
                <p14:modId xmlns:p14="http://schemas.microsoft.com/office/powerpoint/2010/main" val="2773206820"/>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8A81A9-A442-4FB4-A3AC-254A64023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379D16-E9B5-4217-96FC-4444572AA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95775" y="1123837"/>
            <a:ext cx="2947482" cy="4601183"/>
          </a:xfrm>
        </p:spPr>
        <p:txBody>
          <a:bodyPr>
            <a:normAutofit/>
          </a:bodyPr>
          <a:lstStyle/>
          <a:p>
            <a:r>
              <a:t>Continuous Improvement in Time Series Forecasting</a:t>
            </a:r>
          </a:p>
        </p:txBody>
      </p:sp>
      <p:sp>
        <p:nvSpPr>
          <p:cNvPr id="13" name="Rectangle 12">
            <a:extLst>
              <a:ext uri="{FF2B5EF4-FFF2-40B4-BE49-F238E27FC236}">
                <a16:creationId xmlns:a16="http://schemas.microsoft.com/office/drawing/2014/main" id="{CD6054B7-5AC5-49DB-A3ED-354175FA8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2C03066-3B33-62E8-3D6E-12DC2B92A28F}"/>
              </a:ext>
            </a:extLst>
          </p:cNvPr>
          <p:cNvGraphicFramePr>
            <a:graphicFrameLocks noGrp="1"/>
          </p:cNvGraphicFramePr>
          <p:nvPr>
            <p:ph idx="1"/>
            <p:extLst>
              <p:ext uri="{D42A27DB-BD31-4B8C-83A1-F6EECF244321}">
                <p14:modId xmlns:p14="http://schemas.microsoft.com/office/powerpoint/2010/main" val="118084745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CE81-CEB9-D053-E1C8-1CFBCFB9806D}"/>
              </a:ext>
            </a:extLst>
          </p:cNvPr>
          <p:cNvSpPr>
            <a:spLocks noGrp="1"/>
          </p:cNvSpPr>
          <p:nvPr>
            <p:ph type="title"/>
          </p:nvPr>
        </p:nvSpPr>
        <p:spPr/>
        <p:txBody>
          <a:bodyPr/>
          <a:lstStyle/>
          <a:p>
            <a:r>
              <a:rPr lang="en-US"/>
              <a:t>Model Deployment</a:t>
            </a:r>
            <a:endParaRPr lang="en-US" dirty="0"/>
          </a:p>
        </p:txBody>
      </p:sp>
      <p:pic>
        <p:nvPicPr>
          <p:cNvPr id="4" name="Content Placeholder 3">
            <a:extLst>
              <a:ext uri="{FF2B5EF4-FFF2-40B4-BE49-F238E27FC236}">
                <a16:creationId xmlns:a16="http://schemas.microsoft.com/office/drawing/2014/main" id="{5338D8F5-5D74-45E0-6260-C4C1A4269089}"/>
              </a:ext>
            </a:extLst>
          </p:cNvPr>
          <p:cNvPicPr>
            <a:picLocks noGrp="1" noChangeAspect="1"/>
          </p:cNvPicPr>
          <p:nvPr>
            <p:ph idx="1"/>
          </p:nvPr>
        </p:nvPicPr>
        <p:blipFill>
          <a:blip r:embed="rId2"/>
          <a:stretch>
            <a:fillRect/>
          </a:stretch>
        </p:blipFill>
        <p:spPr>
          <a:xfrm>
            <a:off x="3534202" y="1846454"/>
            <a:ext cx="8063926" cy="3165091"/>
          </a:xfrm>
          <a:prstGeom prst="rect">
            <a:avLst/>
          </a:prstGeom>
        </p:spPr>
      </p:pic>
    </p:spTree>
    <p:extLst>
      <p:ext uri="{BB962C8B-B14F-4D97-AF65-F5344CB8AC3E}">
        <p14:creationId xmlns:p14="http://schemas.microsoft.com/office/powerpoint/2010/main" val="307478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85D9-27D7-4895-C44A-E83E06D95858}"/>
              </a:ext>
            </a:extLst>
          </p:cNvPr>
          <p:cNvSpPr>
            <a:spLocks noGrp="1"/>
          </p:cNvSpPr>
          <p:nvPr>
            <p:ph type="title"/>
          </p:nvPr>
        </p:nvSpPr>
        <p:spPr/>
        <p:txBody>
          <a:bodyPr/>
          <a:lstStyle/>
          <a:p>
            <a:r>
              <a:rPr lang="en-US" dirty="0"/>
              <a:t>Challenges Faced During Project Work</a:t>
            </a:r>
          </a:p>
        </p:txBody>
      </p:sp>
      <p:sp>
        <p:nvSpPr>
          <p:cNvPr id="3" name="Content Placeholder 2">
            <a:extLst>
              <a:ext uri="{FF2B5EF4-FFF2-40B4-BE49-F238E27FC236}">
                <a16:creationId xmlns:a16="http://schemas.microsoft.com/office/drawing/2014/main" id="{AE6EA703-B731-FADA-C20D-B9A097BF43E5}"/>
              </a:ext>
            </a:extLst>
          </p:cNvPr>
          <p:cNvSpPr>
            <a:spLocks noGrp="1"/>
          </p:cNvSpPr>
          <p:nvPr>
            <p:ph idx="1"/>
          </p:nvPr>
        </p:nvSpPr>
        <p:spPr/>
        <p:txBody>
          <a:bodyPr/>
          <a:lstStyle/>
          <a:p>
            <a:r>
              <a:rPr lang="en-US" dirty="0"/>
              <a:t>In </a:t>
            </a:r>
            <a:r>
              <a:rPr lang="en-US" dirty="0" err="1"/>
              <a:t>Sarima</a:t>
            </a:r>
            <a:r>
              <a:rPr lang="en-US" dirty="0"/>
              <a:t> model it’s difficult to do the deployment as it takes a long time execute.</a:t>
            </a:r>
          </a:p>
          <a:p>
            <a:r>
              <a:rPr lang="en-US" dirty="0"/>
              <a:t>It’s also challenging to see the </a:t>
            </a:r>
            <a:r>
              <a:rPr lang="en-US" dirty="0" err="1"/>
              <a:t>streamlit</a:t>
            </a:r>
            <a:r>
              <a:rPr lang="en-US" dirty="0"/>
              <a:t> package, where it is stored in our system.</a:t>
            </a:r>
          </a:p>
          <a:p>
            <a:r>
              <a:rPr lang="en-US" dirty="0"/>
              <a:t>Creating the web page (parameters needs to be clear to display the output properly).</a:t>
            </a:r>
          </a:p>
          <a:p>
            <a:r>
              <a:rPr lang="en-US" dirty="0" err="1"/>
              <a:t>Streamlit</a:t>
            </a:r>
            <a:r>
              <a:rPr lang="en-US" dirty="0"/>
              <a:t> location is important in creating a webpage.</a:t>
            </a:r>
          </a:p>
        </p:txBody>
      </p:sp>
    </p:spTree>
    <p:extLst>
      <p:ext uri="{BB962C8B-B14F-4D97-AF65-F5344CB8AC3E}">
        <p14:creationId xmlns:p14="http://schemas.microsoft.com/office/powerpoint/2010/main" val="402471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151D-D34C-0A14-EBBB-1698481FC2D3}"/>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C018C3CA-7518-E3C6-2C87-BE533CC377E6}"/>
              </a:ext>
            </a:extLst>
          </p:cNvPr>
          <p:cNvSpPr>
            <a:spLocks noGrp="1"/>
          </p:cNvSpPr>
          <p:nvPr>
            <p:ph idx="1"/>
          </p:nvPr>
        </p:nvSpPr>
        <p:spPr/>
        <p:txBody>
          <a:bodyPr>
            <a:normAutofit/>
          </a:bodyPr>
          <a:lstStyle/>
          <a:p>
            <a:pPr marL="0" indent="0">
              <a:buNone/>
            </a:pPr>
            <a:r>
              <a:rPr lang="en-IN" b="0" i="0" u="none" strike="noStrike" dirty="0">
                <a:solidFill>
                  <a:srgbClr val="000000"/>
                </a:solidFill>
                <a:effectLst/>
              </a:rPr>
              <a:t>A data science project focused on predicting crude oil prices, using advanced analytics and historical data. Our goal is to provide more accurate forecasts, enabling better decision-making for businesses and investors in the energy sector. This project combines technical expertise with practical applications to offer insights into the complex dynamics of global oil markets.</a:t>
            </a:r>
            <a:endParaRPr lang="en-US" dirty="0"/>
          </a:p>
        </p:txBody>
      </p:sp>
    </p:spTree>
    <p:extLst>
      <p:ext uri="{BB962C8B-B14F-4D97-AF65-F5344CB8AC3E}">
        <p14:creationId xmlns:p14="http://schemas.microsoft.com/office/powerpoint/2010/main" val="2075950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Key Findings</a:t>
            </a:r>
          </a:p>
        </p:txBody>
      </p:sp>
      <p:sp>
        <p:nvSpPr>
          <p:cNvPr id="3" name="Content Placeholder 2"/>
          <p:cNvSpPr>
            <a:spLocks noGrp="1"/>
          </p:cNvSpPr>
          <p:nvPr>
            <p:ph idx="1"/>
          </p:nvPr>
        </p:nvSpPr>
        <p:spPr/>
        <p:txBody>
          <a:bodyPr/>
          <a:lstStyle/>
          <a:p>
            <a:r>
              <a:rPr dirty="0"/>
              <a:t>- Key insights from the reveal a significant correlation between oil prices and economic indicators, impacting market trends and investment decisions.</a:t>
            </a:r>
          </a:p>
          <a:p>
            <a:r>
              <a:rPr dirty="0"/>
              <a:t>- Practical implications include informing policymakers on the economic stability of oil-dependent countries, guiding investors in strategic decision-making, and aiding energy companies in risk management strategies.</a:t>
            </a:r>
          </a:p>
          <a:p>
            <a:r>
              <a:rPr dirty="0"/>
              <a:t>- Future research directions could focus on exploring the impact of geopolitical events on oil prices, analyzing the sustainability of renewable energy sources as an alternative, and enhancing forecasting models for more accurate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rPr lang="en-IN"/>
              <a:t>Exploratory Data Analysis (EDA)</a:t>
            </a:r>
          </a:p>
        </p:txBody>
      </p:sp>
      <p:graphicFrame>
        <p:nvGraphicFramePr>
          <p:cNvPr id="15" name="Content Placeholder 2">
            <a:extLst>
              <a:ext uri="{FF2B5EF4-FFF2-40B4-BE49-F238E27FC236}">
                <a16:creationId xmlns:a16="http://schemas.microsoft.com/office/drawing/2014/main" id="{B2987A18-5536-61C0-5F1E-E1166285061F}"/>
              </a:ext>
            </a:extLst>
          </p:cNvPr>
          <p:cNvGraphicFramePr>
            <a:graphicFrameLocks noGrp="1"/>
          </p:cNvGraphicFramePr>
          <p:nvPr>
            <p:ph idx="1"/>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normAutofit/>
          </a:bodyPr>
          <a:lstStyle/>
          <a:p>
            <a:r>
              <a:t>Insights from EDA</a:t>
            </a:r>
          </a:p>
        </p:txBody>
      </p:sp>
      <p:graphicFrame>
        <p:nvGraphicFramePr>
          <p:cNvPr id="5" name="Content Placeholder 2">
            <a:extLst>
              <a:ext uri="{FF2B5EF4-FFF2-40B4-BE49-F238E27FC236}">
                <a16:creationId xmlns:a16="http://schemas.microsoft.com/office/drawing/2014/main" id="{0EBCAA4F-85ED-E218-0DB0-FC5B241D4402}"/>
              </a:ext>
            </a:extLst>
          </p:cNvPr>
          <p:cNvGraphicFramePr>
            <a:graphicFrameLocks noGrp="1"/>
          </p:cNvGraphicFramePr>
          <p:nvPr>
            <p:ph idx="1"/>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0C1DD34B-289B-C60C-D71C-E3D063AD9961}"/>
              </a:ext>
            </a:extLst>
          </p:cNvPr>
          <p:cNvPicPr>
            <a:picLocks noChangeAspect="1"/>
          </p:cNvPicPr>
          <p:nvPr/>
        </p:nvPicPr>
        <p:blipFill rotWithShape="1">
          <a:blip r:embed="rId2">
            <a:alphaModFix amt="25000"/>
          </a:blip>
          <a:srcRect t="14732" b="10268"/>
          <a:stretch/>
        </p:blipFill>
        <p:spPr>
          <a:xfrm>
            <a:off x="20" y="10"/>
            <a:ext cx="12191980" cy="6857990"/>
          </a:xfrm>
          <a:prstGeom prst="rect">
            <a:avLst/>
          </a:prstGeom>
        </p:spPr>
      </p:pic>
      <p:sp>
        <p:nvSpPr>
          <p:cNvPr id="2" name="Title 1"/>
          <p:cNvSpPr>
            <a:spLocks noGrp="1"/>
          </p:cNvSpPr>
          <p:nvPr>
            <p:ph type="title"/>
          </p:nvPr>
        </p:nvSpPr>
        <p:spPr>
          <a:xfrm>
            <a:off x="252918" y="1123837"/>
            <a:ext cx="3051113" cy="4601183"/>
          </a:xfrm>
        </p:spPr>
        <p:txBody>
          <a:bodyPr>
            <a:normAutofit/>
          </a:bodyPr>
          <a:lstStyle/>
          <a:p>
            <a:r>
              <a:rPr lang="en-IN">
                <a:solidFill>
                  <a:schemeClr val="tx1"/>
                </a:solidFill>
              </a:rPr>
              <a:t>Imported Libraries</a:t>
            </a:r>
          </a:p>
        </p:txBody>
      </p:sp>
      <p:sp>
        <p:nvSpPr>
          <p:cNvPr id="3" name="Content Placeholder 2"/>
          <p:cNvSpPr>
            <a:spLocks noGrp="1"/>
          </p:cNvSpPr>
          <p:nvPr>
            <p:ph idx="1"/>
          </p:nvPr>
        </p:nvSpPr>
        <p:spPr>
          <a:xfrm>
            <a:off x="3869268" y="864108"/>
            <a:ext cx="7315200" cy="5120640"/>
          </a:xfrm>
        </p:spPr>
        <p:txBody>
          <a:bodyPr>
            <a:normAutofit/>
          </a:bodyPr>
          <a:lstStyle/>
          <a:p>
            <a:r>
              <a:rPr b="1" dirty="0"/>
              <a:t>Pandas: </a:t>
            </a:r>
            <a:r>
              <a:rPr dirty="0"/>
              <a:t>Used for data manipulation and analysis, provides data structures like </a:t>
            </a:r>
            <a:r>
              <a:rPr dirty="0" err="1"/>
              <a:t>DataFrames</a:t>
            </a:r>
            <a:r>
              <a:rPr dirty="0"/>
              <a:t> for easy handling of structured data.</a:t>
            </a:r>
          </a:p>
          <a:p>
            <a:r>
              <a:rPr b="1" dirty="0" err="1"/>
              <a:t>Numpy</a:t>
            </a:r>
            <a:r>
              <a:rPr b="1" dirty="0"/>
              <a:t>: </a:t>
            </a:r>
            <a:r>
              <a:rPr dirty="0"/>
              <a:t>Essential for numerical computing in Python, enables operations on arrays and matrices, crucial for mathematical operations in data analysis.</a:t>
            </a:r>
          </a:p>
          <a:p>
            <a:r>
              <a:rPr b="1" dirty="0"/>
              <a:t>Seaborn &amp; Matplotlib: </a:t>
            </a:r>
            <a:r>
              <a:rPr dirty="0"/>
              <a:t>Seaborn for statistical data visualization and Matplotlib for creating static, animated, and interactive visualizations in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CDB7E2BC-EC21-A686-C561-F299BE681733}"/>
              </a:ext>
            </a:extLst>
          </p:cNvPr>
          <p:cNvPicPr>
            <a:picLocks noChangeAspect="1"/>
          </p:cNvPicPr>
          <p:nvPr/>
        </p:nvPicPr>
        <p:blipFill rotWithShape="1">
          <a:blip r:embed="rId2"/>
          <a:srcRect t="8514" r="-1" b="-1"/>
          <a:stretch/>
        </p:blipFill>
        <p:spPr>
          <a:xfrm>
            <a:off x="1524" y="10"/>
            <a:ext cx="12188952" cy="6857990"/>
          </a:xfrm>
          <a:prstGeom prst="rect">
            <a:avLst/>
          </a:prstGeom>
        </p:spPr>
      </p:pic>
      <p:sp>
        <p:nvSpPr>
          <p:cNvPr id="2" name="Title 1"/>
          <p:cNvSpPr>
            <a:spLocks noGrp="1"/>
          </p:cNvSpPr>
          <p:nvPr>
            <p:ph type="title"/>
          </p:nvPr>
        </p:nvSpPr>
        <p:spPr>
          <a:xfrm>
            <a:off x="252919" y="1123837"/>
            <a:ext cx="2947482" cy="4601183"/>
          </a:xfrm>
        </p:spPr>
        <p:txBody>
          <a:bodyPr>
            <a:normAutofit/>
          </a:bodyPr>
          <a:lstStyle/>
          <a:p>
            <a:r>
              <a:rPr lang="en-IN"/>
              <a:t>Methodologies Employed</a:t>
            </a:r>
          </a:p>
        </p:txBody>
      </p:sp>
      <p:sp>
        <p:nvSpPr>
          <p:cNvPr id="3" name="Content Placeholder 2"/>
          <p:cNvSpPr>
            <a:spLocks noGrp="1"/>
          </p:cNvSpPr>
          <p:nvPr>
            <p:ph idx="1"/>
          </p:nvPr>
        </p:nvSpPr>
        <p:spPr>
          <a:xfrm>
            <a:off x="3972128" y="971055"/>
            <a:ext cx="7315200" cy="4901938"/>
          </a:xfrm>
        </p:spPr>
        <p:txBody>
          <a:bodyPr>
            <a:normAutofit/>
          </a:bodyPr>
          <a:lstStyle/>
          <a:p>
            <a:pPr>
              <a:buClr>
                <a:srgbClr val="695E46"/>
              </a:buClr>
            </a:pPr>
            <a:r>
              <a:rPr lang="en-US" b="1" dirty="0"/>
              <a:t>Data preprocessing</a:t>
            </a:r>
            <a:r>
              <a:rPr lang="en-US" dirty="0"/>
              <a:t> involved handling missing values, outlier detection, and scaling to ensure data quality for analysis.</a:t>
            </a:r>
          </a:p>
          <a:p>
            <a:pPr>
              <a:buClr>
                <a:srgbClr val="695E46"/>
              </a:buClr>
            </a:pPr>
            <a:r>
              <a:rPr lang="en-US" b="1" dirty="0"/>
              <a:t>Feature engineering</a:t>
            </a:r>
            <a:r>
              <a:rPr lang="en-US" dirty="0"/>
              <a:t> included creating new variables, encoding categorical data, and selecting relevant features to enhance model performance.</a:t>
            </a:r>
          </a:p>
          <a:p>
            <a:pPr>
              <a:buClr>
                <a:srgbClr val="695E46"/>
              </a:buClr>
            </a:pPr>
            <a:r>
              <a:rPr lang="en-US" b="1" dirty="0"/>
              <a:t>Model selection</a:t>
            </a:r>
            <a:r>
              <a:rPr lang="en-US" dirty="0"/>
              <a:t> comprised choosing appropriate algorithms such as regression or classification, tuning hyperparameters, and evaluating performance metrics like RMSE or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p view of cubes connected with black lines">
            <a:extLst>
              <a:ext uri="{FF2B5EF4-FFF2-40B4-BE49-F238E27FC236}">
                <a16:creationId xmlns:a16="http://schemas.microsoft.com/office/drawing/2014/main" id="{59B46AE3-A4A5-444F-7D40-2122C3A95DF1}"/>
              </a:ext>
            </a:extLst>
          </p:cNvPr>
          <p:cNvPicPr>
            <a:picLocks noChangeAspect="1"/>
          </p:cNvPicPr>
          <p:nvPr/>
        </p:nvPicPr>
        <p:blipFill rotWithShape="1">
          <a:blip r:embed="rId2">
            <a:alphaModFix amt="25000"/>
          </a:blip>
          <a:srcRect t="14732" b="10268"/>
          <a:stretch/>
        </p:blipFill>
        <p:spPr>
          <a:xfrm>
            <a:off x="20" y="10"/>
            <a:ext cx="12191980" cy="6857990"/>
          </a:xfrm>
          <a:prstGeom prst="rect">
            <a:avLst/>
          </a:prstGeom>
        </p:spPr>
      </p:pic>
      <p:sp>
        <p:nvSpPr>
          <p:cNvPr id="2" name="Title 1"/>
          <p:cNvSpPr>
            <a:spLocks noGrp="1"/>
          </p:cNvSpPr>
          <p:nvPr>
            <p:ph type="title"/>
          </p:nvPr>
        </p:nvSpPr>
        <p:spPr>
          <a:xfrm>
            <a:off x="252918" y="1123837"/>
            <a:ext cx="3051113" cy="4601183"/>
          </a:xfrm>
        </p:spPr>
        <p:txBody>
          <a:bodyPr>
            <a:normAutofit/>
          </a:bodyPr>
          <a:lstStyle/>
          <a:p>
            <a:r>
              <a:rPr lang="en-US">
                <a:solidFill>
                  <a:schemeClr val="tx1"/>
                </a:solidFill>
              </a:rPr>
              <a:t>Model Selection for Time Series Forecasting</a:t>
            </a:r>
          </a:p>
        </p:txBody>
      </p:sp>
      <p:sp>
        <p:nvSpPr>
          <p:cNvPr id="3" name="Content Placeholder 2"/>
          <p:cNvSpPr>
            <a:spLocks noGrp="1"/>
          </p:cNvSpPr>
          <p:nvPr>
            <p:ph idx="1"/>
          </p:nvPr>
        </p:nvSpPr>
        <p:spPr>
          <a:xfrm>
            <a:off x="3869268" y="864108"/>
            <a:ext cx="7315200" cy="5120640"/>
          </a:xfrm>
        </p:spPr>
        <p:txBody>
          <a:bodyPr>
            <a:normAutofit/>
          </a:bodyPr>
          <a:lstStyle/>
          <a:p>
            <a:r>
              <a:t>- Criteria for selecting a forecasting model include data stationarity, seasonality, and complexity, with ARIMA ideal for stationary data but complex parameter tuning.</a:t>
            </a:r>
          </a:p>
          <a:p>
            <a:r>
              <a:t>- SARIMA incorporates seasonality into ARIMA, enhancing accuracy for seasonal data but increasing computational complexity and potentially requiring more data for training.</a:t>
            </a:r>
          </a:p>
          <a:p>
            <a:r>
              <a:t>- Prophet offers simplicity and automatic handling of seasonality, suitable for non-expert users, but may lack advanced customization options and require longer runtimes for large datasets.</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549046" y="20320"/>
            <a:ext cx="2774922" cy="3491712"/>
          </a:xfrm>
        </p:spPr>
        <p:txBody>
          <a:bodyPr>
            <a:normAutofit/>
          </a:bodyPr>
          <a:lstStyle/>
          <a:p>
            <a:r>
              <a:rPr dirty="0"/>
              <a:t>ARIMA Model in Time Series Analysis</a:t>
            </a:r>
          </a:p>
        </p:txBody>
      </p:sp>
      <p:sp>
        <p:nvSpPr>
          <p:cNvPr id="3" name="Content Placeholder 2"/>
          <p:cNvSpPr>
            <a:spLocks noGrp="1"/>
          </p:cNvSpPr>
          <p:nvPr>
            <p:ph idx="1"/>
          </p:nvPr>
        </p:nvSpPr>
        <p:spPr>
          <a:xfrm>
            <a:off x="4361606" y="1683143"/>
            <a:ext cx="6627377" cy="3491713"/>
          </a:xfrm>
        </p:spPr>
        <p:txBody>
          <a:bodyPr>
            <a:normAutofit/>
          </a:bodyPr>
          <a:lstStyle/>
          <a:p>
            <a:r>
              <a:rPr dirty="0"/>
              <a:t>- The ARIMA model combines autoregressive (AR), differencing (I), and moving average (MA) components to capture trends and seasonality in time series data.</a:t>
            </a:r>
          </a:p>
          <a:p>
            <a:r>
              <a:rPr dirty="0"/>
              <a:t>- Parameter selection in ARIMA involves identifying the order of differencing, autoregressive terms, and moving average terms through ACF and PACF plots and minimizing information criteria like AIC and BIC.</a:t>
            </a:r>
          </a:p>
          <a:p>
            <a:r>
              <a:rPr dirty="0"/>
              <a:t>- Visualizations of ARIMA application  can exhibit forecasting performance, trend capturing, and seasonality modeling, enhancing insights into time series analysis.</a:t>
            </a:r>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descr="A graph with blue lines&#10;&#10;Description automatically generated">
            <a:extLst>
              <a:ext uri="{FF2B5EF4-FFF2-40B4-BE49-F238E27FC236}">
                <a16:creationId xmlns:a16="http://schemas.microsoft.com/office/drawing/2014/main" id="{AD1F4CD4-0033-3B3E-F922-54CFE4D656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53712"/>
            <a:ext cx="4267762" cy="2499106"/>
          </a:xfrm>
          <a:prstGeom prst="rect">
            <a:avLst/>
          </a:prstGeom>
        </p:spPr>
      </p:pic>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office theme</Template>
  <TotalTime>4750</TotalTime>
  <Words>2230</Words>
  <Application>Microsoft Macintosh PowerPoint</Application>
  <PresentationFormat>Widescreen</PresentationFormat>
  <Paragraphs>119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Corbel</vt:lpstr>
      <vt:lpstr>Wingdings 2</vt:lpstr>
      <vt:lpstr>Frame</vt:lpstr>
      <vt:lpstr>A Data Science Project On: European Brent Crude Oil Price Forecast</vt:lpstr>
      <vt:lpstr>Project successfully conducted and guided by:</vt:lpstr>
      <vt:lpstr>Project Objective</vt:lpstr>
      <vt:lpstr>Exploratory Data Analysis (EDA)</vt:lpstr>
      <vt:lpstr>Insights from EDA</vt:lpstr>
      <vt:lpstr>Imported Libraries</vt:lpstr>
      <vt:lpstr>Methodologies Employed</vt:lpstr>
      <vt:lpstr>Model Selection for Time Series Forecasting</vt:lpstr>
      <vt:lpstr>ARIMA Model in Time Series Analysis</vt:lpstr>
      <vt:lpstr>SARIMA Model for Seasonal Time Series Data</vt:lpstr>
      <vt:lpstr>Prophet Model for Time Series Forecasting</vt:lpstr>
      <vt:lpstr>Parameter Selection in ARIMA Modeling</vt:lpstr>
      <vt:lpstr>Parameter Tuning in SARIMA Modeling</vt:lpstr>
      <vt:lpstr>Evaluation Metrics for Forecasting Models</vt:lpstr>
      <vt:lpstr>Comparative Analysis of ARIMA, SARIMA, and Prophet</vt:lpstr>
      <vt:lpstr>Visualizations for Model Performance Assessment</vt:lpstr>
      <vt:lpstr>Model Comparison: ARIMA vs. SARIMA vs. Prophet</vt:lpstr>
      <vt:lpstr>Conclusion and Recommendations</vt:lpstr>
      <vt:lpstr>Impact of Seasonality on Forecasting Accuracy</vt:lpstr>
      <vt:lpstr>Handling Non-Seasonal Effects in Time Series Data</vt:lpstr>
      <vt:lpstr>Model Performance Evaluation Techniques</vt:lpstr>
      <vt:lpstr>Forecasting Seasonal Trends in Time Series Data</vt:lpstr>
      <vt:lpstr>Optimizing Forecasting Models for Accuracy</vt:lpstr>
      <vt:lpstr>Ensuring Robustness in Time Series Forecasting</vt:lpstr>
      <vt:lpstr>The Future of Time Series Forecasting Models</vt:lpstr>
      <vt:lpstr>Ethical Considerations in Time Series Forecasting</vt:lpstr>
      <vt:lpstr>Continuous Improvement in Time Series Forecasting</vt:lpstr>
      <vt:lpstr>Model Deployment</vt:lpstr>
      <vt:lpstr>Challenges Faced During Project Work</vt:lpstr>
      <vt:lpstr>Conclusion and Key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Sumeeran Kesarkar</cp:lastModifiedBy>
  <cp:revision>12</cp:revision>
  <dcterms:created xsi:type="dcterms:W3CDTF">2023-08-21T20:40:14Z</dcterms:created>
  <dcterms:modified xsi:type="dcterms:W3CDTF">2024-03-01T10:55:41Z</dcterms:modified>
</cp:coreProperties>
</file>