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1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pic>
        <p:nvPicPr>
          <p:cNvPr id="17" name="bg object 17"/>
          <p:cNvPicPr/>
          <p:nvPr/>
        </p:nvPicPr>
        <p:blipFill>
          <a:blip r:embed="rId8" cstate="print"/>
          <a:stretch>
            <a:fillRect/>
          </a:stretch>
        </p:blipFill>
        <p:spPr>
          <a:xfrm>
            <a:off x="0" y="2019300"/>
            <a:ext cx="12192000" cy="4105655"/>
          </a:xfrm>
          <a:prstGeom prst="rect">
            <a:avLst/>
          </a:prstGeom>
        </p:spPr>
      </p:pic>
      <p:pic>
        <p:nvPicPr>
          <p:cNvPr id="18" name="bg object 18"/>
          <p:cNvPicPr/>
          <p:nvPr/>
        </p:nvPicPr>
        <p:blipFill>
          <a:blip r:embed="rId9" cstate="print"/>
          <a:stretch>
            <a:fillRect/>
          </a:stretch>
        </p:blipFill>
        <p:spPr>
          <a:xfrm>
            <a:off x="0" y="6126483"/>
            <a:ext cx="12192000" cy="731516"/>
          </a:xfrm>
          <a:prstGeom prst="rect">
            <a:avLst/>
          </a:prstGeom>
        </p:spPr>
      </p:pic>
      <p:sp>
        <p:nvSpPr>
          <p:cNvPr id="19" name="bg object 19"/>
          <p:cNvSpPr/>
          <p:nvPr/>
        </p:nvSpPr>
        <p:spPr>
          <a:xfrm>
            <a:off x="0" y="6121908"/>
            <a:ext cx="12192000" cy="12700"/>
          </a:xfrm>
          <a:custGeom>
            <a:avLst/>
            <a:gdLst/>
            <a:ahLst/>
            <a:cxnLst/>
            <a:rect l="l" t="t" r="r" b="b"/>
            <a:pathLst>
              <a:path w="12192000" h="12700">
                <a:moveTo>
                  <a:pt x="0" y="12191"/>
                </a:moveTo>
                <a:lnTo>
                  <a:pt x="12192000" y="12191"/>
                </a:lnTo>
                <a:lnTo>
                  <a:pt x="12192000" y="0"/>
                </a:lnTo>
                <a:lnTo>
                  <a:pt x="0" y="0"/>
                </a:lnTo>
                <a:lnTo>
                  <a:pt x="0" y="12191"/>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368909" y="276605"/>
            <a:ext cx="3120643" cy="452120"/>
          </a:xfrm>
          <a:prstGeom prst="rect">
            <a:avLst/>
          </a:prstGeom>
        </p:spPr>
        <p:txBody>
          <a:bodyPr wrap="square" lIns="0" tIns="0" rIns="0" bIns="0">
            <a:spAutoFit/>
          </a:bodyPr>
          <a:lstStyle>
            <a:lvl1pPr>
              <a:defRPr sz="1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865733" y="1130046"/>
            <a:ext cx="10866755" cy="4719955"/>
          </a:xfrm>
          <a:prstGeom prst="rect">
            <a:avLst/>
          </a:prstGeom>
        </p:spPr>
        <p:txBody>
          <a:bodyPr wrap="square" lIns="0" tIns="0" rIns="0" bIns="0">
            <a:spAutoFit/>
          </a:bodyPr>
          <a:lstStyle>
            <a:lvl1pPr>
              <a:defRPr sz="28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1/30/2025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425" y="970915"/>
            <a:ext cx="11216640" cy="566822"/>
          </a:xfrm>
          <a:prstGeom prst="rect">
            <a:avLst/>
          </a:prstGeom>
        </p:spPr>
        <p:txBody>
          <a:bodyPr vert="horz" wrap="square" lIns="0" tIns="12700" rIns="0" bIns="0" rtlCol="0">
            <a:spAutoFit/>
          </a:bodyPr>
          <a:lstStyle/>
          <a:p>
            <a:pPr marL="4084954" marR="5080" indent="-4072890" algn="ctr">
              <a:lnSpc>
                <a:spcPct val="100000"/>
              </a:lnSpc>
              <a:spcBef>
                <a:spcPts val="100"/>
              </a:spcBef>
            </a:pPr>
            <a:r>
              <a:rPr lang="en-IN" sz="3600" dirty="0">
                <a:latin typeface="Arial"/>
                <a:cs typeface="Arial"/>
              </a:rPr>
              <a:t>STORE SALES AAND PROFIT ANALYSIS</a:t>
            </a:r>
            <a:endParaRPr sz="3600" dirty="0">
              <a:latin typeface="Arial"/>
              <a:cs typeface="Arial"/>
            </a:endParaRPr>
          </a:p>
        </p:txBody>
      </p:sp>
      <p:sp>
        <p:nvSpPr>
          <p:cNvPr id="3" name="object 3"/>
          <p:cNvSpPr txBox="1"/>
          <p:nvPr/>
        </p:nvSpPr>
        <p:spPr>
          <a:xfrm>
            <a:off x="608177" y="4200905"/>
            <a:ext cx="3747135" cy="1732280"/>
          </a:xfrm>
          <a:prstGeom prst="rect">
            <a:avLst/>
          </a:prstGeom>
        </p:spPr>
        <p:txBody>
          <a:bodyPr vert="horz" wrap="square" lIns="0" tIns="12065" rIns="0" bIns="0" rtlCol="0">
            <a:spAutoFit/>
          </a:bodyPr>
          <a:lstStyle/>
          <a:p>
            <a:pPr marL="12700" marR="5080">
              <a:lnSpc>
                <a:spcPct val="100000"/>
              </a:lnSpc>
              <a:spcBef>
                <a:spcPts val="95"/>
              </a:spcBef>
            </a:pPr>
            <a:r>
              <a:rPr sz="2800" spc="-140" dirty="0">
                <a:latin typeface="Trebuchet MS"/>
                <a:cs typeface="Trebuchet MS"/>
              </a:rPr>
              <a:t>Name:</a:t>
            </a:r>
            <a:r>
              <a:rPr sz="2800" spc="-340" dirty="0">
                <a:latin typeface="Trebuchet MS"/>
                <a:cs typeface="Trebuchet MS"/>
              </a:rPr>
              <a:t> </a:t>
            </a:r>
            <a:r>
              <a:rPr lang="en-IN" sz="2800" spc="-135" dirty="0">
                <a:latin typeface="Trebuchet MS"/>
                <a:cs typeface="Trebuchet MS"/>
              </a:rPr>
              <a:t>Nisarga J R</a:t>
            </a:r>
            <a:r>
              <a:rPr sz="2800" spc="110" dirty="0">
                <a:latin typeface="Trebuchet MS"/>
                <a:cs typeface="Trebuchet MS"/>
              </a:rPr>
              <a:t> </a:t>
            </a:r>
            <a:r>
              <a:rPr sz="2800" spc="-145" dirty="0">
                <a:latin typeface="Trebuchet MS"/>
                <a:cs typeface="Trebuchet MS"/>
              </a:rPr>
              <a:t>Department:</a:t>
            </a:r>
            <a:r>
              <a:rPr sz="2800" spc="-330" dirty="0">
                <a:latin typeface="Trebuchet MS"/>
                <a:cs typeface="Trebuchet MS"/>
              </a:rPr>
              <a:t> </a:t>
            </a:r>
            <a:r>
              <a:rPr sz="2800" spc="250" dirty="0">
                <a:latin typeface="Trebuchet MS"/>
                <a:cs typeface="Trebuchet MS"/>
              </a:rPr>
              <a:t>MCA</a:t>
            </a:r>
            <a:r>
              <a:rPr sz="2800" spc="-15" dirty="0">
                <a:latin typeface="Trebuchet MS"/>
                <a:cs typeface="Trebuchet MS"/>
              </a:rPr>
              <a:t> </a:t>
            </a:r>
            <a:r>
              <a:rPr sz="2800" spc="-10" dirty="0">
                <a:latin typeface="Trebuchet MS"/>
                <a:cs typeface="Trebuchet MS"/>
              </a:rPr>
              <a:t>(BCU) </a:t>
            </a:r>
            <a:r>
              <a:rPr sz="2800" spc="-50" dirty="0">
                <a:latin typeface="Trebuchet MS"/>
                <a:cs typeface="Trebuchet MS"/>
              </a:rPr>
              <a:t>Semester:Third</a:t>
            </a:r>
            <a:endParaRPr sz="2800" dirty="0">
              <a:latin typeface="Trebuchet MS"/>
              <a:cs typeface="Trebuchet MS"/>
            </a:endParaRPr>
          </a:p>
          <a:p>
            <a:pPr marL="12700">
              <a:lnSpc>
                <a:spcPct val="100000"/>
              </a:lnSpc>
            </a:pPr>
            <a:r>
              <a:rPr sz="2800" dirty="0">
                <a:latin typeface="Trebuchet MS"/>
                <a:cs typeface="Trebuchet MS"/>
              </a:rPr>
              <a:t>USN:</a:t>
            </a:r>
            <a:r>
              <a:rPr sz="2800" spc="-320" dirty="0">
                <a:latin typeface="Trebuchet MS"/>
                <a:cs typeface="Trebuchet MS"/>
              </a:rPr>
              <a:t> </a:t>
            </a:r>
            <a:r>
              <a:rPr sz="2800" spc="-10" dirty="0">
                <a:latin typeface="Trebuchet MS"/>
                <a:cs typeface="Trebuchet MS"/>
              </a:rPr>
              <a:t>P18BR23S1260</a:t>
            </a:r>
            <a:r>
              <a:rPr lang="en-IN" sz="2800" spc="-10" dirty="0">
                <a:latin typeface="Trebuchet MS"/>
                <a:cs typeface="Trebuchet MS"/>
              </a:rPr>
              <a:t>0</a:t>
            </a:r>
            <a:r>
              <a:rPr sz="2800" spc="-10" dirty="0">
                <a:latin typeface="Trebuchet MS"/>
                <a:cs typeface="Trebuchet MS"/>
              </a:rPr>
              <a:t>7</a:t>
            </a:r>
            <a:endParaRPr sz="28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8177" y="417017"/>
            <a:ext cx="3799204" cy="4904740"/>
          </a:xfrm>
          <a:prstGeom prst="rect">
            <a:avLst/>
          </a:prstGeom>
        </p:spPr>
        <p:txBody>
          <a:bodyPr vert="horz" wrap="square" lIns="0" tIns="13335" rIns="0" bIns="0" rtlCol="0">
            <a:spAutoFit/>
          </a:bodyPr>
          <a:lstStyle/>
          <a:p>
            <a:pPr marL="12700">
              <a:lnSpc>
                <a:spcPct val="100000"/>
              </a:lnSpc>
              <a:spcBef>
                <a:spcPts val="105"/>
              </a:spcBef>
            </a:pPr>
            <a:r>
              <a:rPr sz="3200" b="1" spc="-10" dirty="0">
                <a:latin typeface="Trebuchet MS"/>
                <a:cs typeface="Trebuchet MS"/>
              </a:rPr>
              <a:t>Outline</a:t>
            </a:r>
            <a:endParaRPr sz="3200">
              <a:latin typeface="Trebuchet MS"/>
              <a:cs typeface="Trebuchet MS"/>
            </a:endParaRPr>
          </a:p>
          <a:p>
            <a:pPr marL="532130" indent="-519430">
              <a:lnSpc>
                <a:spcPct val="100000"/>
              </a:lnSpc>
              <a:spcBef>
                <a:spcPts val="5"/>
              </a:spcBef>
              <a:buFont typeface="Wingdings"/>
              <a:buChar char=""/>
              <a:tabLst>
                <a:tab pos="532130" algn="l"/>
              </a:tabLst>
            </a:pPr>
            <a:r>
              <a:rPr sz="3200" spc="-175" dirty="0">
                <a:latin typeface="Trebuchet MS"/>
                <a:cs typeface="Trebuchet MS"/>
              </a:rPr>
              <a:t>Title</a:t>
            </a:r>
            <a:r>
              <a:rPr sz="3200" spc="-65" dirty="0">
                <a:latin typeface="Trebuchet MS"/>
                <a:cs typeface="Trebuchet MS"/>
              </a:rPr>
              <a:t> </a:t>
            </a:r>
            <a:r>
              <a:rPr sz="3200" spc="-20" dirty="0">
                <a:latin typeface="Trebuchet MS"/>
                <a:cs typeface="Trebuchet MS"/>
              </a:rPr>
              <a:t>Name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Outline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Abstract</a:t>
            </a:r>
            <a:endParaRPr sz="3200">
              <a:latin typeface="Trebuchet MS"/>
              <a:cs typeface="Trebuchet MS"/>
            </a:endParaRPr>
          </a:p>
          <a:p>
            <a:pPr marL="469265" indent="-456565">
              <a:lnSpc>
                <a:spcPct val="100000"/>
              </a:lnSpc>
              <a:buFont typeface="Wingdings"/>
              <a:buChar char=""/>
              <a:tabLst>
                <a:tab pos="469265" algn="l"/>
              </a:tabLst>
            </a:pPr>
            <a:r>
              <a:rPr sz="3200" spc="-150" dirty="0">
                <a:latin typeface="Trebuchet MS"/>
                <a:cs typeface="Trebuchet MS"/>
              </a:rPr>
              <a:t>Problem</a:t>
            </a:r>
            <a:r>
              <a:rPr sz="3200" spc="-80" dirty="0">
                <a:latin typeface="Trebuchet MS"/>
                <a:cs typeface="Trebuchet MS"/>
              </a:rPr>
              <a:t> </a:t>
            </a:r>
            <a:r>
              <a:rPr sz="3200" spc="-95" dirty="0">
                <a:latin typeface="Trebuchet MS"/>
                <a:cs typeface="Trebuchet MS"/>
              </a:rPr>
              <a:t>Statement</a:t>
            </a:r>
            <a:endParaRPr sz="3200">
              <a:latin typeface="Trebuchet MS"/>
              <a:cs typeface="Trebuchet MS"/>
            </a:endParaRPr>
          </a:p>
          <a:p>
            <a:pPr marL="469265" indent="-456565">
              <a:lnSpc>
                <a:spcPct val="100000"/>
              </a:lnSpc>
              <a:buFont typeface="Wingdings"/>
              <a:buChar char=""/>
              <a:tabLst>
                <a:tab pos="469265" algn="l"/>
              </a:tabLst>
            </a:pPr>
            <a:r>
              <a:rPr sz="3200" spc="-100" dirty="0">
                <a:latin typeface="Trebuchet MS"/>
                <a:cs typeface="Trebuchet MS"/>
              </a:rPr>
              <a:t>Proposed</a:t>
            </a:r>
            <a:r>
              <a:rPr sz="3200" spc="-114" dirty="0">
                <a:latin typeface="Trebuchet MS"/>
                <a:cs typeface="Trebuchet MS"/>
              </a:rPr>
              <a:t> </a:t>
            </a:r>
            <a:r>
              <a:rPr sz="3200" spc="-10" dirty="0">
                <a:latin typeface="Trebuchet MS"/>
                <a:cs typeface="Trebuchet MS"/>
              </a:rPr>
              <a:t>Solution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Short</a:t>
            </a:r>
            <a:r>
              <a:rPr sz="3200" spc="-555" dirty="0">
                <a:latin typeface="Trebuchet MS"/>
                <a:cs typeface="Trebuchet MS"/>
              </a:rPr>
              <a:t> </a:t>
            </a:r>
            <a:r>
              <a:rPr sz="3200" spc="-10" dirty="0">
                <a:latin typeface="Trebuchet MS"/>
                <a:cs typeface="Trebuchet MS"/>
              </a:rPr>
              <a:t>Video</a:t>
            </a:r>
            <a:endParaRPr sz="3200">
              <a:latin typeface="Trebuchet MS"/>
              <a:cs typeface="Trebuchet MS"/>
            </a:endParaRPr>
          </a:p>
          <a:p>
            <a:pPr marL="469265" indent="-456565">
              <a:lnSpc>
                <a:spcPct val="100000"/>
              </a:lnSpc>
              <a:spcBef>
                <a:spcPts val="5"/>
              </a:spcBef>
              <a:buFont typeface="Wingdings"/>
              <a:buChar char=""/>
              <a:tabLst>
                <a:tab pos="469265" algn="l"/>
              </a:tabLst>
            </a:pPr>
            <a:r>
              <a:rPr sz="3200" spc="-120" dirty="0">
                <a:latin typeface="Trebuchet MS"/>
                <a:cs typeface="Trebuchet MS"/>
              </a:rPr>
              <a:t>Implementation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Output</a:t>
            </a:r>
            <a:r>
              <a:rPr sz="3200" spc="-125" dirty="0">
                <a:latin typeface="Trebuchet MS"/>
                <a:cs typeface="Trebuchet MS"/>
              </a:rPr>
              <a:t> </a:t>
            </a:r>
            <a:r>
              <a:rPr sz="3200" spc="-114" dirty="0">
                <a:latin typeface="Trebuchet MS"/>
                <a:cs typeface="Trebuchet MS"/>
              </a:rPr>
              <a:t>Screenshots</a:t>
            </a:r>
            <a:endParaRPr sz="3200">
              <a:latin typeface="Trebuchet MS"/>
              <a:cs typeface="Trebuchet MS"/>
            </a:endParaRPr>
          </a:p>
          <a:p>
            <a:pPr marL="469265" indent="-456565">
              <a:lnSpc>
                <a:spcPct val="100000"/>
              </a:lnSpc>
              <a:buFont typeface="Wingdings"/>
              <a:buChar char=""/>
              <a:tabLst>
                <a:tab pos="469265" algn="l"/>
              </a:tabLst>
            </a:pPr>
            <a:r>
              <a:rPr sz="3200" spc="-80" dirty="0">
                <a:latin typeface="Trebuchet MS"/>
                <a:cs typeface="Trebuchet MS"/>
              </a:rPr>
              <a:t>References</a:t>
            </a:r>
            <a:endParaRPr sz="32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3215" y="417017"/>
            <a:ext cx="11470005" cy="4580869"/>
          </a:xfrm>
          <a:prstGeom prst="rect">
            <a:avLst/>
          </a:prstGeom>
        </p:spPr>
        <p:txBody>
          <a:bodyPr vert="horz" wrap="square" lIns="0" tIns="13335" rIns="0" bIns="0" rtlCol="0">
            <a:spAutoFit/>
          </a:bodyPr>
          <a:lstStyle/>
          <a:p>
            <a:pPr marL="6350" marR="37465" indent="-6350" algn="just">
              <a:lnSpc>
                <a:spcPct val="99000"/>
              </a:lnSpc>
              <a:spcAft>
                <a:spcPts val="1390"/>
              </a:spcAft>
            </a:pPr>
            <a:r>
              <a:rPr lang="en-IN" sz="3600" b="1" kern="100" dirty="0">
                <a:solidFill>
                  <a:srgbClr val="000000"/>
                </a:solidFill>
                <a:effectLst/>
                <a:latin typeface="Times New Roman" panose="02020603050405020304" pitchFamily="18" charset="0"/>
                <a:ea typeface="Times New Roman" panose="02020603050405020304" pitchFamily="18" charset="0"/>
              </a:rPr>
              <a:t>Abstract:</a:t>
            </a:r>
          </a:p>
          <a:p>
            <a:pPr marL="6350" marR="37465" indent="-6350" algn="just">
              <a:lnSpc>
                <a:spcPct val="99000"/>
              </a:lnSpc>
              <a:spcAft>
                <a:spcPts val="1390"/>
              </a:spcAft>
            </a:pPr>
            <a:r>
              <a:rPr lang="en-IN" sz="3600" kern="100" dirty="0">
                <a:solidFill>
                  <a:srgbClr val="000000"/>
                </a:solidFill>
                <a:effectLst/>
                <a:latin typeface="Times New Roman" panose="02020603050405020304" pitchFamily="18" charset="0"/>
                <a:ea typeface="Times New Roman" panose="02020603050405020304" pitchFamily="18" charset="0"/>
              </a:rPr>
              <a:t>The objective of store sales and profit analysis is to evaluate and understand the performance of a store or a group of stores in terms of revenue generation, profitability, and operational efficiency. This analysis provides actionable insights for making informed business decisions, optimizing resources, and maximizing profitability. Below are the primary objectives: </a:t>
            </a:r>
            <a:endParaRPr lang="en-IN" sz="3600" kern="100"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3215" y="417017"/>
            <a:ext cx="11572875" cy="1011174"/>
          </a:xfrm>
          <a:prstGeom prst="rect">
            <a:avLst/>
          </a:prstGeom>
        </p:spPr>
        <p:txBody>
          <a:bodyPr vert="horz" wrap="square" lIns="0" tIns="13335" rIns="0" bIns="0" rtlCol="0">
            <a:spAutoFit/>
          </a:bodyPr>
          <a:lstStyle/>
          <a:p>
            <a:pPr marL="12700">
              <a:lnSpc>
                <a:spcPct val="100000"/>
              </a:lnSpc>
              <a:spcBef>
                <a:spcPts val="105"/>
              </a:spcBef>
            </a:pPr>
            <a:r>
              <a:rPr sz="3200" b="1" spc="50" dirty="0">
                <a:latin typeface="Trebuchet MS"/>
                <a:cs typeface="Trebuchet MS"/>
              </a:rPr>
              <a:t>Problem</a:t>
            </a:r>
            <a:r>
              <a:rPr sz="3200" b="1" spc="-80" dirty="0">
                <a:latin typeface="Trebuchet MS"/>
                <a:cs typeface="Trebuchet MS"/>
              </a:rPr>
              <a:t> </a:t>
            </a:r>
            <a:r>
              <a:rPr sz="3200" b="1" spc="40" dirty="0">
                <a:latin typeface="Trebuchet MS"/>
                <a:cs typeface="Trebuchet MS"/>
              </a:rPr>
              <a:t>Statement</a:t>
            </a:r>
            <a:r>
              <a:rPr lang="en-IN" sz="3200" b="1" spc="40" dirty="0">
                <a:latin typeface="Trebuchet MS"/>
                <a:cs typeface="Trebuchet MS"/>
              </a:rPr>
              <a:t>:</a:t>
            </a:r>
            <a:endParaRPr sz="3200" dirty="0">
              <a:latin typeface="Trebuchet MS"/>
              <a:cs typeface="Trebuchet MS"/>
            </a:endParaRPr>
          </a:p>
          <a:p>
            <a:pPr>
              <a:lnSpc>
                <a:spcPct val="100000"/>
              </a:lnSpc>
              <a:spcBef>
                <a:spcPts val="125"/>
              </a:spcBef>
            </a:pPr>
            <a:endParaRPr sz="3200" dirty="0">
              <a:latin typeface="Trebuchet MS"/>
              <a:cs typeface="Trebuchet MS"/>
            </a:endParaRPr>
          </a:p>
        </p:txBody>
      </p:sp>
      <p:sp>
        <p:nvSpPr>
          <p:cNvPr id="4" name="TextBox 3">
            <a:extLst>
              <a:ext uri="{FF2B5EF4-FFF2-40B4-BE49-F238E27FC236}">
                <a16:creationId xmlns:a16="http://schemas.microsoft.com/office/drawing/2014/main" id="{3AD4098B-4967-F882-ACBB-958662CFAF4B}"/>
              </a:ext>
            </a:extLst>
          </p:cNvPr>
          <p:cNvSpPr txBox="1"/>
          <p:nvPr/>
        </p:nvSpPr>
        <p:spPr>
          <a:xfrm>
            <a:off x="395911" y="852333"/>
            <a:ext cx="11572874" cy="4658198"/>
          </a:xfrm>
          <a:prstGeom prst="rect">
            <a:avLst/>
          </a:prstGeom>
          <a:noFill/>
        </p:spPr>
        <p:txBody>
          <a:bodyPr wrap="square">
            <a:spAutoFit/>
          </a:bodyPr>
          <a:lstStyle/>
          <a:p>
            <a:pPr marL="6350" marR="25400" indent="-6350" algn="just">
              <a:lnSpc>
                <a:spcPct val="109000"/>
              </a:lnSpc>
              <a:spcAft>
                <a:spcPts val="775"/>
              </a:spcAft>
            </a:pPr>
            <a:r>
              <a:rPr lang="en-IN" sz="3600" b="1" kern="100" dirty="0">
                <a:solidFill>
                  <a:srgbClr val="000000"/>
                </a:solidFill>
                <a:effectLst/>
                <a:latin typeface="Calibri" panose="020F0502020204030204" pitchFamily="34" charset="0"/>
                <a:ea typeface="Calibri" panose="020F0502020204030204" pitchFamily="34" charset="0"/>
              </a:rPr>
              <a:t> </a:t>
            </a:r>
            <a:r>
              <a:rPr lang="en-IN" sz="2400" kern="100" dirty="0">
                <a:solidFill>
                  <a:srgbClr val="000000"/>
                </a:solidFill>
                <a:effectLst/>
                <a:latin typeface="Calibri" panose="020F0502020204030204" pitchFamily="34" charset="0"/>
                <a:ea typeface="Calibri" panose="020F0502020204030204" pitchFamily="34" charset="0"/>
              </a:rPr>
              <a:t>Store sales in a competitive retail environment, stores face challenges in understanding the factors that drive sales and profitability. Despite having access to large volumes of data, businesses often struggle to extract meaningful insights due to unorganized data, lack of efficient analysis techniques, and the inability to connect sales trends with profit outcomes. This can lead to inefficient resource allocation, poor inventory management, missed opportunities for growth, and suboptimal decision-making. </a:t>
            </a:r>
          </a:p>
          <a:p>
            <a:r>
              <a:rPr lang="en-IN" sz="2400" dirty="0">
                <a:solidFill>
                  <a:srgbClr val="000000"/>
                </a:solidFill>
                <a:effectLst/>
                <a:latin typeface="Calibri" panose="020F0502020204030204" pitchFamily="34" charset="0"/>
                <a:ea typeface="Calibri" panose="020F0502020204030204" pitchFamily="34" charset="0"/>
              </a:rPr>
              <a:t>The problem lies in identifying key trends in sales performance, understanding profitability across products and stores, and uncovering actionable insights optimize operations and maximize profits. Without proper analysis, businesses risk overstocking low-demand products, understocking high-demand items, mismanaging operational costs, and failing to adapt to changing customer preferences.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52069">
              <a:lnSpc>
                <a:spcPct val="100000"/>
              </a:lnSpc>
              <a:spcBef>
                <a:spcPts val="95"/>
              </a:spcBef>
            </a:pPr>
            <a:r>
              <a:rPr sz="2800" dirty="0"/>
              <a:t>Proposed</a:t>
            </a:r>
            <a:r>
              <a:rPr sz="2800" spc="155" dirty="0"/>
              <a:t> </a:t>
            </a:r>
            <a:r>
              <a:rPr sz="2800" spc="-10" dirty="0"/>
              <a:t>Solution</a:t>
            </a:r>
            <a:endParaRPr sz="2800" dirty="0"/>
          </a:p>
        </p:txBody>
      </p:sp>
      <p:sp>
        <p:nvSpPr>
          <p:cNvPr id="3" name="object 3"/>
          <p:cNvSpPr txBox="1">
            <a:spLocks noGrp="1"/>
          </p:cNvSpPr>
          <p:nvPr>
            <p:ph type="body" idx="1"/>
          </p:nvPr>
        </p:nvSpPr>
        <p:spPr>
          <a:xfrm>
            <a:off x="609601" y="728726"/>
            <a:ext cx="11122888" cy="5790431"/>
          </a:xfrm>
          <a:prstGeom prst="rect">
            <a:avLst/>
          </a:prstGeom>
        </p:spPr>
        <p:txBody>
          <a:bodyPr vert="horz" wrap="square" lIns="0" tIns="12065" rIns="0" bIns="0" rtlCol="0">
            <a:spAutoFit/>
          </a:bodyPr>
          <a:lstStyle/>
          <a:p>
            <a:pPr marL="463550" marR="17145" indent="-6350">
              <a:lnSpc>
                <a:spcPct val="107000"/>
              </a:lnSpc>
              <a:spcAft>
                <a:spcPts val="5"/>
              </a:spcAft>
            </a:pPr>
            <a:endParaRPr lang="en-IN" sz="1800" kern="100" dirty="0">
              <a:solidFill>
                <a:srgbClr val="000000"/>
              </a:solidFill>
              <a:effectLst/>
              <a:latin typeface="Calibri" panose="020F0502020204030204" pitchFamily="34" charset="0"/>
              <a:ea typeface="Calibri" panose="020F0502020204030204" pitchFamily="34" charset="0"/>
            </a:endParaRPr>
          </a:p>
          <a:p>
            <a:pPr marL="463550" marR="17145" indent="-6350">
              <a:lnSpc>
                <a:spcPct val="107000"/>
              </a:lnSpc>
              <a:spcAft>
                <a:spcPts val="5"/>
              </a:spcAft>
            </a:pPr>
            <a:r>
              <a:rPr lang="en-IN" sz="1800" kern="100" dirty="0">
                <a:solidFill>
                  <a:srgbClr val="000000"/>
                </a:solidFill>
                <a:effectLst/>
                <a:latin typeface="Calibri" panose="020F0502020204030204" pitchFamily="34" charset="0"/>
                <a:ea typeface="Calibri" panose="020F0502020204030204" pitchFamily="34" charset="0"/>
              </a:rPr>
              <a:t> the challenges identified in the problem statement, the solution involves implementing a systematic and data-driven approach to analyse store sales and profitability. </a:t>
            </a:r>
          </a:p>
          <a:p>
            <a:pPr marL="463550" marR="102235" indent="-6350">
              <a:lnSpc>
                <a:spcPct val="107000"/>
              </a:lnSpc>
              <a:spcAft>
                <a:spcPts val="5"/>
              </a:spcAft>
            </a:pPr>
            <a:r>
              <a:rPr lang="en-IN" sz="1800" kern="100" dirty="0">
                <a:solidFill>
                  <a:srgbClr val="000000"/>
                </a:solidFill>
                <a:effectLst/>
                <a:latin typeface="Calibri" panose="020F0502020204030204" pitchFamily="34" charset="0"/>
                <a:ea typeface="Calibri" panose="020F0502020204030204" pitchFamily="34" charset="0"/>
              </a:rPr>
              <a:t> Below are the key components of the solution: </a:t>
            </a:r>
          </a:p>
          <a:p>
            <a:pPr marL="457200" marR="34925" indent="-6350">
              <a:lnSpc>
                <a:spcPct val="107000"/>
              </a:lnSpc>
              <a:spcAft>
                <a:spcPts val="5"/>
              </a:spcAft>
            </a:pPr>
            <a:endParaRPr lang="en-IN" sz="1800" kern="100" dirty="0">
              <a:solidFill>
                <a:srgbClr val="000000"/>
              </a:solidFill>
              <a:effectLst/>
              <a:latin typeface="Calibri" panose="020F0502020204030204" pitchFamily="34" charset="0"/>
              <a:ea typeface="Calibri" panose="020F0502020204030204" pitchFamily="34" charset="0"/>
            </a:endParaRPr>
          </a:p>
          <a:p>
            <a:pPr marL="454025" indent="-6350">
              <a:lnSpc>
                <a:spcPct val="107000"/>
              </a:lnSpc>
            </a:pPr>
            <a:r>
              <a:rPr lang="en-IN" sz="1800" b="1" kern="100" dirty="0">
                <a:solidFill>
                  <a:srgbClr val="000000"/>
                </a:solidFill>
                <a:effectLst/>
                <a:latin typeface="Calibri" panose="020F0502020204030204" pitchFamily="34" charset="0"/>
                <a:ea typeface="Calibri" panose="020F0502020204030204" pitchFamily="34" charset="0"/>
              </a:rPr>
              <a:t>1. Data Collection and Integration </a:t>
            </a:r>
          </a:p>
          <a:p>
            <a:pPr marL="342900" marR="102235" lvl="0" indent="-342900" fontAlgn="base">
              <a:lnSpc>
                <a:spcPct val="107000"/>
              </a:lnSpc>
              <a:spcAft>
                <a:spcPts val="5"/>
              </a:spcAft>
              <a:buClr>
                <a:srgbClr val="000000"/>
              </a:buClr>
              <a:buSzPts val="1000"/>
              <a:buFont typeface="Arial" panose="020B0604020202020204" pitchFamily="34" charset="0"/>
              <a:buChar char="•"/>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Centralized Data Repository</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Collect and consolidate data from various sources such as sales systems, inventory databases, customer relationship management (CRM) systems, and marketing platforms. </a:t>
            </a:r>
          </a:p>
          <a:p>
            <a:pPr marL="342900" marR="102235" lvl="0" indent="-342900" fontAlgn="base">
              <a:lnSpc>
                <a:spcPct val="107000"/>
              </a:lnSpc>
              <a:spcAft>
                <a:spcPts val="5"/>
              </a:spcAft>
              <a:buClr>
                <a:srgbClr val="000000"/>
              </a:buClr>
              <a:buSzPts val="1000"/>
              <a:buFont typeface="Arial" panose="020B0604020202020204" pitchFamily="34" charset="0"/>
              <a:buChar char="•"/>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Automated Data Pipeline</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Set up an automated pipeline to ensure </a:t>
            </a:r>
            <a:r>
              <a:rPr lang="en-IN" sz="1800" u="none" strike="noStrike" kern="100"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realtime</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or periodic data updates for accurate analysis. </a:t>
            </a:r>
          </a:p>
          <a:p>
            <a:pPr marL="342900" marR="102235" lvl="0" indent="-342900" fontAlgn="base">
              <a:lnSpc>
                <a:spcPct val="107000"/>
              </a:lnSpc>
              <a:spcAft>
                <a:spcPts val="5"/>
              </a:spcAft>
              <a:buClr>
                <a:srgbClr val="000000"/>
              </a:buClr>
              <a:buSzPts val="1000"/>
              <a:buFont typeface="Arial" panose="020B0604020202020204" pitchFamily="34" charset="0"/>
              <a:buChar char="•"/>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Data Cleaning and Preparation</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Address missing, duplicate, or inconsistent data to ensure the accuracy and reliability of insights. </a:t>
            </a:r>
          </a:p>
          <a:p>
            <a:pPr marL="457200" marR="34925" indent="-6350">
              <a:lnSpc>
                <a:spcPct val="107000"/>
              </a:lnSpc>
              <a:spcAft>
                <a:spcPts val="5"/>
              </a:spcAft>
            </a:pPr>
            <a:r>
              <a:rPr lang="en-IN" sz="1800" kern="100" dirty="0">
                <a:solidFill>
                  <a:srgbClr val="000000"/>
                </a:solidFill>
                <a:effectLst/>
                <a:latin typeface="Calibri" panose="020F0502020204030204" pitchFamily="34" charset="0"/>
                <a:ea typeface="Calibri" panose="020F0502020204030204" pitchFamily="34" charset="0"/>
              </a:rPr>
              <a:t> </a:t>
            </a:r>
          </a:p>
          <a:p>
            <a:pPr marL="454025" indent="-6350">
              <a:lnSpc>
                <a:spcPct val="107000"/>
              </a:lnSpc>
            </a:pPr>
            <a:r>
              <a:rPr lang="en-IN" sz="1800" b="1" kern="100" dirty="0">
                <a:solidFill>
                  <a:srgbClr val="000000"/>
                </a:solidFill>
                <a:effectLst/>
                <a:latin typeface="Calibri" panose="020F0502020204030204" pitchFamily="34" charset="0"/>
                <a:ea typeface="Calibri" panose="020F0502020204030204" pitchFamily="34" charset="0"/>
              </a:rPr>
              <a:t>2. Sales Performance Analysis </a:t>
            </a:r>
          </a:p>
          <a:p>
            <a:pPr marL="342900" marR="102235" lvl="0" indent="-342900" fontAlgn="base">
              <a:lnSpc>
                <a:spcPct val="107000"/>
              </a:lnSpc>
              <a:spcAft>
                <a:spcPts val="5"/>
              </a:spcAft>
              <a:buClr>
                <a:srgbClr val="000000"/>
              </a:buClr>
              <a:buSzPts val="1000"/>
              <a:buFont typeface="Arial" panose="020B0604020202020204" pitchFamily="34" charset="0"/>
              <a:buChar char="•"/>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Trend Identification</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Analyse historical sales data to identify patterns and seasonal trends. </a:t>
            </a:r>
          </a:p>
          <a:p>
            <a:pPr marL="342900" marR="102235" lvl="0" indent="-342900" fontAlgn="base">
              <a:lnSpc>
                <a:spcPct val="107000"/>
              </a:lnSpc>
              <a:spcAft>
                <a:spcPts val="5"/>
              </a:spcAft>
              <a:buClr>
                <a:srgbClr val="000000"/>
              </a:buClr>
              <a:buSzPts val="1000"/>
              <a:buFont typeface="Arial" panose="020B0604020202020204" pitchFamily="34" charset="0"/>
              <a:buChar char="•"/>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Product Performance</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Identify top-performing and underperforming products or categories. </a:t>
            </a:r>
          </a:p>
          <a:p>
            <a:pPr marL="342900" marR="102235" lvl="0" indent="-342900" fontAlgn="base">
              <a:lnSpc>
                <a:spcPct val="107000"/>
              </a:lnSpc>
              <a:spcAft>
                <a:spcPts val="5"/>
              </a:spcAft>
              <a:buClr>
                <a:srgbClr val="000000"/>
              </a:buClr>
              <a:buSzPts val="1000"/>
              <a:buFont typeface="Arial" panose="020B0604020202020204" pitchFamily="34" charset="0"/>
              <a:buChar char="•"/>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Store Comparison</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Compare sales across different store locations to understand regional performance differences. </a:t>
            </a:r>
          </a:p>
          <a:p>
            <a:pPr marL="12700">
              <a:lnSpc>
                <a:spcPct val="100000"/>
              </a:lnSpc>
              <a:spcBef>
                <a:spcPts val="95"/>
              </a:spcBef>
              <a:tabLst>
                <a:tab pos="354965" algn="l"/>
              </a:tabLst>
            </a:pPr>
            <a:endParaRPr sz="2800"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Short</a:t>
            </a:r>
            <a:r>
              <a:rPr spc="-285" dirty="0"/>
              <a:t> </a:t>
            </a:r>
            <a:r>
              <a:rPr spc="-10" dirty="0"/>
              <a:t>Video</a:t>
            </a:r>
          </a:p>
        </p:txBody>
      </p:sp>
      <p:sp>
        <p:nvSpPr>
          <p:cNvPr id="5" name="TextBox 4">
            <a:extLst>
              <a:ext uri="{FF2B5EF4-FFF2-40B4-BE49-F238E27FC236}">
                <a16:creationId xmlns:a16="http://schemas.microsoft.com/office/drawing/2014/main" id="{39A60CB2-7171-3870-3B0F-197507ADBD95}"/>
              </a:ext>
            </a:extLst>
          </p:cNvPr>
          <p:cNvSpPr txBox="1"/>
          <p:nvPr/>
        </p:nvSpPr>
        <p:spPr>
          <a:xfrm>
            <a:off x="3048000" y="3108293"/>
            <a:ext cx="6096000" cy="646331"/>
          </a:xfrm>
          <a:prstGeom prst="rect">
            <a:avLst/>
          </a:prstGeom>
          <a:noFill/>
        </p:spPr>
        <p:txBody>
          <a:bodyPr wrap="square">
            <a:spAutoFit/>
          </a:bodyPr>
          <a:lstStyle/>
          <a:p>
            <a:r>
              <a:rPr lang="en-IN" dirty="0"/>
              <a:t>https://drive.google.com/file/d/12-PqXiuv2Q7tG4jPCGJsFnTX9m_FfzDv/view?usp=drivesdk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1758314"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Implementation</a:t>
            </a:r>
            <a:endParaRPr sz="1800" dirty="0">
              <a:latin typeface="Trebuchet MS"/>
              <a:cs typeface="Trebuchet MS"/>
            </a:endParaRPr>
          </a:p>
        </p:txBody>
      </p:sp>
      <p:sp>
        <p:nvSpPr>
          <p:cNvPr id="4" name="TextBox 3">
            <a:extLst>
              <a:ext uri="{FF2B5EF4-FFF2-40B4-BE49-F238E27FC236}">
                <a16:creationId xmlns:a16="http://schemas.microsoft.com/office/drawing/2014/main" id="{F4A2C9D9-F0A9-F165-BAD5-538723E0E372}"/>
              </a:ext>
            </a:extLst>
          </p:cNvPr>
          <p:cNvSpPr txBox="1"/>
          <p:nvPr/>
        </p:nvSpPr>
        <p:spPr>
          <a:xfrm>
            <a:off x="3049361" y="3105835"/>
            <a:ext cx="6098720" cy="369332"/>
          </a:xfrm>
          <a:prstGeom prst="rect">
            <a:avLst/>
          </a:prstGeom>
          <a:noFill/>
        </p:spPr>
        <p:txBody>
          <a:bodyPr wrap="square">
            <a:spAutoFit/>
          </a:bodyPr>
          <a:lstStyle/>
          <a:p>
            <a:r>
              <a:rPr lang="en-IN"/>
              <a:t>https://github.com/NisargaJR</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80899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Output</a:t>
            </a:r>
            <a:endParaRPr sz="1800">
              <a:latin typeface="Trebuchet MS"/>
              <a:cs typeface="Trebuchet MS"/>
            </a:endParaRPr>
          </a:p>
        </p:txBody>
      </p:sp>
      <p:sp>
        <p:nvSpPr>
          <p:cNvPr id="6" name="object 6"/>
          <p:cNvSpPr/>
          <p:nvPr/>
        </p:nvSpPr>
        <p:spPr>
          <a:xfrm>
            <a:off x="4088892" y="647700"/>
            <a:ext cx="4554220" cy="4735830"/>
          </a:xfrm>
          <a:custGeom>
            <a:avLst/>
            <a:gdLst/>
            <a:ahLst/>
            <a:cxnLst/>
            <a:rect l="l" t="t" r="r" b="b"/>
            <a:pathLst>
              <a:path w="4554220" h="4735830">
                <a:moveTo>
                  <a:pt x="787527" y="0"/>
                </a:moveTo>
                <a:lnTo>
                  <a:pt x="4553966" y="0"/>
                </a:lnTo>
                <a:lnTo>
                  <a:pt x="4553966" y="3947795"/>
                </a:lnTo>
                <a:lnTo>
                  <a:pt x="4549902" y="4027297"/>
                </a:lnTo>
                <a:lnTo>
                  <a:pt x="4538091" y="4105529"/>
                </a:lnTo>
                <a:lnTo>
                  <a:pt x="4518787" y="4181221"/>
                </a:lnTo>
                <a:lnTo>
                  <a:pt x="4492244" y="4253611"/>
                </a:lnTo>
                <a:lnTo>
                  <a:pt x="4458970" y="4322572"/>
                </a:lnTo>
                <a:lnTo>
                  <a:pt x="4419473" y="4387723"/>
                </a:lnTo>
                <a:lnTo>
                  <a:pt x="4374134" y="4448302"/>
                </a:lnTo>
                <a:lnTo>
                  <a:pt x="4323207" y="4504563"/>
                </a:lnTo>
                <a:lnTo>
                  <a:pt x="4266946" y="4555490"/>
                </a:lnTo>
                <a:lnTo>
                  <a:pt x="4206367" y="4600829"/>
                </a:lnTo>
                <a:lnTo>
                  <a:pt x="4141216" y="4640453"/>
                </a:lnTo>
                <a:lnTo>
                  <a:pt x="4072255" y="4673600"/>
                </a:lnTo>
                <a:lnTo>
                  <a:pt x="3999865" y="4700143"/>
                </a:lnTo>
                <a:lnTo>
                  <a:pt x="3924046" y="4719447"/>
                </a:lnTo>
                <a:lnTo>
                  <a:pt x="3845941" y="4731258"/>
                </a:lnTo>
                <a:lnTo>
                  <a:pt x="3766439" y="4735449"/>
                </a:lnTo>
                <a:lnTo>
                  <a:pt x="0" y="4735449"/>
                </a:lnTo>
                <a:lnTo>
                  <a:pt x="0" y="787526"/>
                </a:lnTo>
                <a:lnTo>
                  <a:pt x="4191" y="708025"/>
                </a:lnTo>
                <a:lnTo>
                  <a:pt x="15875" y="629920"/>
                </a:lnTo>
                <a:lnTo>
                  <a:pt x="35306" y="554227"/>
                </a:lnTo>
                <a:lnTo>
                  <a:pt x="61722" y="481838"/>
                </a:lnTo>
                <a:lnTo>
                  <a:pt x="94996" y="412876"/>
                </a:lnTo>
                <a:lnTo>
                  <a:pt x="134493" y="347599"/>
                </a:lnTo>
                <a:lnTo>
                  <a:pt x="179959" y="287020"/>
                </a:lnTo>
                <a:lnTo>
                  <a:pt x="231140" y="231139"/>
                </a:lnTo>
                <a:lnTo>
                  <a:pt x="287020" y="179959"/>
                </a:lnTo>
                <a:lnTo>
                  <a:pt x="347599" y="134492"/>
                </a:lnTo>
                <a:lnTo>
                  <a:pt x="412877" y="94996"/>
                </a:lnTo>
                <a:lnTo>
                  <a:pt x="481838" y="61722"/>
                </a:lnTo>
                <a:lnTo>
                  <a:pt x="554228" y="35305"/>
                </a:lnTo>
                <a:lnTo>
                  <a:pt x="629920" y="15875"/>
                </a:lnTo>
                <a:lnTo>
                  <a:pt x="708025" y="4190"/>
                </a:lnTo>
                <a:lnTo>
                  <a:pt x="787527" y="0"/>
                </a:lnTo>
                <a:close/>
              </a:path>
            </a:pathLst>
          </a:custGeom>
          <a:ln w="88391">
            <a:solidFill>
              <a:srgbClr val="FFFFFF"/>
            </a:solidFill>
          </a:ln>
        </p:spPr>
        <p:txBody>
          <a:bodyPr wrap="square" lIns="0" tIns="0" rIns="0" bIns="0" rtlCol="0"/>
          <a:lstStyle/>
          <a:p>
            <a:endParaRPr dirty="0"/>
          </a:p>
        </p:txBody>
      </p:sp>
      <p:pic>
        <p:nvPicPr>
          <p:cNvPr id="7" name="Picture 6">
            <a:extLst>
              <a:ext uri="{FF2B5EF4-FFF2-40B4-BE49-F238E27FC236}">
                <a16:creationId xmlns:a16="http://schemas.microsoft.com/office/drawing/2014/main" id="{FBF3381A-E1B1-6B1C-7837-073E813CE300}"/>
              </a:ext>
            </a:extLst>
          </p:cNvPr>
          <p:cNvPicPr/>
          <p:nvPr/>
        </p:nvPicPr>
        <p:blipFill>
          <a:blip r:embed="rId2"/>
          <a:stretch>
            <a:fillRect/>
          </a:stretch>
        </p:blipFill>
        <p:spPr>
          <a:xfrm>
            <a:off x="4267200" y="1992312"/>
            <a:ext cx="4089082" cy="28733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TotalTime>
  <Words>433</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Times New Roman</vt:lpstr>
      <vt:lpstr>Trebuchet MS</vt:lpstr>
      <vt:lpstr>Wingdings</vt:lpstr>
      <vt:lpstr>Office Theme</vt:lpstr>
      <vt:lpstr>STORE SALES AAND PROFIT ANALYSIS</vt:lpstr>
      <vt:lpstr>PowerPoint Presentation</vt:lpstr>
      <vt:lpstr>PowerPoint Presentation</vt:lpstr>
      <vt:lpstr>PowerPoint Presentation</vt:lpstr>
      <vt:lpstr>Proposed Solution</vt:lpstr>
      <vt:lpstr>Short Video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Raksha U</dc:creator>
  <cp:lastModifiedBy>Nisarga J R</cp:lastModifiedBy>
  <cp:revision>7</cp:revision>
  <dcterms:created xsi:type="dcterms:W3CDTF">2025-01-29T08:15:24Z</dcterms:created>
  <dcterms:modified xsi:type="dcterms:W3CDTF">2025-01-30T16:02:11Z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2025-01-25T00:00:00Z</vt:filetime>
  </property>
  <property fmtid="{D5CDD505-2E9C-101B-9397-08002B2CF9AE}" pid="3" name="Creator">
    <vt:lpwstr>Microsoft® PowerPoint® 2016</vt:lpwstr>
  </property>
  <property fmtid="{D5CDD505-2E9C-101B-9397-08002B2CF9AE}" pid="4" name="LastSaved">
    <vt:filetime>2025-01-29T00:00:00Z</vt:filetime>
  </property>
  <property fmtid="{D5CDD505-2E9C-101B-9397-08002B2CF9AE}" pid="5" name="Producer">
    <vt:lpwstr>Microsoft® PowerPoint® 2016</vt:lpwstr>
  </property>
</Properties>
</file>