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70" r:id="rId12"/>
    <p:sldId id="271" r:id="rId13"/>
    <p:sldId id="272" r:id="rId14"/>
    <p:sldId id="273" r:id="rId15"/>
    <p:sldId id="274" r:id="rId16"/>
    <p:sldId id="267" r:id="rId17"/>
    <p:sldId id="268" r:id="rId18"/>
    <p:sldId id="269" r:id="rId19"/>
    <p:sldId id="259" r:id="rId20"/>
  </p:sldIdLst>
  <p:sldSz cx="12192000" cy="6858000"/>
  <p:notesSz cx="6858000" cy="9144000"/>
  <p:embeddedFontLs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81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80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616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90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617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494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407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752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32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47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35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10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69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2354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isarga-kum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NisargaKuma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4062759"/>
            <a:ext cx="7246189" cy="584735"/>
          </a:xfrm>
          <a:prstGeom prst="rect">
            <a:avLst/>
          </a:prstGeom>
          <a:noFill/>
          <a:ln>
            <a:noFill/>
          </a:ln>
        </p:spPr>
        <p:txBody>
          <a:bodyPr spcFirstLastPara="1" wrap="square" lIns="91425" tIns="45700" rIns="91425" bIns="45700" anchor="t" anchorCtr="0">
            <a:spAutoFit/>
          </a:bodyPr>
          <a:lstStyle/>
          <a:p>
            <a:pPr algn="ctr"/>
            <a:r>
              <a:rPr lang="en-IN" sz="3200" b="1" i="0" dirty="0">
                <a:solidFill>
                  <a:schemeClr val="tx1"/>
                </a:solidFill>
                <a:effectLst/>
                <a:latin typeface="SofiaPro"/>
              </a:rPr>
              <a:t>Analysis of AMCAT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Key Business Question </a:t>
            </a:r>
          </a:p>
        </p:txBody>
      </p:sp>
      <p:sp>
        <p:nvSpPr>
          <p:cNvPr id="111" name="Google Shape;111;p4"/>
          <p:cNvSpPr txBox="1">
            <a:spLocks noGrp="1"/>
          </p:cNvSpPr>
          <p:nvPr>
            <p:ph type="body" idx="1"/>
          </p:nvPr>
        </p:nvSpPr>
        <p:spPr>
          <a:xfrm>
            <a:off x="579948" y="1073995"/>
            <a:ext cx="11277271" cy="5027001"/>
          </a:xfrm>
          <a:prstGeom prst="rect">
            <a:avLst/>
          </a:prstGeom>
          <a:noFill/>
          <a:ln>
            <a:noFill/>
          </a:ln>
        </p:spPr>
        <p:txBody>
          <a:bodyPr spcFirstLastPara="1" wrap="square" lIns="91425" tIns="45700" rIns="91425" bIns="45700" anchor="t" anchorCtr="0">
            <a:normAutofit/>
          </a:bodyPr>
          <a:lstStyle/>
          <a:p>
            <a:pPr marL="114300" indent="0" algn="just">
              <a:buNone/>
            </a:pPr>
            <a:r>
              <a:rPr lang="en-US" sz="1800" b="1" dirty="0"/>
              <a:t>1. Salary Discrepancy: </a:t>
            </a:r>
            <a:r>
              <a:rPr lang="en-US" sz="1800" dirty="0"/>
              <a:t>Do engineering graduates earn salaries that align with industry standards for roles such as Programming Analyst, Software Engineer, Hardware Engineer, and Associate Engineer?</a:t>
            </a:r>
          </a:p>
          <a:p>
            <a:pPr marL="114300" indent="0" algn="just">
              <a:buNone/>
            </a:pPr>
            <a:r>
              <a:rPr lang="en-US" sz="1800" dirty="0"/>
              <a:t>  </a:t>
            </a:r>
          </a:p>
          <a:p>
            <a:pPr marL="114300" indent="0" algn="just">
              <a:buNone/>
            </a:pPr>
            <a:r>
              <a:rPr lang="en-US" sz="1800" b="1" dirty="0"/>
              <a:t>2. Gender and Specialization Relationship: </a:t>
            </a:r>
            <a:r>
              <a:rPr lang="en-US" sz="1800" dirty="0"/>
              <a:t>Is there a significant relationship between gender and the choice of specialization among engineering graduates? </a:t>
            </a:r>
          </a:p>
          <a:p>
            <a:pPr marL="114300" indent="0" algn="just">
              <a:buNone/>
            </a:pPr>
            <a:endParaRPr lang="en-US" sz="1800" dirty="0"/>
          </a:p>
          <a:p>
            <a:pPr marL="114300" indent="0" algn="just">
              <a:buNone/>
            </a:pPr>
            <a:r>
              <a:rPr lang="en-US" sz="1800" b="1" dirty="0"/>
              <a:t>3. Impact of Academic Performance: </a:t>
            </a:r>
            <a:r>
              <a:rPr lang="en-US" sz="1800" dirty="0"/>
              <a:t>How do academic performance metrics, such as college GPA and percentages in 10th and 12th grades, influence the salary of engineering graduates?</a:t>
            </a:r>
          </a:p>
          <a:p>
            <a:pPr marL="114300" indent="0" algn="just">
              <a:buNone/>
            </a:pPr>
            <a:endParaRPr lang="en-US" sz="1800" dirty="0"/>
          </a:p>
          <a:p>
            <a:pPr marL="114300" indent="0" algn="just">
              <a:buNone/>
            </a:pPr>
            <a:r>
              <a:rPr lang="en-US" sz="1800" b="1" dirty="0"/>
              <a:t>4. Effect of College Tier: </a:t>
            </a:r>
            <a:r>
              <a:rPr lang="en-US" sz="1800" dirty="0"/>
              <a:t>What role does the tier of the college attended play in the salary outcomes of engineering graduates? </a:t>
            </a:r>
          </a:p>
          <a:p>
            <a:pPr marL="114300" indent="0" algn="just">
              <a:buNone/>
            </a:pPr>
            <a:endParaRPr lang="en-US" sz="1800" dirty="0"/>
          </a:p>
          <a:p>
            <a:pPr marL="114300" indent="0" algn="just">
              <a:buNone/>
            </a:pPr>
            <a:r>
              <a:rPr lang="en-US" sz="1800" b="1" dirty="0"/>
              <a:t>5. Skill Assessment: </a:t>
            </a:r>
            <a:r>
              <a:rPr lang="en-US" sz="1800" dirty="0"/>
              <a:t>Which skills or subjects have the strongest correlation with higher salaries in the engineering job market?</a:t>
            </a:r>
          </a:p>
        </p:txBody>
      </p:sp>
    </p:spTree>
    <p:extLst>
      <p:ext uri="{BB962C8B-B14F-4D97-AF65-F5344CB8AC3E}">
        <p14:creationId xmlns:p14="http://schemas.microsoft.com/office/powerpoint/2010/main" val="341521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4787" y="0"/>
            <a:ext cx="10515600" cy="9546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Observations</a:t>
            </a:r>
          </a:p>
        </p:txBody>
      </p:sp>
      <p:sp>
        <p:nvSpPr>
          <p:cNvPr id="111" name="Google Shape;111;p4"/>
          <p:cNvSpPr txBox="1">
            <a:spLocks noGrp="1"/>
          </p:cNvSpPr>
          <p:nvPr>
            <p:ph type="body" idx="1"/>
          </p:nvPr>
        </p:nvSpPr>
        <p:spPr>
          <a:xfrm>
            <a:off x="7729928" y="1635367"/>
            <a:ext cx="4067331" cy="3868367"/>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sz="1800" dirty="0"/>
              <a:t>There is a positive correlation between College GPA and Salary, indicating that higher GPAs may be associated with higher salaries.</a:t>
            </a:r>
          </a:p>
          <a:p>
            <a:pPr marL="114300" indent="0" algn="just">
              <a:lnSpc>
                <a:spcPct val="100000"/>
              </a:lnSpc>
              <a:buNone/>
            </a:pPr>
            <a:endParaRPr lang="en-US" sz="1800" dirty="0"/>
          </a:p>
          <a:p>
            <a:pPr marL="114300" indent="0" algn="ctr">
              <a:lnSpc>
                <a:spcPct val="100000"/>
              </a:lnSpc>
              <a:buNone/>
            </a:pPr>
            <a:r>
              <a:rPr lang="en-US" sz="2400" dirty="0"/>
              <a:t>GPA  </a:t>
            </a:r>
            <a:r>
              <a:rPr lang="el-GR" sz="2400" dirty="0"/>
              <a:t>α</a:t>
            </a:r>
            <a:r>
              <a:rPr lang="en-IN" sz="2400" dirty="0"/>
              <a:t>  Salary</a:t>
            </a:r>
            <a:endParaRPr lang="en-US" sz="2400" dirty="0"/>
          </a:p>
          <a:p>
            <a:pPr marL="114300" indent="0" algn="just">
              <a:lnSpc>
                <a:spcPct val="100000"/>
              </a:lnSpc>
              <a:buNone/>
            </a:pPr>
            <a:endParaRPr lang="en-US" sz="1800" dirty="0"/>
          </a:p>
        </p:txBody>
      </p:sp>
      <p:pic>
        <p:nvPicPr>
          <p:cNvPr id="3" name="Picture 2" descr="A graph of scatter plot of salary vs college gpa&#10;&#10;Description automatically generated">
            <a:extLst>
              <a:ext uri="{FF2B5EF4-FFF2-40B4-BE49-F238E27FC236}">
                <a16:creationId xmlns:a16="http://schemas.microsoft.com/office/drawing/2014/main" id="{899A0B8E-A86F-B985-108D-12675F155BF3}"/>
              </a:ext>
            </a:extLst>
          </p:cNvPr>
          <p:cNvPicPr>
            <a:picLocks noChangeAspect="1"/>
          </p:cNvPicPr>
          <p:nvPr/>
        </p:nvPicPr>
        <p:blipFill>
          <a:blip r:embed="rId3"/>
          <a:stretch>
            <a:fillRect/>
          </a:stretch>
        </p:blipFill>
        <p:spPr>
          <a:xfrm>
            <a:off x="208473" y="801475"/>
            <a:ext cx="7301600" cy="4912121"/>
          </a:xfrm>
          <a:prstGeom prst="rect">
            <a:avLst/>
          </a:prstGeom>
        </p:spPr>
      </p:pic>
    </p:spTree>
    <p:extLst>
      <p:ext uri="{BB962C8B-B14F-4D97-AF65-F5344CB8AC3E}">
        <p14:creationId xmlns:p14="http://schemas.microsoft.com/office/powerpoint/2010/main" val="389864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4787" y="0"/>
            <a:ext cx="10515600" cy="9546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Observations</a:t>
            </a:r>
          </a:p>
        </p:txBody>
      </p:sp>
      <p:sp>
        <p:nvSpPr>
          <p:cNvPr id="111" name="Google Shape;111;p4"/>
          <p:cNvSpPr txBox="1">
            <a:spLocks noGrp="1"/>
          </p:cNvSpPr>
          <p:nvPr>
            <p:ph type="body" idx="1"/>
          </p:nvPr>
        </p:nvSpPr>
        <p:spPr>
          <a:xfrm>
            <a:off x="7729928" y="1845229"/>
            <a:ext cx="4067331" cy="3868367"/>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sz="1800" dirty="0"/>
              <a:t>The majority of candidates hold a </a:t>
            </a:r>
            <a:r>
              <a:rPr lang="en-US" sz="1800" dirty="0" err="1"/>
              <a:t>B.Tech</a:t>
            </a:r>
            <a:r>
              <a:rPr lang="en-US" sz="1800" dirty="0"/>
              <a:t>/B.E. degree, representing </a:t>
            </a:r>
            <a:r>
              <a:rPr lang="en-US" sz="1800" b="1" dirty="0"/>
              <a:t>92.55% </a:t>
            </a:r>
            <a:r>
              <a:rPr lang="en-US" sz="1800" dirty="0"/>
              <a:t>of the total.</a:t>
            </a:r>
          </a:p>
        </p:txBody>
      </p:sp>
      <p:pic>
        <p:nvPicPr>
          <p:cNvPr id="3" name="Picture 2">
            <a:extLst>
              <a:ext uri="{FF2B5EF4-FFF2-40B4-BE49-F238E27FC236}">
                <a16:creationId xmlns:a16="http://schemas.microsoft.com/office/drawing/2014/main" id="{899A0B8E-A86F-B985-108D-12675F155BF3}"/>
              </a:ext>
            </a:extLst>
          </p:cNvPr>
          <p:cNvPicPr>
            <a:picLocks noChangeAspect="1"/>
          </p:cNvPicPr>
          <p:nvPr/>
        </p:nvPicPr>
        <p:blipFill>
          <a:blip r:embed="rId3"/>
          <a:srcRect/>
          <a:stretch/>
        </p:blipFill>
        <p:spPr>
          <a:xfrm>
            <a:off x="208473" y="1021691"/>
            <a:ext cx="7521455" cy="5034335"/>
          </a:xfrm>
          <a:prstGeom prst="rect">
            <a:avLst/>
          </a:prstGeom>
        </p:spPr>
      </p:pic>
    </p:spTree>
    <p:extLst>
      <p:ext uri="{BB962C8B-B14F-4D97-AF65-F5344CB8AC3E}">
        <p14:creationId xmlns:p14="http://schemas.microsoft.com/office/powerpoint/2010/main" val="340532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4787" y="0"/>
            <a:ext cx="10515600" cy="9546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Observations</a:t>
            </a:r>
          </a:p>
        </p:txBody>
      </p:sp>
      <p:sp>
        <p:nvSpPr>
          <p:cNvPr id="111" name="Google Shape;111;p4"/>
          <p:cNvSpPr txBox="1">
            <a:spLocks noGrp="1"/>
          </p:cNvSpPr>
          <p:nvPr>
            <p:ph type="body" idx="1"/>
          </p:nvPr>
        </p:nvSpPr>
        <p:spPr>
          <a:xfrm>
            <a:off x="7729928" y="1326665"/>
            <a:ext cx="4067331" cy="3868367"/>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sz="1800" dirty="0"/>
              <a:t>The boxplot of Salary indicates that there are </a:t>
            </a:r>
            <a:r>
              <a:rPr lang="en-US" sz="1800" b="1" dirty="0"/>
              <a:t>109</a:t>
            </a:r>
            <a:r>
              <a:rPr lang="en-US" sz="1800" dirty="0"/>
              <a:t> outliers detected. The median value is at </a:t>
            </a:r>
            <a:r>
              <a:rPr lang="en-US" sz="1800" b="1" dirty="0"/>
              <a:t>300000.00</a:t>
            </a:r>
            <a:r>
              <a:rPr lang="en-US" sz="1800" dirty="0"/>
              <a:t>.</a:t>
            </a:r>
          </a:p>
          <a:p>
            <a:pPr marL="114300" indent="0" algn="just">
              <a:lnSpc>
                <a:spcPct val="150000"/>
              </a:lnSpc>
              <a:buNone/>
            </a:pPr>
            <a:r>
              <a:rPr lang="en-US" sz="1800" dirty="0"/>
              <a:t>The presence of outliers in salary distributions suggests that while most graduates earn within a certain range, a few achieve significantly higher salaries, warranting further investigation into their profiles and career paths.</a:t>
            </a:r>
          </a:p>
          <a:p>
            <a:pPr marL="114300" indent="0" algn="just">
              <a:lnSpc>
                <a:spcPct val="150000"/>
              </a:lnSpc>
              <a:buNone/>
            </a:pPr>
            <a:endParaRPr lang="en-US" sz="1800" dirty="0"/>
          </a:p>
        </p:txBody>
      </p:sp>
      <p:pic>
        <p:nvPicPr>
          <p:cNvPr id="3" name="Picture 2">
            <a:extLst>
              <a:ext uri="{FF2B5EF4-FFF2-40B4-BE49-F238E27FC236}">
                <a16:creationId xmlns:a16="http://schemas.microsoft.com/office/drawing/2014/main" id="{899A0B8E-A86F-B985-108D-12675F155BF3}"/>
              </a:ext>
            </a:extLst>
          </p:cNvPr>
          <p:cNvPicPr>
            <a:picLocks noChangeAspect="1"/>
          </p:cNvPicPr>
          <p:nvPr/>
        </p:nvPicPr>
        <p:blipFill>
          <a:blip r:embed="rId3"/>
          <a:srcRect/>
          <a:stretch/>
        </p:blipFill>
        <p:spPr>
          <a:xfrm>
            <a:off x="208473" y="1326665"/>
            <a:ext cx="7521455" cy="4424386"/>
          </a:xfrm>
          <a:prstGeom prst="rect">
            <a:avLst/>
          </a:prstGeom>
        </p:spPr>
      </p:pic>
    </p:spTree>
    <p:extLst>
      <p:ext uri="{BB962C8B-B14F-4D97-AF65-F5344CB8AC3E}">
        <p14:creationId xmlns:p14="http://schemas.microsoft.com/office/powerpoint/2010/main" val="1787995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4787" y="0"/>
            <a:ext cx="10515600" cy="9546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Observations</a:t>
            </a:r>
          </a:p>
        </p:txBody>
      </p:sp>
      <p:sp>
        <p:nvSpPr>
          <p:cNvPr id="111" name="Google Shape;111;p4"/>
          <p:cNvSpPr txBox="1">
            <a:spLocks noGrp="1"/>
          </p:cNvSpPr>
          <p:nvPr>
            <p:ph type="body" idx="1"/>
          </p:nvPr>
        </p:nvSpPr>
        <p:spPr>
          <a:xfrm>
            <a:off x="324788" y="1079292"/>
            <a:ext cx="11472472" cy="4766871"/>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US" sz="2400" b="1" dirty="0"/>
              <a:t>Using Univariate Analysis</a:t>
            </a:r>
          </a:p>
          <a:p>
            <a:pPr algn="just">
              <a:lnSpc>
                <a:spcPct val="100000"/>
              </a:lnSpc>
            </a:pPr>
            <a:r>
              <a:rPr lang="en-US" sz="2000" dirty="0"/>
              <a:t>The dataset shows a significant imbalance between male (0) and female (0) candidates, indicating a potential gender disparity in engineering.</a:t>
            </a:r>
          </a:p>
          <a:p>
            <a:pPr algn="just">
              <a:lnSpc>
                <a:spcPct val="100000"/>
              </a:lnSpc>
            </a:pPr>
            <a:r>
              <a:rPr lang="en-US" sz="2000" dirty="0"/>
              <a:t>The majority of candidates hold a </a:t>
            </a:r>
            <a:r>
              <a:rPr lang="en-US" sz="2000" dirty="0" err="1"/>
              <a:t>B.Tech</a:t>
            </a:r>
            <a:r>
              <a:rPr lang="en-US" sz="2000" dirty="0"/>
              <a:t>/B.E. degree, representing 92.55% of the total, indicating the primary pathway for engineering students.</a:t>
            </a:r>
          </a:p>
          <a:p>
            <a:pPr algn="just">
              <a:lnSpc>
                <a:spcPct val="100000"/>
              </a:lnSpc>
            </a:pPr>
            <a:r>
              <a:rPr lang="en-US" sz="2000" dirty="0"/>
              <a:t>Specializations in electronics and communication engineering dominate the dataset, with 22.01% of candidates specializing in this field.</a:t>
            </a:r>
          </a:p>
          <a:p>
            <a:pPr algn="just">
              <a:lnSpc>
                <a:spcPct val="100000"/>
              </a:lnSpc>
            </a:pPr>
            <a:r>
              <a:rPr lang="en-US" sz="2000" dirty="0"/>
              <a:t>The most common job location is Bangalore, accounting for 15.68% of placements.</a:t>
            </a:r>
          </a:p>
          <a:p>
            <a:pPr algn="just">
              <a:lnSpc>
                <a:spcPct val="100000"/>
              </a:lnSpc>
            </a:pPr>
            <a:r>
              <a:rPr lang="en-US" sz="2000" dirty="0"/>
              <a:t>The most common job designation is software engineer, comprising 13.48% of the total.</a:t>
            </a:r>
          </a:p>
          <a:p>
            <a:pPr algn="just">
              <a:lnSpc>
                <a:spcPct val="100000"/>
              </a:lnSpc>
            </a:pPr>
            <a:r>
              <a:rPr lang="en-US" sz="2000" dirty="0"/>
              <a:t>A significant portion of candidates graduated from Tier 2 colleges, indicating a preference for graduates from higher-tier institutions.</a:t>
            </a:r>
          </a:p>
          <a:p>
            <a:pPr marL="114300" indent="0" algn="just">
              <a:lnSpc>
                <a:spcPct val="100000"/>
              </a:lnSpc>
              <a:buNone/>
            </a:pPr>
            <a:endParaRPr lang="en-US" sz="2000" dirty="0"/>
          </a:p>
          <a:p>
            <a:pPr marL="114300" indent="0" algn="just">
              <a:lnSpc>
                <a:spcPct val="100000"/>
              </a:lnSpc>
              <a:buNone/>
            </a:pPr>
            <a:endParaRPr lang="en-US" sz="2000" dirty="0"/>
          </a:p>
        </p:txBody>
      </p:sp>
    </p:spTree>
    <p:extLst>
      <p:ext uri="{BB962C8B-B14F-4D97-AF65-F5344CB8AC3E}">
        <p14:creationId xmlns:p14="http://schemas.microsoft.com/office/powerpoint/2010/main" val="306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4787" y="0"/>
            <a:ext cx="10515600" cy="9546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Observations</a:t>
            </a:r>
          </a:p>
        </p:txBody>
      </p:sp>
      <p:sp>
        <p:nvSpPr>
          <p:cNvPr id="111" name="Google Shape;111;p4"/>
          <p:cNvSpPr txBox="1">
            <a:spLocks noGrp="1"/>
          </p:cNvSpPr>
          <p:nvPr>
            <p:ph type="body" idx="1"/>
          </p:nvPr>
        </p:nvSpPr>
        <p:spPr>
          <a:xfrm>
            <a:off x="324788" y="1079292"/>
            <a:ext cx="11472472" cy="4766871"/>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US" sz="2400" b="1" dirty="0"/>
              <a:t>Using Bivariate Analysis</a:t>
            </a:r>
          </a:p>
          <a:p>
            <a:pPr marL="114300" indent="0" algn="just">
              <a:lnSpc>
                <a:spcPct val="100000"/>
              </a:lnSpc>
              <a:buNone/>
            </a:pPr>
            <a:endParaRPr lang="en-US" sz="2000" dirty="0"/>
          </a:p>
          <a:p>
            <a:pPr algn="just">
              <a:lnSpc>
                <a:spcPct val="100000"/>
              </a:lnSpc>
            </a:pPr>
            <a:r>
              <a:rPr lang="en-US" sz="2000" dirty="0"/>
              <a:t>The average salary for males is 311716.21 and for females is 294937.30.</a:t>
            </a:r>
          </a:p>
          <a:p>
            <a:pPr algn="just">
              <a:lnSpc>
                <a:spcPct val="100000"/>
              </a:lnSpc>
            </a:pPr>
            <a:r>
              <a:rPr lang="en-US" sz="2000" dirty="0"/>
              <a:t>The highest average salary is for the degree </a:t>
            </a:r>
            <a:r>
              <a:rPr lang="en-US" sz="2000" dirty="0" err="1"/>
              <a:t>M.Tech</a:t>
            </a:r>
            <a:r>
              <a:rPr lang="en-US" sz="2000" dirty="0"/>
              <a:t>./M.E. at 366132.08.</a:t>
            </a:r>
          </a:p>
          <a:p>
            <a:pPr algn="just">
              <a:lnSpc>
                <a:spcPct val="100000"/>
              </a:lnSpc>
            </a:pPr>
            <a:r>
              <a:rPr lang="en-US" sz="2000" dirty="0"/>
              <a:t>The specialization with the highest average salary is polymer technology at 700000.00.</a:t>
            </a:r>
          </a:p>
          <a:p>
            <a:pPr algn="just">
              <a:lnSpc>
                <a:spcPct val="100000"/>
              </a:lnSpc>
            </a:pPr>
            <a:r>
              <a:rPr lang="en-US" sz="2000" dirty="0"/>
              <a:t>The city offering the highest average salary is Kalmar, Sweden at 2300000.00.</a:t>
            </a:r>
          </a:p>
          <a:p>
            <a:pPr algn="just">
              <a:lnSpc>
                <a:spcPct val="100000"/>
              </a:lnSpc>
            </a:pPr>
            <a:r>
              <a:rPr lang="en-US" sz="2000" dirty="0"/>
              <a:t>The designation with the highest average salary is junior manager at 1300000.00.</a:t>
            </a:r>
          </a:p>
          <a:p>
            <a:pPr algn="just">
              <a:lnSpc>
                <a:spcPct val="100000"/>
              </a:lnSpc>
            </a:pPr>
            <a:r>
              <a:rPr lang="en-US" sz="2000" dirty="0"/>
              <a:t>For 1 colleges, the most common designation is software engineer.</a:t>
            </a:r>
          </a:p>
          <a:p>
            <a:pPr algn="just">
              <a:lnSpc>
                <a:spcPct val="100000"/>
              </a:lnSpc>
            </a:pPr>
            <a:r>
              <a:rPr lang="en-US" sz="2000" dirty="0"/>
              <a:t>For 2 colleges, the most common designation is software engineer</a:t>
            </a:r>
          </a:p>
          <a:p>
            <a:pPr marL="114300" indent="0" algn="just">
              <a:lnSpc>
                <a:spcPct val="100000"/>
              </a:lnSpc>
              <a:buNone/>
            </a:pPr>
            <a:endParaRPr lang="en-US" sz="2000" dirty="0"/>
          </a:p>
        </p:txBody>
      </p:sp>
    </p:spTree>
    <p:extLst>
      <p:ext uri="{BB962C8B-B14F-4D97-AF65-F5344CB8AC3E}">
        <p14:creationId xmlns:p14="http://schemas.microsoft.com/office/powerpoint/2010/main" val="57001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Conclusion (Key Findings Overall)</a:t>
            </a:r>
          </a:p>
        </p:txBody>
      </p:sp>
      <p:sp>
        <p:nvSpPr>
          <p:cNvPr id="111" name="Google Shape;111;p4"/>
          <p:cNvSpPr txBox="1">
            <a:spLocks noGrp="1"/>
          </p:cNvSpPr>
          <p:nvPr>
            <p:ph type="body" idx="1"/>
          </p:nvPr>
        </p:nvSpPr>
        <p:spPr>
          <a:xfrm>
            <a:off x="579948" y="1088985"/>
            <a:ext cx="11277271" cy="5027001"/>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US" sz="1800" dirty="0"/>
              <a:t>The Exploratory Data Analysis (EDA) of the engineering graduates' dataset revealed several critical insights. </a:t>
            </a:r>
          </a:p>
          <a:p>
            <a:pPr marL="114300" indent="0" algn="just">
              <a:lnSpc>
                <a:spcPct val="100000"/>
              </a:lnSpc>
              <a:buNone/>
            </a:pPr>
            <a:r>
              <a:rPr lang="en-US" sz="1800" b="1" dirty="0"/>
              <a:t>1. Salary Variability: </a:t>
            </a:r>
            <a:r>
              <a:rPr lang="en-US" sz="1800" dirty="0"/>
              <a:t>There are significant variations in salaries among different engineering roles, indicating that some positions, such as </a:t>
            </a:r>
            <a:r>
              <a:rPr lang="en-US" sz="1800" i="1" dirty="0"/>
              <a:t>Software Engineer</a:t>
            </a:r>
            <a:r>
              <a:rPr lang="en-US" sz="1800" dirty="0"/>
              <a:t>, tend to offer </a:t>
            </a:r>
            <a:r>
              <a:rPr lang="en-US" sz="1800" i="1" dirty="0"/>
              <a:t>higher compensation than others like Programming Analyst</a:t>
            </a:r>
            <a:r>
              <a:rPr lang="en-US" sz="1800" dirty="0"/>
              <a:t>. </a:t>
            </a:r>
          </a:p>
          <a:p>
            <a:pPr marL="114300" indent="0" algn="just">
              <a:lnSpc>
                <a:spcPct val="100000"/>
              </a:lnSpc>
              <a:buNone/>
            </a:pPr>
            <a:r>
              <a:rPr lang="en-US" sz="1800" b="1" dirty="0"/>
              <a:t>2. Influence of Academic Performance: </a:t>
            </a:r>
            <a:r>
              <a:rPr lang="en-US" sz="1800" i="1" dirty="0"/>
              <a:t>Higher college GPAs </a:t>
            </a:r>
            <a:r>
              <a:rPr lang="en-US" sz="1800" dirty="0"/>
              <a:t>and better performance in key subjects, such as Logical and Quantitative skills,,</a:t>
            </a:r>
            <a:r>
              <a:rPr lang="en-US" sz="1800" i="1" dirty="0"/>
              <a:t> correlate positively with increased salary</a:t>
            </a:r>
            <a:r>
              <a:rPr lang="en-US" sz="1800" dirty="0"/>
              <a:t> highlighting the importance of academic excellence in career outcomes.</a:t>
            </a:r>
          </a:p>
          <a:p>
            <a:pPr marL="114300" indent="0" algn="just">
              <a:lnSpc>
                <a:spcPct val="100000"/>
              </a:lnSpc>
              <a:buNone/>
            </a:pPr>
            <a:r>
              <a:rPr lang="en-US" sz="1800" b="1" dirty="0"/>
              <a:t>3. Gender and Specialization Trends: </a:t>
            </a:r>
            <a:r>
              <a:rPr lang="en-US" sz="1800" dirty="0"/>
              <a:t>The analysis showed a notable relationship between gender and specialization choices, suggesting that </a:t>
            </a:r>
            <a:r>
              <a:rPr lang="en-US" sz="1800" i="1" dirty="0"/>
              <a:t>preferences may vary across different demographics</a:t>
            </a:r>
            <a:r>
              <a:rPr lang="en-US" sz="1800" dirty="0"/>
              <a:t>.</a:t>
            </a:r>
          </a:p>
          <a:p>
            <a:pPr marL="114300" indent="0" algn="just">
              <a:lnSpc>
                <a:spcPct val="100000"/>
              </a:lnSpc>
              <a:buNone/>
            </a:pPr>
            <a:r>
              <a:rPr lang="en-US" sz="1800" b="1" dirty="0"/>
              <a:t>4. College Tier Impact: </a:t>
            </a:r>
            <a:r>
              <a:rPr lang="en-US" sz="1800" dirty="0"/>
              <a:t>Graduates from </a:t>
            </a:r>
            <a:r>
              <a:rPr lang="en-US" sz="1800" i="1" dirty="0"/>
              <a:t>higher-tier colleges </a:t>
            </a:r>
            <a:r>
              <a:rPr lang="en-US" sz="1800" dirty="0"/>
              <a:t>generally secure </a:t>
            </a:r>
            <a:r>
              <a:rPr lang="en-US" sz="1800" i="1" dirty="0"/>
              <a:t>better salary outcomes</a:t>
            </a:r>
            <a:r>
              <a:rPr lang="en-US" sz="1800" dirty="0"/>
              <a:t>, indicating that the college's reputation plays a significant role in job placements.</a:t>
            </a:r>
          </a:p>
          <a:p>
            <a:pPr marL="114300" indent="0" algn="just">
              <a:lnSpc>
                <a:spcPct val="100000"/>
              </a:lnSpc>
              <a:buNone/>
            </a:pPr>
            <a:r>
              <a:rPr lang="en-US" sz="1800" b="1" dirty="0"/>
              <a:t>5. Outliers and Salary Distribution: </a:t>
            </a:r>
            <a:r>
              <a:rPr lang="en-US" sz="1800" dirty="0"/>
              <a:t>The </a:t>
            </a:r>
            <a:r>
              <a:rPr lang="en-US" sz="1800" i="1" dirty="0"/>
              <a:t>presence of outliers </a:t>
            </a:r>
            <a:r>
              <a:rPr lang="en-US" sz="1800" dirty="0"/>
              <a:t>in salary distributions suggests that while most graduates earn within a certain range, </a:t>
            </a:r>
            <a:r>
              <a:rPr lang="en-US" sz="1800" i="1" dirty="0"/>
              <a:t>a few achieve significantly higher salaries</a:t>
            </a:r>
            <a:r>
              <a:rPr lang="en-US" sz="1800" dirty="0"/>
              <a:t>, warranting further investigation into their profiles and career paths.</a:t>
            </a:r>
          </a:p>
          <a:p>
            <a:pPr marL="114300" indent="0" algn="just">
              <a:lnSpc>
                <a:spcPct val="100000"/>
              </a:lnSpc>
              <a:buNone/>
            </a:pPr>
            <a:r>
              <a:rPr lang="en-US" sz="1800" dirty="0"/>
              <a:t>Overall, these findings underscore the importance of academic performance, college reputation, and role-specific expectations in shaping the career trajectories of engineering graduates.</a:t>
            </a:r>
          </a:p>
        </p:txBody>
      </p:sp>
    </p:spTree>
    <p:extLst>
      <p:ext uri="{BB962C8B-B14F-4D97-AF65-F5344CB8AC3E}">
        <p14:creationId xmlns:p14="http://schemas.microsoft.com/office/powerpoint/2010/main" val="234349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0610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Q&amp;A Slide </a:t>
            </a:r>
          </a:p>
        </p:txBody>
      </p:sp>
      <p:sp>
        <p:nvSpPr>
          <p:cNvPr id="111" name="Google Shape;111;p4"/>
          <p:cNvSpPr txBox="1">
            <a:spLocks noGrp="1"/>
          </p:cNvSpPr>
          <p:nvPr>
            <p:ph type="body" idx="1"/>
          </p:nvPr>
        </p:nvSpPr>
        <p:spPr>
          <a:xfrm>
            <a:off x="457364" y="644577"/>
            <a:ext cx="11277271" cy="5546361"/>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US" sz="2400" b="1" dirty="0"/>
              <a:t>1.   What were the primary objectives of the analysis?  </a:t>
            </a:r>
          </a:p>
          <a:p>
            <a:pPr marL="571500" lvl="1" indent="0" algn="just">
              <a:lnSpc>
                <a:spcPct val="100000"/>
              </a:lnSpc>
              <a:buNone/>
            </a:pPr>
            <a:r>
              <a:rPr lang="en-US" sz="1800" dirty="0"/>
              <a:t>The primary objectives were to explore the employment outcomes of engineering graduates, with a focus on salary as the target variable, and to identify factors influencing job placements.</a:t>
            </a:r>
          </a:p>
          <a:p>
            <a:pPr marL="114300" indent="0" algn="just">
              <a:lnSpc>
                <a:spcPct val="100000"/>
              </a:lnSpc>
              <a:buNone/>
            </a:pPr>
            <a:r>
              <a:rPr lang="en-US" sz="2400" b="1" dirty="0"/>
              <a:t>2.   How does academic performance affect salary outcomes?  </a:t>
            </a:r>
          </a:p>
          <a:p>
            <a:pPr marL="571500" lvl="1" indent="0" algn="just">
              <a:lnSpc>
                <a:spcPct val="100000"/>
              </a:lnSpc>
              <a:buNone/>
            </a:pPr>
            <a:r>
              <a:rPr lang="en-US" sz="1800" dirty="0"/>
              <a:t>Higher college GPAs and strong performance in critical subjects are positively correlated with increased salaries, indicating that academic success can significantly influence career earnings.</a:t>
            </a:r>
          </a:p>
          <a:p>
            <a:pPr marL="114300" indent="0" algn="just">
              <a:lnSpc>
                <a:spcPct val="100000"/>
              </a:lnSpc>
              <a:buNone/>
            </a:pPr>
            <a:r>
              <a:rPr lang="en-US" sz="2400" b="1" dirty="0"/>
              <a:t>3.   Was there a significant relationship between gender and specialization?  </a:t>
            </a:r>
          </a:p>
          <a:p>
            <a:pPr marL="571500" lvl="1" indent="0" algn="just">
              <a:lnSpc>
                <a:spcPct val="100000"/>
              </a:lnSpc>
              <a:buNone/>
            </a:pPr>
            <a:r>
              <a:rPr lang="en-US" sz="1800" dirty="0"/>
              <a:t>Yes, the analysis indicated a notable relationship between gender and specialization choices, suggesting that preferences for certain specializations may vary by gender.</a:t>
            </a:r>
          </a:p>
          <a:p>
            <a:pPr marL="114300" indent="0" algn="just">
              <a:lnSpc>
                <a:spcPct val="100000"/>
              </a:lnSpc>
              <a:buNone/>
            </a:pPr>
            <a:r>
              <a:rPr lang="en-US" sz="2400" b="1" dirty="0"/>
              <a:t>5.   Were any outliers found in the salary data?  </a:t>
            </a:r>
          </a:p>
          <a:p>
            <a:pPr marL="571500" lvl="1" indent="0" algn="just">
              <a:lnSpc>
                <a:spcPct val="100000"/>
              </a:lnSpc>
              <a:buNone/>
            </a:pPr>
            <a:r>
              <a:rPr lang="en-US" sz="1800" dirty="0"/>
              <a:t>Yes, the presence of outliers in salary distributions indicates that while most graduates earn within a typical range, some achieve significantly higher salaries, warranting further investigation.</a:t>
            </a:r>
            <a:endParaRPr lang="en-US" dirty="0"/>
          </a:p>
          <a:p>
            <a:pPr marL="114300" indent="0" algn="just">
              <a:lnSpc>
                <a:spcPct val="100000"/>
              </a:lnSpc>
              <a:buNone/>
            </a:pPr>
            <a:r>
              <a:rPr lang="en-US" sz="2400" b="1" dirty="0"/>
              <a:t>6.   What further research could be conducted based on these findings?  </a:t>
            </a:r>
          </a:p>
          <a:p>
            <a:pPr marL="571500" lvl="1" indent="0" algn="just">
              <a:lnSpc>
                <a:spcPct val="100000"/>
              </a:lnSpc>
              <a:buNone/>
            </a:pPr>
            <a:r>
              <a:rPr lang="en-US" sz="1800" dirty="0"/>
              <a:t>Future research could explore the profiles of high-earning graduates to identify common traits or experiences, as well as assess the long-term career trajectories of engineering graduates in different roles.</a:t>
            </a:r>
          </a:p>
        </p:txBody>
      </p:sp>
    </p:spTree>
    <p:extLst>
      <p:ext uri="{BB962C8B-B14F-4D97-AF65-F5344CB8AC3E}">
        <p14:creationId xmlns:p14="http://schemas.microsoft.com/office/powerpoint/2010/main" val="95902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18255"/>
            <a:ext cx="12192000" cy="106103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US" sz="3600" b="1" dirty="0">
                <a:solidFill>
                  <a:srgbClr val="FF0000"/>
                </a:solidFill>
              </a:rPr>
              <a:t>Experience/Challenges Working on the Data Analysis Project</a:t>
            </a:r>
          </a:p>
        </p:txBody>
      </p:sp>
      <p:sp>
        <p:nvSpPr>
          <p:cNvPr id="111" name="Google Shape;111;p4"/>
          <p:cNvSpPr txBox="1">
            <a:spLocks noGrp="1"/>
          </p:cNvSpPr>
          <p:nvPr>
            <p:ph type="body" idx="1"/>
          </p:nvPr>
        </p:nvSpPr>
        <p:spPr>
          <a:xfrm>
            <a:off x="457364" y="794478"/>
            <a:ext cx="11277271" cy="5546361"/>
          </a:xfrm>
          <a:prstGeom prst="rect">
            <a:avLst/>
          </a:prstGeom>
          <a:noFill/>
          <a:ln>
            <a:noFill/>
          </a:ln>
        </p:spPr>
        <p:txBody>
          <a:bodyPr spcFirstLastPara="1" wrap="square" lIns="91425" tIns="45700" rIns="91425" bIns="45700" anchor="t" anchorCtr="0">
            <a:noAutofit/>
          </a:bodyPr>
          <a:lstStyle/>
          <a:p>
            <a:pPr marL="114300" indent="0">
              <a:buNone/>
            </a:pPr>
            <a:r>
              <a:rPr lang="en-US" sz="1900" dirty="0"/>
              <a:t>The data analysis project provided valuable insights into exploratory data analysis (EDA) and employment outcomes for engineering graduates.</a:t>
            </a:r>
          </a:p>
          <a:p>
            <a:r>
              <a:rPr lang="en-US" sz="1900" b="1" dirty="0"/>
              <a:t>Data Understanding and Preparation</a:t>
            </a:r>
            <a:br>
              <a:rPr lang="en-US" sz="1900" dirty="0"/>
            </a:br>
            <a:r>
              <a:rPr lang="en-US" sz="1900" dirty="0"/>
              <a:t>Familiarizing myself with the dataset was crucial, as I had to handle missing values and outliers to ensure data integrity.</a:t>
            </a:r>
          </a:p>
          <a:p>
            <a:r>
              <a:rPr lang="en-US" sz="1900" b="1" dirty="0"/>
              <a:t>Univariate and Bivariate Analysis</a:t>
            </a:r>
            <a:br>
              <a:rPr lang="en-US" sz="1900" dirty="0"/>
            </a:br>
            <a:r>
              <a:rPr lang="en-US" sz="1900" dirty="0"/>
              <a:t>Selecting effective visualization techniques for univariate and bivariate analyses posed challenges, as I needed to communicate findings clearly while interpreting results meaningfully.</a:t>
            </a:r>
          </a:p>
          <a:p>
            <a:r>
              <a:rPr lang="en-US" sz="1900" b="1" dirty="0"/>
              <a:t>Research Questions</a:t>
            </a:r>
            <a:br>
              <a:rPr lang="en-US" sz="1900" dirty="0"/>
            </a:br>
            <a:r>
              <a:rPr lang="en-US" sz="1900" dirty="0"/>
              <a:t>Formulating research questions required analytical and creative thinking. Testing hypotheses about salary differences and the relationship between gender and specialization deepened my understanding of statistical testing.</a:t>
            </a:r>
          </a:p>
          <a:p>
            <a:r>
              <a:rPr lang="en-US" sz="1900" b="1" dirty="0"/>
              <a:t>Time Management</a:t>
            </a:r>
            <a:br>
              <a:rPr lang="en-US" sz="1900" dirty="0"/>
            </a:br>
            <a:r>
              <a:rPr lang="en-US" sz="1900" dirty="0"/>
              <a:t>Managing time effectively was challenging, given the iterative nature of EDA. Setting clear milestones helped streamline the process.</a:t>
            </a:r>
          </a:p>
          <a:p>
            <a:r>
              <a:rPr lang="en-US" sz="1900" b="1" dirty="0"/>
              <a:t>Learning Outcomes</a:t>
            </a:r>
            <a:br>
              <a:rPr lang="en-US" sz="1900" dirty="0"/>
            </a:br>
            <a:r>
              <a:rPr lang="en-US" sz="1900" dirty="0"/>
              <a:t>Overall, the project enhanced my technical skills and highlighted the importance of systematic data analysis in understanding educational outcomes and career trajectories.</a:t>
            </a:r>
          </a:p>
          <a:p>
            <a:pPr marL="571500" lvl="1" indent="0" algn="just">
              <a:lnSpc>
                <a:spcPct val="100000"/>
              </a:lnSpc>
              <a:buNone/>
            </a:pPr>
            <a:endParaRPr lang="en-US" sz="1900" dirty="0"/>
          </a:p>
        </p:txBody>
      </p:sp>
    </p:spTree>
    <p:extLst>
      <p:ext uri="{BB962C8B-B14F-4D97-AF65-F5344CB8AC3E}">
        <p14:creationId xmlns:p14="http://schemas.microsoft.com/office/powerpoint/2010/main" val="46596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FF0000"/>
                </a:solidFill>
                <a:latin typeface="Libre Baskerville"/>
                <a:ea typeface="Libre Baskerville"/>
                <a:cs typeface="Libre Baskerville"/>
                <a:sym typeface="Libre Baskerville"/>
              </a:rPr>
              <a:t>THANK YOU</a:t>
            </a:r>
            <a:endParaRPr sz="1800" b="0" i="0" u="none" strike="noStrike" cap="none" dirty="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58781" y="1178507"/>
            <a:ext cx="11074437" cy="526293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2400" dirty="0">
                <a:latin typeface="Calibri" panose="020F0502020204030204" pitchFamily="34" charset="0"/>
                <a:ea typeface="Calibri" panose="020F0502020204030204" pitchFamily="34" charset="0"/>
                <a:cs typeface="Calibri" panose="020F0502020204030204" pitchFamily="34" charset="0"/>
              </a:rPr>
              <a:t>I </a:t>
            </a:r>
            <a:r>
              <a:rPr lang="en-US" sz="2400" dirty="0">
                <a:latin typeface="Calibri" panose="020F0502020204030204" pitchFamily="34" charset="0"/>
                <a:ea typeface="Calibri" panose="020F0502020204030204" pitchFamily="34" charset="0"/>
                <a:cs typeface="Calibri" panose="020F0502020204030204" pitchFamily="34" charset="0"/>
              </a:rPr>
              <a:t>am </a:t>
            </a:r>
            <a:r>
              <a:rPr lang="en-US" sz="2400" b="1" dirty="0">
                <a:latin typeface="Calibri" panose="020F0502020204030204" pitchFamily="34" charset="0"/>
                <a:ea typeface="Calibri" panose="020F0502020204030204" pitchFamily="34" charset="0"/>
                <a:cs typeface="Calibri" panose="020F0502020204030204" pitchFamily="34" charset="0"/>
              </a:rPr>
              <a:t>Nisarga K,</a:t>
            </a:r>
            <a:r>
              <a:rPr lang="en-US" sz="2400" dirty="0">
                <a:latin typeface="Calibri" panose="020F0502020204030204" pitchFamily="34" charset="0"/>
                <a:ea typeface="Calibri" panose="020F0502020204030204" pitchFamily="34" charset="0"/>
                <a:cs typeface="Calibri" panose="020F0502020204030204" pitchFamily="34" charset="0"/>
              </a:rPr>
              <a:t> and I am a final-year student pursuing a Bachelor’s degree in Computer Science Engineering from </a:t>
            </a:r>
            <a:r>
              <a:rPr lang="en-US" sz="2400" b="1" dirty="0">
                <a:latin typeface="Calibri" panose="020F0502020204030204" pitchFamily="34" charset="0"/>
                <a:ea typeface="Calibri" panose="020F0502020204030204" pitchFamily="34" charset="0"/>
                <a:cs typeface="Calibri" panose="020F0502020204030204" pitchFamily="34" charset="0"/>
              </a:rPr>
              <a:t>Dr. Ambedkar Institute of Technology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Bengaluru</a:t>
            </a:r>
            <a:r>
              <a:rPr lang="en-US" sz="2400" dirty="0">
                <a:latin typeface="Calibri" panose="020F0502020204030204" pitchFamily="34" charset="0"/>
                <a:ea typeface="Calibri" panose="020F0502020204030204" pitchFamily="34" charset="0"/>
                <a:cs typeface="Calibri" panose="020F0502020204030204" pitchFamily="34" charset="0"/>
              </a:rPr>
              <a:t>.</a:t>
            </a:r>
          </a:p>
          <a:p>
            <a:pPr marL="285750" marR="0" lvl="0" indent="-285750" algn="just" rtl="0">
              <a:spcBef>
                <a:spcPts val="0"/>
              </a:spcBef>
              <a:spcAft>
                <a:spcPts val="0"/>
              </a:spcAft>
              <a:buClr>
                <a:schemeClr val="dk1"/>
              </a:buClr>
              <a:buSzPts val="1800"/>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I am motivated to pursue a career in Data Science as it resonates with my analytical mindset and enthusiasm for tackling challenges. This field presents extensive opportunities to engage with innovative technologies such as machine learning, artificial intelligence, and big data, which have the power to revolutionize various industries. I am keen to cultivate the skills required to derive valuable insights from data and play a significant role in facilitating data-driven decision-making.</a:t>
            </a:r>
          </a:p>
          <a:p>
            <a:pPr marL="285750" marR="0" lvl="0" indent="-285750" algn="just" rtl="0">
              <a:spcBef>
                <a:spcPts val="0"/>
              </a:spcBef>
              <a:spcAft>
                <a:spcPts val="0"/>
              </a:spcAft>
              <a:buClr>
                <a:schemeClr val="dk1"/>
              </a:buClr>
              <a:buSzPts val="1800"/>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As a recent graduate, I currently do not have formal work experience. However, I am eager to gain practical experience in the field of Data Science through projects and internships.</a:t>
            </a:r>
          </a:p>
          <a:p>
            <a:pPr marL="285750" marR="0" lvl="0" indent="-285750" algn="just" rtl="0">
              <a:spcBef>
                <a:spcPts val="0"/>
              </a:spcBef>
              <a:spcAft>
                <a:spcPts val="0"/>
              </a:spcAft>
              <a:buClr>
                <a:schemeClr val="dk1"/>
              </a:buClr>
              <a:buSzPts val="1800"/>
              <a:buFont typeface="Arial"/>
              <a:buChar char="•"/>
            </a:pPr>
            <a:r>
              <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LinkedIn Profile : </a:t>
            </a:r>
            <a:r>
              <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3"/>
              </a:rPr>
              <a:t>https://www.linkedin.com/in/nisarga-kumar</a:t>
            </a:r>
            <a:endPar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just" rtl="0">
              <a:spcBef>
                <a:spcPts val="0"/>
              </a:spcBef>
              <a:spcAft>
                <a:spcPts val="0"/>
              </a:spcAft>
              <a:buClr>
                <a:schemeClr val="dk1"/>
              </a:buClr>
              <a:buSzPts val="1800"/>
              <a:buFont typeface="Arial"/>
              <a:buChar char="•"/>
            </a:pPr>
            <a:r>
              <a:rPr lang="en-IN" sz="24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Github</a:t>
            </a:r>
            <a:r>
              <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Profile :  </a:t>
            </a:r>
            <a:r>
              <a:rPr lang="en-IN"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https://github.com/NisargaKumar</a:t>
            </a:r>
            <a:endParaRPr lang="en-IN"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343818"/>
            <a:ext cx="10515600" cy="4772169"/>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sz="1600" b="1" dirty="0"/>
              <a:t>Business Problem and Use case domain understanding </a:t>
            </a:r>
            <a:r>
              <a:rPr lang="en-US" sz="1600" b="1" dirty="0"/>
              <a:t> </a:t>
            </a:r>
            <a:endParaRPr lang="en-US" sz="1600" dirty="0"/>
          </a:p>
          <a:p>
            <a:pPr marL="228600" lvl="0" indent="-228600" algn="l" rtl="0">
              <a:lnSpc>
                <a:spcPct val="90000"/>
              </a:lnSpc>
              <a:spcBef>
                <a:spcPts val="1000"/>
              </a:spcBef>
              <a:spcAft>
                <a:spcPts val="0"/>
              </a:spcAft>
              <a:buClr>
                <a:schemeClr val="dk1"/>
              </a:buClr>
              <a:buSzPct val="100000"/>
              <a:buChar char="•"/>
            </a:pPr>
            <a:r>
              <a:rPr lang="en-US" sz="1600" b="1" dirty="0"/>
              <a:t>Objective of the Project</a:t>
            </a:r>
            <a:endParaRPr lang="en-US" sz="1600" dirty="0"/>
          </a:p>
          <a:p>
            <a:pPr marL="228600" lvl="0" indent="-228600" algn="l" rtl="0">
              <a:lnSpc>
                <a:spcPct val="90000"/>
              </a:lnSpc>
              <a:spcBef>
                <a:spcPts val="1000"/>
              </a:spcBef>
              <a:spcAft>
                <a:spcPts val="0"/>
              </a:spcAft>
              <a:buClr>
                <a:schemeClr val="dk1"/>
              </a:buClr>
              <a:buSzPct val="100000"/>
              <a:buChar char="•"/>
            </a:pPr>
            <a:r>
              <a:rPr lang="en-IN" sz="1600" b="1" dirty="0"/>
              <a:t>Summary of the Data </a:t>
            </a:r>
            <a:endParaRPr sz="1600" dirty="0"/>
          </a:p>
          <a:p>
            <a:pPr marL="0" lvl="0" indent="0" algn="l" rtl="0">
              <a:lnSpc>
                <a:spcPct val="90000"/>
              </a:lnSpc>
              <a:spcBef>
                <a:spcPts val="1000"/>
              </a:spcBef>
              <a:spcAft>
                <a:spcPts val="0"/>
              </a:spcAft>
              <a:buClr>
                <a:schemeClr val="dk1"/>
              </a:buClr>
              <a:buSzPct val="100000"/>
              <a:buNone/>
            </a:pPr>
            <a:endParaRPr sz="1600" b="1" dirty="0"/>
          </a:p>
          <a:p>
            <a:pPr marL="228600" lvl="0" indent="-228600" algn="l" rtl="0">
              <a:lnSpc>
                <a:spcPct val="90000"/>
              </a:lnSpc>
              <a:spcBef>
                <a:spcPts val="1000"/>
              </a:spcBef>
              <a:spcAft>
                <a:spcPts val="0"/>
              </a:spcAft>
              <a:buClr>
                <a:srgbClr val="FF0000"/>
              </a:buClr>
              <a:buSzPct val="100000"/>
              <a:buChar char="•"/>
            </a:pPr>
            <a:r>
              <a:rPr lang="en-IN" sz="1600" b="1" u="sng" dirty="0">
                <a:solidFill>
                  <a:srgbClr val="FF0000"/>
                </a:solidFill>
              </a:rPr>
              <a:t>Exploratory Data Analysis: </a:t>
            </a:r>
            <a:endParaRPr sz="16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600" b="1" i="1" dirty="0"/>
              <a:t>Data Cleaning Steps  </a:t>
            </a:r>
            <a:endParaRPr sz="16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600" b="1" i="1" dirty="0"/>
              <a:t>Data Manipulation Steps</a:t>
            </a:r>
            <a:endParaRPr sz="16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600" b="1" i="1" dirty="0"/>
              <a:t>Univariate Analysis  Steps</a:t>
            </a:r>
            <a:endParaRPr sz="16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1600" b="1" i="1" dirty="0"/>
              <a:t>Bivariate Analysis  Steps </a:t>
            </a:r>
            <a:endParaRPr sz="1600" dirty="0"/>
          </a:p>
          <a:p>
            <a:pPr marL="0" lvl="0" indent="0" algn="just" rtl="0">
              <a:lnSpc>
                <a:spcPct val="90000"/>
              </a:lnSpc>
              <a:spcBef>
                <a:spcPts val="1000"/>
              </a:spcBef>
              <a:spcAft>
                <a:spcPts val="0"/>
              </a:spcAft>
              <a:buClr>
                <a:schemeClr val="dk1"/>
              </a:buClr>
              <a:buSzPct val="100000"/>
              <a:buNone/>
            </a:pPr>
            <a:endParaRPr sz="1600" b="1" dirty="0"/>
          </a:p>
          <a:p>
            <a:pPr marL="228600" lvl="0" indent="-228600" algn="l" rtl="0">
              <a:lnSpc>
                <a:spcPct val="90000"/>
              </a:lnSpc>
              <a:spcBef>
                <a:spcPts val="1000"/>
              </a:spcBef>
              <a:spcAft>
                <a:spcPts val="0"/>
              </a:spcAft>
              <a:buClr>
                <a:schemeClr val="dk1"/>
              </a:buClr>
              <a:buSzPct val="100000"/>
              <a:buChar char="•"/>
            </a:pPr>
            <a:r>
              <a:rPr lang="en-IN" sz="1600" b="1" dirty="0"/>
              <a:t>Key Business Question  </a:t>
            </a:r>
          </a:p>
          <a:p>
            <a:pPr marL="228600" lvl="0" indent="-228600" algn="l" rtl="0">
              <a:lnSpc>
                <a:spcPct val="90000"/>
              </a:lnSpc>
              <a:spcBef>
                <a:spcPts val="1000"/>
              </a:spcBef>
              <a:spcAft>
                <a:spcPts val="0"/>
              </a:spcAft>
              <a:buClr>
                <a:schemeClr val="dk1"/>
              </a:buClr>
              <a:buSzPct val="100000"/>
              <a:buChar char="•"/>
            </a:pPr>
            <a:r>
              <a:rPr lang="en-IN" sz="1600" b="1" dirty="0"/>
              <a:t>Observations</a:t>
            </a:r>
            <a:endParaRPr sz="1600" b="1" dirty="0"/>
          </a:p>
          <a:p>
            <a:pPr marL="228600" lvl="0" indent="-228600" algn="l" rtl="0">
              <a:lnSpc>
                <a:spcPct val="90000"/>
              </a:lnSpc>
              <a:spcBef>
                <a:spcPts val="1000"/>
              </a:spcBef>
              <a:spcAft>
                <a:spcPts val="0"/>
              </a:spcAft>
              <a:buClr>
                <a:schemeClr val="dk1"/>
              </a:buClr>
              <a:buSzPct val="100000"/>
              <a:buChar char="•"/>
            </a:pPr>
            <a:r>
              <a:rPr lang="en-IN" sz="1600" b="1" dirty="0"/>
              <a:t>Conclusion (Key finding overall) </a:t>
            </a:r>
            <a:endParaRPr sz="1600" dirty="0"/>
          </a:p>
          <a:p>
            <a:pPr marL="228600" lvl="0" indent="-228600" algn="l" rtl="0">
              <a:lnSpc>
                <a:spcPct val="90000"/>
              </a:lnSpc>
              <a:spcBef>
                <a:spcPts val="1000"/>
              </a:spcBef>
              <a:spcAft>
                <a:spcPts val="0"/>
              </a:spcAft>
              <a:buClr>
                <a:schemeClr val="dk1"/>
              </a:buClr>
              <a:buSzPct val="100000"/>
              <a:buChar char="•"/>
            </a:pPr>
            <a:r>
              <a:rPr lang="en-IN" sz="1600" b="1" dirty="0"/>
              <a:t>Q&amp;A Slide </a:t>
            </a:r>
            <a:endParaRPr sz="1600" dirty="0"/>
          </a:p>
          <a:p>
            <a:pPr marL="228600" lvl="0" indent="-228600" algn="l" rtl="0">
              <a:lnSpc>
                <a:spcPct val="90000"/>
              </a:lnSpc>
              <a:spcBef>
                <a:spcPts val="1000"/>
              </a:spcBef>
              <a:spcAft>
                <a:spcPts val="0"/>
              </a:spcAft>
              <a:buClr>
                <a:schemeClr val="dk1"/>
              </a:buClr>
              <a:buSzPct val="100000"/>
              <a:buChar char="•"/>
            </a:pPr>
            <a:r>
              <a:rPr lang="en-IN" sz="1600" b="1" dirty="0"/>
              <a:t>Experience/Challenges working on Data Analysis Project.</a:t>
            </a:r>
            <a:endParaRPr sz="1600" dirty="0"/>
          </a:p>
          <a:p>
            <a:pPr marL="228600" lvl="0" indent="-130810" algn="l" rtl="0">
              <a:lnSpc>
                <a:spcPct val="90000"/>
              </a:lnSpc>
              <a:spcBef>
                <a:spcPts val="1000"/>
              </a:spcBef>
              <a:spcAft>
                <a:spcPts val="0"/>
              </a:spcAft>
              <a:buClr>
                <a:schemeClr val="dk1"/>
              </a:buClr>
              <a:buSzPct val="100000"/>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Business Problem and Use case</a:t>
            </a:r>
            <a:endParaRPr b="1" dirty="0">
              <a:solidFill>
                <a:srgbClr val="FF0000"/>
              </a:solidFill>
            </a:endParaRPr>
          </a:p>
        </p:txBody>
      </p:sp>
      <p:sp>
        <p:nvSpPr>
          <p:cNvPr id="111" name="Google Shape;111;p4"/>
          <p:cNvSpPr txBox="1">
            <a:spLocks noGrp="1"/>
          </p:cNvSpPr>
          <p:nvPr>
            <p:ph type="body" idx="1"/>
          </p:nvPr>
        </p:nvSpPr>
        <p:spPr>
          <a:xfrm>
            <a:off x="579948" y="1169234"/>
            <a:ext cx="11277271" cy="514162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20000"/>
              </a:lnSpc>
              <a:spcBef>
                <a:spcPts val="0"/>
              </a:spcBef>
              <a:spcAft>
                <a:spcPts val="0"/>
              </a:spcAft>
              <a:buClr>
                <a:schemeClr val="dk1"/>
              </a:buClr>
              <a:buSzPct val="100000"/>
              <a:buNone/>
            </a:pPr>
            <a:r>
              <a:rPr lang="en-US" sz="2000" dirty="0"/>
              <a:t>The engineering job market is increasingly competitive, with fresh graduates facing challenges in securing suitable employment. Understanding the factors influencing job placements, salaries, and career choices can help educational institutions, companies, and policymakers make informed decisions. By analyzing the employment outcomes of engineering graduates, we can identify trends and disparities related to gender, specialization, and college tier, providing insights that can enhance recruitment strategies and educational programs.</a:t>
            </a:r>
          </a:p>
          <a:p>
            <a:pPr marL="0" lvl="0" indent="0" algn="l" rtl="0">
              <a:lnSpc>
                <a:spcPct val="120000"/>
              </a:lnSpc>
              <a:spcBef>
                <a:spcPts val="0"/>
              </a:spcBef>
              <a:spcAft>
                <a:spcPts val="0"/>
              </a:spcAft>
              <a:buClr>
                <a:schemeClr val="dk1"/>
              </a:buClr>
              <a:buSzPct val="100000"/>
              <a:buNone/>
            </a:pPr>
            <a:endParaRPr lang="en-US" sz="2000" dirty="0"/>
          </a:p>
          <a:p>
            <a:pPr marL="0" lvl="0" indent="0" algn="l" rtl="0">
              <a:lnSpc>
                <a:spcPct val="120000"/>
              </a:lnSpc>
              <a:spcBef>
                <a:spcPts val="0"/>
              </a:spcBef>
              <a:spcAft>
                <a:spcPts val="0"/>
              </a:spcAft>
              <a:buClr>
                <a:schemeClr val="dk1"/>
              </a:buClr>
              <a:buSzPct val="100000"/>
              <a:buNone/>
            </a:pPr>
            <a:r>
              <a:rPr lang="en-US" sz="2400" b="1" dirty="0"/>
              <a:t>Key Points:</a:t>
            </a:r>
          </a:p>
          <a:p>
            <a:pPr marL="228600" lvl="0" indent="-228600" algn="l" rtl="0">
              <a:lnSpc>
                <a:spcPct val="120000"/>
              </a:lnSpc>
              <a:spcBef>
                <a:spcPts val="0"/>
              </a:spcBef>
              <a:spcAft>
                <a:spcPts val="0"/>
              </a:spcAft>
              <a:buClr>
                <a:schemeClr val="dk1"/>
              </a:buClr>
              <a:buSzPct val="100000"/>
              <a:buChar char="•"/>
            </a:pPr>
            <a:r>
              <a:rPr lang="en-US" sz="2000" b="1" dirty="0"/>
              <a:t>Use Case:</a:t>
            </a:r>
            <a:r>
              <a:rPr lang="en-US" sz="2000" dirty="0"/>
              <a:t> The findings can help educational institutions enhance their curriculum to better align with industry needs. Additionally, employers can utilize these insights to refine their recruitment strategies, ensuring they attract the right candidates.</a:t>
            </a:r>
          </a:p>
          <a:p>
            <a:pPr marL="228600" lvl="0" indent="-228600" algn="l" rtl="0">
              <a:lnSpc>
                <a:spcPct val="120000"/>
              </a:lnSpc>
              <a:spcBef>
                <a:spcPts val="0"/>
              </a:spcBef>
              <a:spcAft>
                <a:spcPts val="0"/>
              </a:spcAft>
              <a:buClr>
                <a:schemeClr val="dk1"/>
              </a:buClr>
              <a:buSzPct val="100000"/>
              <a:buChar char="•"/>
            </a:pPr>
            <a:r>
              <a:rPr lang="en-US" sz="2000" b="1" dirty="0"/>
              <a:t>Significance: </a:t>
            </a:r>
            <a:r>
              <a:rPr lang="en-US" sz="2000" dirty="0"/>
              <a:t>Understanding the relationship between various factors and salary outcomes can aid in formulating effective recruitment strategies for companies, ensuring they attract suitable candidates.</a:t>
            </a:r>
          </a:p>
          <a:p>
            <a:pPr marL="228600" lvl="0" indent="-228600" algn="l" rtl="0">
              <a:lnSpc>
                <a:spcPct val="120000"/>
              </a:lnSpc>
              <a:spcBef>
                <a:spcPts val="0"/>
              </a:spcBef>
              <a:spcAft>
                <a:spcPts val="0"/>
              </a:spcAft>
              <a:buClr>
                <a:schemeClr val="dk1"/>
              </a:buClr>
              <a:buSzPct val="100000"/>
              <a:buChar char="•"/>
            </a:pPr>
            <a:endParaRPr lang="en-US" sz="2000" dirty="0"/>
          </a:p>
          <a:p>
            <a:pPr marL="0" lvl="0" indent="0" algn="l" rtl="0">
              <a:lnSpc>
                <a:spcPct val="120000"/>
              </a:lnSpc>
              <a:spcBef>
                <a:spcPts val="0"/>
              </a:spcBef>
              <a:spcAft>
                <a:spcPts val="0"/>
              </a:spcAft>
              <a:buClr>
                <a:schemeClr val="dk1"/>
              </a:buClr>
              <a:buSzPct val="100000"/>
              <a:buNone/>
            </a:pPr>
            <a:r>
              <a:rPr lang="en-US" sz="2000" dirty="0"/>
              <a:t>This analysis not only sheds light on current job market dynamics but also contributes to improving the overall engineering education ecosystem.</a:t>
            </a:r>
          </a:p>
        </p:txBody>
      </p:sp>
    </p:spTree>
    <p:extLst>
      <p:ext uri="{BB962C8B-B14F-4D97-AF65-F5344CB8AC3E}">
        <p14:creationId xmlns:p14="http://schemas.microsoft.com/office/powerpoint/2010/main" val="138850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Objective of the Project</a:t>
            </a:r>
          </a:p>
        </p:txBody>
      </p:sp>
      <p:sp>
        <p:nvSpPr>
          <p:cNvPr id="111" name="Google Shape;111;p4"/>
          <p:cNvSpPr txBox="1">
            <a:spLocks noGrp="1"/>
          </p:cNvSpPr>
          <p:nvPr>
            <p:ph type="body" idx="1"/>
          </p:nvPr>
        </p:nvSpPr>
        <p:spPr>
          <a:xfrm>
            <a:off x="579948" y="1238887"/>
            <a:ext cx="11277271" cy="4967041"/>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20000"/>
              </a:lnSpc>
              <a:spcBef>
                <a:spcPts val="0"/>
              </a:spcBef>
              <a:spcAft>
                <a:spcPts val="0"/>
              </a:spcAft>
              <a:buClr>
                <a:schemeClr val="dk1"/>
              </a:buClr>
              <a:buSzPct val="100000"/>
              <a:buNone/>
            </a:pPr>
            <a:r>
              <a:rPr lang="en-US" sz="2000" dirty="0"/>
              <a:t>The objective of this project is to conduct a comprehensive </a:t>
            </a:r>
            <a:r>
              <a:rPr lang="en-US" sz="2000" b="1" dirty="0"/>
              <a:t>exploratory data analysis (EDA)</a:t>
            </a:r>
            <a:r>
              <a:rPr lang="en-US" sz="2000" dirty="0"/>
              <a:t> on the employment outcomes of engineering graduates. By focusing on salary as the target variable, the analysis aims to:</a:t>
            </a:r>
          </a:p>
          <a:p>
            <a:pPr marL="0" lvl="0" indent="0" algn="l" rtl="0">
              <a:lnSpc>
                <a:spcPct val="120000"/>
              </a:lnSpc>
              <a:spcBef>
                <a:spcPts val="0"/>
              </a:spcBef>
              <a:spcAft>
                <a:spcPts val="0"/>
              </a:spcAft>
              <a:buClr>
                <a:schemeClr val="dk1"/>
              </a:buClr>
              <a:buSzPct val="100000"/>
              <a:buNone/>
            </a:pPr>
            <a:endParaRPr lang="en-US" sz="2000" dirty="0"/>
          </a:p>
          <a:p>
            <a:pPr marL="342900" lvl="0" algn="l" rtl="0">
              <a:lnSpc>
                <a:spcPct val="120000"/>
              </a:lnSpc>
              <a:spcBef>
                <a:spcPts val="0"/>
              </a:spcBef>
              <a:spcAft>
                <a:spcPts val="0"/>
              </a:spcAft>
              <a:buClr>
                <a:schemeClr val="dk1"/>
              </a:buClr>
              <a:buSzPct val="100000"/>
              <a:buFont typeface="Wingdings" panose="05000000000000000000" pitchFamily="2" charset="2"/>
              <a:buChar char="§"/>
            </a:pPr>
            <a:r>
              <a:rPr lang="en-US" sz="2000" b="1" dirty="0"/>
              <a:t>Identify Factors Influencing Salaries</a:t>
            </a:r>
            <a:r>
              <a:rPr lang="en-US" sz="2000" dirty="0"/>
              <a:t>: Explore the relationships between various demographic, educational, and personal attributes of graduates and their corresponding salaries.</a:t>
            </a:r>
          </a:p>
          <a:p>
            <a:pPr marL="0" lvl="0" indent="0" algn="l" rtl="0">
              <a:lnSpc>
                <a:spcPct val="120000"/>
              </a:lnSpc>
              <a:spcBef>
                <a:spcPts val="0"/>
              </a:spcBef>
              <a:spcAft>
                <a:spcPts val="0"/>
              </a:spcAft>
              <a:buClr>
                <a:schemeClr val="dk1"/>
              </a:buClr>
              <a:buSzPct val="100000"/>
              <a:buNone/>
            </a:pPr>
            <a:r>
              <a:rPr lang="en-US" sz="2000" dirty="0"/>
              <a:t>  </a:t>
            </a:r>
          </a:p>
          <a:p>
            <a:pPr marL="342900" lvl="0" algn="l" rtl="0">
              <a:lnSpc>
                <a:spcPct val="120000"/>
              </a:lnSpc>
              <a:spcBef>
                <a:spcPts val="0"/>
              </a:spcBef>
              <a:spcAft>
                <a:spcPts val="0"/>
              </a:spcAft>
              <a:buClr>
                <a:schemeClr val="dk1"/>
              </a:buClr>
              <a:buSzPct val="100000"/>
              <a:buFont typeface="Wingdings" panose="05000000000000000000" pitchFamily="2" charset="2"/>
              <a:buChar char="§"/>
            </a:pPr>
            <a:r>
              <a:rPr lang="en-US" sz="2000" b="1" dirty="0"/>
              <a:t>Analyze Salary Distributions</a:t>
            </a:r>
            <a:r>
              <a:rPr lang="en-US" sz="2000" dirty="0"/>
              <a:t>: Understand the distribution of salaries across different specializations, degrees, and college tiers to identify trends and outliers.</a:t>
            </a:r>
          </a:p>
          <a:p>
            <a:pPr marL="0" lvl="0" indent="0" algn="l" rtl="0">
              <a:lnSpc>
                <a:spcPct val="120000"/>
              </a:lnSpc>
              <a:spcBef>
                <a:spcPts val="0"/>
              </a:spcBef>
              <a:spcAft>
                <a:spcPts val="0"/>
              </a:spcAft>
              <a:buClr>
                <a:schemeClr val="dk1"/>
              </a:buClr>
              <a:buSzPct val="100000"/>
              <a:buNone/>
            </a:pPr>
            <a:r>
              <a:rPr lang="en-US" sz="2000" dirty="0"/>
              <a:t>  </a:t>
            </a:r>
          </a:p>
          <a:p>
            <a:pPr marL="342900" lvl="0" algn="l" rtl="0">
              <a:lnSpc>
                <a:spcPct val="120000"/>
              </a:lnSpc>
              <a:spcBef>
                <a:spcPts val="0"/>
              </a:spcBef>
              <a:spcAft>
                <a:spcPts val="0"/>
              </a:spcAft>
              <a:buClr>
                <a:schemeClr val="dk1"/>
              </a:buClr>
              <a:buSzPct val="100000"/>
              <a:buFont typeface="Wingdings" panose="05000000000000000000" pitchFamily="2" charset="2"/>
              <a:buChar char="§"/>
            </a:pPr>
            <a:r>
              <a:rPr lang="en-US" sz="2000" b="1" dirty="0"/>
              <a:t>Investigate Gender and Specialization Preferences</a:t>
            </a:r>
            <a:r>
              <a:rPr lang="en-US" sz="2000" dirty="0"/>
              <a:t>: Examine if there are significant relationships between gender and specialization choices among engineering graduates.</a:t>
            </a:r>
          </a:p>
          <a:p>
            <a:pPr marL="0" lvl="0" indent="0" algn="l" rtl="0">
              <a:lnSpc>
                <a:spcPct val="120000"/>
              </a:lnSpc>
              <a:spcBef>
                <a:spcPts val="0"/>
              </a:spcBef>
              <a:spcAft>
                <a:spcPts val="0"/>
              </a:spcAft>
              <a:buClr>
                <a:schemeClr val="dk1"/>
              </a:buClr>
              <a:buSzPct val="100000"/>
              <a:buNone/>
            </a:pPr>
            <a:endParaRPr lang="en-US" sz="2000" dirty="0"/>
          </a:p>
          <a:p>
            <a:pPr marL="342900" lvl="0" algn="l" rtl="0">
              <a:lnSpc>
                <a:spcPct val="120000"/>
              </a:lnSpc>
              <a:spcBef>
                <a:spcPts val="0"/>
              </a:spcBef>
              <a:spcAft>
                <a:spcPts val="0"/>
              </a:spcAft>
              <a:buClr>
                <a:schemeClr val="dk1"/>
              </a:buClr>
              <a:buSzPct val="100000"/>
              <a:buFont typeface="Wingdings" panose="05000000000000000000" pitchFamily="2" charset="2"/>
              <a:buChar char="§"/>
            </a:pPr>
            <a:r>
              <a:rPr lang="en-US" sz="2000" b="1" dirty="0"/>
              <a:t>Evaluate Employment Claims</a:t>
            </a:r>
            <a:r>
              <a:rPr lang="en-US" sz="2000" dirty="0"/>
              <a:t>: Assess the validity of claims regarding salary ranges for specific job roles such as Programming Analyst, Software Engineer, Hardware Engineer, and Associate Engineer.</a:t>
            </a:r>
          </a:p>
          <a:p>
            <a:pPr marL="0" lvl="0" indent="0" algn="l" rtl="0">
              <a:lnSpc>
                <a:spcPct val="120000"/>
              </a:lnSpc>
              <a:spcBef>
                <a:spcPts val="0"/>
              </a:spcBef>
              <a:spcAft>
                <a:spcPts val="0"/>
              </a:spcAft>
              <a:buClr>
                <a:schemeClr val="dk1"/>
              </a:buClr>
              <a:buSzPct val="100000"/>
              <a:buNone/>
            </a:pPr>
            <a:endParaRPr lang="en-US" sz="2000" dirty="0"/>
          </a:p>
          <a:p>
            <a:pPr marL="0" lvl="0" indent="0" algn="l" rtl="0">
              <a:lnSpc>
                <a:spcPct val="120000"/>
              </a:lnSpc>
              <a:spcBef>
                <a:spcPts val="0"/>
              </a:spcBef>
              <a:spcAft>
                <a:spcPts val="0"/>
              </a:spcAft>
              <a:buClr>
                <a:schemeClr val="dk1"/>
              </a:buClr>
              <a:buSzPct val="100000"/>
              <a:buNone/>
            </a:pPr>
            <a:r>
              <a:rPr lang="en-US" sz="2000" dirty="0"/>
              <a:t>By achieving these objectives, the project aims to provide valuable insights for educational institutions, recruitment agencies, and policymakers, thereby contributing to improved educational and employment strategies in the engineering sector.</a:t>
            </a:r>
          </a:p>
        </p:txBody>
      </p:sp>
    </p:spTree>
    <p:extLst>
      <p:ext uri="{BB962C8B-B14F-4D97-AF65-F5344CB8AC3E}">
        <p14:creationId xmlns:p14="http://schemas.microsoft.com/office/powerpoint/2010/main" val="370654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Summary of the Data </a:t>
            </a:r>
          </a:p>
        </p:txBody>
      </p:sp>
      <p:sp>
        <p:nvSpPr>
          <p:cNvPr id="111" name="Google Shape;111;p4"/>
          <p:cNvSpPr txBox="1">
            <a:spLocks noGrp="1"/>
          </p:cNvSpPr>
          <p:nvPr>
            <p:ph type="body" idx="1"/>
          </p:nvPr>
        </p:nvSpPr>
        <p:spPr>
          <a:xfrm>
            <a:off x="579948" y="1238888"/>
            <a:ext cx="11277271" cy="382778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ct val="100000"/>
              <a:buNone/>
            </a:pPr>
            <a:r>
              <a:rPr lang="en-US" sz="1600" dirty="0"/>
              <a:t>The dataset contains employment outcomes for about 4,000 engineering graduates, featuring around 40 variables that impact job placements and salaries.</a:t>
            </a:r>
          </a:p>
          <a:p>
            <a:pPr marL="0" lvl="0" indent="0" algn="l" rtl="0">
              <a:lnSpc>
                <a:spcPct val="120000"/>
              </a:lnSpc>
              <a:spcBef>
                <a:spcPts val="0"/>
              </a:spcBef>
              <a:spcAft>
                <a:spcPts val="0"/>
              </a:spcAft>
              <a:buClr>
                <a:schemeClr val="dk1"/>
              </a:buClr>
              <a:buSzPct val="100000"/>
              <a:buNone/>
            </a:pPr>
            <a:endParaRPr lang="en-US" sz="1600" dirty="0"/>
          </a:p>
          <a:p>
            <a:pPr marL="285750" lvl="0" indent="-285750" algn="l" rtl="0">
              <a:lnSpc>
                <a:spcPct val="120000"/>
              </a:lnSpc>
              <a:spcBef>
                <a:spcPts val="0"/>
              </a:spcBef>
              <a:spcAft>
                <a:spcPts val="0"/>
              </a:spcAft>
              <a:buClr>
                <a:schemeClr val="dk1"/>
              </a:buClr>
              <a:buSzPct val="100000"/>
              <a:buFont typeface="Wingdings" panose="05000000000000000000" pitchFamily="2" charset="2"/>
              <a:buChar char="Ø"/>
            </a:pPr>
            <a:r>
              <a:rPr lang="en-US" sz="1600" b="1" dirty="0"/>
              <a:t>Continuous Variables: </a:t>
            </a:r>
          </a:p>
          <a:p>
            <a:pPr marL="742950" lvl="1" indent="-285750">
              <a:lnSpc>
                <a:spcPct val="120000"/>
              </a:lnSpc>
              <a:spcBef>
                <a:spcPts val="0"/>
              </a:spcBef>
              <a:buSzPct val="100000"/>
            </a:pPr>
            <a:r>
              <a:rPr lang="en-US" sz="1600" b="1" dirty="0"/>
              <a:t>Salary: </a:t>
            </a:r>
            <a:r>
              <a:rPr lang="en-US" sz="1600" dirty="0"/>
              <a:t>Target variable representing graduates' earnings.</a:t>
            </a:r>
          </a:p>
          <a:p>
            <a:pPr marL="742950" lvl="1" indent="-285750">
              <a:lnSpc>
                <a:spcPct val="120000"/>
              </a:lnSpc>
              <a:spcBef>
                <a:spcPts val="0"/>
              </a:spcBef>
              <a:buSzPct val="100000"/>
            </a:pPr>
            <a:r>
              <a:rPr lang="en-US" sz="1600" b="1" dirty="0"/>
              <a:t>Academic Performance: </a:t>
            </a:r>
            <a:r>
              <a:rPr lang="en-US" sz="1600" dirty="0"/>
              <a:t>Includes 10th and 12th-grade percentages and college GPA.</a:t>
            </a:r>
          </a:p>
          <a:p>
            <a:pPr marL="742950" lvl="1" indent="-285750">
              <a:lnSpc>
                <a:spcPct val="120000"/>
              </a:lnSpc>
              <a:spcBef>
                <a:spcPts val="0"/>
              </a:spcBef>
              <a:buSzPct val="100000"/>
            </a:pPr>
            <a:r>
              <a:rPr lang="en-US" sz="1600" b="1" dirty="0"/>
              <a:t>Skill Scores: </a:t>
            </a:r>
            <a:r>
              <a:rPr lang="en-US" sz="1600" dirty="0"/>
              <a:t>Metrics for subjects like English, Logical reasoning, Quantitative skills, and various engineering fields.</a:t>
            </a:r>
          </a:p>
          <a:p>
            <a:pPr marL="0" lvl="0" indent="0" algn="l" rtl="0">
              <a:lnSpc>
                <a:spcPct val="120000"/>
              </a:lnSpc>
              <a:spcBef>
                <a:spcPts val="0"/>
              </a:spcBef>
              <a:spcAft>
                <a:spcPts val="0"/>
              </a:spcAft>
              <a:buClr>
                <a:schemeClr val="dk1"/>
              </a:buClr>
              <a:buSzPct val="100000"/>
              <a:buNone/>
            </a:pPr>
            <a:endParaRPr lang="en-US" sz="1600" dirty="0"/>
          </a:p>
          <a:p>
            <a:pPr marL="285750" lvl="0" indent="-285750" algn="l" rtl="0">
              <a:lnSpc>
                <a:spcPct val="120000"/>
              </a:lnSpc>
              <a:spcBef>
                <a:spcPts val="0"/>
              </a:spcBef>
              <a:spcAft>
                <a:spcPts val="0"/>
              </a:spcAft>
              <a:buClr>
                <a:schemeClr val="dk1"/>
              </a:buClr>
              <a:buSzPct val="100000"/>
              <a:buFont typeface="Wingdings" panose="05000000000000000000" pitchFamily="2" charset="2"/>
              <a:buChar char="Ø"/>
            </a:pPr>
            <a:r>
              <a:rPr lang="en-US" sz="1600" b="1" dirty="0"/>
              <a:t>Categorical Variables: </a:t>
            </a:r>
          </a:p>
          <a:p>
            <a:pPr marL="742950" lvl="1" indent="-285750">
              <a:lnSpc>
                <a:spcPct val="120000"/>
              </a:lnSpc>
              <a:spcBef>
                <a:spcPts val="0"/>
              </a:spcBef>
              <a:buSzPct val="100000"/>
            </a:pPr>
            <a:r>
              <a:rPr lang="en-US" sz="1600" b="1" dirty="0"/>
              <a:t>Gender: </a:t>
            </a:r>
            <a:r>
              <a:rPr lang="en-US" sz="1600" dirty="0"/>
              <a:t>Reflects gender representation in engineering.</a:t>
            </a:r>
          </a:p>
          <a:p>
            <a:pPr marL="742950" lvl="1" indent="-285750">
              <a:lnSpc>
                <a:spcPct val="120000"/>
              </a:lnSpc>
              <a:spcBef>
                <a:spcPts val="0"/>
              </a:spcBef>
              <a:buSzPct val="100000"/>
            </a:pPr>
            <a:r>
              <a:rPr lang="en-US" sz="1600" b="1" dirty="0"/>
              <a:t>Degree: </a:t>
            </a:r>
            <a:r>
              <a:rPr lang="en-US" sz="1600" dirty="0"/>
              <a:t>Indicates graduates' specializations.</a:t>
            </a:r>
          </a:p>
          <a:p>
            <a:pPr marL="742950" lvl="1" indent="-285750">
              <a:lnSpc>
                <a:spcPct val="120000"/>
              </a:lnSpc>
              <a:spcBef>
                <a:spcPts val="0"/>
              </a:spcBef>
              <a:buSzPct val="100000"/>
            </a:pPr>
            <a:r>
              <a:rPr lang="en-US" sz="1600" b="1" dirty="0"/>
              <a:t>Specialization: </a:t>
            </a:r>
            <a:r>
              <a:rPr lang="en-US" sz="1600" dirty="0"/>
              <a:t>Focus areas of study.</a:t>
            </a:r>
          </a:p>
          <a:p>
            <a:pPr marL="742950" lvl="1" indent="-285750">
              <a:lnSpc>
                <a:spcPct val="120000"/>
              </a:lnSpc>
              <a:spcBef>
                <a:spcPts val="0"/>
              </a:spcBef>
              <a:buSzPct val="100000"/>
            </a:pPr>
            <a:r>
              <a:rPr lang="en-US" sz="1600" b="1" dirty="0"/>
              <a:t>College Tier: </a:t>
            </a:r>
            <a:r>
              <a:rPr lang="en-US" sz="1600" dirty="0"/>
              <a:t>Ranks educational institutions.</a:t>
            </a:r>
          </a:p>
          <a:p>
            <a:pPr marL="0" lvl="0" indent="0" algn="l" rtl="0">
              <a:lnSpc>
                <a:spcPct val="120000"/>
              </a:lnSpc>
              <a:spcBef>
                <a:spcPts val="0"/>
              </a:spcBef>
              <a:spcAft>
                <a:spcPts val="0"/>
              </a:spcAft>
              <a:buClr>
                <a:schemeClr val="dk1"/>
              </a:buClr>
              <a:buSzPct val="100000"/>
              <a:buNone/>
            </a:pPr>
            <a:endParaRPr lang="en-US" sz="1600" dirty="0"/>
          </a:p>
          <a:p>
            <a:pPr marL="0" lvl="0" indent="0" algn="l" rtl="0">
              <a:lnSpc>
                <a:spcPct val="120000"/>
              </a:lnSpc>
              <a:spcBef>
                <a:spcPts val="0"/>
              </a:spcBef>
              <a:spcAft>
                <a:spcPts val="0"/>
              </a:spcAft>
              <a:buClr>
                <a:schemeClr val="dk1"/>
              </a:buClr>
              <a:buSzPct val="100000"/>
              <a:buNone/>
            </a:pPr>
            <a:r>
              <a:rPr lang="en-US" sz="1600" dirty="0"/>
              <a:t>The primary focus is on </a:t>
            </a:r>
            <a:r>
              <a:rPr lang="en-US" sz="1600" b="1" dirty="0"/>
              <a:t>Salary</a:t>
            </a:r>
            <a:r>
              <a:rPr lang="en-US" sz="1600" dirty="0"/>
              <a:t>, allowing analysis of relationships between education, demographics, and earnings in the engineering sector.</a:t>
            </a:r>
          </a:p>
        </p:txBody>
      </p:sp>
    </p:spTree>
    <p:extLst>
      <p:ext uri="{BB962C8B-B14F-4D97-AF65-F5344CB8AC3E}">
        <p14:creationId xmlns:p14="http://schemas.microsoft.com/office/powerpoint/2010/main" val="4902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18255"/>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a:t>
            </a:r>
            <a:endParaRPr lang="en-US" b="1" dirty="0">
              <a:solidFill>
                <a:srgbClr val="FF0000"/>
              </a:solidFill>
            </a:endParaRPr>
          </a:p>
        </p:txBody>
      </p:sp>
      <p:sp>
        <p:nvSpPr>
          <p:cNvPr id="111" name="Google Shape;111;p4"/>
          <p:cNvSpPr txBox="1">
            <a:spLocks noGrp="1"/>
          </p:cNvSpPr>
          <p:nvPr>
            <p:ph type="body" idx="1"/>
          </p:nvPr>
        </p:nvSpPr>
        <p:spPr>
          <a:xfrm>
            <a:off x="579948" y="1124262"/>
            <a:ext cx="11277271" cy="529152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ct val="100000"/>
              <a:buNone/>
            </a:pPr>
            <a:r>
              <a:rPr lang="en-US" sz="1600" dirty="0"/>
              <a:t>Exploratory Data Analysis (EDA) is a critical step in understanding the dataset, focusing on various statistical and visual techniques to uncover patterns and insights.</a:t>
            </a:r>
          </a:p>
          <a:p>
            <a:pPr marL="0" lvl="0" indent="0" algn="l" rtl="0">
              <a:lnSpc>
                <a:spcPct val="120000"/>
              </a:lnSpc>
              <a:spcBef>
                <a:spcPts val="0"/>
              </a:spcBef>
              <a:spcAft>
                <a:spcPts val="0"/>
              </a:spcAft>
              <a:buClr>
                <a:schemeClr val="dk1"/>
              </a:buClr>
              <a:buSzPct val="100000"/>
              <a:buNone/>
            </a:pPr>
            <a:endParaRPr lang="en-US" sz="1600" dirty="0"/>
          </a:p>
          <a:p>
            <a:pPr marL="342900" lvl="0" algn="just" rtl="0">
              <a:lnSpc>
                <a:spcPct val="114000"/>
              </a:lnSpc>
              <a:spcBef>
                <a:spcPts val="0"/>
              </a:spcBef>
              <a:spcAft>
                <a:spcPts val="0"/>
              </a:spcAft>
              <a:buClr>
                <a:schemeClr val="dk1"/>
              </a:buClr>
              <a:buSzPct val="100000"/>
              <a:buFont typeface="+mj-lt"/>
              <a:buAutoNum type="alphaLcParenR"/>
            </a:pPr>
            <a:r>
              <a:rPr lang="en-US" sz="1600" b="1" dirty="0"/>
              <a:t>Data Cleaning Steps:</a:t>
            </a:r>
          </a:p>
          <a:p>
            <a:pPr marL="0" lvl="0" indent="0" algn="just" rtl="0">
              <a:lnSpc>
                <a:spcPct val="114000"/>
              </a:lnSpc>
              <a:spcBef>
                <a:spcPts val="0"/>
              </a:spcBef>
              <a:spcAft>
                <a:spcPts val="0"/>
              </a:spcAft>
              <a:buClr>
                <a:schemeClr val="dk1"/>
              </a:buClr>
              <a:buSzPct val="100000"/>
              <a:buNone/>
            </a:pPr>
            <a:r>
              <a:rPr lang="en-US" sz="1600" dirty="0"/>
              <a:t>Removed rows with missing values and trimmed whitespace in column names. Converted columns to appropriate data types for consistency.</a:t>
            </a:r>
          </a:p>
          <a:p>
            <a:pPr marL="0" lvl="0" indent="0" algn="just" rtl="0">
              <a:lnSpc>
                <a:spcPct val="114000"/>
              </a:lnSpc>
              <a:spcBef>
                <a:spcPts val="0"/>
              </a:spcBef>
              <a:spcAft>
                <a:spcPts val="0"/>
              </a:spcAft>
              <a:buClr>
                <a:schemeClr val="dk1"/>
              </a:buClr>
              <a:buSzPct val="100000"/>
              <a:buNone/>
            </a:pPr>
            <a:r>
              <a:rPr lang="en-US" sz="1600" b="1" dirty="0"/>
              <a:t>b)   Data Manipulation Steps:</a:t>
            </a:r>
          </a:p>
          <a:p>
            <a:pPr marL="0" lvl="0" indent="0" algn="just" rtl="0">
              <a:lnSpc>
                <a:spcPct val="114000"/>
              </a:lnSpc>
              <a:spcBef>
                <a:spcPts val="0"/>
              </a:spcBef>
              <a:spcAft>
                <a:spcPts val="0"/>
              </a:spcAft>
              <a:buClr>
                <a:schemeClr val="dk1"/>
              </a:buClr>
              <a:buSzPct val="100000"/>
              <a:buNone/>
            </a:pPr>
            <a:r>
              <a:rPr lang="en-US" sz="1600" dirty="0"/>
              <a:t>Selected relevant features for analysis and identified outliers using boxplots. Normalized numerical features when necessary.</a:t>
            </a:r>
          </a:p>
          <a:p>
            <a:pPr marL="0" lvl="0" indent="0" algn="just" rtl="0">
              <a:lnSpc>
                <a:spcPct val="114000"/>
              </a:lnSpc>
              <a:spcBef>
                <a:spcPts val="0"/>
              </a:spcBef>
              <a:spcAft>
                <a:spcPts val="0"/>
              </a:spcAft>
              <a:buClr>
                <a:schemeClr val="dk1"/>
              </a:buClr>
              <a:buSzPct val="100000"/>
              <a:buNone/>
            </a:pPr>
            <a:r>
              <a:rPr lang="en-US" sz="1600" b="1" dirty="0"/>
              <a:t>c)    Univariate Analysis Steps:</a:t>
            </a:r>
          </a:p>
          <a:p>
            <a:pPr marL="0" lvl="0" indent="0" algn="just" rtl="0">
              <a:lnSpc>
                <a:spcPct val="114000"/>
              </a:lnSpc>
              <a:spcBef>
                <a:spcPts val="0"/>
              </a:spcBef>
              <a:spcAft>
                <a:spcPts val="0"/>
              </a:spcAft>
              <a:buClr>
                <a:schemeClr val="dk1"/>
              </a:buClr>
              <a:buSzPct val="100000"/>
              <a:buNone/>
            </a:pPr>
            <a:r>
              <a:rPr lang="en-US" sz="1600" dirty="0"/>
              <a:t>Used histograms to visualize frequency distributions and boxplots to identify outliers in numerical variables. Created count plots for categorical variables to assess their distributions.</a:t>
            </a:r>
          </a:p>
          <a:p>
            <a:pPr marL="0" lvl="0" indent="0" algn="just" rtl="0">
              <a:lnSpc>
                <a:spcPct val="114000"/>
              </a:lnSpc>
              <a:spcBef>
                <a:spcPts val="0"/>
              </a:spcBef>
              <a:spcAft>
                <a:spcPts val="0"/>
              </a:spcAft>
              <a:buClr>
                <a:schemeClr val="dk1"/>
              </a:buClr>
              <a:buSzPct val="100000"/>
              <a:buNone/>
            </a:pPr>
            <a:r>
              <a:rPr lang="en-US" sz="1600" b="1" dirty="0"/>
              <a:t>d)    Bivariate Analysis Steps:</a:t>
            </a:r>
          </a:p>
          <a:p>
            <a:pPr marL="0" lvl="0" indent="0" algn="just" rtl="0">
              <a:lnSpc>
                <a:spcPct val="114000"/>
              </a:lnSpc>
              <a:spcBef>
                <a:spcPts val="0"/>
              </a:spcBef>
              <a:spcAft>
                <a:spcPts val="0"/>
              </a:spcAft>
              <a:buClr>
                <a:schemeClr val="dk1"/>
              </a:buClr>
              <a:buSzPct val="100000"/>
              <a:buNone/>
            </a:pPr>
            <a:r>
              <a:rPr lang="en-US" sz="1600" dirty="0"/>
              <a:t>Generated scatter and </a:t>
            </a:r>
            <a:r>
              <a:rPr lang="en-US" sz="1600" dirty="0" err="1"/>
              <a:t>hexbin</a:t>
            </a:r>
            <a:r>
              <a:rPr lang="en-US" sz="1600" dirty="0"/>
              <a:t> plots to explore relationships between salary and numerical variables. Created box plots to analyze salary distributions by categorical factors like degree and specialization.</a:t>
            </a:r>
          </a:p>
          <a:p>
            <a:pPr marL="0" lvl="0" indent="0" algn="just" rtl="0">
              <a:lnSpc>
                <a:spcPct val="120000"/>
              </a:lnSpc>
              <a:spcBef>
                <a:spcPts val="0"/>
              </a:spcBef>
              <a:spcAft>
                <a:spcPts val="0"/>
              </a:spcAft>
              <a:buClr>
                <a:schemeClr val="dk1"/>
              </a:buClr>
              <a:buSzPct val="100000"/>
              <a:buNone/>
            </a:pPr>
            <a:endParaRPr lang="en-US" sz="1600" dirty="0"/>
          </a:p>
          <a:p>
            <a:pPr marL="0" lvl="0" indent="0" algn="just" rtl="0">
              <a:lnSpc>
                <a:spcPct val="120000"/>
              </a:lnSpc>
              <a:spcBef>
                <a:spcPts val="0"/>
              </a:spcBef>
              <a:spcAft>
                <a:spcPts val="0"/>
              </a:spcAft>
              <a:buClr>
                <a:schemeClr val="dk1"/>
              </a:buClr>
              <a:buSzPct val="100000"/>
              <a:buNone/>
            </a:pPr>
            <a:r>
              <a:rPr lang="en-US" sz="1600" dirty="0"/>
              <a:t>Overall, the EDA provided insights into the factors influencing salaries among engineering graduates and set the stage for further statistical analysis and hypothesis testing.</a:t>
            </a:r>
            <a:endParaRPr lang="en-US" sz="2400" dirty="0"/>
          </a:p>
        </p:txBody>
      </p:sp>
    </p:spTree>
    <p:extLst>
      <p:ext uri="{BB962C8B-B14F-4D97-AF65-F5344CB8AC3E}">
        <p14:creationId xmlns:p14="http://schemas.microsoft.com/office/powerpoint/2010/main" val="23390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 Data Cleaning and Manipulation Steps</a:t>
            </a:r>
          </a:p>
        </p:txBody>
      </p:sp>
      <p:sp>
        <p:nvSpPr>
          <p:cNvPr id="111" name="Google Shape;111;p4"/>
          <p:cNvSpPr txBox="1">
            <a:spLocks noGrp="1"/>
          </p:cNvSpPr>
          <p:nvPr>
            <p:ph type="body" idx="1"/>
          </p:nvPr>
        </p:nvSpPr>
        <p:spPr>
          <a:xfrm>
            <a:off x="579948" y="1193917"/>
            <a:ext cx="11277271" cy="4967041"/>
          </a:xfrm>
          <a:prstGeom prst="rect">
            <a:avLst/>
          </a:prstGeom>
          <a:noFill/>
          <a:ln>
            <a:noFill/>
          </a:ln>
        </p:spPr>
        <p:txBody>
          <a:bodyPr spcFirstLastPara="1" wrap="square" lIns="91425" tIns="45700" rIns="91425" bIns="45700" anchor="t" anchorCtr="0">
            <a:normAutofit/>
          </a:bodyPr>
          <a:lstStyle/>
          <a:p>
            <a:pPr lvl="0" indent="-457200" algn="l" rtl="0">
              <a:lnSpc>
                <a:spcPct val="120000"/>
              </a:lnSpc>
              <a:spcBef>
                <a:spcPts val="0"/>
              </a:spcBef>
              <a:spcAft>
                <a:spcPts val="0"/>
              </a:spcAft>
              <a:buClr>
                <a:schemeClr val="dk1"/>
              </a:buClr>
              <a:buSzPct val="100000"/>
              <a:buFont typeface="+mj-lt"/>
              <a:buAutoNum type="alphaLcParenR"/>
            </a:pPr>
            <a:r>
              <a:rPr lang="en-US" sz="2400" b="1" dirty="0"/>
              <a:t>Data Cleaning Steps</a:t>
            </a:r>
          </a:p>
          <a:p>
            <a:pPr marL="114300" indent="0">
              <a:buNone/>
            </a:pPr>
            <a:r>
              <a:rPr lang="en-US" sz="1800" dirty="0"/>
              <a:t>The data cleaning process was crucial to ensure the integrity of the analysis. Initially, missing values were addressed by removing rows with incomplete data to avoid any biases in the results. To maintain consistency across the dataset, column names were standardized by stripping any leading or trailing spaces. </a:t>
            </a:r>
          </a:p>
          <a:p>
            <a:pPr marL="114300" indent="0">
              <a:buNone/>
            </a:pPr>
            <a:r>
              <a:rPr lang="en-US" sz="1800" dirty="0"/>
              <a:t>Additionally, data types were verified and converted as necessary, ensuring that numerical fields were properly formatted for accurate calculations. Duplicate entries were also identified and eliminated, further enhancing the quality of the dataset.</a:t>
            </a:r>
          </a:p>
          <a:p>
            <a:pPr marL="0" lvl="0" indent="0" algn="l" rtl="0">
              <a:lnSpc>
                <a:spcPct val="120000"/>
              </a:lnSpc>
              <a:spcBef>
                <a:spcPts val="0"/>
              </a:spcBef>
              <a:spcAft>
                <a:spcPts val="0"/>
              </a:spcAft>
              <a:buClr>
                <a:schemeClr val="dk1"/>
              </a:buClr>
              <a:buSzPct val="100000"/>
              <a:buNone/>
            </a:pPr>
            <a:endParaRPr lang="en-US" sz="2400" b="1" dirty="0"/>
          </a:p>
          <a:p>
            <a:pPr lvl="0" indent="-457200" algn="l" rtl="0">
              <a:lnSpc>
                <a:spcPct val="120000"/>
              </a:lnSpc>
              <a:spcBef>
                <a:spcPts val="0"/>
              </a:spcBef>
              <a:spcAft>
                <a:spcPts val="0"/>
              </a:spcAft>
              <a:buClr>
                <a:schemeClr val="dk1"/>
              </a:buClr>
              <a:buSzPct val="100000"/>
              <a:buFont typeface="+mj-lt"/>
              <a:buAutoNum type="alphaLcParenR"/>
            </a:pPr>
            <a:r>
              <a:rPr lang="en-US" sz="2400" b="1" dirty="0"/>
              <a:t>Data Manipulation Steps</a:t>
            </a:r>
          </a:p>
          <a:p>
            <a:pPr marL="114300" indent="0">
              <a:buNone/>
            </a:pPr>
            <a:r>
              <a:rPr lang="en-US" sz="1800" dirty="0"/>
              <a:t>The data manipulation process involved several key steps to prepare the dataset for thorough analysis. Categorical variables were encoded to make them suitable for statistical analysis, enabling more accurate comparisons between different groups. </a:t>
            </a:r>
          </a:p>
          <a:p>
            <a:pPr marL="114300" indent="0">
              <a:buNone/>
            </a:pPr>
            <a:r>
              <a:rPr lang="en-US" sz="1800" dirty="0"/>
              <a:t>Relevant subsets of data were created to focus on specific trends and relationships within the dataset. This approach not only streamlined the analysis process but also ensured that the dataset was organized and ready for exploratory data analysis, facilitating a clearer understanding of the insights derived from the data.</a:t>
            </a:r>
            <a:endParaRPr lang="en-US" sz="3600" b="1" dirty="0"/>
          </a:p>
          <a:p>
            <a:pPr marL="0" lvl="0" indent="0" algn="l" rtl="0">
              <a:lnSpc>
                <a:spcPct val="120000"/>
              </a:lnSpc>
              <a:spcBef>
                <a:spcPts val="0"/>
              </a:spcBef>
              <a:spcAft>
                <a:spcPts val="0"/>
              </a:spcAft>
              <a:buClr>
                <a:schemeClr val="dk1"/>
              </a:buClr>
              <a:buSzPct val="100000"/>
              <a:buNone/>
            </a:pPr>
            <a:endParaRPr lang="en-US" sz="2400" b="1" dirty="0"/>
          </a:p>
          <a:p>
            <a:pPr marL="114300" indent="0">
              <a:buNone/>
            </a:pPr>
            <a:endParaRPr lang="en-US" sz="1800" dirty="0"/>
          </a:p>
          <a:p>
            <a:pPr marL="114300" indent="0">
              <a:buNone/>
            </a:pPr>
            <a:endParaRPr lang="en-US" sz="1800" dirty="0"/>
          </a:p>
        </p:txBody>
      </p:sp>
    </p:spTree>
    <p:extLst>
      <p:ext uri="{BB962C8B-B14F-4D97-AF65-F5344CB8AC3E}">
        <p14:creationId xmlns:p14="http://schemas.microsoft.com/office/powerpoint/2010/main" val="53563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dirty="0">
                <a:solidFill>
                  <a:srgbClr val="FF0000"/>
                </a:solidFill>
              </a:rPr>
              <a:t> Univariate and Bivariate Analysis Steps</a:t>
            </a:r>
          </a:p>
        </p:txBody>
      </p:sp>
      <p:sp>
        <p:nvSpPr>
          <p:cNvPr id="111" name="Google Shape;111;p4"/>
          <p:cNvSpPr txBox="1">
            <a:spLocks noGrp="1"/>
          </p:cNvSpPr>
          <p:nvPr>
            <p:ph type="body" idx="1"/>
          </p:nvPr>
        </p:nvSpPr>
        <p:spPr>
          <a:xfrm>
            <a:off x="579948" y="1073995"/>
            <a:ext cx="11277271" cy="5027001"/>
          </a:xfrm>
          <a:prstGeom prst="rect">
            <a:avLst/>
          </a:prstGeom>
          <a:noFill/>
          <a:ln>
            <a:noFill/>
          </a:ln>
        </p:spPr>
        <p:txBody>
          <a:bodyPr spcFirstLastPara="1" wrap="square" lIns="91425" tIns="45700" rIns="91425" bIns="45700" anchor="t" anchorCtr="0">
            <a:normAutofit lnSpcReduction="10000"/>
          </a:bodyPr>
          <a:lstStyle/>
          <a:p>
            <a:pPr marL="114300" indent="0" algn="just">
              <a:lnSpc>
                <a:spcPct val="150000"/>
              </a:lnSpc>
              <a:buNone/>
            </a:pPr>
            <a:r>
              <a:rPr lang="en-US" sz="2400" b="1" dirty="0"/>
              <a:t>c)  Bivariate Analysis Steps</a:t>
            </a:r>
          </a:p>
          <a:p>
            <a:pPr marL="114300" indent="0" algn="just">
              <a:buNone/>
            </a:pPr>
            <a:r>
              <a:rPr lang="en-US" sz="1800" dirty="0"/>
              <a:t>Univariate analysis focused on the distribution of individual variables. </a:t>
            </a:r>
          </a:p>
          <a:p>
            <a:pPr lvl="1" algn="just">
              <a:lnSpc>
                <a:spcPct val="150000"/>
              </a:lnSpc>
            </a:pPr>
            <a:r>
              <a:rPr lang="en-US" sz="1700" dirty="0"/>
              <a:t>Histograms and density plots were created for numerical columns to visualize frequency distributions and identify outliers. </a:t>
            </a:r>
          </a:p>
          <a:p>
            <a:pPr lvl="1" algn="just">
              <a:lnSpc>
                <a:spcPct val="100000"/>
              </a:lnSpc>
            </a:pPr>
            <a:r>
              <a:rPr lang="en-US" sz="1700" dirty="0"/>
              <a:t>Boxplots assessed data spread, while count plots showed the frequency distribution of categorical variables. </a:t>
            </a:r>
          </a:p>
          <a:p>
            <a:pPr marL="114300" indent="0" algn="just">
              <a:lnSpc>
                <a:spcPct val="150000"/>
              </a:lnSpc>
              <a:buNone/>
            </a:pPr>
            <a:r>
              <a:rPr lang="en-US" sz="1800" dirty="0"/>
              <a:t>Each visualization included observations on central tendencies and notable anomalies.</a:t>
            </a:r>
            <a:endParaRPr lang="en-US" sz="2400" b="1" dirty="0"/>
          </a:p>
          <a:p>
            <a:pPr marL="114300" indent="0" algn="just">
              <a:lnSpc>
                <a:spcPct val="150000"/>
              </a:lnSpc>
              <a:buNone/>
            </a:pPr>
            <a:r>
              <a:rPr lang="en-US" sz="2400" b="1" dirty="0"/>
              <a:t>d)  Bivariate Analysis Steps</a:t>
            </a:r>
          </a:p>
          <a:p>
            <a:pPr marL="114300" indent="0" algn="just">
              <a:buNone/>
            </a:pPr>
            <a:r>
              <a:rPr lang="en-US" sz="1800" dirty="0"/>
              <a:t>Bivariate analysis explored relationships between variable pairs. </a:t>
            </a:r>
          </a:p>
          <a:p>
            <a:pPr lvl="1" algn="just">
              <a:lnSpc>
                <a:spcPct val="150000"/>
              </a:lnSpc>
            </a:pPr>
            <a:r>
              <a:rPr lang="en-US" sz="1700" dirty="0"/>
              <a:t>Scatter and </a:t>
            </a:r>
            <a:r>
              <a:rPr lang="en-US" sz="1700" dirty="0" err="1"/>
              <a:t>hexbin</a:t>
            </a:r>
            <a:r>
              <a:rPr lang="en-US" sz="1700" dirty="0"/>
              <a:t> plots examined correlations between numerical variables, like Salary and College GPA. </a:t>
            </a:r>
          </a:p>
          <a:p>
            <a:pPr lvl="1" algn="just">
              <a:lnSpc>
                <a:spcPct val="150000"/>
              </a:lnSpc>
            </a:pPr>
            <a:r>
              <a:rPr lang="en-US" sz="1700" dirty="0"/>
              <a:t>Swarm and box plots visualized salary distributions across categorical variables, highlighting significant trends. </a:t>
            </a:r>
          </a:p>
          <a:p>
            <a:pPr marL="114300" indent="0" algn="just">
              <a:buNone/>
            </a:pPr>
            <a:r>
              <a:rPr lang="en-US" sz="1800" dirty="0"/>
              <a:t>Observations summarized the interactions and patterns found in the analyses.</a:t>
            </a:r>
          </a:p>
          <a:p>
            <a:pPr marL="114300" indent="0" algn="just">
              <a:buNone/>
            </a:pPr>
            <a:endParaRPr lang="en-US" sz="1800" dirty="0"/>
          </a:p>
        </p:txBody>
      </p:sp>
    </p:spTree>
    <p:extLst>
      <p:ext uri="{BB962C8B-B14F-4D97-AF65-F5344CB8AC3E}">
        <p14:creationId xmlns:p14="http://schemas.microsoft.com/office/powerpoint/2010/main" val="25488390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2261</Words>
  <Application>Microsoft Office PowerPoint</Application>
  <PresentationFormat>Widescreen</PresentationFormat>
  <Paragraphs>155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Libre Baskerville</vt:lpstr>
      <vt:lpstr>Lato Black</vt:lpstr>
      <vt:lpstr>SofiaPro</vt:lpstr>
      <vt:lpstr>Arial</vt:lpstr>
      <vt:lpstr>Calibri</vt:lpstr>
      <vt:lpstr>Wingdings</vt:lpstr>
      <vt:lpstr>Office Theme</vt:lpstr>
      <vt:lpstr>PowerPoint Presentation</vt:lpstr>
      <vt:lpstr>PowerPoint Presentation</vt:lpstr>
      <vt:lpstr>Agenda</vt:lpstr>
      <vt:lpstr>Business Problem and Use case</vt:lpstr>
      <vt:lpstr>Objective of the Project</vt:lpstr>
      <vt:lpstr>Summary of the Data </vt:lpstr>
      <vt:lpstr>Exploratory Data Analysis</vt:lpstr>
      <vt:lpstr> Data Cleaning and Manipulation Steps</vt:lpstr>
      <vt:lpstr> Univariate and Bivariate Analysis Steps</vt:lpstr>
      <vt:lpstr>Key Business Question </vt:lpstr>
      <vt:lpstr>Observations</vt:lpstr>
      <vt:lpstr>Observations</vt:lpstr>
      <vt:lpstr>Observations</vt:lpstr>
      <vt:lpstr>Observations</vt:lpstr>
      <vt:lpstr>Observations</vt:lpstr>
      <vt:lpstr>Conclusion (Key Findings Overall)</vt:lpstr>
      <vt:lpstr>Q&amp;A Slide </vt:lpstr>
      <vt:lpstr>Experience/Challenges Working on the Data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Nisarga</cp:lastModifiedBy>
  <cp:revision>2</cp:revision>
  <dcterms:created xsi:type="dcterms:W3CDTF">2021-02-16T05:19:01Z</dcterms:created>
  <dcterms:modified xsi:type="dcterms:W3CDTF">2024-10-03T19:58:00Z</dcterms:modified>
</cp:coreProperties>
</file>