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64" r:id="rId2"/>
    <p:sldId id="365" r:id="rId3"/>
    <p:sldId id="420" r:id="rId4"/>
    <p:sldId id="382" r:id="rId5"/>
    <p:sldId id="405" r:id="rId6"/>
    <p:sldId id="383" r:id="rId7"/>
    <p:sldId id="385" r:id="rId8"/>
    <p:sldId id="386" r:id="rId9"/>
    <p:sldId id="421" r:id="rId10"/>
    <p:sldId id="424" r:id="rId11"/>
    <p:sldId id="425" r:id="rId12"/>
    <p:sldId id="393" r:id="rId13"/>
    <p:sldId id="426" r:id="rId14"/>
    <p:sldId id="394" r:id="rId15"/>
    <p:sldId id="423" r:id="rId16"/>
    <p:sldId id="390" r:id="rId17"/>
    <p:sldId id="399" r:id="rId18"/>
    <p:sldId id="427" r:id="rId19"/>
    <p:sldId id="3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38">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i S" initials="GS" lastIdx="1" clrIdx="0">
    <p:extLst>
      <p:ext uri="{19B8F6BF-5375-455C-9EA6-DF929625EA0E}">
        <p15:presenceInfo xmlns:p15="http://schemas.microsoft.com/office/powerpoint/2012/main" userId="2b25a470e19229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4622" autoAdjust="0"/>
  </p:normalViewPr>
  <p:slideViewPr>
    <p:cSldViewPr>
      <p:cViewPr varScale="1">
        <p:scale>
          <a:sx n="86" d="100"/>
          <a:sy n="86" d="100"/>
        </p:scale>
        <p:origin x="1541" y="67"/>
      </p:cViewPr>
      <p:guideLst>
        <p:guide orient="horz" pos="4338"/>
        <p:guide pos="2880"/>
      </p:guideLst>
    </p:cSldViewPr>
  </p:slideViewPr>
  <p:outlineViewPr>
    <p:cViewPr>
      <p:scale>
        <a:sx n="33" d="100"/>
        <a:sy n="33" d="100"/>
      </p:scale>
      <p:origin x="0" y="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6B39EB-645D-4778-AA48-AC57908B9E6B}" type="datetimeFigureOut">
              <a:rPr lang="en-US" smtClean="0"/>
              <a:t>8/7/2022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E28E23-5630-411A-904F-2778081AC03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863E9-9605-4D51-A9A3-510A7D8A1884}" type="datetimeFigureOut">
              <a:rPr lang="en-US" smtClean="0"/>
              <a:t>8/7/2022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49BE-5572-4303-8F12-09DED004BA7B}"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98949BE-5572-4303-8F12-09DED004BA7B}"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F6085B-3D16-435D-BF90-3D22A8DDA86B}" type="datetime1">
              <a:rPr lang="en-US" smtClean="0"/>
              <a:t>8/7/2022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0C50D-01A8-48F1-9A29-CBE24AA6B639}" type="datetime1">
              <a:rPr lang="en-US" smtClean="0"/>
              <a:t>8/7/2022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539FF-EAF0-480B-9900-06D9CA57CC29}" type="datetime1">
              <a:rPr lang="en-US" smtClean="0"/>
              <a:t>8/7/2022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CC633-B239-4E7A-B77A-4AB3497892C3}" type="datetime1">
              <a:rPr lang="en-US" smtClean="0"/>
              <a:t>8/7/2022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811DE-C10F-4F2A-B764-FA5889675029}" type="datetime1">
              <a:rPr lang="en-US" smtClean="0"/>
              <a:t>8/7/2022</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B0EFDF-767B-4664-9444-537A319A8407}" type="datetime1">
              <a:rPr lang="en-US" smtClean="0"/>
              <a:t>8/7/2022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4F1E8C-1201-4102-A572-DBC15346B03D}" type="datetime1">
              <a:rPr lang="en-US" smtClean="0"/>
              <a:t>8/7/2022</a:t>
            </a:fld>
            <a:endParaRPr lang="en-US"/>
          </a:p>
        </p:txBody>
      </p:sp>
      <p:sp>
        <p:nvSpPr>
          <p:cNvPr id="8" name="Footer Placeholder 7"/>
          <p:cNvSpPr>
            <a:spLocks noGrp="1"/>
          </p:cNvSpPr>
          <p:nvPr>
            <p:ph type="ftr" sz="quarter" idx="11"/>
          </p:nvPr>
        </p:nvSpPr>
        <p:spPr/>
        <p:txBody>
          <a:bodyPr/>
          <a:lstStyle/>
          <a:p>
            <a:r>
              <a:rPr lang="en-US"/>
              <a:t>Department of ISE, DSCE</a:t>
            </a:r>
          </a:p>
        </p:txBody>
      </p:sp>
      <p:sp>
        <p:nvSpPr>
          <p:cNvPr id="9" name="Slide Number Placeholder 8"/>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38E6B7-584C-4EA1-B7FA-1BE502CA529B}" type="datetime1">
              <a:rPr lang="en-US" smtClean="0"/>
              <a:t>8/7/2022</a:t>
            </a:fld>
            <a:endParaRPr lang="en-US"/>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47D65-FE0A-4AE5-ACD9-04B010571D09}" type="datetime1">
              <a:rPr lang="en-US" smtClean="0"/>
              <a:t>8/7/2022</a:t>
            </a:fld>
            <a:endParaRPr lang="en-US"/>
          </a:p>
        </p:txBody>
      </p:sp>
      <p:sp>
        <p:nvSpPr>
          <p:cNvPr id="3" name="Footer Placeholder 2"/>
          <p:cNvSpPr>
            <a:spLocks noGrp="1"/>
          </p:cNvSpPr>
          <p:nvPr>
            <p:ph type="ftr" sz="quarter" idx="11"/>
          </p:nvPr>
        </p:nvSpPr>
        <p:spPr/>
        <p:txBody>
          <a:bodyPr/>
          <a:lstStyle/>
          <a:p>
            <a:r>
              <a:rPr lang="en-US"/>
              <a:t>Department of ISE, DSCE</a:t>
            </a:r>
          </a:p>
        </p:txBody>
      </p:sp>
      <p:sp>
        <p:nvSpPr>
          <p:cNvPr id="4" name="Slide Number Placeholder 3"/>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8896B-0335-43CC-AD2E-2B6FE914F538}" type="datetime1">
              <a:rPr lang="en-US" smtClean="0"/>
              <a:t>8/7/2022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39905-C9F7-43E7-820B-CFDDBFCE08C6}" type="datetime1">
              <a:rPr lang="en-US" smtClean="0"/>
              <a:t>8/7/2022</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6CB8-088C-47E5-9F66-08C3EE312D9F}" type="datetime1">
              <a:rPr lang="en-US" smtClean="0"/>
              <a:t>8/7/2022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ISE, DSCE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33C72-83B3-42C9-A21C-3AA8D54D20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800"/>
            <a:ext cx="8229598" cy="1447799"/>
          </a:xfrm>
        </p:spPr>
        <p:txBody>
          <a:bodyPr>
            <a:noAutofit/>
          </a:bodyPr>
          <a:lstStyle/>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DESIGN AND ANALYSIS OF ALGORITHMS LABORATORY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WITH MINI PROJECT [19IS4DLADA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Presentation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dirty="0">
                <a:solidFill>
                  <a:srgbClr val="FF0000"/>
                </a:solidFill>
                <a:latin typeface="Times New Roman" panose="02020603050405020304" pitchFamily="18" charset="0"/>
                <a:cs typeface="Times New Roman" panose="02020603050405020304" pitchFamily="18" charset="0"/>
              </a:rPr>
              <a:t>Coin Exchanger</a:t>
            </a:r>
            <a:r>
              <a:rPr lang="en-US" sz="2800" b="1"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p>
        </p:txBody>
      </p:sp>
      <p:sp>
        <p:nvSpPr>
          <p:cNvPr id="18" name="Subtitle 17"/>
          <p:cNvSpPr>
            <a:spLocks noGrp="1"/>
          </p:cNvSpPr>
          <p:nvPr>
            <p:ph type="subTitle" idx="1"/>
          </p:nvPr>
        </p:nvSpPr>
        <p:spPr>
          <a:xfrm>
            <a:off x="457200" y="3810000"/>
            <a:ext cx="5333996" cy="2438401"/>
          </a:xfrm>
        </p:spPr>
        <p:txBody>
          <a:bodyPr>
            <a:normAutofit/>
          </a:bodyPr>
          <a:lstStyle/>
          <a:p>
            <a:pPr algn="l"/>
            <a:r>
              <a:rPr lang="en-US" sz="1800" b="1" dirty="0">
                <a:solidFill>
                  <a:schemeClr val="tx2"/>
                </a:solidFill>
                <a:latin typeface="Times New Roman" panose="02020603050405020304" pitchFamily="18" charset="0"/>
                <a:cs typeface="Times New Roman" panose="02020603050405020304" pitchFamily="18" charset="0"/>
              </a:rPr>
              <a:t>Presented By</a:t>
            </a:r>
          </a:p>
          <a:p>
            <a:pPr algn="l"/>
            <a:r>
              <a:rPr lang="en-IN" sz="1600" b="1" dirty="0">
                <a:solidFill>
                  <a:schemeClr val="tx1"/>
                </a:solidFill>
              </a:rPr>
              <a:t>Nisarga K(1DS20IS065)</a:t>
            </a:r>
          </a:p>
          <a:p>
            <a:pPr algn="l"/>
            <a:r>
              <a:rPr lang="en-IN" sz="1600" b="1" dirty="0">
                <a:solidFill>
                  <a:schemeClr val="tx1"/>
                </a:solidFill>
              </a:rPr>
              <a:t>Nithya M(1DS20IS067)</a:t>
            </a:r>
          </a:p>
          <a:p>
            <a:pPr algn="l"/>
            <a:r>
              <a:rPr lang="en-IN" sz="1600" b="1" dirty="0">
                <a:solidFill>
                  <a:schemeClr val="tx1"/>
                </a:solidFill>
              </a:rPr>
              <a:t>Saijyoti Meti(1DS20IS085)</a:t>
            </a:r>
          </a:p>
          <a:p>
            <a:pPr algn="l"/>
            <a:r>
              <a:rPr lang="en-IN" sz="1600" b="1" dirty="0">
                <a:solidFill>
                  <a:schemeClr val="tx1"/>
                </a:solidFill>
              </a:rPr>
              <a:t>Sanjana H Goud(1DS20IS092</a:t>
            </a:r>
            <a:r>
              <a:rPr lang="en-US" sz="1600" b="1" dirty="0">
                <a:solidFill>
                  <a:schemeClr val="tx1"/>
                </a:solidFill>
                <a:latin typeface="Times New Roman" panose="02020603050405020304" pitchFamily="18" charset="0"/>
                <a:cs typeface="Times New Roman" panose="02020603050405020304" pitchFamily="18" charset="0"/>
              </a:rPr>
              <a:t>)</a:t>
            </a:r>
            <a:endParaRPr lang="en-IN" sz="1600" b="1" dirty="0">
              <a:solidFill>
                <a:schemeClr val="tx1"/>
              </a:solidFill>
            </a:endParaRPr>
          </a:p>
        </p:txBody>
      </p:sp>
      <p:sp>
        <p:nvSpPr>
          <p:cNvPr id="5" name="Footer Placeholder 4"/>
          <p:cNvSpPr>
            <a:spLocks noGrp="1"/>
          </p:cNvSpPr>
          <p:nvPr>
            <p:ph type="ftr" sz="quarter" idx="11"/>
          </p:nvPr>
        </p:nvSpPr>
        <p:spPr>
          <a:xfrm>
            <a:off x="2895600" y="6019800"/>
            <a:ext cx="2895600" cy="365125"/>
          </a:xfrm>
        </p:spPr>
        <p:txBody>
          <a:bodyPr/>
          <a:lstStyle/>
          <a:p>
            <a:r>
              <a:rPr lang="en-US" sz="1800" dirty="0">
                <a:solidFill>
                  <a:schemeClr val="tx1"/>
                </a:solidFill>
                <a:latin typeface="Times New Roman" panose="02020603050405020304" pitchFamily="18" charset="0"/>
                <a:cs typeface="Times New Roman" panose="02020603050405020304" pitchFamily="18" charset="0"/>
              </a:rPr>
              <a:t>Department of ISE, DSCE</a:t>
            </a:r>
          </a:p>
        </p:txBody>
      </p:sp>
      <p:sp>
        <p:nvSpPr>
          <p:cNvPr id="11" name="Rectangle 10"/>
          <p:cNvSpPr/>
          <p:nvPr/>
        </p:nvSpPr>
        <p:spPr>
          <a:xfrm flipV="1">
            <a:off x="2438400" y="990600"/>
            <a:ext cx="4419600" cy="923330"/>
          </a:xfrm>
          <a:prstGeom prst="rect">
            <a:avLst/>
          </a:prstGeom>
        </p:spPr>
        <p:txBody>
          <a:bodyPr wrap="square">
            <a:spAutoFit/>
          </a:bodyPr>
          <a:lstStyle/>
          <a:p>
            <a:endParaRPr lang="en-US" b="1" dirty="0">
              <a:solidFill>
                <a:srgbClr val="C00000"/>
              </a:solidFill>
              <a:latin typeface="Times New Roman" panose="02020603050405020304" pitchFamily="18" charset="0"/>
              <a:cs typeface="Times New Roman" panose="02020603050405020304" pitchFamily="18" charset="0"/>
            </a:endParaRPr>
          </a:p>
          <a:p>
            <a:endParaRPr lang="en-US" b="1" dirty="0">
              <a:solidFill>
                <a:srgbClr val="C00000"/>
              </a:solidFill>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                     </a:t>
            </a:r>
            <a:endParaRPr lang="en-US" dirty="0"/>
          </a:p>
        </p:txBody>
      </p:sp>
      <p:sp>
        <p:nvSpPr>
          <p:cNvPr id="16" name="Rectangle 15"/>
          <p:cNvSpPr/>
          <p:nvPr/>
        </p:nvSpPr>
        <p:spPr>
          <a:xfrm>
            <a:off x="5791200" y="4038600"/>
            <a:ext cx="3200400" cy="1200329"/>
          </a:xfrm>
          <a:prstGeom prst="rect">
            <a:avLst/>
          </a:prstGeom>
        </p:spPr>
        <p:txBody>
          <a:bodyPr wrap="square">
            <a:spAutoFit/>
          </a:bodyPr>
          <a:lstStyle/>
          <a:p>
            <a:pPr algn="ctr"/>
            <a:r>
              <a:rPr lang="en-US" b="1" dirty="0">
                <a:solidFill>
                  <a:schemeClr val="tx2"/>
                </a:solidFill>
                <a:latin typeface="Times New Roman" panose="02020603050405020304" pitchFamily="18" charset="0"/>
                <a:ea typeface="+mj-ea"/>
                <a:cs typeface="Times New Roman" panose="02020603050405020304" pitchFamily="18" charset="0"/>
              </a:rPr>
              <a:t>LAB IN-CHARGE</a:t>
            </a:r>
          </a:p>
          <a:p>
            <a:pPr algn="ctr"/>
            <a:r>
              <a:rPr lang="en-US" b="1" dirty="0">
                <a:latin typeface="Times New Roman" panose="02020603050405020304" pitchFamily="18" charset="0"/>
                <a:cs typeface="Times New Roman" panose="02020603050405020304" pitchFamily="18" charset="0"/>
              </a:rPr>
              <a:t>Mrs. </a:t>
            </a:r>
            <a:r>
              <a:rPr lang="en-US" b="1">
                <a:latin typeface="Times New Roman" panose="02020603050405020304" pitchFamily="18" charset="0"/>
                <a:cs typeface="Times New Roman" panose="02020603050405020304" pitchFamily="18" charset="0"/>
              </a:rPr>
              <a:t>Radhika  T V</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Mrs. Shilpa Shree S</a:t>
            </a:r>
          </a:p>
          <a:p>
            <a:pPr algn="ctr"/>
            <a:r>
              <a:rPr lang="en-US" b="1" dirty="0">
                <a:latin typeface="Times New Roman" panose="02020603050405020304" pitchFamily="18" charset="0"/>
                <a:cs typeface="Times New Roman" panose="02020603050405020304" pitchFamily="18" charset="0"/>
              </a:rPr>
              <a:t>Mrs. Sreevidya B S</a:t>
            </a:r>
          </a:p>
        </p:txBody>
      </p:sp>
      <p:sp>
        <p:nvSpPr>
          <p:cNvPr id="13" name="Slide Number Placeholder 12"/>
          <p:cNvSpPr>
            <a:spLocks noGrp="1"/>
          </p:cNvSpPr>
          <p:nvPr>
            <p:ph type="sldNum" sz="quarter" idx="12"/>
          </p:nvPr>
        </p:nvSpPr>
        <p:spPr>
          <a:xfrm>
            <a:off x="6608806" y="6248400"/>
            <a:ext cx="2133600" cy="365125"/>
          </a:xfrm>
        </p:spPr>
        <p:txBody>
          <a:bodyPr/>
          <a:lstStyle/>
          <a:p>
            <a:fld id="{91633C72-83B3-42C9-A21C-3AA8D54D20E0}" type="slidenum">
              <a:rPr lang="en-US" sz="1400" smtClean="0">
                <a:solidFill>
                  <a:schemeClr val="tx1"/>
                </a:solidFill>
              </a:rPr>
              <a:t>1</a:t>
            </a:fld>
            <a:endParaRPr lang="en-US" sz="1400" dirty="0">
              <a:solidFill>
                <a:schemeClr val="tx1"/>
              </a:solidFill>
            </a:endParaRPr>
          </a:p>
        </p:txBody>
      </p:sp>
      <p:cxnSp>
        <p:nvCxnSpPr>
          <p:cNvPr id="15" name="Straight Connector 14"/>
          <p:cNvCxnSpPr/>
          <p:nvPr/>
        </p:nvCxnSpPr>
        <p:spPr>
          <a:xfrm>
            <a:off x="0" y="990600"/>
            <a:ext cx="914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12" name="Picture 1" descr="VTU-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327"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4" cstate="print"/>
          <a:srcRect/>
          <a:stretch>
            <a:fillRect/>
          </a:stretch>
        </p:blipFill>
        <p:spPr bwMode="auto">
          <a:xfrm>
            <a:off x="7772400" y="152400"/>
            <a:ext cx="1143000" cy="685800"/>
          </a:xfrm>
          <a:prstGeom prst="rect">
            <a:avLst/>
          </a:prstGeom>
          <a:noFill/>
          <a:ln w="9525">
            <a:noFill/>
            <a:miter lim="800000"/>
            <a:headEnd/>
            <a:tailEnd/>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81B3190-39AC-4EAF-8392-628DFEC6C8B2}"/>
              </a:ext>
            </a:extLst>
          </p:cNvPr>
          <p:cNvSpPr>
            <a:spLocks noGrp="1"/>
          </p:cNvSpPr>
          <p:nvPr>
            <p:ph type="ftr" sz="quarter" idx="11"/>
          </p:nvPr>
        </p:nvSpPr>
        <p:spPr/>
        <p:txBody>
          <a:bodyPr/>
          <a:lstStyle/>
          <a:p>
            <a:r>
              <a:rPr lang="en-US"/>
              <a:t>Department of ISE, DSCE</a:t>
            </a:r>
          </a:p>
        </p:txBody>
      </p:sp>
      <p:sp>
        <p:nvSpPr>
          <p:cNvPr id="6" name="Slide Number Placeholder 5">
            <a:extLst>
              <a:ext uri="{FF2B5EF4-FFF2-40B4-BE49-F238E27FC236}">
                <a16:creationId xmlns:a16="http://schemas.microsoft.com/office/drawing/2014/main" id="{6D03F437-F344-4E2A-8C03-0A00D3247CB8}"/>
              </a:ext>
            </a:extLst>
          </p:cNvPr>
          <p:cNvSpPr>
            <a:spLocks noGrp="1"/>
          </p:cNvSpPr>
          <p:nvPr>
            <p:ph type="sldNum" sz="quarter" idx="12"/>
          </p:nvPr>
        </p:nvSpPr>
        <p:spPr/>
        <p:txBody>
          <a:bodyPr/>
          <a:lstStyle/>
          <a:p>
            <a:fld id="{91633C72-83B3-42C9-A21C-3AA8D54D20E0}" type="slidenum">
              <a:rPr lang="en-US" smtClean="0"/>
              <a:t>10</a:t>
            </a:fld>
            <a:endParaRPr lang="en-US"/>
          </a:p>
        </p:txBody>
      </p:sp>
      <p:cxnSp>
        <p:nvCxnSpPr>
          <p:cNvPr id="7" name="Straight Connector 6">
            <a:extLst>
              <a:ext uri="{FF2B5EF4-FFF2-40B4-BE49-F238E27FC236}">
                <a16:creationId xmlns:a16="http://schemas.microsoft.com/office/drawing/2014/main" id="{2BBFEB05-E8A8-421B-B49D-65CF81CBD174}"/>
              </a:ext>
            </a:extLst>
          </p:cNvPr>
          <p:cNvCxnSpPr/>
          <p:nvPr/>
        </p:nvCxnSpPr>
        <p:spPr>
          <a:xfrm>
            <a:off x="762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5B3CB4F9-831E-4159-94E2-D7C36F9340DF}"/>
              </a:ext>
            </a:extLst>
          </p:cNvPr>
          <p:cNvSpPr txBox="1"/>
          <p:nvPr/>
        </p:nvSpPr>
        <p:spPr>
          <a:xfrm>
            <a:off x="228600" y="228599"/>
            <a:ext cx="1524000" cy="761991"/>
          </a:xfrm>
          <a:prstGeom prst="rect">
            <a:avLst/>
          </a:prstGeom>
          <a:noFill/>
        </p:spPr>
        <p:txBody>
          <a:bodyPr wrap="square" rtlCol="0">
            <a:spAutoFit/>
          </a:bodyPr>
          <a:lstStyle/>
          <a:p>
            <a:endParaRPr lang="en-IN" dirty="0"/>
          </a:p>
        </p:txBody>
      </p:sp>
      <p:pic>
        <p:nvPicPr>
          <p:cNvPr id="10" name="Picture 1" descr="VTU-logo">
            <a:extLst>
              <a:ext uri="{FF2B5EF4-FFF2-40B4-BE49-F238E27FC236}">
                <a16:creationId xmlns:a16="http://schemas.microsoft.com/office/drawing/2014/main" id="{BB939E2F-6974-4BB0-868D-2F36EE9B7C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788"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a:extLst>
              <a:ext uri="{FF2B5EF4-FFF2-40B4-BE49-F238E27FC236}">
                <a16:creationId xmlns:a16="http://schemas.microsoft.com/office/drawing/2014/main" id="{7A8A3BE0-DD69-4D25-A09B-3501BB835FBC}"/>
              </a:ext>
            </a:extLst>
          </p:cNvPr>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cxnSp>
        <p:nvCxnSpPr>
          <p:cNvPr id="13" name="Straight Connector 12">
            <a:extLst>
              <a:ext uri="{FF2B5EF4-FFF2-40B4-BE49-F238E27FC236}">
                <a16:creationId xmlns:a16="http://schemas.microsoft.com/office/drawing/2014/main" id="{54299FEA-CE30-4FFF-B015-B15A8F73FF71}"/>
              </a:ext>
            </a:extLst>
          </p:cNvPr>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7BE681AB-53B6-481D-A181-7F09F748C962}"/>
              </a:ext>
            </a:extLst>
          </p:cNvPr>
          <p:cNvSpPr txBox="1"/>
          <p:nvPr/>
        </p:nvSpPr>
        <p:spPr>
          <a:xfrm>
            <a:off x="5105400" y="1371600"/>
            <a:ext cx="3047998" cy="2031325"/>
          </a:xfrm>
          <a:prstGeom prst="rect">
            <a:avLst/>
          </a:prstGeom>
          <a:noFill/>
        </p:spPr>
        <p:txBody>
          <a:bodyPr wrap="square" rtlCol="0">
            <a:spAutoFit/>
          </a:bodyPr>
          <a:lstStyle/>
          <a:p>
            <a:r>
              <a:rPr lang="en-IN" dirty="0"/>
              <a:t>Result set: empty</a:t>
            </a:r>
          </a:p>
          <a:p>
            <a:r>
              <a:rPr lang="en-IN" dirty="0"/>
              <a:t>Check denominations:2000,500,200,100,50,20,10,5,2,1</a:t>
            </a:r>
          </a:p>
          <a:p>
            <a:r>
              <a:rPr lang="en-IN" dirty="0"/>
              <a:t>100 &lt;=121</a:t>
            </a:r>
          </a:p>
          <a:p>
            <a:r>
              <a:rPr lang="en-IN" dirty="0"/>
              <a:t>So push 100 in result set.</a:t>
            </a:r>
          </a:p>
          <a:p>
            <a:r>
              <a:rPr lang="en-IN" dirty="0"/>
              <a:t>New Value= 121-100=21</a:t>
            </a:r>
          </a:p>
        </p:txBody>
      </p:sp>
      <p:sp>
        <p:nvSpPr>
          <p:cNvPr id="15" name="TextBox 14">
            <a:extLst>
              <a:ext uri="{FF2B5EF4-FFF2-40B4-BE49-F238E27FC236}">
                <a16:creationId xmlns:a16="http://schemas.microsoft.com/office/drawing/2014/main" id="{EDD2F5ED-F172-4342-A966-98455221FE0C}"/>
              </a:ext>
            </a:extLst>
          </p:cNvPr>
          <p:cNvSpPr txBox="1"/>
          <p:nvPr/>
        </p:nvSpPr>
        <p:spPr>
          <a:xfrm>
            <a:off x="5181599" y="4343400"/>
            <a:ext cx="3124197" cy="1754326"/>
          </a:xfrm>
          <a:prstGeom prst="rect">
            <a:avLst/>
          </a:prstGeom>
          <a:noFill/>
        </p:spPr>
        <p:txBody>
          <a:bodyPr wrap="square" rtlCol="0">
            <a:spAutoFit/>
          </a:bodyPr>
          <a:lstStyle/>
          <a:p>
            <a:r>
              <a:rPr lang="en-IN" dirty="0"/>
              <a:t>Result set: {100}</a:t>
            </a:r>
          </a:p>
          <a:p>
            <a:r>
              <a:rPr lang="en-IN" dirty="0"/>
              <a:t>Check denominations:50,20,10,5,2,1</a:t>
            </a:r>
          </a:p>
          <a:p>
            <a:r>
              <a:rPr lang="en-IN" dirty="0"/>
              <a:t>20&lt;=21</a:t>
            </a:r>
          </a:p>
          <a:p>
            <a:r>
              <a:rPr lang="en-IN" dirty="0"/>
              <a:t>So push 20 in result set.</a:t>
            </a:r>
          </a:p>
          <a:p>
            <a:r>
              <a:rPr lang="en-IN" dirty="0"/>
              <a:t>New Value=21-20=1</a:t>
            </a:r>
          </a:p>
        </p:txBody>
      </p:sp>
      <p:sp>
        <p:nvSpPr>
          <p:cNvPr id="17" name="TextBox 16">
            <a:extLst>
              <a:ext uri="{FF2B5EF4-FFF2-40B4-BE49-F238E27FC236}">
                <a16:creationId xmlns:a16="http://schemas.microsoft.com/office/drawing/2014/main" id="{2A3722E0-CE82-46DE-8B5A-9E4F74DEAC52}"/>
              </a:ext>
            </a:extLst>
          </p:cNvPr>
          <p:cNvSpPr txBox="1"/>
          <p:nvPr/>
        </p:nvSpPr>
        <p:spPr>
          <a:xfrm>
            <a:off x="914400" y="1600200"/>
            <a:ext cx="2209792" cy="369332"/>
          </a:xfrm>
          <a:prstGeom prst="rect">
            <a:avLst/>
          </a:prstGeom>
          <a:noFill/>
        </p:spPr>
        <p:txBody>
          <a:bodyPr wrap="square" rtlCol="0">
            <a:spAutoFit/>
          </a:bodyPr>
          <a:lstStyle/>
          <a:p>
            <a:r>
              <a:rPr lang="en-IN" dirty="0"/>
              <a:t>Input : Value=121</a:t>
            </a:r>
          </a:p>
        </p:txBody>
      </p:sp>
      <p:sp>
        <p:nvSpPr>
          <p:cNvPr id="18" name="TextBox 17">
            <a:extLst>
              <a:ext uri="{FF2B5EF4-FFF2-40B4-BE49-F238E27FC236}">
                <a16:creationId xmlns:a16="http://schemas.microsoft.com/office/drawing/2014/main" id="{95BDEF86-17B6-4CED-8FD4-E5F9EA9B92E1}"/>
              </a:ext>
            </a:extLst>
          </p:cNvPr>
          <p:cNvSpPr txBox="1"/>
          <p:nvPr/>
        </p:nvSpPr>
        <p:spPr>
          <a:xfrm>
            <a:off x="585788" y="4419600"/>
            <a:ext cx="2538402" cy="369332"/>
          </a:xfrm>
          <a:prstGeom prst="rect">
            <a:avLst/>
          </a:prstGeom>
          <a:noFill/>
        </p:spPr>
        <p:txBody>
          <a:bodyPr wrap="square" rtlCol="0">
            <a:spAutoFit/>
          </a:bodyPr>
          <a:lstStyle/>
          <a:p>
            <a:r>
              <a:rPr lang="en-IN" dirty="0"/>
              <a:t>                 Value=21</a:t>
            </a:r>
          </a:p>
        </p:txBody>
      </p:sp>
      <p:sp>
        <p:nvSpPr>
          <p:cNvPr id="19" name="TextBox 18">
            <a:extLst>
              <a:ext uri="{FF2B5EF4-FFF2-40B4-BE49-F238E27FC236}">
                <a16:creationId xmlns:a16="http://schemas.microsoft.com/office/drawing/2014/main" id="{9BC2C2E8-6953-4332-8A5A-2F11FE2C3CD2}"/>
              </a:ext>
            </a:extLst>
          </p:cNvPr>
          <p:cNvSpPr txBox="1"/>
          <p:nvPr/>
        </p:nvSpPr>
        <p:spPr>
          <a:xfrm>
            <a:off x="876301" y="1106826"/>
            <a:ext cx="1181093" cy="369332"/>
          </a:xfrm>
          <a:prstGeom prst="rect">
            <a:avLst/>
          </a:prstGeom>
          <a:noFill/>
        </p:spPr>
        <p:txBody>
          <a:bodyPr wrap="square" rtlCol="0">
            <a:spAutoFit/>
          </a:bodyPr>
          <a:lstStyle/>
          <a:p>
            <a:r>
              <a:rPr lang="en-IN" b="1" dirty="0">
                <a:solidFill>
                  <a:srgbClr val="FF0000"/>
                </a:solidFill>
              </a:rPr>
              <a:t>Tracing</a:t>
            </a:r>
          </a:p>
        </p:txBody>
      </p:sp>
    </p:spTree>
    <p:extLst>
      <p:ext uri="{BB962C8B-B14F-4D97-AF65-F5344CB8AC3E}">
        <p14:creationId xmlns:p14="http://schemas.microsoft.com/office/powerpoint/2010/main" val="222570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7FF68A-8AFF-4C05-9265-BBE63BDF709B}"/>
              </a:ext>
            </a:extLst>
          </p:cNvPr>
          <p:cNvSpPr>
            <a:spLocks noGrp="1"/>
          </p:cNvSpPr>
          <p:nvPr>
            <p:ph type="ftr" sz="quarter" idx="11"/>
          </p:nvPr>
        </p:nvSpPr>
        <p:spPr/>
        <p:txBody>
          <a:bodyPr/>
          <a:lstStyle/>
          <a:p>
            <a:r>
              <a:rPr lang="en-US"/>
              <a:t>Department of ISE, DSCE</a:t>
            </a:r>
          </a:p>
        </p:txBody>
      </p:sp>
      <p:sp>
        <p:nvSpPr>
          <p:cNvPr id="3" name="Slide Number Placeholder 2">
            <a:extLst>
              <a:ext uri="{FF2B5EF4-FFF2-40B4-BE49-F238E27FC236}">
                <a16:creationId xmlns:a16="http://schemas.microsoft.com/office/drawing/2014/main" id="{F7664CA0-DAE1-477C-957B-5308AC5A7EB7}"/>
              </a:ext>
            </a:extLst>
          </p:cNvPr>
          <p:cNvSpPr>
            <a:spLocks noGrp="1"/>
          </p:cNvSpPr>
          <p:nvPr>
            <p:ph type="sldNum" sz="quarter" idx="12"/>
          </p:nvPr>
        </p:nvSpPr>
        <p:spPr/>
        <p:txBody>
          <a:bodyPr/>
          <a:lstStyle/>
          <a:p>
            <a:fld id="{91633C72-83B3-42C9-A21C-3AA8D54D20E0}" type="slidenum">
              <a:rPr lang="en-US" smtClean="0"/>
              <a:t>11</a:t>
            </a:fld>
            <a:endParaRPr lang="en-US"/>
          </a:p>
        </p:txBody>
      </p:sp>
      <p:cxnSp>
        <p:nvCxnSpPr>
          <p:cNvPr id="4" name="Straight Connector 3">
            <a:extLst>
              <a:ext uri="{FF2B5EF4-FFF2-40B4-BE49-F238E27FC236}">
                <a16:creationId xmlns:a16="http://schemas.microsoft.com/office/drawing/2014/main" id="{82E4C07C-177D-4A99-ACBD-BAF9640F5D8A}"/>
              </a:ext>
            </a:extLst>
          </p:cNvPr>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E9B26B45-3ECD-4626-8088-F6F67A122295}"/>
              </a:ext>
            </a:extLst>
          </p:cNvPr>
          <p:cNvCxnSpPr/>
          <p:nvPr/>
        </p:nvCxnSpPr>
        <p:spPr>
          <a:xfrm>
            <a:off x="762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1" descr="VTU-logo">
            <a:extLst>
              <a:ext uri="{FF2B5EF4-FFF2-40B4-BE49-F238E27FC236}">
                <a16:creationId xmlns:a16="http://schemas.microsoft.com/office/drawing/2014/main" id="{E810B4D0-697D-4CC1-AFF6-7D27B5E924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788"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64BF33CA-761F-4F31-B1C2-4A3446CB3219}"/>
              </a:ext>
            </a:extLst>
          </p:cNvPr>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8" name="TextBox 7">
            <a:extLst>
              <a:ext uri="{FF2B5EF4-FFF2-40B4-BE49-F238E27FC236}">
                <a16:creationId xmlns:a16="http://schemas.microsoft.com/office/drawing/2014/main" id="{A7EDE30B-03DB-425C-9F97-511F1E50383B}"/>
              </a:ext>
            </a:extLst>
          </p:cNvPr>
          <p:cNvSpPr txBox="1"/>
          <p:nvPr/>
        </p:nvSpPr>
        <p:spPr>
          <a:xfrm>
            <a:off x="5638800" y="1600200"/>
            <a:ext cx="2666989" cy="1754326"/>
          </a:xfrm>
          <a:prstGeom prst="rect">
            <a:avLst/>
          </a:prstGeom>
          <a:noFill/>
        </p:spPr>
        <p:txBody>
          <a:bodyPr wrap="square" rtlCol="0">
            <a:spAutoFit/>
          </a:bodyPr>
          <a:lstStyle/>
          <a:p>
            <a:r>
              <a:rPr lang="en-IN" dirty="0"/>
              <a:t>Result set: {100,20}</a:t>
            </a:r>
          </a:p>
          <a:p>
            <a:r>
              <a:rPr lang="en-IN" dirty="0"/>
              <a:t>Check denominations: 1</a:t>
            </a:r>
          </a:p>
          <a:p>
            <a:r>
              <a:rPr lang="en-IN" dirty="0"/>
              <a:t>We found 1 is equal to the Value. So push 1 in to result set.</a:t>
            </a:r>
          </a:p>
          <a:p>
            <a:r>
              <a:rPr lang="en-IN" dirty="0"/>
              <a:t>New value 1-1=0</a:t>
            </a:r>
          </a:p>
        </p:txBody>
      </p:sp>
      <p:sp>
        <p:nvSpPr>
          <p:cNvPr id="10" name="TextBox 9">
            <a:extLst>
              <a:ext uri="{FF2B5EF4-FFF2-40B4-BE49-F238E27FC236}">
                <a16:creationId xmlns:a16="http://schemas.microsoft.com/office/drawing/2014/main" id="{EFC8DCB4-3BFF-4E28-8A17-2E5C6E4CA26E}"/>
              </a:ext>
            </a:extLst>
          </p:cNvPr>
          <p:cNvSpPr txBox="1"/>
          <p:nvPr/>
        </p:nvSpPr>
        <p:spPr>
          <a:xfrm>
            <a:off x="5561308" y="4572000"/>
            <a:ext cx="2895592" cy="923330"/>
          </a:xfrm>
          <a:prstGeom prst="rect">
            <a:avLst/>
          </a:prstGeom>
          <a:noFill/>
        </p:spPr>
        <p:txBody>
          <a:bodyPr wrap="square" rtlCol="0">
            <a:spAutoFit/>
          </a:bodyPr>
          <a:lstStyle/>
          <a:p>
            <a:r>
              <a:rPr lang="en-IN"/>
              <a:t>Result set: {100,20,1}</a:t>
            </a:r>
          </a:p>
          <a:p>
            <a:r>
              <a:rPr lang="en-IN"/>
              <a:t>Since Value is 0 now, we”ll print the result.</a:t>
            </a:r>
            <a:endParaRPr lang="en-IN" dirty="0"/>
          </a:p>
        </p:txBody>
      </p:sp>
      <p:sp>
        <p:nvSpPr>
          <p:cNvPr id="11" name="TextBox 10">
            <a:extLst>
              <a:ext uri="{FF2B5EF4-FFF2-40B4-BE49-F238E27FC236}">
                <a16:creationId xmlns:a16="http://schemas.microsoft.com/office/drawing/2014/main" id="{CA478212-D7AE-47D6-8650-088BDE1D0D75}"/>
              </a:ext>
            </a:extLst>
          </p:cNvPr>
          <p:cNvSpPr txBox="1"/>
          <p:nvPr/>
        </p:nvSpPr>
        <p:spPr>
          <a:xfrm>
            <a:off x="1143000" y="1752600"/>
            <a:ext cx="1904999" cy="369332"/>
          </a:xfrm>
          <a:prstGeom prst="rect">
            <a:avLst/>
          </a:prstGeom>
          <a:noFill/>
        </p:spPr>
        <p:txBody>
          <a:bodyPr wrap="square" rtlCol="0">
            <a:spAutoFit/>
          </a:bodyPr>
          <a:lstStyle/>
          <a:p>
            <a:r>
              <a:rPr lang="en-IN" dirty="0"/>
              <a:t>Value=1</a:t>
            </a:r>
          </a:p>
        </p:txBody>
      </p:sp>
      <p:sp>
        <p:nvSpPr>
          <p:cNvPr id="12" name="TextBox 11">
            <a:extLst>
              <a:ext uri="{FF2B5EF4-FFF2-40B4-BE49-F238E27FC236}">
                <a16:creationId xmlns:a16="http://schemas.microsoft.com/office/drawing/2014/main" id="{1DC93D1E-E2DA-46FA-BB72-BD04EBBB0EEF}"/>
              </a:ext>
            </a:extLst>
          </p:cNvPr>
          <p:cNvSpPr txBox="1"/>
          <p:nvPr/>
        </p:nvSpPr>
        <p:spPr>
          <a:xfrm>
            <a:off x="1066820" y="4572000"/>
            <a:ext cx="2057370" cy="369332"/>
          </a:xfrm>
          <a:prstGeom prst="rect">
            <a:avLst/>
          </a:prstGeom>
          <a:noFill/>
        </p:spPr>
        <p:txBody>
          <a:bodyPr wrap="square" rtlCol="0">
            <a:spAutoFit/>
          </a:bodyPr>
          <a:lstStyle/>
          <a:p>
            <a:r>
              <a:rPr lang="en-IN" dirty="0"/>
              <a:t>Value=0</a:t>
            </a:r>
          </a:p>
        </p:txBody>
      </p:sp>
    </p:spTree>
    <p:extLst>
      <p:ext uri="{BB962C8B-B14F-4D97-AF65-F5344CB8AC3E}">
        <p14:creationId xmlns:p14="http://schemas.microsoft.com/office/powerpoint/2010/main" val="159207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5883"/>
            <a:ext cx="8229600" cy="1143000"/>
          </a:xfrm>
        </p:spPr>
        <p:txBody>
          <a:bodyPr/>
          <a:lstStyle/>
          <a:p>
            <a:r>
              <a:rPr lang="en-IN" altLang="en-US" sz="2800" b="1" i="1" dirty="0">
                <a:solidFill>
                  <a:srgbClr val="FF0000"/>
                </a:solidFill>
              </a:rPr>
              <a:t>Implementation</a:t>
            </a:r>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12</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8" name="TextBox 7">
            <a:extLst>
              <a:ext uri="{FF2B5EF4-FFF2-40B4-BE49-F238E27FC236}">
                <a16:creationId xmlns:a16="http://schemas.microsoft.com/office/drawing/2014/main" id="{0EAC31FC-8A35-4E48-8B79-A6BE978FE18A}"/>
              </a:ext>
            </a:extLst>
          </p:cNvPr>
          <p:cNvSpPr txBox="1"/>
          <p:nvPr/>
        </p:nvSpPr>
        <p:spPr>
          <a:xfrm>
            <a:off x="914400" y="1872920"/>
            <a:ext cx="8458187" cy="4307782"/>
          </a:xfrm>
          <a:prstGeom prst="rect">
            <a:avLst/>
          </a:prstGeom>
          <a:noFill/>
        </p:spPr>
        <p:txBody>
          <a:bodyPr wrap="square" rtlCol="0">
            <a:spAutoFit/>
          </a:bodyPr>
          <a:lstStyle/>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Void countCurrency_INR(int amount)</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int INR[10] = { 2000, 500, 200, 100,</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50, 20, 10, 5, 2,1 };</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int noteCounter[10] = { 0 };</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 count notes using Greedy approach</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for (int i = 0; i &lt; 10; i++) {</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if (amount &gt;= INR[i]) {</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noteCounter[i] = amount / INR[i];</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amount = amount - noteCounter[i] * INR[i];</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4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400" dirty="0">
              <a:effectLst/>
              <a:latin typeface="Tw Cen MT" panose="020B0602020104020603" pitchFamily="34"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1E3DD867-8BF4-4F5A-8438-54E12D8C50C8}"/>
              </a:ext>
            </a:extLst>
          </p:cNvPr>
          <p:cNvSpPr txBox="1"/>
          <p:nvPr/>
        </p:nvSpPr>
        <p:spPr>
          <a:xfrm>
            <a:off x="762000" y="1275306"/>
            <a:ext cx="2285801" cy="369332"/>
          </a:xfrm>
          <a:prstGeom prst="rect">
            <a:avLst/>
          </a:prstGeom>
          <a:noFill/>
        </p:spPr>
        <p:txBody>
          <a:bodyPr wrap="square" rtlCol="0">
            <a:spAutoFit/>
          </a:bodyPr>
          <a:lstStyle/>
          <a:p>
            <a:r>
              <a:rPr lang="en-IN" b="1" dirty="0">
                <a:solidFill>
                  <a:srgbClr val="FF0000"/>
                </a:solidFill>
              </a:rPr>
              <a:t>Pseudocode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47166DF-D4FA-4E60-82E2-02A9C35482DB}"/>
              </a:ext>
            </a:extLst>
          </p:cNvPr>
          <p:cNvSpPr>
            <a:spLocks noGrp="1"/>
          </p:cNvSpPr>
          <p:nvPr>
            <p:ph type="ftr" sz="quarter" idx="11"/>
          </p:nvPr>
        </p:nvSpPr>
        <p:spPr/>
        <p:txBody>
          <a:bodyPr/>
          <a:lstStyle/>
          <a:p>
            <a:r>
              <a:rPr lang="en-US"/>
              <a:t>Department of ISE, DSCE</a:t>
            </a:r>
          </a:p>
        </p:txBody>
      </p:sp>
      <p:sp>
        <p:nvSpPr>
          <p:cNvPr id="6" name="Slide Number Placeholder 5">
            <a:extLst>
              <a:ext uri="{FF2B5EF4-FFF2-40B4-BE49-F238E27FC236}">
                <a16:creationId xmlns:a16="http://schemas.microsoft.com/office/drawing/2014/main" id="{3922BDBE-6A44-4460-9F1B-151A31679F63}"/>
              </a:ext>
            </a:extLst>
          </p:cNvPr>
          <p:cNvSpPr>
            <a:spLocks noGrp="1"/>
          </p:cNvSpPr>
          <p:nvPr>
            <p:ph type="sldNum" sz="quarter" idx="12"/>
          </p:nvPr>
        </p:nvSpPr>
        <p:spPr/>
        <p:txBody>
          <a:bodyPr/>
          <a:lstStyle/>
          <a:p>
            <a:fld id="{91633C72-83B3-42C9-A21C-3AA8D54D20E0}" type="slidenum">
              <a:rPr lang="en-US" smtClean="0"/>
              <a:t>13</a:t>
            </a:fld>
            <a:endParaRPr lang="en-US"/>
          </a:p>
        </p:txBody>
      </p:sp>
      <p:cxnSp>
        <p:nvCxnSpPr>
          <p:cNvPr id="7" name="Straight Connector 6">
            <a:extLst>
              <a:ext uri="{FF2B5EF4-FFF2-40B4-BE49-F238E27FC236}">
                <a16:creationId xmlns:a16="http://schemas.microsoft.com/office/drawing/2014/main" id="{A07DF444-3C3F-43B7-95C6-B4F2CD7E4267}"/>
              </a:ext>
            </a:extLst>
          </p:cNvPr>
          <p:cNvCxnSpPr/>
          <p:nvPr/>
        </p:nvCxnSpPr>
        <p:spPr>
          <a:xfrm>
            <a:off x="762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31C0E90A-2733-4647-82A4-283EA4334D88}"/>
              </a:ext>
            </a:extLst>
          </p:cNvPr>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1" descr="VTU-logo">
            <a:extLst>
              <a:ext uri="{FF2B5EF4-FFF2-40B4-BE49-F238E27FC236}">
                <a16:creationId xmlns:a16="http://schemas.microsoft.com/office/drawing/2014/main" id="{FF7F6039-4634-4E58-9E54-FE152806F6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a:extLst>
              <a:ext uri="{FF2B5EF4-FFF2-40B4-BE49-F238E27FC236}">
                <a16:creationId xmlns:a16="http://schemas.microsoft.com/office/drawing/2014/main" id="{CF1002B6-3AFB-423A-A903-25E8F335A129}"/>
              </a:ext>
            </a:extLst>
          </p:cNvPr>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14" name="TextBox 13">
            <a:extLst>
              <a:ext uri="{FF2B5EF4-FFF2-40B4-BE49-F238E27FC236}">
                <a16:creationId xmlns:a16="http://schemas.microsoft.com/office/drawing/2014/main" id="{53C5692D-A48B-4A1E-B39A-714F586BB152}"/>
              </a:ext>
            </a:extLst>
          </p:cNvPr>
          <p:cNvSpPr txBox="1"/>
          <p:nvPr/>
        </p:nvSpPr>
        <p:spPr>
          <a:xfrm>
            <a:off x="1371600" y="1752600"/>
            <a:ext cx="4876791" cy="3564437"/>
          </a:xfrm>
          <a:prstGeom prst="rect">
            <a:avLst/>
          </a:prstGeom>
          <a:noFill/>
        </p:spPr>
        <p:txBody>
          <a:bodyPr wrap="square" rtlCol="0">
            <a:spAutoFit/>
          </a:bodyPr>
          <a:lstStyle/>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Print notes</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cout &lt;&lt; "Currency Count in INR" &lt;&lt; endl;</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for (int i = 0; i &lt; 10; i++) {</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if (noteCounter[i] != 0) {</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cout&lt;&lt;"Rs " &lt;&lt; INR[i] &lt;&lt; " : "</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&lt;&lt; noteCounter[i] &lt;&lt; endl;</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1800">
              <a:effectLst/>
              <a:latin typeface="Tw Cen MT" panose="020B0602020104020603"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814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14</a:t>
            </a:fld>
            <a:endParaRPr lang="en-US"/>
          </a:p>
        </p:txBody>
      </p:sp>
      <p:cxnSp>
        <p:nvCxnSpPr>
          <p:cNvPr id="10" name="Straight Connector 9"/>
          <p:cNvCxnSpPr/>
          <p:nvPr/>
        </p:nvCxnSpPr>
        <p:spPr>
          <a:xfrm>
            <a:off x="0" y="990600"/>
            <a:ext cx="914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2857305" y="3482975"/>
            <a:ext cx="647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7" name="TextBox 6">
            <a:extLst>
              <a:ext uri="{FF2B5EF4-FFF2-40B4-BE49-F238E27FC236}">
                <a16:creationId xmlns:a16="http://schemas.microsoft.com/office/drawing/2014/main" id="{250D6D5D-A39E-4C8E-8B80-A756C08E3702}"/>
              </a:ext>
            </a:extLst>
          </p:cNvPr>
          <p:cNvSpPr txBox="1"/>
          <p:nvPr/>
        </p:nvSpPr>
        <p:spPr>
          <a:xfrm>
            <a:off x="3429000" y="310634"/>
            <a:ext cx="5638800" cy="461665"/>
          </a:xfrm>
          <a:prstGeom prst="rect">
            <a:avLst/>
          </a:prstGeom>
          <a:noFill/>
        </p:spPr>
        <p:txBody>
          <a:bodyPr wrap="square" rtlCol="0">
            <a:spAutoFit/>
          </a:bodyPr>
          <a:lstStyle/>
          <a:p>
            <a:r>
              <a:rPr lang="en-IN" sz="2400" b="1" i="1" dirty="0">
                <a:solidFill>
                  <a:srgbClr val="FF0000"/>
                </a:solidFill>
              </a:rPr>
              <a:t>Snapshots of Result</a:t>
            </a:r>
          </a:p>
        </p:txBody>
      </p:sp>
      <p:pic>
        <p:nvPicPr>
          <p:cNvPr id="3" name="Picture 2">
            <a:extLst>
              <a:ext uri="{FF2B5EF4-FFF2-40B4-BE49-F238E27FC236}">
                <a16:creationId xmlns:a16="http://schemas.microsoft.com/office/drawing/2014/main" id="{5CE3C000-EE7F-253F-4152-7D8472BEE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2" y="1719262"/>
            <a:ext cx="7696197" cy="3419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15</a:t>
            </a:fld>
            <a:endParaRPr lang="en-US"/>
          </a:p>
        </p:txBody>
      </p:sp>
      <p:cxnSp>
        <p:nvCxnSpPr>
          <p:cNvPr id="14" name="Straight Connector 13"/>
          <p:cNvCxnSpPr/>
          <p:nvPr/>
        </p:nvCxnSpPr>
        <p:spPr>
          <a:xfrm rot="5400000">
            <a:off x="-2857305" y="3482975"/>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pic>
        <p:nvPicPr>
          <p:cNvPr id="3" name="Picture 2">
            <a:extLst>
              <a:ext uri="{FF2B5EF4-FFF2-40B4-BE49-F238E27FC236}">
                <a16:creationId xmlns:a16="http://schemas.microsoft.com/office/drawing/2014/main" id="{25D14175-D4B0-238A-F2B9-946BF2B0A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50" y="1057275"/>
            <a:ext cx="7658100" cy="4743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248"/>
            <a:ext cx="8229600" cy="1143000"/>
          </a:xfrm>
        </p:spPr>
        <p:txBody>
          <a:bodyPr/>
          <a:lstStyle/>
          <a:p>
            <a:br>
              <a:rPr lang="en-US" sz="2800" dirty="0">
                <a:latin typeface="Times New Roman" panose="02020603050405020304" pitchFamily="18" charset="0"/>
                <a:cs typeface="Times New Roman" panose="02020603050405020304" pitchFamily="18" charset="0"/>
              </a:rPr>
            </a:br>
            <a:endParaRPr lang="en-IN" altLang="en-US" sz="2800" b="1" i="1" dirty="0"/>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16</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381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1" descr="VTU-logo"/>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75565"/>
            <a:ext cx="1038860" cy="83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pic>
        <p:nvPicPr>
          <p:cNvPr id="7" name="Picture 6">
            <a:extLst>
              <a:ext uri="{FF2B5EF4-FFF2-40B4-BE49-F238E27FC236}">
                <a16:creationId xmlns:a16="http://schemas.microsoft.com/office/drawing/2014/main" id="{59590A92-A41B-A4BD-9827-1FDA09F54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50" y="1357312"/>
            <a:ext cx="7810500" cy="4143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17</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944" y="960755"/>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1" descr="VTU-logo"/>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7106"/>
            <a:ext cx="1038860" cy="83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Grp="1" noChangeAspect="1" noChangeArrowheads="1"/>
          </p:cNvPicPr>
          <p:nvPr>
            <p:ph sz="half" idx="2"/>
          </p:nvPr>
        </p:nvPicPr>
        <p:blipFill>
          <a:blip r:embed="rId3" cstate="print"/>
          <a:srcRect/>
          <a:stretch>
            <a:fillRect/>
          </a:stretch>
        </p:blipFill>
        <p:spPr bwMode="auto">
          <a:xfrm>
            <a:off x="7848600" y="171301"/>
            <a:ext cx="1143000" cy="685800"/>
          </a:xfrm>
          <a:prstGeom prst="rect">
            <a:avLst/>
          </a:prstGeom>
          <a:noFill/>
          <a:ln w="9525">
            <a:noFill/>
            <a:miter lim="800000"/>
            <a:headEnd/>
            <a:tailEnd/>
          </a:ln>
        </p:spPr>
      </p:pic>
      <p:pic>
        <p:nvPicPr>
          <p:cNvPr id="3" name="Picture 2">
            <a:extLst>
              <a:ext uri="{FF2B5EF4-FFF2-40B4-BE49-F238E27FC236}">
                <a16:creationId xmlns:a16="http://schemas.microsoft.com/office/drawing/2014/main" id="{521658BB-C91B-9EDC-593D-2B36D9D26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1062037"/>
            <a:ext cx="8115300" cy="4733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B992CA4-EED0-3B10-ED9F-83650E402F06}"/>
              </a:ext>
            </a:extLst>
          </p:cNvPr>
          <p:cNvSpPr>
            <a:spLocks noGrp="1"/>
          </p:cNvSpPr>
          <p:nvPr>
            <p:ph type="ftr" sz="quarter" idx="11"/>
          </p:nvPr>
        </p:nvSpPr>
        <p:spPr/>
        <p:txBody>
          <a:bodyPr/>
          <a:lstStyle/>
          <a:p>
            <a:r>
              <a:rPr lang="en-US"/>
              <a:t>Department of ISE, DSCE</a:t>
            </a:r>
          </a:p>
        </p:txBody>
      </p:sp>
      <p:sp>
        <p:nvSpPr>
          <p:cNvPr id="6" name="Slide Number Placeholder 5">
            <a:extLst>
              <a:ext uri="{FF2B5EF4-FFF2-40B4-BE49-F238E27FC236}">
                <a16:creationId xmlns:a16="http://schemas.microsoft.com/office/drawing/2014/main" id="{5922234E-7C17-7E14-20DC-8D7D38743B7F}"/>
              </a:ext>
            </a:extLst>
          </p:cNvPr>
          <p:cNvSpPr>
            <a:spLocks noGrp="1"/>
          </p:cNvSpPr>
          <p:nvPr>
            <p:ph type="sldNum" sz="quarter" idx="12"/>
          </p:nvPr>
        </p:nvSpPr>
        <p:spPr/>
        <p:txBody>
          <a:bodyPr/>
          <a:lstStyle/>
          <a:p>
            <a:fld id="{91633C72-83B3-42C9-A21C-3AA8D54D20E0}" type="slidenum">
              <a:rPr lang="en-US" smtClean="0"/>
              <a:t>18</a:t>
            </a:fld>
            <a:endParaRPr lang="en-US"/>
          </a:p>
        </p:txBody>
      </p:sp>
      <p:pic>
        <p:nvPicPr>
          <p:cNvPr id="10" name="Picture 9">
            <a:extLst>
              <a:ext uri="{FF2B5EF4-FFF2-40B4-BE49-F238E27FC236}">
                <a16:creationId xmlns:a16="http://schemas.microsoft.com/office/drawing/2014/main" id="{9D4429F4-DF36-EA39-7B92-FE9D8E92C1E9}"/>
              </a:ext>
            </a:extLst>
          </p:cNvPr>
          <p:cNvPicPr>
            <a:picLocks noChangeAspect="1"/>
          </p:cNvPicPr>
          <p:nvPr/>
        </p:nvPicPr>
        <p:blipFill>
          <a:blip r:embed="rId2"/>
          <a:stretch>
            <a:fillRect/>
          </a:stretch>
        </p:blipFill>
        <p:spPr>
          <a:xfrm>
            <a:off x="381922" y="276736"/>
            <a:ext cx="121931" cy="6578154"/>
          </a:xfrm>
          <a:prstGeom prst="rect">
            <a:avLst/>
          </a:prstGeom>
        </p:spPr>
      </p:pic>
      <p:pic>
        <p:nvPicPr>
          <p:cNvPr id="12" name="Picture 11">
            <a:extLst>
              <a:ext uri="{FF2B5EF4-FFF2-40B4-BE49-F238E27FC236}">
                <a16:creationId xmlns:a16="http://schemas.microsoft.com/office/drawing/2014/main" id="{29E124F2-7999-3574-484D-EF4309A9556D}"/>
              </a:ext>
            </a:extLst>
          </p:cNvPr>
          <p:cNvPicPr>
            <a:picLocks noChangeAspect="1"/>
          </p:cNvPicPr>
          <p:nvPr/>
        </p:nvPicPr>
        <p:blipFill>
          <a:blip r:embed="rId3"/>
          <a:stretch>
            <a:fillRect/>
          </a:stretch>
        </p:blipFill>
        <p:spPr>
          <a:xfrm>
            <a:off x="0" y="1066800"/>
            <a:ext cx="9144000" cy="120554"/>
          </a:xfrm>
          <a:prstGeom prst="rect">
            <a:avLst/>
          </a:prstGeom>
        </p:spPr>
      </p:pic>
      <p:pic>
        <p:nvPicPr>
          <p:cNvPr id="13" name="Picture 12">
            <a:extLst>
              <a:ext uri="{FF2B5EF4-FFF2-40B4-BE49-F238E27FC236}">
                <a16:creationId xmlns:a16="http://schemas.microsoft.com/office/drawing/2014/main" id="{BB5771EC-8D9A-C7C3-045B-5F587610943C}"/>
              </a:ext>
            </a:extLst>
          </p:cNvPr>
          <p:cNvPicPr>
            <a:picLocks noChangeAspect="1"/>
          </p:cNvPicPr>
          <p:nvPr/>
        </p:nvPicPr>
        <p:blipFill>
          <a:blip r:embed="rId4"/>
          <a:stretch>
            <a:fillRect/>
          </a:stretch>
        </p:blipFill>
        <p:spPr>
          <a:xfrm>
            <a:off x="685800" y="217703"/>
            <a:ext cx="1036410" cy="841321"/>
          </a:xfrm>
          <a:prstGeom prst="rect">
            <a:avLst/>
          </a:prstGeom>
        </p:spPr>
      </p:pic>
      <p:pic>
        <p:nvPicPr>
          <p:cNvPr id="14" name="Picture 13">
            <a:extLst>
              <a:ext uri="{FF2B5EF4-FFF2-40B4-BE49-F238E27FC236}">
                <a16:creationId xmlns:a16="http://schemas.microsoft.com/office/drawing/2014/main" id="{811658BC-8EB0-4621-59A6-C5E25523000B}"/>
              </a:ext>
            </a:extLst>
          </p:cNvPr>
          <p:cNvPicPr>
            <a:picLocks noChangeAspect="1"/>
          </p:cNvPicPr>
          <p:nvPr/>
        </p:nvPicPr>
        <p:blipFill>
          <a:blip r:embed="rId5"/>
          <a:stretch>
            <a:fillRect/>
          </a:stretch>
        </p:blipFill>
        <p:spPr>
          <a:xfrm>
            <a:off x="7620000" y="272071"/>
            <a:ext cx="1140051" cy="688908"/>
          </a:xfrm>
          <a:prstGeom prst="rect">
            <a:avLst/>
          </a:prstGeom>
        </p:spPr>
      </p:pic>
      <p:pic>
        <p:nvPicPr>
          <p:cNvPr id="16" name="Picture 15">
            <a:extLst>
              <a:ext uri="{FF2B5EF4-FFF2-40B4-BE49-F238E27FC236}">
                <a16:creationId xmlns:a16="http://schemas.microsoft.com/office/drawing/2014/main" id="{9A4BEEFA-B080-8F63-D7DD-6D06F9D1C1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1328737"/>
            <a:ext cx="7620000" cy="4200525"/>
          </a:xfrm>
          <a:prstGeom prst="rect">
            <a:avLst/>
          </a:prstGeom>
        </p:spPr>
      </p:pic>
    </p:spTree>
    <p:extLst>
      <p:ext uri="{BB962C8B-B14F-4D97-AF65-F5344CB8AC3E}">
        <p14:creationId xmlns:p14="http://schemas.microsoft.com/office/powerpoint/2010/main" val="297565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659765"/>
          </a:xfrm>
        </p:spPr>
        <p:txBody>
          <a:bodyPr>
            <a:normAutofit fontScale="90000"/>
          </a:bodyPr>
          <a:lstStyle/>
          <a:p>
            <a:br>
              <a:rPr lang="en-US" sz="3110" b="1" dirty="0">
                <a:sym typeface="+mn-ea"/>
              </a:rPr>
            </a:br>
            <a:r>
              <a:rPr lang="en-US" sz="3110" b="1" dirty="0">
                <a:solidFill>
                  <a:srgbClr val="FF0000"/>
                </a:solidFill>
                <a:sym typeface="+mn-ea"/>
              </a:rPr>
              <a:t>Time complexity</a:t>
            </a:r>
            <a:r>
              <a:rPr lang="en-IN" altLang="en-US" sz="3110" dirty="0">
                <a:solidFill>
                  <a:srgbClr val="FF0000"/>
                </a:solidFill>
                <a:sym typeface="+mn-ea"/>
              </a:rPr>
              <a:t> </a:t>
            </a:r>
            <a:r>
              <a:rPr lang="en-IN" altLang="en-US" dirty="0">
                <a:solidFill>
                  <a:srgbClr val="FF0000"/>
                </a:solidFill>
                <a:sym typeface="+mn-ea"/>
              </a:rPr>
              <a:t>   </a:t>
            </a:r>
            <a:r>
              <a:rPr lang="en-IN" altLang="en-US" b="1" i="1" dirty="0">
                <a:solidFill>
                  <a:srgbClr val="FF0000"/>
                </a:solidFill>
                <a:sym typeface="+mn-ea"/>
              </a:rPr>
              <a:t> </a:t>
            </a:r>
            <a:br>
              <a:rPr lang="en-US" sz="3555" b="1" i="1" dirty="0"/>
            </a:br>
            <a:endParaRPr lang="en-US" sz="3555" b="1" i="1" dirty="0"/>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19</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381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11" name="Rectangle 1">
            <a:extLst>
              <a:ext uri="{FF2B5EF4-FFF2-40B4-BE49-F238E27FC236}">
                <a16:creationId xmlns:a16="http://schemas.microsoft.com/office/drawing/2014/main" id="{FF24BF1F-D4E3-4532-809F-2036BFFF025D}"/>
              </a:ext>
            </a:extLst>
          </p:cNvPr>
          <p:cNvSpPr>
            <a:spLocks noChangeArrowheads="1"/>
          </p:cNvSpPr>
          <p:nvPr/>
        </p:nvSpPr>
        <p:spPr bwMode="auto">
          <a:xfrm>
            <a:off x="1219200" y="1734820"/>
            <a:ext cx="6324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Time Complexity: 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At the worst case,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D</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include only 1 element (when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m=1</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If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m&gt;&gt;n</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m</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is a lot bigger than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n</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so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D</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has a lot of element which is bigger than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n</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then you will loop on all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m</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element till you get smaller one than </a:t>
            </a:r>
            <a:r>
              <a:rPr kumimoji="0" lang="en-US" altLang="en-US" b="0" i="0" u="none" strike="noStrike" cap="none" normalizeH="0" baseline="0" dirty="0">
                <a:ln>
                  <a:noFill/>
                </a:ln>
                <a:solidFill>
                  <a:srgbClr val="242729"/>
                </a:solidFill>
                <a:effectLst/>
                <a:latin typeface="var(--ff-mono)" charset="0"/>
                <a:ea typeface="Times New Roman" panose="02020603050405020304" pitchFamily="18" charset="0"/>
                <a:cs typeface="Courier New" panose="02070309020205020404" pitchFamily="49" charset="0"/>
              </a:rPr>
              <a:t>n</a:t>
            </a: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(most work will be on the for-loop part) -&gt; then it is 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where m=number of denominations and n=amount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242729"/>
                </a:solidFill>
                <a:effectLst/>
                <a:latin typeface="Segoe UI" panose="020B0502040204020203" pitchFamily="34" charset="0"/>
                <a:ea typeface="Times New Roman" panose="02020603050405020304" pitchFamily="18" charset="0"/>
                <a:cs typeface="Segoe UI" panose="020B0502040204020203" pitchFamily="34" charset="0"/>
              </a:rPr>
              <a:t> Space complexity: O(m)</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153400" cy="5539740"/>
          </a:xfrm>
        </p:spPr>
        <p:txBody>
          <a:bodyPr>
            <a:noAutofit/>
          </a:bodyPr>
          <a:lstStyle/>
          <a:p>
            <a:pPr lvl="0">
              <a:lnSpc>
                <a:spcPct val="150000"/>
              </a:lnSpc>
            </a:pPr>
            <a:r>
              <a:rPr lang="en-US" sz="1500" b="1" dirty="0">
                <a:latin typeface="Arial" panose="020B0604020202020204" pitchFamily="34" charset="0"/>
                <a:cs typeface="Arial" panose="020B0604020202020204" pitchFamily="34" charset="0"/>
              </a:rPr>
              <a:t>Introduction</a:t>
            </a:r>
          </a:p>
          <a:p>
            <a:pPr>
              <a:lnSpc>
                <a:spcPct val="150000"/>
              </a:lnSpc>
            </a:pPr>
            <a:r>
              <a:rPr lang="en-US" sz="1500" b="1" dirty="0">
                <a:latin typeface="Arial" panose="020B0604020202020204" pitchFamily="34" charset="0"/>
                <a:cs typeface="Arial" panose="020B0604020202020204" pitchFamily="34" charset="0"/>
              </a:rPr>
              <a:t>System Requirements</a:t>
            </a:r>
          </a:p>
          <a:p>
            <a:pPr marL="0" indent="0">
              <a:lnSpc>
                <a:spcPct val="150000"/>
              </a:lnSpc>
              <a:buFont typeface="Wingdings" panose="05000000000000000000" charset="0"/>
              <a:buChar char="Ø"/>
            </a:pPr>
            <a:r>
              <a:rPr lang="en-IN" altLang="en-US" sz="1500" b="1" dirty="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mn-ea"/>
              </a:rPr>
              <a:t> </a:t>
            </a:r>
            <a:r>
              <a:rPr lang="en-IN" altLang="en-US" sz="1300" b="1" dirty="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mn-ea"/>
              </a:rPr>
              <a:t> Hardware requirements</a:t>
            </a:r>
          </a:p>
          <a:p>
            <a:pPr marL="0" indent="0">
              <a:lnSpc>
                <a:spcPct val="150000"/>
              </a:lnSpc>
              <a:buFont typeface="Wingdings" panose="05000000000000000000" charset="0"/>
              <a:buChar char="Ø"/>
            </a:pPr>
            <a:r>
              <a:rPr lang="en-IN" altLang="en-US" sz="1300" b="1" dirty="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mn-ea"/>
              </a:rPr>
              <a:t>   Software requirements</a:t>
            </a:r>
            <a:endParaRPr lang="en-IN" altLang="en-US" sz="1300" b="1" dirty="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1500" b="1" dirty="0">
                <a:latin typeface="Arial" panose="020B0604020202020204" pitchFamily="34" charset="0"/>
                <a:cs typeface="Arial" panose="020B0604020202020204" pitchFamily="34" charset="0"/>
              </a:rPr>
              <a:t>Algorithm</a:t>
            </a:r>
          </a:p>
          <a:p>
            <a:pPr>
              <a:lnSpc>
                <a:spcPct val="150000"/>
              </a:lnSpc>
              <a:buFont typeface="Wingdings" panose="05000000000000000000" charset="0"/>
              <a:buChar char="Ø"/>
            </a:pPr>
            <a:r>
              <a:rPr lang="en-US" sz="1300" b="1" dirty="0">
                <a:latin typeface="Arial" panose="020B0604020202020204" pitchFamily="34" charset="0"/>
                <a:cs typeface="Arial" panose="020B0604020202020204" pitchFamily="34" charset="0"/>
              </a:rPr>
              <a:t>Greedy Approach</a:t>
            </a:r>
          </a:p>
          <a:p>
            <a:pPr>
              <a:lnSpc>
                <a:spcPct val="150000"/>
              </a:lnSpc>
              <a:buFont typeface="Wingdings" panose="05000000000000000000" charset="0"/>
              <a:buChar char="Ø"/>
            </a:pPr>
            <a:r>
              <a:rPr lang="en-US" sz="1300" b="1" dirty="0">
                <a:latin typeface="Arial" panose="020B0604020202020204" pitchFamily="34" charset="0"/>
                <a:cs typeface="Arial" panose="020B0604020202020204" pitchFamily="34" charset="0"/>
              </a:rPr>
              <a:t>Tracing</a:t>
            </a:r>
          </a:p>
          <a:p>
            <a:pPr>
              <a:lnSpc>
                <a:spcPct val="150000"/>
              </a:lnSpc>
            </a:pPr>
            <a:r>
              <a:rPr lang="en-US" sz="1500" b="1" dirty="0">
                <a:latin typeface="Arial" panose="020B0604020202020204" pitchFamily="34" charset="0"/>
                <a:cs typeface="Arial" panose="020B0604020202020204" pitchFamily="34" charset="0"/>
              </a:rPr>
              <a:t>Implementation </a:t>
            </a:r>
          </a:p>
          <a:p>
            <a:pPr>
              <a:lnSpc>
                <a:spcPct val="150000"/>
              </a:lnSpc>
              <a:buFont typeface="Wingdings" panose="05000000000000000000" charset="0"/>
              <a:buChar char="Ø"/>
            </a:pPr>
            <a:r>
              <a:rPr lang="en-US" sz="1300" b="1" dirty="0">
                <a:latin typeface="Arial" panose="020B0604020202020204" pitchFamily="34" charset="0"/>
                <a:cs typeface="Arial" panose="020B0604020202020204" pitchFamily="34" charset="0"/>
              </a:rPr>
              <a:t>Pseudocode</a:t>
            </a:r>
          </a:p>
          <a:p>
            <a:pPr>
              <a:lnSpc>
                <a:spcPct val="150000"/>
              </a:lnSpc>
              <a:buFont typeface="Wingdings" panose="05000000000000000000" charset="0"/>
              <a:buChar char="Ø"/>
            </a:pPr>
            <a:r>
              <a:rPr lang="en-US" sz="1300" b="1" dirty="0">
                <a:latin typeface="Arial" panose="020B0604020202020204" pitchFamily="34" charset="0"/>
                <a:cs typeface="Arial" panose="020B0604020202020204" pitchFamily="34" charset="0"/>
              </a:rPr>
              <a:t>Snapshots of Results</a:t>
            </a:r>
          </a:p>
          <a:p>
            <a:pPr>
              <a:lnSpc>
                <a:spcPct val="150000"/>
              </a:lnSpc>
            </a:pPr>
            <a:r>
              <a:rPr lang="en-US" sz="1500" b="1" dirty="0">
                <a:latin typeface="Arial" panose="020B0604020202020204" pitchFamily="34" charset="0"/>
                <a:cs typeface="Arial" panose="020B0604020202020204" pitchFamily="34" charset="0"/>
              </a:rPr>
              <a:t>Time Complexity</a:t>
            </a:r>
          </a:p>
          <a:p>
            <a:endParaRPr lang="en-US" sz="800"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91633C72-83B3-42C9-A21C-3AA8D54D20E0}" type="slidenum">
              <a:rPr lang="en-US" sz="1400" smtClean="0">
                <a:solidFill>
                  <a:schemeClr val="tx1"/>
                </a:solidFill>
                <a:latin typeface="Times New Roman" panose="02020603050405020304" pitchFamily="18" charset="0"/>
                <a:cs typeface="Times New Roman" panose="02020603050405020304" pitchFamily="18" charset="0"/>
              </a:rPr>
              <a:t>2</a:t>
            </a:fld>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381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rot="5400000">
            <a:off x="-2857500" y="3482975"/>
            <a:ext cx="6477000"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Footer Placeholder 4"/>
          <p:cNvSpPr>
            <a:spLocks noGrp="1"/>
          </p:cNvSpPr>
          <p:nvPr>
            <p:ph type="ftr" sz="quarter" idx="11"/>
          </p:nvPr>
        </p:nvSpPr>
        <p:spPr>
          <a:xfrm>
            <a:off x="3124200" y="6222703"/>
            <a:ext cx="2895600" cy="365125"/>
          </a:xfrm>
        </p:spPr>
        <p:txBody>
          <a:bodyPr/>
          <a:lstStyle/>
          <a:p>
            <a:r>
              <a:rPr lang="en-US" sz="1800" dirty="0">
                <a:solidFill>
                  <a:schemeClr val="tx1"/>
                </a:solidFill>
                <a:latin typeface="Times New Roman" panose="02020603050405020304" pitchFamily="18" charset="0"/>
                <a:cs typeface="Times New Roman" panose="02020603050405020304" pitchFamily="18" charset="0"/>
              </a:rPr>
              <a:t>Department of ISE, DSCE</a:t>
            </a:r>
          </a:p>
        </p:txBody>
      </p:sp>
      <p:pic>
        <p:nvPicPr>
          <p:cNvPr id="12" name="Picture 2"/>
          <p:cNvPicPr>
            <a:picLocks noChangeAspect="1" noChangeArrowheads="1"/>
          </p:cNvPicPr>
          <p:nvPr/>
        </p:nvPicPr>
        <p:blipFill>
          <a:blip r:embed="rId2" cstate="print"/>
          <a:srcRect/>
          <a:stretch>
            <a:fillRect/>
          </a:stretch>
        </p:blipFill>
        <p:spPr bwMode="auto">
          <a:xfrm>
            <a:off x="7772400" y="152400"/>
            <a:ext cx="1143000" cy="685800"/>
          </a:xfrm>
          <a:prstGeom prst="rect">
            <a:avLst/>
          </a:prstGeom>
          <a:noFill/>
          <a:ln w="9525">
            <a:noFill/>
            <a:miter lim="800000"/>
            <a:headEnd/>
            <a:tailEnd/>
          </a:ln>
        </p:spPr>
      </p:pic>
      <p:pic>
        <p:nvPicPr>
          <p:cNvPr id="9" name="Picture 1" descr="VTU-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74"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3564292" y="316230"/>
            <a:ext cx="2139315" cy="521970"/>
          </a:xfrm>
          <a:prstGeom prst="rect">
            <a:avLst/>
          </a:prstGeom>
          <a:noFill/>
        </p:spPr>
        <p:txBody>
          <a:bodyPr wrap="none" rtlCol="0" anchor="t">
            <a:spAutoFit/>
          </a:bodyPr>
          <a:lstStyle/>
          <a:p>
            <a:r>
              <a:rPr lang="en-US" sz="2800" b="1" i="1" dirty="0">
                <a:solidFill>
                  <a:srgbClr val="FF0000"/>
                </a:solidFill>
                <a:latin typeface="Times New Roman" panose="02020603050405020304" pitchFamily="18" charset="0"/>
                <a:cs typeface="Times New Roman" panose="02020603050405020304" pitchFamily="18" charset="0"/>
                <a:sym typeface="+mn-ea"/>
              </a:rPr>
              <a:t>CONTENTS</a:t>
            </a:r>
            <a:endParaRPr lang="en-US" sz="2800" i="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152400"/>
            <a:ext cx="7795260" cy="859155"/>
          </a:xfrm>
        </p:spPr>
        <p:txBody>
          <a:bodyPr/>
          <a:lstStyle/>
          <a:p>
            <a:pPr algn="ctr"/>
            <a:r>
              <a:rPr lang="en-IN" altLang="en-US" sz="2800" b="1" i="1" dirty="0">
                <a:solidFill>
                  <a:srgbClr val="FF0000"/>
                </a:solidFill>
              </a:rPr>
              <a:t>Introduction</a:t>
            </a: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3</a:t>
            </a:fld>
            <a:endParaRPr lang="en-US"/>
          </a:p>
        </p:txBody>
      </p:sp>
      <p:cxnSp>
        <p:nvCxnSpPr>
          <p:cNvPr id="7" name="Straight Connector 6"/>
          <p:cNvCxnSpPr/>
          <p:nvPr/>
        </p:nvCxnSpPr>
        <p:spPr>
          <a:xfrm rot="5400000">
            <a:off x="-2857500" y="3482975"/>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381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74"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pic>
        <p:nvPicPr>
          <p:cNvPr id="15" name="Content Placeholder 14">
            <a:extLst>
              <a:ext uri="{FF2B5EF4-FFF2-40B4-BE49-F238E27FC236}">
                <a16:creationId xmlns:a16="http://schemas.microsoft.com/office/drawing/2014/main" id="{0066C5EC-B89D-4424-84AF-80FFE31E731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76401" y="1736726"/>
            <a:ext cx="5714997" cy="3124200"/>
          </a:xfrm>
        </p:spPr>
      </p:pic>
      <p:sp>
        <p:nvSpPr>
          <p:cNvPr id="16" name="TextBox 15">
            <a:extLst>
              <a:ext uri="{FF2B5EF4-FFF2-40B4-BE49-F238E27FC236}">
                <a16:creationId xmlns:a16="http://schemas.microsoft.com/office/drawing/2014/main" id="{2D9BA381-1CFD-4C50-8DBE-683CAEF8E011}"/>
              </a:ext>
            </a:extLst>
          </p:cNvPr>
          <p:cNvSpPr txBox="1"/>
          <p:nvPr/>
        </p:nvSpPr>
        <p:spPr>
          <a:xfrm>
            <a:off x="2362211" y="4267322"/>
            <a:ext cx="6324589" cy="2000548"/>
          </a:xfrm>
          <a:prstGeom prst="rect">
            <a:avLst/>
          </a:prstGeom>
          <a:noFill/>
        </p:spPr>
        <p:txBody>
          <a:bodyPr wrap="square" rtlCol="0">
            <a:spAutoFit/>
          </a:bodyPr>
          <a:lstStyle/>
          <a:p>
            <a:endParaRPr lang="en-IN" sz="4400" dirty="0"/>
          </a:p>
          <a:p>
            <a:r>
              <a:rPr lang="en-IN" sz="4400" dirty="0"/>
              <a:t>COIN EXCHANGER</a:t>
            </a:r>
          </a:p>
          <a:p>
            <a:r>
              <a:rPr lang="en-IN" dirty="0"/>
              <a:t>  using Greedy technique</a:t>
            </a:r>
          </a:p>
          <a:p>
            <a:r>
              <a:rPr lang="en-IN" dirty="0"/>
              <a:t>(special case of dynamic programming)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5883"/>
            <a:ext cx="8229600" cy="1143000"/>
          </a:xfrm>
        </p:spPr>
        <p:txBody>
          <a:bodyPr/>
          <a:lstStyle/>
          <a:p>
            <a:r>
              <a:rPr lang="en-IN" altLang="en-US" dirty="0">
                <a:sym typeface="+mn-ea"/>
              </a:rPr>
              <a:t> </a:t>
            </a:r>
            <a:r>
              <a:rPr lang="en-IN" altLang="en-US" sz="3600" i="1" dirty="0">
                <a:solidFill>
                  <a:srgbClr val="FF0000"/>
                </a:solidFill>
                <a:sym typeface="+mn-ea"/>
              </a:rPr>
              <a:t>Coin Exchanger</a:t>
            </a:r>
            <a:endParaRPr lang="en-IN" altLang="en-US" sz="3600" b="1" i="1" dirty="0">
              <a:solidFill>
                <a:srgbClr val="FF0000"/>
              </a:solidFill>
              <a:sym typeface="+mn-ea"/>
            </a:endParaRPr>
          </a:p>
        </p:txBody>
      </p:sp>
      <p:sp>
        <p:nvSpPr>
          <p:cNvPr id="3" name="Content Placeholder 2"/>
          <p:cNvSpPr>
            <a:spLocks noGrp="1"/>
          </p:cNvSpPr>
          <p:nvPr>
            <p:ph idx="1"/>
          </p:nvPr>
        </p:nvSpPr>
        <p:spPr>
          <a:xfrm>
            <a:off x="381000" y="1219200"/>
            <a:ext cx="8229600" cy="4525963"/>
          </a:xfrm>
        </p:spPr>
        <p:txBody>
          <a:bodyPr>
            <a:normAutofit/>
          </a:bodyPr>
          <a:lstStyle/>
          <a:p>
            <a:pPr marL="457200" lvl="1" indent="0">
              <a:buNone/>
            </a:pPr>
            <a:r>
              <a:rPr lang="en-IN" b="1" dirty="0">
                <a:solidFill>
                  <a:srgbClr val="FF0000"/>
                </a:solidFill>
                <a:effectLst/>
                <a:latin typeface="Times New Roman" panose="02020603050405020304" pitchFamily="18" charset="0"/>
                <a:ea typeface="Times New Roman" panose="02020603050405020304" pitchFamily="18" charset="0"/>
              </a:rPr>
              <a:t>WHAT IS COIN EXCHANGER</a:t>
            </a:r>
            <a:r>
              <a:rPr lang="en-IN" b="1" dirty="0">
                <a:solidFill>
                  <a:srgbClr val="FF0000"/>
                </a:solidFill>
                <a:latin typeface="Times New Roman" panose="02020603050405020304" pitchFamily="18" charset="0"/>
                <a:ea typeface="Times New Roman" panose="02020603050405020304" pitchFamily="18" charset="0"/>
              </a:rPr>
              <a:t>?</a:t>
            </a:r>
            <a:r>
              <a:rPr lang="en-IN"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0" indent="0">
              <a:buNone/>
            </a:pPr>
            <a:r>
              <a:rPr lang="en-IN" sz="2800" dirty="0">
                <a:effectLst/>
                <a:latin typeface="Times New Roman" panose="02020603050405020304" pitchFamily="18" charset="0"/>
                <a:ea typeface="Times New Roman" panose="02020603050405020304" pitchFamily="18" charset="0"/>
              </a:rPr>
              <a:t> </a:t>
            </a:r>
          </a:p>
          <a:p>
            <a:pPr algn="just">
              <a:lnSpc>
                <a:spcPct val="150000"/>
              </a:lnSpc>
              <a:spcAft>
                <a:spcPts val="800"/>
              </a:spcAft>
            </a:pPr>
            <a:r>
              <a:rPr lang="en-US" sz="1800" kern="1200" dirty="0">
                <a:solidFill>
                  <a:srgbClr val="000000"/>
                </a:solidFill>
                <a:effectLst/>
                <a:latin typeface="Times New Roman" panose="02020603050405020304" pitchFamily="18" charset="0"/>
                <a:ea typeface="SimSun" panose="02010600030101010101" pitchFamily="2" charset="-122"/>
              </a:rPr>
              <a:t>Coin exchange problem is finding the minimum number of coins (of certain denominations) that add up to a given amount of money. We have an infinite supply of denominations of different country currencies (coins/notes). So this shows the minimum number of coins and/or notes needed to make the change.</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kern="1200" dirty="0">
                <a:solidFill>
                  <a:srgbClr val="000000"/>
                </a:solidFill>
                <a:effectLst/>
                <a:latin typeface="Times New Roman" panose="02020603050405020304" pitchFamily="18" charset="0"/>
                <a:ea typeface="SimSun" panose="02010600030101010101" pitchFamily="2" charset="-122"/>
              </a:rPr>
              <a:t>The change-making problem faced by millions of cashiers all over the world (at least subconsciously): give change for a specific amount n with the least number of coins of the denominations d 1 &gt; d2 &gt; ... &gt; dm used in that locale. </a:t>
            </a:r>
            <a:endParaRPr lang="en-IN" sz="1800" dirty="0">
              <a:effectLst/>
              <a:latin typeface="Times New Roman" panose="02020603050405020304" pitchFamily="18" charset="0"/>
              <a:ea typeface="Times New Roman" panose="02020603050405020304" pitchFamily="18" charset="0"/>
            </a:endParaRPr>
          </a:p>
          <a:p>
            <a:pPr marL="3657600" lvl="8" indent="0">
              <a:buNone/>
            </a:pPr>
            <a:endParaRPr lang="en-US" sz="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4</a:t>
            </a:fld>
            <a:endParaRPr lang="en-US"/>
          </a:p>
        </p:txBody>
      </p:sp>
      <p:cxnSp>
        <p:nvCxnSpPr>
          <p:cNvPr id="6" name="Straight Connector 5"/>
          <p:cNvCxnSpPr/>
          <p:nvPr/>
        </p:nvCxnSpPr>
        <p:spPr>
          <a:xfrm>
            <a:off x="762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27"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83"/>
            <a:ext cx="8229600" cy="1143000"/>
          </a:xfrm>
        </p:spPr>
        <p:txBody>
          <a:bodyPr/>
          <a:lstStyle/>
          <a:p>
            <a:r>
              <a:rPr lang="en-US" sz="2800" i="1" dirty="0">
                <a:solidFill>
                  <a:srgbClr val="FF0000"/>
                </a:solidFill>
              </a:rPr>
              <a:t>Example</a:t>
            </a:r>
          </a:p>
        </p:txBody>
      </p:sp>
      <p:sp>
        <p:nvSpPr>
          <p:cNvPr id="3" name="Content Placeholder 2"/>
          <p:cNvSpPr>
            <a:spLocks noGrp="1"/>
          </p:cNvSpPr>
          <p:nvPr>
            <p:ph idx="1"/>
          </p:nvPr>
        </p:nvSpPr>
        <p:spPr>
          <a:xfrm>
            <a:off x="457200" y="838199"/>
            <a:ext cx="8229600" cy="5288281"/>
          </a:xfrm>
        </p:spPr>
        <p:txBody>
          <a:bodyPr>
            <a:normAutofit/>
          </a:bodyPr>
          <a:lstStyle/>
          <a:p>
            <a:pPr marL="0" indent="0" algn="just">
              <a:lnSpc>
                <a:spcPct val="150000"/>
              </a:lnSpc>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r>
              <a:rPr lang="en-US" sz="1800" kern="1200" dirty="0">
                <a:solidFill>
                  <a:srgbClr val="000000"/>
                </a:solidFill>
                <a:effectLst/>
                <a:latin typeface="Times New Roman" panose="02020603050405020304" pitchFamily="18" charset="0"/>
                <a:ea typeface="SimSun" panose="02010600030101010101" pitchFamily="2" charset="-122"/>
              </a:rPr>
              <a:t>Let us consider Indian Currency Denominations: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kern="1200" dirty="0">
                <a:solidFill>
                  <a:srgbClr val="000000"/>
                </a:solidFill>
                <a:effectLst/>
                <a:latin typeface="Times New Roman" panose="02020603050405020304" pitchFamily="18" charset="0"/>
                <a:ea typeface="SimSun" panose="02010600030101010101" pitchFamily="2" charset="-122"/>
              </a:rPr>
              <a:t>1, 2, 5, 10, 20, 50, 100, 200, 500, 2000</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kern="1200" dirty="0">
                <a:solidFill>
                  <a:srgbClr val="000000"/>
                </a:solidFill>
                <a:effectLst/>
                <a:latin typeface="Times New Roman" panose="02020603050405020304" pitchFamily="18" charset="0"/>
                <a:ea typeface="SimSun" panose="02010600030101010101" pitchFamily="2" charset="-122"/>
              </a:rPr>
              <a:t>How would you give change with coins of these denominations of, say, 121 Rs?</a:t>
            </a:r>
            <a:endParaRPr lang="en-IN" sz="1800" dirty="0">
              <a:latin typeface="Times New Roman" panose="02020603050405020304" pitchFamily="18" charset="0"/>
              <a:ea typeface="SimSun" panose="02010600030101010101" pitchFamily="2" charset="-122"/>
            </a:endParaRPr>
          </a:p>
          <a:p>
            <a:pPr marL="0" indent="0" algn="just">
              <a:lnSpc>
                <a:spcPct val="150000"/>
              </a:lnSpc>
              <a:spcAft>
                <a:spcPts val="800"/>
              </a:spcAft>
              <a:buNone/>
            </a:pPr>
            <a:r>
              <a:rPr lang="en-IN" sz="1800" kern="1200" dirty="0">
                <a:solidFill>
                  <a:srgbClr val="000000"/>
                </a:solidFill>
                <a:effectLst/>
                <a:latin typeface="Times New Roman" panose="02020603050405020304" pitchFamily="18" charset="0"/>
                <a:ea typeface="SimSun" panose="02010600030101010101" pitchFamily="2" charset="-122"/>
              </a:rPr>
              <a:t>     </a:t>
            </a:r>
            <a:r>
              <a:rPr lang="en-US" sz="1800" kern="1200" dirty="0">
                <a:solidFill>
                  <a:srgbClr val="000000"/>
                </a:solidFill>
                <a:effectLst/>
                <a:latin typeface="Times New Roman" panose="02020603050405020304" pitchFamily="18" charset="0"/>
                <a:ea typeface="SimSun" panose="02010600030101010101" pitchFamily="2" charset="-122"/>
              </a:rPr>
              <a:t>If you came up with the answer 100Rs note, 20 Rs note, 1 rupee coin followed-     consciously or not-a logical strategy of making a sequence of best choices among</a:t>
            </a:r>
            <a:endParaRPr lang="en-IN" sz="1800" dirty="0">
              <a:effectLst/>
              <a:latin typeface="Times New Roman" panose="02020603050405020304" pitchFamily="18" charset="0"/>
              <a:ea typeface="Times New Roman" panose="02020603050405020304" pitchFamily="18" charset="0"/>
            </a:endParaRPr>
          </a:p>
          <a:p>
            <a:pPr marL="0" indent="0" eaLnBrk="0" fontAlgn="base" hangingPunct="0">
              <a:buNone/>
            </a:pPr>
            <a:r>
              <a:rPr lang="en-US" sz="1800" kern="1200" dirty="0">
                <a:solidFill>
                  <a:srgbClr val="000000"/>
                </a:solidFill>
                <a:effectLst/>
                <a:latin typeface="Times New Roman" panose="02020603050405020304" pitchFamily="18" charset="0"/>
                <a:ea typeface="SimSun" panose="02010600030101010101" pitchFamily="2" charset="-122"/>
              </a:rPr>
              <a:t>       the currently available alternatives</a:t>
            </a:r>
            <a:r>
              <a:rPr lang="en-US" sz="1800" b="1" kern="1200" dirty="0">
                <a:solidFill>
                  <a:srgbClr val="000000"/>
                </a:solidFill>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5</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762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27"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pic>
        <p:nvPicPr>
          <p:cNvPr id="9" name="Picture 8">
            <a:extLst>
              <a:ext uri="{FF2B5EF4-FFF2-40B4-BE49-F238E27FC236}">
                <a16:creationId xmlns:a16="http://schemas.microsoft.com/office/drawing/2014/main" id="{00FB93A6-612B-42A9-93DE-D3B83DFAD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327" y="4555178"/>
            <a:ext cx="3141267" cy="1590675"/>
          </a:xfrm>
          <a:prstGeom prst="rect">
            <a:avLst/>
          </a:prstGeom>
        </p:spPr>
      </p:pic>
      <p:pic>
        <p:nvPicPr>
          <p:cNvPr id="11" name="Picture 10">
            <a:extLst>
              <a:ext uri="{FF2B5EF4-FFF2-40B4-BE49-F238E27FC236}">
                <a16:creationId xmlns:a16="http://schemas.microsoft.com/office/drawing/2014/main" id="{4DC8C65A-32B2-4564-BC94-303860D7AD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9293" y="4644075"/>
            <a:ext cx="2296790" cy="1476375"/>
          </a:xfrm>
          <a:prstGeom prst="rect">
            <a:avLst/>
          </a:prstGeom>
        </p:spPr>
      </p:pic>
      <p:pic>
        <p:nvPicPr>
          <p:cNvPr id="15" name="Picture 14">
            <a:extLst>
              <a:ext uri="{FF2B5EF4-FFF2-40B4-BE49-F238E27FC236}">
                <a16:creationId xmlns:a16="http://schemas.microsoft.com/office/drawing/2014/main" id="{44B5E24D-C6A3-42FC-992F-548BE20EB4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200" y="4953005"/>
            <a:ext cx="1172008" cy="954411"/>
          </a:xfrm>
          <a:prstGeom prst="rect">
            <a:avLst/>
          </a:prstGeom>
        </p:spPr>
      </p:pic>
      <p:sp>
        <p:nvSpPr>
          <p:cNvPr id="16" name="TextBox 15">
            <a:extLst>
              <a:ext uri="{FF2B5EF4-FFF2-40B4-BE49-F238E27FC236}">
                <a16:creationId xmlns:a16="http://schemas.microsoft.com/office/drawing/2014/main" id="{B1B32DE1-E3CF-4C44-B9D5-3EBF7317826F}"/>
              </a:ext>
            </a:extLst>
          </p:cNvPr>
          <p:cNvSpPr txBox="1"/>
          <p:nvPr/>
        </p:nvSpPr>
        <p:spPr>
          <a:xfrm>
            <a:off x="3811205" y="5350515"/>
            <a:ext cx="474475" cy="369332"/>
          </a:xfrm>
          <a:prstGeom prst="rect">
            <a:avLst/>
          </a:prstGeom>
          <a:noFill/>
        </p:spPr>
        <p:txBody>
          <a:bodyPr wrap="square" rtlCol="0">
            <a:spAutoFit/>
          </a:bodyPr>
          <a:lstStyle/>
          <a:p>
            <a:r>
              <a:rPr lang="en-IN" dirty="0"/>
              <a:t>+</a:t>
            </a:r>
          </a:p>
        </p:txBody>
      </p:sp>
      <p:sp>
        <p:nvSpPr>
          <p:cNvPr id="24" name="TextBox 23">
            <a:extLst>
              <a:ext uri="{FF2B5EF4-FFF2-40B4-BE49-F238E27FC236}">
                <a16:creationId xmlns:a16="http://schemas.microsoft.com/office/drawing/2014/main" id="{D9895C72-4101-47BA-AC27-363C871CCDBE}"/>
              </a:ext>
            </a:extLst>
          </p:cNvPr>
          <p:cNvSpPr txBox="1"/>
          <p:nvPr/>
        </p:nvSpPr>
        <p:spPr>
          <a:xfrm>
            <a:off x="7010400" y="5350515"/>
            <a:ext cx="533400" cy="369332"/>
          </a:xfrm>
          <a:prstGeom prst="rect">
            <a:avLst/>
          </a:prstGeom>
          <a:noFill/>
        </p:spPr>
        <p:txBody>
          <a:bodyPr wrap="square" rtlCol="0">
            <a:spAutoFit/>
          </a:bodyPr>
          <a:lstStyle/>
          <a:p>
            <a:r>
              <a:rPr lang="en-IN"/>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6</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2400" y="1025105"/>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27"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10" name="Rectangle 2">
            <a:extLst>
              <a:ext uri="{FF2B5EF4-FFF2-40B4-BE49-F238E27FC236}">
                <a16:creationId xmlns:a16="http://schemas.microsoft.com/office/drawing/2014/main" id="{24C65BBA-A159-4FB8-968D-22452ABBB7CB}"/>
              </a:ext>
            </a:extLst>
          </p:cNvPr>
          <p:cNvSpPr>
            <a:spLocks noChangeArrowheads="1"/>
          </p:cNvSpPr>
          <p:nvPr/>
        </p:nvSpPr>
        <p:spPr bwMode="auto">
          <a:xfrm>
            <a:off x="1219200" y="1905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10">
            <a:extLst>
              <a:ext uri="{FF2B5EF4-FFF2-40B4-BE49-F238E27FC236}">
                <a16:creationId xmlns:a16="http://schemas.microsoft.com/office/drawing/2014/main" id="{92429AF5-2893-4E34-94C0-A00BFD72BCB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14">
            <a:extLst>
              <a:ext uri="{FF2B5EF4-FFF2-40B4-BE49-F238E27FC236}">
                <a16:creationId xmlns:a16="http://schemas.microsoft.com/office/drawing/2014/main" id="{1037BE9E-31F9-4E88-97EA-C71AED6C5A7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8" name="Rectangle 18">
            <a:extLst>
              <a:ext uri="{FF2B5EF4-FFF2-40B4-BE49-F238E27FC236}">
                <a16:creationId xmlns:a16="http://schemas.microsoft.com/office/drawing/2014/main" id="{6CCE3039-AAC6-420F-9F9F-B71C2069D3D3}"/>
              </a:ext>
            </a:extLst>
          </p:cNvPr>
          <p:cNvSpPr>
            <a:spLocks noChangeArrowheads="1"/>
          </p:cNvSpPr>
          <p:nvPr/>
        </p:nvSpPr>
        <p:spPr bwMode="auto">
          <a:xfrm>
            <a:off x="476573" y="14880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0" name="Rectangle 20">
            <a:extLst>
              <a:ext uri="{FF2B5EF4-FFF2-40B4-BE49-F238E27FC236}">
                <a16:creationId xmlns:a16="http://schemas.microsoft.com/office/drawing/2014/main" id="{E677DC2D-191F-415B-A26E-1017C48E4987}"/>
              </a:ext>
            </a:extLst>
          </p:cNvPr>
          <p:cNvSpPr>
            <a:spLocks noChangeArrowheads="1"/>
          </p:cNvSpPr>
          <p:nvPr/>
        </p:nvSpPr>
        <p:spPr bwMode="auto">
          <a:xfrm>
            <a:off x="0" y="408802"/>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TextBox 31">
            <a:extLst>
              <a:ext uri="{FF2B5EF4-FFF2-40B4-BE49-F238E27FC236}">
                <a16:creationId xmlns:a16="http://schemas.microsoft.com/office/drawing/2014/main" id="{A06B5448-4D57-454C-82CF-2EFC61F8FE8B}"/>
              </a:ext>
            </a:extLst>
          </p:cNvPr>
          <p:cNvSpPr txBox="1"/>
          <p:nvPr/>
        </p:nvSpPr>
        <p:spPr>
          <a:xfrm>
            <a:off x="791803" y="1357350"/>
            <a:ext cx="5350790" cy="32932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Hardware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Min RAM Size : </a:t>
            </a:r>
            <a:r>
              <a:rPr kumimoji="0" lang="en-US" altLang="en-US" sz="18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4MB</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Min Hard Drive Space : </a:t>
            </a:r>
            <a:r>
              <a:rPr kumimoji="0" lang="en-US" altLang="en-US" sz="18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25MB</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Min processor Type : </a:t>
            </a:r>
            <a:r>
              <a:rPr kumimoji="0" lang="en-US" altLang="en-US" sz="18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Intel 386 or higher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Software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OS Required : </a:t>
            </a:r>
            <a:r>
              <a:rPr kumimoji="0" lang="en-US" altLang="en-US" sz="18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Microsoft </a:t>
            </a:r>
            <a:r>
              <a:rPr kumimoji="0" lang="en-US" altLang="en-US" sz="1800" b="0" i="0" u="sng"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DOS,Microsoft</a:t>
            </a:r>
            <a:r>
              <a:rPr kumimoji="0" lang="en-US" altLang="en-US" sz="18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Windows 3.1 or </a:t>
            </a:r>
            <a:r>
              <a:rPr kumimoji="0" lang="en-US" altLang="en-US" sz="1800" b="0" i="0" u="sng"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later,PC</a:t>
            </a:r>
            <a:r>
              <a:rPr kumimoji="0" lang="en-US" altLang="en-US" sz="18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DOS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OS Family : </a:t>
            </a:r>
            <a:r>
              <a:rPr kumimoji="0" lang="en-US" altLang="en-US" sz="18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Windows</a:t>
            </a:r>
            <a:endParaRPr lang="en-US" altLang="en-US" sz="32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u="sng" dirty="0">
                <a:latin typeface="Arial" panose="020B0604020202020204" pitchFamily="34" charset="0"/>
                <a:ea typeface="Times New Roman" panose="02020603050405020304" pitchFamily="18" charset="0"/>
              </a:rPr>
              <a:t>Language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Platform Used</a:t>
            </a:r>
            <a:r>
              <a:rPr lang="en-US" altLang="en-US" u="sng" dirty="0">
                <a:latin typeface="Arial" panose="020B0604020202020204" pitchFamily="34" charset="0"/>
                <a:ea typeface="Times New Roman" panose="02020603050405020304" pitchFamily="18" charset="0"/>
              </a:rPr>
              <a:t>:</a:t>
            </a:r>
            <a:r>
              <a:rPr kumimoji="0" lang="en-US" altLang="en-US"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Vis</a:t>
            </a:r>
            <a:r>
              <a:rPr lang="en-US" altLang="en-US" u="sng" dirty="0">
                <a:latin typeface="Arial" panose="020B0604020202020204" pitchFamily="34" charset="0"/>
                <a:ea typeface="Times New Roman" panose="02020603050405020304" pitchFamily="18" charset="0"/>
              </a:rPr>
              <a:t>ual Studio code</a:t>
            </a:r>
            <a:endParaRPr kumimoji="0" lang="en-US" altLang="en-US"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p:txBody>
      </p:sp>
      <p:sp>
        <p:nvSpPr>
          <p:cNvPr id="35" name="TextBox 34">
            <a:extLst>
              <a:ext uri="{FF2B5EF4-FFF2-40B4-BE49-F238E27FC236}">
                <a16:creationId xmlns:a16="http://schemas.microsoft.com/office/drawing/2014/main" id="{B9B201D5-AB4D-4E97-9CE3-A6898CA0C236}"/>
              </a:ext>
            </a:extLst>
          </p:cNvPr>
          <p:cNvSpPr txBox="1"/>
          <p:nvPr/>
        </p:nvSpPr>
        <p:spPr>
          <a:xfrm>
            <a:off x="3086100" y="369010"/>
            <a:ext cx="5410200" cy="523220"/>
          </a:xfrm>
          <a:prstGeom prst="rect">
            <a:avLst/>
          </a:prstGeom>
          <a:noFill/>
        </p:spPr>
        <p:txBody>
          <a:bodyPr wrap="square" rtlCol="0">
            <a:spAutoFit/>
          </a:bodyPr>
          <a:lstStyle/>
          <a:p>
            <a:r>
              <a:rPr lang="en-IN" sz="2800" b="1" i="1" dirty="0">
                <a:solidFill>
                  <a:srgbClr val="FF0000"/>
                </a:solidFill>
              </a:rPr>
              <a:t>System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b="1" i="1" dirty="0">
                <a:sym typeface="+mn-ea"/>
              </a:rPr>
              <a:t> </a:t>
            </a:r>
            <a:r>
              <a:rPr lang="en-IN" altLang="en-US" sz="2800" b="1" i="1" dirty="0">
                <a:solidFill>
                  <a:srgbClr val="FF0000"/>
                </a:solidFill>
                <a:sym typeface="+mn-ea"/>
              </a:rPr>
              <a:t>Algorithm</a:t>
            </a:r>
            <a:br>
              <a:rPr lang="en-IN" altLang="en-US" sz="2800" b="1" i="1" dirty="0"/>
            </a:br>
            <a:endParaRPr lang="en-US" sz="2800" dirty="0"/>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7</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381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7" name="TextBox 6">
            <a:extLst>
              <a:ext uri="{FF2B5EF4-FFF2-40B4-BE49-F238E27FC236}">
                <a16:creationId xmlns:a16="http://schemas.microsoft.com/office/drawing/2014/main" id="{58EA5E38-9DC8-403C-95D3-E0783804BD9B}"/>
              </a:ext>
            </a:extLst>
          </p:cNvPr>
          <p:cNvSpPr txBox="1"/>
          <p:nvPr/>
        </p:nvSpPr>
        <p:spPr>
          <a:xfrm>
            <a:off x="533472" y="993183"/>
            <a:ext cx="8229331" cy="4898777"/>
          </a:xfrm>
          <a:prstGeom prst="rect">
            <a:avLst/>
          </a:prstGeom>
          <a:noFill/>
        </p:spPr>
        <p:txBody>
          <a:bodyPr wrap="square" rtlCol="0">
            <a:spAutoFit/>
          </a:bodyPr>
          <a:lstStyle/>
          <a:p>
            <a:pPr algn="just">
              <a:lnSpc>
                <a:spcPct val="150000"/>
              </a:lnSpc>
              <a:spcAft>
                <a:spcPts val="800"/>
              </a:spcAft>
            </a:pPr>
            <a:r>
              <a:rPr lang="en-US" sz="1800" b="1" dirty="0">
                <a:solidFill>
                  <a:srgbClr val="FF0000"/>
                </a:solidFill>
                <a:effectLst/>
                <a:latin typeface="Times New Roman" panose="02020603050405020304" pitchFamily="18" charset="0"/>
                <a:ea typeface="Times New Roman" panose="02020603050405020304" pitchFamily="18" charset="0"/>
              </a:rPr>
              <a:t> Greedy Approach</a:t>
            </a:r>
            <a:endParaRPr lang="en-IN" sz="1800" dirty="0">
              <a:solidFill>
                <a:srgbClr val="FF0000"/>
              </a:solidFill>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rPr>
              <a:t>The approach applied in the change-making problem is called </a:t>
            </a:r>
            <a:r>
              <a:rPr lang="en-US" sz="1600" b="1" dirty="0">
                <a:effectLst/>
                <a:latin typeface="Times New Roman" panose="02020603050405020304" pitchFamily="18" charset="0"/>
                <a:ea typeface="Times New Roman" panose="02020603050405020304" pitchFamily="18" charset="0"/>
              </a:rPr>
              <a:t>Greedy</a:t>
            </a:r>
            <a:r>
              <a:rPr lang="en-US" sz="16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approach</a:t>
            </a:r>
            <a:r>
              <a:rPr lang="en-US" sz="1800" dirty="0">
                <a:effectLst/>
                <a:latin typeface="Times New Roman" panose="02020603050405020304" pitchFamily="18" charset="0"/>
                <a:ea typeface="Times New Roman" panose="02020603050405020304" pitchFamily="18" charset="0"/>
              </a:rPr>
              <a:t> .A common intuition would be to take coins with greater value first. This can reduce the total number of coins needed. Start from the largest possible denomination and keep adding denominations while the remaining value is greater than 0.</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 Feasible, i.e., it has to satisfy the problem's constraints.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Locally optimal, i.e., it has to be the best local choice among all feasible choices available on that step.</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Irrevocable, i.e., once made, it cannot be changed on subsequent steps of the algorithm. </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Tw Cen MT" panose="020B0602020104020603" pitchFamily="34" charset="0"/>
                <a:ea typeface="SimSun" panose="02010600030101010101" pitchFamily="2" charset="-122"/>
                <a:cs typeface="Times New Roman" panose="02020603050405020304" pitchFamily="18" charset="0"/>
              </a:rPr>
              <a:t>Is this solution to the instance of the change-making problem optimal? Yes, it is. In fact, it is possible to prove that the greedy algorithm yields an optimal solution for every positive integer amount with these coin denominations. At the same time, it is easy to </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t>8</a:t>
            </a:fld>
            <a:endParaRPr lang="en-US"/>
          </a:p>
        </p:txBody>
      </p:sp>
      <p:cxnSp>
        <p:nvCxnSpPr>
          <p:cNvPr id="14" name="Straight Connector 13"/>
          <p:cNvCxnSpPr/>
          <p:nvPr/>
        </p:nvCxnSpPr>
        <p:spPr>
          <a:xfrm rot="5400000">
            <a:off x="-285730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62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13" name="TextBox 12">
            <a:extLst>
              <a:ext uri="{FF2B5EF4-FFF2-40B4-BE49-F238E27FC236}">
                <a16:creationId xmlns:a16="http://schemas.microsoft.com/office/drawing/2014/main" id="{FAAA83D3-D928-43CA-A014-C4B6D82D7989}"/>
              </a:ext>
            </a:extLst>
          </p:cNvPr>
          <p:cNvSpPr txBox="1"/>
          <p:nvPr/>
        </p:nvSpPr>
        <p:spPr>
          <a:xfrm>
            <a:off x="381196" y="1524000"/>
            <a:ext cx="8153203" cy="3782061"/>
          </a:xfrm>
          <a:prstGeom prst="rect">
            <a:avLst/>
          </a:prstGeom>
          <a:noFill/>
        </p:spPr>
        <p:txBody>
          <a:bodyPr wrap="square" rtlCol="0">
            <a:spAutoFit/>
          </a:bodyPr>
          <a:lstStyle/>
          <a:p>
            <a:pPr marL="457200"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rPr>
              <a:t>give an example of "weird" coin denominations-e.g., d1 = 9, d2 = 6, d3= 5, d4=1  that may not yield an optimal solution for some amounts. Because when we take input amount=11, By greedy it selects 9,1,1. That is total of 3 coins. But we can select 6 and 5, So the number of coins reduces to 2.  It is the reason to develop a dynamic programming algorithm for this problem that algorithm works for any set of coin denominations by either returning an optimal solution or reporting that no solution exists. In this project we have used Greedy and proper denominations of different countries which doesn’t lead to any drawback. So, it is a special case of Dynamic programming.</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t>9</a:t>
            </a:fld>
            <a:endParaRPr lang="en-US"/>
          </a:p>
        </p:txBody>
      </p:sp>
      <p:cxnSp>
        <p:nvCxnSpPr>
          <p:cNvPr id="14" name="Straight Connector 13"/>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6200" y="9906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1" descr="VTU-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72" y="76200"/>
            <a:ext cx="1038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cstate="print"/>
          <a:srcRect/>
          <a:stretch>
            <a:fillRect/>
          </a:stretch>
        </p:blipFill>
        <p:spPr bwMode="auto">
          <a:xfrm>
            <a:off x="7772400" y="152400"/>
            <a:ext cx="1143000" cy="685800"/>
          </a:xfrm>
          <a:prstGeom prst="rect">
            <a:avLst/>
          </a:prstGeom>
          <a:noFill/>
          <a:ln w="9525">
            <a:noFill/>
            <a:miter lim="800000"/>
            <a:headEnd/>
            <a:tailEnd/>
          </a:ln>
        </p:spPr>
      </p:pic>
      <p:sp>
        <p:nvSpPr>
          <p:cNvPr id="8" name="TextBox 7">
            <a:extLst>
              <a:ext uri="{FF2B5EF4-FFF2-40B4-BE49-F238E27FC236}">
                <a16:creationId xmlns:a16="http://schemas.microsoft.com/office/drawing/2014/main" id="{1DC0D3B1-DFBF-4E11-8B7A-43247FA107F8}"/>
              </a:ext>
            </a:extLst>
          </p:cNvPr>
          <p:cNvSpPr txBox="1"/>
          <p:nvPr/>
        </p:nvSpPr>
        <p:spPr>
          <a:xfrm>
            <a:off x="838200" y="1447800"/>
            <a:ext cx="7924590" cy="3062890"/>
          </a:xfrm>
          <a:prstGeom prst="rect">
            <a:avLst/>
          </a:prstGeom>
          <a:noFill/>
        </p:spPr>
        <p:txBody>
          <a:bodyPr wrap="square" rtlCol="0">
            <a:spAutoFit/>
          </a:bodyPr>
          <a:lstStyle/>
          <a:p>
            <a:pPr>
              <a:lnSpc>
                <a:spcPct val="107000"/>
              </a:lnSpc>
              <a:spcAft>
                <a:spcPts val="800"/>
              </a:spcAft>
            </a:pPr>
            <a:r>
              <a:rPr lang="en-IN" sz="1800" i="1" u="sng" kern="120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Algorithm</a:t>
            </a:r>
            <a:endParaRPr lang="en-IN" sz="1800" dirty="0">
              <a:solidFill>
                <a:srgbClr val="FF0000"/>
              </a:solidFill>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 </a:t>
            </a: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Sort</a:t>
            </a:r>
            <a:r>
              <a:rPr lang="en-US" sz="18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the array of coins in decreasing order </a:t>
            </a:r>
            <a:endParaRPr lang="en-IN" sz="18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 Initialize result as empty</a:t>
            </a:r>
            <a:endParaRPr lang="en-IN" sz="18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 Find the largest denomination that is smaller than entered amount.</a:t>
            </a:r>
            <a:endParaRPr lang="en-IN" sz="18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 Add found denomination to result. Subtract value of found denomination from amount.</a:t>
            </a:r>
            <a:endParaRPr lang="en-IN" sz="18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 If amount becomes 0, then print result.</a:t>
            </a:r>
            <a:endParaRPr lang="en-IN" sz="1800" dirty="0">
              <a:effectLst/>
              <a:latin typeface="Tw Cen MT" panose="020B0602020104020603" pitchFamily="34" charset="0"/>
              <a:ea typeface="SimSun" panose="02010600030101010101" pitchFamily="2" charset="-122"/>
              <a:cs typeface="Times New Roman" panose="02020603050405020304" pitchFamily="18" charset="0"/>
            </a:endParaRPr>
          </a:p>
          <a:p>
            <a:pPr>
              <a:lnSpc>
                <a:spcPct val="107000"/>
              </a:lnSpc>
              <a:spcAft>
                <a:spcPts val="800"/>
              </a:spcAft>
            </a:pPr>
            <a:r>
              <a:rPr lang="en-IN" sz="1800"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 Else repeat steps 3 and 4 for new value of amount</a:t>
            </a:r>
            <a:r>
              <a:rPr lang="en-IN" sz="1800" kern="1200" dirty="0">
                <a:solidFill>
                  <a:srgbClr val="000000"/>
                </a:solidFill>
                <a:effectLst/>
                <a:latin typeface="Tw Cen MT" panose="020B0602020104020603" pitchFamily="34" charset="0"/>
                <a:ea typeface="SimSun" panose="02010600030101010101" pitchFamily="2" charset="-122"/>
                <a:cs typeface="Times New Roman" panose="02020603050405020304" pitchFamily="18" charset="0"/>
              </a:rPr>
              <a:t>.</a:t>
            </a:r>
            <a:endParaRPr lang="en-IN" sz="1800" dirty="0">
              <a:effectLst/>
              <a:latin typeface="Tw Cen MT" panose="020B0602020104020603" pitchFamily="34" charset="0"/>
              <a:ea typeface="SimSun"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2777</TotalTime>
  <Words>1271</Words>
  <Application>Microsoft Office PowerPoint</Application>
  <PresentationFormat>On-screen Show (4:3)</PresentationFormat>
  <Paragraphs>166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Segoe UI</vt:lpstr>
      <vt:lpstr>Times New Roman</vt:lpstr>
      <vt:lpstr>Tw Cen MT</vt:lpstr>
      <vt:lpstr>var(--ff-mono)</vt:lpstr>
      <vt:lpstr>Wingdings</vt:lpstr>
      <vt:lpstr>Office Theme</vt:lpstr>
      <vt:lpstr>                                       DESIGN AND ANALYSIS OF ALGORITHMS LABORATORY  WITH MINI PROJECT [19IS4DLADA ] Presentation  on “Coin Exchanger”                   </vt:lpstr>
      <vt:lpstr>PowerPoint Presentation</vt:lpstr>
      <vt:lpstr>Introduction</vt:lpstr>
      <vt:lpstr> Coin Exchanger</vt:lpstr>
      <vt:lpstr>Example</vt:lpstr>
      <vt:lpstr>PowerPoint Presentation</vt:lpstr>
      <vt:lpstr> Algorithm </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 </vt:lpstr>
      <vt:lpstr>PowerPoint Presentation</vt:lpstr>
      <vt:lpstr>PowerPoint Presentation</vt:lpstr>
      <vt:lpstr> Time complexity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 Use only Bookman old style for presentation</dc:title>
  <dc:creator>kiran</dc:creator>
  <cp:lastModifiedBy>Nisarga K</cp:lastModifiedBy>
  <cp:revision>343</cp:revision>
  <dcterms:created xsi:type="dcterms:W3CDTF">2015-02-09T06:04:00Z</dcterms:created>
  <dcterms:modified xsi:type="dcterms:W3CDTF">2022-08-07T20:43:23Z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