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86" r:id="rId3"/>
    <p:sldId id="387" r:id="rId4"/>
    <p:sldId id="397" r:id="rId5"/>
    <p:sldId id="271" r:id="rId6"/>
    <p:sldId id="279" r:id="rId7"/>
    <p:sldId id="293" r:id="rId8"/>
    <p:sldId id="308" r:id="rId9"/>
    <p:sldId id="309" r:id="rId10"/>
    <p:sldId id="433" r:id="rId11"/>
    <p:sldId id="300" r:id="rId12"/>
    <p:sldId id="434" r:id="rId13"/>
    <p:sldId id="435" r:id="rId14"/>
    <p:sldId id="351"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3CBDA"/>
    <a:srgbClr val="0000FF"/>
    <a:srgbClr val="FF33CC"/>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84" autoAdjust="0"/>
    <p:restoredTop sz="94660"/>
  </p:normalViewPr>
  <p:slideViewPr>
    <p:cSldViewPr>
      <p:cViewPr varScale="1">
        <p:scale>
          <a:sx n="62" d="100"/>
          <a:sy n="62" d="100"/>
        </p:scale>
        <p:origin x="1794" y="66"/>
      </p:cViewPr>
      <p:guideLst>
        <p:guide orient="horz" pos="218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Times New Roman" panose="02020603050405020304" pitchFamily="18" charset="0"/>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atin typeface="Times New Roman" panose="02020603050405020304" pitchFamily="18"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atin typeface="Times New Roman" panose="02020603050405020304" pitchFamily="18" charset="0"/>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pPr>
              <a:defRPr/>
            </a:pPr>
            <a:fld id="{DAD1831B-7423-42B9-99C2-B3763C944D96}"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8DE6AB6B-3953-4EAB-8B14-DED45DC068F9}" type="slidenum">
              <a:rPr lang="en-US" altLang="en-US" smtClean="0"/>
            </a:fld>
            <a:endParaRPr lang="en-US" altLang="en-US"/>
          </a:p>
        </p:txBody>
      </p:sp>
      <p:pic>
        <p:nvPicPr>
          <p:cNvPr id="8" name="Picture 7"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10399" y="6375889"/>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p>
            <a:pPr>
              <a:defRPr/>
            </a:pPr>
            <a:fld id="{3C9C12F7-5EF1-42A4-8AFB-CD380A9F5560}" type="slidenum">
              <a:rPr lang="en-US" altLang="en-US" smtClean="0"/>
            </a:fld>
            <a:endParaRPr lang="en-US" altLang="en-US"/>
          </a:p>
        </p:txBody>
      </p:sp>
      <p:pic>
        <p:nvPicPr>
          <p:cNvPr id="5" name="Picture 4"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10399" y="6375889"/>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p>
            <a:pPr>
              <a:defRPr/>
            </a:pPr>
            <a:fld id="{3C9C12F7-5EF1-42A4-8AFB-CD380A9F5560}" type="slidenum">
              <a:rPr lang="en-US" altLang="en-US" smtClean="0"/>
            </a:fld>
            <a:endParaRPr lang="en-US" altLang="en-US"/>
          </a:p>
        </p:txBody>
      </p:sp>
      <p:pic>
        <p:nvPicPr>
          <p:cNvPr id="5" name="Picture 4"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10399" y="6375889"/>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hasCustomPrompt="1"/>
          </p:nvPr>
        </p:nvSpPr>
        <p:spPr>
          <a:prstGeom prst="rect">
            <a:avLst/>
          </a:prstGeom>
        </p:spPr>
        <p:txBody>
          <a:bodyPr/>
          <a:lstStyle/>
          <a:p>
            <a:r>
              <a:rPr dirty="0"/>
              <a:t>Title Text</a:t>
            </a:r>
            <a:endParaRPr dirty="0"/>
          </a:p>
        </p:txBody>
      </p:sp>
      <p:sp>
        <p:nvSpPr>
          <p:cNvPr id="71" name="Shape 71"/>
          <p:cNvSpPr>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rPr/>
            </a:fld>
            <a:endParaRPr/>
          </a:p>
        </p:txBody>
      </p:sp>
      <p:pic>
        <p:nvPicPr>
          <p:cNvPr id="2" name="Picture 1"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10399" y="6375889"/>
            <a:ext cx="1292149" cy="40591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6"/>
          <p:cNvSpPr>
            <a:spLocks noGrp="1"/>
          </p:cNvSpPr>
          <p:nvPr>
            <p:ph type="title"/>
          </p:nvPr>
        </p:nvSpPr>
        <p:spPr>
          <a:xfrm>
            <a:off x="481012" y="152400"/>
            <a:ext cx="8229600" cy="579437"/>
          </a:xfrm>
        </p:spPr>
        <p:txBody>
          <a:bodyPr/>
          <a:lstStyle/>
          <a:p>
            <a:r>
              <a:rPr lang="en-US" dirty="0"/>
              <a:t>Click to edit Master title style</a:t>
            </a:r>
            <a:endParaRPr lang="en-IN" dirty="0"/>
          </a:p>
        </p:txBody>
      </p:sp>
      <p:pic>
        <p:nvPicPr>
          <p:cNvPr id="2" name="Picture 1"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00" y="6375889"/>
            <a:ext cx="1292149" cy="4821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pic>
        <p:nvPicPr>
          <p:cNvPr id="4" name="Picture 3"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00" y="6324600"/>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5" name="Picture 4"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4651" y="6380406"/>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7" name="Picture 6"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4651" y="6380406"/>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pic>
        <p:nvPicPr>
          <p:cNvPr id="3" name="Picture 2"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5126" y="6380406"/>
            <a:ext cx="1292149" cy="405911"/>
          </a:xfrm>
          <a:prstGeom prst="rect">
            <a:avLst/>
          </a:prstGeom>
        </p:spPr>
      </p:pic>
      <p:sp>
        <p:nvSpPr>
          <p:cNvPr id="4" name="Slide Number Placeholder 3"/>
          <p:cNvSpPr>
            <a:spLocks noGrp="1"/>
          </p:cNvSpPr>
          <p:nvPr>
            <p:ph type="sldNum" sz="quarter" idx="10"/>
          </p:nvPr>
        </p:nvSpPr>
        <p:spPr/>
        <p:txBody>
          <a:bodyPr/>
          <a:lstStyle/>
          <a:p>
            <a:pPr>
              <a:defRPr/>
            </a:pPr>
            <a:fld id="{3C9C12F7-5EF1-42A4-8AFB-CD380A9F5560}"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pic>
        <p:nvPicPr>
          <p:cNvPr id="2" name="Picture 1"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00" y="6418751"/>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5" name="Picture 4"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4651" y="6379064"/>
            <a:ext cx="1292149" cy="405911"/>
          </a:xfrm>
          <a:prstGeom prst="rect">
            <a:avLst/>
          </a:prstGeom>
        </p:spPr>
      </p:pic>
      <p:sp>
        <p:nvSpPr>
          <p:cNvPr id="6" name="Slide Number Placeholder 5"/>
          <p:cNvSpPr>
            <a:spLocks noGrp="1"/>
          </p:cNvSpPr>
          <p:nvPr>
            <p:ph type="sldNum" sz="quarter" idx="10"/>
          </p:nvPr>
        </p:nvSpPr>
        <p:spPr/>
        <p:txBody>
          <a:bodyPr/>
          <a:lstStyle/>
          <a:p>
            <a:pPr>
              <a:defRPr/>
            </a:pPr>
            <a:fld id="{3C9C12F7-5EF1-42A4-8AFB-CD380A9F5560}"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p>
            <a:pPr>
              <a:defRPr/>
            </a:pPr>
            <a:fld id="{3C9C12F7-5EF1-42A4-8AFB-CD380A9F5560}" type="slidenum">
              <a:rPr lang="en-US" altLang="en-US" smtClean="0"/>
            </a:fld>
            <a:endParaRPr lang="en-US" altLang="en-US"/>
          </a:p>
        </p:txBody>
      </p:sp>
      <p:pic>
        <p:nvPicPr>
          <p:cNvPr id="6" name="Picture 5" descr="A picture containing logo&#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10399" y="6375889"/>
            <a:ext cx="1292149" cy="40591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9C12F7-5EF1-42A4-8AFB-CD380A9F5560}" type="slidenum">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555" b="1" dirty="0">
                <a:solidFill>
                  <a:srgbClr val="002060"/>
                </a:solidFill>
                <a:latin typeface="Times New Roman" panose="02020603050405020304" pitchFamily="18" charset="0"/>
                <a:cs typeface="Times New Roman" panose="02020603050405020304" pitchFamily="18" charset="0"/>
              </a:rPr>
              <a:t>Syllabus – Unit 4 -Using Forms and Gathering Input</a:t>
            </a:r>
            <a:endParaRPr lang="en-IN" sz="3555"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lstStyle/>
          <a:p>
            <a:pPr marL="0" indent="0">
              <a:buFont typeface="Arial" panose="020B0604020202020204" pitchFamily="34" charset="0"/>
              <a:buNone/>
            </a:pPr>
            <a:r>
              <a:rPr lang="en-IN" sz="4000" b="1" i="0" u="none" strike="noStrike" baseline="0" dirty="0">
                <a:solidFill>
                  <a:srgbClr val="002060"/>
                </a:solidFill>
                <a:latin typeface="+mj-lt"/>
              </a:rPr>
              <a:t>Creating contact us form</a:t>
            </a:r>
            <a:endParaRPr lang="en-IN" sz="4000" b="1" i="0" u="none" strike="noStrike" baseline="0" dirty="0">
              <a:solidFill>
                <a:srgbClr val="002060"/>
              </a:solidFill>
              <a:latin typeface="+mj-lt"/>
            </a:endParaRPr>
          </a:p>
          <a:p>
            <a:pPr>
              <a:buFont typeface="Arial" panose="020B0604020202020204" pitchFamily="34" charset="0"/>
              <a:buChar char="•"/>
            </a:pPr>
            <a:r>
              <a:rPr lang="en-IN" sz="2800" b="0" i="0" u="none" strike="noStrike" baseline="0" dirty="0">
                <a:solidFill>
                  <a:srgbClr val="002060"/>
                </a:solidFill>
                <a:latin typeface="+mj-lt"/>
              </a:rPr>
              <a:t>Create a controller file for the contact page that will contain methods for displaying the contact form view and for processing the data from the contact form</a:t>
            </a:r>
            <a:endParaRPr lang="en-IN" sz="2800" b="0" i="0" u="none" strike="noStrike" baseline="0" dirty="0">
              <a:solidFill>
                <a:srgbClr val="002060"/>
              </a:solidFill>
              <a:latin typeface="+mj-lt"/>
            </a:endParaRPr>
          </a:p>
          <a:p>
            <a:pPr>
              <a:buFont typeface="Arial" panose="020B0604020202020204" pitchFamily="34" charset="0"/>
              <a:buChar char="•"/>
            </a:pPr>
            <a:r>
              <a:rPr lang="en-IN" sz="2800" b="0" i="0" u="none" strike="noStrike" baseline="0" dirty="0">
                <a:solidFill>
                  <a:srgbClr val="002060"/>
                </a:solidFill>
                <a:latin typeface="+mj-lt"/>
              </a:rPr>
              <a:t>Create the contact form view</a:t>
            </a:r>
            <a:endParaRPr lang="en-IN" sz="2800" b="0" i="0" u="none" strike="noStrike" baseline="0" dirty="0">
              <a:solidFill>
                <a:srgbClr val="002060"/>
              </a:solidFill>
              <a:latin typeface="+mj-lt"/>
            </a:endParaRPr>
          </a:p>
          <a:p>
            <a:pPr>
              <a:buFont typeface="Arial" panose="020B0604020202020204" pitchFamily="34" charset="0"/>
              <a:buChar char="•"/>
            </a:pPr>
            <a:r>
              <a:rPr lang="en-IN" sz="2800" b="0" i="0" u="none" strike="noStrike" baseline="0" dirty="0">
                <a:solidFill>
                  <a:srgbClr val="002060"/>
                </a:solidFill>
                <a:latin typeface="+mj-lt"/>
              </a:rPr>
              <a:t>Add the routes for displaying the form and sending the message</a:t>
            </a:r>
            <a:endParaRPr lang="en-IN" sz="2800" b="0" i="0" u="none" strike="noStrike" baseline="0" dirty="0">
              <a:solidFill>
                <a:srgbClr val="002060"/>
              </a:solidFill>
              <a:latin typeface="+mj-lt"/>
            </a:endParaRPr>
          </a:p>
          <a:p>
            <a:pPr>
              <a:buFont typeface="Arial" panose="020B0604020202020204" pitchFamily="34" charset="0"/>
              <a:buChar char="•"/>
            </a:pPr>
            <a:r>
              <a:rPr lang="en-IN" sz="2800" b="0" i="0" u="none" strike="noStrike" baseline="0" dirty="0">
                <a:solidFill>
                  <a:srgbClr val="002060"/>
                </a:solidFill>
                <a:latin typeface="+mj-lt"/>
              </a:rPr>
              <a:t>Create a form request that handles all the validation logic away from your main controllers</a:t>
            </a:r>
            <a:endParaRPr lang="en-IN" sz="2800" b="0" i="0" u="none" strike="noStrike" baseline="0" dirty="0">
              <a:solidFill>
                <a:srgbClr val="002060"/>
              </a:solidFill>
              <a:latin typeface="+mj-lt"/>
            </a:endParaRPr>
          </a:p>
          <a:p>
            <a:pPr>
              <a:buFont typeface="Arial" panose="020B0604020202020204" pitchFamily="34" charset="0"/>
              <a:buChar char="•"/>
            </a:pPr>
            <a:r>
              <a:rPr lang="en-IN" sz="2800" b="0" i="0" u="none" strike="noStrike" baseline="0" dirty="0">
                <a:solidFill>
                  <a:srgbClr val="002060"/>
                </a:solidFill>
                <a:latin typeface="+mj-lt"/>
              </a:rPr>
              <a:t>Create a recipient model class that will reference name and email settings in a separate config file to determine where the contact form information is sent</a:t>
            </a:r>
            <a:endParaRPr lang="en-IN" sz="2800" b="0" i="0" u="none" strike="noStrike" baseline="0" dirty="0">
              <a:solidFill>
                <a:srgbClr val="002060"/>
              </a:solidFill>
              <a:latin typeface="+mj-lt"/>
            </a:endParaRPr>
          </a:p>
          <a:p>
            <a:pPr>
              <a:buFont typeface="Arial" panose="020B0604020202020204" pitchFamily="34" charset="0"/>
              <a:buChar char="•"/>
            </a:pPr>
            <a:r>
              <a:rPr lang="en-IN" sz="2800" b="0" i="0" u="none" strike="noStrike" baseline="0" dirty="0">
                <a:solidFill>
                  <a:srgbClr val="002060"/>
                </a:solidFill>
                <a:latin typeface="+mj-lt"/>
              </a:rPr>
              <a:t>Create a notification that allows us to format the mail message we will receive</a:t>
            </a:r>
            <a:endParaRPr lang="en-IN" sz="2800" b="0" i="0" u="none" strike="noStrike" baseline="0" dirty="0">
              <a:solidFill>
                <a:srgbClr val="002060"/>
              </a:solidFill>
              <a:latin typeface="+mj-lt"/>
            </a:endParaRPr>
          </a:p>
          <a:p>
            <a:pPr>
              <a:buFont typeface="Arial" panose="020B0604020202020204" pitchFamily="34" charset="0"/>
              <a:buChar char="•"/>
            </a:pPr>
            <a:r>
              <a:rPr lang="en-IN" sz="2800" b="0" i="0" u="none" strike="noStrike" baseline="0" dirty="0">
                <a:solidFill>
                  <a:srgbClr val="002060"/>
                </a:solidFill>
                <a:latin typeface="+mj-lt"/>
              </a:rPr>
              <a:t>Add or check the email settings in your .env file</a:t>
            </a:r>
            <a:endParaRPr lang="en-IN" sz="2800" b="0" i="0" u="none" strike="noStrike" baseline="0" dirty="0">
              <a:solidFill>
                <a:srgbClr val="002060"/>
              </a:solidFill>
              <a:latin typeface="+mj-lt"/>
            </a:endParaRPr>
          </a:p>
          <a:p>
            <a:pPr>
              <a:buFont typeface="Arial" panose="020B0604020202020204" pitchFamily="34" charset="0"/>
              <a:buChar char="•"/>
            </a:pPr>
            <a:endParaRPr lang="en-IN" sz="2800" b="0" i="0" u="none" strike="noStrike" baseline="0" dirty="0">
              <a:solidFill>
                <a:srgbClr val="002060"/>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96" y="190264"/>
            <a:ext cx="6764238" cy="903521"/>
          </a:xfrm>
        </p:spPr>
        <p:txBody>
          <a:bodyPr>
            <a:noAutofit/>
          </a:bodyPr>
          <a:lstStyle/>
          <a:p>
            <a:r>
              <a:rPr lang="en-US" sz="4000" b="1" dirty="0">
                <a:solidFill>
                  <a:srgbClr val="002060"/>
                </a:solidFill>
              </a:rPr>
              <a:t>Creating a file uploader, Validating a file uploader,</a:t>
            </a:r>
            <a:endParaRPr lang="en-US" sz="4000" b="1" dirty="0">
              <a:solidFill>
                <a:srgbClr val="002060"/>
              </a:solidFill>
            </a:endParaRPr>
          </a:p>
        </p:txBody>
      </p:sp>
      <p:sp>
        <p:nvSpPr>
          <p:cNvPr id="7" name="Text Placeholder 6"/>
          <p:cNvSpPr>
            <a:spLocks noGrp="1"/>
          </p:cNvSpPr>
          <p:nvPr>
            <p:ph type="body" idx="1"/>
          </p:nvPr>
        </p:nvSpPr>
        <p:spPr>
          <a:xfrm>
            <a:off x="254635" y="1291590"/>
            <a:ext cx="8649335" cy="4724400"/>
          </a:xfrm>
        </p:spPr>
        <p:txBody>
          <a:bodyPr anchor="t">
            <a:normAutofit fontScale="25000"/>
          </a:bodyPr>
          <a:lstStyle/>
          <a:p>
            <a:r>
              <a:rPr lang="en-US" sz="8000" dirty="0">
                <a:solidFill>
                  <a:srgbClr val="002060"/>
                </a:solidFill>
                <a:latin typeface="Cambria" panose="02040503050406030204" pitchFamily="18" charset="0"/>
              </a:rPr>
              <a:t>. Install Laravel Project</a:t>
            </a:r>
            <a:endParaRPr lang="en-US" sz="8000" dirty="0">
              <a:solidFill>
                <a:srgbClr val="002060"/>
              </a:solidFill>
              <a:latin typeface="Cambria" panose="02040503050406030204" pitchFamily="18" charset="0"/>
            </a:endParaRPr>
          </a:p>
          <a:p>
            <a:r>
              <a:rPr lang="en-US" sz="8000" dirty="0">
                <a:solidFill>
                  <a:srgbClr val="002060"/>
                </a:solidFill>
                <a:latin typeface="Cambria" panose="02040503050406030204" pitchFamily="18" charset="0"/>
              </a:rPr>
              <a:t>First, open Terminal and run the following command to create a fresh laravel project:</a:t>
            </a:r>
            <a:endParaRPr lang="en-US" sz="8000" dirty="0">
              <a:solidFill>
                <a:srgbClr val="002060"/>
              </a:solidFill>
              <a:latin typeface="Cambria" panose="02040503050406030204" pitchFamily="18" charset="0"/>
            </a:endParaRPr>
          </a:p>
          <a:p>
            <a:endParaRPr lang="en-US" sz="8000" dirty="0">
              <a:solidFill>
                <a:srgbClr val="002060"/>
              </a:solidFill>
              <a:latin typeface="Cambria" panose="02040503050406030204" pitchFamily="18" charset="0"/>
            </a:endParaRPr>
          </a:p>
          <a:p>
            <a:r>
              <a:rPr lang="en-US" sz="8000" dirty="0">
                <a:solidFill>
                  <a:srgbClr val="002060"/>
                </a:solidFill>
                <a:latin typeface="Cambria" panose="02040503050406030204" pitchFamily="18" charset="0"/>
              </a:rPr>
              <a:t>composer create-project --prefer-dist laravel/laravel file-upload-laravel</a:t>
            </a:r>
            <a:endParaRPr lang="en-US" sz="8000" dirty="0">
              <a:solidFill>
                <a:srgbClr val="002060"/>
              </a:solidFill>
              <a:latin typeface="Cambria" panose="02040503050406030204" pitchFamily="18" charset="0"/>
            </a:endParaRPr>
          </a:p>
          <a:p>
            <a:r>
              <a:rPr lang="en-US" sz="8000" dirty="0">
                <a:solidFill>
                  <a:srgbClr val="002060"/>
                </a:solidFill>
                <a:latin typeface="Cambria" panose="02040503050406030204" pitchFamily="18" charset="0"/>
              </a:rPr>
              <a:t>or, if you have installed the Laravel Installer as a global composer dependency:</a:t>
            </a:r>
            <a:endParaRPr lang="en-US" sz="8000" dirty="0">
              <a:solidFill>
                <a:srgbClr val="002060"/>
              </a:solidFill>
              <a:latin typeface="Cambria" panose="02040503050406030204" pitchFamily="18" charset="0"/>
            </a:endParaRPr>
          </a:p>
          <a:p>
            <a:endParaRPr lang="en-US" sz="8000" dirty="0">
              <a:solidFill>
                <a:srgbClr val="002060"/>
              </a:solidFill>
              <a:latin typeface="Cambria" panose="02040503050406030204" pitchFamily="18" charset="0"/>
            </a:endParaRPr>
          </a:p>
          <a:p>
            <a:r>
              <a:rPr lang="en-US" sz="8000" dirty="0">
                <a:solidFill>
                  <a:srgbClr val="002060"/>
                </a:solidFill>
                <a:latin typeface="Cambria" panose="02040503050406030204" pitchFamily="18" charset="0"/>
              </a:rPr>
              <a:t>laravel new file-upload-laravel</a:t>
            </a:r>
            <a:endParaRPr lang="en-US" sz="8000" dirty="0">
              <a:solidFill>
                <a:srgbClr val="002060"/>
              </a:solidFill>
              <a:latin typeface="Cambria" panose="02040503050406030204" pitchFamily="18" charset="0"/>
            </a:endParaRPr>
          </a:p>
          <a:p>
            <a:r>
              <a:rPr lang="en-US" sz="8000" dirty="0">
                <a:solidFill>
                  <a:srgbClr val="002060"/>
                </a:solidFill>
                <a:latin typeface="Cambria" panose="02040503050406030204" pitchFamily="18" charset="0"/>
              </a:rPr>
              <a:t>2. Configure Database Details:</a:t>
            </a:r>
            <a:endParaRPr lang="en-US" sz="8000" dirty="0">
              <a:solidFill>
                <a:srgbClr val="002060"/>
              </a:solidFill>
              <a:latin typeface="Cambria" panose="02040503050406030204" pitchFamily="18" charset="0"/>
            </a:endParaRPr>
          </a:p>
          <a:p>
            <a:r>
              <a:rPr lang="en-US" sz="8000" dirty="0">
                <a:solidFill>
                  <a:srgbClr val="002060"/>
                </a:solidFill>
                <a:latin typeface="Cambria" panose="02040503050406030204" pitchFamily="18" charset="0"/>
              </a:rPr>
              <a:t>After, Installation Go to the project root directory, open .env file, and set database detail as follow:</a:t>
            </a:r>
            <a:endParaRPr lang="en-US" sz="8000" dirty="0">
              <a:solidFill>
                <a:srgbClr val="002060"/>
              </a:solidFill>
              <a:latin typeface="Cambria" panose="02040503050406030204" pitchFamily="18" charset="0"/>
            </a:endParaRPr>
          </a:p>
          <a:p>
            <a:endParaRPr lang="en-US" sz="8000" dirty="0">
              <a:solidFill>
                <a:srgbClr val="002060"/>
              </a:solidFill>
              <a:latin typeface="Cambria" panose="02040503050406030204" pitchFamily="18" charset="0"/>
            </a:endParaRPr>
          </a:p>
          <a:p>
            <a:endParaRPr lang="en-US" dirty="0">
              <a:solidFill>
                <a:srgbClr val="002060"/>
              </a:solidFill>
              <a:latin typeface="Cambria" panose="02040503050406030204"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solidFill>
                  <a:srgbClr val="002060"/>
                </a:solidFill>
                <a:sym typeface="+mn-ea"/>
              </a:rPr>
              <a:t>Creating a file uploader, Validating a file uploader,</a:t>
            </a:r>
            <a:br>
              <a:rPr lang="en-US" b="1" dirty="0">
                <a:solidFill>
                  <a:srgbClr val="002060"/>
                </a:solidFill>
              </a:rPr>
            </a:br>
            <a:endParaRPr lang="en-US"/>
          </a:p>
        </p:txBody>
      </p:sp>
      <p:sp>
        <p:nvSpPr>
          <p:cNvPr id="3" name="Text Placeholder 2"/>
          <p:cNvSpPr>
            <a:spLocks noGrp="1"/>
          </p:cNvSpPr>
          <p:nvPr>
            <p:ph type="body" idx="1"/>
          </p:nvPr>
        </p:nvSpPr>
        <p:spPr/>
        <p:txBody>
          <a:bodyPr>
            <a:normAutofit fontScale="50000"/>
          </a:bodyPr>
          <a:p>
            <a:r>
              <a:rPr lang="en-US" dirty="0">
                <a:solidFill>
                  <a:srgbClr val="002060"/>
                </a:solidFill>
                <a:latin typeface="Cambria" panose="02040503050406030204" pitchFamily="18" charset="0"/>
                <a:sym typeface="+mn-ea"/>
              </a:rPr>
              <a:t>5. Create Routes</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Go to routes/web.php and create two routes. First, the route handles the form creation, and the second route stores the file in the MySQL database.</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Route::get('/file', [FileController::class, 'index']);</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Route::post('/file', [FileController::class, 'store'])-&gt;name('file');</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6. Create Blade File</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In this step, you need to create a blade view file. Go to resources/views and create one file name fileUpload.blade.php:</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Before starting the application you need to run this command to access all uploaded images ignore this command if you don't upload in a public disk.</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php artisan storage:link</a:t>
            </a:r>
            <a:endParaRPr lang="en-US" dirty="0">
              <a:solidFill>
                <a:srgbClr val="002060"/>
              </a:solidFill>
              <a:latin typeface="Cambria" panose="02040503050406030204" pitchFamily="18" charset="0"/>
            </a:endParaRPr>
          </a:p>
          <a:p>
            <a:r>
              <a:rPr lang="en-US" dirty="0">
                <a:solidFill>
                  <a:srgbClr val="002060"/>
                </a:solidFill>
                <a:latin typeface="Cambria" panose="02040503050406030204" pitchFamily="18" charset="0"/>
                <a:sym typeface="+mn-ea"/>
              </a:rPr>
              <a:t>The public disk is intended for files that are going to be publicly accessible. By default, the public disk uses the local driver and stores these files in storage/app/public. To make them accessible from the web, you should create a symbolic link from public/storage to storage/app/public.</a:t>
            </a:r>
            <a:endParaRPr lang="en-US" dirty="0">
              <a:solidFill>
                <a:srgbClr val="002060"/>
              </a:solidFill>
              <a:latin typeface="Cambria" panose="02040503050406030204" pitchFamily="18" charset="0"/>
            </a:endParaRPr>
          </a:p>
          <a:p>
            <a:endParaRPr 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solidFill>
                  <a:srgbClr val="002060"/>
                </a:solidFill>
                <a:sym typeface="+mn-ea"/>
              </a:rPr>
              <a:t>Creating a file uploader, Validating a file uploader,</a:t>
            </a:r>
            <a:br>
              <a:rPr lang="en-US" b="1" dirty="0">
                <a:solidFill>
                  <a:srgbClr val="002060"/>
                </a:solidFill>
              </a:rPr>
            </a:br>
            <a:endParaRPr lang="en-US"/>
          </a:p>
        </p:txBody>
      </p:sp>
      <p:sp>
        <p:nvSpPr>
          <p:cNvPr id="3" name="Text Placeholder 2"/>
          <p:cNvSpPr>
            <a:spLocks noGrp="1"/>
          </p:cNvSpPr>
          <p:nvPr>
            <p:ph type="body" idx="1"/>
          </p:nvPr>
        </p:nvSpPr>
        <p:spPr/>
        <p:txBody>
          <a:bodyPr>
            <a:normAutofit fontScale="25000"/>
          </a:bodyPr>
          <a:p>
            <a:r>
              <a:rPr lang="en-US" sz="7110" dirty="0">
                <a:solidFill>
                  <a:srgbClr val="002060"/>
                </a:solidFill>
                <a:latin typeface="Cambria" panose="02040503050406030204" pitchFamily="18" charset="0"/>
                <a:sym typeface="+mn-ea"/>
              </a:rPr>
              <a:t>3. Create Model and Configure Migration</a:t>
            </a:r>
            <a:endParaRPr lang="en-US" sz="7110" dirty="0">
              <a:solidFill>
                <a:srgbClr val="002060"/>
              </a:solidFill>
              <a:latin typeface="Cambria" panose="02040503050406030204" pitchFamily="18" charset="0"/>
            </a:endParaRPr>
          </a:p>
          <a:p>
            <a:r>
              <a:rPr lang="en-US" sz="7110" dirty="0">
                <a:solidFill>
                  <a:srgbClr val="002060"/>
                </a:solidFill>
                <a:latin typeface="Cambria" panose="02040503050406030204" pitchFamily="18" charset="0"/>
                <a:sym typeface="+mn-ea"/>
              </a:rPr>
              <a:t>php artisan make:model File -m</a:t>
            </a:r>
            <a:endParaRPr lang="en-US" sz="7110" dirty="0">
              <a:solidFill>
                <a:srgbClr val="002060"/>
              </a:solidFill>
              <a:latin typeface="Cambria" panose="02040503050406030204" pitchFamily="18" charset="0"/>
            </a:endParaRPr>
          </a:p>
          <a:p>
            <a:r>
              <a:rPr lang="en-US" sz="7110" dirty="0">
                <a:solidFill>
                  <a:srgbClr val="002060"/>
                </a:solidFill>
                <a:latin typeface="Cambria" panose="02040503050406030204" pitchFamily="18" charset="0"/>
                <a:sym typeface="+mn-ea"/>
              </a:rPr>
              <a:t>Create a Model in laravel, It holds the data definition that interacts with the database.</a:t>
            </a:r>
            <a:endParaRPr lang="en-US" sz="7110" dirty="0">
              <a:solidFill>
                <a:srgbClr val="002060"/>
              </a:solidFill>
              <a:latin typeface="Cambria" panose="02040503050406030204" pitchFamily="18" charset="0"/>
            </a:endParaRPr>
          </a:p>
          <a:p>
            <a:endParaRPr lang="en-US" sz="7110" dirty="0">
              <a:solidFill>
                <a:srgbClr val="002060"/>
              </a:solidFill>
              <a:latin typeface="Cambria" panose="02040503050406030204" pitchFamily="18" charset="0"/>
            </a:endParaRPr>
          </a:p>
          <a:p>
            <a:r>
              <a:rPr lang="en-US" sz="7110" dirty="0">
                <a:solidFill>
                  <a:srgbClr val="002060"/>
                </a:solidFill>
                <a:latin typeface="Cambria" panose="02040503050406030204" pitchFamily="18" charset="0"/>
                <a:sym typeface="+mn-ea"/>
              </a:rPr>
              <a:t>4. Create File Controller</a:t>
            </a:r>
            <a:endParaRPr lang="en-US" sz="7110" dirty="0">
              <a:solidFill>
                <a:srgbClr val="002060"/>
              </a:solidFill>
              <a:latin typeface="Cambria" panose="02040503050406030204" pitchFamily="18" charset="0"/>
            </a:endParaRPr>
          </a:p>
          <a:p>
            <a:r>
              <a:rPr lang="en-US" sz="7110" dirty="0">
                <a:solidFill>
                  <a:srgbClr val="002060"/>
                </a:solidFill>
                <a:latin typeface="Cambria" panose="02040503050406030204" pitchFamily="18" charset="0"/>
                <a:sym typeface="+mn-ea"/>
              </a:rPr>
              <a:t>Now, you need to create a controller name FileController. Use the below command and create a Controller:</a:t>
            </a:r>
            <a:endParaRPr lang="en-US" sz="7110" dirty="0">
              <a:solidFill>
                <a:srgbClr val="002060"/>
              </a:solidFill>
              <a:latin typeface="Cambria" panose="02040503050406030204" pitchFamily="18" charset="0"/>
            </a:endParaRPr>
          </a:p>
          <a:p>
            <a:r>
              <a:rPr lang="en-US" sz="7110" dirty="0">
                <a:solidFill>
                  <a:srgbClr val="002060"/>
                </a:solidFill>
                <a:latin typeface="Cambria" panose="02040503050406030204" pitchFamily="18" charset="0"/>
                <a:sym typeface="+mn-ea"/>
              </a:rPr>
              <a:t>php artisan make:controller FileController</a:t>
            </a:r>
            <a:endParaRPr lang="en-US" sz="7110" dirty="0">
              <a:solidFill>
                <a:srgbClr val="002060"/>
              </a:solidFill>
              <a:latin typeface="Cambria" panose="02040503050406030204" pitchFamily="18" charset="0"/>
            </a:endParaRPr>
          </a:p>
          <a:p>
            <a:r>
              <a:rPr lang="en-US" sz="7110" dirty="0">
                <a:solidFill>
                  <a:srgbClr val="002060"/>
                </a:solidFill>
                <a:latin typeface="Cambria" panose="02040503050406030204" pitchFamily="18" charset="0"/>
                <a:sym typeface="+mn-ea"/>
              </a:rPr>
              <a:t>Next, let’s add a method in FileController.php which is located under the app/Http/Controllers folder.</a:t>
            </a:r>
            <a:endParaRPr lang="en-US" sz="7110" dirty="0">
              <a:solidFill>
                <a:srgbClr val="002060"/>
              </a:solidFill>
              <a:latin typeface="Cambria" panose="02040503050406030204" pitchFamily="18" charset="0"/>
            </a:endParaRPr>
          </a:p>
          <a:p>
            <a:r>
              <a:rPr lang="en-US" sz="7110" dirty="0">
                <a:solidFill>
                  <a:srgbClr val="002060"/>
                </a:solidFill>
                <a:latin typeface="Cambria" panose="02040503050406030204" pitchFamily="18" charset="0"/>
                <a:sym typeface="+mn-ea"/>
              </a:rPr>
              <a:t>The first method renders the view via FileUpload controller, and the store() method checks the validation, be it required, mime type, or file size limitation. This method also stores the file into the storage/public/files folder and saves the file name and path in the database.</a:t>
            </a:r>
            <a:endParaRPr lang="en-US" sz="7110" dirty="0">
              <a:solidFill>
                <a:srgbClr val="002060"/>
              </a:solidFill>
              <a:latin typeface="Cambria" panose="02040503050406030204" pitchFamily="18" charset="0"/>
            </a:endParaRPr>
          </a:p>
          <a:p>
            <a:endParaRPr lang="en-US" dirty="0">
              <a:solidFill>
                <a:srgbClr val="002060"/>
              </a:solidFill>
              <a:latin typeface="Cambria" panose="02040503050406030204" pitchFamily="18" charset="0"/>
            </a:endParaRPr>
          </a:p>
          <a:p>
            <a:endParaRPr lang="en-US" dirty="0">
              <a:solidFill>
                <a:srgbClr val="002060"/>
              </a:solidFill>
              <a:latin typeface="Cambria" panose="02040503050406030204" pitchFamily="18" charset="0"/>
            </a:endParaRPr>
          </a:p>
          <a:p>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457200" y="2933700"/>
            <a:ext cx="8229600" cy="990600"/>
          </a:xfrm>
        </p:spPr>
        <p:txBody>
          <a:bodyPr/>
          <a:lstStyle/>
          <a:p>
            <a:pPr algn="ctr">
              <a:buFont typeface="Wingdings" panose="05000000000000000000" pitchFamily="2" charset="2"/>
              <a:buNone/>
            </a:pPr>
            <a:r>
              <a:rPr lang="en-US" sz="5400" dirty="0">
                <a:solidFill>
                  <a:srgbClr val="002060"/>
                </a:solidFill>
                <a:latin typeface="Bernard MT Condensed" panose="02050806060905020404" pitchFamily="18" charset="0"/>
              </a:rPr>
              <a:t>Thank You</a:t>
            </a:r>
            <a:endParaRPr lang="en-US" sz="5400" dirty="0">
              <a:solidFill>
                <a:srgbClr val="002060"/>
              </a:solidFill>
              <a:latin typeface="Bernard MT Condensed" panose="020508060609050204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95400"/>
            <a:ext cx="8229600" cy="5105400"/>
          </a:xfrm>
        </p:spPr>
        <p:txBody>
          <a:bodyPr>
            <a:normAutofit/>
          </a:bodyPr>
          <a:lstStyle/>
          <a:p>
            <a:pPr algn="l"/>
            <a:r>
              <a:rPr lang="en-GB" sz="2800" b="0" i="0" dirty="0">
                <a:solidFill>
                  <a:srgbClr val="002060"/>
                </a:solidFill>
                <a:effectLst/>
                <a:latin typeface="Cambria" panose="02040503050406030204" pitchFamily="18" charset="0"/>
                <a:ea typeface="Cambria" panose="02040503050406030204" pitchFamily="18" charset="0"/>
              </a:rPr>
              <a:t>To learn about Laravel's powerful validation features, let's look at a complete example of validating a form and displaying the error messages back to the user. </a:t>
            </a:r>
            <a:endParaRPr lang="en-GB" sz="2800" b="0" i="0" dirty="0">
              <a:solidFill>
                <a:srgbClr val="002060"/>
              </a:solidFill>
              <a:effectLst/>
              <a:latin typeface="Cambria" panose="02040503050406030204" pitchFamily="18" charset="0"/>
              <a:ea typeface="Cambria" panose="02040503050406030204" pitchFamily="18" charset="0"/>
            </a:endParaRPr>
          </a:p>
          <a:p>
            <a:pPr algn="l"/>
            <a:r>
              <a:rPr lang="en-GB" sz="2800" b="0" i="0" dirty="0">
                <a:solidFill>
                  <a:srgbClr val="002060"/>
                </a:solidFill>
                <a:effectLst/>
                <a:latin typeface="Cambria" panose="02040503050406030204" pitchFamily="18" charset="0"/>
                <a:ea typeface="Cambria" panose="02040503050406030204" pitchFamily="18" charset="0"/>
              </a:rPr>
              <a:t>By reading this high-level overview, you'll be able to gain a good general understanding of how to validate incoming request data using Laravel</a:t>
            </a:r>
            <a:endParaRPr lang="en-GB" sz="2800" b="0" i="0" dirty="0">
              <a:solidFill>
                <a:srgbClr val="002060"/>
              </a:solidFill>
              <a:effectLst/>
              <a:latin typeface="Cambria" panose="02040503050406030204" pitchFamily="18" charset="0"/>
              <a:ea typeface="Cambria" panose="02040503050406030204" pitchFamily="18" charset="0"/>
            </a:endParaRPr>
          </a:p>
        </p:txBody>
      </p:sp>
      <p:sp>
        <p:nvSpPr>
          <p:cNvPr id="2" name="Title 1"/>
          <p:cNvSpPr>
            <a:spLocks noGrp="1"/>
          </p:cNvSpPr>
          <p:nvPr>
            <p:ph type="title"/>
          </p:nvPr>
        </p:nvSpPr>
        <p:spPr>
          <a:xfrm>
            <a:off x="481012" y="152400"/>
            <a:ext cx="8229600" cy="1143000"/>
          </a:xfrm>
        </p:spPr>
        <p:txBody>
          <a:bodyPr>
            <a:normAutofit/>
          </a:bodyPr>
          <a:lstStyle/>
          <a:p>
            <a:pPr algn="l"/>
            <a:r>
              <a:rPr lang="en-GB" sz="3600" b="0" i="0" dirty="0">
                <a:solidFill>
                  <a:srgbClr val="002060"/>
                </a:solidFill>
                <a:effectLst/>
              </a:rPr>
              <a:t>Validating user input</a:t>
            </a:r>
            <a:endParaRPr lang="en-GB" sz="3600" b="0" i="0" dirty="0">
              <a:solidFill>
                <a:srgbClr val="002060"/>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371600"/>
            <a:ext cx="7755890" cy="1325880"/>
          </a:xfrm>
        </p:spPr>
        <p:txBody>
          <a:bodyPr>
            <a:normAutofit/>
          </a:bodyPr>
          <a:lstStyle/>
          <a:p>
            <a:pPr algn="l"/>
            <a:r>
              <a:rPr lang="en-GB" sz="2800" b="0" i="0" dirty="0">
                <a:solidFill>
                  <a:srgbClr val="002060"/>
                </a:solidFill>
                <a:effectLst/>
                <a:latin typeface="Cambria" panose="02040503050406030204" pitchFamily="18" charset="0"/>
                <a:ea typeface="Cambria" panose="02040503050406030204" pitchFamily="18" charset="0"/>
              </a:rPr>
              <a:t>First, let's assume we have the following routes defined in our routes/web.php file:</a:t>
            </a:r>
            <a:endParaRPr lang="en-GB" sz="2800" b="0" i="0" dirty="0">
              <a:solidFill>
                <a:srgbClr val="002060"/>
              </a:solidFill>
              <a:effectLst/>
              <a:latin typeface="Cambria" panose="02040503050406030204" pitchFamily="18" charset="0"/>
              <a:ea typeface="Cambria" panose="02040503050406030204" pitchFamily="18" charset="0"/>
            </a:endParaRPr>
          </a:p>
          <a:p>
            <a:pPr algn="l"/>
            <a:endParaRPr lang="en-GB" sz="2800" b="0" i="0" dirty="0">
              <a:solidFill>
                <a:srgbClr val="002060"/>
              </a:solidFill>
              <a:effectLst/>
              <a:latin typeface="Cambria" panose="02040503050406030204" pitchFamily="18" charset="0"/>
              <a:ea typeface="Cambria" panose="02040503050406030204" pitchFamily="18" charset="0"/>
            </a:endParaRPr>
          </a:p>
        </p:txBody>
      </p:sp>
      <p:sp>
        <p:nvSpPr>
          <p:cNvPr id="2" name="Title 1"/>
          <p:cNvSpPr>
            <a:spLocks noGrp="1"/>
          </p:cNvSpPr>
          <p:nvPr>
            <p:ph type="title"/>
          </p:nvPr>
        </p:nvSpPr>
        <p:spPr/>
        <p:txBody>
          <a:bodyPr>
            <a:normAutofit/>
          </a:bodyPr>
          <a:lstStyle/>
          <a:p>
            <a:pPr algn="l"/>
            <a:r>
              <a:rPr lang="en-IN" altLang="en-GB" sz="3600" b="0" i="0" dirty="0">
                <a:solidFill>
                  <a:srgbClr val="002060"/>
                </a:solidFill>
                <a:effectLst/>
              </a:rPr>
              <a:t>Defining The Routes</a:t>
            </a:r>
            <a:endParaRPr lang="en-IN" altLang="en-GB" sz="3600" b="0" i="0" dirty="0">
              <a:solidFill>
                <a:srgbClr val="002060"/>
              </a:solidFill>
              <a:effectLst/>
            </a:endParaRPr>
          </a:p>
        </p:txBody>
      </p:sp>
      <p:pic>
        <p:nvPicPr>
          <p:cNvPr id="5" name="Content Placeholder 4"/>
          <p:cNvPicPr>
            <a:picLocks noChangeAspect="1"/>
          </p:cNvPicPr>
          <p:nvPr>
            <p:ph sz="half" idx="2"/>
          </p:nvPr>
        </p:nvPicPr>
        <p:blipFill>
          <a:blip r:embed="rId1"/>
          <a:stretch>
            <a:fillRect/>
          </a:stretch>
        </p:blipFill>
        <p:spPr>
          <a:xfrm>
            <a:off x="914400" y="2743200"/>
            <a:ext cx="7502525" cy="16586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r>
              <a:rPr lang="en-IN"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Next, let's take a look at a simple controller that handles incoming requests to these routes. We'll leave the store method empty for now:</a:t>
            </a:r>
            <a:endParaRPr lang="en-IN"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algn="l"/>
            <a:r>
              <a:rPr lang="en-GB" sz="4000" b="0" i="0" dirty="0">
                <a:solidFill>
                  <a:srgbClr val="002060"/>
                </a:solidFill>
                <a:effectLst/>
              </a:rPr>
              <a:t>Creating The Controller</a:t>
            </a:r>
            <a:endParaRPr lang="en-GB" sz="4000" b="0" i="0" dirty="0">
              <a:solidFill>
                <a:srgbClr val="002060"/>
              </a:solidFill>
              <a:effectLst/>
            </a:endParaRPr>
          </a:p>
        </p:txBody>
      </p:sp>
      <p:pic>
        <p:nvPicPr>
          <p:cNvPr id="3" name="Content Placeholder 2"/>
          <p:cNvPicPr>
            <a:picLocks noChangeAspect="1"/>
          </p:cNvPicPr>
          <p:nvPr>
            <p:ph sz="half" idx="2"/>
          </p:nvPr>
        </p:nvPicPr>
        <p:blipFill>
          <a:blip r:embed="rId1"/>
          <a:stretch>
            <a:fillRect/>
          </a:stretch>
        </p:blipFill>
        <p:spPr>
          <a:xfrm>
            <a:off x="4834255" y="1600200"/>
            <a:ext cx="3665855" cy="4526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2060"/>
                </a:solidFill>
              </a:rPr>
              <a:t>Writing The Validation Logic</a:t>
            </a:r>
            <a:endParaRPr lang="en-US" b="1" dirty="0">
              <a:solidFill>
                <a:srgbClr val="002060"/>
              </a:solidFill>
            </a:endParaRPr>
          </a:p>
        </p:txBody>
      </p:sp>
      <p:sp>
        <p:nvSpPr>
          <p:cNvPr id="7" name="Content Placeholder 6"/>
          <p:cNvSpPr>
            <a:spLocks noGrp="1"/>
          </p:cNvSpPr>
          <p:nvPr>
            <p:ph sz="half" idx="2"/>
          </p:nvPr>
        </p:nvSpPr>
        <p:spPr>
          <a:xfrm>
            <a:off x="76200" y="1600200"/>
            <a:ext cx="4647565" cy="5004435"/>
          </a:xfrm>
        </p:spPr>
        <p:txBody>
          <a:bodyPr anchor="t">
            <a:normAutofit fontScale="50000"/>
          </a:bodyPr>
          <a:lstStyle/>
          <a:p>
            <a:r>
              <a:rPr lang="en-US" sz="2800" b="1" dirty="0">
                <a:solidFill>
                  <a:srgbClr val="002060"/>
                </a:solidFill>
                <a:latin typeface="Cambria" panose="02040503050406030204" pitchFamily="18" charset="0"/>
              </a:rPr>
              <a:t>Now we are ready to fill in our store method with the logic to validate the new blog post. To do this, we will use the validate method provided by the Illuminate\Http\Request object. If the validation rules pass, your code will keep executing normally; however, if validation fails, an Illuminate\Validation\ValidationException exception will be thrown and the proper error response will automatically be sent back to the user.</a:t>
            </a:r>
            <a:endParaRPr lang="en-US" sz="2800" b="1" dirty="0">
              <a:solidFill>
                <a:srgbClr val="002060"/>
              </a:solidFill>
              <a:latin typeface="Cambria" panose="02040503050406030204" pitchFamily="18" charset="0"/>
            </a:endParaRPr>
          </a:p>
          <a:p>
            <a:endParaRPr lang="en-US" sz="2800" b="1" dirty="0">
              <a:solidFill>
                <a:srgbClr val="002060"/>
              </a:solidFill>
              <a:latin typeface="Cambria" panose="02040503050406030204" pitchFamily="18" charset="0"/>
            </a:endParaRPr>
          </a:p>
          <a:p>
            <a:r>
              <a:rPr lang="en-US" sz="2800" b="1" dirty="0">
                <a:solidFill>
                  <a:srgbClr val="002060"/>
                </a:solidFill>
                <a:latin typeface="Cambria" panose="02040503050406030204" pitchFamily="18" charset="0"/>
              </a:rPr>
              <a:t>If validation fails during a traditional HTTP request, a redirect response to the previous URL will be generated. If the incoming request is an XHR request, a JSON response containing the validation error messages will be returned.</a:t>
            </a:r>
            <a:endParaRPr lang="en-US" sz="2800" b="1" dirty="0">
              <a:solidFill>
                <a:srgbClr val="002060"/>
              </a:solidFill>
              <a:latin typeface="Cambria" panose="02040503050406030204" pitchFamily="18" charset="0"/>
            </a:endParaRPr>
          </a:p>
          <a:p>
            <a:endParaRPr lang="en-US" sz="2800" b="1" dirty="0">
              <a:solidFill>
                <a:srgbClr val="002060"/>
              </a:solidFill>
              <a:latin typeface="Cambria" panose="02040503050406030204" pitchFamily="18" charset="0"/>
            </a:endParaRPr>
          </a:p>
          <a:p>
            <a:r>
              <a:rPr lang="en-US" sz="2800" b="1" dirty="0">
                <a:solidFill>
                  <a:srgbClr val="002060"/>
                </a:solidFill>
                <a:latin typeface="Cambria" panose="02040503050406030204" pitchFamily="18" charset="0"/>
              </a:rPr>
              <a:t>To get a better understanding of the validate method, let's jump back into the store method:</a:t>
            </a:r>
            <a:endParaRPr lang="en-US" sz="2800" b="1" dirty="0">
              <a:solidFill>
                <a:srgbClr val="002060"/>
              </a:solidFill>
              <a:latin typeface="Cambria" panose="02040503050406030204" pitchFamily="18" charset="0"/>
            </a:endParaRPr>
          </a:p>
        </p:txBody>
      </p:sp>
      <p:pic>
        <p:nvPicPr>
          <p:cNvPr id="3" name="Content Placeholder 2"/>
          <p:cNvPicPr>
            <a:picLocks noChangeAspect="1"/>
          </p:cNvPicPr>
          <p:nvPr>
            <p:ph sz="half" idx="1"/>
          </p:nvPr>
        </p:nvPicPr>
        <p:blipFill>
          <a:blip r:embed="rId1"/>
          <a:stretch>
            <a:fillRect/>
          </a:stretch>
        </p:blipFill>
        <p:spPr>
          <a:xfrm>
            <a:off x="4723765" y="1828800"/>
            <a:ext cx="4038600" cy="347472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83" y="211877"/>
            <a:ext cx="6791027" cy="550123"/>
          </a:xfrm>
        </p:spPr>
        <p:txBody>
          <a:bodyPr>
            <a:normAutofit fontScale="90000"/>
          </a:bodyPr>
          <a:lstStyle/>
          <a:p>
            <a:r>
              <a:rPr lang="en-US" sz="4000" b="1" dirty="0">
                <a:solidFill>
                  <a:srgbClr val="002060"/>
                </a:solidFill>
              </a:rPr>
              <a:t>Displaying The Validation Errors</a:t>
            </a:r>
            <a:endParaRPr lang="en-US" sz="4000" b="1" dirty="0">
              <a:solidFill>
                <a:srgbClr val="002060"/>
              </a:solidFill>
            </a:endParaRPr>
          </a:p>
        </p:txBody>
      </p:sp>
      <p:sp>
        <p:nvSpPr>
          <p:cNvPr id="4" name="Text Box 3"/>
          <p:cNvSpPr txBox="1"/>
          <p:nvPr/>
        </p:nvSpPr>
        <p:spPr>
          <a:xfrm>
            <a:off x="297180" y="863600"/>
            <a:ext cx="7475220" cy="5354320"/>
          </a:xfrm>
          <a:prstGeom prst="rect">
            <a:avLst/>
          </a:prstGeom>
          <a:noFill/>
        </p:spPr>
        <p:txBody>
          <a:bodyPr wrap="square" rtlCol="0">
            <a:spAutoFit/>
          </a:bodyPr>
          <a:p>
            <a:pPr marL="285750" indent="-285750">
              <a:buFont typeface="Arial" panose="020B0604020202020204" pitchFamily="34" charset="0"/>
              <a:buChar char="•"/>
            </a:pPr>
            <a:r>
              <a:rPr lang="en-US"/>
              <a:t>So, what if the incoming request fields do not pass the given validation rules? As mentioned previously, Laravel will automatically redirect the user back to their previous location. In addition, all of the validation errors and request input will automatically be flashed to the session.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 $errors variable is shared with all of your application's views by the Illuminate\View\Middleware\ShareErrorsFromSession middleware, which is provided by the web middleware group. When this middleware is applied an $errors variable will always be available in your views, allowing you to conveniently assume the $errors variable is always defined and can be safely used. The $errors variable will be an instance of Illuminate\Support\MessageBag. For more information on working with this object, check out its documentation.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So, in our example, the user will be redirected to our controller's create method when validation fails, allowing us to display the error messages in the view:</a:t>
            </a:r>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2060"/>
                </a:solidFill>
                <a:sym typeface="+mn-ea"/>
              </a:rPr>
              <a:t>Displaying The Validation Errors</a:t>
            </a:r>
            <a:endParaRPr lang="en-US" b="1" dirty="0">
              <a:solidFill>
                <a:srgbClr val="002060"/>
              </a:solidFill>
            </a:endParaRPr>
          </a:p>
        </p:txBody>
      </p:sp>
      <p:pic>
        <p:nvPicPr>
          <p:cNvPr id="3" name="Content Placeholder 2"/>
          <p:cNvPicPr>
            <a:picLocks noChangeAspect="1"/>
          </p:cNvPicPr>
          <p:nvPr>
            <p:ph idx="1"/>
          </p:nvPr>
        </p:nvPicPr>
        <p:blipFill>
          <a:blip r:embed="rId1"/>
          <a:stretch>
            <a:fillRect/>
          </a:stretch>
        </p:blipFill>
        <p:spPr>
          <a:xfrm>
            <a:off x="1710690" y="1447800"/>
            <a:ext cx="5722620" cy="37338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8779510" cy="3442335"/>
          </a:xfrm>
        </p:spPr>
        <p:txBody>
          <a:bodyPr>
            <a:normAutofit fontScale="90000"/>
          </a:bodyPr>
          <a:lstStyle/>
          <a:p>
            <a:pPr marL="457200" indent="-457200">
              <a:buFont typeface="Arial" panose="020B0604020202020204" pitchFamily="34" charset="0"/>
              <a:buChar char="•"/>
            </a:pPr>
            <a:r>
              <a:rPr lang="en-US" sz="3095" b="1" dirty="0"/>
              <a:t>Laravel uses free feature-rich library SwiftMailer to send emails. Using the library function, we can easily send emails without too many hassles. The e-mail templates are loaded in the same way as views, which means you can use the Blade syntax and inject data into your templates.</a:t>
            </a:r>
            <a:br>
              <a:rPr lang="en-US" sz="3095" b="1" dirty="0"/>
            </a:br>
            <a:br>
              <a:rPr lang="en-US" sz="3095" b="1" dirty="0"/>
            </a:br>
            <a:endParaRPr lang="en-US" sz="3095" b="1" dirty="0"/>
          </a:p>
        </p:txBody>
      </p:sp>
      <p:sp>
        <p:nvSpPr>
          <p:cNvPr id="3" name="Title 1"/>
          <p:cNvSpPr>
            <a:spLocks noGrp="1"/>
          </p:cNvSpPr>
          <p:nvPr/>
        </p:nvSpPr>
        <p:spPr>
          <a:xfrm>
            <a:off x="304800" y="45688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 Sending email</a:t>
            </a:r>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456883"/>
            <a:ext cx="8229600" cy="1143000"/>
          </a:xfrm>
        </p:spPr>
        <p:txBody>
          <a:bodyPr/>
          <a:p>
            <a:r>
              <a:rPr lang="en-US"/>
              <a:t> Sending email</a:t>
            </a:r>
            <a:endParaRPr lang="en-US"/>
          </a:p>
        </p:txBody>
      </p:sp>
      <p:sp>
        <p:nvSpPr>
          <p:cNvPr id="3" name="Text Placeholder 2"/>
          <p:cNvSpPr>
            <a:spLocks noGrp="1"/>
          </p:cNvSpPr>
          <p:nvPr>
            <p:ph type="body" idx="1"/>
          </p:nvPr>
        </p:nvSpPr>
        <p:spPr/>
        <p:txBody>
          <a:bodyPr>
            <a:normAutofit fontScale="60000"/>
          </a:bodyPr>
          <a:p>
            <a:r>
              <a:rPr lang="en-US" b="1" dirty="0">
                <a:sym typeface="+mn-ea"/>
              </a:rPr>
              <a:t>The following table shows the syntax and attributes of send function −</a:t>
            </a:r>
            <a:br>
              <a:rPr lang="en-US" b="1" dirty="0">
                <a:sym typeface="+mn-ea"/>
              </a:rPr>
            </a:br>
            <a:br>
              <a:rPr lang="en-US" b="1" dirty="0">
                <a:sym typeface="+mn-ea"/>
              </a:rPr>
            </a:br>
            <a:r>
              <a:rPr lang="en-US" b="1" dirty="0">
                <a:sym typeface="+mn-ea"/>
              </a:rPr>
              <a:t>Syntax	void send(string|array $view, array $data, Closure|string $callback)</a:t>
            </a:r>
            <a:br>
              <a:rPr lang="en-US" b="1" dirty="0">
                <a:sym typeface="+mn-ea"/>
              </a:rPr>
            </a:br>
            <a:r>
              <a:rPr lang="en-US" b="1" dirty="0">
                <a:sym typeface="+mn-ea"/>
              </a:rPr>
              <a:t>Parameters	</a:t>
            </a:r>
            <a:br>
              <a:rPr lang="en-US" b="1" dirty="0">
                <a:sym typeface="+mn-ea"/>
              </a:rPr>
            </a:br>
            <a:r>
              <a:rPr lang="en-US" b="1" dirty="0">
                <a:sym typeface="+mn-ea"/>
              </a:rPr>
              <a:t>$view(string|array) − name of the view that contains email message</a:t>
            </a:r>
            <a:br>
              <a:rPr lang="en-US" b="1" dirty="0">
                <a:sym typeface="+mn-ea"/>
              </a:rPr>
            </a:br>
            <a:br>
              <a:rPr lang="en-US" b="1" dirty="0">
                <a:sym typeface="+mn-ea"/>
              </a:rPr>
            </a:br>
            <a:r>
              <a:rPr lang="en-US" b="1" dirty="0">
                <a:sym typeface="+mn-ea"/>
              </a:rPr>
              <a:t>$data(array) − array of data to pass to view</a:t>
            </a:r>
            <a:br>
              <a:rPr lang="en-US" b="1" dirty="0">
                <a:sym typeface="+mn-ea"/>
              </a:rPr>
            </a:br>
            <a:br>
              <a:rPr lang="en-US" b="1" dirty="0">
                <a:sym typeface="+mn-ea"/>
              </a:rPr>
            </a:br>
            <a:r>
              <a:rPr lang="en-US" b="1" dirty="0">
                <a:sym typeface="+mn-ea"/>
              </a:rPr>
              <a:t>$callback − a Closure callback which receives a message instance, allowing you to customize the recipients, subject, and other aspects of the mail message</a:t>
            </a:r>
            <a:br>
              <a:rPr lang="en-US" b="1" dirty="0">
                <a:sym typeface="+mn-ea"/>
              </a:rPr>
            </a:br>
            <a:br>
              <a:rPr lang="en-US" b="1" dirty="0">
                <a:sym typeface="+mn-ea"/>
              </a:rPr>
            </a:br>
            <a:r>
              <a:rPr lang="en-US" b="1" dirty="0">
                <a:sym typeface="+mn-ea"/>
              </a:rPr>
              <a:t>Returns	nothing</a:t>
            </a:r>
            <a:br>
              <a:rPr lang="en-US" b="1" dirty="0">
                <a:sym typeface="+mn-ea"/>
              </a:rPr>
            </a:br>
            <a:r>
              <a:rPr lang="en-US" b="1" dirty="0">
                <a:sym typeface="+mn-ea"/>
              </a:rPr>
              <a:t>Description	Sends email.</a:t>
            </a:r>
            <a:endParaRPr lang="en-US" b="1" dirty="0"/>
          </a:p>
          <a:p>
            <a:endParaRPr lang="en-US"/>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ulFontSty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6079</Words>
  <Application>WPS Presentation</Application>
  <PresentationFormat>On-screen Show (4:3)</PresentationFormat>
  <Paragraphs>97</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Cambria</vt:lpstr>
      <vt:lpstr>Bernard MT Condensed</vt:lpstr>
      <vt:lpstr>Microsoft YaHei</vt:lpstr>
      <vt:lpstr>Arial Unicode MS</vt:lpstr>
      <vt:lpstr>Office Theme</vt:lpstr>
      <vt:lpstr>Syllabus – Unit 4 -Using Forms and Gathering Input</vt:lpstr>
      <vt:lpstr>Validating user input</vt:lpstr>
      <vt:lpstr>Defining The Routes</vt:lpstr>
      <vt:lpstr>Creating The Controller</vt:lpstr>
      <vt:lpstr>Writing The Validation Logic</vt:lpstr>
      <vt:lpstr>Displaying The Validation Errors</vt:lpstr>
      <vt:lpstr>Displaying The Validation Errors</vt:lpstr>
      <vt:lpstr>Laravel uses free feature-rich library SwiftMailer to send emails. Using the library function, we can easily send emails without too many hassles. The e-mail templates are loaded in the same way as views, which means you can use the Blade syntax and inject data into your templates.  </vt:lpstr>
      <vt:lpstr> Sending email</vt:lpstr>
      <vt:lpstr>Creating a file uploader, Validating a file uploader,</vt:lpstr>
      <vt:lpstr>Creating a file uploader, Validating a file uploader, </vt:lpstr>
      <vt:lpstr>Creating a file uploader, Validating a file uploader,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Suseendran</dc:creator>
  <cp:lastModifiedBy>skk12</cp:lastModifiedBy>
  <cp:revision>259</cp:revision>
  <dcterms:created xsi:type="dcterms:W3CDTF">2113-01-01T00:00:00Z</dcterms:created>
  <dcterms:modified xsi:type="dcterms:W3CDTF">2023-01-30T08:15:27Z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1480A715C25E4E1683000E315CBF0123</vt:lpwstr>
  </property>
  <property fmtid="{D5CDD505-2E9C-101B-9397-08002B2CF9AE}" pid="3" name="KSOProductBuildVer">
    <vt:lpwstr>1033-11.2.0.11440</vt:lpwstr>
  </property>
</Properties>
</file>