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9" r:id="rId3"/>
    <p:sldId id="257" r:id="rId4"/>
    <p:sldId id="270" r:id="rId5"/>
    <p:sldId id="271" r:id="rId6"/>
    <p:sldId id="258" r:id="rId7"/>
    <p:sldId id="259" r:id="rId8"/>
    <p:sldId id="268" r:id="rId9"/>
    <p:sldId id="262" r:id="rId10"/>
    <p:sldId id="272" r:id="rId11"/>
    <p:sldId id="273" r:id="rId12"/>
    <p:sldId id="274" r:id="rId13"/>
    <p:sldId id="275" r:id="rId14"/>
    <p:sldId id="276" r:id="rId15"/>
    <p:sldId id="277" r:id="rId16"/>
    <p:sldId id="260" r:id="rId17"/>
    <p:sldId id="267" r:id="rId18"/>
    <p:sldId id="266" r:id="rId19"/>
    <p:sldId id="279" r:id="rId20"/>
    <p:sldId id="28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1B713-D6E8-4315-CC7E-20FFF9E8353A}" v="67" dt="2025-03-25T05:18:36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3/24/2025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489" y="1515185"/>
            <a:ext cx="9180563" cy="26776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HEXAPOD </a:t>
            </a:r>
            <a:r>
              <a:rPr lang="en-US" sz="6000" b="1" i="1" dirty="0"/>
              <a:t>- </a:t>
            </a:r>
            <a:r>
              <a:rPr lang="en-US" sz="6000" b="1" i="1" u="sng" dirty="0"/>
              <a:t>a six legged Robot</a:t>
            </a:r>
            <a:r>
              <a:rPr lang="en-US" sz="6000" b="1" i="1" dirty="0"/>
              <a:t>     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-Nisarg K. Patel [EC099] id=22ecuos113</a:t>
            </a:r>
          </a:p>
          <a:p>
            <a:r>
              <a:rPr lang="en-US" sz="2000" b="1" dirty="0"/>
              <a:t>-Krish S. Patel [EC097]     id=22ecuos026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B1629-5D24-8A10-258E-E249782A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6381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BLUETOOTH MODUEL HC05</a:t>
            </a:r>
            <a:endParaRPr lang="en-US" sz="48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AC43-DD1F-6363-A3B0-C7745C49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5061" y="2243035"/>
            <a:ext cx="5428551" cy="39709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Protocol: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Bluetooth 2.0+EDR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Frequency: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2.4GHz ISM band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Modulation: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GFSK (Gaussian Frequency Shift Keying)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Communication Range: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~10 meters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COMMUNICATION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: UART 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Default Baud Rate: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9600 bps (configurable 1200-115200)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Operating Voltage: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3.3V-6V (5V typical)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Current: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30mA (typical)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Working Mode: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Master/Slave switchable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Default Password: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"1234" or "0000"</a:t>
            </a:r>
            <a:endParaRPr lang="en-US" dirty="0">
              <a:solidFill>
                <a:schemeClr val="bg1"/>
              </a:solidFill>
            </a:endParaRPr>
          </a:p>
          <a:p>
            <a:endParaRPr lang="en-US" sz="1800" b="0" i="0" kern="1200" cap="all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95E15D-650C-41BB-8319-11DF6381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C9107C-7ADA-4B42-9645-0B36A5D3F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5265F45-0285-4358-BCAC-BB7F21B5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E1C4A83-2941-48D7-AC4D-1802CAE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25751C-F610-5EE2-E1E0-492B7849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708583"/>
            <a:ext cx="3526244" cy="34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FC976E-8A27-4E72-B034-071A97F68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603B6C-9001-43A6-A649-2FB87A57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470C3C-4F16-4152-94B7-B277E490E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04907-A3D6-43D2-A085-F545B3C14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39A622-E5CB-4720-9EE2-700E778D5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A0E116-7201-4D9B-ACC0-24FD67280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4FDC90-6A2C-4E3F-A9CC-05E2BB034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D7773-6EC3-4F97-8099-A1C13F106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515E6AC-722A-4C99-986A-9D9FF0F92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BCEC9C-87CE-409D-9883-2992FDEE5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AC3ED4B-528E-4C95-9B5B-8DF0EE3B5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31043D6-3B63-4398-B86D-7201B1BFA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E4083-85F6-1DE3-DFD0-A11A20AE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ESP32 CAMERA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98182-4FFC-7B95-97AF-A9B65DFD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895" y="1718235"/>
            <a:ext cx="5761067" cy="51420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ESP32-S Dual Core processor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OV2640 2MP camera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Wi-Fi connectivity for streaming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Real-time video transmission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Resolution: Up to 1600×1200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Frame Rate: Up to 25 fps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Primarily, uses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Wi-Fi (IEEE 802.11 b/g/n) and Bluetooth (4.2 BR/EDR and BLE)</a:t>
            </a:r>
            <a:r>
              <a:rPr lang="en-US" dirty="0">
                <a:solidFill>
                  <a:srgbClr val="001D35"/>
                </a:solidFill>
                <a:ea typeface="+mn-lt"/>
                <a:cs typeface="+mn-lt"/>
              </a:rPr>
              <a:t> protocols.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180195-DAD6-629A-3D2C-7CF2C4A702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253" r="1" b="1"/>
          <a:stretch/>
        </p:blipFill>
        <p:spPr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47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658-28E5-25D9-516D-9E7D5CBD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BMS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6B60-CF64-62DA-626C-1BE298857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790" y="2669532"/>
            <a:ext cx="5305322" cy="33502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3S LiPo Battery Configuration (11.1V)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100A Battery Management System (BMS)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Features: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Cell balancing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Overcharge/discharge protection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Short circuit protection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78E82-66E4-1F9E-2B32-D645F704F8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2901" y="2502519"/>
            <a:ext cx="5279575" cy="3517282"/>
          </a:xfrm>
        </p:spPr>
      </p:pic>
    </p:spTree>
    <p:extLst>
      <p:ext uri="{BB962C8B-B14F-4D97-AF65-F5344CB8AC3E}">
        <p14:creationId xmlns:p14="http://schemas.microsoft.com/office/powerpoint/2010/main" val="165771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EF08-1ED4-F9D4-9C86-06059A76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 CONVERTER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C385B-C5B9-A3D7-1940-16ADB788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30" y="2712995"/>
            <a:ext cx="2305050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FFB44-95D6-A7EF-523A-DCB5285975AF}"/>
              </a:ext>
            </a:extLst>
          </p:cNvPr>
          <p:cNvSpPr txBox="1"/>
          <p:nvPr/>
        </p:nvSpPr>
        <p:spPr>
          <a:xfrm>
            <a:off x="644041" y="2590168"/>
            <a:ext cx="653842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Type:</a:t>
            </a:r>
            <a:r>
              <a:rPr lang="en-US" sz="1400" dirty="0">
                <a:ea typeface="+mn-lt"/>
                <a:cs typeface="+mn-lt"/>
              </a:rPr>
              <a:t> DC-DC Buck Converter (Step-Down)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Power Capacity:</a:t>
            </a:r>
            <a:r>
              <a:rPr lang="en-US" sz="1400" dirty="0">
                <a:ea typeface="+mn-lt"/>
                <a:cs typeface="+mn-lt"/>
              </a:rPr>
              <a:t> 300W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Output Current:</a:t>
            </a:r>
            <a:r>
              <a:rPr lang="en-US" sz="1400" dirty="0">
                <a:ea typeface="+mn-lt"/>
                <a:cs typeface="+mn-lt"/>
              </a:rPr>
              <a:t> 20A (Max)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Applications:</a:t>
            </a:r>
            <a:r>
              <a:rPr lang="en-US" sz="1400" dirty="0">
                <a:ea typeface="+mn-lt"/>
                <a:cs typeface="+mn-lt"/>
              </a:rPr>
              <a:t> LED driver, battery charging, vehicle power supply, and more. 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Input Voltage: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Range:</a:t>
            </a:r>
            <a:r>
              <a:rPr lang="en-US" sz="1400" dirty="0">
                <a:ea typeface="+mn-lt"/>
                <a:cs typeface="+mn-lt"/>
              </a:rPr>
              <a:t> 6V to 40V DC 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Output Voltage: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Range:</a:t>
            </a:r>
            <a:r>
              <a:rPr lang="en-US" sz="1400" dirty="0">
                <a:ea typeface="+mn-lt"/>
                <a:cs typeface="+mn-lt"/>
              </a:rPr>
              <a:t> Adjustable from 1.25V to 36V DC 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Other Key Specifications: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Efficiency:</a:t>
            </a:r>
            <a:r>
              <a:rPr lang="en-US" sz="1400" dirty="0">
                <a:ea typeface="+mn-lt"/>
                <a:cs typeface="+mn-lt"/>
              </a:rPr>
              <a:t> Typically around 97%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Switching Frequency:</a:t>
            </a:r>
            <a:r>
              <a:rPr lang="en-US" sz="1400" dirty="0">
                <a:ea typeface="+mn-lt"/>
                <a:cs typeface="+mn-lt"/>
              </a:rPr>
              <a:t> Around 180 kHz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Output Ripple:</a:t>
            </a:r>
            <a:r>
              <a:rPr lang="en-US" sz="1400" dirty="0">
                <a:ea typeface="+mn-lt"/>
                <a:cs typeface="+mn-lt"/>
              </a:rPr>
              <a:t> ≤ 50mV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6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664579-54EE-4B00-ABDE-CC6C32B7A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13CCAF-CCDB-4C6F-A5F5-304F5E1ED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F9588B-174D-40E8-987D-A76329EF5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A11849-8571-49CD-8068-4EEF37C96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A21100-B2B8-4886-A184-7E9D86BFF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A074922-EB80-4E66-BFB1-8CA407C8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0C0619E-6856-4E70-A71A-29C280E8E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2FD629B-0E42-425D-B92B-7C52D9DE6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C79837-48B6-FB6F-F46F-D3C87773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BATTERY PACK - 12000mAH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D49469A-B064-89E3-7B40-1CEF37BE7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CONNECTED IN 3 SERIES CONNECTION.</a:t>
            </a:r>
          </a:p>
          <a:p>
            <a:r>
              <a:rPr lang="en-US" dirty="0">
                <a:solidFill>
                  <a:schemeClr val="bg1"/>
                </a:solidFill>
              </a:rPr>
              <a:t>EACH 3000mAH CELL connected </a:t>
            </a:r>
            <a:r>
              <a:rPr lang="en-US" dirty="0" err="1">
                <a:solidFill>
                  <a:schemeClr val="bg1"/>
                </a:solidFill>
              </a:rPr>
              <a:t>parallely</a:t>
            </a:r>
            <a:r>
              <a:rPr lang="en-US" dirty="0">
                <a:solidFill>
                  <a:schemeClr val="bg1"/>
                </a:solidFill>
              </a:rPr>
              <a:t> with other 3 cells, </a:t>
            </a:r>
            <a:r>
              <a:rPr lang="en-US" dirty="0" err="1">
                <a:solidFill>
                  <a:schemeClr val="bg1"/>
                </a:solidFill>
              </a:rPr>
              <a:t>I,e</a:t>
            </a:r>
            <a:r>
              <a:rPr lang="en-US" dirty="0">
                <a:solidFill>
                  <a:schemeClr val="bg1"/>
                </a:solidFill>
              </a:rPr>
              <a:t> 4 cells in parallel.</a:t>
            </a:r>
          </a:p>
          <a:p>
            <a:r>
              <a:rPr lang="en-US" dirty="0">
                <a:solidFill>
                  <a:schemeClr val="bg1"/>
                </a:solidFill>
              </a:rPr>
              <a:t>And those 4 cell box each connected in series with other two 4 parallel cell boxes.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1A9F14-A28C-82FA-2285-8E2E560A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62" y="803751"/>
            <a:ext cx="3097793" cy="5250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9BFAED-6EBA-66ED-6073-C730D19C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807571"/>
            <a:ext cx="3113904" cy="52092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A563CBD-2D3A-4DB7-964B-217BD919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08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2542-19FB-222D-20C1-FC21B12A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8AC4EC-1A95-6DCB-0E1F-C0CC958BAB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4844" y="2371885"/>
            <a:ext cx="8412554" cy="4488358"/>
          </a:xfrm>
        </p:spPr>
      </p:pic>
    </p:spTree>
    <p:extLst>
      <p:ext uri="{BB962C8B-B14F-4D97-AF65-F5344CB8AC3E}">
        <p14:creationId xmlns:p14="http://schemas.microsoft.com/office/powerpoint/2010/main" val="35392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2DE3-1A9C-A914-16EF-530BF589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C02939-7B57-00EE-E32A-DC82FAA6B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721389"/>
              </p:ext>
            </p:extLst>
          </p:nvPr>
        </p:nvGraphicFramePr>
        <p:xfrm>
          <a:off x="1155700" y="2603500"/>
          <a:ext cx="8761412" cy="370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6">
                  <a:extLst>
                    <a:ext uri="{9D8B030D-6E8A-4147-A177-3AD203B41FA5}">
                      <a16:colId xmlns:a16="http://schemas.microsoft.com/office/drawing/2014/main" val="1698152228"/>
                    </a:ext>
                  </a:extLst>
                </a:gridCol>
                <a:gridCol w="4380706">
                  <a:extLst>
                    <a:ext uri="{9D8B030D-6E8A-4147-A177-3AD203B41FA5}">
                      <a16:colId xmlns:a16="http://schemas.microsoft.com/office/drawing/2014/main" val="356278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6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Servo motor (x18)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7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ARDUINO 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 100A 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6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BUCK CONVERTERS (4 PIECES)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8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ESP32 CAMERA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0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Bluetooth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4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3-D printed body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732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BATTERY CELLS ( 12 PIECES)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 HOLDERS,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41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9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6F73-0DEF-37CD-F783-DB2156B8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E6B9B-8376-B112-67CB-E0CEAAB0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377307"/>
              </p:ext>
            </p:extLst>
          </p:nvPr>
        </p:nvGraphicFramePr>
        <p:xfrm>
          <a:off x="1155700" y="2603500"/>
          <a:ext cx="8761412" cy="370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6">
                  <a:extLst>
                    <a:ext uri="{9D8B030D-6E8A-4147-A177-3AD203B41FA5}">
                      <a16:colId xmlns:a16="http://schemas.microsoft.com/office/drawing/2014/main" val="1698152228"/>
                    </a:ext>
                  </a:extLst>
                </a:gridCol>
                <a:gridCol w="4380706">
                  <a:extLst>
                    <a:ext uri="{9D8B030D-6E8A-4147-A177-3AD203B41FA5}">
                      <a16:colId xmlns:a16="http://schemas.microsoft.com/office/drawing/2014/main" val="356278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6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 AND TILT  COUPLERS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7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JST-SM CONNECTORS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6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 PIN PLUGS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8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0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17290/- 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4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732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41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32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AF6-EB47-C00F-73DF-D87C6189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Setup-module working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46B579-7CDA-073D-3697-56110153CD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37398" y="2391650"/>
            <a:ext cx="5745009" cy="4114800"/>
          </a:xfrm>
        </p:spPr>
      </p:pic>
    </p:spTree>
    <p:extLst>
      <p:ext uri="{BB962C8B-B14F-4D97-AF65-F5344CB8AC3E}">
        <p14:creationId xmlns:p14="http://schemas.microsoft.com/office/powerpoint/2010/main" val="264630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B510-FA7E-FA28-B13E-37464D6E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29E1E-AEDD-CAAC-9F1A-7AE8B9A4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439888"/>
            <a:ext cx="4825158" cy="357991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1. Locomotion and Gait Complexity</a:t>
            </a:r>
          </a:p>
          <a:p>
            <a:r>
              <a:rPr lang="en-US" dirty="0"/>
              <a:t>Challenge</a:t>
            </a:r>
          </a:p>
          <a:p>
            <a:r>
              <a:rPr lang="en-US" dirty="0">
                <a:ea typeface="+mn-lt"/>
                <a:cs typeface="+mn-lt"/>
              </a:rPr>
              <a:t>Designing stable and efficient walking patterns for six legs is significantly more complex than bipedal or quadrupedal robots.</a:t>
            </a:r>
            <a:endParaRPr lang="en-US" dirty="0"/>
          </a:p>
          <a:p>
            <a:r>
              <a:rPr lang="en-US" dirty="0"/>
              <a:t>Solutions</a:t>
            </a:r>
          </a:p>
          <a:p>
            <a:r>
              <a:rPr lang="en-US" dirty="0">
                <a:ea typeface="+mn-lt"/>
                <a:cs typeface="+mn-lt"/>
              </a:rPr>
              <a:t>Implement adaptive gait algorithms that can dynamically adjust leg movements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inverse kinematics to calculate precise leg positioning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Develop terrain-aware walking algorithms that can: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Detect surface irregularities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Adjust leg placement in real-time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Maintain center of gravity during movement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554C6-A08E-2F03-AC11-35506858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2439889"/>
            <a:ext cx="4825159" cy="357991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2. Mechanical Stability</a:t>
            </a:r>
          </a:p>
          <a:p>
            <a:r>
              <a:rPr lang="en-US" dirty="0"/>
              <a:t>Challenge</a:t>
            </a:r>
          </a:p>
          <a:p>
            <a:r>
              <a:rPr lang="en-US" dirty="0">
                <a:ea typeface="+mn-lt"/>
                <a:cs typeface="+mn-lt"/>
              </a:rPr>
              <a:t>Ensuring structural integrity while maintaining lightweight design and flexibility.</a:t>
            </a:r>
            <a:endParaRPr lang="en-US" dirty="0"/>
          </a:p>
          <a:p>
            <a:r>
              <a:rPr lang="en-US" dirty="0"/>
              <a:t>Solutions</a:t>
            </a:r>
          </a:p>
          <a:p>
            <a:r>
              <a:rPr lang="en-US" dirty="0">
                <a:ea typeface="+mn-lt"/>
                <a:cs typeface="+mn-lt"/>
              </a:rPr>
              <a:t>Use advanced materials like carbon fiber or aerospace-grade aluminum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Design modular leg mechanisms with: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High-precision servo motors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Robust joint connections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Shock-absorbing mechanisms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Implement sophisticated balance control systems using: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Gyroscopic sensors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Accelerometers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Distributed weight sensing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4BF5-7AB8-3496-36A2-D73319C8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13" y="947920"/>
            <a:ext cx="9262454" cy="75979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D886-6EFE-CA12-8E59-97136DF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37" y="1831062"/>
            <a:ext cx="10828206" cy="4554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Project Overview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Key Components &amp; Specifications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Hardware Architecture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Power Management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Control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Motion Control &amp; Inverse Kinematics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Vision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Costing </a:t>
            </a:r>
          </a:p>
          <a:p>
            <a:r>
              <a:rPr lang="en-US" dirty="0">
                <a:ea typeface="+mn-lt"/>
                <a:cs typeface="+mn-lt"/>
              </a:rPr>
              <a:t>Challenges &amp; Solutions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Future Improvements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4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FCB5C-FBB3-01A7-49D1-085DA2599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356381"/>
            <a:ext cx="4825158" cy="366342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3. Power Management</a:t>
            </a:r>
          </a:p>
          <a:p>
            <a:r>
              <a:rPr lang="en-US" dirty="0"/>
              <a:t>Challenge</a:t>
            </a:r>
          </a:p>
          <a:p>
            <a:r>
              <a:rPr lang="en-US" dirty="0">
                <a:ea typeface="+mn-lt"/>
                <a:cs typeface="+mn-lt"/>
              </a:rPr>
              <a:t>Managing energy consumption across six independent leg actuators and control systems.</a:t>
            </a:r>
            <a:endParaRPr lang="en-US" dirty="0"/>
          </a:p>
          <a:p>
            <a:r>
              <a:rPr lang="en-US" dirty="0"/>
              <a:t>Solutions</a:t>
            </a:r>
          </a:p>
          <a:p>
            <a:r>
              <a:rPr lang="en-US" dirty="0">
                <a:ea typeface="+mn-lt"/>
                <a:cs typeface="+mn-lt"/>
              </a:rPr>
              <a:t>Develop efficient power distribution architecture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brushless DC motors with high efficiency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Implement adaptive power management: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Dynamic voltage scaling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Intelligent sleep modes for inactive leg systems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Energy recuperation during movement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A0E74-6012-C658-81BB-8E1564B1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2356382"/>
            <a:ext cx="4825159" cy="366341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Control System Complexity</a:t>
            </a:r>
          </a:p>
          <a:p>
            <a:r>
              <a:rPr lang="en-US"/>
              <a:t>Challenge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Synchronizing six independent legs with precise coordination and minimal computational overhead.</a:t>
            </a:r>
            <a:endParaRPr lang="en-US"/>
          </a:p>
          <a:p>
            <a:r>
              <a:rPr lang="en-US"/>
              <a:t>Solutions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Distributed computing architecture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of FPGA or dedicated microcontrollers for leg control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Implement hierarchical control systems: 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Low-level PID controllers for individual leg movement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High-level path and gait planning algorithms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Machine learning adaptive control mechanisms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2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56D0-60C2-044C-0C6F-17B90820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1665"/>
            <a:ext cx="8761413" cy="3698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9600" b="1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0922-5847-24E8-CF72-E23DE3D7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Hexapod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2140-A96C-E613-1DE0-DBA6DF8C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it's name suggests, it is a six legged </a:t>
            </a:r>
            <a:r>
              <a:rPr lang="en-US">
                <a:ea typeface="+mn-lt"/>
                <a:cs typeface="+mn-lt"/>
              </a:rPr>
              <a:t>robotic platform designed to mimic the locomotion of insects.</a:t>
            </a:r>
          </a:p>
          <a:p>
            <a:r>
              <a:rPr lang="en-US">
                <a:ea typeface="+mn-lt"/>
                <a:cs typeface="+mn-lt"/>
              </a:rPr>
              <a:t>This design offers a exceptional stability and is adaptable to most of the terrains such as uneven terrains </a:t>
            </a:r>
            <a:r>
              <a:rPr lang="en-US" err="1">
                <a:ea typeface="+mn-lt"/>
                <a:cs typeface="+mn-lt"/>
              </a:rPr>
              <a:t>i.e</a:t>
            </a:r>
            <a:r>
              <a:rPr lang="en-US">
                <a:ea typeface="+mn-lt"/>
                <a:cs typeface="+mn-lt"/>
              </a:rPr>
              <a:t> forests, rocky surfaces , soft terrains </a:t>
            </a:r>
            <a:r>
              <a:rPr lang="en-US" err="1">
                <a:ea typeface="+mn-lt"/>
                <a:cs typeface="+mn-lt"/>
              </a:rPr>
              <a:t>i.e</a:t>
            </a:r>
            <a:r>
              <a:rPr lang="en-US">
                <a:ea typeface="+mn-lt"/>
                <a:cs typeface="+mn-lt"/>
              </a:rPr>
              <a:t> deserts and mud etc.</a:t>
            </a:r>
          </a:p>
          <a:p>
            <a:r>
              <a:rPr lang="en-US">
                <a:ea typeface="+mn-lt"/>
                <a:cs typeface="+mn-lt"/>
              </a:rPr>
              <a:t>This is possible because it is a synchronous 3 leg movement. When 3 legs are moved up for going forward other 3 legs gives a full stability which make this robot different from other.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15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8058-025E-0345-327D-6200FED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BB0B-7105-084E-318E-20035343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Hexapod is an advanced six-legged robot platform designed for stable locomotion across various terrains. Inspired by insects, the hexapod design offers exceptional stability and adaptability compared to wheeled or bipedal robots.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Our implementation features: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18 degrees of freedom (3 servos per leg)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Real-time video streaming capabilities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Custom battery management system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Programmable walking gaits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Obstacle avoidance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9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DF43FA8-38C4-45AB-9900-9EC53B168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A3B4D-83A1-4449-B7EB-22C0AEBC1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7C8D1D-E7A8-4E40-96CB-D37EAD8DF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E3635D-6C0E-4AF6-A849-738D76CEC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9C3FDF-43DF-4E4E-86C4-596BA6FCE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AFAE55-8355-40F4-8EA2-64649F12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A36B589-6F79-4022-A257-7671D78E0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282CF0-2AA6-4445-B290-4C2CCE0FF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ACF4B03-D23E-4C56-9468-E0C1710A3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96B73AD-F051-4885-A6FF-2E33DAF9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 descr="HD wallpaper: arduino, breadboard, cables, circuit, electronics ...">
            <a:extLst>
              <a:ext uri="{FF2B5EF4-FFF2-40B4-BE49-F238E27FC236}">
                <a16:creationId xmlns:a16="http://schemas.microsoft.com/office/drawing/2014/main" id="{F6DE48CC-8675-4FD4-F266-AB71ECAFF1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r="-1" b="655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E7F8-3652-C4D7-73A6-8DF7EAC6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07874"/>
            <a:ext cx="7355436" cy="32309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KEY  COMPONENTS</a:t>
            </a:r>
            <a:endParaRPr lang="en-US" dirty="0"/>
          </a:p>
          <a:p>
            <a:r>
              <a:rPr lang="en-US" sz="5400" dirty="0">
                <a:solidFill>
                  <a:srgbClr val="FFFFFF"/>
                </a:solidFill>
              </a:rPr>
              <a:t> AND </a:t>
            </a:r>
            <a:endParaRPr lang="en-US">
              <a:solidFill>
                <a:srgbClr val="F5A408"/>
              </a:solidFill>
            </a:endParaRPr>
          </a:p>
          <a:p>
            <a:r>
              <a:rPr lang="en-US" sz="5400" dirty="0">
                <a:solidFill>
                  <a:srgbClr val="FFFFFF"/>
                </a:solidFill>
              </a:rPr>
              <a:t>SPECIFICATIONS</a:t>
            </a:r>
            <a:endParaRPr lang="en-US" dirty="0"/>
          </a:p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31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A92C-70B7-FF4E-3EAB-9BED350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1BA6-6858-692A-2A32-F7304724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4816"/>
            <a:ext cx="8761413" cy="4407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MG996R Servo motor</a:t>
            </a:r>
          </a:p>
          <a:p>
            <a:r>
              <a:rPr lang="en-US" dirty="0"/>
              <a:t>Arduino Mega</a:t>
            </a:r>
          </a:p>
          <a:p>
            <a:r>
              <a:rPr lang="en-US" dirty="0"/>
              <a:t>BLUETOOTH Module –HC-05</a:t>
            </a:r>
          </a:p>
          <a:p>
            <a:r>
              <a:rPr lang="en-US" dirty="0"/>
              <a:t>ESP32 CAM MODULE</a:t>
            </a:r>
          </a:p>
          <a:p>
            <a:r>
              <a:rPr lang="en-US" dirty="0"/>
              <a:t>BUCK CONVERTERS</a:t>
            </a:r>
          </a:p>
          <a:p>
            <a:r>
              <a:rPr lang="en-US"/>
              <a:t>3S 100A LIFEPO4 BMS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/>
          </a:p>
          <a:p>
            <a:pPr lvl="1">
              <a:buFont typeface="Courier New" charset="2"/>
              <a:buChar char="o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BE3A-7C10-77B4-C185-2489979C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216861-90A2-A1E5-F33A-7218B5DB9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722" y="2603500"/>
            <a:ext cx="7795766" cy="4146984"/>
          </a:xfrm>
        </p:spPr>
      </p:pic>
    </p:spTree>
    <p:extLst>
      <p:ext uri="{BB962C8B-B14F-4D97-AF65-F5344CB8AC3E}">
        <p14:creationId xmlns:p14="http://schemas.microsoft.com/office/powerpoint/2010/main" val="51312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DADE-C677-11AC-3D7A-58EB0760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MEGA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642F2-6B86-F619-A884-1BA1B03E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86A60-8501-08A8-6F92-2D28BED821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Microcontroller</a:t>
            </a:r>
            <a:r>
              <a:rPr lang="en-US" dirty="0">
                <a:ea typeface="+mn-lt"/>
                <a:cs typeface="+mn-lt"/>
              </a:rPr>
              <a:t>: ATmega2560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Operating Voltage</a:t>
            </a:r>
            <a:r>
              <a:rPr lang="en-US" dirty="0">
                <a:ea typeface="+mn-lt"/>
                <a:cs typeface="+mn-lt"/>
              </a:rPr>
              <a:t>: 5V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Input Voltage</a:t>
            </a:r>
            <a:r>
              <a:rPr lang="en-US" dirty="0">
                <a:ea typeface="+mn-lt"/>
                <a:cs typeface="+mn-lt"/>
              </a:rPr>
              <a:t>: 7-12V (recommended)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Digital I/O Pins</a:t>
            </a:r>
            <a:r>
              <a:rPr lang="en-US" dirty="0">
                <a:ea typeface="+mn-lt"/>
                <a:cs typeface="+mn-lt"/>
              </a:rPr>
              <a:t>: 54 (15 with PWM)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Analog Input Pins</a:t>
            </a:r>
            <a:r>
              <a:rPr lang="en-US" dirty="0">
                <a:ea typeface="+mn-lt"/>
                <a:cs typeface="+mn-lt"/>
              </a:rPr>
              <a:t>: 16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Flash Memory</a:t>
            </a:r>
            <a:r>
              <a:rPr lang="en-US" dirty="0">
                <a:ea typeface="+mn-lt"/>
                <a:cs typeface="+mn-lt"/>
              </a:rPr>
              <a:t>: 256 KB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Clock Speed</a:t>
            </a:r>
            <a:r>
              <a:rPr lang="en-US" dirty="0">
                <a:ea typeface="+mn-lt"/>
                <a:cs typeface="+mn-lt"/>
              </a:rPr>
              <a:t>: 16 MHz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7324A7-6B98-DA5A-8A77-E39BFE687F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2" y="3399162"/>
            <a:ext cx="4825159" cy="2433805"/>
          </a:xfrm>
        </p:spPr>
      </p:pic>
    </p:spTree>
    <p:extLst>
      <p:ext uri="{BB962C8B-B14F-4D97-AF65-F5344CB8AC3E}">
        <p14:creationId xmlns:p14="http://schemas.microsoft.com/office/powerpoint/2010/main" val="416551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0F7EC-E697-5A96-1F27-058A3745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/>
              <a:t>MG996R SPECIFICATIONS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FD7DB37-79AA-9264-B446-D2C6D1E6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Operating Voltage: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4.8V to 6V DC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Operating Speed: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0.19 sec/60° at 4.8V, 0.14 sec/60° at 6V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Stall Torque: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9.4 kg·cm (4.8V), 11 kg·cm (6.0V)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Dead Band Width: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≤ 5 µs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Working Angle: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0° to 180°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Maximum Rotation Angle: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0° to 360° (if modified)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Weight: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55g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Dimensions: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40.7 x 19.7 x 42.9 mm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Gear Type: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Metal gears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Motor Type: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Coreless motor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Connector: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3-pin (Orange: Signal, Red: VCC, Brown: GND)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Current Draw: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Idle: 10 mA, Operating: 170-180 mA, Stall: ~2.5 A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b="1">
                <a:solidFill>
                  <a:schemeClr val="bg1"/>
                </a:solidFill>
                <a:ea typeface="+mn-lt"/>
                <a:cs typeface="+mn-lt"/>
              </a:rPr>
              <a:t>Applications:</a:t>
            </a:r>
            <a:r>
              <a:rPr lang="en-GB" sz="1100">
                <a:solidFill>
                  <a:schemeClr val="bg1"/>
                </a:solidFill>
                <a:ea typeface="+mn-lt"/>
                <a:cs typeface="+mn-lt"/>
              </a:rPr>
              <a:t> Robotics, RC vehicles, hexapods, control arms.</a:t>
            </a:r>
            <a:endParaRPr lang="en-GB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1100">
              <a:solidFill>
                <a:schemeClr val="bg1"/>
              </a:solidFill>
            </a:endParaRPr>
          </a:p>
        </p:txBody>
      </p:sp>
      <p:pic>
        <p:nvPicPr>
          <p:cNvPr id="4" name="Picture 3" descr="HTLNUZD 4Pack MG996R Analog Servo 55g Metal Gear Torque Digital Servo  Motor,180/360 Degree for Futaba Sanwa GWS JR RC Helicopter Car Boat Robot  DIY Project (4Pack 180° MG996R Servo Motor) : Amazon.in:">
            <a:extLst>
              <a:ext uri="{FF2B5EF4-FFF2-40B4-BE49-F238E27FC236}">
                <a16:creationId xmlns:a16="http://schemas.microsoft.com/office/drawing/2014/main" id="{E790C9A1-D613-52F6-D4AB-C717B5F5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7" y="908013"/>
            <a:ext cx="4842716" cy="50595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 Boardroom</vt:lpstr>
      <vt:lpstr>HEXAPOD - a six legged Robot                    </vt:lpstr>
      <vt:lpstr>CONTENTS</vt:lpstr>
      <vt:lpstr>What is a Hexapod</vt:lpstr>
      <vt:lpstr>OVERVIEW</vt:lpstr>
      <vt:lpstr>PowerPoint Presentation</vt:lpstr>
      <vt:lpstr>Major Components</vt:lpstr>
      <vt:lpstr>BLOCK DIAGRAM  </vt:lpstr>
      <vt:lpstr>ARDUINO MEGA</vt:lpstr>
      <vt:lpstr>MG996R SPECIFICATIONS</vt:lpstr>
      <vt:lpstr>BLUETOOTH MODUEL HC05</vt:lpstr>
      <vt:lpstr>ESP32 CAMERA MODULE</vt:lpstr>
      <vt:lpstr>BMS MODULE</vt:lpstr>
      <vt:lpstr>BUCK CONVERTER</vt:lpstr>
      <vt:lpstr>BATTERY PACK - 12000mAH</vt:lpstr>
      <vt:lpstr>Circuit diagram</vt:lpstr>
      <vt:lpstr>Costing </vt:lpstr>
      <vt:lpstr>PowerPoint Presentation</vt:lpstr>
      <vt:lpstr>Setup-module working</vt:lpstr>
      <vt:lpstr>Challenges and solutions: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270</cp:revision>
  <dcterms:created xsi:type="dcterms:W3CDTF">2024-12-18T16:23:31Z</dcterms:created>
  <dcterms:modified xsi:type="dcterms:W3CDTF">2025-03-25T05:18:37Z</dcterms:modified>
</cp:coreProperties>
</file>