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Economica"/>
      <p:regular r:id="rId23"/>
      <p:bold r:id="rId24"/>
      <p:italic r:id="rId25"/>
      <p:boldItalic r:id="rId26"/>
    </p:embeddedFont>
    <p:embeddedFont>
      <p:font typeface="Roboto"/>
      <p:regular r:id="rId27"/>
      <p:bold r:id="rId28"/>
      <p:italic r:id="rId29"/>
      <p:boldItalic r:id="rId30"/>
    </p:embeddedFont>
    <p:embeddedFont>
      <p:font typeface="Oswald"/>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5EEBA4-3E62-4D6E-9820-05361CE197E0}">
  <a:tblStyle styleId="{485EEBA4-3E62-4D6E-9820-05361CE197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c7f2a3a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c7f2a3a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f675655e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f675655e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f72b62bb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f72b62bb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f675655e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f675655e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f44124b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f44124b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f675655e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f675655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c7f2a3a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c7f2a3a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f675655e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f675655e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f675655e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f675655e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f675655e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f675655e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f675655e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f675655e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f675655e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f675655e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f44124c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f44124c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f44124c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f44124c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f72b62bb0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f72b62bb0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ikit-learn.org/stable/modules/generated/sklearn.feature_extraction.text.TfidfVectorizer.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1671300"/>
          </a:xfrm>
          <a:prstGeom prst="rect">
            <a:avLst/>
          </a:prstGeom>
          <a:solidFill>
            <a:srgbClr val="CFE2F3"/>
          </a:solidFill>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3080">
                <a:latin typeface="Economica"/>
                <a:ea typeface="Economica"/>
                <a:cs typeface="Economica"/>
                <a:sym typeface="Economica"/>
              </a:rPr>
              <a:t>PRODUCT RECOMMENDATION SYSTEM</a:t>
            </a:r>
            <a:endParaRPr sz="3080">
              <a:latin typeface="Economica"/>
              <a:ea typeface="Economica"/>
              <a:cs typeface="Economica"/>
              <a:sym typeface="Economica"/>
            </a:endParaRPr>
          </a:p>
          <a:p>
            <a:pPr indent="0" lvl="0" marL="0" rtl="0" algn="ctr">
              <a:spcBef>
                <a:spcPts val="0"/>
              </a:spcBef>
              <a:spcAft>
                <a:spcPts val="0"/>
              </a:spcAft>
              <a:buSzPts val="990"/>
              <a:buNone/>
            </a:pPr>
            <a:r>
              <a:t/>
            </a:r>
            <a:endParaRPr sz="4780"/>
          </a:p>
        </p:txBody>
      </p:sp>
      <p:sp>
        <p:nvSpPr>
          <p:cNvPr id="55" name="Google Shape;55;p13"/>
          <p:cNvSpPr txBox="1"/>
          <p:nvPr>
            <p:ph idx="1" type="subTitle"/>
          </p:nvPr>
        </p:nvSpPr>
        <p:spPr>
          <a:xfrm>
            <a:off x="0" y="2829350"/>
            <a:ext cx="3557400" cy="2314200"/>
          </a:xfrm>
          <a:prstGeom prst="rect">
            <a:avLst/>
          </a:prstGeom>
          <a:solidFill>
            <a:srgbClr val="CFE2F3"/>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rPr>
              <a:t>PRIYANSHI SHAH       : AU1841009 </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rPr>
              <a:t>NISARG PATEL            : AU1841048</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rPr>
              <a:t>VISMAY PATEL            : AU1841071</a:t>
            </a:r>
            <a:endParaRPr sz="15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rPr>
              <a:t>SHIVAM LAKHTARIYA: AU1841084</a:t>
            </a:r>
            <a:endParaRPr sz="1500"/>
          </a:p>
        </p:txBody>
      </p:sp>
      <p:pic>
        <p:nvPicPr>
          <p:cNvPr id="56" name="Google Shape;56;p13"/>
          <p:cNvPicPr preferRelativeResize="0"/>
          <p:nvPr/>
        </p:nvPicPr>
        <p:blipFill>
          <a:blip r:embed="rId3">
            <a:alphaModFix/>
          </a:blip>
          <a:stretch>
            <a:fillRect/>
          </a:stretch>
        </p:blipFill>
        <p:spPr>
          <a:xfrm>
            <a:off x="3557477" y="1012975"/>
            <a:ext cx="5586523" cy="3073875"/>
          </a:xfrm>
          <a:prstGeom prst="rect">
            <a:avLst/>
          </a:prstGeom>
          <a:noFill/>
          <a:ln>
            <a:noFill/>
          </a:ln>
        </p:spPr>
      </p:pic>
      <p:sp>
        <p:nvSpPr>
          <p:cNvPr id="57" name="Google Shape;57;p13"/>
          <p:cNvSpPr txBox="1"/>
          <p:nvPr/>
        </p:nvSpPr>
        <p:spPr>
          <a:xfrm>
            <a:off x="0" y="1982325"/>
            <a:ext cx="3763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Team : ALPHA ELITE</a:t>
            </a:r>
            <a:endParaRPr sz="1600"/>
          </a:p>
        </p:txBody>
      </p:sp>
      <p:sp>
        <p:nvSpPr>
          <p:cNvPr id="58" name="Google Shape;58;p13"/>
          <p:cNvSpPr txBox="1"/>
          <p:nvPr/>
        </p:nvSpPr>
        <p:spPr>
          <a:xfrm>
            <a:off x="5239505" y="4086850"/>
            <a:ext cx="3904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Guided by :</a:t>
            </a:r>
            <a:endParaRPr sz="1500"/>
          </a:p>
          <a:p>
            <a:pPr indent="0" lvl="0" marL="0" rtl="0" algn="l">
              <a:spcBef>
                <a:spcPts val="0"/>
              </a:spcBef>
              <a:spcAft>
                <a:spcPts val="0"/>
              </a:spcAft>
              <a:buNone/>
            </a:pPr>
            <a:r>
              <a:rPr lang="en" sz="1500"/>
              <a:t>		Prof. Mehul Raval</a:t>
            </a:r>
            <a:endParaRPr sz="1500"/>
          </a:p>
          <a:p>
            <a:pPr indent="0" lvl="0" marL="0" rtl="0" algn="l">
              <a:spcBef>
                <a:spcPts val="0"/>
              </a:spcBef>
              <a:spcAft>
                <a:spcPts val="0"/>
              </a:spcAft>
              <a:buNone/>
            </a:pPr>
            <a:r>
              <a:rPr lang="en" sz="1500"/>
              <a:t>		T.A.  Arpit Patel</a:t>
            </a:r>
            <a:endParaRPr sz="1500"/>
          </a:p>
          <a:p>
            <a:pPr indent="0" lvl="0" marL="0" rtl="0" algn="l">
              <a:spcBef>
                <a:spcPts val="0"/>
              </a:spcBef>
              <a:spcAft>
                <a:spcPts val="0"/>
              </a:spcAft>
              <a:buNone/>
            </a:pPr>
            <a:r>
              <a:rPr lang="en" sz="1500"/>
              <a:t>		T.A.  Jay Patel</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4" name="Google Shape;174;p22"/>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Final Results</a:t>
            </a:r>
            <a:endParaRPr sz="3580">
              <a:latin typeface="Economica"/>
              <a:ea typeface="Economica"/>
              <a:cs typeface="Economica"/>
              <a:sym typeface="Economica"/>
            </a:endParaRPr>
          </a:p>
        </p:txBody>
      </p:sp>
      <p:pic>
        <p:nvPicPr>
          <p:cNvPr id="175" name="Google Shape;175;p22"/>
          <p:cNvPicPr preferRelativeResize="0"/>
          <p:nvPr/>
        </p:nvPicPr>
        <p:blipFill>
          <a:blip r:embed="rId3">
            <a:alphaModFix/>
          </a:blip>
          <a:stretch>
            <a:fillRect/>
          </a:stretch>
        </p:blipFill>
        <p:spPr>
          <a:xfrm>
            <a:off x="602450" y="1234675"/>
            <a:ext cx="3261109" cy="3416400"/>
          </a:xfrm>
          <a:prstGeom prst="rect">
            <a:avLst/>
          </a:prstGeom>
          <a:noFill/>
          <a:ln>
            <a:noFill/>
          </a:ln>
        </p:spPr>
      </p:pic>
      <p:sp>
        <p:nvSpPr>
          <p:cNvPr id="176" name="Google Shape;176;p22"/>
          <p:cNvSpPr txBox="1"/>
          <p:nvPr/>
        </p:nvSpPr>
        <p:spPr>
          <a:xfrm>
            <a:off x="4607725" y="1607350"/>
            <a:ext cx="3664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These are the recommendations obtained after performing jaccard similarity.</a:t>
            </a:r>
            <a:endParaRPr/>
          </a:p>
          <a:p>
            <a:pPr indent="-317500" lvl="0" marL="457200" rtl="0" algn="l">
              <a:spcBef>
                <a:spcPts val="0"/>
              </a:spcBef>
              <a:spcAft>
                <a:spcPts val="0"/>
              </a:spcAft>
              <a:buSzPts val="1400"/>
              <a:buChar char="●"/>
            </a:pPr>
            <a:r>
              <a:rPr lang="en"/>
              <a:t>The values beside the product ID column shows the similarity measure between the products.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idx="1" type="body"/>
          </p:nvPr>
        </p:nvSpPr>
        <p:spPr>
          <a:xfrm>
            <a:off x="273500" y="999625"/>
            <a:ext cx="4581900" cy="10650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0"/>
              </a:spcBef>
              <a:spcAft>
                <a:spcPts val="0"/>
              </a:spcAft>
              <a:buClr>
                <a:schemeClr val="dk1"/>
              </a:buClr>
              <a:buSzPts val="1400"/>
              <a:buChar char="-"/>
            </a:pPr>
            <a:r>
              <a:rPr b="1" lang="en" sz="1400">
                <a:solidFill>
                  <a:schemeClr val="dk1"/>
                </a:solidFill>
              </a:rPr>
              <a:t>Clustering based on the product id and ratings.</a:t>
            </a:r>
            <a:endParaRPr b="1"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User build function which shows product similar to the user input product based on rating.</a:t>
            </a:r>
            <a:endParaRPr/>
          </a:p>
        </p:txBody>
      </p:sp>
      <p:sp>
        <p:nvSpPr>
          <p:cNvPr id="182" name="Google Shape;182;p23"/>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Final Results</a:t>
            </a:r>
            <a:endParaRPr sz="3580">
              <a:latin typeface="Economica"/>
              <a:ea typeface="Economica"/>
              <a:cs typeface="Economica"/>
              <a:sym typeface="Economica"/>
            </a:endParaRPr>
          </a:p>
        </p:txBody>
      </p:sp>
      <p:pic>
        <p:nvPicPr>
          <p:cNvPr id="183" name="Google Shape;183;p23"/>
          <p:cNvPicPr preferRelativeResize="0"/>
          <p:nvPr/>
        </p:nvPicPr>
        <p:blipFill>
          <a:blip r:embed="rId3">
            <a:alphaModFix/>
          </a:blip>
          <a:stretch>
            <a:fillRect/>
          </a:stretch>
        </p:blipFill>
        <p:spPr>
          <a:xfrm>
            <a:off x="311775" y="2144650"/>
            <a:ext cx="4487800" cy="2761900"/>
          </a:xfrm>
          <a:prstGeom prst="rect">
            <a:avLst/>
          </a:prstGeom>
          <a:noFill/>
          <a:ln>
            <a:noFill/>
          </a:ln>
        </p:spPr>
      </p:pic>
      <p:pic>
        <p:nvPicPr>
          <p:cNvPr id="184" name="Google Shape;184;p23"/>
          <p:cNvPicPr preferRelativeResize="0"/>
          <p:nvPr/>
        </p:nvPicPr>
        <p:blipFill>
          <a:blip r:embed="rId4">
            <a:alphaModFix/>
          </a:blip>
          <a:stretch>
            <a:fillRect/>
          </a:stretch>
        </p:blipFill>
        <p:spPr>
          <a:xfrm>
            <a:off x="5513825" y="885300"/>
            <a:ext cx="2738575" cy="425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idx="1" type="body"/>
          </p:nvPr>
        </p:nvSpPr>
        <p:spPr>
          <a:xfrm>
            <a:off x="273500" y="999625"/>
            <a:ext cx="4426500" cy="8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K means </a:t>
            </a:r>
            <a:endParaRPr>
              <a:solidFill>
                <a:srgbClr val="000000"/>
              </a:solidFill>
            </a:endParaRPr>
          </a:p>
        </p:txBody>
      </p:sp>
      <p:sp>
        <p:nvSpPr>
          <p:cNvPr id="190" name="Google Shape;190;p24"/>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Final Results</a:t>
            </a:r>
            <a:endParaRPr sz="3580">
              <a:latin typeface="Economica"/>
              <a:ea typeface="Economica"/>
              <a:cs typeface="Economica"/>
              <a:sym typeface="Economica"/>
            </a:endParaRPr>
          </a:p>
        </p:txBody>
      </p:sp>
      <p:pic>
        <p:nvPicPr>
          <p:cNvPr id="191" name="Google Shape;191;p24"/>
          <p:cNvPicPr preferRelativeResize="0"/>
          <p:nvPr/>
        </p:nvPicPr>
        <p:blipFill>
          <a:blip r:embed="rId3">
            <a:alphaModFix/>
          </a:blip>
          <a:stretch>
            <a:fillRect/>
          </a:stretch>
        </p:blipFill>
        <p:spPr>
          <a:xfrm>
            <a:off x="273500" y="1489725"/>
            <a:ext cx="3691251" cy="355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We were successfully able to build a recommendation system based on two </a:t>
            </a:r>
            <a:r>
              <a:rPr lang="en">
                <a:solidFill>
                  <a:srgbClr val="000000"/>
                </a:solidFill>
              </a:rPr>
              <a:t>types of similarities i.e cosine similarity and jaccard similarity.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were able to recommend the products based on the searched keyword using k-means clustering.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were able to recommend the products based on the clustering of product ratings and product ID.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made the k-means algorithm from scratch without using any inbuilt functions.</a:t>
            </a:r>
            <a:endParaRPr>
              <a:solidFill>
                <a:srgbClr val="000000"/>
              </a:solidFill>
            </a:endParaRPr>
          </a:p>
        </p:txBody>
      </p:sp>
      <p:sp>
        <p:nvSpPr>
          <p:cNvPr id="197" name="Google Shape;197;p25"/>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Conclusion</a:t>
            </a:r>
            <a:endParaRPr sz="3580">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a:t>
            </a:r>
            <a:endParaRPr/>
          </a:p>
        </p:txBody>
      </p:sp>
      <p:graphicFrame>
        <p:nvGraphicFramePr>
          <p:cNvPr id="203" name="Google Shape;203;p26"/>
          <p:cNvGraphicFramePr/>
          <p:nvPr/>
        </p:nvGraphicFramePr>
        <p:xfrm>
          <a:off x="547100" y="1240875"/>
          <a:ext cx="3000000" cy="3000000"/>
        </p:xfrm>
        <a:graphic>
          <a:graphicData uri="http://schemas.openxmlformats.org/drawingml/2006/table">
            <a:tbl>
              <a:tblPr>
                <a:noFill/>
                <a:tableStyleId>{485EEBA4-3E62-4D6E-9820-05361CE197E0}</a:tableStyleId>
              </a:tblPr>
              <a:tblGrid>
                <a:gridCol w="1526925"/>
                <a:gridCol w="1944900"/>
                <a:gridCol w="1108900"/>
                <a:gridCol w="1526925"/>
                <a:gridCol w="1716900"/>
              </a:tblGrid>
              <a:tr h="7106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DATA PREPROCESSING</a:t>
                      </a:r>
                      <a:endParaRPr/>
                    </a:p>
                  </a:txBody>
                  <a:tcPr marT="91425" marB="91425" marR="91425" marL="91425"/>
                </a:tc>
                <a:tc>
                  <a:txBody>
                    <a:bodyPr/>
                    <a:lstStyle/>
                    <a:p>
                      <a:pPr indent="0" lvl="0" marL="0" rtl="0" algn="l">
                        <a:spcBef>
                          <a:spcPts val="0"/>
                        </a:spcBef>
                        <a:spcAft>
                          <a:spcPts val="0"/>
                        </a:spcAft>
                        <a:buNone/>
                      </a:pPr>
                      <a:r>
                        <a:rPr lang="en"/>
                        <a:t>CODING</a:t>
                      </a:r>
                      <a:endParaRPr/>
                    </a:p>
                  </a:txBody>
                  <a:tcPr marT="91425" marB="91425" marR="91425" marL="91425"/>
                </a:tc>
                <a:tc>
                  <a:txBody>
                    <a:bodyPr/>
                    <a:lstStyle/>
                    <a:p>
                      <a:pPr indent="0" lvl="0" marL="0" rtl="0" algn="l">
                        <a:spcBef>
                          <a:spcPts val="0"/>
                        </a:spcBef>
                        <a:spcAft>
                          <a:spcPts val="0"/>
                        </a:spcAft>
                        <a:buNone/>
                      </a:pPr>
                      <a:r>
                        <a:rPr lang="en"/>
                        <a:t>REPORT WRITING</a:t>
                      </a:r>
                      <a:endParaRPr/>
                    </a:p>
                  </a:txBody>
                  <a:tcPr marT="91425" marB="91425" marR="91425" marL="91425"/>
                </a:tc>
                <a:tc>
                  <a:txBody>
                    <a:bodyPr/>
                    <a:lstStyle/>
                    <a:p>
                      <a:pPr indent="0" lvl="0" marL="0" rtl="0" algn="l">
                        <a:spcBef>
                          <a:spcPts val="0"/>
                        </a:spcBef>
                        <a:spcAft>
                          <a:spcPts val="0"/>
                        </a:spcAft>
                        <a:buNone/>
                      </a:pPr>
                      <a:r>
                        <a:rPr lang="en"/>
                        <a:t>PRESENTATION</a:t>
                      </a:r>
                      <a:endParaRPr/>
                    </a:p>
                  </a:txBody>
                  <a:tcPr marT="91425" marB="91425" marR="91425" marL="91425"/>
                </a:tc>
              </a:tr>
              <a:tr h="710625">
                <a:tc>
                  <a:txBody>
                    <a:bodyPr/>
                    <a:lstStyle/>
                    <a:p>
                      <a:pPr indent="0" lvl="0" marL="0" rtl="0" algn="l">
                        <a:spcBef>
                          <a:spcPts val="0"/>
                        </a:spcBef>
                        <a:spcAft>
                          <a:spcPts val="0"/>
                        </a:spcAft>
                        <a:buNone/>
                      </a:pPr>
                      <a:r>
                        <a:rPr lang="en"/>
                        <a:t>SHIVAM LAKHTARIYA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710625">
                <a:tc>
                  <a:txBody>
                    <a:bodyPr/>
                    <a:lstStyle/>
                    <a:p>
                      <a:pPr indent="0" lvl="0" marL="0" rtl="0" algn="l">
                        <a:spcBef>
                          <a:spcPts val="0"/>
                        </a:spcBef>
                        <a:spcAft>
                          <a:spcPts val="0"/>
                        </a:spcAft>
                        <a:buNone/>
                      </a:pPr>
                      <a:r>
                        <a:rPr lang="en"/>
                        <a:t>NISARG PATEL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710625">
                <a:tc>
                  <a:txBody>
                    <a:bodyPr/>
                    <a:lstStyle/>
                    <a:p>
                      <a:pPr indent="0" lvl="0" marL="0" rtl="0" algn="l">
                        <a:spcBef>
                          <a:spcPts val="0"/>
                        </a:spcBef>
                        <a:spcAft>
                          <a:spcPts val="0"/>
                        </a:spcAft>
                        <a:buNone/>
                      </a:pPr>
                      <a:r>
                        <a:rPr lang="en"/>
                        <a:t>VISMAY PATEL</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710625">
                <a:tc>
                  <a:txBody>
                    <a:bodyPr/>
                    <a:lstStyle/>
                    <a:p>
                      <a:pPr indent="0" lvl="0" marL="0" rtl="0" algn="l">
                        <a:spcBef>
                          <a:spcPts val="0"/>
                        </a:spcBef>
                        <a:spcAft>
                          <a:spcPts val="0"/>
                        </a:spcAft>
                        <a:buNone/>
                      </a:pPr>
                      <a:r>
                        <a:rPr lang="en"/>
                        <a:t>PRIYANSHI SHAH</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600">
                <a:solidFill>
                  <a:schemeClr val="dk1"/>
                </a:solidFill>
              </a:rPr>
              <a:t>●P. Resnick, H.R. Varian, Recommender systems, Communications of the ACM 40 (3) (1997) 56–58.</a:t>
            </a:r>
            <a:endParaRPr sz="1600">
              <a:solidFill>
                <a:schemeClr val="dk1"/>
              </a:solidFill>
            </a:endParaRPr>
          </a:p>
          <a:p>
            <a:pPr indent="0" lvl="0" marL="0" rtl="0" algn="just">
              <a:spcBef>
                <a:spcPts val="300"/>
              </a:spcBef>
              <a:spcAft>
                <a:spcPts val="0"/>
              </a:spcAft>
              <a:buClr>
                <a:schemeClr val="dk1"/>
              </a:buClr>
              <a:buSzPts val="1100"/>
              <a:buFont typeface="Arial"/>
              <a:buNone/>
            </a:pPr>
            <a:r>
              <a:rPr lang="en" sz="1600">
                <a:solidFill>
                  <a:schemeClr val="dk1"/>
                </a:solidFill>
              </a:rPr>
              <a:t>●S. Kangas, Collaborative filtering and recommendation systems, in: VTT Information Technology, 2002.</a:t>
            </a:r>
            <a:endParaRPr sz="1600">
              <a:solidFill>
                <a:schemeClr val="dk1"/>
              </a:solidFill>
            </a:endParaRPr>
          </a:p>
          <a:p>
            <a:pPr indent="0" lvl="0" marL="0" rtl="0" algn="just">
              <a:spcBef>
                <a:spcPts val="300"/>
              </a:spcBef>
              <a:spcAft>
                <a:spcPts val="0"/>
              </a:spcAft>
              <a:buClr>
                <a:schemeClr val="dk1"/>
              </a:buClr>
              <a:buSzPts val="1100"/>
              <a:buFont typeface="Arial"/>
              <a:buNone/>
            </a:pPr>
            <a:r>
              <a:rPr lang="en" sz="2000">
                <a:solidFill>
                  <a:schemeClr val="dk1"/>
                </a:solidFill>
              </a:rPr>
              <a:t>●</a:t>
            </a:r>
            <a:r>
              <a:rPr lang="en" sz="1300" u="sng">
                <a:solidFill>
                  <a:schemeClr val="hlink"/>
                </a:solidFill>
                <a:highlight>
                  <a:srgbClr val="FFFFFF"/>
                </a:highlight>
                <a:latin typeface="Roboto"/>
                <a:ea typeface="Roboto"/>
                <a:cs typeface="Roboto"/>
                <a:sym typeface="Roboto"/>
                <a:hlinkClick r:id="rId3"/>
              </a:rPr>
              <a:t>https://scikit-learn.org/stable/modules/generated/sklearn.feature_extraction.text.TfidfVectorizer.html</a:t>
            </a:r>
            <a:endParaRPr sz="1300" u="sng">
              <a:solidFill>
                <a:schemeClr val="hlink"/>
              </a:solidFill>
              <a:highlight>
                <a:srgbClr val="FFFFFF"/>
              </a:highlight>
              <a:latin typeface="Roboto"/>
              <a:ea typeface="Roboto"/>
              <a:cs typeface="Roboto"/>
              <a:sym typeface="Roboto"/>
            </a:endParaRPr>
          </a:p>
          <a:p>
            <a:pPr indent="0" lvl="0" marL="0" rtl="0" algn="l">
              <a:lnSpc>
                <a:spcPct val="115000"/>
              </a:lnSpc>
              <a:spcBef>
                <a:spcPts val="200"/>
              </a:spcBef>
              <a:spcAft>
                <a:spcPts val="0"/>
              </a:spcAft>
              <a:buNone/>
            </a:pPr>
            <a:r>
              <a:t/>
            </a:r>
            <a:endParaRPr sz="1600">
              <a:solidFill>
                <a:schemeClr val="dk1"/>
              </a:solidFill>
              <a:latin typeface="Open Sans"/>
              <a:ea typeface="Open Sans"/>
              <a:cs typeface="Open Sans"/>
              <a:sym typeface="Open Sans"/>
            </a:endParaRPr>
          </a:p>
          <a:p>
            <a:pPr indent="0" lvl="0" marL="0" rtl="0" algn="l">
              <a:lnSpc>
                <a:spcPct val="115000"/>
              </a:lnSpc>
              <a:spcBef>
                <a:spcPts val="20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DATA SET</a:t>
            </a:r>
            <a:endParaRPr sz="16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●http://snap.stanford.edu/data/web-Amazon-links.html</a:t>
            </a:r>
            <a:endParaRPr sz="1600">
              <a:solidFill>
                <a:schemeClr val="dk1"/>
              </a:solidFill>
              <a:latin typeface="Open Sans"/>
              <a:ea typeface="Open Sans"/>
              <a:cs typeface="Open Sans"/>
              <a:sym typeface="Open Sans"/>
            </a:endParaRPr>
          </a:p>
          <a:p>
            <a:pPr indent="0" lvl="0" marL="0" rtl="0" algn="l">
              <a:spcBef>
                <a:spcPts val="0"/>
              </a:spcBef>
              <a:spcAft>
                <a:spcPts val="1200"/>
              </a:spcAft>
              <a:buNone/>
            </a:pPr>
            <a:r>
              <a:t/>
            </a:r>
            <a:endParaRPr/>
          </a:p>
        </p:txBody>
      </p:sp>
      <p:sp>
        <p:nvSpPr>
          <p:cNvPr id="209" name="Google Shape;209;p27"/>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References</a:t>
            </a:r>
            <a:endParaRPr sz="3580">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1590000"/>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10000">
                <a:latin typeface="Oswald"/>
                <a:ea typeface="Oswald"/>
                <a:cs typeface="Oswald"/>
                <a:sym typeface="Oswald"/>
              </a:rPr>
              <a:t>THANK YOU</a:t>
            </a:r>
            <a:endParaRPr sz="100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0" y="0"/>
            <a:ext cx="9144000" cy="885300"/>
          </a:xfrm>
          <a:prstGeom prst="rect">
            <a:avLst/>
          </a:prstGeom>
          <a:solidFill>
            <a:srgbClr val="CFE2F3"/>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Introduction</a:t>
            </a:r>
            <a:endParaRPr sz="3580">
              <a:latin typeface="Economica"/>
              <a:ea typeface="Economica"/>
              <a:cs typeface="Economica"/>
              <a:sym typeface="Economica"/>
            </a:endParaRPr>
          </a:p>
        </p:txBody>
      </p:sp>
      <p:sp>
        <p:nvSpPr>
          <p:cNvPr id="64" name="Google Shape;64;p14"/>
          <p:cNvSpPr txBox="1"/>
          <p:nvPr>
            <p:ph idx="1" type="subTitle"/>
          </p:nvPr>
        </p:nvSpPr>
        <p:spPr>
          <a:xfrm>
            <a:off x="216200" y="1245650"/>
            <a:ext cx="8548500" cy="1075200"/>
          </a:xfrm>
          <a:prstGeom prst="rect">
            <a:avLst/>
          </a:prstGeom>
          <a:solidFill>
            <a:srgbClr val="EFEFEF"/>
          </a:solidFill>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We </a:t>
            </a:r>
            <a:r>
              <a:rPr lang="en" sz="1300">
                <a:solidFill>
                  <a:schemeClr val="dk1"/>
                </a:solidFill>
                <a:latin typeface="Roboto"/>
                <a:ea typeface="Roboto"/>
                <a:cs typeface="Roboto"/>
                <a:sym typeface="Roboto"/>
              </a:rPr>
              <a:t>have</a:t>
            </a:r>
            <a:r>
              <a:rPr lang="en" sz="1300">
                <a:solidFill>
                  <a:schemeClr val="dk1"/>
                </a:solidFill>
                <a:latin typeface="Roboto"/>
                <a:ea typeface="Roboto"/>
                <a:cs typeface="Roboto"/>
                <a:sym typeface="Roboto"/>
              </a:rPr>
              <a:t> designed a product recommendation system which can provide appropriate suggestions to the customers while buying another products. We are designing the system such that it suggests the item based on the ratings of all the other items and also according to their purchase history.It helps the users to make a right choice and also it makes the content more personalised.</a:t>
            </a:r>
            <a:endParaRPr sz="1300">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3265338" y="2760253"/>
            <a:ext cx="2499775" cy="1786298"/>
          </a:xfrm>
          <a:prstGeom prst="rect">
            <a:avLst/>
          </a:prstGeom>
          <a:noFill/>
          <a:ln>
            <a:noFill/>
          </a:ln>
        </p:spPr>
      </p:pic>
      <p:sp>
        <p:nvSpPr>
          <p:cNvPr id="66" name="Google Shape;66;p14"/>
          <p:cNvSpPr txBox="1"/>
          <p:nvPr/>
        </p:nvSpPr>
        <p:spPr>
          <a:xfrm>
            <a:off x="6075750" y="2626525"/>
            <a:ext cx="2747400" cy="2455800"/>
          </a:xfrm>
          <a:prstGeom prst="rect">
            <a:avLst/>
          </a:prstGeom>
          <a:solidFill>
            <a:srgbClr val="EFEFEF"/>
          </a:solid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We used jaccard similarity and cosine similarity as similarity measures to recommend the product to other users.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We used k-means clustering to recommend the product based on the rating given by  the other users and the product ID.</a:t>
            </a:r>
            <a:endParaRPr sz="1300">
              <a:latin typeface="Roboto"/>
              <a:ea typeface="Roboto"/>
              <a:cs typeface="Roboto"/>
              <a:sym typeface="Roboto"/>
            </a:endParaRPr>
          </a:p>
        </p:txBody>
      </p:sp>
      <p:sp>
        <p:nvSpPr>
          <p:cNvPr id="67" name="Google Shape;67;p14"/>
          <p:cNvSpPr txBox="1"/>
          <p:nvPr/>
        </p:nvSpPr>
        <p:spPr>
          <a:xfrm>
            <a:off x="167125" y="2770650"/>
            <a:ext cx="2787600" cy="1535400"/>
          </a:xfrm>
          <a:prstGeom prst="rect">
            <a:avLst/>
          </a:prstGeom>
          <a:solidFill>
            <a:srgbClr val="F3F3F3"/>
          </a:solid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We implemented K-means algorithm from </a:t>
            </a:r>
            <a:r>
              <a:rPr lang="en" sz="1300">
                <a:solidFill>
                  <a:schemeClr val="dk1"/>
                </a:solidFill>
                <a:latin typeface="Roboto"/>
                <a:ea typeface="Roboto"/>
                <a:cs typeface="Roboto"/>
                <a:sym typeface="Roboto"/>
              </a:rPr>
              <a:t>scratch. Also we have carried forward the text based clustering algorithm in order to check the function build by us.</a:t>
            </a:r>
            <a:endParaRPr sz="1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subTitle"/>
          </p:nvPr>
        </p:nvSpPr>
        <p:spPr>
          <a:xfrm>
            <a:off x="311700" y="964400"/>
            <a:ext cx="8520600" cy="39111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Nowadays there are many similar products but off different quality and it is hard for a user to choose which product to buy. So it will be helpful to recommend which product to use based on the ratings and experience of other users.</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The accuracy of each type of similarity is </a:t>
            </a:r>
            <a:r>
              <a:rPr lang="en" sz="1800">
                <a:solidFill>
                  <a:schemeClr val="dk1"/>
                </a:solidFill>
                <a:latin typeface="Open Sans"/>
                <a:ea typeface="Open Sans"/>
                <a:cs typeface="Open Sans"/>
                <a:sym typeface="Open Sans"/>
              </a:rPr>
              <a:t>different so we have to know which type of similarity gives us the best result.</a:t>
            </a:r>
            <a:r>
              <a:rPr lang="en" sz="1800">
                <a:solidFill>
                  <a:schemeClr val="dk1"/>
                </a:solidFill>
                <a:latin typeface="Open Sans"/>
                <a:ea typeface="Open Sans"/>
                <a:cs typeface="Open Sans"/>
                <a:sym typeface="Open Sans"/>
              </a:rPr>
              <a:t>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For a new user it is hard to choose which product to buy so it is necessary to recommend the product to the user based on the search keyword that the user has entered to find the product. It has to show the products which are all relevant based on the search.</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The recommendation of the products should also be done based on the best ratings given by the other users so we have to find a way to do that.</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We have to figure out a way to find the best number of clusters to get accurate results.</a:t>
            </a:r>
            <a:endParaRPr sz="1800">
              <a:solidFill>
                <a:schemeClr val="dk1"/>
              </a:solidFill>
              <a:latin typeface="Open Sans"/>
              <a:ea typeface="Open Sans"/>
              <a:cs typeface="Open Sans"/>
              <a:sym typeface="Open Sans"/>
            </a:endParaRPr>
          </a:p>
        </p:txBody>
      </p:sp>
      <p:sp>
        <p:nvSpPr>
          <p:cNvPr id="73" name="Google Shape;73;p15"/>
          <p:cNvSpPr txBox="1"/>
          <p:nvPr>
            <p:ph type="ctrTitle"/>
          </p:nvPr>
        </p:nvSpPr>
        <p:spPr>
          <a:xfrm>
            <a:off x="0" y="0"/>
            <a:ext cx="9144000" cy="885300"/>
          </a:xfrm>
          <a:prstGeom prst="rect">
            <a:avLst/>
          </a:prstGeom>
          <a:solidFill>
            <a:srgbClr val="CFE2F3"/>
          </a:solidFill>
        </p:spPr>
        <p:txBody>
          <a:bodyPr anchorCtr="0" anchor="b"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Problem Statement</a:t>
            </a:r>
            <a:endParaRPr sz="358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0" y="0"/>
            <a:ext cx="9144000" cy="695400"/>
          </a:xfrm>
          <a:prstGeom prst="rect">
            <a:avLst/>
          </a:prstGeom>
          <a:solidFill>
            <a:srgbClr val="CFE2F3"/>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580">
                <a:latin typeface="Economica"/>
                <a:ea typeface="Economica"/>
                <a:cs typeface="Economica"/>
                <a:sym typeface="Economica"/>
              </a:rPr>
              <a:t>GANTT Progress Chart</a:t>
            </a:r>
            <a:endParaRPr sz="3580">
              <a:latin typeface="Economica"/>
              <a:ea typeface="Economica"/>
              <a:cs typeface="Economica"/>
              <a:sym typeface="Economica"/>
            </a:endParaRPr>
          </a:p>
        </p:txBody>
      </p:sp>
      <p:graphicFrame>
        <p:nvGraphicFramePr>
          <p:cNvPr id="79" name="Google Shape;79;p16"/>
          <p:cNvGraphicFramePr/>
          <p:nvPr/>
        </p:nvGraphicFramePr>
        <p:xfrm>
          <a:off x="1316925" y="1091542"/>
          <a:ext cx="3000000" cy="3000000"/>
        </p:xfrm>
        <a:graphic>
          <a:graphicData uri="http://schemas.openxmlformats.org/drawingml/2006/table">
            <a:tbl>
              <a:tblPr>
                <a:noFill/>
                <a:tableStyleId>{485EEBA4-3E62-4D6E-9820-05361CE197E0}</a:tableStyleId>
              </a:tblPr>
              <a:tblGrid>
                <a:gridCol w="948000"/>
                <a:gridCol w="660325"/>
                <a:gridCol w="752300"/>
                <a:gridCol w="736325"/>
                <a:gridCol w="695100"/>
                <a:gridCol w="674500"/>
                <a:gridCol w="686175"/>
                <a:gridCol w="757775"/>
                <a:gridCol w="719450"/>
                <a:gridCol w="714875"/>
              </a:tblGrid>
              <a:tr h="556900">
                <a:tc>
                  <a:txBody>
                    <a:bodyPr/>
                    <a:lstStyle/>
                    <a:p>
                      <a:pPr indent="0" lvl="0" marL="0" rtl="0" algn="l">
                        <a:spcBef>
                          <a:spcPts val="0"/>
                        </a:spcBef>
                        <a:spcAft>
                          <a:spcPts val="0"/>
                        </a:spcAft>
                        <a:buNone/>
                      </a:pPr>
                      <a:r>
                        <a:rPr lang="en" sz="1000"/>
                        <a:t>Week 4</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Week 1</a:t>
                      </a:r>
                      <a:endParaRPr sz="10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Week 2</a:t>
                      </a:r>
                      <a:endParaRPr sz="10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Week 3</a:t>
                      </a:r>
                      <a:endParaRPr sz="10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Week 4</a:t>
                      </a:r>
                      <a:endParaRPr sz="10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Week 1</a:t>
                      </a:r>
                      <a:endParaRPr sz="10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Week 2</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Week 3</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Week 4</a:t>
                      </a:r>
                      <a:endParaRPr sz="10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Week 1</a:t>
                      </a:r>
                      <a:endParaRPr sz="1000">
                        <a:solidFill>
                          <a:schemeClr val="dk1"/>
                        </a:solidFill>
                      </a:endParaRPr>
                    </a:p>
                  </a:txBody>
                  <a:tcPr marT="91425" marB="91425" marR="91425" marL="91425"/>
                </a:tc>
              </a:tr>
              <a:tr h="402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2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2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2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7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2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7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80" name="Google Shape;80;p16"/>
          <p:cNvGraphicFramePr/>
          <p:nvPr/>
        </p:nvGraphicFramePr>
        <p:xfrm>
          <a:off x="35400" y="1640188"/>
          <a:ext cx="3000000" cy="3000000"/>
        </p:xfrm>
        <a:graphic>
          <a:graphicData uri="http://schemas.openxmlformats.org/drawingml/2006/table">
            <a:tbl>
              <a:tblPr>
                <a:noFill/>
                <a:tableStyleId>{485EEBA4-3E62-4D6E-9820-05361CE197E0}</a:tableStyleId>
              </a:tblPr>
              <a:tblGrid>
                <a:gridCol w="1281550"/>
              </a:tblGrid>
              <a:tr h="410450">
                <a:tc>
                  <a:txBody>
                    <a:bodyPr/>
                    <a:lstStyle/>
                    <a:p>
                      <a:pPr indent="0" lvl="0" marL="0" rtl="0" algn="l">
                        <a:spcBef>
                          <a:spcPts val="0"/>
                        </a:spcBef>
                        <a:spcAft>
                          <a:spcPts val="0"/>
                        </a:spcAft>
                        <a:buNone/>
                      </a:pPr>
                      <a:r>
                        <a:rPr lang="en" sz="1000"/>
                        <a:t>Dataset exploration</a:t>
                      </a:r>
                      <a:endParaRPr sz="1000"/>
                    </a:p>
                  </a:txBody>
                  <a:tcPr marT="91425" marB="91425" marR="91425" marL="91425"/>
                </a:tc>
              </a:tr>
              <a:tr h="402200">
                <a:tc>
                  <a:txBody>
                    <a:bodyPr/>
                    <a:lstStyle/>
                    <a:p>
                      <a:pPr indent="0" lvl="0" marL="0" rtl="0" algn="l">
                        <a:spcBef>
                          <a:spcPts val="0"/>
                        </a:spcBef>
                        <a:spcAft>
                          <a:spcPts val="0"/>
                        </a:spcAft>
                        <a:buNone/>
                      </a:pPr>
                      <a:r>
                        <a:rPr lang="en" sz="1000"/>
                        <a:t>Data Wrangling</a:t>
                      </a:r>
                      <a:endParaRPr sz="1000"/>
                    </a:p>
                  </a:txBody>
                  <a:tcPr marT="91425" marB="91425" marR="91425" marL="91425"/>
                </a:tc>
              </a:tr>
              <a:tr h="402200">
                <a:tc>
                  <a:txBody>
                    <a:bodyPr/>
                    <a:lstStyle/>
                    <a:p>
                      <a:pPr indent="0" lvl="0" marL="0" marR="0" rtl="0" algn="l">
                        <a:spcBef>
                          <a:spcPts val="0"/>
                        </a:spcBef>
                        <a:spcAft>
                          <a:spcPts val="0"/>
                        </a:spcAft>
                        <a:buNone/>
                      </a:pPr>
                      <a:r>
                        <a:rPr lang="en" sz="1000"/>
                        <a:t>Text-Based Clustering</a:t>
                      </a:r>
                      <a:endParaRPr sz="1000"/>
                    </a:p>
                  </a:txBody>
                  <a:tcPr marT="91425" marB="91425" marR="91425" marL="91425"/>
                </a:tc>
              </a:tr>
              <a:tr h="402200">
                <a:tc>
                  <a:txBody>
                    <a:bodyPr/>
                    <a:lstStyle/>
                    <a:p>
                      <a:pPr indent="0" lvl="0" marL="0" rtl="0" algn="l">
                        <a:spcBef>
                          <a:spcPts val="0"/>
                        </a:spcBef>
                        <a:spcAft>
                          <a:spcPts val="0"/>
                        </a:spcAft>
                        <a:buNone/>
                      </a:pPr>
                      <a:r>
                        <a:rPr lang="en" sz="1000"/>
                        <a:t>Cosine-Similarity</a:t>
                      </a:r>
                      <a:endParaRPr sz="1000"/>
                    </a:p>
                  </a:txBody>
                  <a:tcPr marT="91425" marB="91425" marR="91425" marL="91425"/>
                </a:tc>
              </a:tr>
              <a:tr h="4876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K-means [User build function]</a:t>
                      </a:r>
                      <a:endParaRPr sz="1000"/>
                    </a:p>
                  </a:txBody>
                  <a:tcPr marT="91425" marB="91425" marR="91425" marL="91425"/>
                </a:tc>
              </a:tr>
              <a:tr h="402150">
                <a:tc>
                  <a:txBody>
                    <a:bodyPr/>
                    <a:lstStyle/>
                    <a:p>
                      <a:pPr indent="0" lvl="0" marL="0" rtl="0" algn="l">
                        <a:spcBef>
                          <a:spcPts val="0"/>
                        </a:spcBef>
                        <a:spcAft>
                          <a:spcPts val="0"/>
                        </a:spcAft>
                        <a:buNone/>
                      </a:pPr>
                      <a:r>
                        <a:rPr lang="en" sz="1000">
                          <a:solidFill>
                            <a:schemeClr val="dk1"/>
                          </a:solidFill>
                        </a:rPr>
                        <a:t>Jaccard Similarity</a:t>
                      </a:r>
                      <a:endParaRPr sz="1000"/>
                    </a:p>
                  </a:txBody>
                  <a:tcPr marT="91425" marB="91425" marR="91425" marL="91425"/>
                </a:tc>
              </a:tr>
              <a:tr h="525750">
                <a:tc>
                  <a:txBody>
                    <a:bodyPr/>
                    <a:lstStyle/>
                    <a:p>
                      <a:pPr indent="0" lvl="0" marL="0" marR="0" rtl="0" algn="l">
                        <a:spcBef>
                          <a:spcPts val="0"/>
                        </a:spcBef>
                        <a:spcAft>
                          <a:spcPts val="0"/>
                        </a:spcAft>
                        <a:buNone/>
                      </a:pPr>
                      <a:r>
                        <a:rPr lang="en" sz="1000"/>
                        <a:t> </a:t>
                      </a:r>
                      <a:r>
                        <a:rPr lang="en" sz="1000"/>
                        <a:t>K-means </a:t>
                      </a:r>
                      <a:endParaRPr sz="1000"/>
                    </a:p>
                    <a:p>
                      <a:pPr indent="0" lvl="0" marL="0" marR="0" rtl="0" algn="l">
                        <a:spcBef>
                          <a:spcPts val="0"/>
                        </a:spcBef>
                        <a:spcAft>
                          <a:spcPts val="0"/>
                        </a:spcAft>
                        <a:buNone/>
                      </a:pPr>
                      <a:r>
                        <a:rPr lang="en" sz="1000"/>
                        <a:t>[On productId-Ratings]</a:t>
                      </a:r>
                      <a:endParaRPr sz="1000"/>
                    </a:p>
                  </a:txBody>
                  <a:tcPr marT="91425" marB="91425" marR="91425" marL="91425"/>
                </a:tc>
              </a:tr>
              <a:tr h="396200">
                <a:tc>
                  <a:txBody>
                    <a:bodyPr/>
                    <a:lstStyle/>
                    <a:p>
                      <a:pPr indent="0" lvl="0" marL="0" marR="0" rtl="0" algn="l">
                        <a:spcBef>
                          <a:spcPts val="0"/>
                        </a:spcBef>
                        <a:spcAft>
                          <a:spcPts val="0"/>
                        </a:spcAft>
                        <a:buClr>
                          <a:schemeClr val="dk1"/>
                        </a:buClr>
                        <a:buSzPts val="1100"/>
                        <a:buFont typeface="Arial"/>
                        <a:buNone/>
                      </a:pPr>
                      <a:r>
                        <a:rPr lang="en" sz="900">
                          <a:solidFill>
                            <a:schemeClr val="dk1"/>
                          </a:solidFill>
                        </a:rPr>
                        <a:t>Final similarity[Comb.Of jaccard+cosine]</a:t>
                      </a:r>
                      <a:endParaRPr sz="900"/>
                    </a:p>
                  </a:txBody>
                  <a:tcPr marT="91425" marB="91425" marR="91425" marL="91425"/>
                </a:tc>
              </a:tr>
            </a:tbl>
          </a:graphicData>
        </a:graphic>
      </p:graphicFrame>
      <p:graphicFrame>
        <p:nvGraphicFramePr>
          <p:cNvPr id="81" name="Google Shape;81;p16"/>
          <p:cNvGraphicFramePr/>
          <p:nvPr/>
        </p:nvGraphicFramePr>
        <p:xfrm>
          <a:off x="1316950" y="695400"/>
          <a:ext cx="3000000" cy="3000000"/>
        </p:xfrm>
        <a:graphic>
          <a:graphicData uri="http://schemas.openxmlformats.org/drawingml/2006/table">
            <a:tbl>
              <a:tblPr>
                <a:noFill/>
                <a:tableStyleId>{485EEBA4-3E62-4D6E-9820-05361CE197E0}</a:tableStyleId>
              </a:tblPr>
              <a:tblGrid>
                <a:gridCol w="947975"/>
                <a:gridCol w="2832200"/>
                <a:gridCol w="2849750"/>
                <a:gridCol w="714925"/>
              </a:tblGrid>
              <a:tr h="396200">
                <a:tc>
                  <a:txBody>
                    <a:bodyPr/>
                    <a:lstStyle/>
                    <a:p>
                      <a:pPr indent="0" lvl="0" marL="0" rtl="0" algn="l">
                        <a:spcBef>
                          <a:spcPts val="0"/>
                        </a:spcBef>
                        <a:spcAft>
                          <a:spcPts val="0"/>
                        </a:spcAft>
                        <a:buNone/>
                      </a:pPr>
                      <a:r>
                        <a:rPr lang="en"/>
                        <a:t>January</a:t>
                      </a:r>
                      <a:endParaRPr/>
                    </a:p>
                  </a:txBody>
                  <a:tcPr marT="91425" marB="91425" marR="91425" marL="91425"/>
                </a:tc>
                <a:tc>
                  <a:txBody>
                    <a:bodyPr/>
                    <a:lstStyle/>
                    <a:p>
                      <a:pPr indent="0" lvl="0" marL="0" rtl="0" algn="l">
                        <a:spcBef>
                          <a:spcPts val="0"/>
                        </a:spcBef>
                        <a:spcAft>
                          <a:spcPts val="0"/>
                        </a:spcAft>
                        <a:buNone/>
                      </a:pPr>
                      <a:r>
                        <a:rPr lang="en"/>
                        <a:t>February</a:t>
                      </a:r>
                      <a:endParaRPr/>
                    </a:p>
                  </a:txBody>
                  <a:tcPr marT="91425" marB="91425" marR="91425" marL="91425"/>
                </a:tc>
                <a:tc>
                  <a:txBody>
                    <a:bodyPr/>
                    <a:lstStyle/>
                    <a:p>
                      <a:pPr indent="0" lvl="0" marL="0" rtl="0" algn="l">
                        <a:spcBef>
                          <a:spcPts val="0"/>
                        </a:spcBef>
                        <a:spcAft>
                          <a:spcPts val="0"/>
                        </a:spcAft>
                        <a:buNone/>
                      </a:pPr>
                      <a:r>
                        <a:rPr lang="en"/>
                        <a:t>March</a:t>
                      </a:r>
                      <a:endParaRPr/>
                    </a:p>
                  </a:txBody>
                  <a:tcPr marT="91425" marB="91425" marR="91425" marL="91425"/>
                </a:tc>
                <a:tc>
                  <a:txBody>
                    <a:bodyPr/>
                    <a:lstStyle/>
                    <a:p>
                      <a:pPr indent="0" lvl="0" marL="0" rtl="0" algn="l">
                        <a:spcBef>
                          <a:spcPts val="0"/>
                        </a:spcBef>
                        <a:spcAft>
                          <a:spcPts val="0"/>
                        </a:spcAft>
                        <a:buNone/>
                      </a:pPr>
                      <a:r>
                        <a:rPr lang="en"/>
                        <a:t>April</a:t>
                      </a:r>
                      <a:endParaRPr/>
                    </a:p>
                  </a:txBody>
                  <a:tcPr marT="91425" marB="91425" marR="91425" marL="91425"/>
                </a:tc>
              </a:tr>
            </a:tbl>
          </a:graphicData>
        </a:graphic>
      </p:graphicFrame>
      <p:pic>
        <p:nvPicPr>
          <p:cNvPr id="82" name="Google Shape;82;p16"/>
          <p:cNvPicPr preferRelativeResize="0"/>
          <p:nvPr/>
        </p:nvPicPr>
        <p:blipFill>
          <a:blip r:embed="rId3">
            <a:alphaModFix/>
          </a:blip>
          <a:stretch>
            <a:fillRect/>
          </a:stretch>
        </p:blipFill>
        <p:spPr>
          <a:xfrm>
            <a:off x="106550" y="1054150"/>
            <a:ext cx="306250" cy="306250"/>
          </a:xfrm>
          <a:prstGeom prst="rect">
            <a:avLst/>
          </a:prstGeom>
          <a:noFill/>
          <a:ln>
            <a:noFill/>
          </a:ln>
        </p:spPr>
      </p:pic>
      <p:sp>
        <p:nvSpPr>
          <p:cNvPr id="83" name="Google Shape;83;p16"/>
          <p:cNvSpPr txBox="1"/>
          <p:nvPr/>
        </p:nvSpPr>
        <p:spPr>
          <a:xfrm>
            <a:off x="281200" y="1013900"/>
            <a:ext cx="67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Milestones</a:t>
            </a:r>
            <a:endParaRPr sz="800"/>
          </a:p>
        </p:txBody>
      </p:sp>
      <p:pic>
        <p:nvPicPr>
          <p:cNvPr id="84" name="Google Shape;84;p16"/>
          <p:cNvPicPr preferRelativeResize="0"/>
          <p:nvPr/>
        </p:nvPicPr>
        <p:blipFill>
          <a:blip r:embed="rId4">
            <a:alphaModFix/>
          </a:blip>
          <a:stretch>
            <a:fillRect/>
          </a:stretch>
        </p:blipFill>
        <p:spPr>
          <a:xfrm>
            <a:off x="2075775" y="1730275"/>
            <a:ext cx="727850" cy="216175"/>
          </a:xfrm>
          <a:prstGeom prst="rect">
            <a:avLst/>
          </a:prstGeom>
          <a:noFill/>
          <a:ln>
            <a:noFill/>
          </a:ln>
        </p:spPr>
      </p:pic>
      <p:pic>
        <p:nvPicPr>
          <p:cNvPr id="85" name="Google Shape;85;p16"/>
          <p:cNvPicPr preferRelativeResize="0"/>
          <p:nvPr/>
        </p:nvPicPr>
        <p:blipFill>
          <a:blip r:embed="rId3">
            <a:alphaModFix/>
          </a:blip>
          <a:stretch>
            <a:fillRect/>
          </a:stretch>
        </p:blipFill>
        <p:spPr>
          <a:xfrm>
            <a:off x="2803625" y="1730275"/>
            <a:ext cx="272000" cy="216175"/>
          </a:xfrm>
          <a:prstGeom prst="rect">
            <a:avLst/>
          </a:prstGeom>
          <a:noFill/>
          <a:ln>
            <a:noFill/>
          </a:ln>
        </p:spPr>
      </p:pic>
      <p:pic>
        <p:nvPicPr>
          <p:cNvPr id="86" name="Google Shape;86;p16"/>
          <p:cNvPicPr preferRelativeResize="0"/>
          <p:nvPr/>
        </p:nvPicPr>
        <p:blipFill>
          <a:blip r:embed="rId4">
            <a:alphaModFix/>
          </a:blip>
          <a:stretch>
            <a:fillRect/>
          </a:stretch>
        </p:blipFill>
        <p:spPr>
          <a:xfrm>
            <a:off x="2803625" y="2128050"/>
            <a:ext cx="969250" cy="216150"/>
          </a:xfrm>
          <a:prstGeom prst="rect">
            <a:avLst/>
          </a:prstGeom>
          <a:noFill/>
          <a:ln>
            <a:noFill/>
          </a:ln>
        </p:spPr>
      </p:pic>
      <p:pic>
        <p:nvPicPr>
          <p:cNvPr id="87" name="Google Shape;87;p16"/>
          <p:cNvPicPr preferRelativeResize="0"/>
          <p:nvPr/>
        </p:nvPicPr>
        <p:blipFill>
          <a:blip r:embed="rId3">
            <a:alphaModFix/>
          </a:blip>
          <a:stretch>
            <a:fillRect/>
          </a:stretch>
        </p:blipFill>
        <p:spPr>
          <a:xfrm>
            <a:off x="3772875" y="2100125"/>
            <a:ext cx="272000" cy="272000"/>
          </a:xfrm>
          <a:prstGeom prst="rect">
            <a:avLst/>
          </a:prstGeom>
          <a:noFill/>
          <a:ln>
            <a:noFill/>
          </a:ln>
        </p:spPr>
      </p:pic>
      <p:pic>
        <p:nvPicPr>
          <p:cNvPr id="88" name="Google Shape;88;p16"/>
          <p:cNvPicPr preferRelativeResize="0"/>
          <p:nvPr/>
        </p:nvPicPr>
        <p:blipFill>
          <a:blip r:embed="rId4">
            <a:alphaModFix/>
          </a:blip>
          <a:stretch>
            <a:fillRect/>
          </a:stretch>
        </p:blipFill>
        <p:spPr>
          <a:xfrm>
            <a:off x="3677550" y="2498263"/>
            <a:ext cx="1198075" cy="224270"/>
          </a:xfrm>
          <a:prstGeom prst="rect">
            <a:avLst/>
          </a:prstGeom>
          <a:noFill/>
          <a:ln>
            <a:noFill/>
          </a:ln>
        </p:spPr>
      </p:pic>
      <p:pic>
        <p:nvPicPr>
          <p:cNvPr id="89" name="Google Shape;89;p16"/>
          <p:cNvPicPr preferRelativeResize="0"/>
          <p:nvPr/>
        </p:nvPicPr>
        <p:blipFill>
          <a:blip r:embed="rId4">
            <a:alphaModFix/>
          </a:blip>
          <a:stretch>
            <a:fillRect/>
          </a:stretch>
        </p:blipFill>
        <p:spPr>
          <a:xfrm>
            <a:off x="4193825" y="2943500"/>
            <a:ext cx="1994400" cy="216175"/>
          </a:xfrm>
          <a:prstGeom prst="rect">
            <a:avLst/>
          </a:prstGeom>
          <a:noFill/>
          <a:ln>
            <a:noFill/>
          </a:ln>
        </p:spPr>
      </p:pic>
      <p:pic>
        <p:nvPicPr>
          <p:cNvPr id="90" name="Google Shape;90;p16"/>
          <p:cNvPicPr preferRelativeResize="0"/>
          <p:nvPr/>
        </p:nvPicPr>
        <p:blipFill>
          <a:blip r:embed="rId3">
            <a:alphaModFix/>
          </a:blip>
          <a:stretch>
            <a:fillRect/>
          </a:stretch>
        </p:blipFill>
        <p:spPr>
          <a:xfrm>
            <a:off x="4970200" y="2450513"/>
            <a:ext cx="272000" cy="272000"/>
          </a:xfrm>
          <a:prstGeom prst="rect">
            <a:avLst/>
          </a:prstGeom>
          <a:noFill/>
          <a:ln>
            <a:noFill/>
          </a:ln>
        </p:spPr>
      </p:pic>
      <p:pic>
        <p:nvPicPr>
          <p:cNvPr id="91" name="Google Shape;91;p16"/>
          <p:cNvPicPr preferRelativeResize="0"/>
          <p:nvPr/>
        </p:nvPicPr>
        <p:blipFill>
          <a:blip r:embed="rId3">
            <a:alphaModFix/>
          </a:blip>
          <a:stretch>
            <a:fillRect/>
          </a:stretch>
        </p:blipFill>
        <p:spPr>
          <a:xfrm>
            <a:off x="6188225" y="2925163"/>
            <a:ext cx="272000" cy="272000"/>
          </a:xfrm>
          <a:prstGeom prst="rect">
            <a:avLst/>
          </a:prstGeom>
          <a:noFill/>
          <a:ln>
            <a:noFill/>
          </a:ln>
        </p:spPr>
      </p:pic>
      <p:pic>
        <p:nvPicPr>
          <p:cNvPr id="92" name="Google Shape;92;p16"/>
          <p:cNvPicPr preferRelativeResize="0"/>
          <p:nvPr/>
        </p:nvPicPr>
        <p:blipFill>
          <a:blip r:embed="rId4">
            <a:alphaModFix/>
          </a:blip>
          <a:stretch>
            <a:fillRect/>
          </a:stretch>
        </p:blipFill>
        <p:spPr>
          <a:xfrm>
            <a:off x="3677550" y="3380650"/>
            <a:ext cx="894450" cy="216175"/>
          </a:xfrm>
          <a:prstGeom prst="rect">
            <a:avLst/>
          </a:prstGeom>
          <a:noFill/>
          <a:ln>
            <a:noFill/>
          </a:ln>
        </p:spPr>
      </p:pic>
      <p:pic>
        <p:nvPicPr>
          <p:cNvPr id="93" name="Google Shape;93;p16"/>
          <p:cNvPicPr preferRelativeResize="0"/>
          <p:nvPr/>
        </p:nvPicPr>
        <p:blipFill>
          <a:blip r:embed="rId4">
            <a:alphaModFix/>
          </a:blip>
          <a:stretch>
            <a:fillRect/>
          </a:stretch>
        </p:blipFill>
        <p:spPr>
          <a:xfrm>
            <a:off x="7227425" y="3416700"/>
            <a:ext cx="828150" cy="216175"/>
          </a:xfrm>
          <a:prstGeom prst="rect">
            <a:avLst/>
          </a:prstGeom>
          <a:noFill/>
          <a:ln>
            <a:noFill/>
          </a:ln>
        </p:spPr>
      </p:pic>
      <p:pic>
        <p:nvPicPr>
          <p:cNvPr id="94" name="Google Shape;94;p16"/>
          <p:cNvPicPr preferRelativeResize="0"/>
          <p:nvPr/>
        </p:nvPicPr>
        <p:blipFill>
          <a:blip r:embed="rId3">
            <a:alphaModFix/>
          </a:blip>
          <a:stretch>
            <a:fillRect/>
          </a:stretch>
        </p:blipFill>
        <p:spPr>
          <a:xfrm>
            <a:off x="8065513" y="3388775"/>
            <a:ext cx="227775" cy="272000"/>
          </a:xfrm>
          <a:prstGeom prst="rect">
            <a:avLst/>
          </a:prstGeom>
          <a:noFill/>
          <a:ln>
            <a:noFill/>
          </a:ln>
        </p:spPr>
      </p:pic>
      <p:pic>
        <p:nvPicPr>
          <p:cNvPr id="95" name="Google Shape;95;p16"/>
          <p:cNvPicPr preferRelativeResize="0"/>
          <p:nvPr/>
        </p:nvPicPr>
        <p:blipFill>
          <a:blip r:embed="rId4">
            <a:alphaModFix/>
          </a:blip>
          <a:stretch>
            <a:fillRect/>
          </a:stretch>
        </p:blipFill>
        <p:spPr>
          <a:xfrm>
            <a:off x="7231050" y="3864800"/>
            <a:ext cx="1198075" cy="216150"/>
          </a:xfrm>
          <a:prstGeom prst="rect">
            <a:avLst/>
          </a:prstGeom>
          <a:noFill/>
          <a:ln>
            <a:noFill/>
          </a:ln>
        </p:spPr>
      </p:pic>
      <p:pic>
        <p:nvPicPr>
          <p:cNvPr id="96" name="Google Shape;96;p16"/>
          <p:cNvPicPr preferRelativeResize="0"/>
          <p:nvPr/>
        </p:nvPicPr>
        <p:blipFill>
          <a:blip r:embed="rId3">
            <a:alphaModFix/>
          </a:blip>
          <a:stretch>
            <a:fillRect/>
          </a:stretch>
        </p:blipFill>
        <p:spPr>
          <a:xfrm>
            <a:off x="8433975" y="3836875"/>
            <a:ext cx="227775" cy="272000"/>
          </a:xfrm>
          <a:prstGeom prst="rect">
            <a:avLst/>
          </a:prstGeom>
          <a:noFill/>
          <a:ln>
            <a:noFill/>
          </a:ln>
        </p:spPr>
      </p:pic>
      <p:pic>
        <p:nvPicPr>
          <p:cNvPr id="97" name="Google Shape;97;p16"/>
          <p:cNvPicPr preferRelativeResize="0"/>
          <p:nvPr/>
        </p:nvPicPr>
        <p:blipFill>
          <a:blip r:embed="rId4">
            <a:alphaModFix/>
          </a:blip>
          <a:stretch>
            <a:fillRect/>
          </a:stretch>
        </p:blipFill>
        <p:spPr>
          <a:xfrm>
            <a:off x="7648275" y="4312875"/>
            <a:ext cx="1062250" cy="216175"/>
          </a:xfrm>
          <a:prstGeom prst="rect">
            <a:avLst/>
          </a:prstGeom>
          <a:noFill/>
          <a:ln>
            <a:noFill/>
          </a:ln>
        </p:spPr>
      </p:pic>
      <p:pic>
        <p:nvPicPr>
          <p:cNvPr id="98" name="Google Shape;98;p16"/>
          <p:cNvPicPr preferRelativeResize="0"/>
          <p:nvPr/>
        </p:nvPicPr>
        <p:blipFill>
          <a:blip r:embed="rId3">
            <a:alphaModFix/>
          </a:blip>
          <a:stretch>
            <a:fillRect/>
          </a:stretch>
        </p:blipFill>
        <p:spPr>
          <a:xfrm>
            <a:off x="8710525" y="4284963"/>
            <a:ext cx="227775" cy="272000"/>
          </a:xfrm>
          <a:prstGeom prst="rect">
            <a:avLst/>
          </a:prstGeom>
          <a:noFill/>
          <a:ln>
            <a:noFill/>
          </a:ln>
        </p:spPr>
      </p:pic>
      <p:pic>
        <p:nvPicPr>
          <p:cNvPr id="99" name="Google Shape;99;p16"/>
          <p:cNvPicPr preferRelativeResize="0"/>
          <p:nvPr/>
        </p:nvPicPr>
        <p:blipFill>
          <a:blip r:embed="rId4">
            <a:alphaModFix/>
          </a:blip>
          <a:stretch>
            <a:fillRect/>
          </a:stretch>
        </p:blipFill>
        <p:spPr>
          <a:xfrm>
            <a:off x="7298963" y="4760975"/>
            <a:ext cx="1062250" cy="216175"/>
          </a:xfrm>
          <a:prstGeom prst="rect">
            <a:avLst/>
          </a:prstGeom>
          <a:noFill/>
          <a:ln>
            <a:noFill/>
          </a:ln>
        </p:spPr>
      </p:pic>
      <p:pic>
        <p:nvPicPr>
          <p:cNvPr id="100" name="Google Shape;100;p16"/>
          <p:cNvPicPr preferRelativeResize="0"/>
          <p:nvPr/>
        </p:nvPicPr>
        <p:blipFill>
          <a:blip r:embed="rId3">
            <a:alphaModFix/>
          </a:blip>
          <a:stretch>
            <a:fillRect/>
          </a:stretch>
        </p:blipFill>
        <p:spPr>
          <a:xfrm>
            <a:off x="8433975" y="4733038"/>
            <a:ext cx="227775" cy="2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We are recommending the products based on the ratings of the products given by the other customers or users in past using cosine similarity as well as jaccard similarity.</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When a new user comes to buy a product and enters a keyword to search, we are recommending the products using k-mean text clustering based on the keyword .</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We are performing clustering based on the product ID and ratings </a:t>
            </a:r>
            <a:r>
              <a:rPr lang="en">
                <a:solidFill>
                  <a:schemeClr val="dk1"/>
                </a:solidFill>
                <a:latin typeface="Open Sans"/>
                <a:ea typeface="Open Sans"/>
                <a:cs typeface="Open Sans"/>
                <a:sym typeface="Open Sans"/>
              </a:rPr>
              <a:t>given</a:t>
            </a:r>
            <a:r>
              <a:rPr lang="en">
                <a:solidFill>
                  <a:schemeClr val="dk1"/>
                </a:solidFill>
                <a:latin typeface="Open Sans"/>
                <a:ea typeface="Open Sans"/>
                <a:cs typeface="Open Sans"/>
                <a:sym typeface="Open Sans"/>
              </a:rPr>
              <a:t> to that particular product.</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We have performed k-means clustering from scratch without the use of inbuilt functions.</a:t>
            </a:r>
            <a:endParaRPr>
              <a:solidFill>
                <a:schemeClr val="dk1"/>
              </a:solidFill>
              <a:latin typeface="Open Sans"/>
              <a:ea typeface="Open Sans"/>
              <a:cs typeface="Open Sans"/>
              <a:sym typeface="Open Sans"/>
            </a:endParaRPr>
          </a:p>
          <a:p>
            <a:pPr indent="0" lvl="0" marL="0" rtl="0" algn="l">
              <a:spcBef>
                <a:spcPts val="1200"/>
              </a:spcBef>
              <a:spcAft>
                <a:spcPts val="1200"/>
              </a:spcAft>
              <a:buNone/>
            </a:pPr>
            <a:r>
              <a:t/>
            </a:r>
            <a:endParaRPr/>
          </a:p>
        </p:txBody>
      </p:sp>
      <p:sp>
        <p:nvSpPr>
          <p:cNvPr id="106" name="Google Shape;106;p17"/>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Existing Work</a:t>
            </a:r>
            <a:endParaRPr sz="3580">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Approach</a:t>
            </a:r>
            <a:endParaRPr sz="3580">
              <a:latin typeface="Economica"/>
              <a:ea typeface="Economica"/>
              <a:cs typeface="Economica"/>
              <a:sym typeface="Economica"/>
            </a:endParaRPr>
          </a:p>
        </p:txBody>
      </p:sp>
      <p:sp>
        <p:nvSpPr>
          <p:cNvPr id="112" name="Google Shape;112;p18"/>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Approach</a:t>
            </a:r>
            <a:endParaRPr sz="3580">
              <a:latin typeface="Economica"/>
              <a:ea typeface="Economica"/>
              <a:cs typeface="Economica"/>
              <a:sym typeface="Economica"/>
            </a:endParaRPr>
          </a:p>
        </p:txBody>
      </p:sp>
      <p:grpSp>
        <p:nvGrpSpPr>
          <p:cNvPr id="113" name="Google Shape;113;p18"/>
          <p:cNvGrpSpPr/>
          <p:nvPr/>
        </p:nvGrpSpPr>
        <p:grpSpPr>
          <a:xfrm>
            <a:off x="64950" y="1660530"/>
            <a:ext cx="2409857" cy="3246115"/>
            <a:chOff x="0" y="1189989"/>
            <a:chExt cx="2726700" cy="3245791"/>
          </a:xfrm>
        </p:grpSpPr>
        <p:sp>
          <p:nvSpPr>
            <p:cNvPr id="114" name="Google Shape;114;p18"/>
            <p:cNvSpPr/>
            <p:nvPr/>
          </p:nvSpPr>
          <p:spPr>
            <a:xfrm>
              <a:off x="0" y="1189989"/>
              <a:ext cx="2726700" cy="487200"/>
            </a:xfrm>
            <a:prstGeom prst="homePlate">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a:t>
              </a:r>
              <a:endParaRPr>
                <a:solidFill>
                  <a:srgbClr val="FFFFFF"/>
                </a:solidFill>
                <a:latin typeface="Roboto"/>
                <a:ea typeface="Roboto"/>
                <a:cs typeface="Roboto"/>
                <a:sym typeface="Roboto"/>
              </a:endParaRPr>
            </a:p>
          </p:txBody>
        </p:sp>
        <p:sp>
          <p:nvSpPr>
            <p:cNvPr id="115" name="Google Shape;115;p18"/>
            <p:cNvSpPr txBox="1"/>
            <p:nvPr/>
          </p:nvSpPr>
          <p:spPr>
            <a:xfrm>
              <a:off x="78355" y="1730380"/>
              <a:ext cx="2528100" cy="2705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At first we had imported relevant libraries such as pandas, sklearn, sklearn metrics pairwise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 Made a matrix with index equal to </a:t>
              </a:r>
              <a:r>
                <a:rPr lang="en" sz="1200">
                  <a:latin typeface="Roboto"/>
                  <a:ea typeface="Roboto"/>
                  <a:cs typeface="Roboto"/>
                  <a:sym typeface="Roboto"/>
                </a:rPr>
                <a:t>user ID</a:t>
              </a:r>
              <a:r>
                <a:rPr lang="en" sz="1200">
                  <a:latin typeface="Roboto"/>
                  <a:ea typeface="Roboto"/>
                  <a:cs typeface="Roboto"/>
                  <a:sym typeface="Roboto"/>
                </a:rPr>
                <a:t> and columns with productID. </a:t>
              </a:r>
              <a:endParaRPr sz="1200">
                <a:latin typeface="Roboto"/>
                <a:ea typeface="Roboto"/>
                <a:cs typeface="Roboto"/>
                <a:sym typeface="Roboto"/>
              </a:endParaRPr>
            </a:p>
          </p:txBody>
        </p:sp>
      </p:grpSp>
      <p:grpSp>
        <p:nvGrpSpPr>
          <p:cNvPr id="116" name="Google Shape;116;p18"/>
          <p:cNvGrpSpPr/>
          <p:nvPr/>
        </p:nvGrpSpPr>
        <p:grpSpPr>
          <a:xfrm>
            <a:off x="3085567" y="1660450"/>
            <a:ext cx="2409915" cy="3245975"/>
            <a:chOff x="2377849" y="1189775"/>
            <a:chExt cx="2541300" cy="3245975"/>
          </a:xfrm>
        </p:grpSpPr>
        <p:sp>
          <p:nvSpPr>
            <p:cNvPr id="117" name="Google Shape;117;p18"/>
            <p:cNvSpPr/>
            <p:nvPr/>
          </p:nvSpPr>
          <p:spPr>
            <a:xfrm>
              <a:off x="2377849" y="1189775"/>
              <a:ext cx="2541300" cy="5007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Jaccard similarity</a:t>
              </a:r>
              <a:endParaRPr>
                <a:solidFill>
                  <a:srgbClr val="FFFFFF"/>
                </a:solidFill>
                <a:latin typeface="Roboto"/>
                <a:ea typeface="Roboto"/>
                <a:cs typeface="Roboto"/>
                <a:sym typeface="Roboto"/>
              </a:endParaRPr>
            </a:p>
          </p:txBody>
        </p:sp>
        <p:sp>
          <p:nvSpPr>
            <p:cNvPr id="118" name="Google Shape;118;p18"/>
            <p:cNvSpPr txBox="1"/>
            <p:nvPr/>
          </p:nvSpPr>
          <p:spPr>
            <a:xfrm>
              <a:off x="2492264" y="1820050"/>
              <a:ext cx="21687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After having data in proper format we found pairwise distance between two products by userID. </a:t>
              </a:r>
              <a:r>
                <a:rPr lang="en" sz="1200">
                  <a:latin typeface="Roboto"/>
                  <a:ea typeface="Roboto"/>
                  <a:cs typeface="Roboto"/>
                  <a:sym typeface="Roboto"/>
                </a:rPr>
                <a:t> </a:t>
              </a:r>
              <a:r>
                <a:rPr lang="en" sz="1200">
                  <a:latin typeface="Roboto"/>
                  <a:ea typeface="Roboto"/>
                  <a:cs typeface="Roboto"/>
                  <a:sym typeface="Roboto"/>
                </a:rPr>
                <a:t> </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Then we found dissimilarity from given similarity matrix.</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19" name="Google Shape;119;p18"/>
          <p:cNvGrpSpPr/>
          <p:nvPr/>
        </p:nvGrpSpPr>
        <p:grpSpPr>
          <a:xfrm>
            <a:off x="6261850" y="1660537"/>
            <a:ext cx="2351361" cy="3411001"/>
            <a:chOff x="4613559" y="1066316"/>
            <a:chExt cx="2606252" cy="3411001"/>
          </a:xfrm>
        </p:grpSpPr>
        <p:sp>
          <p:nvSpPr>
            <p:cNvPr id="120" name="Google Shape;120;p18"/>
            <p:cNvSpPr/>
            <p:nvPr/>
          </p:nvSpPr>
          <p:spPr>
            <a:xfrm>
              <a:off x="4678511" y="1066316"/>
              <a:ext cx="2541300" cy="518100"/>
            </a:xfrm>
            <a:prstGeom prst="chevron">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Output</a:t>
              </a:r>
              <a:endParaRPr>
                <a:solidFill>
                  <a:srgbClr val="FFFFFF"/>
                </a:solidFill>
                <a:latin typeface="Roboto"/>
                <a:ea typeface="Roboto"/>
                <a:cs typeface="Roboto"/>
                <a:sym typeface="Roboto"/>
              </a:endParaRPr>
            </a:p>
          </p:txBody>
        </p:sp>
        <p:sp>
          <p:nvSpPr>
            <p:cNvPr id="121" name="Google Shape;121;p18"/>
            <p:cNvSpPr txBox="1"/>
            <p:nvPr/>
          </p:nvSpPr>
          <p:spPr>
            <a:xfrm>
              <a:off x="4613559" y="1624917"/>
              <a:ext cx="2480100" cy="2852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Now we have a reason behind finding the dissimilarity i.e once we have large data set at that if we have </a:t>
              </a:r>
              <a:r>
                <a:rPr lang="en" sz="1200">
                  <a:latin typeface="Roboto"/>
                  <a:ea typeface="Roboto"/>
                  <a:cs typeface="Roboto"/>
                  <a:sym typeface="Roboto"/>
                </a:rPr>
                <a:t>dissimilarity</a:t>
              </a:r>
              <a:r>
                <a:rPr lang="en" sz="1200">
                  <a:latin typeface="Roboto"/>
                  <a:ea typeface="Roboto"/>
                  <a:cs typeface="Roboto"/>
                  <a:sym typeface="Roboto"/>
                </a:rPr>
                <a:t> then to remove that highly dissimilar products works easy for algorithm.</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p:txBody>
        </p:sp>
      </p:grpSp>
      <p:sp>
        <p:nvSpPr>
          <p:cNvPr id="122" name="Google Shape;122;p18"/>
          <p:cNvSpPr txBox="1"/>
          <p:nvPr/>
        </p:nvSpPr>
        <p:spPr>
          <a:xfrm>
            <a:off x="0" y="1013600"/>
            <a:ext cx="8873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solidFill>
                  <a:schemeClr val="dk1"/>
                </a:solidFill>
              </a:rPr>
              <a:t>Jaccard </a:t>
            </a:r>
            <a:r>
              <a:rPr b="1" lang="en"/>
              <a:t>Similarity</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Approach</a:t>
            </a:r>
            <a:endParaRPr sz="3580">
              <a:latin typeface="Economica"/>
              <a:ea typeface="Economica"/>
              <a:cs typeface="Economica"/>
              <a:sym typeface="Economica"/>
            </a:endParaRPr>
          </a:p>
        </p:txBody>
      </p:sp>
      <p:grpSp>
        <p:nvGrpSpPr>
          <p:cNvPr id="128" name="Google Shape;128;p19"/>
          <p:cNvGrpSpPr/>
          <p:nvPr/>
        </p:nvGrpSpPr>
        <p:grpSpPr>
          <a:xfrm>
            <a:off x="64950" y="1660530"/>
            <a:ext cx="2409857" cy="3246115"/>
            <a:chOff x="0" y="1189989"/>
            <a:chExt cx="2726700" cy="3245791"/>
          </a:xfrm>
        </p:grpSpPr>
        <p:sp>
          <p:nvSpPr>
            <p:cNvPr id="129" name="Google Shape;129;p19"/>
            <p:cNvSpPr/>
            <p:nvPr/>
          </p:nvSpPr>
          <p:spPr>
            <a:xfrm>
              <a:off x="0" y="1189989"/>
              <a:ext cx="2726700" cy="487200"/>
            </a:xfrm>
            <a:prstGeom prst="homePlate">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Analysis</a:t>
              </a:r>
              <a:endParaRPr>
                <a:solidFill>
                  <a:srgbClr val="FFFFFF"/>
                </a:solidFill>
                <a:latin typeface="Roboto"/>
                <a:ea typeface="Roboto"/>
                <a:cs typeface="Roboto"/>
                <a:sym typeface="Roboto"/>
              </a:endParaRPr>
            </a:p>
          </p:txBody>
        </p:sp>
        <p:sp>
          <p:nvSpPr>
            <p:cNvPr id="130" name="Google Shape;130;p19"/>
            <p:cNvSpPr txBox="1"/>
            <p:nvPr/>
          </p:nvSpPr>
          <p:spPr>
            <a:xfrm>
              <a:off x="78355" y="1730380"/>
              <a:ext cx="2528100" cy="2705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At first we had imported relevant </a:t>
              </a:r>
              <a:r>
                <a:rPr lang="en" sz="1200">
                  <a:latin typeface="Roboto"/>
                  <a:ea typeface="Roboto"/>
                  <a:cs typeface="Roboto"/>
                  <a:sym typeface="Roboto"/>
                </a:rPr>
                <a:t>libraries</a:t>
              </a:r>
              <a:r>
                <a:rPr lang="en" sz="1200">
                  <a:latin typeface="Roboto"/>
                  <a:ea typeface="Roboto"/>
                  <a:cs typeface="Roboto"/>
                  <a:sym typeface="Roboto"/>
                </a:rPr>
                <a:t> such as pandas, sklearn, k-means and minmaxscaler.</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We had read the csv file containing </a:t>
              </a:r>
              <a:r>
                <a:rPr lang="en" sz="1200">
                  <a:solidFill>
                    <a:schemeClr val="dk1"/>
                  </a:solidFill>
                  <a:latin typeface="Roboto"/>
                  <a:ea typeface="Roboto"/>
                  <a:cs typeface="Roboto"/>
                  <a:sym typeface="Roboto"/>
                </a:rPr>
                <a:t>dataset </a:t>
              </a:r>
              <a:r>
                <a:rPr lang="en" sz="1200">
                  <a:latin typeface="Roboto"/>
                  <a:ea typeface="Roboto"/>
                  <a:cs typeface="Roboto"/>
                  <a:sym typeface="Roboto"/>
                </a:rPr>
                <a:t>and stored top 100(Out of 16,000) rows in a series </a:t>
              </a:r>
              <a:r>
                <a:rPr lang="en" sz="1200">
                  <a:latin typeface="Roboto"/>
                  <a:ea typeface="Roboto"/>
                  <a:cs typeface="Roboto"/>
                  <a:sym typeface="Roboto"/>
                </a:rPr>
                <a:t>variable</a:t>
              </a:r>
              <a:r>
                <a:rPr lang="en" sz="1200">
                  <a:latin typeface="Roboto"/>
                  <a:ea typeface="Roboto"/>
                  <a:cs typeface="Roboto"/>
                  <a:sym typeface="Roboto"/>
                </a:rPr>
                <a:t> type.</a:t>
              </a:r>
              <a:endParaRPr sz="1200">
                <a:latin typeface="Roboto"/>
                <a:ea typeface="Roboto"/>
                <a:cs typeface="Roboto"/>
                <a:sym typeface="Roboto"/>
              </a:endParaRPr>
            </a:p>
          </p:txBody>
        </p:sp>
      </p:grpSp>
      <p:grpSp>
        <p:nvGrpSpPr>
          <p:cNvPr id="131" name="Google Shape;131;p19"/>
          <p:cNvGrpSpPr/>
          <p:nvPr/>
        </p:nvGrpSpPr>
        <p:grpSpPr>
          <a:xfrm>
            <a:off x="2368442" y="1660450"/>
            <a:ext cx="2409915" cy="3245975"/>
            <a:chOff x="2377849" y="1189775"/>
            <a:chExt cx="2541300" cy="3245975"/>
          </a:xfrm>
        </p:grpSpPr>
        <p:sp>
          <p:nvSpPr>
            <p:cNvPr id="132" name="Google Shape;132;p19"/>
            <p:cNvSpPr/>
            <p:nvPr/>
          </p:nvSpPr>
          <p:spPr>
            <a:xfrm>
              <a:off x="2377849" y="1189775"/>
              <a:ext cx="2541300" cy="5007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Feature Extraction</a:t>
              </a:r>
              <a:endParaRPr>
                <a:solidFill>
                  <a:srgbClr val="FFFFFF"/>
                </a:solidFill>
                <a:latin typeface="Roboto"/>
                <a:ea typeface="Roboto"/>
                <a:cs typeface="Roboto"/>
                <a:sym typeface="Roboto"/>
              </a:endParaRPr>
            </a:p>
          </p:txBody>
        </p:sp>
        <p:sp>
          <p:nvSpPr>
            <p:cNvPr id="133" name="Google Shape;133;p19"/>
            <p:cNvSpPr txBox="1"/>
            <p:nvPr/>
          </p:nvSpPr>
          <p:spPr>
            <a:xfrm>
              <a:off x="2492264" y="1820050"/>
              <a:ext cx="21687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From that we had fetched features i.e Product Id and Ratings.</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After</a:t>
              </a:r>
              <a:r>
                <a:rPr lang="en" sz="1200">
                  <a:latin typeface="Roboto"/>
                  <a:ea typeface="Roboto"/>
                  <a:cs typeface="Roboto"/>
                  <a:sym typeface="Roboto"/>
                </a:rPr>
                <a:t> that we had plotted a scatter plot graph of ratings vs product Id which depicts that which product id has which ratings.</a:t>
              </a:r>
              <a:endParaRPr sz="1200">
                <a:latin typeface="Roboto"/>
                <a:ea typeface="Roboto"/>
                <a:cs typeface="Roboto"/>
                <a:sym typeface="Roboto"/>
              </a:endParaRPr>
            </a:p>
          </p:txBody>
        </p:sp>
      </p:grpSp>
      <p:grpSp>
        <p:nvGrpSpPr>
          <p:cNvPr id="134" name="Google Shape;134;p19"/>
          <p:cNvGrpSpPr/>
          <p:nvPr/>
        </p:nvGrpSpPr>
        <p:grpSpPr>
          <a:xfrm>
            <a:off x="4518500" y="1660449"/>
            <a:ext cx="2409961" cy="3482901"/>
            <a:chOff x="4613559" y="1195216"/>
            <a:chExt cx="2671205" cy="3482901"/>
          </a:xfrm>
        </p:grpSpPr>
        <p:sp>
          <p:nvSpPr>
            <p:cNvPr id="135" name="Google Shape;135;p19"/>
            <p:cNvSpPr/>
            <p:nvPr/>
          </p:nvSpPr>
          <p:spPr>
            <a:xfrm>
              <a:off x="4743463" y="1195216"/>
              <a:ext cx="2541300" cy="518100"/>
            </a:xfrm>
            <a:prstGeom prst="chevron">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K-means</a:t>
              </a:r>
              <a:endParaRPr>
                <a:solidFill>
                  <a:srgbClr val="FFFFFF"/>
                </a:solidFill>
                <a:latin typeface="Roboto"/>
                <a:ea typeface="Roboto"/>
                <a:cs typeface="Roboto"/>
                <a:sym typeface="Roboto"/>
              </a:endParaRPr>
            </a:p>
          </p:txBody>
        </p:sp>
        <p:sp>
          <p:nvSpPr>
            <p:cNvPr id="136" name="Google Shape;136;p19"/>
            <p:cNvSpPr txBox="1"/>
            <p:nvPr/>
          </p:nvSpPr>
          <p:spPr>
            <a:xfrm>
              <a:off x="4613559" y="1825717"/>
              <a:ext cx="2480100" cy="2852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We had applied k means clustering on the </a:t>
              </a:r>
              <a:r>
                <a:rPr lang="en" sz="1200">
                  <a:latin typeface="Roboto"/>
                  <a:ea typeface="Roboto"/>
                  <a:cs typeface="Roboto"/>
                  <a:sym typeface="Roboto"/>
                </a:rPr>
                <a:t>ratings columns. Here we had took number of clusters as 5 because the ratings value ranges from 1 to 5.</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After that based on the ratings values cluster are assigned and thus plotted with different color notation </a:t>
              </a:r>
              <a:endParaRPr sz="1200">
                <a:latin typeface="Roboto"/>
                <a:ea typeface="Roboto"/>
                <a:cs typeface="Roboto"/>
                <a:sym typeface="Roboto"/>
              </a:endParaRPr>
            </a:p>
          </p:txBody>
        </p:sp>
      </p:grpSp>
      <p:grpSp>
        <p:nvGrpSpPr>
          <p:cNvPr id="137" name="Google Shape;137;p19"/>
          <p:cNvGrpSpPr/>
          <p:nvPr/>
        </p:nvGrpSpPr>
        <p:grpSpPr>
          <a:xfrm>
            <a:off x="6787675" y="1660450"/>
            <a:ext cx="2291787" cy="3342250"/>
            <a:chOff x="6453158" y="1258550"/>
            <a:chExt cx="2507700" cy="3342250"/>
          </a:xfrm>
        </p:grpSpPr>
        <p:sp>
          <p:nvSpPr>
            <p:cNvPr id="138" name="Google Shape;138;p19"/>
            <p:cNvSpPr/>
            <p:nvPr/>
          </p:nvSpPr>
          <p:spPr>
            <a:xfrm>
              <a:off x="6453158" y="1258550"/>
              <a:ext cx="2507700" cy="5025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User-Built Function</a:t>
              </a:r>
              <a:endParaRPr>
                <a:solidFill>
                  <a:srgbClr val="FFFFFF"/>
                </a:solidFill>
                <a:latin typeface="Roboto"/>
                <a:ea typeface="Roboto"/>
                <a:cs typeface="Roboto"/>
                <a:sym typeface="Roboto"/>
              </a:endParaRPr>
            </a:p>
          </p:txBody>
        </p:sp>
        <p:sp>
          <p:nvSpPr>
            <p:cNvPr id="139" name="Google Shape;139;p19"/>
            <p:cNvSpPr txBox="1"/>
            <p:nvPr/>
          </p:nvSpPr>
          <p:spPr>
            <a:xfrm>
              <a:off x="6507102" y="1886100"/>
              <a:ext cx="2453400" cy="2714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latin typeface="Roboto"/>
                  <a:ea typeface="Roboto"/>
                  <a:cs typeface="Roboto"/>
                  <a:sym typeface="Roboto"/>
                </a:rPr>
                <a:t>At last we had built a function named show_recommendation.</a:t>
              </a:r>
              <a:endParaRPr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latin typeface="Roboto"/>
                  <a:ea typeface="Roboto"/>
                  <a:cs typeface="Roboto"/>
                  <a:sym typeface="Roboto"/>
                </a:rPr>
                <a:t>This function </a:t>
              </a:r>
              <a:r>
                <a:rPr lang="en" sz="1200">
                  <a:latin typeface="Roboto"/>
                  <a:ea typeface="Roboto"/>
                  <a:cs typeface="Roboto"/>
                  <a:sym typeface="Roboto"/>
                </a:rPr>
                <a:t>will</a:t>
              </a:r>
              <a:r>
                <a:rPr lang="en" sz="1200">
                  <a:latin typeface="Roboto"/>
                  <a:ea typeface="Roboto"/>
                  <a:cs typeface="Roboto"/>
                  <a:sym typeface="Roboto"/>
                </a:rPr>
                <a:t> take product Id as a input, </a:t>
              </a:r>
              <a:r>
                <a:rPr lang="en" sz="1200">
                  <a:latin typeface="Roboto"/>
                  <a:ea typeface="Roboto"/>
                  <a:cs typeface="Roboto"/>
                  <a:sym typeface="Roboto"/>
                </a:rPr>
                <a:t>fetches</a:t>
              </a:r>
              <a:r>
                <a:rPr lang="en" sz="1200">
                  <a:latin typeface="Roboto"/>
                  <a:ea typeface="Roboto"/>
                  <a:cs typeface="Roboto"/>
                  <a:sym typeface="Roboto"/>
                </a:rPr>
                <a:t> it’s ratings and as result displays the product Id with the same ratings as that of </a:t>
              </a:r>
              <a:r>
                <a:rPr lang="en" sz="1200">
                  <a:latin typeface="Roboto"/>
                  <a:ea typeface="Roboto"/>
                  <a:cs typeface="Roboto"/>
                  <a:sym typeface="Roboto"/>
                </a:rPr>
                <a:t>imputed</a:t>
              </a:r>
              <a:r>
                <a:rPr lang="en" sz="1200">
                  <a:latin typeface="Roboto"/>
                  <a:ea typeface="Roboto"/>
                  <a:cs typeface="Roboto"/>
                  <a:sym typeface="Roboto"/>
                </a:rPr>
                <a:t> product Id.</a:t>
              </a:r>
              <a:endParaRPr sz="1200">
                <a:latin typeface="Roboto"/>
                <a:ea typeface="Roboto"/>
                <a:cs typeface="Roboto"/>
                <a:sym typeface="Roboto"/>
              </a:endParaRPr>
            </a:p>
          </p:txBody>
        </p:sp>
      </p:grpSp>
      <p:sp>
        <p:nvSpPr>
          <p:cNvPr id="140" name="Google Shape;140;p19"/>
          <p:cNvSpPr txBox="1"/>
          <p:nvPr/>
        </p:nvSpPr>
        <p:spPr>
          <a:xfrm>
            <a:off x="64950" y="1072775"/>
            <a:ext cx="8873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Clustering based on the product id and ratings.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Approach</a:t>
            </a:r>
            <a:endParaRPr sz="3580">
              <a:latin typeface="Economica"/>
              <a:ea typeface="Economica"/>
              <a:cs typeface="Economica"/>
              <a:sym typeface="Economica"/>
            </a:endParaRPr>
          </a:p>
        </p:txBody>
      </p:sp>
      <p:sp>
        <p:nvSpPr>
          <p:cNvPr id="146" name="Google Shape;146;p20"/>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Approach</a:t>
            </a:r>
            <a:endParaRPr sz="3580">
              <a:latin typeface="Economica"/>
              <a:ea typeface="Economica"/>
              <a:cs typeface="Economica"/>
              <a:sym typeface="Economica"/>
            </a:endParaRPr>
          </a:p>
        </p:txBody>
      </p:sp>
      <p:grpSp>
        <p:nvGrpSpPr>
          <p:cNvPr id="147" name="Google Shape;147;p20"/>
          <p:cNvGrpSpPr/>
          <p:nvPr/>
        </p:nvGrpSpPr>
        <p:grpSpPr>
          <a:xfrm>
            <a:off x="64950" y="1660530"/>
            <a:ext cx="2409857" cy="3246115"/>
            <a:chOff x="0" y="1189989"/>
            <a:chExt cx="2726700" cy="3245791"/>
          </a:xfrm>
        </p:grpSpPr>
        <p:sp>
          <p:nvSpPr>
            <p:cNvPr id="148" name="Google Shape;148;p20"/>
            <p:cNvSpPr/>
            <p:nvPr/>
          </p:nvSpPr>
          <p:spPr>
            <a:xfrm>
              <a:off x="0" y="1189989"/>
              <a:ext cx="2726700" cy="487200"/>
            </a:xfrm>
            <a:prstGeom prst="homePlate">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Helping function</a:t>
              </a:r>
              <a:endParaRPr>
                <a:solidFill>
                  <a:srgbClr val="FFFFFF"/>
                </a:solidFill>
                <a:latin typeface="Roboto"/>
                <a:ea typeface="Roboto"/>
                <a:cs typeface="Roboto"/>
                <a:sym typeface="Roboto"/>
              </a:endParaRPr>
            </a:p>
          </p:txBody>
        </p:sp>
        <p:sp>
          <p:nvSpPr>
            <p:cNvPr id="149" name="Google Shape;149;p20"/>
            <p:cNvSpPr txBox="1"/>
            <p:nvPr/>
          </p:nvSpPr>
          <p:spPr>
            <a:xfrm>
              <a:off x="78355" y="1730380"/>
              <a:ext cx="2528100" cy="2705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Initialize </a:t>
              </a:r>
              <a:r>
                <a:rPr lang="en" sz="1200">
                  <a:latin typeface="Roboto"/>
                  <a:ea typeface="Roboto"/>
                  <a:cs typeface="Roboto"/>
                  <a:sym typeface="Roboto"/>
                </a:rPr>
                <a:t>centroids</a:t>
              </a:r>
              <a:r>
                <a:rPr lang="en" sz="1200">
                  <a:latin typeface="Roboto"/>
                  <a:ea typeface="Roboto"/>
                  <a:cs typeface="Roboto"/>
                  <a:sym typeface="Roboto"/>
                </a:rPr>
                <a:t> of cluster by uniform distribution and choose them as they have wide distance </a:t>
              </a:r>
              <a:r>
                <a:rPr lang="en" sz="1200">
                  <a:latin typeface="Roboto"/>
                  <a:ea typeface="Roboto"/>
                  <a:cs typeface="Roboto"/>
                  <a:sym typeface="Roboto"/>
                </a:rPr>
                <a:t>between</a:t>
              </a:r>
              <a:r>
                <a:rPr lang="en" sz="1200">
                  <a:latin typeface="Roboto"/>
                  <a:ea typeface="Roboto"/>
                  <a:cs typeface="Roboto"/>
                  <a:sym typeface="Roboto"/>
                </a:rPr>
                <a:t> them.</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Define a distance function and assign a </a:t>
              </a:r>
              <a:r>
                <a:rPr lang="en" sz="1200">
                  <a:latin typeface="Roboto"/>
                  <a:ea typeface="Roboto"/>
                  <a:cs typeface="Roboto"/>
                  <a:sym typeface="Roboto"/>
                </a:rPr>
                <a:t>initial</a:t>
              </a:r>
              <a:r>
                <a:rPr lang="en" sz="1200">
                  <a:latin typeface="Roboto"/>
                  <a:ea typeface="Roboto"/>
                  <a:cs typeface="Roboto"/>
                  <a:sym typeface="Roboto"/>
                </a:rPr>
                <a:t> cluster based on their closest distance from initial centroids.</a:t>
              </a:r>
              <a:endParaRPr sz="1200">
                <a:latin typeface="Roboto"/>
                <a:ea typeface="Roboto"/>
                <a:cs typeface="Roboto"/>
                <a:sym typeface="Roboto"/>
              </a:endParaRPr>
            </a:p>
          </p:txBody>
        </p:sp>
      </p:grpSp>
      <p:grpSp>
        <p:nvGrpSpPr>
          <p:cNvPr id="150" name="Google Shape;150;p20"/>
          <p:cNvGrpSpPr/>
          <p:nvPr/>
        </p:nvGrpSpPr>
        <p:grpSpPr>
          <a:xfrm>
            <a:off x="2368442" y="1660450"/>
            <a:ext cx="2409915" cy="3245975"/>
            <a:chOff x="2377849" y="1189775"/>
            <a:chExt cx="2541300" cy="3245975"/>
          </a:xfrm>
        </p:grpSpPr>
        <p:sp>
          <p:nvSpPr>
            <p:cNvPr id="151" name="Google Shape;151;p20"/>
            <p:cNvSpPr/>
            <p:nvPr/>
          </p:nvSpPr>
          <p:spPr>
            <a:xfrm>
              <a:off x="2377849" y="1189775"/>
              <a:ext cx="2541300" cy="5007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Roboto"/>
                  <a:ea typeface="Roboto"/>
                  <a:cs typeface="Roboto"/>
                  <a:sym typeface="Roboto"/>
                </a:rPr>
                <a:t>Changing Cluster</a:t>
              </a:r>
              <a:endParaRPr>
                <a:solidFill>
                  <a:srgbClr val="FFFFFF"/>
                </a:solidFill>
                <a:latin typeface="Roboto"/>
                <a:ea typeface="Roboto"/>
                <a:cs typeface="Roboto"/>
                <a:sym typeface="Roboto"/>
              </a:endParaRPr>
            </a:p>
          </p:txBody>
        </p:sp>
        <p:sp>
          <p:nvSpPr>
            <p:cNvPr id="152" name="Google Shape;152;p20"/>
            <p:cNvSpPr txBox="1"/>
            <p:nvPr/>
          </p:nvSpPr>
          <p:spPr>
            <a:xfrm>
              <a:off x="2492264" y="1820050"/>
              <a:ext cx="21687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At this stage we have </a:t>
              </a:r>
              <a:r>
                <a:rPr lang="en" sz="1200">
                  <a:latin typeface="Roboto"/>
                  <a:ea typeface="Roboto"/>
                  <a:cs typeface="Roboto"/>
                  <a:sym typeface="Roboto"/>
                </a:rPr>
                <a:t>initial</a:t>
              </a:r>
              <a:r>
                <a:rPr lang="en" sz="1200">
                  <a:latin typeface="Roboto"/>
                  <a:ea typeface="Roboto"/>
                  <a:cs typeface="Roboto"/>
                  <a:sym typeface="Roboto"/>
                </a:rPr>
                <a:t> clusters with its centroids.</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We find new means of that </a:t>
              </a:r>
              <a:r>
                <a:rPr lang="en" sz="1200">
                  <a:latin typeface="Roboto"/>
                  <a:ea typeface="Roboto"/>
                  <a:cs typeface="Roboto"/>
                  <a:sym typeface="Roboto"/>
                </a:rPr>
                <a:t>initial</a:t>
              </a:r>
              <a:r>
                <a:rPr lang="en" sz="1200">
                  <a:latin typeface="Roboto"/>
                  <a:ea typeface="Roboto"/>
                  <a:cs typeface="Roboto"/>
                  <a:sym typeface="Roboto"/>
                </a:rPr>
                <a:t> clusters and check is that equal to centroids that they clusters have?</a:t>
              </a:r>
              <a:endParaRPr sz="1200">
                <a:latin typeface="Roboto"/>
                <a:ea typeface="Roboto"/>
                <a:cs typeface="Roboto"/>
                <a:sym typeface="Roboto"/>
              </a:endParaRPr>
            </a:p>
          </p:txBody>
        </p:sp>
      </p:grpSp>
      <p:grpSp>
        <p:nvGrpSpPr>
          <p:cNvPr id="153" name="Google Shape;153;p20"/>
          <p:cNvGrpSpPr/>
          <p:nvPr/>
        </p:nvGrpSpPr>
        <p:grpSpPr>
          <a:xfrm>
            <a:off x="4518501" y="1660449"/>
            <a:ext cx="2409959" cy="3246201"/>
            <a:chOff x="4613560" y="1195216"/>
            <a:chExt cx="2671203" cy="3246201"/>
          </a:xfrm>
        </p:grpSpPr>
        <p:sp>
          <p:nvSpPr>
            <p:cNvPr id="154" name="Google Shape;154;p20"/>
            <p:cNvSpPr/>
            <p:nvPr/>
          </p:nvSpPr>
          <p:spPr>
            <a:xfrm>
              <a:off x="4743463" y="1195216"/>
              <a:ext cx="2541300" cy="518100"/>
            </a:xfrm>
            <a:prstGeom prst="chevron">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K-means</a:t>
              </a:r>
              <a:endParaRPr>
                <a:solidFill>
                  <a:srgbClr val="FFFFFF"/>
                </a:solidFill>
                <a:latin typeface="Roboto"/>
                <a:ea typeface="Roboto"/>
                <a:cs typeface="Roboto"/>
                <a:sym typeface="Roboto"/>
              </a:endParaRPr>
            </a:p>
          </p:txBody>
        </p:sp>
        <p:sp>
          <p:nvSpPr>
            <p:cNvPr id="155" name="Google Shape;155;p20"/>
            <p:cNvSpPr txBox="1"/>
            <p:nvPr/>
          </p:nvSpPr>
          <p:spPr>
            <a:xfrm>
              <a:off x="4613560" y="1825717"/>
              <a:ext cx="24801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If </a:t>
              </a:r>
              <a:r>
                <a:rPr lang="en" sz="1200">
                  <a:latin typeface="Roboto"/>
                  <a:ea typeface="Roboto"/>
                  <a:cs typeface="Roboto"/>
                  <a:sym typeface="Roboto"/>
                </a:rPr>
                <a:t>No then assign our mean as a new centre of that clusters. Now clusters have new mean and all process will run again - Find distance from centre, assign to closest one,then find mean.</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It's repeat until it arrives to its threshold condition.</a:t>
              </a:r>
              <a:endParaRPr sz="1200">
                <a:latin typeface="Roboto"/>
                <a:ea typeface="Roboto"/>
                <a:cs typeface="Roboto"/>
                <a:sym typeface="Roboto"/>
              </a:endParaRPr>
            </a:p>
          </p:txBody>
        </p:sp>
      </p:grpSp>
      <p:grpSp>
        <p:nvGrpSpPr>
          <p:cNvPr id="156" name="Google Shape;156;p20"/>
          <p:cNvGrpSpPr/>
          <p:nvPr/>
        </p:nvGrpSpPr>
        <p:grpSpPr>
          <a:xfrm>
            <a:off x="6787675" y="1660450"/>
            <a:ext cx="2291787" cy="3414275"/>
            <a:chOff x="6453158" y="1258550"/>
            <a:chExt cx="2507700" cy="3414275"/>
          </a:xfrm>
        </p:grpSpPr>
        <p:sp>
          <p:nvSpPr>
            <p:cNvPr id="157" name="Google Shape;157;p20"/>
            <p:cNvSpPr/>
            <p:nvPr/>
          </p:nvSpPr>
          <p:spPr>
            <a:xfrm>
              <a:off x="6453158" y="1258550"/>
              <a:ext cx="2507700" cy="5025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Threshold</a:t>
              </a:r>
              <a:endParaRPr>
                <a:solidFill>
                  <a:srgbClr val="FFFFFF"/>
                </a:solidFill>
                <a:latin typeface="Roboto"/>
                <a:ea typeface="Roboto"/>
                <a:cs typeface="Roboto"/>
                <a:sym typeface="Roboto"/>
              </a:endParaRPr>
            </a:p>
          </p:txBody>
        </p:sp>
        <p:sp>
          <p:nvSpPr>
            <p:cNvPr id="158" name="Google Shape;158;p20"/>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latin typeface="Roboto"/>
                  <a:ea typeface="Roboto"/>
                  <a:cs typeface="Roboto"/>
                  <a:sym typeface="Roboto"/>
                </a:rPr>
                <a:t>Stopping this loop,threshold condition will check the distance b/w old and new centroids if its less than k 0.01(For our case) we stops.</a:t>
              </a:r>
              <a:endParaRPr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latin typeface="Roboto"/>
                  <a:ea typeface="Roboto"/>
                  <a:cs typeface="Roboto"/>
                  <a:sym typeface="Roboto"/>
                </a:rPr>
                <a:t>K </a:t>
              </a:r>
              <a:r>
                <a:rPr lang="en" sz="1200">
                  <a:latin typeface="Roboto"/>
                  <a:ea typeface="Roboto"/>
                  <a:cs typeface="Roboto"/>
                  <a:sym typeface="Roboto"/>
                </a:rPr>
                <a:t>changes</a:t>
              </a:r>
              <a:r>
                <a:rPr lang="en" sz="1200">
                  <a:latin typeface="Roboto"/>
                  <a:ea typeface="Roboto"/>
                  <a:cs typeface="Roboto"/>
                  <a:sym typeface="Roboto"/>
                </a:rPr>
                <a:t> by data.</a:t>
              </a:r>
              <a:endParaRPr sz="1200">
                <a:latin typeface="Roboto"/>
                <a:ea typeface="Roboto"/>
                <a:cs typeface="Roboto"/>
                <a:sym typeface="Roboto"/>
              </a:endParaRPr>
            </a:p>
          </p:txBody>
        </p:sp>
      </p:grpSp>
      <p:sp>
        <p:nvSpPr>
          <p:cNvPr id="159" name="Google Shape;159;p20"/>
          <p:cNvSpPr txBox="1"/>
          <p:nvPr/>
        </p:nvSpPr>
        <p:spPr>
          <a:xfrm>
            <a:off x="64950" y="1072775"/>
            <a:ext cx="8873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K means from scratch</a:t>
            </a:r>
            <a:r>
              <a:rPr b="1" lang="en"/>
              <a: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4294967295" type="ctrTitle"/>
          </p:nvPr>
        </p:nvSpPr>
        <p:spPr>
          <a:xfrm>
            <a:off x="0" y="0"/>
            <a:ext cx="9144000" cy="885300"/>
          </a:xfrm>
          <a:prstGeom prst="rect">
            <a:avLst/>
          </a:prstGeom>
          <a:solidFill>
            <a:srgbClr val="CFE2F3"/>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580">
                <a:latin typeface="Economica"/>
                <a:ea typeface="Economica"/>
                <a:cs typeface="Economica"/>
                <a:sym typeface="Economica"/>
              </a:rPr>
              <a:t>Final Results</a:t>
            </a:r>
            <a:endParaRPr sz="3580">
              <a:latin typeface="Economica"/>
              <a:ea typeface="Economica"/>
              <a:cs typeface="Economica"/>
              <a:sym typeface="Economica"/>
            </a:endParaRPr>
          </a:p>
        </p:txBody>
      </p:sp>
      <p:pic>
        <p:nvPicPr>
          <p:cNvPr id="165" name="Google Shape;165;p21"/>
          <p:cNvPicPr preferRelativeResize="0"/>
          <p:nvPr/>
        </p:nvPicPr>
        <p:blipFill>
          <a:blip r:embed="rId3">
            <a:alphaModFix/>
          </a:blip>
          <a:stretch>
            <a:fillRect/>
          </a:stretch>
        </p:blipFill>
        <p:spPr>
          <a:xfrm>
            <a:off x="471500" y="1125150"/>
            <a:ext cx="5191300" cy="2566000"/>
          </a:xfrm>
          <a:prstGeom prst="rect">
            <a:avLst/>
          </a:prstGeom>
          <a:noFill/>
          <a:ln>
            <a:noFill/>
          </a:ln>
        </p:spPr>
      </p:pic>
      <p:sp>
        <p:nvSpPr>
          <p:cNvPr id="166" name="Google Shape;166;p21"/>
          <p:cNvSpPr txBox="1"/>
          <p:nvPr/>
        </p:nvSpPr>
        <p:spPr>
          <a:xfrm>
            <a:off x="5950400" y="3826850"/>
            <a:ext cx="304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Final similarity (Combination of Cosine + Jaccard similarity)</a:t>
            </a:r>
            <a:endParaRPr/>
          </a:p>
        </p:txBody>
      </p:sp>
      <p:pic>
        <p:nvPicPr>
          <p:cNvPr id="167" name="Google Shape;167;p21"/>
          <p:cNvPicPr preferRelativeResize="0"/>
          <p:nvPr/>
        </p:nvPicPr>
        <p:blipFill>
          <a:blip r:embed="rId4">
            <a:alphaModFix/>
          </a:blip>
          <a:stretch>
            <a:fillRect/>
          </a:stretch>
        </p:blipFill>
        <p:spPr>
          <a:xfrm>
            <a:off x="401425" y="3826844"/>
            <a:ext cx="5261376" cy="1177331"/>
          </a:xfrm>
          <a:prstGeom prst="rect">
            <a:avLst/>
          </a:prstGeom>
          <a:noFill/>
          <a:ln>
            <a:noFill/>
          </a:ln>
        </p:spPr>
      </p:pic>
      <p:sp>
        <p:nvSpPr>
          <p:cNvPr id="168" name="Google Shape;168;p21"/>
          <p:cNvSpPr txBox="1"/>
          <p:nvPr/>
        </p:nvSpPr>
        <p:spPr>
          <a:xfrm>
            <a:off x="5971900" y="1186950"/>
            <a:ext cx="26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Jaccard similarity</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