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Economica"/>
      <p:regular r:id="rId23"/>
      <p:bold r:id="rId24"/>
      <p:italic r:id="rId25"/>
      <p:boldItalic r:id="rId26"/>
    </p:embeddedFont>
    <p:embeddedFont>
      <p:font typeface="Robot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CA15D9-8822-45E0-9A6E-98124466FF67}">
  <a:tblStyle styleId="{5ACA15D9-8822-45E0-9A6E-98124466FF6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88c05d603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88c05d603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88c05d603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88c05d603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88c05d603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88c05d60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88c05d60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88c05d60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629a798c0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629a798c0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629a798c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629a798c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8a7c437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8a7c437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29a798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29a798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29a798c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29a798c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29a798c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29a798c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29a798c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29a798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88c05d603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88c05d603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29a798c0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29a798c0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29a798c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29a798c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29a798c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29a798c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cikit-learn.org/stable/modules/generated/sklearn.feature_extraction.text.TfidfVectorizer.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sp>
        <p:nvSpPr>
          <p:cNvPr id="62" name="Google Shape;62;p1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3080"/>
              <a:t>PRODUCT RECOMMENDATION SYSTEM</a:t>
            </a:r>
            <a:endParaRPr sz="3080"/>
          </a:p>
        </p:txBody>
      </p:sp>
      <p:sp>
        <p:nvSpPr>
          <p:cNvPr id="63" name="Google Shape;63;p13"/>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PRIYANSHI SHAH       : AU1841009 </a:t>
            </a:r>
            <a:endParaRPr/>
          </a:p>
          <a:p>
            <a:pPr indent="0" lvl="0" marL="0" rtl="0" algn="l">
              <a:spcBef>
                <a:spcPts val="1200"/>
              </a:spcBef>
              <a:spcAft>
                <a:spcPts val="0"/>
              </a:spcAft>
              <a:buNone/>
            </a:pPr>
            <a:r>
              <a:rPr lang="en"/>
              <a:t>NISARG PATEL            : AU1841048</a:t>
            </a:r>
            <a:endParaRPr/>
          </a:p>
          <a:p>
            <a:pPr indent="0" lvl="0" marL="0" rtl="0" algn="l">
              <a:spcBef>
                <a:spcPts val="1200"/>
              </a:spcBef>
              <a:spcAft>
                <a:spcPts val="0"/>
              </a:spcAft>
              <a:buNone/>
            </a:pPr>
            <a:r>
              <a:rPr lang="en"/>
              <a:t>VISMAY PATEL            : AU1841071</a:t>
            </a:r>
            <a:endParaRPr/>
          </a:p>
          <a:p>
            <a:pPr indent="0" lvl="0" marL="0" rtl="0" algn="l">
              <a:spcBef>
                <a:spcPts val="1200"/>
              </a:spcBef>
              <a:spcAft>
                <a:spcPts val="1200"/>
              </a:spcAft>
              <a:buNone/>
            </a:pPr>
            <a:r>
              <a:rPr lang="en"/>
              <a:t>SHIVAM LAKHTARIYA: AU1841084</a:t>
            </a:r>
            <a:endParaRPr/>
          </a:p>
        </p:txBody>
      </p:sp>
      <p:sp>
        <p:nvSpPr>
          <p:cNvPr id="64" name="Google Shape;64;p13"/>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5" name="Google Shape;65;p13"/>
          <p:cNvPicPr preferRelativeResize="0"/>
          <p:nvPr/>
        </p:nvPicPr>
        <p:blipFill>
          <a:blip r:embed="rId3">
            <a:alphaModFix/>
          </a:blip>
          <a:stretch>
            <a:fillRect/>
          </a:stretch>
        </p:blipFill>
        <p:spPr>
          <a:xfrm>
            <a:off x="4907750" y="1214875"/>
            <a:ext cx="3924550" cy="335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Mapping of words to the rows</a:t>
            </a:r>
            <a:endParaRPr/>
          </a:p>
        </p:txBody>
      </p:sp>
      <p:sp>
        <p:nvSpPr>
          <p:cNvPr id="121" name="Google Shape;121;p22"/>
          <p:cNvSpPr txBox="1"/>
          <p:nvPr/>
        </p:nvSpPr>
        <p:spPr>
          <a:xfrm>
            <a:off x="263400" y="2879225"/>
            <a:ext cx="30966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After that we used stopwords function from natural language toolkit (nltk). What this does is that words such as (the,is,not etc) which are there in product description get removed or are not taken into consideration.</a:t>
            </a:r>
            <a:endParaRPr/>
          </a:p>
        </p:txBody>
      </p:sp>
      <p:sp>
        <p:nvSpPr>
          <p:cNvPr id="122" name="Google Shape;122;p22"/>
          <p:cNvSpPr txBox="1"/>
          <p:nvPr/>
        </p:nvSpPr>
        <p:spPr>
          <a:xfrm>
            <a:off x="311700" y="1537475"/>
            <a:ext cx="3000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solidFill>
                  <a:schemeClr val="dk1"/>
                </a:solidFill>
              </a:rPr>
              <a:t>In the given photo we  mapped the word to the product </a:t>
            </a:r>
            <a:r>
              <a:rPr lang="en">
                <a:solidFill>
                  <a:schemeClr val="dk1"/>
                </a:solidFill>
              </a:rPr>
              <a:t>description</a:t>
            </a:r>
            <a:r>
              <a:rPr lang="en">
                <a:solidFill>
                  <a:schemeClr val="dk1"/>
                </a:solidFill>
              </a:rPr>
              <a:t> row and constructed a matrix.</a:t>
            </a:r>
            <a:endParaRPr/>
          </a:p>
        </p:txBody>
      </p:sp>
      <p:pic>
        <p:nvPicPr>
          <p:cNvPr id="123" name="Google Shape;123;p22"/>
          <p:cNvPicPr preferRelativeResize="0"/>
          <p:nvPr/>
        </p:nvPicPr>
        <p:blipFill>
          <a:blip r:embed="rId3">
            <a:alphaModFix/>
          </a:blip>
          <a:stretch>
            <a:fillRect/>
          </a:stretch>
        </p:blipFill>
        <p:spPr>
          <a:xfrm>
            <a:off x="3311700" y="1436550"/>
            <a:ext cx="5832301" cy="3135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 </a:t>
            </a:r>
            <a:r>
              <a:rPr lang="en"/>
              <a:t>means</a:t>
            </a:r>
            <a:r>
              <a:rPr lang="en"/>
              <a:t> cluster plot</a:t>
            </a:r>
            <a:endParaRPr/>
          </a:p>
        </p:txBody>
      </p:sp>
      <p:sp>
        <p:nvSpPr>
          <p:cNvPr id="129" name="Google Shape;129;p23"/>
          <p:cNvSpPr txBox="1"/>
          <p:nvPr/>
        </p:nvSpPr>
        <p:spPr>
          <a:xfrm>
            <a:off x="810650" y="1118150"/>
            <a:ext cx="5367300" cy="66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0" name="Google Shape;130;p23"/>
          <p:cNvSpPr txBox="1"/>
          <p:nvPr/>
        </p:nvSpPr>
        <p:spPr>
          <a:xfrm>
            <a:off x="311700" y="1147225"/>
            <a:ext cx="6900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solidFill>
                  <a:schemeClr val="dk1"/>
                </a:solidFill>
              </a:rPr>
              <a:t>Using the k means method of clustering the result </a:t>
            </a:r>
            <a:r>
              <a:rPr lang="en">
                <a:solidFill>
                  <a:schemeClr val="dk1"/>
                </a:solidFill>
              </a:rPr>
              <a:t>plotted</a:t>
            </a:r>
            <a:r>
              <a:rPr lang="en">
                <a:solidFill>
                  <a:schemeClr val="dk1"/>
                </a:solidFill>
              </a:rPr>
              <a:t> is shown in the fig. given below : - </a:t>
            </a:r>
            <a:endParaRPr/>
          </a:p>
        </p:txBody>
      </p:sp>
      <p:pic>
        <p:nvPicPr>
          <p:cNvPr id="131" name="Google Shape;131;p23"/>
          <p:cNvPicPr preferRelativeResize="0"/>
          <p:nvPr/>
        </p:nvPicPr>
        <p:blipFill rotWithShape="1">
          <a:blip r:embed="rId3">
            <a:alphaModFix/>
          </a:blip>
          <a:srcRect b="0" l="1970" r="0" t="0"/>
          <a:stretch/>
        </p:blipFill>
        <p:spPr>
          <a:xfrm>
            <a:off x="4846750" y="1938050"/>
            <a:ext cx="4015225" cy="2543175"/>
          </a:xfrm>
          <a:prstGeom prst="rect">
            <a:avLst/>
          </a:prstGeom>
          <a:noFill/>
          <a:ln>
            <a:noFill/>
          </a:ln>
        </p:spPr>
      </p:pic>
      <p:pic>
        <p:nvPicPr>
          <p:cNvPr id="132" name="Google Shape;132;p23"/>
          <p:cNvPicPr preferRelativeResize="0"/>
          <p:nvPr/>
        </p:nvPicPr>
        <p:blipFill>
          <a:blip r:embed="rId4">
            <a:alphaModFix/>
          </a:blip>
          <a:stretch>
            <a:fillRect/>
          </a:stretch>
        </p:blipFill>
        <p:spPr>
          <a:xfrm>
            <a:off x="152400" y="1938050"/>
            <a:ext cx="4419600" cy="26716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90200" y="60675"/>
            <a:ext cx="53139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sp>
        <p:nvSpPr>
          <p:cNvPr id="138" name="Google Shape;138;p24"/>
          <p:cNvSpPr txBox="1"/>
          <p:nvPr/>
        </p:nvSpPr>
        <p:spPr>
          <a:xfrm>
            <a:off x="3466275" y="688675"/>
            <a:ext cx="4311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total clusters </a:t>
            </a:r>
            <a:r>
              <a:rPr lang="en"/>
              <a:t>obtained</a:t>
            </a:r>
            <a:r>
              <a:rPr lang="en"/>
              <a:t>  are </a:t>
            </a:r>
            <a:r>
              <a:rPr lang="en"/>
              <a:t>displayed on the left side.</a:t>
            </a:r>
            <a:endParaRPr/>
          </a:p>
        </p:txBody>
      </p:sp>
      <p:sp>
        <p:nvSpPr>
          <p:cNvPr id="139" name="Google Shape;139;p24"/>
          <p:cNvSpPr txBox="1"/>
          <p:nvPr/>
        </p:nvSpPr>
        <p:spPr>
          <a:xfrm>
            <a:off x="3466275" y="1359550"/>
            <a:ext cx="5373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image given below shows the function of </a:t>
            </a:r>
            <a:r>
              <a:rPr b="1" lang="en"/>
              <a:t>show recommendation</a:t>
            </a:r>
            <a:r>
              <a:rPr lang="en"/>
              <a:t> based on the user input and it will display the best </a:t>
            </a:r>
            <a:r>
              <a:rPr lang="en"/>
              <a:t>similar</a:t>
            </a:r>
            <a:r>
              <a:rPr lang="en"/>
              <a:t> cluster to them.</a:t>
            </a:r>
            <a:endParaRPr/>
          </a:p>
        </p:txBody>
      </p:sp>
      <p:pic>
        <p:nvPicPr>
          <p:cNvPr id="140" name="Google Shape;140;p24"/>
          <p:cNvPicPr preferRelativeResize="0"/>
          <p:nvPr/>
        </p:nvPicPr>
        <p:blipFill>
          <a:blip r:embed="rId3">
            <a:alphaModFix/>
          </a:blip>
          <a:stretch>
            <a:fillRect/>
          </a:stretch>
        </p:blipFill>
        <p:spPr>
          <a:xfrm>
            <a:off x="152400" y="785775"/>
            <a:ext cx="2542875" cy="4200525"/>
          </a:xfrm>
          <a:prstGeom prst="rect">
            <a:avLst/>
          </a:prstGeom>
          <a:noFill/>
          <a:ln>
            <a:noFill/>
          </a:ln>
        </p:spPr>
      </p:pic>
      <p:pic>
        <p:nvPicPr>
          <p:cNvPr id="141" name="Google Shape;141;p24"/>
          <p:cNvPicPr preferRelativeResize="0"/>
          <p:nvPr/>
        </p:nvPicPr>
        <p:blipFill>
          <a:blip r:embed="rId4">
            <a:alphaModFix/>
          </a:blip>
          <a:stretch>
            <a:fillRect/>
          </a:stretch>
        </p:blipFill>
        <p:spPr>
          <a:xfrm>
            <a:off x="4007150" y="2571750"/>
            <a:ext cx="2933700" cy="144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ROLE OF EACH GROUP MEMBER</a:t>
            </a:r>
            <a:endParaRPr/>
          </a:p>
        </p:txBody>
      </p:sp>
      <p:graphicFrame>
        <p:nvGraphicFramePr>
          <p:cNvPr id="147" name="Google Shape;147;p25"/>
          <p:cNvGraphicFramePr/>
          <p:nvPr/>
        </p:nvGraphicFramePr>
        <p:xfrm>
          <a:off x="311700" y="1328750"/>
          <a:ext cx="3000000" cy="3000000"/>
        </p:xfrm>
        <a:graphic>
          <a:graphicData uri="http://schemas.openxmlformats.org/drawingml/2006/table">
            <a:tbl>
              <a:tblPr>
                <a:noFill/>
                <a:tableStyleId>{5ACA15D9-8822-45E0-9A6E-98124466FF67}</a:tableStyleId>
              </a:tblPr>
              <a:tblGrid>
                <a:gridCol w="2187850"/>
                <a:gridCol w="2084850"/>
                <a:gridCol w="2084850"/>
                <a:gridCol w="2084850"/>
              </a:tblGrid>
              <a:tr h="681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Coding</a:t>
                      </a:r>
                      <a:endParaRPr/>
                    </a:p>
                  </a:txBody>
                  <a:tcPr marT="91425" marB="91425" marR="91425" marL="91425"/>
                </a:tc>
                <a:tc>
                  <a:txBody>
                    <a:bodyPr/>
                    <a:lstStyle/>
                    <a:p>
                      <a:pPr indent="0" lvl="0" marL="0" rtl="0" algn="l">
                        <a:spcBef>
                          <a:spcPts val="0"/>
                        </a:spcBef>
                        <a:spcAft>
                          <a:spcPts val="0"/>
                        </a:spcAft>
                        <a:buNone/>
                      </a:pPr>
                      <a:r>
                        <a:rPr lang="en"/>
                        <a:t>Report Writing</a:t>
                      </a:r>
                      <a:endParaRPr/>
                    </a:p>
                  </a:txBody>
                  <a:tcPr marT="91425" marB="91425" marR="91425" marL="91425"/>
                </a:tc>
                <a:tc>
                  <a:txBody>
                    <a:bodyPr/>
                    <a:lstStyle/>
                    <a:p>
                      <a:pPr indent="0" lvl="0" marL="0" rtl="0" algn="l">
                        <a:spcBef>
                          <a:spcPts val="0"/>
                        </a:spcBef>
                        <a:spcAft>
                          <a:spcPts val="0"/>
                        </a:spcAft>
                        <a:buNone/>
                      </a:pPr>
                      <a:r>
                        <a:rPr lang="en"/>
                        <a:t>Presentation</a:t>
                      </a:r>
                      <a:endParaRPr/>
                    </a:p>
                  </a:txBody>
                  <a:tcPr marT="91425" marB="91425" marR="91425" marL="91425"/>
                </a:tc>
              </a:tr>
              <a:tr h="681825">
                <a:tc>
                  <a:txBody>
                    <a:bodyPr/>
                    <a:lstStyle/>
                    <a:p>
                      <a:pPr indent="0" lvl="0" marL="0" rtl="0" algn="l">
                        <a:spcBef>
                          <a:spcPts val="0"/>
                        </a:spcBef>
                        <a:spcAft>
                          <a:spcPts val="0"/>
                        </a:spcAft>
                        <a:buNone/>
                      </a:pPr>
                      <a:r>
                        <a:rPr lang="en"/>
                        <a:t>Vismay Patel</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r h="681825">
                <a:tc>
                  <a:txBody>
                    <a:bodyPr/>
                    <a:lstStyle/>
                    <a:p>
                      <a:pPr indent="0" lvl="0" marL="0" rtl="0" algn="l">
                        <a:spcBef>
                          <a:spcPts val="0"/>
                        </a:spcBef>
                        <a:spcAft>
                          <a:spcPts val="0"/>
                        </a:spcAft>
                        <a:buNone/>
                      </a:pPr>
                      <a:r>
                        <a:rPr lang="en"/>
                        <a:t>Nisarg Patel</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r h="681825">
                <a:tc>
                  <a:txBody>
                    <a:bodyPr/>
                    <a:lstStyle/>
                    <a:p>
                      <a:pPr indent="0" lvl="0" marL="0" rtl="0" algn="l">
                        <a:spcBef>
                          <a:spcPts val="0"/>
                        </a:spcBef>
                        <a:spcAft>
                          <a:spcPts val="0"/>
                        </a:spcAft>
                        <a:buNone/>
                      </a:pPr>
                      <a:r>
                        <a:rPr lang="en"/>
                        <a:t>Shivam lakhtariya</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r h="681825">
                <a:tc>
                  <a:txBody>
                    <a:bodyPr/>
                    <a:lstStyle/>
                    <a:p>
                      <a:pPr indent="0" lvl="0" marL="0" rtl="0" algn="l">
                        <a:spcBef>
                          <a:spcPts val="0"/>
                        </a:spcBef>
                        <a:spcAft>
                          <a:spcPts val="0"/>
                        </a:spcAft>
                        <a:buNone/>
                      </a:pPr>
                      <a:r>
                        <a:rPr lang="en"/>
                        <a:t>Priyanshi shah</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chemeClr val="dk1"/>
              </a:buClr>
              <a:buSzPts val="2100"/>
              <a:buChar char="●"/>
            </a:pPr>
            <a:r>
              <a:rPr lang="en" sz="2100">
                <a:solidFill>
                  <a:schemeClr val="dk1"/>
                </a:solidFill>
              </a:rPr>
              <a:t>Right now we have performed collaborative filtering</a:t>
            </a:r>
            <a:r>
              <a:rPr lang="en" sz="2100"/>
              <a:t>.</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We will implement a clustering based on product rating </a:t>
            </a:r>
            <a:r>
              <a:rPr lang="en" sz="2100"/>
              <a:t>and product ID which will form a cluster of similar product based on the product ID with the help of the user’s .</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So next we will try to implement hybrid filtering which includes both content-based filtering as well as collaborative filtering.</a:t>
            </a:r>
            <a:endParaRPr sz="2100"/>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solidFill>
                <a:schemeClr val="dk1"/>
              </a:solidFill>
            </a:endParaRPr>
          </a:p>
        </p:txBody>
      </p:sp>
      <p:sp>
        <p:nvSpPr>
          <p:cNvPr id="153" name="Google Shape;153;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59" name="Google Shape;159;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55600" lvl="0" marL="457200" rtl="0" algn="just">
              <a:lnSpc>
                <a:spcPct val="10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P. Resnick, H.R. Varian, Recommender systems, Communications of the ACM 40 (3) (1997) 56–58. </a:t>
            </a:r>
            <a:endParaRPr sz="2000">
              <a:latin typeface="Times New Roman"/>
              <a:ea typeface="Times New Roman"/>
              <a:cs typeface="Times New Roman"/>
              <a:sym typeface="Times New Roman"/>
            </a:endParaRPr>
          </a:p>
          <a:p>
            <a:pPr indent="-355600" lvl="0" marL="457200" rtl="0" algn="just">
              <a:lnSpc>
                <a:spcPct val="100000"/>
              </a:lnSpc>
              <a:spcBef>
                <a:spcPts val="250"/>
              </a:spcBef>
              <a:spcAft>
                <a:spcPts val="0"/>
              </a:spcAft>
              <a:buSzPts val="2000"/>
              <a:buFont typeface="Times New Roman"/>
              <a:buChar char="●"/>
            </a:pPr>
            <a:r>
              <a:rPr lang="en" sz="2000">
                <a:latin typeface="Times New Roman"/>
                <a:ea typeface="Times New Roman"/>
                <a:cs typeface="Times New Roman"/>
                <a:sym typeface="Times New Roman"/>
              </a:rPr>
              <a:t>S. Kangas, Collaborative filtering and recommendation systems, in: VTT Information Technology, 2002.</a:t>
            </a:r>
            <a:endParaRPr sz="2000">
              <a:latin typeface="Times New Roman"/>
              <a:ea typeface="Times New Roman"/>
              <a:cs typeface="Times New Roman"/>
              <a:sym typeface="Times New Roman"/>
            </a:endParaRPr>
          </a:p>
          <a:p>
            <a:pPr indent="-355600" lvl="0" marL="457200" rtl="0" algn="just">
              <a:lnSpc>
                <a:spcPct val="100000"/>
              </a:lnSpc>
              <a:spcBef>
                <a:spcPts val="250"/>
              </a:spcBef>
              <a:spcAft>
                <a:spcPts val="0"/>
              </a:spcAft>
              <a:buSzPts val="2000"/>
              <a:buFont typeface="Times New Roman"/>
              <a:buChar char="●"/>
            </a:pPr>
            <a:r>
              <a:rPr lang="en" sz="2000" u="sng">
                <a:solidFill>
                  <a:srgbClr val="000000"/>
                </a:solidFill>
                <a:highlight>
                  <a:srgbClr val="FFFFFF"/>
                </a:highlight>
                <a:latin typeface="Roboto"/>
                <a:ea typeface="Roboto"/>
                <a:cs typeface="Roboto"/>
                <a:sym typeface="Roboto"/>
                <a:hlinkClick r:id="rId3">
                  <a:extLst>
                    <a:ext uri="{A12FA001-AC4F-418D-AE19-62706E023703}">
                      <ahyp:hlinkClr val="tx"/>
                    </a:ext>
                  </a:extLst>
                </a:hlinkClick>
              </a:rPr>
              <a:t>https://scikit-learn.org/stable/modules/generated/sklearn.feature_extraction.text.TfidfVectorizer.html</a:t>
            </a:r>
            <a:r>
              <a:rPr lang="e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457200" rtl="0" algn="l">
              <a:spcBef>
                <a:spcPts val="250"/>
              </a:spcBef>
              <a:spcAft>
                <a:spcPts val="0"/>
              </a:spcAft>
              <a:buNone/>
            </a:pPr>
            <a:r>
              <a:rPr lang="en" sz="3000"/>
              <a:t>DATA SET</a:t>
            </a:r>
            <a:endParaRPr sz="3000"/>
          </a:p>
          <a:p>
            <a:pPr indent="-349250" lvl="0" marL="457200" rtl="0" algn="l">
              <a:spcBef>
                <a:spcPts val="1200"/>
              </a:spcBef>
              <a:spcAft>
                <a:spcPts val="0"/>
              </a:spcAft>
              <a:buSzPts val="1900"/>
              <a:buChar char="●"/>
            </a:pPr>
            <a:r>
              <a:rPr lang="en" sz="1900"/>
              <a:t>http://snap.stanford.edu/data/web-Amazon-links.html</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rPr>
              <a:t>INTRODUCTION</a:t>
            </a:r>
            <a:endParaRPr>
              <a:solidFill>
                <a:srgbClr val="000000"/>
              </a:solidFill>
            </a:endParaRPr>
          </a:p>
        </p:txBody>
      </p:sp>
      <p:sp>
        <p:nvSpPr>
          <p:cNvPr id="71" name="Google Shape;71;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 are designing a product recommendation system which can provide </a:t>
            </a:r>
            <a:r>
              <a:rPr lang="en">
                <a:solidFill>
                  <a:schemeClr val="dk1"/>
                </a:solidFill>
              </a:rPr>
              <a:t>appropriate suggestions to the customers while buying another products. We are designing the system such that </a:t>
            </a:r>
            <a:r>
              <a:rPr lang="en">
                <a:solidFill>
                  <a:schemeClr val="dk1"/>
                </a:solidFill>
              </a:rPr>
              <a:t>it suggests the item </a:t>
            </a:r>
            <a:r>
              <a:rPr lang="en">
                <a:solidFill>
                  <a:schemeClr val="dk1"/>
                </a:solidFill>
              </a:rPr>
              <a:t>based</a:t>
            </a:r>
            <a:r>
              <a:rPr lang="en">
                <a:solidFill>
                  <a:schemeClr val="dk1"/>
                </a:solidFill>
              </a:rPr>
              <a:t> on the ratings of all the other items and also according to their purchase history.It helps the users to make a right choice and also it makes the content more personalised.</a:t>
            </a:r>
            <a:endParaRPr>
              <a:solidFill>
                <a:schemeClr val="dk1"/>
              </a:solidFill>
            </a:endParaRPr>
          </a:p>
          <a:p>
            <a:pPr indent="0" lvl="0" marL="0" rtl="0" algn="l">
              <a:spcBef>
                <a:spcPts val="1200"/>
              </a:spcBef>
              <a:spcAft>
                <a:spcPts val="1200"/>
              </a:spcAft>
              <a:buNone/>
            </a:pPr>
            <a:r>
              <a:rPr lang="en">
                <a:solidFill>
                  <a:schemeClr val="dk1"/>
                </a:solidFill>
              </a:rPr>
              <a:t>We are using </a:t>
            </a:r>
            <a:r>
              <a:rPr lang="en">
                <a:solidFill>
                  <a:schemeClr val="dk1"/>
                </a:solidFill>
              </a:rPr>
              <a:t>collaborative</a:t>
            </a:r>
            <a:r>
              <a:rPr lang="en">
                <a:solidFill>
                  <a:schemeClr val="dk1"/>
                </a:solidFill>
              </a:rPr>
              <a:t> filtering for our recommendation system. It is used as it suggests the product to the user based on interests of other people.Nowadays it is highly used by some major companies to recommend the products to their users.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rPr>
              <a:t>PROBLEM STATEMENT</a:t>
            </a:r>
            <a:endParaRPr>
              <a:solidFill>
                <a:srgbClr val="000000"/>
              </a:solidFill>
            </a:endParaRPr>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000000"/>
              </a:buClr>
              <a:buSzPts val="1800"/>
              <a:buChar char="●"/>
            </a:pPr>
            <a:r>
              <a:rPr lang="en">
                <a:solidFill>
                  <a:srgbClr val="000000"/>
                </a:solidFill>
              </a:rPr>
              <a:t>Nowadays there are many similar products but off different quality and it is hard for a user to choose which product to buy. So it will be helpful to recommend which product to </a:t>
            </a:r>
            <a:r>
              <a:rPr lang="en">
                <a:solidFill>
                  <a:srgbClr val="000000"/>
                </a:solidFill>
              </a:rPr>
              <a:t>use</a:t>
            </a:r>
            <a:r>
              <a:rPr lang="en">
                <a:solidFill>
                  <a:srgbClr val="000000"/>
                </a:solidFill>
              </a:rPr>
              <a:t> based on the ratings and experience of other users.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Secondly the accuracy of different types of filtering is different so we have to choose which filter to use.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For a new user it is hard to choose which product to buy so it is </a:t>
            </a:r>
            <a:r>
              <a:rPr lang="en">
                <a:solidFill>
                  <a:srgbClr val="000000"/>
                </a:solidFill>
              </a:rPr>
              <a:t>necessary</a:t>
            </a:r>
            <a:r>
              <a:rPr lang="en">
                <a:solidFill>
                  <a:srgbClr val="000000"/>
                </a:solidFill>
              </a:rPr>
              <a:t> to recommend the product to the user based on the search keyword that the user has entered to find the product. It has to show the products which are all relevant based on the search.</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rPr>
              <a:t>EXISTING WORK</a:t>
            </a:r>
            <a:endParaRPr>
              <a:solidFill>
                <a:srgbClr val="000000"/>
              </a:solidFill>
            </a:endParaRPr>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We have performed collaborative filtering based on the ratings of the products given by the other customers or users in past using cosine similarity.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When a new user comes to buy a product and enters a keyword to search, we are recommending the products using k-mean text clustering</a:t>
            </a:r>
            <a:r>
              <a:rPr lang="en"/>
              <a:t> based on the keyword </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algorithms for k-mean clustering and cosine similarity are already available.</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rPr>
              <a:t>APPROACH</a:t>
            </a:r>
            <a:endParaRPr>
              <a:solidFill>
                <a:srgbClr val="000000"/>
              </a:solidFill>
            </a:endParaRPr>
          </a:p>
        </p:txBody>
      </p:sp>
      <p:sp>
        <p:nvSpPr>
          <p:cNvPr id="89" name="Google Shape;89;p17"/>
          <p:cNvSpPr txBox="1"/>
          <p:nvPr>
            <p:ph idx="1" type="body"/>
          </p:nvPr>
        </p:nvSpPr>
        <p:spPr>
          <a:xfrm>
            <a:off x="311700" y="964400"/>
            <a:ext cx="8520600" cy="4360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Char char="●"/>
            </a:pPr>
            <a:r>
              <a:rPr lang="en">
                <a:solidFill>
                  <a:schemeClr val="dk1"/>
                </a:solidFill>
              </a:rPr>
              <a:t>For our project, e-commerce data-set was the main requirement. So we had sort-listed somewhat around 3 </a:t>
            </a:r>
            <a:r>
              <a:rPr lang="en">
                <a:solidFill>
                  <a:schemeClr val="dk1"/>
                </a:solidFill>
              </a:rPr>
              <a:t>datasets</a:t>
            </a:r>
            <a:r>
              <a:rPr lang="en">
                <a:solidFill>
                  <a:schemeClr val="dk1"/>
                </a:solidFill>
              </a:rPr>
              <a:t> of different shopping websites like amazon, flipkart and myntra.</a:t>
            </a:r>
            <a:endParaRPr>
              <a:solidFill>
                <a:schemeClr val="dk1"/>
              </a:solidFill>
            </a:endParaRPr>
          </a:p>
          <a:p>
            <a:pPr indent="-334327" lvl="0" marL="457200" rtl="0" algn="l">
              <a:spcBef>
                <a:spcPts val="0"/>
              </a:spcBef>
              <a:spcAft>
                <a:spcPts val="0"/>
              </a:spcAft>
              <a:buClr>
                <a:schemeClr val="dk1"/>
              </a:buClr>
              <a:buSzPct val="100000"/>
              <a:buChar char="●"/>
            </a:pPr>
            <a:r>
              <a:rPr lang="en"/>
              <a:t>So</a:t>
            </a:r>
            <a:r>
              <a:rPr lang="en">
                <a:solidFill>
                  <a:schemeClr val="dk1"/>
                </a:solidFill>
              </a:rPr>
              <a:t> we </a:t>
            </a:r>
            <a:r>
              <a:rPr lang="en">
                <a:solidFill>
                  <a:schemeClr val="dk1"/>
                </a:solidFill>
              </a:rPr>
              <a:t>selected</a:t>
            </a:r>
            <a:r>
              <a:rPr lang="en">
                <a:solidFill>
                  <a:schemeClr val="dk1"/>
                </a:solidFill>
              </a:rPr>
              <a:t> the amazon dataset in which we had modified and cleaned the data in the </a:t>
            </a:r>
            <a:r>
              <a:rPr lang="en">
                <a:solidFill>
                  <a:schemeClr val="dk1"/>
                </a:solidFill>
              </a:rPr>
              <a:t>following</a:t>
            </a:r>
            <a:r>
              <a:rPr lang="en">
                <a:solidFill>
                  <a:schemeClr val="dk1"/>
                </a:solidFill>
              </a:rPr>
              <a:t> ways : - </a:t>
            </a:r>
            <a:endParaRPr>
              <a:solidFill>
                <a:schemeClr val="dk1"/>
              </a:solidFill>
            </a:endParaRPr>
          </a:p>
          <a:p>
            <a:pPr indent="-316706" lvl="1" marL="914400" rtl="0" algn="l">
              <a:spcBef>
                <a:spcPts val="0"/>
              </a:spcBef>
              <a:spcAft>
                <a:spcPts val="0"/>
              </a:spcAft>
              <a:buClr>
                <a:schemeClr val="dk1"/>
              </a:buClr>
              <a:buSzPct val="100000"/>
              <a:buChar char="○"/>
            </a:pPr>
            <a:r>
              <a:rPr lang="en" sz="1500">
                <a:solidFill>
                  <a:schemeClr val="dk1"/>
                </a:solidFill>
              </a:rPr>
              <a:t>We changed the format of data to the require</a:t>
            </a:r>
            <a:r>
              <a:rPr lang="en" sz="1500">
                <a:solidFill>
                  <a:schemeClr val="dk1"/>
                </a:solidFill>
              </a:rPr>
              <a:t>d format i.e. we had converted the text file having rows as feature to the .csv file having columns as features.</a:t>
            </a:r>
            <a:endParaRPr sz="1500">
              <a:solidFill>
                <a:schemeClr val="dk1"/>
              </a:solidFill>
            </a:endParaRPr>
          </a:p>
          <a:p>
            <a:pPr indent="-316706" lvl="1" marL="914400" rtl="0" algn="l">
              <a:spcBef>
                <a:spcPts val="0"/>
              </a:spcBef>
              <a:spcAft>
                <a:spcPts val="0"/>
              </a:spcAft>
              <a:buClr>
                <a:schemeClr val="dk1"/>
              </a:buClr>
              <a:buSzPct val="100000"/>
              <a:buChar char="○"/>
            </a:pPr>
            <a:r>
              <a:rPr lang="en" sz="1500">
                <a:solidFill>
                  <a:schemeClr val="dk1"/>
                </a:solidFill>
              </a:rPr>
              <a:t>Also we had added</a:t>
            </a:r>
            <a:r>
              <a:rPr lang="en" sz="1500">
                <a:solidFill>
                  <a:schemeClr val="dk1"/>
                </a:solidFill>
              </a:rPr>
              <a:t> a product description </a:t>
            </a:r>
            <a:r>
              <a:rPr lang="en" sz="1500">
                <a:solidFill>
                  <a:schemeClr val="dk1"/>
                </a:solidFill>
              </a:rPr>
              <a:t>column to it, which was our main feature for performing clustering.</a:t>
            </a:r>
            <a:endParaRPr sz="1500">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We had analysed how clustering can be performed based on the search of the user by considering product description as a medium of recommendation.</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So further we </a:t>
            </a:r>
            <a:r>
              <a:rPr lang="en"/>
              <a:t>did</a:t>
            </a:r>
            <a:r>
              <a:rPr lang="en">
                <a:solidFill>
                  <a:schemeClr val="dk1"/>
                </a:solidFill>
              </a:rPr>
              <a:t> operations with the rows containing text of product description in the following ways : </a:t>
            </a:r>
            <a:endParaRPr>
              <a:solidFill>
                <a:schemeClr val="dk1"/>
              </a:solidFill>
            </a:endParaRPr>
          </a:p>
          <a:p>
            <a:pPr indent="-310832" lvl="1" marL="914400" rtl="0" algn="l">
              <a:spcBef>
                <a:spcPts val="0"/>
              </a:spcBef>
              <a:spcAft>
                <a:spcPts val="0"/>
              </a:spcAft>
              <a:buClr>
                <a:schemeClr val="dk1"/>
              </a:buClr>
              <a:buSzPct val="100000"/>
              <a:buChar char="○"/>
            </a:pPr>
            <a:r>
              <a:rPr lang="en">
                <a:solidFill>
                  <a:schemeClr val="dk1"/>
                </a:solidFill>
              </a:rPr>
              <a:t>First we converted the rows to the vector form. After that we used </a:t>
            </a:r>
            <a:r>
              <a:rPr lang="en"/>
              <a:t>stopword </a:t>
            </a:r>
            <a:r>
              <a:rPr lang="en">
                <a:solidFill>
                  <a:schemeClr val="dk1"/>
                </a:solidFill>
              </a:rPr>
              <a:t>function to neglect the english words such as is ,an</a:t>
            </a:r>
            <a:r>
              <a:rPr lang="en"/>
              <a:t>, or etc.</a:t>
            </a:r>
            <a:r>
              <a:rPr lang="en">
                <a:solidFill>
                  <a:schemeClr val="dk1"/>
                </a:solidFill>
              </a:rPr>
              <a:t>.</a:t>
            </a:r>
            <a:endParaRPr>
              <a:solidFill>
                <a:schemeClr val="dk1"/>
              </a:solidFill>
            </a:endParaRPr>
          </a:p>
          <a:p>
            <a:pPr indent="-310832" lvl="1" marL="914400" rtl="0" algn="l">
              <a:spcBef>
                <a:spcPts val="0"/>
              </a:spcBef>
              <a:spcAft>
                <a:spcPts val="0"/>
              </a:spcAft>
              <a:buClr>
                <a:schemeClr val="dk1"/>
              </a:buClr>
              <a:buSzPct val="100000"/>
              <a:buChar char="○"/>
            </a:pPr>
            <a:r>
              <a:rPr lang="en">
                <a:solidFill>
                  <a:schemeClr val="dk1"/>
                </a:solidFill>
              </a:rPr>
              <a:t>Further we took the transpose of that in order to consider words with more frequency as a single feature only.</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000000"/>
                </a:solidFill>
              </a:rPr>
              <a:t>APPROACH</a:t>
            </a:r>
            <a:endParaRPr>
              <a:solidFill>
                <a:srgbClr val="000000"/>
              </a:solidFill>
            </a:endParaRPr>
          </a:p>
        </p:txBody>
      </p:sp>
      <p:sp>
        <p:nvSpPr>
          <p:cNvPr id="95" name="Google Shape;95;p18"/>
          <p:cNvSpPr txBox="1"/>
          <p:nvPr>
            <p:ph idx="1" type="body"/>
          </p:nvPr>
        </p:nvSpPr>
        <p:spPr>
          <a:xfrm>
            <a:off x="311700" y="1225225"/>
            <a:ext cx="8520600" cy="34989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rgbClr val="000000"/>
              </a:buClr>
              <a:buSzPts val="1800"/>
              <a:buChar char="●"/>
            </a:pPr>
            <a:r>
              <a:rPr lang="en"/>
              <a:t>Further we need to </a:t>
            </a:r>
            <a:r>
              <a:rPr lang="en"/>
              <a:t>analyze</a:t>
            </a:r>
            <a:r>
              <a:rPr lang="en"/>
              <a:t> how a particular word in a row of product description is important to us. Thus for doing that we used a method having two steps i.e. Term Frequency(TF) and Inverse Document Frequency(IDF).</a:t>
            </a:r>
            <a:endParaRPr/>
          </a:p>
          <a:p>
            <a:pPr indent="-342900" lvl="0" marL="457200" rtl="0" algn="l">
              <a:spcBef>
                <a:spcPts val="0"/>
              </a:spcBef>
              <a:spcAft>
                <a:spcPts val="0"/>
              </a:spcAft>
              <a:buClr>
                <a:srgbClr val="000000"/>
              </a:buClr>
              <a:buSzPts val="1800"/>
              <a:buChar char="●"/>
            </a:pPr>
            <a:r>
              <a:rPr lang="en">
                <a:solidFill>
                  <a:srgbClr val="000000"/>
                </a:solidFill>
              </a:rPr>
              <a:t>Then by using k means  we had </a:t>
            </a:r>
            <a:r>
              <a:rPr lang="en">
                <a:solidFill>
                  <a:srgbClr val="000000"/>
                </a:solidFill>
              </a:rPr>
              <a:t>formed clusters and had plotted the group of clusters.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Finally we build a function named show recommendation which will take user input as keyword.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As a result it will show the most similar cluster </a:t>
            </a:r>
            <a:r>
              <a:rPr lang="en">
                <a:solidFill>
                  <a:srgbClr val="000000"/>
                </a:solidFill>
              </a:rPr>
              <a:t>which</a:t>
            </a:r>
            <a:r>
              <a:rPr lang="en">
                <a:solidFill>
                  <a:srgbClr val="000000"/>
                </a:solidFill>
              </a:rPr>
              <a:t> will be recommended to the user.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rPr>
              <a:t>APPROACH</a:t>
            </a:r>
            <a:r>
              <a:rPr lang="en">
                <a:solidFill>
                  <a:srgbClr val="000000"/>
                </a:solidFill>
              </a:rPr>
              <a:t> </a:t>
            </a:r>
            <a:endParaRPr>
              <a:solidFill>
                <a:srgbClr val="000000"/>
              </a:solidFill>
            </a:endParaRPr>
          </a:p>
        </p:txBody>
      </p:sp>
      <p:sp>
        <p:nvSpPr>
          <p:cNvPr id="101" name="Google Shape;101;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Clr>
                <a:schemeClr val="dk1"/>
              </a:buClr>
              <a:buSzPct val="100000"/>
              <a:buChar char="●"/>
            </a:pPr>
            <a:r>
              <a:rPr lang="en">
                <a:solidFill>
                  <a:schemeClr val="dk1"/>
                </a:solidFill>
              </a:rPr>
              <a:t>To perform </a:t>
            </a:r>
            <a:r>
              <a:rPr lang="en">
                <a:solidFill>
                  <a:schemeClr val="dk1"/>
                </a:solidFill>
              </a:rPr>
              <a:t>collaborative</a:t>
            </a:r>
            <a:r>
              <a:rPr lang="en">
                <a:solidFill>
                  <a:schemeClr val="dk1"/>
                </a:solidFill>
              </a:rPr>
              <a:t> filtering we first needed data in an appropriate format so we converted text format to an excel format so it is properly readable.</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Then we read the excel file to print our data.</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As we had to show the recommendations based on the ratings of the products given to the user, we printed our data in a matrix format where the null values of the ratings were filled with zeros so it is computable.</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Then we transposed the matrix as we had to perform item-item collaborative filtering.</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Then we calculated the cosine similarity </a:t>
            </a:r>
            <a:r>
              <a:rPr lang="en">
                <a:solidFill>
                  <a:schemeClr val="dk1"/>
                </a:solidFill>
              </a:rPr>
              <a:t>between</a:t>
            </a:r>
            <a:r>
              <a:rPr lang="en">
                <a:solidFill>
                  <a:schemeClr val="dk1"/>
                </a:solidFill>
              </a:rPr>
              <a:t> the products which is basically similar as the correlation between the products.</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After that we found the cosine similarity between all the products and formed a  matrix.</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Then based on the purchase of the user and the rating given to the </a:t>
            </a:r>
            <a:r>
              <a:rPr lang="en">
                <a:solidFill>
                  <a:schemeClr val="dk1"/>
                </a:solidFill>
              </a:rPr>
              <a:t>product</a:t>
            </a:r>
            <a:r>
              <a:rPr lang="en">
                <a:solidFill>
                  <a:schemeClr val="dk1"/>
                </a:solidFill>
              </a:rPr>
              <a:t> we will recommend other products based on the similarity with all the other products..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INITIAL RESULTS</a:t>
            </a:r>
            <a:endParaRPr/>
          </a:p>
        </p:txBody>
      </p:sp>
      <p:sp>
        <p:nvSpPr>
          <p:cNvPr id="107" name="Google Shape;107;p20"/>
          <p:cNvSpPr txBox="1"/>
          <p:nvPr>
            <p:ph idx="1" type="body"/>
          </p:nvPr>
        </p:nvSpPr>
        <p:spPr>
          <a:xfrm>
            <a:off x="311700" y="1152475"/>
            <a:ext cx="8520600" cy="384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Recommendations generated based on the product ID and the ratings entered by the user.</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108" name="Google Shape;108;p20"/>
          <p:cNvPicPr preferRelativeResize="0"/>
          <p:nvPr/>
        </p:nvPicPr>
        <p:blipFill>
          <a:blip r:embed="rId3">
            <a:alphaModFix/>
          </a:blip>
          <a:stretch>
            <a:fillRect/>
          </a:stretch>
        </p:blipFill>
        <p:spPr>
          <a:xfrm>
            <a:off x="3335175" y="1677328"/>
            <a:ext cx="2972200" cy="308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0" y="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Similarity matrix</a:t>
            </a:r>
            <a:endParaRPr/>
          </a:p>
        </p:txBody>
      </p:sp>
      <p:sp>
        <p:nvSpPr>
          <p:cNvPr id="114" name="Google Shape;114;p21"/>
          <p:cNvSpPr txBox="1"/>
          <p:nvPr>
            <p:ph idx="1" type="body"/>
          </p:nvPr>
        </p:nvSpPr>
        <p:spPr>
          <a:xfrm>
            <a:off x="311700" y="9238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Clr>
                <a:schemeClr val="dk1"/>
              </a:buClr>
              <a:buSzPct val="61111"/>
              <a:buFont typeface="Arial"/>
              <a:buNone/>
            </a:pPr>
            <a:r>
              <a:t/>
            </a:r>
            <a:endParaRPr/>
          </a:p>
        </p:txBody>
      </p:sp>
      <p:pic>
        <p:nvPicPr>
          <p:cNvPr id="115" name="Google Shape;115;p21"/>
          <p:cNvPicPr preferRelativeResize="0"/>
          <p:nvPr/>
        </p:nvPicPr>
        <p:blipFill>
          <a:blip r:embed="rId3">
            <a:alphaModFix/>
          </a:blip>
          <a:stretch>
            <a:fillRect/>
          </a:stretch>
        </p:blipFill>
        <p:spPr>
          <a:xfrm>
            <a:off x="0" y="846525"/>
            <a:ext cx="9144000" cy="4104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