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8" r:id="rId9"/>
    <p:sldId id="286" r:id="rId10"/>
    <p:sldId id="287" r:id="rId11"/>
    <p:sldId id="288" r:id="rId12"/>
    <p:sldId id="269" r:id="rId13"/>
    <p:sldId id="270" r:id="rId14"/>
    <p:sldId id="271" r:id="rId15"/>
    <p:sldId id="272" r:id="rId16"/>
    <p:sldId id="273" r:id="rId17"/>
    <p:sldId id="274" r:id="rId18"/>
    <p:sldId id="275" r:id="rId19"/>
    <p:sldId id="263" r:id="rId20"/>
    <p:sldId id="264" r:id="rId21"/>
    <p:sldId id="265" r:id="rId22"/>
    <p:sldId id="276" r:id="rId23"/>
    <p:sldId id="277" r:id="rId24"/>
    <p:sldId id="278" r:id="rId25"/>
    <p:sldId id="279" r:id="rId26"/>
    <p:sldId id="280" r:id="rId27"/>
    <p:sldId id="266" r:id="rId28"/>
    <p:sldId id="267" r:id="rId29"/>
    <p:sldId id="281" r:id="rId30"/>
    <p:sldId id="282" r:id="rId31"/>
    <p:sldId id="283" r:id="rId32"/>
    <p:sldId id="284" r:id="rId33"/>
    <p:sldId id="285" r:id="rId34"/>
    <p:sldId id="290" r:id="rId35"/>
    <p:sldId id="291" r:id="rId36"/>
    <p:sldId id="292" r:id="rId37"/>
    <p:sldId id="293" r:id="rId38"/>
    <p:sldId id="294" r:id="rId39"/>
    <p:sldId id="289" r:id="rId40"/>
    <p:sldId id="295" r:id="rId41"/>
    <p:sldId id="296"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CBD02E-C336-4A54-B608-F6B92D83C0ED}"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782EF9-8E75-41A9-A370-285AEC26A82E}" type="slidenum">
              <a:rPr lang="en-US" smtClean="0"/>
              <a:t>‹#›</a:t>
            </a:fld>
            <a:endParaRPr lang="en-US"/>
          </a:p>
        </p:txBody>
      </p:sp>
    </p:spTree>
    <p:extLst>
      <p:ext uri="{BB962C8B-B14F-4D97-AF65-F5344CB8AC3E}">
        <p14:creationId xmlns:p14="http://schemas.microsoft.com/office/powerpoint/2010/main" val="2230642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CBD02E-C336-4A54-B608-F6B92D83C0ED}"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782EF9-8E75-41A9-A370-285AEC26A82E}" type="slidenum">
              <a:rPr lang="en-US" smtClean="0"/>
              <a:t>‹#›</a:t>
            </a:fld>
            <a:endParaRPr lang="en-US"/>
          </a:p>
        </p:txBody>
      </p:sp>
    </p:spTree>
    <p:extLst>
      <p:ext uri="{BB962C8B-B14F-4D97-AF65-F5344CB8AC3E}">
        <p14:creationId xmlns:p14="http://schemas.microsoft.com/office/powerpoint/2010/main" val="1583098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CBD02E-C336-4A54-B608-F6B92D83C0ED}"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782EF9-8E75-41A9-A370-285AEC26A82E}" type="slidenum">
              <a:rPr lang="en-US" smtClean="0"/>
              <a:t>‹#›</a:t>
            </a:fld>
            <a:endParaRPr lang="en-US"/>
          </a:p>
        </p:txBody>
      </p:sp>
    </p:spTree>
    <p:extLst>
      <p:ext uri="{BB962C8B-B14F-4D97-AF65-F5344CB8AC3E}">
        <p14:creationId xmlns:p14="http://schemas.microsoft.com/office/powerpoint/2010/main" val="3470606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CBD02E-C336-4A54-B608-F6B92D83C0ED}"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782EF9-8E75-41A9-A370-285AEC26A82E}" type="slidenum">
              <a:rPr lang="en-US" smtClean="0"/>
              <a:t>‹#›</a:t>
            </a:fld>
            <a:endParaRPr lang="en-US"/>
          </a:p>
        </p:txBody>
      </p:sp>
    </p:spTree>
    <p:extLst>
      <p:ext uri="{BB962C8B-B14F-4D97-AF65-F5344CB8AC3E}">
        <p14:creationId xmlns:p14="http://schemas.microsoft.com/office/powerpoint/2010/main" val="2108244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CBD02E-C336-4A54-B608-F6B92D83C0ED}"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782EF9-8E75-41A9-A370-285AEC26A82E}" type="slidenum">
              <a:rPr lang="en-US" smtClean="0"/>
              <a:t>‹#›</a:t>
            </a:fld>
            <a:endParaRPr lang="en-US"/>
          </a:p>
        </p:txBody>
      </p:sp>
    </p:spTree>
    <p:extLst>
      <p:ext uri="{BB962C8B-B14F-4D97-AF65-F5344CB8AC3E}">
        <p14:creationId xmlns:p14="http://schemas.microsoft.com/office/powerpoint/2010/main" val="1467071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ACBD02E-C336-4A54-B608-F6B92D83C0ED}" type="datetimeFigureOut">
              <a:rPr lang="en-US" smtClean="0"/>
              <a:t>12/14/2022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782EF9-8E75-41A9-A370-285AEC26A82E}" type="slidenum">
              <a:rPr lang="en-US" smtClean="0"/>
              <a:t>‹#›</a:t>
            </a:fld>
            <a:endParaRPr lang="en-US"/>
          </a:p>
        </p:txBody>
      </p:sp>
    </p:spTree>
    <p:extLst>
      <p:ext uri="{BB962C8B-B14F-4D97-AF65-F5344CB8AC3E}">
        <p14:creationId xmlns:p14="http://schemas.microsoft.com/office/powerpoint/2010/main" val="488803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ACBD02E-C336-4A54-B608-F6B92D83C0ED}" type="datetimeFigureOut">
              <a:rPr lang="en-US" smtClean="0"/>
              <a:t>12/14/2022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782EF9-8E75-41A9-A370-285AEC26A82E}" type="slidenum">
              <a:rPr lang="en-US" smtClean="0"/>
              <a:t>‹#›</a:t>
            </a:fld>
            <a:endParaRPr lang="en-US"/>
          </a:p>
        </p:txBody>
      </p:sp>
    </p:spTree>
    <p:extLst>
      <p:ext uri="{BB962C8B-B14F-4D97-AF65-F5344CB8AC3E}">
        <p14:creationId xmlns:p14="http://schemas.microsoft.com/office/powerpoint/2010/main" val="2016794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CBD02E-C336-4A54-B608-F6B92D83C0ED}" type="datetimeFigureOut">
              <a:rPr lang="en-US" smtClean="0"/>
              <a:t>12/14/2022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782EF9-8E75-41A9-A370-285AEC26A82E}" type="slidenum">
              <a:rPr lang="en-US" smtClean="0"/>
              <a:t>‹#›</a:t>
            </a:fld>
            <a:endParaRPr lang="en-US"/>
          </a:p>
        </p:txBody>
      </p:sp>
    </p:spTree>
    <p:extLst>
      <p:ext uri="{BB962C8B-B14F-4D97-AF65-F5344CB8AC3E}">
        <p14:creationId xmlns:p14="http://schemas.microsoft.com/office/powerpoint/2010/main" val="3305430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CBD02E-C336-4A54-B608-F6B92D83C0ED}" type="datetimeFigureOut">
              <a:rPr lang="en-US" smtClean="0"/>
              <a:t>12/14/2022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782EF9-8E75-41A9-A370-285AEC26A82E}" type="slidenum">
              <a:rPr lang="en-US" smtClean="0"/>
              <a:t>‹#›</a:t>
            </a:fld>
            <a:endParaRPr lang="en-US"/>
          </a:p>
        </p:txBody>
      </p:sp>
    </p:spTree>
    <p:extLst>
      <p:ext uri="{BB962C8B-B14F-4D97-AF65-F5344CB8AC3E}">
        <p14:creationId xmlns:p14="http://schemas.microsoft.com/office/powerpoint/2010/main" val="2127470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CBD02E-C336-4A54-B608-F6B92D83C0ED}" type="datetimeFigureOut">
              <a:rPr lang="en-US" smtClean="0"/>
              <a:t>12/14/2022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782EF9-8E75-41A9-A370-285AEC26A82E}" type="slidenum">
              <a:rPr lang="en-US" smtClean="0"/>
              <a:t>‹#›</a:t>
            </a:fld>
            <a:endParaRPr lang="en-US"/>
          </a:p>
        </p:txBody>
      </p:sp>
    </p:spTree>
    <p:extLst>
      <p:ext uri="{BB962C8B-B14F-4D97-AF65-F5344CB8AC3E}">
        <p14:creationId xmlns:p14="http://schemas.microsoft.com/office/powerpoint/2010/main" val="2171389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CBD02E-C336-4A54-B608-F6B92D83C0ED}" type="datetimeFigureOut">
              <a:rPr lang="en-US" smtClean="0"/>
              <a:t>12/14/2022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782EF9-8E75-41A9-A370-285AEC26A82E}" type="slidenum">
              <a:rPr lang="en-US" smtClean="0"/>
              <a:t>‹#›</a:t>
            </a:fld>
            <a:endParaRPr lang="en-US"/>
          </a:p>
        </p:txBody>
      </p:sp>
    </p:spTree>
    <p:extLst>
      <p:ext uri="{BB962C8B-B14F-4D97-AF65-F5344CB8AC3E}">
        <p14:creationId xmlns:p14="http://schemas.microsoft.com/office/powerpoint/2010/main" val="3946072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CBD02E-C336-4A54-B608-F6B92D83C0ED}" type="datetimeFigureOut">
              <a:rPr lang="en-US" smtClean="0"/>
              <a:t>12/14/2022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782EF9-8E75-41A9-A370-285AEC26A82E}" type="slidenum">
              <a:rPr lang="en-US" smtClean="0"/>
              <a:t>‹#›</a:t>
            </a:fld>
            <a:endParaRPr lang="en-US"/>
          </a:p>
        </p:txBody>
      </p:sp>
    </p:spTree>
    <p:extLst>
      <p:ext uri="{BB962C8B-B14F-4D97-AF65-F5344CB8AC3E}">
        <p14:creationId xmlns:p14="http://schemas.microsoft.com/office/powerpoint/2010/main" val="7720052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ocs.trafficserver.apache.org/en/latest/appendices/glossary.en.html#term-revalidation"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113.122.115.12/" TargetMode="External"/><Relationship Id="rId2" Type="http://schemas.openxmlformats.org/officeDocument/2006/relationships/hyperlink" Target="https://images.merolagani.co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103.194.211.21/"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x.com/" TargetMode="External"/><Relationship Id="rId2" Type="http://schemas.openxmlformats.org/officeDocument/2006/relationships/hyperlink" Target="http://all.exampleorigin.com/" TargetMode="External"/><Relationship Id="rId1" Type="http://schemas.openxmlformats.org/officeDocument/2006/relationships/slideLayout" Target="../slideLayouts/slideLayout2.xml"/><Relationship Id="rId4" Type="http://schemas.openxmlformats.org/officeDocument/2006/relationships/hyperlink" Target="http://server.hoster.com/"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docs.trafficserver.apache.org/en/latest/admin-guide/files/logging.yaml.en.html#admin-custom-logs-filters" TargetMode="External"/><Relationship Id="rId2" Type="http://schemas.openxmlformats.org/officeDocument/2006/relationships/hyperlink" Target="https://docs.trafficserver.apache.org/en/latest/admin-guide/files/logging.yaml.en.html#admin-custom-logs-formats" TargetMode="External"/><Relationship Id="rId1" Type="http://schemas.openxmlformats.org/officeDocument/2006/relationships/slideLayout" Target="../slideLayouts/slideLayout2.xml"/><Relationship Id="rId4" Type="http://schemas.openxmlformats.org/officeDocument/2006/relationships/hyperlink" Target="https://docs.trafficserver.apache.org/en/latest/admin-guide/files/logging.yaml.en.html#admin-custom-logs-logs" TargetMode="Externa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infra.apache.org/slack.html" TargetMode="External"/><Relationship Id="rId2" Type="http://schemas.openxmlformats.org/officeDocument/2006/relationships/hyperlink" Target="https://the-asf.slack.com/archives/CHQ1FJ9EG"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ats2.datahub.com.np/myCI/lookup_regex_for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ATS Basics</a:t>
            </a:r>
            <a:endParaRPr lang="en-US" dirty="0"/>
          </a:p>
        </p:txBody>
      </p:sp>
      <p:sp>
        <p:nvSpPr>
          <p:cNvPr id="3" name="Subtitle 2"/>
          <p:cNvSpPr>
            <a:spLocks noGrp="1"/>
          </p:cNvSpPr>
          <p:nvPr>
            <p:ph type="subTitle" idx="1"/>
          </p:nvPr>
        </p:nvSpPr>
        <p:spPr/>
        <p:txBody>
          <a:bodyPr/>
          <a:lstStyle/>
          <a:p>
            <a:r>
              <a:rPr lang="en-US" dirty="0" smtClean="0"/>
              <a:t>Basic Introduction to Apache Traffic Server</a:t>
            </a:r>
            <a:endParaRPr lang="en-US" dirty="0"/>
          </a:p>
        </p:txBody>
      </p:sp>
    </p:spTree>
    <p:extLst>
      <p:ext uri="{BB962C8B-B14F-4D97-AF65-F5344CB8AC3E}">
        <p14:creationId xmlns:p14="http://schemas.microsoft.com/office/powerpoint/2010/main" val="1100282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Directives</a:t>
            </a:r>
            <a:endParaRPr lang="en-US" dirty="0"/>
          </a:p>
        </p:txBody>
      </p:sp>
      <p:sp>
        <p:nvSpPr>
          <p:cNvPr id="3" name="Content Placeholder 2"/>
          <p:cNvSpPr>
            <a:spLocks noGrp="1"/>
          </p:cNvSpPr>
          <p:nvPr>
            <p:ph idx="1"/>
          </p:nvPr>
        </p:nvSpPr>
        <p:spPr/>
        <p:txBody>
          <a:bodyPr/>
          <a:lstStyle/>
          <a:p>
            <a:r>
              <a:rPr lang="en-US" dirty="0"/>
              <a:t>By default, Traffic Server does not cache objects with the following request headers:</a:t>
            </a:r>
          </a:p>
          <a:p>
            <a:r>
              <a:rPr lang="en-US" dirty="0" smtClean="0"/>
              <a:t>Authorization, Cache-Control: no-store, Cache-Control: no-cache, Cookie(for text objects)</a:t>
            </a:r>
          </a:p>
          <a:p>
            <a:r>
              <a:rPr lang="en-US" dirty="0" smtClean="0"/>
              <a:t>But these are modifiable</a:t>
            </a:r>
          </a:p>
          <a:p>
            <a:endParaRPr lang="en-US" dirty="0"/>
          </a:p>
        </p:txBody>
      </p:sp>
    </p:spTree>
    <p:extLst>
      <p:ext uri="{BB962C8B-B14F-4D97-AF65-F5344CB8AC3E}">
        <p14:creationId xmlns:p14="http://schemas.microsoft.com/office/powerpoint/2010/main" val="800273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Origin Server Directives</a:t>
            </a:r>
            <a:endParaRPr lang="en-US" dirty="0"/>
          </a:p>
        </p:txBody>
      </p:sp>
      <p:sp>
        <p:nvSpPr>
          <p:cNvPr id="3" name="Content Placeholder 2"/>
          <p:cNvSpPr>
            <a:spLocks noGrp="1"/>
          </p:cNvSpPr>
          <p:nvPr>
            <p:ph idx="1"/>
          </p:nvPr>
        </p:nvSpPr>
        <p:spPr/>
        <p:txBody>
          <a:bodyPr/>
          <a:lstStyle/>
          <a:p>
            <a:r>
              <a:rPr lang="en-US" dirty="0" smtClean="0"/>
              <a:t>By default Traffic Server does not cache objects with the following</a:t>
            </a:r>
          </a:p>
          <a:p>
            <a:r>
              <a:rPr lang="en-US" dirty="0" smtClean="0"/>
              <a:t>Cache-Control: no –store , </a:t>
            </a:r>
            <a:r>
              <a:rPr lang="en-US" dirty="0" err="1" smtClean="0"/>
              <a:t>Cache-Control:private</a:t>
            </a:r>
            <a:r>
              <a:rPr lang="en-US" dirty="0" smtClean="0"/>
              <a:t> , www-</a:t>
            </a:r>
            <a:r>
              <a:rPr lang="en-US" dirty="0" err="1" smtClean="0"/>
              <a:t>authenticate,set</a:t>
            </a:r>
            <a:r>
              <a:rPr lang="en-US" dirty="0" smtClean="0"/>
              <a:t>-cookie, </a:t>
            </a:r>
            <a:r>
              <a:rPr lang="en-US" dirty="0" err="1" smtClean="0"/>
              <a:t>Cache-control:no-cache</a:t>
            </a:r>
            <a:r>
              <a:rPr lang="en-US" dirty="0" smtClean="0"/>
              <a:t>, Expires with value of 0 or past-date.</a:t>
            </a:r>
          </a:p>
          <a:p>
            <a:endParaRPr lang="en-US" dirty="0" smtClean="0"/>
          </a:p>
        </p:txBody>
      </p:sp>
    </p:spTree>
    <p:extLst>
      <p:ext uri="{BB962C8B-B14F-4D97-AF65-F5344CB8AC3E}">
        <p14:creationId xmlns:p14="http://schemas.microsoft.com/office/powerpoint/2010/main" val="238884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case any Disk Fails</a:t>
            </a:r>
            <a:endParaRPr lang="en-US" dirty="0"/>
          </a:p>
        </p:txBody>
      </p:sp>
      <p:sp>
        <p:nvSpPr>
          <p:cNvPr id="3" name="Content Placeholder 2"/>
          <p:cNvSpPr>
            <a:spLocks noGrp="1"/>
          </p:cNvSpPr>
          <p:nvPr>
            <p:ph idx="1"/>
          </p:nvPr>
        </p:nvSpPr>
        <p:spPr/>
        <p:txBody>
          <a:bodyPr/>
          <a:lstStyle/>
          <a:p>
            <a:r>
              <a:rPr lang="en-US" dirty="0"/>
              <a:t>If the disk fails completely, then Traffic Server marks the entire disk as corrupt and continues to use remaining disks</a:t>
            </a:r>
            <a:r>
              <a:rPr lang="en-US" dirty="0" smtClean="0"/>
              <a:t>.</a:t>
            </a:r>
          </a:p>
          <a:p>
            <a:r>
              <a:rPr lang="en-US" dirty="0"/>
              <a:t> If all of the cache disks fail, then Traffic Server switches to proxy-only mode. </a:t>
            </a:r>
          </a:p>
        </p:txBody>
      </p:sp>
    </p:spTree>
    <p:extLst>
      <p:ext uri="{BB962C8B-B14F-4D97-AF65-F5344CB8AC3E}">
        <p14:creationId xmlns:p14="http://schemas.microsoft.com/office/powerpoint/2010/main" val="1536369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RAM Cache</a:t>
            </a:r>
            <a:endParaRPr lang="en-US" dirty="0"/>
          </a:p>
        </p:txBody>
      </p:sp>
      <p:sp>
        <p:nvSpPr>
          <p:cNvPr id="3" name="Content Placeholder 2"/>
          <p:cNvSpPr>
            <a:spLocks noGrp="1"/>
          </p:cNvSpPr>
          <p:nvPr>
            <p:ph idx="1"/>
          </p:nvPr>
        </p:nvSpPr>
        <p:spPr/>
        <p:txBody>
          <a:bodyPr/>
          <a:lstStyle/>
          <a:p>
            <a:r>
              <a:rPr lang="en-US" dirty="0"/>
              <a:t>Traffic Server maintains a small RAM cache that contains extremely popular objects</a:t>
            </a:r>
            <a:r>
              <a:rPr lang="en-US" dirty="0" smtClean="0"/>
              <a:t>.</a:t>
            </a:r>
          </a:p>
          <a:p>
            <a:r>
              <a:rPr lang="en-US" dirty="0"/>
              <a:t>This RAM cache serves the most popular objects as fast as possible and reduces load on disks, especially during temporary traffic peaks. You can configure the RAM cache size to suit your needs. </a:t>
            </a:r>
          </a:p>
        </p:txBody>
      </p:sp>
    </p:spTree>
    <p:extLst>
      <p:ext uri="{BB962C8B-B14F-4D97-AF65-F5344CB8AC3E}">
        <p14:creationId xmlns:p14="http://schemas.microsoft.com/office/powerpoint/2010/main" val="2289664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Traffic Server Processes</a:t>
            </a:r>
            <a:endParaRPr lang="en-US" dirty="0"/>
          </a:p>
        </p:txBody>
      </p:sp>
      <p:sp>
        <p:nvSpPr>
          <p:cNvPr id="3" name="Content Placeholder 2"/>
          <p:cNvSpPr>
            <a:spLocks noGrp="1"/>
          </p:cNvSpPr>
          <p:nvPr>
            <p:ph idx="1"/>
          </p:nvPr>
        </p:nvSpPr>
        <p:spPr/>
        <p:txBody>
          <a:bodyPr/>
          <a:lstStyle/>
          <a:p>
            <a:r>
              <a:rPr lang="en-US" dirty="0"/>
              <a:t>The </a:t>
            </a:r>
            <a:r>
              <a:rPr lang="en-US" b="1" dirty="0" err="1"/>
              <a:t>traffic_server</a:t>
            </a:r>
            <a:r>
              <a:rPr lang="en-US" dirty="0"/>
              <a:t> process is the transaction processing engine of Traffic Server. It is responsible for accepting connections, processing protocol requests, and serving documents from the cache or origin server</a:t>
            </a:r>
            <a:r>
              <a:rPr lang="en-US" dirty="0" smtClean="0"/>
              <a:t>.</a:t>
            </a:r>
          </a:p>
          <a:p>
            <a:r>
              <a:rPr lang="en-US" dirty="0"/>
              <a:t>The </a:t>
            </a:r>
            <a:r>
              <a:rPr lang="en-US" b="1" dirty="0" err="1"/>
              <a:t>traffic_manager</a:t>
            </a:r>
            <a:r>
              <a:rPr lang="en-US" dirty="0"/>
              <a:t> process is the command and control facility of the Traffic Server, responsible for launching, monitoring, and reconfiguring the </a:t>
            </a:r>
            <a:r>
              <a:rPr lang="en-US" b="1" dirty="0" err="1"/>
              <a:t>traffic_server</a:t>
            </a:r>
            <a:r>
              <a:rPr lang="en-US" dirty="0"/>
              <a:t> process. The </a:t>
            </a:r>
            <a:r>
              <a:rPr lang="en-US" b="1" dirty="0" err="1"/>
              <a:t>traffic_manager</a:t>
            </a:r>
            <a:r>
              <a:rPr lang="en-US" dirty="0"/>
              <a:t> process is also responsible for the proxy </a:t>
            </a:r>
            <a:r>
              <a:rPr lang="en-US" dirty="0" err="1"/>
              <a:t>autoconfiguration</a:t>
            </a:r>
            <a:r>
              <a:rPr lang="en-US" dirty="0"/>
              <a:t> port, the statistics </a:t>
            </a:r>
            <a:r>
              <a:rPr lang="en-US" dirty="0" smtClean="0"/>
              <a:t>interface.</a:t>
            </a:r>
            <a:endParaRPr lang="en-US" dirty="0"/>
          </a:p>
        </p:txBody>
      </p:sp>
    </p:spTree>
    <p:extLst>
      <p:ext uri="{BB962C8B-B14F-4D97-AF65-F5344CB8AC3E}">
        <p14:creationId xmlns:p14="http://schemas.microsoft.com/office/powerpoint/2010/main" val="1487471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Administrative Tools</a:t>
            </a:r>
            <a:endParaRPr lang="en-US" dirty="0"/>
          </a:p>
        </p:txBody>
      </p:sp>
      <p:sp>
        <p:nvSpPr>
          <p:cNvPr id="3" name="Content Placeholder 2"/>
          <p:cNvSpPr>
            <a:spLocks noGrp="1"/>
          </p:cNvSpPr>
          <p:nvPr>
            <p:ph idx="1"/>
          </p:nvPr>
        </p:nvSpPr>
        <p:spPr/>
        <p:txBody>
          <a:bodyPr/>
          <a:lstStyle/>
          <a:p>
            <a:r>
              <a:rPr lang="en-US" dirty="0"/>
              <a:t>The </a:t>
            </a:r>
            <a:r>
              <a:rPr lang="en-US" b="1" dirty="0" err="1"/>
              <a:t>traffic_ctl</a:t>
            </a:r>
            <a:r>
              <a:rPr lang="en-US" dirty="0"/>
              <a:t> command-line interface is a text-based interface from which you can monitor Traffic Server performance and network traffic, as well as configure the Traffic Server system</a:t>
            </a:r>
            <a:r>
              <a:rPr lang="en-US" dirty="0" smtClean="0"/>
              <a:t>.</a:t>
            </a:r>
          </a:p>
          <a:p>
            <a:r>
              <a:rPr lang="en-US" dirty="0"/>
              <a:t>Various configuration files enable you to configure Traffic Server through a simple file-editing and signal-handling interface. Any changes you make through </a:t>
            </a:r>
            <a:r>
              <a:rPr lang="en-US" b="1" dirty="0" err="1"/>
              <a:t>traffic_ctl</a:t>
            </a:r>
            <a:r>
              <a:rPr lang="en-US" dirty="0"/>
              <a:t> are automatically made to the configuration files as well</a:t>
            </a:r>
            <a:r>
              <a:rPr lang="en-US" dirty="0" smtClean="0"/>
              <a:t>.(See More Detail in configuration files)</a:t>
            </a:r>
            <a:endParaRPr lang="en-US" dirty="0"/>
          </a:p>
          <a:p>
            <a:endParaRPr lang="en-US" dirty="0"/>
          </a:p>
        </p:txBody>
      </p:sp>
    </p:spTree>
    <p:extLst>
      <p:ext uri="{BB962C8B-B14F-4D97-AF65-F5344CB8AC3E}">
        <p14:creationId xmlns:p14="http://schemas.microsoft.com/office/powerpoint/2010/main" val="42738264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HTTP Web Proxy Caching</a:t>
            </a:r>
            <a:endParaRPr lang="en-US" dirty="0"/>
          </a:p>
        </p:txBody>
      </p:sp>
      <p:sp>
        <p:nvSpPr>
          <p:cNvPr id="3" name="Content Placeholder 2"/>
          <p:cNvSpPr>
            <a:spLocks noGrp="1"/>
          </p:cNvSpPr>
          <p:nvPr>
            <p:ph idx="1"/>
          </p:nvPr>
        </p:nvSpPr>
        <p:spPr/>
        <p:txBody>
          <a:bodyPr/>
          <a:lstStyle/>
          <a:p>
            <a:r>
              <a:rPr lang="en-US" dirty="0" smtClean="0"/>
              <a:t>A caching server must act as a web proxy server to serve requests.</a:t>
            </a:r>
          </a:p>
          <a:p>
            <a:r>
              <a:rPr lang="en-US" dirty="0" smtClean="0"/>
              <a:t>A web proxy server either serves the requests or forward it to the origin server.</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6271" y="3200116"/>
            <a:ext cx="7115174" cy="3437127"/>
          </a:xfrm>
          <a:prstGeom prst="rect">
            <a:avLst/>
          </a:prstGeom>
        </p:spPr>
      </p:pic>
    </p:spTree>
    <p:extLst>
      <p:ext uri="{BB962C8B-B14F-4D97-AF65-F5344CB8AC3E}">
        <p14:creationId xmlns:p14="http://schemas.microsoft.com/office/powerpoint/2010/main" val="3882643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Traffic Server Request Flow</a:t>
            </a:r>
            <a:endParaRPr lang="en-US" dirty="0"/>
          </a:p>
        </p:txBody>
      </p:sp>
      <p:sp>
        <p:nvSpPr>
          <p:cNvPr id="3" name="Content Placeholder 2"/>
          <p:cNvSpPr>
            <a:spLocks noGrp="1"/>
          </p:cNvSpPr>
          <p:nvPr>
            <p:ph idx="1"/>
          </p:nvPr>
        </p:nvSpPr>
        <p:spPr/>
        <p:txBody>
          <a:bodyPr>
            <a:normAutofit fontScale="85000" lnSpcReduction="20000"/>
          </a:bodyPr>
          <a:lstStyle/>
          <a:p>
            <a:pPr marL="514350" indent="-514350">
              <a:buFont typeface="+mj-lt"/>
              <a:buAutoNum type="arabicPeriod"/>
            </a:pPr>
            <a:r>
              <a:rPr lang="en-US" dirty="0"/>
              <a:t>Traffic Server receives a client request for a web object.</a:t>
            </a:r>
          </a:p>
          <a:p>
            <a:pPr marL="514350" indent="-514350">
              <a:buFont typeface="+mj-lt"/>
              <a:buAutoNum type="arabicPeriod"/>
            </a:pPr>
            <a:r>
              <a:rPr lang="en-US" dirty="0"/>
              <a:t>Using </a:t>
            </a:r>
            <a:r>
              <a:rPr lang="en-US" dirty="0" smtClean="0"/>
              <a:t>the </a:t>
            </a:r>
            <a:r>
              <a:rPr lang="en-US" dirty="0"/>
              <a:t>object address, Traffic Server tries to locate the requested object in its object database (</a:t>
            </a:r>
            <a:r>
              <a:rPr lang="en-US" i="1" dirty="0"/>
              <a:t>cache</a:t>
            </a:r>
            <a:r>
              <a:rPr lang="en-US" dirty="0"/>
              <a:t>).</a:t>
            </a:r>
          </a:p>
          <a:p>
            <a:pPr marL="514350" indent="-514350">
              <a:buFont typeface="+mj-lt"/>
              <a:buAutoNum type="arabicPeriod"/>
            </a:pPr>
            <a:r>
              <a:rPr lang="en-US" dirty="0" smtClean="0"/>
              <a:t>If the object is in the cache, then Traffic Server checks to see if the object is fresh enough to serve. If it is fresh, then Traffic Server serves it to the client as a </a:t>
            </a:r>
            <a:r>
              <a:rPr lang="en-US" i="1" dirty="0" smtClean="0"/>
              <a:t>cache hit</a:t>
            </a:r>
            <a:r>
              <a:rPr lang="en-US" dirty="0" smtClean="0"/>
              <a:t> (see the figure below).</a:t>
            </a:r>
            <a:endParaRPr lang="en-US" dirty="0"/>
          </a:p>
          <a:p>
            <a:pPr marL="514350" indent="-514350">
              <a:buFont typeface="+mj-lt"/>
              <a:buAutoNum type="arabicPeriod"/>
            </a:pPr>
            <a:r>
              <a:rPr lang="en-US" dirty="0"/>
              <a:t>If the data in the cache is stale, then Traffic Server connects to the origin server and checks if the object is still fresh (a </a:t>
            </a:r>
            <a:r>
              <a:rPr lang="en-US" dirty="0">
                <a:hlinkClick r:id="rId2"/>
              </a:rPr>
              <a:t>revalidation</a:t>
            </a:r>
            <a:r>
              <a:rPr lang="en-US" dirty="0"/>
              <a:t>). If it is, then Traffic Server immediately sends the cached copy to the client.</a:t>
            </a:r>
          </a:p>
          <a:p>
            <a:pPr marL="514350" indent="-514350">
              <a:buFont typeface="+mj-lt"/>
              <a:buAutoNum type="arabicPeriod"/>
            </a:pPr>
            <a:r>
              <a:rPr lang="en-US" dirty="0"/>
              <a:t>If the object is not in the cache (a </a:t>
            </a:r>
            <a:r>
              <a:rPr lang="en-US" i="1" dirty="0"/>
              <a:t>cache miss</a:t>
            </a:r>
            <a:r>
              <a:rPr lang="en-US" dirty="0"/>
              <a:t>) or if the server indicates the cached copy is no longer valid, then Traffic Server obtains the object from the origin server. The object is then simultaneously streamed to the client and the Traffic Server local cache (see the figure below). Subsequent requests for the object can be served faster because the object is retrieved directly from cache.</a:t>
            </a:r>
          </a:p>
          <a:p>
            <a:endParaRPr lang="en-US" dirty="0" smtClean="0"/>
          </a:p>
        </p:txBody>
      </p:sp>
    </p:spTree>
    <p:extLst>
      <p:ext uri="{BB962C8B-B14F-4D97-AF65-F5344CB8AC3E}">
        <p14:creationId xmlns:p14="http://schemas.microsoft.com/office/powerpoint/2010/main" val="147107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Cached Object Freshness</a:t>
            </a:r>
            <a:endParaRPr lang="en-US" dirty="0"/>
          </a:p>
        </p:txBody>
      </p:sp>
      <p:sp>
        <p:nvSpPr>
          <p:cNvPr id="3" name="Content Placeholder 2"/>
          <p:cNvSpPr>
            <a:spLocks noGrp="1"/>
          </p:cNvSpPr>
          <p:nvPr>
            <p:ph idx="1"/>
          </p:nvPr>
        </p:nvSpPr>
        <p:spPr/>
        <p:txBody>
          <a:bodyPr>
            <a:normAutofit fontScale="92500" lnSpcReduction="10000"/>
          </a:bodyPr>
          <a:lstStyle/>
          <a:p>
            <a:r>
              <a:rPr lang="en-US" dirty="0"/>
              <a:t>When Traffic Server receives a request for a web object, it first tries to locate the requested object in its cache. If the object is in cache, then Traffic Server checks to see if the object is fresh enough to serve</a:t>
            </a:r>
            <a:r>
              <a:rPr lang="en-US" dirty="0" smtClean="0"/>
              <a:t>.</a:t>
            </a:r>
          </a:p>
          <a:p>
            <a:r>
              <a:rPr lang="en-US" dirty="0"/>
              <a:t>For HTTP objects, Traffic Server supports optional author-specified expiration dates.</a:t>
            </a:r>
            <a:r>
              <a:rPr lang="en-US" b="1" dirty="0"/>
              <a:t> Traffic Server adheres to these expiration dates</a:t>
            </a:r>
            <a:r>
              <a:rPr lang="en-US" b="1" dirty="0" smtClean="0"/>
              <a:t>;</a:t>
            </a:r>
          </a:p>
          <a:p>
            <a:pPr marL="514350" indent="-514350">
              <a:buFont typeface="+mj-lt"/>
              <a:buAutoNum type="arabicPeriod"/>
            </a:pPr>
            <a:r>
              <a:rPr lang="en-US" i="1" dirty="0" smtClean="0"/>
              <a:t>Checks Expires or max-age header</a:t>
            </a:r>
          </a:p>
          <a:p>
            <a:pPr marL="514350" indent="-514350">
              <a:buFont typeface="+mj-lt"/>
              <a:buAutoNum type="arabicPeriod"/>
            </a:pPr>
            <a:r>
              <a:rPr lang="en-US" i="1" dirty="0" smtClean="0"/>
              <a:t>Checks the Last-Modified / Date header (</a:t>
            </a:r>
            <a:r>
              <a:rPr lang="en-US" i="1" dirty="0" err="1" smtClean="0"/>
              <a:t>freshness_limit</a:t>
            </a:r>
            <a:r>
              <a:rPr lang="en-US" i="1" dirty="0" smtClean="0"/>
              <a:t>= (date-</a:t>
            </a:r>
            <a:r>
              <a:rPr lang="en-US" i="1" dirty="0" err="1" smtClean="0"/>
              <a:t>last_modified</a:t>
            </a:r>
            <a:r>
              <a:rPr lang="en-US" i="1" dirty="0" smtClean="0"/>
              <a:t>)*0.10(can </a:t>
            </a:r>
            <a:r>
              <a:rPr lang="en-US" i="1" smtClean="0"/>
              <a:t>be specified)</a:t>
            </a:r>
            <a:endParaRPr lang="en-US" i="1" dirty="0" smtClean="0"/>
          </a:p>
          <a:p>
            <a:pPr marL="514350" indent="-514350">
              <a:buFont typeface="+mj-lt"/>
              <a:buAutoNum type="arabicPeriod"/>
            </a:pPr>
            <a:r>
              <a:rPr lang="en-US" i="1" dirty="0" smtClean="0"/>
              <a:t>Checks the absolute freshness limit(Can be specified)</a:t>
            </a:r>
          </a:p>
          <a:p>
            <a:pPr marL="514350" indent="-514350">
              <a:buFont typeface="+mj-lt"/>
              <a:buAutoNum type="arabicPeriod"/>
            </a:pPr>
            <a:r>
              <a:rPr lang="en-US" i="1" dirty="0" smtClean="0"/>
              <a:t>Checks revalidation rule in </a:t>
            </a:r>
            <a:r>
              <a:rPr lang="en-US" i="1" dirty="0" err="1" smtClean="0"/>
              <a:t>cache.config</a:t>
            </a:r>
            <a:r>
              <a:rPr lang="en-US" i="1" dirty="0" smtClean="0"/>
              <a:t>(for </a:t>
            </a:r>
            <a:r>
              <a:rPr lang="en-US" i="1" dirty="0" err="1" smtClean="0"/>
              <a:t>eg</a:t>
            </a:r>
            <a:r>
              <a:rPr lang="en-US" i="1" dirty="0" smtClean="0"/>
              <a:t>. Dest_domain=mydomain.com revalidated=1h)</a:t>
            </a:r>
            <a:endParaRPr lang="en-US" i="1" dirty="0"/>
          </a:p>
        </p:txBody>
      </p:sp>
    </p:spTree>
    <p:extLst>
      <p:ext uri="{BB962C8B-B14F-4D97-AF65-F5344CB8AC3E}">
        <p14:creationId xmlns:p14="http://schemas.microsoft.com/office/powerpoint/2010/main" val="84797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files</a:t>
            </a:r>
            <a:endParaRPr lang="en-US" dirty="0"/>
          </a:p>
        </p:txBody>
      </p:sp>
      <p:sp>
        <p:nvSpPr>
          <p:cNvPr id="3" name="Content Placeholder 2"/>
          <p:cNvSpPr>
            <a:spLocks noGrp="1"/>
          </p:cNvSpPr>
          <p:nvPr>
            <p:ph idx="1"/>
          </p:nvPr>
        </p:nvSpPr>
        <p:spPr/>
        <p:txBody>
          <a:bodyPr/>
          <a:lstStyle/>
          <a:p>
            <a:r>
              <a:rPr lang="en-US" dirty="0" smtClean="0"/>
              <a:t>There are certain configuration files that you need to know to modify the workings of the ATS. Some important ones are listed below.</a:t>
            </a:r>
          </a:p>
          <a:p>
            <a:r>
              <a:rPr lang="en-US" dirty="0" err="1" smtClean="0"/>
              <a:t>records.config</a:t>
            </a:r>
            <a:endParaRPr lang="en-US" dirty="0" smtClean="0"/>
          </a:p>
          <a:p>
            <a:r>
              <a:rPr lang="en-US" dirty="0" err="1" smtClean="0"/>
              <a:t>remap.config</a:t>
            </a:r>
            <a:endParaRPr lang="en-US" dirty="0" smtClean="0"/>
          </a:p>
          <a:p>
            <a:r>
              <a:rPr lang="en-US" dirty="0" err="1" smtClean="0"/>
              <a:t>storage.config</a:t>
            </a:r>
            <a:endParaRPr lang="en-US" dirty="0" smtClean="0"/>
          </a:p>
          <a:p>
            <a:r>
              <a:rPr lang="en-US" dirty="0" err="1" smtClean="0"/>
              <a:t>volume.config</a:t>
            </a:r>
            <a:endParaRPr lang="en-US" dirty="0" smtClean="0"/>
          </a:p>
          <a:p>
            <a:r>
              <a:rPr lang="en-US" dirty="0" err="1" smtClean="0"/>
              <a:t>ssl_multicert.config</a:t>
            </a:r>
            <a:endParaRPr lang="en-US" dirty="0" smtClean="0"/>
          </a:p>
          <a:p>
            <a:endParaRPr lang="en-US" dirty="0" smtClean="0"/>
          </a:p>
        </p:txBody>
      </p:sp>
    </p:spTree>
    <p:extLst>
      <p:ext uri="{BB962C8B-B14F-4D97-AF65-F5344CB8AC3E}">
        <p14:creationId xmlns:p14="http://schemas.microsoft.com/office/powerpoint/2010/main" val="3546826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ATS ? </a:t>
            </a:r>
            <a:endParaRPr lang="en-US" dirty="0"/>
          </a:p>
        </p:txBody>
      </p:sp>
      <p:sp>
        <p:nvSpPr>
          <p:cNvPr id="3" name="Content Placeholder 2"/>
          <p:cNvSpPr>
            <a:spLocks noGrp="1"/>
          </p:cNvSpPr>
          <p:nvPr>
            <p:ph idx="1"/>
          </p:nvPr>
        </p:nvSpPr>
        <p:spPr/>
        <p:txBody>
          <a:bodyPr/>
          <a:lstStyle/>
          <a:p>
            <a:r>
              <a:rPr lang="en-US" dirty="0"/>
              <a:t>Apache Traffic Server™ is a high-performance web proxy cache that improves network efficiency and performance by caching frequently-accessed information at </a:t>
            </a:r>
            <a:r>
              <a:rPr lang="en-US" dirty="0" smtClean="0"/>
              <a:t>the </a:t>
            </a:r>
            <a:r>
              <a:rPr lang="en-US" dirty="0"/>
              <a:t>edge of the network</a:t>
            </a:r>
            <a:r>
              <a:rPr lang="en-US" dirty="0" smtClean="0"/>
              <a:t>.</a:t>
            </a:r>
          </a:p>
          <a:p>
            <a:r>
              <a:rPr lang="en-US" dirty="0"/>
              <a:t>This brings content physically closer to end users, while enabling faster delivery and reduced bandwidth use. </a:t>
            </a:r>
            <a:endParaRPr lang="en-US" dirty="0" smtClean="0"/>
          </a:p>
          <a:p>
            <a:endParaRPr lang="en-US" dirty="0"/>
          </a:p>
        </p:txBody>
      </p:sp>
    </p:spTree>
    <p:extLst>
      <p:ext uri="{BB962C8B-B14F-4D97-AF65-F5344CB8AC3E}">
        <p14:creationId xmlns:p14="http://schemas.microsoft.com/office/powerpoint/2010/main" val="7861843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records.config</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056916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remap.config</a:t>
            </a:r>
            <a:endParaRPr lang="en-US" dirty="0"/>
          </a:p>
        </p:txBody>
      </p:sp>
      <p:sp>
        <p:nvSpPr>
          <p:cNvPr id="3" name="Content Placeholder 2"/>
          <p:cNvSpPr>
            <a:spLocks noGrp="1"/>
          </p:cNvSpPr>
          <p:nvPr>
            <p:ph idx="1"/>
          </p:nvPr>
        </p:nvSpPr>
        <p:spPr/>
        <p:txBody>
          <a:bodyPr/>
          <a:lstStyle/>
          <a:p>
            <a:r>
              <a:rPr lang="en-US" dirty="0" smtClean="0"/>
              <a:t>Defines the mapping rules</a:t>
            </a:r>
          </a:p>
          <a:p>
            <a:r>
              <a:rPr lang="en-US" dirty="0" smtClean="0"/>
              <a:t>After you modify </a:t>
            </a:r>
            <a:r>
              <a:rPr lang="en-US" dirty="0" err="1" smtClean="0"/>
              <a:t>remap.config</a:t>
            </a:r>
            <a:r>
              <a:rPr lang="en-US" dirty="0" smtClean="0"/>
              <a:t> run </a:t>
            </a:r>
            <a:r>
              <a:rPr lang="en-US" dirty="0" err="1" smtClean="0"/>
              <a:t>traffic_ctl</a:t>
            </a:r>
            <a:r>
              <a:rPr lang="en-US" dirty="0" smtClean="0"/>
              <a:t> </a:t>
            </a:r>
            <a:r>
              <a:rPr lang="en-US" dirty="0" err="1" smtClean="0"/>
              <a:t>config</a:t>
            </a:r>
            <a:r>
              <a:rPr lang="en-US" dirty="0" smtClean="0"/>
              <a:t> reload to apply changes</a:t>
            </a:r>
          </a:p>
          <a:p>
            <a:r>
              <a:rPr lang="en-US" dirty="0" smtClean="0"/>
              <a:t>Any syntax error will prevent an update </a:t>
            </a:r>
          </a:p>
          <a:p>
            <a:r>
              <a:rPr lang="en-US" dirty="0" smtClean="0"/>
              <a:t>Each line in </a:t>
            </a:r>
            <a:r>
              <a:rPr lang="en-US" dirty="0" err="1" smtClean="0"/>
              <a:t>remap.config</a:t>
            </a:r>
            <a:r>
              <a:rPr lang="en-US" dirty="0" smtClean="0"/>
              <a:t> file must contain a mapping rule.</a:t>
            </a:r>
          </a:p>
          <a:p>
            <a:r>
              <a:rPr lang="en-US" dirty="0" smtClean="0"/>
              <a:t>Format -&gt; type target replacement</a:t>
            </a:r>
          </a:p>
          <a:p>
            <a:r>
              <a:rPr lang="en-US" dirty="0" smtClean="0"/>
              <a:t>Example map </a:t>
            </a:r>
            <a:r>
              <a:rPr lang="en-US" dirty="0" smtClean="0">
                <a:hlinkClick r:id="rId2"/>
              </a:rPr>
              <a:t>https://images.merolagani.com</a:t>
            </a:r>
            <a:r>
              <a:rPr lang="en-US" dirty="0" smtClean="0"/>
              <a:t> </a:t>
            </a:r>
            <a:r>
              <a:rPr lang="en-US" dirty="0" smtClean="0">
                <a:hlinkClick r:id="rId3"/>
              </a:rPr>
              <a:t>http://113.122.115.12</a:t>
            </a:r>
            <a:endParaRPr lang="en-US" dirty="0" smtClean="0"/>
          </a:p>
          <a:p>
            <a:endParaRPr lang="en-US" dirty="0" smtClean="0"/>
          </a:p>
        </p:txBody>
      </p:sp>
    </p:spTree>
    <p:extLst>
      <p:ext uri="{BB962C8B-B14F-4D97-AF65-F5344CB8AC3E}">
        <p14:creationId xmlns:p14="http://schemas.microsoft.com/office/powerpoint/2010/main" val="2447934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remap</a:t>
            </a:r>
            <a:endParaRPr lang="en-US" dirty="0"/>
          </a:p>
        </p:txBody>
      </p:sp>
      <p:sp>
        <p:nvSpPr>
          <p:cNvPr id="3" name="Content Placeholder 2"/>
          <p:cNvSpPr>
            <a:spLocks noGrp="1"/>
          </p:cNvSpPr>
          <p:nvPr>
            <p:ph idx="1"/>
          </p:nvPr>
        </p:nvSpPr>
        <p:spPr/>
        <p:txBody>
          <a:bodyPr/>
          <a:lstStyle/>
          <a:p>
            <a:r>
              <a:rPr lang="en-US" dirty="0" smtClean="0"/>
              <a:t>map : translates incoming request URL to origin server </a:t>
            </a:r>
            <a:r>
              <a:rPr lang="en-US" dirty="0" err="1" smtClean="0"/>
              <a:t>url</a:t>
            </a:r>
            <a:endParaRPr lang="en-US" dirty="0" smtClean="0"/>
          </a:p>
          <a:p>
            <a:r>
              <a:rPr lang="en-US" dirty="0" err="1" smtClean="0"/>
              <a:t>map_with_recv_port</a:t>
            </a:r>
            <a:r>
              <a:rPr lang="en-US" dirty="0" smtClean="0"/>
              <a:t>:  translates with port</a:t>
            </a:r>
          </a:p>
          <a:p>
            <a:r>
              <a:rPr lang="en-US" dirty="0" err="1" smtClean="0"/>
              <a:t>reverse_map</a:t>
            </a:r>
            <a:r>
              <a:rPr lang="en-US" dirty="0" smtClean="0"/>
              <a:t> : Translates the URL in origin server redirect responses to point to traffic server.</a:t>
            </a:r>
          </a:p>
          <a:p>
            <a:r>
              <a:rPr lang="en-US" dirty="0" smtClean="0"/>
              <a:t>redirect : redirect permanent(updates bookmark in browsers)</a:t>
            </a:r>
          </a:p>
          <a:p>
            <a:r>
              <a:rPr lang="en-US" dirty="0" err="1" smtClean="0"/>
              <a:t>redirect_temporary</a:t>
            </a:r>
            <a:r>
              <a:rPr lang="en-US" dirty="0" smtClean="0"/>
              <a:t>: temporarily redirect(307 response)</a:t>
            </a:r>
          </a:p>
        </p:txBody>
      </p:sp>
    </p:spTree>
    <p:extLst>
      <p:ext uri="{BB962C8B-B14F-4D97-AF65-F5344CB8AC3E}">
        <p14:creationId xmlns:p14="http://schemas.microsoft.com/office/powerpoint/2010/main" val="20990566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	(from)</a:t>
            </a:r>
            <a:endParaRPr lang="en-US" dirty="0"/>
          </a:p>
        </p:txBody>
      </p:sp>
      <p:sp>
        <p:nvSpPr>
          <p:cNvPr id="3" name="Content Placeholder 2"/>
          <p:cNvSpPr>
            <a:spLocks noGrp="1"/>
          </p:cNvSpPr>
          <p:nvPr>
            <p:ph idx="1"/>
          </p:nvPr>
        </p:nvSpPr>
        <p:spPr/>
        <p:txBody>
          <a:bodyPr/>
          <a:lstStyle/>
          <a:p>
            <a:r>
              <a:rPr lang="en-US" dirty="0" smtClean="0"/>
              <a:t>Scheme://host:port/path_prefix</a:t>
            </a:r>
          </a:p>
          <a:p>
            <a:r>
              <a:rPr lang="en-US" dirty="0" smtClean="0"/>
              <a:t>http://images.merolagani.com</a:t>
            </a:r>
            <a:endParaRPr lang="en-US" dirty="0"/>
          </a:p>
        </p:txBody>
      </p:sp>
    </p:spTree>
    <p:extLst>
      <p:ext uri="{BB962C8B-B14F-4D97-AF65-F5344CB8AC3E}">
        <p14:creationId xmlns:p14="http://schemas.microsoft.com/office/powerpoint/2010/main" val="23383255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Replacement</a:t>
            </a:r>
            <a:endParaRPr lang="en-US" dirty="0"/>
          </a:p>
        </p:txBody>
      </p:sp>
      <p:sp>
        <p:nvSpPr>
          <p:cNvPr id="3" name="Content Placeholder 2"/>
          <p:cNvSpPr>
            <a:spLocks noGrp="1"/>
          </p:cNvSpPr>
          <p:nvPr>
            <p:ph idx="1"/>
          </p:nvPr>
        </p:nvSpPr>
        <p:spPr/>
        <p:txBody>
          <a:bodyPr/>
          <a:lstStyle/>
          <a:p>
            <a:r>
              <a:rPr lang="en-US" dirty="0" smtClean="0"/>
              <a:t>Scheme://host:port/path_prefix</a:t>
            </a:r>
            <a:endParaRPr lang="en-US" dirty="0"/>
          </a:p>
          <a:p>
            <a:r>
              <a:rPr lang="en-US" dirty="0" smtClean="0"/>
              <a:t>Example: </a:t>
            </a:r>
            <a:r>
              <a:rPr lang="en-US" dirty="0" smtClean="0">
                <a:hlinkClick r:id="rId2"/>
              </a:rPr>
              <a:t>https://103.194.211.21/</a:t>
            </a:r>
            <a:endParaRPr lang="en-US" dirty="0" smtClean="0"/>
          </a:p>
          <a:p>
            <a:endParaRPr lang="en-US" dirty="0"/>
          </a:p>
          <a:p>
            <a:r>
              <a:rPr lang="en-US" dirty="0" smtClean="0"/>
              <a:t>Scheme is http, https, </a:t>
            </a:r>
            <a:r>
              <a:rPr lang="en-US" dirty="0" err="1" smtClean="0"/>
              <a:t>ws</a:t>
            </a:r>
            <a:r>
              <a:rPr lang="en-US" dirty="0" smtClean="0"/>
              <a:t> or </a:t>
            </a:r>
            <a:r>
              <a:rPr lang="en-US" dirty="0" err="1" smtClean="0"/>
              <a:t>wss</a:t>
            </a:r>
            <a:endParaRPr lang="en-US" dirty="0" smtClean="0"/>
          </a:p>
        </p:txBody>
      </p:sp>
    </p:spTree>
    <p:extLst>
      <p:ext uri="{BB962C8B-B14F-4D97-AF65-F5344CB8AC3E}">
        <p14:creationId xmlns:p14="http://schemas.microsoft.com/office/powerpoint/2010/main" val="22802659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Precedence</a:t>
            </a:r>
            <a:endParaRPr lang="en-US" dirty="0"/>
          </a:p>
        </p:txBody>
      </p:sp>
      <p:sp>
        <p:nvSpPr>
          <p:cNvPr id="3" name="Content Placeholder 2"/>
          <p:cNvSpPr>
            <a:spLocks noGrp="1"/>
          </p:cNvSpPr>
          <p:nvPr>
            <p:ph idx="1"/>
          </p:nvPr>
        </p:nvSpPr>
        <p:spPr/>
        <p:txBody>
          <a:bodyPr/>
          <a:lstStyle/>
          <a:p>
            <a:r>
              <a:rPr lang="en-US" dirty="0" err="1" smtClean="0"/>
              <a:t>map_with_recv_port</a:t>
            </a:r>
            <a:r>
              <a:rPr lang="en-US" dirty="0" smtClean="0"/>
              <a:t> and </a:t>
            </a:r>
            <a:r>
              <a:rPr lang="en-US" dirty="0" err="1" smtClean="0"/>
              <a:t>regex_map_with_recv_port</a:t>
            </a:r>
            <a:endParaRPr lang="en-US" dirty="0" smtClean="0"/>
          </a:p>
          <a:p>
            <a:r>
              <a:rPr lang="en-US" dirty="0" smtClean="0"/>
              <a:t>Map and </a:t>
            </a:r>
            <a:r>
              <a:rPr lang="en-US" dirty="0" err="1" smtClean="0"/>
              <a:t>regex_map</a:t>
            </a:r>
            <a:r>
              <a:rPr lang="en-US" dirty="0" smtClean="0"/>
              <a:t> and </a:t>
            </a:r>
            <a:r>
              <a:rPr lang="en-US" dirty="0" err="1" smtClean="0"/>
              <a:t>reverse_map</a:t>
            </a:r>
            <a:endParaRPr lang="en-US" dirty="0" smtClean="0"/>
          </a:p>
          <a:p>
            <a:r>
              <a:rPr lang="en-US" dirty="0" smtClean="0"/>
              <a:t>Redirect and </a:t>
            </a:r>
            <a:r>
              <a:rPr lang="en-US" dirty="0" err="1" smtClean="0"/>
              <a:t>redirect_temporary</a:t>
            </a:r>
            <a:endParaRPr lang="en-US" dirty="0" smtClean="0"/>
          </a:p>
          <a:p>
            <a:r>
              <a:rPr lang="en-US" dirty="0" err="1" smtClean="0"/>
              <a:t>Regex_redirect</a:t>
            </a:r>
            <a:r>
              <a:rPr lang="en-US" dirty="0" smtClean="0"/>
              <a:t> and </a:t>
            </a:r>
            <a:r>
              <a:rPr lang="en-US" dirty="0" err="1" smtClean="0"/>
              <a:t>regex_redirect_temporary</a:t>
            </a:r>
            <a:endParaRPr lang="en-US" dirty="0" smtClean="0"/>
          </a:p>
          <a:p>
            <a:endParaRPr lang="en-US" dirty="0"/>
          </a:p>
        </p:txBody>
      </p:sp>
    </p:spTree>
    <p:extLst>
      <p:ext uri="{BB962C8B-B14F-4D97-AF65-F5344CB8AC3E}">
        <p14:creationId xmlns:p14="http://schemas.microsoft.com/office/powerpoint/2010/main" val="34889258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lstStyle/>
          <a:p>
            <a:r>
              <a:rPr lang="en-US" dirty="0" smtClean="0"/>
              <a:t>map  / </a:t>
            </a:r>
            <a:r>
              <a:rPr lang="en-US" dirty="0" smtClean="0">
                <a:hlinkClick r:id="rId2"/>
              </a:rPr>
              <a:t>http://all.exampleorigin.com</a:t>
            </a:r>
            <a:endParaRPr lang="en-US" dirty="0" smtClean="0"/>
          </a:p>
          <a:p>
            <a:r>
              <a:rPr lang="en-US" dirty="0" smtClean="0"/>
              <a:t>map </a:t>
            </a:r>
            <a:r>
              <a:rPr lang="en-US" dirty="0" smtClean="0">
                <a:hlinkClick r:id="rId3"/>
              </a:rPr>
              <a:t>http://www.x.com/</a:t>
            </a:r>
            <a:r>
              <a:rPr lang="en-US" dirty="0" smtClean="0"/>
              <a:t> </a:t>
            </a:r>
            <a:r>
              <a:rPr lang="en-US" dirty="0" smtClean="0">
                <a:hlinkClick r:id="rId4"/>
              </a:rPr>
              <a:t>http://server.hoster.com</a:t>
            </a:r>
            <a:r>
              <a:rPr lang="en-US" dirty="0" smtClean="0"/>
              <a:t>/</a:t>
            </a:r>
          </a:p>
          <a:p>
            <a:r>
              <a:rPr lang="en-US" dirty="0" err="1" smtClean="0"/>
              <a:t>reverse_map</a:t>
            </a:r>
            <a:r>
              <a:rPr lang="en-US" dirty="0" smtClean="0"/>
              <a:t> </a:t>
            </a:r>
            <a:r>
              <a:rPr lang="en-US" dirty="0" smtClean="0">
                <a:hlinkClick r:id="rId4"/>
              </a:rPr>
              <a:t>http://server.hoster.com/</a:t>
            </a:r>
            <a:r>
              <a:rPr lang="en-US" dirty="0" smtClean="0"/>
              <a:t> </a:t>
            </a:r>
            <a:r>
              <a:rPr lang="en-US" dirty="0" smtClean="0">
                <a:hlinkClick r:id="rId3"/>
              </a:rPr>
              <a:t>http://www.x.com/</a:t>
            </a:r>
            <a:endParaRPr lang="en-US" dirty="0" smtClean="0"/>
          </a:p>
          <a:p>
            <a:endParaRPr lang="en-US" dirty="0"/>
          </a:p>
        </p:txBody>
      </p:sp>
    </p:spTree>
    <p:extLst>
      <p:ext uri="{BB962C8B-B14F-4D97-AF65-F5344CB8AC3E}">
        <p14:creationId xmlns:p14="http://schemas.microsoft.com/office/powerpoint/2010/main" val="34702978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storage.config</a:t>
            </a:r>
            <a:endParaRPr lang="en-US" dirty="0"/>
          </a:p>
        </p:txBody>
      </p:sp>
      <p:sp>
        <p:nvSpPr>
          <p:cNvPr id="3" name="Content Placeholder 2"/>
          <p:cNvSpPr>
            <a:spLocks noGrp="1"/>
          </p:cNvSpPr>
          <p:nvPr>
            <p:ph idx="1"/>
          </p:nvPr>
        </p:nvSpPr>
        <p:spPr/>
        <p:txBody>
          <a:bodyPr/>
          <a:lstStyle/>
          <a:p>
            <a:r>
              <a:rPr lang="en-US" dirty="0" smtClean="0"/>
              <a:t>This configuration files includes all the files, directories and/or hard disk partitions that make up Apache Traffic Server cache.</a:t>
            </a:r>
          </a:p>
          <a:p>
            <a:r>
              <a:rPr lang="en-US" dirty="0" smtClean="0"/>
              <a:t>After modification of </a:t>
            </a:r>
            <a:r>
              <a:rPr lang="en-US" dirty="0" err="1" smtClean="0"/>
              <a:t>storage.config</a:t>
            </a:r>
            <a:r>
              <a:rPr lang="en-US" dirty="0" smtClean="0"/>
              <a:t> new settings will be implemented only after ATS restart.</a:t>
            </a:r>
          </a:p>
          <a:p>
            <a:r>
              <a:rPr lang="en-US" dirty="0" smtClean="0"/>
              <a:t>Format : pathname size [ volume = number] [id = string]</a:t>
            </a:r>
          </a:p>
          <a:p>
            <a:r>
              <a:rPr lang="en-US" dirty="0" smtClean="0"/>
              <a:t>pathname is the name of the partition , directory or file.</a:t>
            </a:r>
          </a:p>
          <a:p>
            <a:r>
              <a:rPr lang="en-US" dirty="0" smtClean="0"/>
              <a:t>size is the size of the named partition </a:t>
            </a:r>
          </a:p>
          <a:p>
            <a:r>
              <a:rPr lang="en-US" dirty="0" smtClean="0"/>
              <a:t>Volume number is the used in the file </a:t>
            </a:r>
            <a:r>
              <a:rPr lang="en-US" dirty="0" err="1" smtClean="0"/>
              <a:t>volume.config</a:t>
            </a:r>
            <a:endParaRPr lang="en-US" dirty="0" smtClean="0"/>
          </a:p>
        </p:txBody>
      </p:sp>
    </p:spTree>
    <p:extLst>
      <p:ext uri="{BB962C8B-B14F-4D97-AF65-F5344CB8AC3E}">
        <p14:creationId xmlns:p14="http://schemas.microsoft.com/office/powerpoint/2010/main" val="35403540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Storage.config</a:t>
            </a:r>
            <a:r>
              <a:rPr lang="en-US" dirty="0" smtClean="0"/>
              <a:t>(</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smtClean="0"/>
              <a:t>Our Current Configuration is /home/</a:t>
            </a:r>
            <a:r>
              <a:rPr lang="en-US" dirty="0" err="1" smtClean="0"/>
              <a:t>tserver</a:t>
            </a:r>
            <a:r>
              <a:rPr lang="en-US" dirty="0" smtClean="0"/>
              <a:t> 500G volume=1</a:t>
            </a:r>
          </a:p>
          <a:p>
            <a:r>
              <a:rPr lang="en-US" dirty="0" smtClean="0"/>
              <a:t>This assures that we assign a cache storage of 500G to ATS.</a:t>
            </a:r>
          </a:p>
          <a:p>
            <a:r>
              <a:rPr lang="en-US" dirty="0" smtClean="0">
                <a:solidFill>
                  <a:srgbClr val="FF0000"/>
                </a:solidFill>
              </a:rPr>
              <a:t>Do not use LVM for storage because it is not supported in ATS.</a:t>
            </a:r>
            <a:endParaRPr lang="en-US" dirty="0">
              <a:solidFill>
                <a:srgbClr val="FF0000"/>
              </a:solidFill>
            </a:endParaRPr>
          </a:p>
          <a:p>
            <a:endParaRPr lang="en-US" dirty="0"/>
          </a:p>
        </p:txBody>
      </p:sp>
    </p:spTree>
    <p:extLst>
      <p:ext uri="{BB962C8B-B14F-4D97-AF65-F5344CB8AC3E}">
        <p14:creationId xmlns:p14="http://schemas.microsoft.com/office/powerpoint/2010/main" val="25641365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Logs</a:t>
            </a:r>
            <a:endParaRPr lang="en-US" dirty="0"/>
          </a:p>
        </p:txBody>
      </p:sp>
      <p:sp>
        <p:nvSpPr>
          <p:cNvPr id="3" name="Content Placeholder 2"/>
          <p:cNvSpPr>
            <a:spLocks noGrp="1"/>
          </p:cNvSpPr>
          <p:nvPr>
            <p:ph idx="1"/>
          </p:nvPr>
        </p:nvSpPr>
        <p:spPr/>
        <p:txBody>
          <a:bodyPr/>
          <a:lstStyle/>
          <a:p>
            <a:r>
              <a:rPr lang="en-US" dirty="0"/>
              <a:t>Traffic Server records information about every transaction (or request) it processes and every error it detects in log files. </a:t>
            </a:r>
            <a:endParaRPr lang="en-US" dirty="0" smtClean="0"/>
          </a:p>
          <a:p>
            <a:r>
              <a:rPr lang="en-US" dirty="0"/>
              <a:t>By analyzing the log files, you can determine how many people use the Traffic Server cache, how much information each person requested, what pages are most popular, and so on. </a:t>
            </a:r>
            <a:endParaRPr lang="en-US" dirty="0" smtClean="0"/>
          </a:p>
          <a:p>
            <a:r>
              <a:rPr lang="en-US" dirty="0" smtClean="0"/>
              <a:t>Enabling Logs : </a:t>
            </a:r>
            <a:r>
              <a:rPr lang="en-US" dirty="0" err="1" smtClean="0"/>
              <a:t>proxy.config.log.logging_enabled</a:t>
            </a:r>
            <a:r>
              <a:rPr lang="en-US" dirty="0" smtClean="0"/>
              <a:t> </a:t>
            </a:r>
            <a:endParaRPr lang="en-US" dirty="0"/>
          </a:p>
        </p:txBody>
      </p:sp>
    </p:spTree>
    <p:extLst>
      <p:ext uri="{BB962C8B-B14F-4D97-AF65-F5344CB8AC3E}">
        <p14:creationId xmlns:p14="http://schemas.microsoft.com/office/powerpoint/2010/main" val="3031113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uses ATS ?</a:t>
            </a:r>
            <a:endParaRPr lang="en-US" dirty="0"/>
          </a:p>
        </p:txBody>
      </p:sp>
      <p:sp>
        <p:nvSpPr>
          <p:cNvPr id="3" name="Content Placeholder 2"/>
          <p:cNvSpPr>
            <a:spLocks noGrp="1"/>
          </p:cNvSpPr>
          <p:nvPr>
            <p:ph idx="1"/>
          </p:nvPr>
        </p:nvSpPr>
        <p:spPr/>
        <p:txBody>
          <a:bodyPr/>
          <a:lstStyle/>
          <a:p>
            <a:r>
              <a:rPr lang="en-US" dirty="0"/>
              <a:t>Traffic Server is designed to improve content delivery for enterprises, Internet service providers (ISPs), backbone providers, and large intranets by maximizing existing and available bandwidth</a:t>
            </a:r>
            <a:r>
              <a:rPr lang="en-US" dirty="0" smtClean="0"/>
              <a:t>.</a:t>
            </a:r>
          </a:p>
          <a:p>
            <a:r>
              <a:rPr lang="en-US" dirty="0" smtClean="0"/>
              <a:t>We are using ATS to provide caching service for our clients for example </a:t>
            </a:r>
            <a:r>
              <a:rPr lang="en-US" dirty="0" err="1" smtClean="0"/>
              <a:t>merolagani’s</a:t>
            </a:r>
            <a:r>
              <a:rPr lang="en-US" dirty="0" smtClean="0"/>
              <a:t> subdomain (images.merolagani.com) .</a:t>
            </a:r>
            <a:endParaRPr lang="en-US" dirty="0"/>
          </a:p>
        </p:txBody>
      </p:sp>
    </p:spTree>
    <p:extLst>
      <p:ext uri="{BB962C8B-B14F-4D97-AF65-F5344CB8AC3E}">
        <p14:creationId xmlns:p14="http://schemas.microsoft.com/office/powerpoint/2010/main" val="39153387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 Types</a:t>
            </a:r>
            <a:endParaRPr lang="en-US" dirty="0"/>
          </a:p>
        </p:txBody>
      </p:sp>
      <p:sp>
        <p:nvSpPr>
          <p:cNvPr id="3" name="Content Placeholder 2"/>
          <p:cNvSpPr>
            <a:spLocks noGrp="1"/>
          </p:cNvSpPr>
          <p:nvPr>
            <p:ph idx="1"/>
          </p:nvPr>
        </p:nvSpPr>
        <p:spPr/>
        <p:txBody>
          <a:bodyPr/>
          <a:lstStyle/>
          <a:p>
            <a:r>
              <a:rPr lang="en-US" dirty="0" smtClean="0"/>
              <a:t>System Logs: </a:t>
            </a:r>
            <a:r>
              <a:rPr lang="en-US" dirty="0"/>
              <a:t>System log files record system information, including messages about the state of Traffic Server and any errors or warnings it produces</a:t>
            </a:r>
            <a:r>
              <a:rPr lang="en-US" dirty="0" smtClean="0"/>
              <a:t>. Its location is /</a:t>
            </a:r>
            <a:r>
              <a:rPr lang="en-US" dirty="0" err="1" smtClean="0"/>
              <a:t>var</a:t>
            </a:r>
            <a:r>
              <a:rPr lang="en-US" dirty="0" smtClean="0"/>
              <a:t>/log/messages . It is the first place you want to see if any error has occurred.</a:t>
            </a:r>
          </a:p>
          <a:p>
            <a:r>
              <a:rPr lang="en-US" dirty="0" smtClean="0"/>
              <a:t>Error Logs: </a:t>
            </a:r>
            <a:r>
              <a:rPr lang="en-US" dirty="0"/>
              <a:t>Error log files record information about why a particular transaction was in error</a:t>
            </a:r>
            <a:r>
              <a:rPr lang="en-US" dirty="0" smtClean="0"/>
              <a:t>.</a:t>
            </a:r>
          </a:p>
          <a:p>
            <a:r>
              <a:rPr lang="en-US" dirty="0" smtClean="0"/>
              <a:t>Event Logs: </a:t>
            </a:r>
            <a:r>
              <a:rPr lang="en-US" dirty="0"/>
              <a:t>Event log files (also called access logs) record information about the state of each transaction Traffic Server processes and form the true bulk of logging output in Traffic Server installations.</a:t>
            </a:r>
          </a:p>
        </p:txBody>
      </p:sp>
    </p:spTree>
    <p:extLst>
      <p:ext uri="{BB962C8B-B14F-4D97-AF65-F5344CB8AC3E}">
        <p14:creationId xmlns:p14="http://schemas.microsoft.com/office/powerpoint/2010/main" val="38845092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Logging.yaml</a:t>
            </a:r>
            <a:endParaRPr lang="en-US" dirty="0"/>
          </a:p>
        </p:txBody>
      </p:sp>
      <p:sp>
        <p:nvSpPr>
          <p:cNvPr id="3" name="Content Placeholder 2"/>
          <p:cNvSpPr>
            <a:spLocks noGrp="1"/>
          </p:cNvSpPr>
          <p:nvPr>
            <p:ph idx="1"/>
          </p:nvPr>
        </p:nvSpPr>
        <p:spPr/>
        <p:txBody>
          <a:bodyPr>
            <a:normAutofit fontScale="92500"/>
          </a:bodyPr>
          <a:lstStyle/>
          <a:p>
            <a:r>
              <a:rPr lang="en-US" dirty="0" smtClean="0"/>
              <a:t>This file enables us to configure the summary logs</a:t>
            </a:r>
          </a:p>
          <a:p>
            <a:r>
              <a:rPr lang="en-US" dirty="0"/>
              <a:t> defines all custom log file formats, filters, and processing options</a:t>
            </a:r>
            <a:r>
              <a:rPr lang="en-US" dirty="0" smtClean="0"/>
              <a:t>.</a:t>
            </a:r>
          </a:p>
          <a:p>
            <a:r>
              <a:rPr lang="en-US" dirty="0" smtClean="0"/>
              <a:t>This has 3 parts a format, a filter and the log file</a:t>
            </a:r>
          </a:p>
          <a:p>
            <a:r>
              <a:rPr lang="en-US" dirty="0" smtClean="0"/>
              <a:t>Format: </a:t>
            </a:r>
            <a:r>
              <a:rPr lang="en-US" dirty="0"/>
              <a:t>A </a:t>
            </a:r>
            <a:r>
              <a:rPr lang="en-US" dirty="0">
                <a:hlinkClick r:id="rId2"/>
              </a:rPr>
              <a:t>format</a:t>
            </a:r>
            <a:r>
              <a:rPr lang="en-US" dirty="0"/>
              <a:t> defines how log lines will appear (as well as whether the logs using the format will be event logs or summary logs</a:t>
            </a:r>
            <a:r>
              <a:rPr lang="en-US" dirty="0" smtClean="0"/>
              <a:t>).</a:t>
            </a:r>
          </a:p>
          <a:p>
            <a:r>
              <a:rPr lang="en-US" dirty="0" smtClean="0"/>
              <a:t>Filter: </a:t>
            </a:r>
            <a:r>
              <a:rPr lang="en-US" dirty="0"/>
              <a:t>A </a:t>
            </a:r>
            <a:r>
              <a:rPr lang="en-US" dirty="0">
                <a:hlinkClick r:id="rId3"/>
              </a:rPr>
              <a:t>filter</a:t>
            </a:r>
            <a:r>
              <a:rPr lang="en-US" dirty="0"/>
              <a:t> defines what events do, and what events don’t, make it into the logs employing the filter.</a:t>
            </a:r>
          </a:p>
          <a:p>
            <a:r>
              <a:rPr lang="en-US" dirty="0" smtClean="0"/>
              <a:t>Log File : </a:t>
            </a:r>
            <a:r>
              <a:rPr lang="en-US" dirty="0"/>
              <a:t>A </a:t>
            </a:r>
            <a:r>
              <a:rPr lang="en-US" dirty="0">
                <a:hlinkClick r:id="rId4"/>
              </a:rPr>
              <a:t>log</a:t>
            </a:r>
            <a:r>
              <a:rPr lang="en-US" dirty="0"/>
              <a:t> </a:t>
            </a:r>
            <a:r>
              <a:rPr lang="en-US" dirty="0" smtClean="0"/>
              <a:t> file defines </a:t>
            </a:r>
            <a:r>
              <a:rPr lang="en-US" dirty="0"/>
              <a:t>where the record of events or summaries ends up</a:t>
            </a:r>
            <a:r>
              <a:rPr lang="en-US" dirty="0" smtClean="0"/>
              <a:t>.</a:t>
            </a:r>
            <a:r>
              <a:rPr lang="en-US" dirty="0"/>
              <a:t/>
            </a:r>
            <a:br>
              <a:rPr lang="en-US" dirty="0"/>
            </a:br>
            <a:endParaRPr lang="en-US" dirty="0"/>
          </a:p>
        </p:txBody>
      </p:sp>
    </p:spTree>
    <p:extLst>
      <p:ext uri="{BB962C8B-B14F-4D97-AF65-F5344CB8AC3E}">
        <p14:creationId xmlns:p14="http://schemas.microsoft.com/office/powerpoint/2010/main" val="4950107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153" y="847165"/>
            <a:ext cx="11685494" cy="5741894"/>
          </a:xfrm>
        </p:spPr>
      </p:pic>
    </p:spTree>
    <p:extLst>
      <p:ext uri="{BB962C8B-B14F-4D97-AF65-F5344CB8AC3E}">
        <p14:creationId xmlns:p14="http://schemas.microsoft.com/office/powerpoint/2010/main" val="21441415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SSL</a:t>
            </a:r>
            <a:endParaRPr lang="en-US" dirty="0"/>
          </a:p>
        </p:txBody>
      </p:sp>
      <p:sp>
        <p:nvSpPr>
          <p:cNvPr id="3" name="Content Placeholder 2"/>
          <p:cNvSpPr>
            <a:spLocks noGrp="1"/>
          </p:cNvSpPr>
          <p:nvPr>
            <p:ph idx="1"/>
          </p:nvPr>
        </p:nvSpPr>
        <p:spPr/>
        <p:txBody>
          <a:bodyPr/>
          <a:lstStyle/>
          <a:p>
            <a:r>
              <a:rPr lang="en-US" dirty="0" err="1" smtClean="0"/>
              <a:t>ssl_multicert.config</a:t>
            </a:r>
            <a:r>
              <a:rPr lang="en-US" dirty="0" smtClean="0"/>
              <a:t> </a:t>
            </a:r>
            <a:r>
              <a:rPr lang="en-US" dirty="0"/>
              <a:t>file lets you configure Traffic Server to use multiple SSL server certificates to terminate the SSL sessions. </a:t>
            </a:r>
            <a:endParaRPr lang="en-US" dirty="0" smtClean="0"/>
          </a:p>
          <a:p>
            <a:r>
              <a:rPr lang="en-US" dirty="0" smtClean="0"/>
              <a:t>Changes to </a:t>
            </a:r>
            <a:r>
              <a:rPr lang="en-US" dirty="0" err="1" smtClean="0"/>
              <a:t>ssl_multicert.config</a:t>
            </a:r>
            <a:r>
              <a:rPr lang="en-US" dirty="0" smtClean="0"/>
              <a:t> can be applied by running </a:t>
            </a:r>
            <a:r>
              <a:rPr lang="en-US" dirty="0" err="1" smtClean="0"/>
              <a:t>traffic_ctl</a:t>
            </a:r>
            <a:r>
              <a:rPr lang="en-US" dirty="0" smtClean="0"/>
              <a:t> </a:t>
            </a:r>
            <a:r>
              <a:rPr lang="en-US" dirty="0" err="1" smtClean="0"/>
              <a:t>config</a:t>
            </a:r>
            <a:r>
              <a:rPr lang="en-US" dirty="0" smtClean="0"/>
              <a:t> reload</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212" y="3536576"/>
            <a:ext cx="10972800" cy="3321424"/>
          </a:xfrm>
          <a:prstGeom prst="rect">
            <a:avLst/>
          </a:prstGeom>
        </p:spPr>
      </p:pic>
    </p:spTree>
    <p:extLst>
      <p:ext uri="{BB962C8B-B14F-4D97-AF65-F5344CB8AC3E}">
        <p14:creationId xmlns:p14="http://schemas.microsoft.com/office/powerpoint/2010/main" val="18852801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Layout</a:t>
            </a:r>
            <a:endParaRPr lang="en-US" dirty="0"/>
          </a:p>
        </p:txBody>
      </p:sp>
      <p:sp>
        <p:nvSpPr>
          <p:cNvPr id="3" name="Content Placeholder 2"/>
          <p:cNvSpPr>
            <a:spLocks noGrp="1"/>
          </p:cNvSpPr>
          <p:nvPr>
            <p:ph idx="1"/>
          </p:nvPr>
        </p:nvSpPr>
        <p:spPr/>
        <p:txBody>
          <a:bodyPr/>
          <a:lstStyle/>
          <a:p>
            <a:r>
              <a:rPr lang="en-US" dirty="0" smtClean="0"/>
              <a:t>Span : Each line in </a:t>
            </a:r>
            <a:r>
              <a:rPr lang="en-US" dirty="0" err="1" smtClean="0"/>
              <a:t>storage.config</a:t>
            </a:r>
            <a:r>
              <a:rPr lang="en-US" dirty="0" smtClean="0"/>
              <a:t> which is treated as a uniform persistent store.</a:t>
            </a:r>
          </a:p>
          <a:p>
            <a:r>
              <a:rPr lang="en-US" dirty="0" smtClean="0"/>
              <a:t>The storage is organized into a set of administrative units which are called cache volumes. </a:t>
            </a:r>
          </a:p>
          <a:p>
            <a:r>
              <a:rPr lang="en-US" dirty="0" smtClean="0"/>
              <a:t>Each cache volume is spread across all the cache spans for robustness.</a:t>
            </a:r>
          </a:p>
          <a:p>
            <a:r>
              <a:rPr lang="en-US" dirty="0" smtClean="0"/>
              <a:t>The intersection of cache volume and cache span is cache stripe.</a:t>
            </a:r>
          </a:p>
          <a:p>
            <a:endParaRPr lang="en-US" dirty="0" smtClean="0"/>
          </a:p>
        </p:txBody>
      </p:sp>
    </p:spTree>
    <p:extLst>
      <p:ext uri="{BB962C8B-B14F-4D97-AF65-F5344CB8AC3E}">
        <p14:creationId xmlns:p14="http://schemas.microsoft.com/office/powerpoint/2010/main" val="35645492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Stripe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4251" y="2232211"/>
            <a:ext cx="9143090" cy="4264677"/>
          </a:xfrm>
        </p:spPr>
      </p:pic>
    </p:spTree>
    <p:extLst>
      <p:ext uri="{BB962C8B-B14F-4D97-AF65-F5344CB8AC3E}">
        <p14:creationId xmlns:p14="http://schemas.microsoft.com/office/powerpoint/2010/main" val="7852226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Stripe</a:t>
            </a:r>
            <a:endParaRPr lang="en-US" dirty="0"/>
          </a:p>
        </p:txBody>
      </p:sp>
      <p:sp>
        <p:nvSpPr>
          <p:cNvPr id="3" name="Content Placeholder 2"/>
          <p:cNvSpPr>
            <a:spLocks noGrp="1"/>
          </p:cNvSpPr>
          <p:nvPr>
            <p:ph idx="1"/>
          </p:nvPr>
        </p:nvSpPr>
        <p:spPr/>
        <p:txBody>
          <a:bodyPr/>
          <a:lstStyle/>
          <a:p>
            <a:r>
              <a:rPr lang="en-US" dirty="0" smtClean="0"/>
              <a:t>Cache stripe are fundamental unit of cache for the implementation.</a:t>
            </a:r>
          </a:p>
          <a:p>
            <a:r>
              <a:rPr lang="en-US" dirty="0" smtClean="0"/>
              <a:t>A cached object is stored entirely in a single stripe and therefore in a single span.</a:t>
            </a:r>
          </a:p>
          <a:p>
            <a:r>
              <a:rPr lang="en-US" dirty="0" smtClean="0"/>
              <a:t>The layout and structure of cache spans, the cache volumes and cache stripes are recomputed from scratch when the </a:t>
            </a:r>
            <a:r>
              <a:rPr lang="en-US" dirty="0" err="1" smtClean="0"/>
              <a:t>traffic_server</a:t>
            </a:r>
            <a:r>
              <a:rPr lang="en-US" dirty="0" smtClean="0"/>
              <a:t> is restarted.</a:t>
            </a:r>
          </a:p>
          <a:p>
            <a:r>
              <a:rPr lang="en-US" dirty="0" smtClean="0"/>
              <a:t>Any changes to </a:t>
            </a:r>
            <a:r>
              <a:rPr lang="en-US" dirty="0" err="1" smtClean="0"/>
              <a:t>storage.config</a:t>
            </a:r>
            <a:r>
              <a:rPr lang="en-US" dirty="0" smtClean="0"/>
              <a:t> or </a:t>
            </a:r>
            <a:r>
              <a:rPr lang="en-US" dirty="0" err="1" smtClean="0"/>
              <a:t>cache.config</a:t>
            </a:r>
            <a:r>
              <a:rPr lang="en-US" dirty="0" smtClean="0"/>
              <a:t> will invalidate the existing cache in its entirety.</a:t>
            </a:r>
          </a:p>
        </p:txBody>
      </p:sp>
    </p:spTree>
    <p:extLst>
      <p:ext uri="{BB962C8B-B14F-4D97-AF65-F5344CB8AC3E}">
        <p14:creationId xmlns:p14="http://schemas.microsoft.com/office/powerpoint/2010/main" val="25265714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Span Structure</a:t>
            </a:r>
            <a:endParaRPr lang="en-US" dirty="0"/>
          </a:p>
        </p:txBody>
      </p:sp>
      <p:sp>
        <p:nvSpPr>
          <p:cNvPr id="3" name="Content Placeholder 2"/>
          <p:cNvSpPr>
            <a:spLocks noGrp="1"/>
          </p:cNvSpPr>
          <p:nvPr>
            <p:ph idx="1"/>
          </p:nvPr>
        </p:nvSpPr>
        <p:spPr/>
        <p:txBody>
          <a:bodyPr/>
          <a:lstStyle/>
          <a:p>
            <a:r>
              <a:rPr lang="en-US" dirty="0" smtClean="0"/>
              <a:t>Each span is marked at the front with a span header of type </a:t>
            </a:r>
            <a:r>
              <a:rPr lang="en-US" dirty="0" err="1" smtClean="0"/>
              <a:t>DiskHeader</a:t>
            </a:r>
            <a:r>
              <a:rPr lang="en-US" dirty="0" smtClean="0"/>
              <a:t>.</a:t>
            </a:r>
          </a:p>
          <a:p>
            <a:r>
              <a:rPr lang="en-US" dirty="0" smtClean="0"/>
              <a:t>Each span is divided into span blocks (similar to normal disk-partitions).</a:t>
            </a:r>
          </a:p>
          <a:p>
            <a:r>
              <a:rPr lang="en-US" dirty="0" smtClean="0"/>
              <a:t>Span blocks can vary in size subject only to being multiple of volume block size which is currently 128 MB.</a:t>
            </a:r>
          </a:p>
          <a:p>
            <a:r>
              <a:rPr lang="en-US" dirty="0" smtClean="0"/>
              <a:t>A cache stripe is structured data contained in a span block and always occupies the entire span block.</a:t>
            </a:r>
          </a:p>
          <a:p>
            <a:r>
              <a:rPr lang="en-US" dirty="0" smtClean="0"/>
              <a:t>Internally each cache stripe is treated almost entirely independently.</a:t>
            </a:r>
          </a:p>
        </p:txBody>
      </p:sp>
    </p:spTree>
    <p:extLst>
      <p:ext uri="{BB962C8B-B14F-4D97-AF65-F5344CB8AC3E}">
        <p14:creationId xmlns:p14="http://schemas.microsoft.com/office/powerpoint/2010/main" val="28877596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Directory</a:t>
            </a:r>
            <a:endParaRPr lang="en-US" dirty="0"/>
          </a:p>
        </p:txBody>
      </p:sp>
      <p:sp>
        <p:nvSpPr>
          <p:cNvPr id="3" name="Content Placeholder 2"/>
          <p:cNvSpPr>
            <a:spLocks noGrp="1"/>
          </p:cNvSpPr>
          <p:nvPr>
            <p:ph idx="1"/>
          </p:nvPr>
        </p:nvSpPr>
        <p:spPr/>
        <p:txBody>
          <a:bodyPr/>
          <a:lstStyle/>
          <a:p>
            <a:r>
              <a:rPr lang="en-US" dirty="0" smtClean="0"/>
              <a:t>Content in a stripe is tracked via a directory.</a:t>
            </a:r>
          </a:p>
          <a:p>
            <a:r>
              <a:rPr lang="en-US" dirty="0" smtClean="0"/>
              <a:t>Each element in the directory is a directory entry.</a:t>
            </a:r>
          </a:p>
          <a:p>
            <a:r>
              <a:rPr lang="en-US" dirty="0" smtClean="0"/>
              <a:t>Each entry refers to a </a:t>
            </a:r>
            <a:r>
              <a:rPr lang="en-US" dirty="0" err="1" smtClean="0"/>
              <a:t>contigious</a:t>
            </a:r>
            <a:r>
              <a:rPr lang="en-US" dirty="0" smtClean="0"/>
              <a:t> storage in the cache.</a:t>
            </a:r>
          </a:p>
          <a:p>
            <a:r>
              <a:rPr lang="en-US" dirty="0" smtClean="0"/>
              <a:t>The directory is treated as a hash with the cache ID as the key.</a:t>
            </a:r>
          </a:p>
          <a:p>
            <a:r>
              <a:rPr lang="en-US" dirty="0" smtClean="0"/>
              <a:t>Cache ID is computed from cache key which is the </a:t>
            </a:r>
            <a:r>
              <a:rPr lang="en-US" dirty="0" err="1" smtClean="0"/>
              <a:t>url</a:t>
            </a:r>
            <a:r>
              <a:rPr lang="en-US" dirty="0" smtClean="0"/>
              <a:t> by default.</a:t>
            </a:r>
          </a:p>
          <a:p>
            <a:r>
              <a:rPr lang="en-US" dirty="0" smtClean="0"/>
              <a:t>This directory is memory resident (</a:t>
            </a:r>
            <a:r>
              <a:rPr lang="en-US" dirty="0" err="1" smtClean="0"/>
              <a:t>i.e</a:t>
            </a:r>
            <a:r>
              <a:rPr lang="en-US" dirty="0" smtClean="0"/>
              <a:t> it lives in RAM so cache misses do not need Disk I/O).</a:t>
            </a:r>
          </a:p>
          <a:p>
            <a:r>
              <a:rPr lang="en-US" dirty="0" smtClean="0"/>
              <a:t>The directory is always fully sized, once a stripe is initialized the directory size is fixed and never changes.</a:t>
            </a:r>
          </a:p>
          <a:p>
            <a:endParaRPr lang="en-US" dirty="0"/>
          </a:p>
        </p:txBody>
      </p:sp>
    </p:spTree>
    <p:extLst>
      <p:ext uri="{BB962C8B-B14F-4D97-AF65-F5344CB8AC3E}">
        <p14:creationId xmlns:p14="http://schemas.microsoft.com/office/powerpoint/2010/main" val="30089903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Tuning	</a:t>
            </a:r>
            <a:endParaRPr lang="en-US" dirty="0"/>
          </a:p>
        </p:txBody>
      </p:sp>
      <p:sp>
        <p:nvSpPr>
          <p:cNvPr id="3" name="Content Placeholder 2"/>
          <p:cNvSpPr>
            <a:spLocks noGrp="1"/>
          </p:cNvSpPr>
          <p:nvPr>
            <p:ph idx="1"/>
          </p:nvPr>
        </p:nvSpPr>
        <p:spPr/>
        <p:txBody>
          <a:bodyPr/>
          <a:lstStyle/>
          <a:p>
            <a:r>
              <a:rPr lang="en-US" dirty="0" smtClean="0"/>
              <a:t>Hardware Tuning(efficient allocation of hardware)</a:t>
            </a:r>
          </a:p>
          <a:p>
            <a:r>
              <a:rPr lang="en-US" dirty="0" smtClean="0"/>
              <a:t>CPU Selection(Multicore processors and architecture)</a:t>
            </a:r>
          </a:p>
          <a:p>
            <a:r>
              <a:rPr lang="en-US" dirty="0" smtClean="0"/>
              <a:t>Memory Allocation (10 MB of RAM For every GB of cache storage) to maintain cache directory.</a:t>
            </a:r>
          </a:p>
          <a:p>
            <a:endParaRPr lang="en-US" dirty="0" smtClean="0"/>
          </a:p>
          <a:p>
            <a:endParaRPr lang="en-US" dirty="0"/>
          </a:p>
        </p:txBody>
      </p:sp>
    </p:spTree>
    <p:extLst>
      <p:ext uri="{BB962C8B-B14F-4D97-AF65-F5344CB8AC3E}">
        <p14:creationId xmlns:p14="http://schemas.microsoft.com/office/powerpoint/2010/main" val="3410114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ATS? </a:t>
            </a:r>
            <a:endParaRPr lang="en-US" dirty="0"/>
          </a:p>
        </p:txBody>
      </p:sp>
      <p:sp>
        <p:nvSpPr>
          <p:cNvPr id="3" name="Content Placeholder 2"/>
          <p:cNvSpPr>
            <a:spLocks noGrp="1"/>
          </p:cNvSpPr>
          <p:nvPr>
            <p:ph idx="1"/>
          </p:nvPr>
        </p:nvSpPr>
        <p:spPr/>
        <p:txBody>
          <a:bodyPr/>
          <a:lstStyle/>
          <a:p>
            <a:r>
              <a:rPr lang="en-US" dirty="0" smtClean="0"/>
              <a:t>ATS is open source.</a:t>
            </a:r>
          </a:p>
          <a:p>
            <a:r>
              <a:rPr lang="en-US" dirty="0" smtClean="0"/>
              <a:t>Cheaper than Varnish.</a:t>
            </a:r>
            <a:endParaRPr lang="en-US" b="1" dirty="0"/>
          </a:p>
          <a:p>
            <a:r>
              <a:rPr lang="en-US" dirty="0"/>
              <a:t>The </a:t>
            </a:r>
            <a:r>
              <a:rPr lang="en-US" dirty="0">
                <a:hlinkClick r:id="rId2"/>
              </a:rPr>
              <a:t>traffic-server</a:t>
            </a:r>
            <a:r>
              <a:rPr lang="en-US" dirty="0"/>
              <a:t> channel on the Apache Software Foundation </a:t>
            </a:r>
            <a:r>
              <a:rPr lang="en-US" dirty="0">
                <a:hlinkClick r:id="rId3"/>
              </a:rPr>
              <a:t>Slack</a:t>
            </a:r>
            <a:r>
              <a:rPr lang="en-US" dirty="0"/>
              <a:t> is the official live chat resource for the Traffic Server project, and boasts active discussions.</a:t>
            </a:r>
          </a:p>
          <a:p>
            <a:endParaRPr lang="en-US" dirty="0"/>
          </a:p>
        </p:txBody>
      </p:sp>
    </p:spTree>
    <p:extLst>
      <p:ext uri="{BB962C8B-B14F-4D97-AF65-F5344CB8AC3E}">
        <p14:creationId xmlns:p14="http://schemas.microsoft.com/office/powerpoint/2010/main" val="7364322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Configurations</a:t>
            </a:r>
            <a:endParaRPr lang="en-US" dirty="0"/>
          </a:p>
        </p:txBody>
      </p:sp>
      <p:sp>
        <p:nvSpPr>
          <p:cNvPr id="3" name="Content Placeholder 2"/>
          <p:cNvSpPr>
            <a:spLocks noGrp="1"/>
          </p:cNvSpPr>
          <p:nvPr>
            <p:ph idx="1"/>
          </p:nvPr>
        </p:nvSpPr>
        <p:spPr/>
        <p:txBody>
          <a:bodyPr/>
          <a:lstStyle/>
          <a:p>
            <a:r>
              <a:rPr lang="en-US" dirty="0" smtClean="0"/>
              <a:t>CONFIG </a:t>
            </a:r>
            <a:r>
              <a:rPr lang="en-US" dirty="0" err="1" smtClean="0"/>
              <a:t>proxy.config.http.cache.http</a:t>
            </a:r>
            <a:r>
              <a:rPr lang="en-US" dirty="0" smtClean="0"/>
              <a:t> INT 1 -&gt; Enabled caching of </a:t>
            </a:r>
            <a:r>
              <a:rPr lang="en-US" dirty="0" err="1" smtClean="0"/>
              <a:t>proxied</a:t>
            </a:r>
            <a:r>
              <a:rPr lang="en-US" dirty="0" smtClean="0"/>
              <a:t> HTTP requests.</a:t>
            </a:r>
          </a:p>
          <a:p>
            <a:r>
              <a:rPr lang="en-US" dirty="0" smtClean="0"/>
              <a:t>CONFIG </a:t>
            </a:r>
            <a:r>
              <a:rPr lang="en-US" dirty="0" err="1" smtClean="0"/>
              <a:t>proxy.config.reverse_proxy.enabled</a:t>
            </a:r>
            <a:r>
              <a:rPr lang="en-US" dirty="0" smtClean="0"/>
              <a:t> INT 1 -&gt; Enables reverse proxy</a:t>
            </a:r>
          </a:p>
          <a:p>
            <a:r>
              <a:rPr lang="en-US" dirty="0" smtClean="0"/>
              <a:t>CONFIG </a:t>
            </a:r>
            <a:r>
              <a:rPr lang="en-US" dirty="0" err="1" smtClean="0"/>
              <a:t>proxy.config.url_remap.remap_required</a:t>
            </a:r>
            <a:r>
              <a:rPr lang="en-US" dirty="0" smtClean="0"/>
              <a:t> INT 1-&gt; enables requirement of remap rule.</a:t>
            </a:r>
          </a:p>
          <a:p>
            <a:r>
              <a:rPr lang="en-US" dirty="0" smtClean="0"/>
              <a:t>CONFIG </a:t>
            </a:r>
            <a:r>
              <a:rPr lang="en-US" dirty="0" err="1" smtClean="0"/>
              <a:t>proxy.config.url_remap.pristine_host_hdr</a:t>
            </a:r>
            <a:r>
              <a:rPr lang="en-US" dirty="0" smtClean="0"/>
              <a:t> INT 1</a:t>
            </a:r>
          </a:p>
          <a:p>
            <a:r>
              <a:rPr lang="en-US" dirty="0" smtClean="0"/>
              <a:t>CONFIG </a:t>
            </a:r>
            <a:r>
              <a:rPr lang="en-US" dirty="0" err="1" smtClean="0"/>
              <a:t>proxy.config.http.server_ports</a:t>
            </a:r>
            <a:r>
              <a:rPr lang="en-US" dirty="0" smtClean="0"/>
              <a:t> STRING 8080 8080:ipv6-&gt; enables port</a:t>
            </a:r>
          </a:p>
          <a:p>
            <a:endParaRPr lang="en-US" dirty="0"/>
          </a:p>
        </p:txBody>
      </p:sp>
    </p:spTree>
    <p:extLst>
      <p:ext uri="{BB962C8B-B14F-4D97-AF65-F5344CB8AC3E}">
        <p14:creationId xmlns:p14="http://schemas.microsoft.com/office/powerpoint/2010/main" val="20578659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configuration</a:t>
            </a:r>
            <a:endParaRPr lang="en-US" dirty="0"/>
          </a:p>
        </p:txBody>
      </p:sp>
      <p:sp>
        <p:nvSpPr>
          <p:cNvPr id="3" name="Content Placeholder 2"/>
          <p:cNvSpPr>
            <a:spLocks noGrp="1"/>
          </p:cNvSpPr>
          <p:nvPr>
            <p:ph idx="1"/>
          </p:nvPr>
        </p:nvSpPr>
        <p:spPr/>
        <p:txBody>
          <a:bodyPr/>
          <a:lstStyle/>
          <a:p>
            <a:r>
              <a:rPr lang="en-US" dirty="0" smtClean="0"/>
              <a:t>CONFIG </a:t>
            </a:r>
            <a:r>
              <a:rPr lang="en-US" dirty="0" err="1" smtClean="0"/>
              <a:t>proxy.config.http_ui_enabled</a:t>
            </a:r>
            <a:r>
              <a:rPr lang="en-US" dirty="0" smtClean="0"/>
              <a:t> INT 1 -&gt; enables the UI to see </a:t>
            </a:r>
          </a:p>
          <a:p>
            <a:r>
              <a:rPr lang="en-US" dirty="0">
                <a:hlinkClick r:id="rId2"/>
              </a:rPr>
              <a:t>http://</a:t>
            </a:r>
            <a:r>
              <a:rPr lang="en-US" dirty="0" smtClean="0">
                <a:hlinkClick r:id="rId2"/>
              </a:rPr>
              <a:t>ats2.datahub.com.np/myCI/lookup_regex_form</a:t>
            </a:r>
            <a:endParaRPr lang="en-US" dirty="0" smtClean="0"/>
          </a:p>
          <a:p>
            <a:r>
              <a:rPr lang="en-US" b="1" dirty="0" smtClean="0"/>
              <a:t>CONFIG </a:t>
            </a:r>
            <a:r>
              <a:rPr lang="en-US" b="1" dirty="0" err="1" smtClean="0"/>
              <a:t>proxy.config.diags.debug.enabled</a:t>
            </a:r>
            <a:r>
              <a:rPr lang="en-US" b="1" dirty="0" smtClean="0"/>
              <a:t> INT 1 sets the log level to diagnostic or debug.</a:t>
            </a:r>
          </a:p>
          <a:p>
            <a:r>
              <a:rPr lang="en-US" b="1" dirty="0" smtClean="0"/>
              <a:t>CONFIG </a:t>
            </a:r>
            <a:r>
              <a:rPr lang="en-US" b="1" dirty="0" err="1" smtClean="0"/>
              <a:t>proxy.config.diags.debug.tags</a:t>
            </a:r>
            <a:r>
              <a:rPr lang="en-US" b="1" dirty="0" smtClean="0"/>
              <a:t>  STRING </a:t>
            </a:r>
            <a:r>
              <a:rPr lang="en-US" b="1" dirty="0" err="1" smtClean="0"/>
              <a:t>http|dns</a:t>
            </a:r>
            <a:r>
              <a:rPr lang="en-US" b="1" dirty="0"/>
              <a:t> </a:t>
            </a:r>
            <a:r>
              <a:rPr lang="en-US" b="1" dirty="0" smtClean="0"/>
              <a:t>enables </a:t>
            </a:r>
            <a:r>
              <a:rPr lang="en-US" b="1" dirty="0" err="1" smtClean="0"/>
              <a:t>traffic.out</a:t>
            </a:r>
            <a:endParaRPr lang="en-US" dirty="0" smtClean="0"/>
          </a:p>
        </p:txBody>
      </p:sp>
    </p:spTree>
    <p:extLst>
      <p:ext uri="{BB962C8B-B14F-4D97-AF65-F5344CB8AC3E}">
        <p14:creationId xmlns:p14="http://schemas.microsoft.com/office/powerpoint/2010/main" val="602804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Origin server </a:t>
            </a:r>
            <a:r>
              <a:rPr lang="en-US" dirty="0" smtClean="0"/>
              <a:t>: </a:t>
            </a:r>
            <a:r>
              <a:rPr lang="en-US" dirty="0"/>
              <a:t>The server which generates the content you wish to proxy (and optionally cache) with Traffic Server. </a:t>
            </a:r>
            <a:endParaRPr lang="en-US" dirty="0" smtClean="0"/>
          </a:p>
          <a:p>
            <a:r>
              <a:rPr lang="en-US" b="1" dirty="0" smtClean="0"/>
              <a:t>Reverse Proxy: </a:t>
            </a:r>
            <a:r>
              <a:rPr lang="en-US" dirty="0"/>
              <a:t>A reverse proxy appears to outside users as if it were the origin server, though it does not generate the content itself. </a:t>
            </a:r>
            <a:endParaRPr lang="en-US" dirty="0" smtClean="0"/>
          </a:p>
          <a:p>
            <a:r>
              <a:rPr lang="en-US" b="1" dirty="0" smtClean="0"/>
              <a:t>Forward Proxy: </a:t>
            </a:r>
            <a:r>
              <a:rPr lang="en-US" dirty="0"/>
              <a:t>A forward proxy brokers access to external resources, intercepting all matching outbound traffic from a network</a:t>
            </a:r>
            <a:r>
              <a:rPr lang="en-US" dirty="0" smtClean="0"/>
              <a:t>.</a:t>
            </a:r>
          </a:p>
          <a:p>
            <a:r>
              <a:rPr lang="en-US" b="1" dirty="0" smtClean="0"/>
              <a:t>Transparent Proxy: </a:t>
            </a:r>
            <a:r>
              <a:rPr lang="en-US" dirty="0"/>
              <a:t>A transparent proxy may be either a reverse or forward proxy (though nearly all reverse proxies are deployed transparently), the defining feature being the use of network routing to send requests through the proxy without any need for clients to configure themselves to do so, and often without the ability for those clients to bypass the proxy.</a:t>
            </a:r>
          </a:p>
        </p:txBody>
      </p:sp>
    </p:spTree>
    <p:extLst>
      <p:ext uri="{BB962C8B-B14F-4D97-AF65-F5344CB8AC3E}">
        <p14:creationId xmlns:p14="http://schemas.microsoft.com/office/powerpoint/2010/main" val="4107216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 </a:t>
            </a:r>
            <a:endParaRPr lang="en-US" dirty="0"/>
          </a:p>
        </p:txBody>
      </p:sp>
      <p:sp>
        <p:nvSpPr>
          <p:cNvPr id="3" name="Content Placeholder 2"/>
          <p:cNvSpPr>
            <a:spLocks noGrp="1"/>
          </p:cNvSpPr>
          <p:nvPr>
            <p:ph idx="1"/>
          </p:nvPr>
        </p:nvSpPr>
        <p:spPr/>
        <p:txBody>
          <a:bodyPr/>
          <a:lstStyle/>
          <a:p>
            <a:r>
              <a:rPr lang="en-US" dirty="0" smtClean="0"/>
              <a:t>Ubuntu -&gt; </a:t>
            </a:r>
            <a:r>
              <a:rPr lang="en-US" dirty="0" err="1" smtClean="0"/>
              <a:t>sudo</a:t>
            </a:r>
            <a:r>
              <a:rPr lang="en-US" dirty="0" smtClean="0"/>
              <a:t> apt-get install </a:t>
            </a:r>
            <a:r>
              <a:rPr lang="en-US" dirty="0" err="1" smtClean="0"/>
              <a:t>trafficserver</a:t>
            </a:r>
            <a:endParaRPr lang="en-US" dirty="0" smtClean="0"/>
          </a:p>
          <a:p>
            <a:r>
              <a:rPr lang="en-US" dirty="0" smtClean="0"/>
              <a:t>Centos -&gt; </a:t>
            </a:r>
            <a:r>
              <a:rPr lang="en-US" dirty="0" err="1" smtClean="0"/>
              <a:t>sudo</a:t>
            </a:r>
            <a:r>
              <a:rPr lang="en-US" dirty="0"/>
              <a:t> </a:t>
            </a:r>
            <a:r>
              <a:rPr lang="en-US" dirty="0" smtClean="0"/>
              <a:t>yum install </a:t>
            </a:r>
            <a:r>
              <a:rPr lang="en-US" dirty="0" err="1" smtClean="0"/>
              <a:t>trafficserver</a:t>
            </a:r>
            <a:endParaRPr lang="en-US" dirty="0"/>
          </a:p>
          <a:p>
            <a:r>
              <a:rPr lang="en-US" dirty="0" smtClean="0"/>
              <a:t>This  will install the traffic server and you are ready to use .</a:t>
            </a:r>
          </a:p>
          <a:p>
            <a:endParaRPr lang="en-US" dirty="0" smtClean="0"/>
          </a:p>
          <a:p>
            <a:endParaRPr lang="en-US" dirty="0"/>
          </a:p>
        </p:txBody>
      </p:sp>
    </p:spTree>
    <p:extLst>
      <p:ext uri="{BB962C8B-B14F-4D97-AF65-F5344CB8AC3E}">
        <p14:creationId xmlns:p14="http://schemas.microsoft.com/office/powerpoint/2010/main" val="6153846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if you want to modify the ATS ?</a:t>
            </a:r>
            <a:endParaRPr lang="en-US" dirty="0"/>
          </a:p>
        </p:txBody>
      </p:sp>
      <p:sp>
        <p:nvSpPr>
          <p:cNvPr id="3" name="Content Placeholder 2"/>
          <p:cNvSpPr>
            <a:spLocks noGrp="1"/>
          </p:cNvSpPr>
          <p:nvPr>
            <p:ph idx="1"/>
          </p:nvPr>
        </p:nvSpPr>
        <p:spPr/>
        <p:txBody>
          <a:bodyPr/>
          <a:lstStyle/>
          <a:p>
            <a:r>
              <a:rPr lang="en-US" dirty="0" smtClean="0"/>
              <a:t>Build from source.</a:t>
            </a:r>
          </a:p>
          <a:p>
            <a:r>
              <a:rPr lang="en-US" dirty="0" smtClean="0"/>
              <a:t>Advantages of building from source is the type of plugin you want to install can be defined. </a:t>
            </a:r>
          </a:p>
          <a:p>
            <a:r>
              <a:rPr lang="en-US" dirty="0" smtClean="0"/>
              <a:t>You can modify the location of the ATS.</a:t>
            </a:r>
          </a:p>
          <a:p>
            <a:r>
              <a:rPr lang="en-US" dirty="0" smtClean="0"/>
              <a:t>You can use </a:t>
            </a:r>
            <a:r>
              <a:rPr lang="en-US" dirty="0" err="1" smtClean="0"/>
              <a:t>Lua</a:t>
            </a:r>
            <a:r>
              <a:rPr lang="en-US" dirty="0" smtClean="0"/>
              <a:t> Programming language to modify the requests and responses.</a:t>
            </a:r>
          </a:p>
          <a:p>
            <a:r>
              <a:rPr lang="en-US" dirty="0" smtClean="0"/>
              <a:t>You can build your own plugins to modify the ATS.</a:t>
            </a:r>
          </a:p>
        </p:txBody>
      </p:sp>
    </p:spTree>
    <p:extLst>
      <p:ext uri="{BB962C8B-B14F-4D97-AF65-F5344CB8AC3E}">
        <p14:creationId xmlns:p14="http://schemas.microsoft.com/office/powerpoint/2010/main" val="2170550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Traffic Server Cache	</a:t>
            </a:r>
            <a:endParaRPr lang="en-US" dirty="0"/>
          </a:p>
        </p:txBody>
      </p:sp>
      <p:sp>
        <p:nvSpPr>
          <p:cNvPr id="3" name="Content Placeholder 2"/>
          <p:cNvSpPr>
            <a:spLocks noGrp="1"/>
          </p:cNvSpPr>
          <p:nvPr>
            <p:ph idx="1"/>
          </p:nvPr>
        </p:nvSpPr>
        <p:spPr/>
        <p:txBody>
          <a:bodyPr/>
          <a:lstStyle/>
          <a:p>
            <a:r>
              <a:rPr lang="en-US" dirty="0"/>
              <a:t>The Traffic Server cache consists of a high-speed object database called the </a:t>
            </a:r>
            <a:r>
              <a:rPr lang="en-US" i="1" dirty="0"/>
              <a:t>object store</a:t>
            </a:r>
            <a:r>
              <a:rPr lang="en-US" dirty="0" smtClean="0"/>
              <a:t>.</a:t>
            </a:r>
          </a:p>
          <a:p>
            <a:r>
              <a:rPr lang="en-US" dirty="0"/>
              <a:t>The object store indexes objects according to URLs and associated headers</a:t>
            </a:r>
            <a:r>
              <a:rPr lang="en-US" dirty="0" smtClean="0"/>
              <a:t>.</a:t>
            </a:r>
          </a:p>
          <a:p>
            <a:r>
              <a:rPr lang="en-US" dirty="0"/>
              <a:t>T</a:t>
            </a:r>
            <a:r>
              <a:rPr lang="en-US" dirty="0" smtClean="0"/>
              <a:t>he </a:t>
            </a:r>
            <a:r>
              <a:rPr lang="en-US" dirty="0"/>
              <a:t>object store can cache alternate versions of the same object </a:t>
            </a:r>
          </a:p>
          <a:p>
            <a:r>
              <a:rPr lang="en-US" dirty="0"/>
              <a:t>When the cache is full, Traffic Server removes stale data to ensure that the most requested objects are readily available and fresh</a:t>
            </a:r>
            <a:r>
              <a:rPr lang="en-US" dirty="0" smtClean="0"/>
              <a:t>.</a:t>
            </a:r>
          </a:p>
          <a:p>
            <a:endParaRPr lang="en-US" dirty="0"/>
          </a:p>
        </p:txBody>
      </p:sp>
    </p:spTree>
    <p:extLst>
      <p:ext uri="{BB962C8B-B14F-4D97-AF65-F5344CB8AC3E}">
        <p14:creationId xmlns:p14="http://schemas.microsoft.com/office/powerpoint/2010/main" val="2655105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Caching HTTP objects</a:t>
            </a:r>
            <a:endParaRPr lang="en-US" dirty="0"/>
          </a:p>
        </p:txBody>
      </p:sp>
      <p:sp>
        <p:nvSpPr>
          <p:cNvPr id="3" name="Content Placeholder 2"/>
          <p:cNvSpPr>
            <a:spLocks noGrp="1"/>
          </p:cNvSpPr>
          <p:nvPr>
            <p:ph idx="1"/>
          </p:nvPr>
        </p:nvSpPr>
        <p:spPr/>
        <p:txBody>
          <a:bodyPr/>
          <a:lstStyle/>
          <a:p>
            <a:r>
              <a:rPr lang="en-US" dirty="0"/>
              <a:t>When Traffic Server receives a request for a web object that is not in the cache, it retrieves the object from the origin server and serves it to the client</a:t>
            </a:r>
            <a:r>
              <a:rPr lang="en-US" dirty="0" smtClean="0"/>
              <a:t>.</a:t>
            </a:r>
          </a:p>
          <a:p>
            <a:r>
              <a:rPr lang="en-US" dirty="0"/>
              <a:t>At the same time, Traffic Server checks if the object is cacheable before storing it in its cache to serve future requests</a:t>
            </a:r>
            <a:r>
              <a:rPr lang="en-US" dirty="0" smtClean="0"/>
              <a:t>.</a:t>
            </a:r>
          </a:p>
          <a:p>
            <a:r>
              <a:rPr lang="en-US" dirty="0"/>
              <a:t>Traffic Server responds to caching directives from clients and origin servers, as well as directives you specify through configuration options and files.</a:t>
            </a:r>
          </a:p>
        </p:txBody>
      </p:sp>
    </p:spTree>
    <p:extLst>
      <p:ext uri="{BB962C8B-B14F-4D97-AF65-F5344CB8AC3E}">
        <p14:creationId xmlns:p14="http://schemas.microsoft.com/office/powerpoint/2010/main" val="24908097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1686</TotalTime>
  <Words>1592</Words>
  <Application>Microsoft Office PowerPoint</Application>
  <PresentationFormat>Widescreen</PresentationFormat>
  <Paragraphs>178</Paragraphs>
  <Slides>41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Calibri Light</vt:lpstr>
      <vt:lpstr>Office Theme</vt:lpstr>
      <vt:lpstr>ATS Basics</vt:lpstr>
      <vt:lpstr>What is ATS ? </vt:lpstr>
      <vt:lpstr>Who uses ATS ?</vt:lpstr>
      <vt:lpstr>Why ATS? </vt:lpstr>
      <vt:lpstr>Terminology</vt:lpstr>
      <vt:lpstr>Installation </vt:lpstr>
      <vt:lpstr>What if you want to modify the ATS ?</vt:lpstr>
      <vt:lpstr>Traffic Server Cache </vt:lpstr>
      <vt:lpstr>Caching HTTP objects</vt:lpstr>
      <vt:lpstr>Client Directives</vt:lpstr>
      <vt:lpstr>Origin Server Directives</vt:lpstr>
      <vt:lpstr>In case any Disk Fails</vt:lpstr>
      <vt:lpstr>RAM Cache</vt:lpstr>
      <vt:lpstr>Traffic Server Processes</vt:lpstr>
      <vt:lpstr>Administrative Tools</vt:lpstr>
      <vt:lpstr>Understanding HTTP Web Proxy Caching</vt:lpstr>
      <vt:lpstr>Traffic Server Request Flow</vt:lpstr>
      <vt:lpstr>Ensuring Cached Object Freshness</vt:lpstr>
      <vt:lpstr>Configuration files</vt:lpstr>
      <vt:lpstr>records.config</vt:lpstr>
      <vt:lpstr>remap.config</vt:lpstr>
      <vt:lpstr>Types of remap</vt:lpstr>
      <vt:lpstr>Target (from)</vt:lpstr>
      <vt:lpstr>Replacement</vt:lpstr>
      <vt:lpstr>Precedence</vt:lpstr>
      <vt:lpstr>Examples</vt:lpstr>
      <vt:lpstr>storage.config</vt:lpstr>
      <vt:lpstr>Storage.config(cont…)</vt:lpstr>
      <vt:lpstr>Logs</vt:lpstr>
      <vt:lpstr>Log Types</vt:lpstr>
      <vt:lpstr>Logging.yaml</vt:lpstr>
      <vt:lpstr>PowerPoint Presentation</vt:lpstr>
      <vt:lpstr>SSL</vt:lpstr>
      <vt:lpstr>Cache Layout</vt:lpstr>
      <vt:lpstr>Cache Stripe</vt:lpstr>
      <vt:lpstr>Cache Stripe</vt:lpstr>
      <vt:lpstr>Span Structure</vt:lpstr>
      <vt:lpstr>Cache Directory</vt:lpstr>
      <vt:lpstr>Performance Tuning </vt:lpstr>
      <vt:lpstr>Important Configurations</vt:lpstr>
      <vt:lpstr>Important configuration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ATS Basics</dc:title>
  <dc:creator>Dell</dc:creator>
  <cp:lastModifiedBy>Dell</cp:lastModifiedBy>
  <cp:revision>49</cp:revision>
  <dcterms:created xsi:type="dcterms:W3CDTF">2022-12-01T01:54:47Z</dcterms:created>
  <dcterms:modified xsi:type="dcterms:W3CDTF">2022-12-14T02:54:15Z</dcterms:modified>
</cp:coreProperties>
</file>