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74" r:id="rId14"/>
    <p:sldId id="275" r:id="rId15"/>
    <p:sldId id="276" r:id="rId16"/>
    <p:sldId id="268" r:id="rId17"/>
    <p:sldId id="277" r:id="rId18"/>
    <p:sldId id="269" r:id="rId19"/>
    <p:sldId id="270" r:id="rId20"/>
    <p:sldId id="271" r:id="rId21"/>
    <p:sldId id="272" r:id="rId22"/>
    <p:sldId id="273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53CE-EC21-4A31-AA28-74A36A0A71CC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81A97-ED22-4F9D-87BB-E4AAC93D2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22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53CE-EC21-4A31-AA28-74A36A0A71CC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81A97-ED22-4F9D-87BB-E4AAC93D2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28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53CE-EC21-4A31-AA28-74A36A0A71CC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81A97-ED22-4F9D-87BB-E4AAC93D2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70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53CE-EC21-4A31-AA28-74A36A0A71CC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81A97-ED22-4F9D-87BB-E4AAC93D2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69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53CE-EC21-4A31-AA28-74A36A0A71CC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81A97-ED22-4F9D-87BB-E4AAC93D2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07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53CE-EC21-4A31-AA28-74A36A0A71CC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81A97-ED22-4F9D-87BB-E4AAC93D2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00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53CE-EC21-4A31-AA28-74A36A0A71CC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81A97-ED22-4F9D-87BB-E4AAC93D2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53CE-EC21-4A31-AA28-74A36A0A71CC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81A97-ED22-4F9D-87BB-E4AAC93D2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9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53CE-EC21-4A31-AA28-74A36A0A71CC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81A97-ED22-4F9D-87BB-E4AAC93D2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53CE-EC21-4A31-AA28-74A36A0A71CC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81A97-ED22-4F9D-87BB-E4AAC93D2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75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53CE-EC21-4A31-AA28-74A36A0A71CC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81A97-ED22-4F9D-87BB-E4AAC93D2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0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653CE-EC21-4A31-AA28-74A36A0A71CC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81A97-ED22-4F9D-87BB-E4AAC93D2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9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raffic-control-cdn.readthedocs.io/en/latest/glossary.html#term-cache-server" TargetMode="External"/><Relationship Id="rId2" Type="http://schemas.openxmlformats.org/officeDocument/2006/relationships/hyperlink" Target="https://traffic-control-cdn.readthedocs.io/en/latest/glossary.html#term-cache-server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raffic-control-cdn.readthedocs.io/en/latest/overview/traffic_ops.html#to-overview" TargetMode="External"/><Relationship Id="rId5" Type="http://schemas.openxmlformats.org/officeDocument/2006/relationships/hyperlink" Target="https://traffic-control-cdn.readthedocs.io/en/latest/overview/traffic_router.html#tr-overview" TargetMode="External"/><Relationship Id="rId4" Type="http://schemas.openxmlformats.org/officeDocument/2006/relationships/hyperlink" Target="https://traffic-control-cdn.readthedocs.io/en/latest/glossary.html#term-Delivery-Service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raffic-control-cdn.readthedocs.io/en/latest/glossary.html#term-Delivery-Service" TargetMode="External"/><Relationship Id="rId2" Type="http://schemas.openxmlformats.org/officeDocument/2006/relationships/hyperlink" Target="https://traffic-control-cdn.readthedocs.io/en/latest/glossary.html#term-cache-serv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raffic-control-cdn.readthedocs.io/en/latest/overview/traffic_ops.html#to-overview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raffic-control-cdn.readthedocs.io/en/latest/glossary.html#term-cache-servers" TargetMode="External"/><Relationship Id="rId2" Type="http://schemas.openxmlformats.org/officeDocument/2006/relationships/hyperlink" Target="https://traffic-control-cdn.readthedocs.io/en/latest/glossary.html#term-cache-server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dn.electron.cdn.datahub.com.np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video.demo1.mycdn.ciab.test/" TargetMode="External"/><Relationship Id="rId2" Type="http://schemas.openxmlformats.org/officeDocument/2006/relationships/hyperlink" Target="https://traffic-control-cdn.readthedocs.io/en/latest/glossary.html#term-Delivery-Servic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traffic-control-cdn.readthedocs.io/en/latest/glossary.html#term-Snapshot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golang.org/" TargetMode="External"/><Relationship Id="rId3" Type="http://schemas.openxmlformats.org/officeDocument/2006/relationships/hyperlink" Target="https://traffic-control-cdn.readthedocs.io/en/latest/api/index.html#to-api" TargetMode="External"/><Relationship Id="rId7" Type="http://schemas.openxmlformats.org/officeDocument/2006/relationships/hyperlink" Target="http://mojolicio.us/" TargetMode="External"/><Relationship Id="rId2" Type="http://schemas.openxmlformats.org/officeDocument/2006/relationships/hyperlink" Target="https://traffic-control-cdn.readthedocs.io/en/latest/overview/traffic_portal.html#tp-overvie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ostgresql.org/" TargetMode="External"/><Relationship Id="rId5" Type="http://schemas.openxmlformats.org/officeDocument/2006/relationships/hyperlink" Target="https://traffic-control-cdn.readthedocs.io/en/latest/glossary.html#term-Delivery-Services" TargetMode="External"/><Relationship Id="rId4" Type="http://schemas.openxmlformats.org/officeDocument/2006/relationships/hyperlink" Target="https://traffic-control-cdn.readthedocs.io/en/latest/glossary.html#term-Cache-Groups" TargetMode="External"/><Relationship Id="rId9" Type="http://schemas.openxmlformats.org/officeDocument/2006/relationships/hyperlink" Target="https://traffic-control-cdn.readthedocs.io/en/latest/glossary.html#term-cache-servers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traffic-control-cdn.readthedocs.io/en/latest/overview/traffic_vault.html#tv-overview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fluxdata.com/time-series-database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raffic-control-cdn.readthedocs.io/en/latest/glossary.html#term-Physical-Location" TargetMode="External"/><Relationship Id="rId2" Type="http://schemas.openxmlformats.org/officeDocument/2006/relationships/hyperlink" Target="https://traffic-control-cdn.readthedocs.io/en/latest/glossary.html#term-cache-server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raffic-control-cdn.readthedocs.io/en/latest/glossary.html#term-Division" TargetMode="External"/><Relationship Id="rId4" Type="http://schemas.openxmlformats.org/officeDocument/2006/relationships/hyperlink" Target="https://traffic-control-cdn.readthedocs.io/en/latest/glossary.html#term-Region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raffic-control-cdn.readthedocs.io/en/latest/overview/delivery_services.html" TargetMode="External"/><Relationship Id="rId2" Type="http://schemas.openxmlformats.org/officeDocument/2006/relationships/hyperlink" Target="https://traffic-control-cdn.readthedocs.io/en/latest/glossary.html#term-cache-server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raffic-control-cdn.readthedocs.io/en/latest/glossary.html#term-Type" TargetMode="External"/><Relationship Id="rId2" Type="http://schemas.openxmlformats.org/officeDocument/2006/relationships/hyperlink" Target="https://traffic-control-cdn.readthedocs.io/en/latest/overview/profiles_and_parameters.html#typ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raffic-control-cdn.readthedocs.io/en/latest/glossary.html#term-Cache-Groups" TargetMode="External"/><Relationship Id="rId5" Type="http://schemas.openxmlformats.org/officeDocument/2006/relationships/hyperlink" Target="https://traffic-control-cdn.readthedocs.io/en/latest/overview/delivery_services.html#ds-profile" TargetMode="External"/><Relationship Id="rId4" Type="http://schemas.openxmlformats.org/officeDocument/2006/relationships/hyperlink" Target="https://traffic-control-cdn.readthedocs.io/en/latest/glossary.html#term-cache-serve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Traffic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456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Monitor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Traffic Monitor is an HTTP service that monitors the </a:t>
            </a:r>
            <a:r>
              <a:rPr lang="en-US" dirty="0">
                <a:hlinkClick r:id="rId2"/>
              </a:rPr>
              <a:t>cache servers</a:t>
            </a:r>
            <a:r>
              <a:rPr lang="en-US" dirty="0"/>
              <a:t> in a CDN for a variety of metrics</a:t>
            </a:r>
            <a:r>
              <a:rPr lang="en-US" dirty="0" smtClean="0"/>
              <a:t>.</a:t>
            </a:r>
          </a:p>
          <a:p>
            <a:r>
              <a:rPr lang="en-US" dirty="0"/>
              <a:t>These metrics are for use in determining the overall “health” of a given </a:t>
            </a:r>
            <a:r>
              <a:rPr lang="en-US" dirty="0">
                <a:hlinkClick r:id="rId3"/>
              </a:rPr>
              <a:t>cache server</a:t>
            </a:r>
            <a:r>
              <a:rPr lang="en-US" dirty="0"/>
              <a:t> and the related </a:t>
            </a:r>
            <a:r>
              <a:rPr lang="en-US" dirty="0">
                <a:hlinkClick r:id="rId4"/>
              </a:rPr>
              <a:t>Delivery </a:t>
            </a:r>
            <a:r>
              <a:rPr lang="en-US" dirty="0" smtClean="0">
                <a:hlinkClick r:id="rId4"/>
              </a:rPr>
              <a:t>Services</a:t>
            </a:r>
            <a:endParaRPr lang="en-US" dirty="0" smtClean="0"/>
          </a:p>
          <a:p>
            <a:r>
              <a:rPr lang="en-US" dirty="0"/>
              <a:t>Traffic Monitor provides a view into CDN health using several RESTful JSON endpoints, which are consumed by other Traffic Monitors and downstream components such as </a:t>
            </a:r>
            <a:r>
              <a:rPr lang="en-US" dirty="0">
                <a:hlinkClick r:id="rId5"/>
              </a:rPr>
              <a:t>Traffic Router</a:t>
            </a:r>
            <a:r>
              <a:rPr lang="en-US" dirty="0"/>
              <a:t>. </a:t>
            </a:r>
            <a:endParaRPr lang="en-US" dirty="0" smtClean="0"/>
          </a:p>
          <a:p>
            <a:r>
              <a:rPr lang="en-US" dirty="0"/>
              <a:t>Traffic Monitor polls all </a:t>
            </a:r>
            <a:r>
              <a:rPr lang="en-US" dirty="0">
                <a:hlinkClick r:id="rId2"/>
              </a:rPr>
              <a:t>cache servers</a:t>
            </a:r>
            <a:r>
              <a:rPr lang="en-US" dirty="0"/>
              <a:t> configured with a status </a:t>
            </a:r>
            <a:r>
              <a:rPr lang="en-US" dirty="0" smtClean="0"/>
              <a:t>of REPORTED  or ADMIN_DOWN at </a:t>
            </a:r>
            <a:r>
              <a:rPr lang="en-US" dirty="0"/>
              <a:t>an interval specified as a configuration parameter in </a:t>
            </a:r>
            <a:r>
              <a:rPr lang="en-US" dirty="0">
                <a:hlinkClick r:id="rId6"/>
              </a:rPr>
              <a:t>Traffic 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897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Monitor(</a:t>
            </a:r>
            <a:r>
              <a:rPr lang="en-US" dirty="0" err="1" smtClean="0"/>
              <a:t>cont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If a cache server is marked ADMIN_DOWN it is marked as unavailable but still polled for availability and statistics.</a:t>
            </a:r>
          </a:p>
          <a:p>
            <a:r>
              <a:rPr lang="en-US" dirty="0" smtClean="0"/>
              <a:t>If cache server is explicitly configured with the status of ONLINE or OFFLINE, it is not polled and presents to Traffic Router are configured, regardless of its availability.</a:t>
            </a:r>
          </a:p>
          <a:p>
            <a:r>
              <a:rPr lang="en-US" dirty="0"/>
              <a:t>Traffic Monitor makes HTTP requests at regular intervals to a special URL on each Edge-tier </a:t>
            </a:r>
            <a:r>
              <a:rPr lang="en-US" dirty="0">
                <a:hlinkClick r:id="rId2"/>
              </a:rPr>
              <a:t>cache server</a:t>
            </a:r>
            <a:r>
              <a:rPr lang="en-US" dirty="0"/>
              <a:t> and consumes the JSON output. </a:t>
            </a:r>
            <a:endParaRPr lang="en-US" dirty="0" smtClean="0"/>
          </a:p>
          <a:p>
            <a:r>
              <a:rPr lang="en-US" dirty="0" smtClean="0"/>
              <a:t>The special URL is served by a plugin called </a:t>
            </a:r>
            <a:r>
              <a:rPr lang="en-US" dirty="0" err="1" smtClean="0"/>
              <a:t>astats</a:t>
            </a:r>
            <a:r>
              <a:rPr lang="en-US" dirty="0" smtClean="0"/>
              <a:t>.</a:t>
            </a:r>
          </a:p>
          <a:p>
            <a:r>
              <a:rPr lang="en-US" dirty="0"/>
              <a:t>Many of the application-level statistics are available at the global or aggregate level, some at the </a:t>
            </a:r>
            <a:r>
              <a:rPr lang="en-US" dirty="0">
                <a:hlinkClick r:id="rId3"/>
              </a:rPr>
              <a:t>Delivery Service</a:t>
            </a:r>
            <a:r>
              <a:rPr lang="en-US" dirty="0"/>
              <a:t> </a:t>
            </a:r>
            <a:r>
              <a:rPr lang="en-US" dirty="0" smtClean="0"/>
              <a:t>level</a:t>
            </a:r>
          </a:p>
          <a:p>
            <a:r>
              <a:rPr lang="en-US" dirty="0"/>
              <a:t>Traffic Monitor uses the system-level performance to determine the overall health of the </a:t>
            </a:r>
            <a:r>
              <a:rPr lang="en-US" dirty="0">
                <a:hlinkClick r:id="rId2"/>
              </a:rPr>
              <a:t>cache server</a:t>
            </a:r>
            <a:r>
              <a:rPr lang="en-US" dirty="0"/>
              <a:t> by evaluating network throughput and load against values configured in </a:t>
            </a:r>
            <a:r>
              <a:rPr lang="en-US" dirty="0">
                <a:hlinkClick r:id="rId4"/>
              </a:rPr>
              <a:t>Traffic Ops</a:t>
            </a:r>
            <a:r>
              <a:rPr lang="en-US" dirty="0"/>
              <a:t>. Traffic Monitor also uses throughput and transaction statistics at the </a:t>
            </a:r>
            <a:r>
              <a:rPr lang="en-US" dirty="0">
                <a:hlinkClick r:id="rId3"/>
              </a:rPr>
              <a:t>Delivery Service</a:t>
            </a:r>
            <a:r>
              <a:rPr lang="en-US" dirty="0"/>
              <a:t> level to determine </a:t>
            </a:r>
            <a:r>
              <a:rPr lang="en-US" dirty="0">
                <a:hlinkClick r:id="rId3"/>
              </a:rPr>
              <a:t>Delivery Service</a:t>
            </a:r>
            <a:r>
              <a:rPr lang="en-US" dirty="0"/>
              <a:t> </a:t>
            </a:r>
            <a:r>
              <a:rPr lang="en-US" dirty="0" smtClean="0"/>
              <a:t>health.</a:t>
            </a:r>
          </a:p>
          <a:p>
            <a:r>
              <a:rPr lang="en-US" dirty="0" smtClean="0"/>
              <a:t>Traffic Monitors in cluster use optimistic </a:t>
            </a:r>
            <a:r>
              <a:rPr lang="en-US" smtClean="0"/>
              <a:t>health protocol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622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Router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Traffic Router’s function is to send clients to the most optimal </a:t>
            </a:r>
            <a:r>
              <a:rPr lang="en-US" dirty="0">
                <a:hlinkClick r:id="rId2"/>
              </a:rPr>
              <a:t>cache server</a:t>
            </a:r>
            <a:r>
              <a:rPr lang="en-US" dirty="0"/>
              <a:t>. ‘Optimal’ in this case is based on a number of factors:</a:t>
            </a:r>
          </a:p>
          <a:p>
            <a:r>
              <a:rPr lang="en-US" dirty="0" smtClean="0"/>
              <a:t>Distance </a:t>
            </a:r>
            <a:r>
              <a:rPr lang="en-US" dirty="0"/>
              <a:t>between the </a:t>
            </a:r>
            <a:r>
              <a:rPr lang="en-US" dirty="0">
                <a:hlinkClick r:id="rId2"/>
              </a:rPr>
              <a:t>cache server</a:t>
            </a:r>
            <a:r>
              <a:rPr lang="en-US" dirty="0"/>
              <a:t> and the client (not necessarily measured in physical distance, but quite often in layer 3 network hops). </a:t>
            </a:r>
            <a:endParaRPr lang="en-US" dirty="0" smtClean="0"/>
          </a:p>
          <a:p>
            <a:r>
              <a:rPr lang="en-US" dirty="0"/>
              <a:t>Availability of </a:t>
            </a:r>
            <a:r>
              <a:rPr lang="en-US" dirty="0">
                <a:hlinkClick r:id="rId3"/>
              </a:rPr>
              <a:t>cache servers</a:t>
            </a:r>
            <a:r>
              <a:rPr lang="en-US" dirty="0"/>
              <a:t> and the system processing/network load on the </a:t>
            </a:r>
            <a:r>
              <a:rPr lang="en-US" dirty="0">
                <a:hlinkClick r:id="rId3"/>
              </a:rPr>
              <a:t>cache </a:t>
            </a:r>
            <a:r>
              <a:rPr lang="en-US" dirty="0" smtClean="0">
                <a:hlinkClick r:id="rId3"/>
              </a:rPr>
              <a:t>servers</a:t>
            </a:r>
            <a:endParaRPr lang="en-US" dirty="0" smtClean="0"/>
          </a:p>
          <a:p>
            <a:r>
              <a:rPr lang="en-US" dirty="0"/>
              <a:t>Availability of content on a particular </a:t>
            </a:r>
            <a:r>
              <a:rPr lang="en-US" dirty="0">
                <a:hlinkClick r:id="rId2"/>
              </a:rPr>
              <a:t>cache server</a:t>
            </a:r>
            <a:r>
              <a:rPr lang="en-US" dirty="0"/>
              <a:t>. Reusing of content through “cache hits” is the most important performance gain a CDN can offer.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855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searching for </a:t>
            </a:r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cdn.electron.cdn.datahub.com.np</a:t>
            </a:r>
            <a:r>
              <a:rPr lang="en-US" u="sng" dirty="0" smtClean="0"/>
              <a:t> .</a:t>
            </a:r>
            <a:r>
              <a:rPr lang="en-US" dirty="0" smtClean="0"/>
              <a:t> When Local DNS is resolving cdn.electron.cdn.datahub.com.np hostname to an </a:t>
            </a:r>
            <a:r>
              <a:rPr lang="en-US" dirty="0" err="1" smtClean="0"/>
              <a:t>ip</a:t>
            </a:r>
            <a:r>
              <a:rPr lang="en-US" dirty="0" smtClean="0"/>
              <a:t> address it ends up at traffic router because its authoritative name server is Traffic Router. </a:t>
            </a:r>
          </a:p>
          <a:p>
            <a:r>
              <a:rPr lang="en-US" dirty="0" smtClean="0"/>
              <a:t>Traffic Router then responds with the appropriate IP address based on the health and location of cache server.</a:t>
            </a:r>
          </a:p>
          <a:p>
            <a:r>
              <a:rPr lang="en-US" dirty="0" smtClean="0"/>
              <a:t>The client then connects to the cache server with port 80  or port 443.</a:t>
            </a:r>
          </a:p>
          <a:p>
            <a:r>
              <a:rPr lang="en-US" dirty="0" smtClean="0"/>
              <a:t>The cache server includes the remap rule to route the request.</a:t>
            </a:r>
          </a:p>
        </p:txBody>
      </p:sp>
    </p:spTree>
    <p:extLst>
      <p:ext uri="{BB962C8B-B14F-4D97-AF65-F5344CB8AC3E}">
        <p14:creationId xmlns:p14="http://schemas.microsoft.com/office/powerpoint/2010/main" val="1559411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 an HTTP </a:t>
            </a:r>
            <a:r>
              <a:rPr lang="en-US" dirty="0">
                <a:hlinkClick r:id="rId2"/>
              </a:rPr>
              <a:t>Delivery Service</a:t>
            </a:r>
            <a:r>
              <a:rPr lang="en-US" dirty="0"/>
              <a:t> the client might receive a URL such </a:t>
            </a:r>
            <a:r>
              <a:rPr lang="en-US" dirty="0" smtClean="0"/>
              <a:t>as </a:t>
            </a:r>
            <a:r>
              <a:rPr lang="en-US" dirty="0" smtClean="0">
                <a:hlinkClick r:id="rId3"/>
              </a:rPr>
              <a:t>https://video.demo1.mycdn.ciab.test/</a:t>
            </a:r>
            <a:r>
              <a:rPr lang="en-US" dirty="0" smtClean="0"/>
              <a:t>.</a:t>
            </a:r>
          </a:p>
          <a:p>
            <a:r>
              <a:rPr lang="en-US" dirty="0"/>
              <a:t> </a:t>
            </a:r>
            <a:r>
              <a:rPr lang="en-US" dirty="0" smtClean="0"/>
              <a:t>The LDNS resolves video.demo1.mycdn.ciab.test to an </a:t>
            </a:r>
            <a:r>
              <a:rPr lang="en-US" dirty="0" err="1" smtClean="0"/>
              <a:t>ip</a:t>
            </a:r>
            <a:r>
              <a:rPr lang="en-US" dirty="0" smtClean="0"/>
              <a:t> address but in this case it returns its own </a:t>
            </a:r>
            <a:r>
              <a:rPr lang="en-US" dirty="0" err="1" smtClean="0"/>
              <a:t>ip</a:t>
            </a:r>
            <a:r>
              <a:rPr lang="en-US" dirty="0" smtClean="0"/>
              <a:t> address.</a:t>
            </a:r>
          </a:p>
          <a:p>
            <a:r>
              <a:rPr lang="en-US" dirty="0" smtClean="0"/>
              <a:t>The client then opens connection to port 80 or 443 on the Traffic Router’s IP address and sends it request.</a:t>
            </a:r>
          </a:p>
          <a:p>
            <a:r>
              <a:rPr lang="en-US" dirty="0" smtClean="0"/>
              <a:t>Then Traffic Router uses a HTTP 302 Found response to redirect the client to the best cache server.</a:t>
            </a:r>
          </a:p>
          <a:p>
            <a:r>
              <a:rPr lang="en-US" dirty="0" smtClean="0"/>
              <a:t>In this case the Traffic Router has access to more information when selecting the cache server like client’s </a:t>
            </a:r>
            <a:r>
              <a:rPr lang="en-US" dirty="0" err="1" smtClean="0"/>
              <a:t>ip</a:t>
            </a:r>
            <a:r>
              <a:rPr lang="en-US" dirty="0" smtClean="0"/>
              <a:t> address, </a:t>
            </a:r>
            <a:r>
              <a:rPr lang="en-US" dirty="0" err="1" smtClean="0"/>
              <a:t>url</a:t>
            </a:r>
            <a:r>
              <a:rPr lang="en-US" dirty="0" smtClean="0"/>
              <a:t> the client is requesting ,all http1.1 headers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323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Router Administration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Ensure that parent domain (for </a:t>
            </a:r>
            <a:r>
              <a:rPr lang="en-US" dirty="0" err="1" smtClean="0"/>
              <a:t>eg</a:t>
            </a:r>
            <a:r>
              <a:rPr lang="en-US" dirty="0" smtClean="0"/>
              <a:t>. Datahub.com.np) contains a delegation (</a:t>
            </a:r>
            <a:r>
              <a:rPr lang="en-US" dirty="0" err="1" smtClean="0"/>
              <a:t>NameServer</a:t>
            </a:r>
            <a:r>
              <a:rPr lang="en-US" dirty="0" smtClean="0"/>
              <a:t> Record) for the traffic router and the value specified matches the FQDN of the Traffic Router.</a:t>
            </a:r>
          </a:p>
          <a:p>
            <a:r>
              <a:rPr lang="en-US" dirty="0" smtClean="0"/>
              <a:t>Because </a:t>
            </a:r>
            <a:r>
              <a:rPr lang="en-US" dirty="0"/>
              <a:t>previously taken CDN </a:t>
            </a:r>
            <a:r>
              <a:rPr lang="en-US" dirty="0">
                <a:hlinkClick r:id="rId2"/>
              </a:rPr>
              <a:t>Snapshots</a:t>
            </a:r>
            <a:r>
              <a:rPr lang="en-US" dirty="0"/>
              <a:t> will be cached, they need to be removed manually to actually be reloaded. </a:t>
            </a:r>
            <a:endParaRPr lang="en-US" dirty="0" smtClean="0"/>
          </a:p>
          <a:p>
            <a:r>
              <a:rPr lang="en-US" dirty="0" smtClean="0"/>
              <a:t>Configuration files are /opt/</a:t>
            </a:r>
            <a:r>
              <a:rPr lang="en-US" dirty="0" err="1" smtClean="0"/>
              <a:t>traffic_router</a:t>
            </a:r>
            <a:r>
              <a:rPr lang="en-US" dirty="0" smtClean="0"/>
              <a:t>/</a:t>
            </a:r>
            <a:r>
              <a:rPr lang="en-US" dirty="0" err="1" smtClean="0"/>
              <a:t>conf</a:t>
            </a:r>
            <a:endParaRPr lang="en-US" dirty="0" smtClean="0"/>
          </a:p>
          <a:p>
            <a:r>
              <a:rPr lang="en-US" dirty="0" smtClean="0"/>
              <a:t>Much of traffic router configuration can be obtained from the parameters on its profile in Traffic Portal(under </a:t>
            </a:r>
            <a:r>
              <a:rPr lang="en-US" dirty="0" err="1" smtClean="0"/>
              <a:t>CRConfig.json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248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Traffic Ops is the tool for administration (configuration and monitoring) of all components in a Traffic Control CDN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>
                <a:hlinkClick r:id="rId2"/>
              </a:rPr>
              <a:t>Traffic Portal</a:t>
            </a:r>
            <a:r>
              <a:rPr lang="en-US" dirty="0"/>
              <a:t> uses the </a:t>
            </a:r>
            <a:r>
              <a:rPr lang="en-US" dirty="0">
                <a:hlinkClick r:id="rId3"/>
              </a:rPr>
              <a:t>Traffic Ops API</a:t>
            </a:r>
            <a:r>
              <a:rPr lang="en-US" dirty="0"/>
              <a:t> to manage servers, </a:t>
            </a:r>
            <a:r>
              <a:rPr lang="en-US" dirty="0">
                <a:hlinkClick r:id="rId4"/>
              </a:rPr>
              <a:t>Cache Groups</a:t>
            </a:r>
            <a:r>
              <a:rPr lang="en-US" dirty="0"/>
              <a:t>, </a:t>
            </a:r>
            <a:r>
              <a:rPr lang="en-US" dirty="0">
                <a:hlinkClick r:id="rId5"/>
              </a:rPr>
              <a:t>Delivery Services</a:t>
            </a:r>
            <a:r>
              <a:rPr lang="en-US" dirty="0"/>
              <a:t>, etc</a:t>
            </a:r>
            <a:r>
              <a:rPr lang="en-US" dirty="0" smtClean="0"/>
              <a:t>.</a:t>
            </a:r>
          </a:p>
          <a:p>
            <a:r>
              <a:rPr lang="en-US" dirty="0"/>
              <a:t>Traffic Ops uses a </a:t>
            </a:r>
            <a:r>
              <a:rPr lang="en-US" dirty="0">
                <a:hlinkClick r:id="rId6"/>
              </a:rPr>
              <a:t>PostgreSQL</a:t>
            </a:r>
            <a:r>
              <a:rPr lang="en-US" dirty="0"/>
              <a:t> database to store the configuration information, and a combination of the </a:t>
            </a:r>
            <a:r>
              <a:rPr lang="en-US" dirty="0" err="1">
                <a:hlinkClick r:id="rId7"/>
              </a:rPr>
              <a:t>Mojolicious</a:t>
            </a:r>
            <a:r>
              <a:rPr lang="en-US" dirty="0">
                <a:hlinkClick r:id="rId7"/>
              </a:rPr>
              <a:t> framework</a:t>
            </a:r>
            <a:r>
              <a:rPr lang="en-US" dirty="0"/>
              <a:t> and </a:t>
            </a:r>
            <a:r>
              <a:rPr lang="en-US" dirty="0">
                <a:hlinkClick r:id="rId8"/>
              </a:rPr>
              <a:t>Go</a:t>
            </a:r>
            <a:r>
              <a:rPr lang="en-US" dirty="0"/>
              <a:t> to provide the </a:t>
            </a:r>
            <a:r>
              <a:rPr lang="en-US" dirty="0">
                <a:hlinkClick r:id="rId3"/>
              </a:rPr>
              <a:t>Traffic Ops API</a:t>
            </a:r>
            <a:r>
              <a:rPr lang="en-US" dirty="0"/>
              <a:t>. </a:t>
            </a:r>
            <a:endParaRPr lang="en-US" dirty="0" smtClean="0"/>
          </a:p>
          <a:p>
            <a:r>
              <a:rPr lang="en-US" dirty="0"/>
              <a:t>Traffic Ops generates all the application-specific configuration files for the </a:t>
            </a:r>
            <a:r>
              <a:rPr lang="en-US" dirty="0">
                <a:hlinkClick r:id="rId9"/>
              </a:rPr>
              <a:t>cache servers</a:t>
            </a:r>
            <a:r>
              <a:rPr lang="en-US" dirty="0"/>
              <a:t> and other servers. </a:t>
            </a:r>
          </a:p>
        </p:txBody>
      </p:sp>
    </p:spTree>
    <p:extLst>
      <p:ext uri="{BB962C8B-B14F-4D97-AF65-F5344CB8AC3E}">
        <p14:creationId xmlns:p14="http://schemas.microsoft.com/office/powerpoint/2010/main" val="881206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Vault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all configuration data is in this database however; for sensitive data like private SSL keys or token-based authentication shared secrets, </a:t>
            </a:r>
            <a:r>
              <a:rPr lang="en-US" dirty="0">
                <a:hlinkClick r:id="rId2"/>
              </a:rPr>
              <a:t>Traffic Vault</a:t>
            </a:r>
            <a:r>
              <a:rPr lang="en-US" dirty="0"/>
              <a:t> is used as a separate, key/value store, allowing administrators to harden the </a:t>
            </a:r>
            <a:r>
              <a:rPr lang="en-US" dirty="0">
                <a:hlinkClick r:id="rId2"/>
              </a:rPr>
              <a:t>Traffic Vault</a:t>
            </a:r>
            <a:r>
              <a:rPr lang="en-US" dirty="0"/>
              <a:t> server better from a security perspective (</a:t>
            </a:r>
            <a:r>
              <a:rPr lang="en-US" dirty="0" err="1"/>
              <a:t>i.e</a:t>
            </a:r>
            <a:r>
              <a:rPr lang="en-US" dirty="0"/>
              <a:t> only allow Traffic Ops to access it, verifying authenticity with a certificate).</a:t>
            </a:r>
          </a:p>
        </p:txBody>
      </p:sp>
    </p:spTree>
    <p:extLst>
      <p:ext uri="{BB962C8B-B14F-4D97-AF65-F5344CB8AC3E}">
        <p14:creationId xmlns:p14="http://schemas.microsoft.com/office/powerpoint/2010/main" val="205742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Portal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27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Shows the statistics of the CDN</a:t>
            </a:r>
          </a:p>
          <a:p>
            <a:r>
              <a:rPr lang="en-US" dirty="0" smtClean="0"/>
              <a:t>3 Parts to it </a:t>
            </a:r>
            <a:r>
              <a:rPr lang="en-US" dirty="0" err="1" smtClean="0"/>
              <a:t>influxdb</a:t>
            </a:r>
            <a:r>
              <a:rPr lang="en-US" dirty="0" smtClean="0"/>
              <a:t>, </a:t>
            </a:r>
            <a:r>
              <a:rPr lang="en-US" dirty="0" err="1" smtClean="0"/>
              <a:t>grafana</a:t>
            </a:r>
            <a:r>
              <a:rPr lang="en-US" dirty="0" smtClean="0"/>
              <a:t> and </a:t>
            </a:r>
            <a:r>
              <a:rPr lang="en-US" dirty="0" err="1" smtClean="0"/>
              <a:t>traffic_stats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2859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Delivery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CDN is a distributed system of servers for delivering content over HTTP(s).</a:t>
            </a:r>
          </a:p>
          <a:p>
            <a:r>
              <a:rPr lang="en-US" dirty="0" smtClean="0"/>
              <a:t>These servers are deployed in multiple locations with the goal of optimizing the delivery of content to the end users, while minimizing traffic on the network.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2493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InfluxDb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InfluxDB</a:t>
            </a:r>
            <a:r>
              <a:rPr lang="en-US" dirty="0"/>
              <a:t> is a </a:t>
            </a:r>
            <a:r>
              <a:rPr lang="en-US" dirty="0">
                <a:hlinkClick r:id="rId2"/>
              </a:rPr>
              <a:t>time series database</a:t>
            </a:r>
            <a:r>
              <a:rPr lang="en-US" dirty="0"/>
              <a:t> designed to handle high write and query loads</a:t>
            </a:r>
            <a:r>
              <a:rPr lang="en-US" dirty="0" smtClean="0"/>
              <a:t>.</a:t>
            </a:r>
          </a:p>
          <a:p>
            <a:r>
              <a:rPr lang="en-US" dirty="0"/>
              <a:t>Custom high performance </a:t>
            </a:r>
            <a:r>
              <a:rPr lang="en-US" dirty="0" err="1"/>
              <a:t>datastore</a:t>
            </a:r>
            <a:r>
              <a:rPr lang="en-US" dirty="0"/>
              <a:t> written specifically for time series data. The TSM engine allows for high ingest speed and data compression</a:t>
            </a:r>
          </a:p>
          <a:p>
            <a:r>
              <a:rPr lang="en-US" dirty="0"/>
              <a:t>Written entirely in Go. It compiles into a single binary with no external dependencies.</a:t>
            </a:r>
          </a:p>
          <a:p>
            <a:r>
              <a:rPr lang="en-US" dirty="0"/>
              <a:t>Simple, high performing write and query HTTP APIs.</a:t>
            </a:r>
          </a:p>
          <a:p>
            <a:r>
              <a:rPr lang="en-US" dirty="0"/>
              <a:t>Expressive SQL-like query language tailored to easily query aggregated data.</a:t>
            </a:r>
          </a:p>
          <a:p>
            <a:r>
              <a:rPr lang="en-US" dirty="0"/>
              <a:t>The open source edition of </a:t>
            </a:r>
            <a:r>
              <a:rPr lang="en-US" dirty="0" err="1"/>
              <a:t>InfluxDB</a:t>
            </a:r>
            <a:r>
              <a:rPr lang="en-US" dirty="0"/>
              <a:t> runs on a single node. </a:t>
            </a:r>
          </a:p>
        </p:txBody>
      </p:sp>
    </p:spTree>
    <p:extLst>
      <p:ext uri="{BB962C8B-B14F-4D97-AF65-F5344CB8AC3E}">
        <p14:creationId xmlns:p14="http://schemas.microsoft.com/office/powerpoint/2010/main" val="2532734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Influx –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ssl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–port 80 –host trafficmonitor-infra.datahub.com</a:t>
            </a:r>
          </a:p>
          <a:p>
            <a:r>
              <a:rPr lang="en-US" dirty="0" smtClean="0"/>
              <a:t>To show Database (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show databases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To use Database (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use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database_name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To show all the parameters (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show measurements</a:t>
            </a:r>
            <a:r>
              <a:rPr lang="en-US" dirty="0" smtClean="0"/>
              <a:t>)</a:t>
            </a:r>
          </a:p>
          <a:p>
            <a:r>
              <a:rPr lang="en-US" dirty="0" smtClean="0"/>
              <a:t>Select statement (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select * from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measurement_name</a:t>
            </a:r>
            <a:r>
              <a:rPr lang="en-US" dirty="0" smtClean="0"/>
              <a:t>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2162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Continous</a:t>
            </a:r>
            <a:r>
              <a:rPr lang="en-US" dirty="0" smtClean="0"/>
              <a:t>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Continuous queries (CQ) are </a:t>
            </a:r>
            <a:r>
              <a:rPr lang="en-US" dirty="0" err="1"/>
              <a:t>InfluxQL</a:t>
            </a:r>
            <a:r>
              <a:rPr lang="en-US" dirty="0"/>
              <a:t> queries that run automatically and periodically on </a:t>
            </a:r>
            <a:r>
              <a:rPr lang="en-US" dirty="0" err="1"/>
              <a:t>realtime</a:t>
            </a:r>
            <a:r>
              <a:rPr lang="en-US" dirty="0"/>
              <a:t> data and store query results in a specified measurement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CREATE CONTINOUS QUERY &lt;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cq_name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&gt; ON &lt;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database_name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&gt;  BEGIN &lt;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cq_query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&gt; END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cq_query</a:t>
            </a:r>
            <a:r>
              <a:rPr lang="en-US" dirty="0" smtClean="0"/>
              <a:t>&gt; requires a function, an INTO clause and a Group By time()             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7473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RETENTION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771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Traffic Control was first developed at Comcast for internal use and released to Open Source in April of 2015. Traffic Control moved into the Apache Incubator in August of 2016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5001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CDN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Cache servers : Cache Server is a server that both proxies the request and caches the results for reuse. Traffic Control uses ATS to provide cache server.</a:t>
            </a:r>
          </a:p>
          <a:p>
            <a:r>
              <a:rPr lang="en-US" dirty="0" smtClean="0"/>
              <a:t>Content Router: Content Router ensures that the end user is connected to optimal cache server for the location of the end user and content availability.</a:t>
            </a:r>
          </a:p>
          <a:p>
            <a:r>
              <a:rPr lang="en-US" dirty="0" smtClean="0"/>
              <a:t>Health Protocol: Health protocol monitors the usage of cache servers and tenants in the CDN.</a:t>
            </a:r>
          </a:p>
          <a:p>
            <a:r>
              <a:rPr lang="en-US" dirty="0" smtClean="0"/>
              <a:t>Configuration Management </a:t>
            </a:r>
            <a:r>
              <a:rPr lang="en-US" dirty="0" err="1" smtClean="0"/>
              <a:t>System:Traffic</a:t>
            </a:r>
            <a:r>
              <a:rPr lang="en-US" dirty="0" smtClean="0"/>
              <a:t> OPS is the database and Traffic Portal is the interface.</a:t>
            </a:r>
          </a:p>
          <a:p>
            <a:r>
              <a:rPr lang="en-US" dirty="0" smtClean="0"/>
              <a:t>Log Analysis: Traffic Stats</a:t>
            </a:r>
          </a:p>
        </p:txBody>
      </p:sp>
    </p:spTree>
    <p:extLst>
      <p:ext uri="{BB962C8B-B14F-4D97-AF65-F5344CB8AC3E}">
        <p14:creationId xmlns:p14="http://schemas.microsoft.com/office/powerpoint/2010/main" val="4090678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Group of Cache Servers.</a:t>
            </a:r>
          </a:p>
          <a:p>
            <a:r>
              <a:rPr lang="en-US" dirty="0" smtClean="0"/>
              <a:t>Typically a cache Group is representative of the available cache servers within a specific geographical location.</a:t>
            </a:r>
          </a:p>
          <a:p>
            <a:r>
              <a:rPr lang="en-US" dirty="0" smtClean="0"/>
              <a:t>When Cache Server are chosen to serve content to a client based on geographical location the geographical location actually used for comparison is that of cache group.</a:t>
            </a:r>
          </a:p>
          <a:p>
            <a:r>
              <a:rPr lang="en-US" dirty="0" smtClean="0"/>
              <a:t>Most Typical Cache Groups are EDGE_LOC which contains edge tier cache servers and MID_LOC which contains mid-tier cache servers.</a:t>
            </a:r>
          </a:p>
          <a:p>
            <a:r>
              <a:rPr lang="en-US" dirty="0" smtClean="0"/>
              <a:t>Cache Group is a logical grouping of cache server. </a:t>
            </a:r>
            <a:r>
              <a:rPr lang="en-US" dirty="0"/>
              <a:t>There is no strict requirement that </a:t>
            </a:r>
            <a:r>
              <a:rPr lang="en-US" dirty="0">
                <a:hlinkClick r:id="rId2"/>
              </a:rPr>
              <a:t>cache servers</a:t>
            </a:r>
            <a:r>
              <a:rPr lang="en-US" dirty="0"/>
              <a:t> in a Cache Group share a </a:t>
            </a:r>
            <a:r>
              <a:rPr lang="en-US" dirty="0">
                <a:hlinkClick r:id="rId3"/>
              </a:rPr>
              <a:t>Physical Location</a:t>
            </a:r>
            <a:r>
              <a:rPr lang="en-US" dirty="0"/>
              <a:t>, </a:t>
            </a:r>
            <a:r>
              <a:rPr lang="en-US" dirty="0">
                <a:hlinkClick r:id="rId4"/>
              </a:rPr>
              <a:t>Region</a:t>
            </a:r>
            <a:r>
              <a:rPr lang="en-US" dirty="0"/>
              <a:t>, or </a:t>
            </a:r>
            <a:r>
              <a:rPr lang="en-US" dirty="0">
                <a:hlinkClick r:id="rId5"/>
              </a:rPr>
              <a:t>Division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971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Regions, Divisions and Locations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248" y="1906308"/>
            <a:ext cx="10515600" cy="4351338"/>
          </a:xfrm>
        </p:spPr>
        <p:txBody>
          <a:bodyPr/>
          <a:lstStyle/>
          <a:p>
            <a:r>
              <a:rPr lang="en-US" dirty="0" smtClean="0"/>
              <a:t>Every server has a physical location which defines their geographical longitude and latitude.</a:t>
            </a:r>
          </a:p>
          <a:p>
            <a:r>
              <a:rPr lang="en-US" dirty="0" smtClean="0"/>
              <a:t>Each physical location is part of a region and each region is part of a division.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eg</a:t>
            </a:r>
            <a:r>
              <a:rPr lang="en-US" dirty="0" smtClean="0"/>
              <a:t> Kathmandu could be name of physical location in the </a:t>
            </a:r>
            <a:r>
              <a:rPr lang="en-US" dirty="0" err="1" smtClean="0"/>
              <a:t>Bagmati</a:t>
            </a:r>
            <a:r>
              <a:rPr lang="en-US" dirty="0" smtClean="0"/>
              <a:t> Province Region that could be part of Nepal division.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054" y="4512549"/>
            <a:ext cx="2915793" cy="234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351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Delivery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their most basic, they are a source of content and a set of </a:t>
            </a:r>
            <a:r>
              <a:rPr lang="en-US" dirty="0">
                <a:hlinkClick r:id="rId2"/>
              </a:rPr>
              <a:t>cache servers</a:t>
            </a:r>
            <a:r>
              <a:rPr lang="en-US" dirty="0"/>
              <a:t> and configuration options used to distribute that content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Please see </a:t>
            </a:r>
            <a:r>
              <a:rPr lang="en-US" dirty="0" smtClean="0">
                <a:hlinkClick r:id="rId3"/>
              </a:rPr>
              <a:t>https://traffic-control-cdn.readthedocs.io/en/latest/overview/delivery_services.html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440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052" y="155575"/>
            <a:ext cx="10515600" cy="1325563"/>
          </a:xfrm>
        </p:spPr>
        <p:txBody>
          <a:bodyPr/>
          <a:lstStyle/>
          <a:p>
            <a:r>
              <a:rPr lang="en-US" dirty="0" smtClean="0"/>
              <a:t>Traffic Control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06" y="1162051"/>
            <a:ext cx="11990293" cy="5695950"/>
          </a:xfrm>
        </p:spPr>
      </p:pic>
    </p:spTree>
    <p:extLst>
      <p:ext uri="{BB962C8B-B14F-4D97-AF65-F5344CB8AC3E}">
        <p14:creationId xmlns:p14="http://schemas.microsoft.com/office/powerpoint/2010/main" val="1081149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Profiles  and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Profiles are </a:t>
            </a:r>
            <a:r>
              <a:rPr lang="en-US" dirty="0"/>
              <a:t>a collection of configuration options, defined partially by the Profile’s </a:t>
            </a:r>
            <a:r>
              <a:rPr lang="en-US" dirty="0">
                <a:hlinkClick r:id="rId2"/>
              </a:rPr>
              <a:t>Type</a:t>
            </a:r>
            <a:r>
              <a:rPr lang="en-US" dirty="0"/>
              <a:t> (not to be confused with the more general “</a:t>
            </a:r>
            <a:r>
              <a:rPr lang="en-US" dirty="0">
                <a:hlinkClick r:id="rId3"/>
              </a:rPr>
              <a:t>Type</a:t>
            </a:r>
            <a:r>
              <a:rPr lang="en-US" dirty="0"/>
              <a:t>” used by many other things in Traffic Control) and partially by the </a:t>
            </a:r>
            <a:r>
              <a:rPr lang="en-US" i="1" dirty="0"/>
              <a:t>Parameters</a:t>
            </a:r>
            <a:r>
              <a:rPr lang="en-US" dirty="0"/>
              <a:t> set on them</a:t>
            </a:r>
            <a:r>
              <a:rPr lang="en-US" dirty="0" smtClean="0"/>
              <a:t>.</a:t>
            </a:r>
          </a:p>
          <a:p>
            <a:r>
              <a:rPr lang="en-US" dirty="0"/>
              <a:t>Mainly, Profiles and Parameters are used to configure </a:t>
            </a:r>
            <a:r>
              <a:rPr lang="en-US" dirty="0">
                <a:hlinkClick r:id="rId4"/>
              </a:rPr>
              <a:t>cache servers</a:t>
            </a:r>
            <a:r>
              <a:rPr lang="en-US" dirty="0"/>
              <a:t>, but they can also be used to configure parts of (nearly) any Traffic Control component, and can even be linked with more abstract concepts like </a:t>
            </a:r>
            <a:r>
              <a:rPr lang="en-US" dirty="0">
                <a:hlinkClick r:id="rId5"/>
              </a:rPr>
              <a:t>Delivery Services</a:t>
            </a:r>
            <a:r>
              <a:rPr lang="en-US" dirty="0"/>
              <a:t> and </a:t>
            </a:r>
            <a:r>
              <a:rPr lang="en-US" dirty="0">
                <a:hlinkClick r:id="rId6"/>
              </a:rPr>
              <a:t>Cache Groups</a:t>
            </a:r>
            <a:r>
              <a:rPr lang="en-US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3934867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Words>750</Words>
  <Application>Microsoft Office PowerPoint</Application>
  <PresentationFormat>Widescreen</PresentationFormat>
  <Paragraphs>93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Apache Traffic Control</vt:lpstr>
      <vt:lpstr>Content Delivery Network</vt:lpstr>
      <vt:lpstr>Traffic Control</vt:lpstr>
      <vt:lpstr>CDN Architecture</vt:lpstr>
      <vt:lpstr>Cache Group</vt:lpstr>
      <vt:lpstr>Regions, Divisions and Locations</vt:lpstr>
      <vt:lpstr>Delivery Services</vt:lpstr>
      <vt:lpstr>Traffic Control</vt:lpstr>
      <vt:lpstr>Profiles  and Parameters</vt:lpstr>
      <vt:lpstr>Traffic Monitor</vt:lpstr>
      <vt:lpstr>Traffic Monitor(cont…)</vt:lpstr>
      <vt:lpstr>Traffic Router</vt:lpstr>
      <vt:lpstr>DNS Routing</vt:lpstr>
      <vt:lpstr>HTTP Routing</vt:lpstr>
      <vt:lpstr>Traffic Router Administration</vt:lpstr>
      <vt:lpstr>Traffic OPS</vt:lpstr>
      <vt:lpstr>Traffic Vault</vt:lpstr>
      <vt:lpstr>Traffic Portal</vt:lpstr>
      <vt:lpstr>Traffic Stats</vt:lpstr>
      <vt:lpstr>InfluxDb</vt:lpstr>
      <vt:lpstr>Commands</vt:lpstr>
      <vt:lpstr>Continous Queries</vt:lpstr>
      <vt:lpstr>RETENTION POLICIES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Traffic Control</dc:title>
  <dc:creator>Dell</dc:creator>
  <cp:lastModifiedBy>Dell</cp:lastModifiedBy>
  <cp:revision>37</cp:revision>
  <dcterms:created xsi:type="dcterms:W3CDTF">2022-12-13T15:02:10Z</dcterms:created>
  <dcterms:modified xsi:type="dcterms:W3CDTF">2022-12-18T02:58:00Z</dcterms:modified>
</cp:coreProperties>
</file>