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629" r:id="rId5"/>
    <p:sldId id="630" r:id="rId6"/>
    <p:sldId id="620" r:id="rId7"/>
    <p:sldId id="551" r:id="rId8"/>
    <p:sldId id="634" r:id="rId9"/>
    <p:sldId id="622" r:id="rId10"/>
    <p:sldId id="563" r:id="rId11"/>
    <p:sldId id="564" r:id="rId12"/>
  </p:sldIdLst>
  <p:sldSz cx="17373600" cy="8686800"/>
  <p:notesSz cx="6858000" cy="9144000"/>
  <p:defaultTextStyle>
    <a:defPPr>
      <a:defRPr lang="en-US"/>
    </a:defPPr>
    <a:lvl1pPr marL="0" algn="l" defTabSz="1489100" rtl="0" eaLnBrk="1" latinLnBrk="0" hangingPunct="1">
      <a:defRPr sz="2900" kern="1200">
        <a:solidFill>
          <a:schemeClr val="tx1"/>
        </a:solidFill>
        <a:latin typeface="+mn-lt"/>
        <a:ea typeface="+mn-ea"/>
        <a:cs typeface="+mn-cs"/>
      </a:defRPr>
    </a:lvl1pPr>
    <a:lvl2pPr marL="744550" algn="l" defTabSz="1489100" rtl="0" eaLnBrk="1" latinLnBrk="0" hangingPunct="1">
      <a:defRPr sz="2900" kern="1200">
        <a:solidFill>
          <a:schemeClr val="tx1"/>
        </a:solidFill>
        <a:latin typeface="+mn-lt"/>
        <a:ea typeface="+mn-ea"/>
        <a:cs typeface="+mn-cs"/>
      </a:defRPr>
    </a:lvl2pPr>
    <a:lvl3pPr marL="1489100" algn="l" defTabSz="1489100" rtl="0" eaLnBrk="1" latinLnBrk="0" hangingPunct="1">
      <a:defRPr sz="2900" kern="1200">
        <a:solidFill>
          <a:schemeClr val="tx1"/>
        </a:solidFill>
        <a:latin typeface="+mn-lt"/>
        <a:ea typeface="+mn-ea"/>
        <a:cs typeface="+mn-cs"/>
      </a:defRPr>
    </a:lvl3pPr>
    <a:lvl4pPr marL="2233651" algn="l" defTabSz="1489100" rtl="0" eaLnBrk="1" latinLnBrk="0" hangingPunct="1">
      <a:defRPr sz="2900" kern="1200">
        <a:solidFill>
          <a:schemeClr val="tx1"/>
        </a:solidFill>
        <a:latin typeface="+mn-lt"/>
        <a:ea typeface="+mn-ea"/>
        <a:cs typeface="+mn-cs"/>
      </a:defRPr>
    </a:lvl4pPr>
    <a:lvl5pPr marL="2978201" algn="l" defTabSz="1489100" rtl="0" eaLnBrk="1" latinLnBrk="0" hangingPunct="1">
      <a:defRPr sz="2900" kern="1200">
        <a:solidFill>
          <a:schemeClr val="tx1"/>
        </a:solidFill>
        <a:latin typeface="+mn-lt"/>
        <a:ea typeface="+mn-ea"/>
        <a:cs typeface="+mn-cs"/>
      </a:defRPr>
    </a:lvl5pPr>
    <a:lvl6pPr marL="3722751" algn="l" defTabSz="1489100" rtl="0" eaLnBrk="1" latinLnBrk="0" hangingPunct="1">
      <a:defRPr sz="2900" kern="1200">
        <a:solidFill>
          <a:schemeClr val="tx1"/>
        </a:solidFill>
        <a:latin typeface="+mn-lt"/>
        <a:ea typeface="+mn-ea"/>
        <a:cs typeface="+mn-cs"/>
      </a:defRPr>
    </a:lvl6pPr>
    <a:lvl7pPr marL="4467301" algn="l" defTabSz="1489100" rtl="0" eaLnBrk="1" latinLnBrk="0" hangingPunct="1">
      <a:defRPr sz="2900" kern="1200">
        <a:solidFill>
          <a:schemeClr val="tx1"/>
        </a:solidFill>
        <a:latin typeface="+mn-lt"/>
        <a:ea typeface="+mn-ea"/>
        <a:cs typeface="+mn-cs"/>
      </a:defRPr>
    </a:lvl7pPr>
    <a:lvl8pPr marL="5211851" algn="l" defTabSz="1489100" rtl="0" eaLnBrk="1" latinLnBrk="0" hangingPunct="1">
      <a:defRPr sz="2900" kern="1200">
        <a:solidFill>
          <a:schemeClr val="tx1"/>
        </a:solidFill>
        <a:latin typeface="+mn-lt"/>
        <a:ea typeface="+mn-ea"/>
        <a:cs typeface="+mn-cs"/>
      </a:defRPr>
    </a:lvl8pPr>
    <a:lvl9pPr marL="5956402" algn="l" defTabSz="148910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4">
          <p15:clr>
            <a:srgbClr val="A4A3A4"/>
          </p15:clr>
        </p15:guide>
        <p15:guide id="2" pos="109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6" autoAdjust="0"/>
    <p:restoredTop sz="99334" autoAdjust="0"/>
  </p:normalViewPr>
  <p:slideViewPr>
    <p:cSldViewPr>
      <p:cViewPr varScale="1">
        <p:scale>
          <a:sx n="51" d="100"/>
          <a:sy n="51" d="100"/>
        </p:scale>
        <p:origin x="144" y="276"/>
      </p:cViewPr>
      <p:guideLst>
        <p:guide orient="horz" pos="624"/>
        <p:guide pos="1094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5DFB5-5695-412E-895D-D785F41BC292}" type="datetimeFigureOut">
              <a:rPr lang="en-US" smtClean="0"/>
              <a:t>9/5/2017</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3D447-73FD-49C1-B825-A76EB4654700}" type="slidenum">
              <a:rPr lang="en-US" smtClean="0"/>
              <a:t>‹#›</a:t>
            </a:fld>
            <a:endParaRPr lang="en-US"/>
          </a:p>
        </p:txBody>
      </p:sp>
    </p:spTree>
    <p:extLst>
      <p:ext uri="{BB962C8B-B14F-4D97-AF65-F5344CB8AC3E}">
        <p14:creationId xmlns:p14="http://schemas.microsoft.com/office/powerpoint/2010/main" val="1200622528"/>
      </p:ext>
    </p:extLst>
  </p:cSld>
  <p:clrMap bg1="lt1" tx1="dk1" bg2="lt2" tx2="dk2" accent1="accent1" accent2="accent2" accent3="accent3" accent4="accent4" accent5="accent5" accent6="accent6" hlink="hlink" folHlink="folHlink"/>
  <p:notesStyle>
    <a:lvl1pPr marL="0" algn="l" defTabSz="1489100" rtl="0" eaLnBrk="1" latinLnBrk="0" hangingPunct="1">
      <a:defRPr sz="2000" kern="1200">
        <a:solidFill>
          <a:schemeClr val="tx1"/>
        </a:solidFill>
        <a:latin typeface="+mn-lt"/>
        <a:ea typeface="+mn-ea"/>
        <a:cs typeface="+mn-cs"/>
      </a:defRPr>
    </a:lvl1pPr>
    <a:lvl2pPr marL="744550" algn="l" defTabSz="1489100" rtl="0" eaLnBrk="1" latinLnBrk="0" hangingPunct="1">
      <a:defRPr sz="2000" kern="1200">
        <a:solidFill>
          <a:schemeClr val="tx1"/>
        </a:solidFill>
        <a:latin typeface="+mn-lt"/>
        <a:ea typeface="+mn-ea"/>
        <a:cs typeface="+mn-cs"/>
      </a:defRPr>
    </a:lvl2pPr>
    <a:lvl3pPr marL="1489100" algn="l" defTabSz="1489100" rtl="0" eaLnBrk="1" latinLnBrk="0" hangingPunct="1">
      <a:defRPr sz="2000" kern="1200">
        <a:solidFill>
          <a:schemeClr val="tx1"/>
        </a:solidFill>
        <a:latin typeface="+mn-lt"/>
        <a:ea typeface="+mn-ea"/>
        <a:cs typeface="+mn-cs"/>
      </a:defRPr>
    </a:lvl3pPr>
    <a:lvl4pPr marL="2233651" algn="l" defTabSz="1489100" rtl="0" eaLnBrk="1" latinLnBrk="0" hangingPunct="1">
      <a:defRPr sz="2000" kern="1200">
        <a:solidFill>
          <a:schemeClr val="tx1"/>
        </a:solidFill>
        <a:latin typeface="+mn-lt"/>
        <a:ea typeface="+mn-ea"/>
        <a:cs typeface="+mn-cs"/>
      </a:defRPr>
    </a:lvl4pPr>
    <a:lvl5pPr marL="2978201" algn="l" defTabSz="1489100" rtl="0" eaLnBrk="1" latinLnBrk="0" hangingPunct="1">
      <a:defRPr sz="2000" kern="1200">
        <a:solidFill>
          <a:schemeClr val="tx1"/>
        </a:solidFill>
        <a:latin typeface="+mn-lt"/>
        <a:ea typeface="+mn-ea"/>
        <a:cs typeface="+mn-cs"/>
      </a:defRPr>
    </a:lvl5pPr>
    <a:lvl6pPr marL="3722751" algn="l" defTabSz="1489100" rtl="0" eaLnBrk="1" latinLnBrk="0" hangingPunct="1">
      <a:defRPr sz="2000" kern="1200">
        <a:solidFill>
          <a:schemeClr val="tx1"/>
        </a:solidFill>
        <a:latin typeface="+mn-lt"/>
        <a:ea typeface="+mn-ea"/>
        <a:cs typeface="+mn-cs"/>
      </a:defRPr>
    </a:lvl6pPr>
    <a:lvl7pPr marL="4467301" algn="l" defTabSz="1489100" rtl="0" eaLnBrk="1" latinLnBrk="0" hangingPunct="1">
      <a:defRPr sz="2000" kern="1200">
        <a:solidFill>
          <a:schemeClr val="tx1"/>
        </a:solidFill>
        <a:latin typeface="+mn-lt"/>
        <a:ea typeface="+mn-ea"/>
        <a:cs typeface="+mn-cs"/>
      </a:defRPr>
    </a:lvl7pPr>
    <a:lvl8pPr marL="5211851" algn="l" defTabSz="1489100" rtl="0" eaLnBrk="1" latinLnBrk="0" hangingPunct="1">
      <a:defRPr sz="2000" kern="1200">
        <a:solidFill>
          <a:schemeClr val="tx1"/>
        </a:solidFill>
        <a:latin typeface="+mn-lt"/>
        <a:ea typeface="+mn-ea"/>
        <a:cs typeface="+mn-cs"/>
      </a:defRPr>
    </a:lvl8pPr>
    <a:lvl9pPr marL="5956402" algn="l" defTabSz="1489100"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E06430-05BC-4B33-8C69-02B58210CA2A}" type="slidenum">
              <a:rPr lang="en-US" smtClean="0"/>
              <a:t>6</a:t>
            </a:fld>
            <a:endParaRPr lang="en-US"/>
          </a:p>
        </p:txBody>
      </p:sp>
    </p:spTree>
    <p:extLst>
      <p:ext uri="{BB962C8B-B14F-4D97-AF65-F5344CB8AC3E}">
        <p14:creationId xmlns:p14="http://schemas.microsoft.com/office/powerpoint/2010/main" val="60315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E06430-05BC-4B33-8C69-02B58210CA2A}" type="slidenum">
              <a:rPr lang="en-US" smtClean="0"/>
              <a:t>7</a:t>
            </a:fld>
            <a:endParaRPr lang="en-US"/>
          </a:p>
        </p:txBody>
      </p:sp>
    </p:spTree>
    <p:extLst>
      <p:ext uri="{BB962C8B-B14F-4D97-AF65-F5344CB8AC3E}">
        <p14:creationId xmlns:p14="http://schemas.microsoft.com/office/powerpoint/2010/main" val="603150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E06430-05BC-4B33-8C69-02B58210CA2A}" type="slidenum">
              <a:rPr lang="en-US" smtClean="0"/>
              <a:t>8</a:t>
            </a:fld>
            <a:endParaRPr lang="en-US"/>
          </a:p>
        </p:txBody>
      </p:sp>
    </p:spTree>
    <p:extLst>
      <p:ext uri="{BB962C8B-B14F-4D97-AF65-F5344CB8AC3E}">
        <p14:creationId xmlns:p14="http://schemas.microsoft.com/office/powerpoint/2010/main" val="60315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3020" y="2698539"/>
            <a:ext cx="14767560" cy="1862032"/>
          </a:xfrm>
        </p:spPr>
        <p:txBody>
          <a:bodyPr/>
          <a:lstStyle/>
          <a:p>
            <a:r>
              <a:rPr lang="en-US" smtClean="0"/>
              <a:t>Click to edit Master title style</a:t>
            </a:r>
            <a:endParaRPr lang="en-US"/>
          </a:p>
        </p:txBody>
      </p:sp>
      <p:sp>
        <p:nvSpPr>
          <p:cNvPr id="3" name="Subtitle 2"/>
          <p:cNvSpPr>
            <a:spLocks noGrp="1"/>
          </p:cNvSpPr>
          <p:nvPr>
            <p:ph type="subTitle" idx="1"/>
          </p:nvPr>
        </p:nvSpPr>
        <p:spPr>
          <a:xfrm>
            <a:off x="2606040" y="4922520"/>
            <a:ext cx="12161520" cy="2219960"/>
          </a:xfrm>
        </p:spPr>
        <p:txBody>
          <a:bodyPr/>
          <a:lstStyle>
            <a:lvl1pPr marL="0" indent="0" algn="ctr">
              <a:buNone/>
              <a:defRPr>
                <a:solidFill>
                  <a:schemeClr val="tx1">
                    <a:tint val="75000"/>
                  </a:schemeClr>
                </a:solidFill>
              </a:defRPr>
            </a:lvl1pPr>
            <a:lvl2pPr marL="744550" indent="0" algn="ctr">
              <a:buNone/>
              <a:defRPr>
                <a:solidFill>
                  <a:schemeClr val="tx1">
                    <a:tint val="75000"/>
                  </a:schemeClr>
                </a:solidFill>
              </a:defRPr>
            </a:lvl2pPr>
            <a:lvl3pPr marL="1489100" indent="0" algn="ctr">
              <a:buNone/>
              <a:defRPr>
                <a:solidFill>
                  <a:schemeClr val="tx1">
                    <a:tint val="75000"/>
                  </a:schemeClr>
                </a:solidFill>
              </a:defRPr>
            </a:lvl3pPr>
            <a:lvl4pPr marL="2233651" indent="0" algn="ctr">
              <a:buNone/>
              <a:defRPr>
                <a:solidFill>
                  <a:schemeClr val="tx1">
                    <a:tint val="75000"/>
                  </a:schemeClr>
                </a:solidFill>
              </a:defRPr>
            </a:lvl4pPr>
            <a:lvl5pPr marL="2978201" indent="0" algn="ctr">
              <a:buNone/>
              <a:defRPr>
                <a:solidFill>
                  <a:schemeClr val="tx1">
                    <a:tint val="75000"/>
                  </a:schemeClr>
                </a:solidFill>
              </a:defRPr>
            </a:lvl5pPr>
            <a:lvl6pPr marL="3722751" indent="0" algn="ctr">
              <a:buNone/>
              <a:defRPr>
                <a:solidFill>
                  <a:schemeClr val="tx1">
                    <a:tint val="75000"/>
                  </a:schemeClr>
                </a:solidFill>
              </a:defRPr>
            </a:lvl6pPr>
            <a:lvl7pPr marL="4467301" indent="0" algn="ctr">
              <a:buNone/>
              <a:defRPr>
                <a:solidFill>
                  <a:schemeClr val="tx1">
                    <a:tint val="75000"/>
                  </a:schemeClr>
                </a:solidFill>
              </a:defRPr>
            </a:lvl7pPr>
            <a:lvl8pPr marL="5211851" indent="0" algn="ctr">
              <a:buNone/>
              <a:defRPr>
                <a:solidFill>
                  <a:schemeClr val="tx1">
                    <a:tint val="75000"/>
                  </a:schemeClr>
                </a:solidFill>
              </a:defRPr>
            </a:lvl8pPr>
            <a:lvl9pPr marL="59564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85CD92-FAE9-46CB-A656-8A075354BE88}"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55647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5CD92-FAE9-46CB-A656-8A075354BE88}"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43427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933945" y="440374"/>
            <a:ext cx="7426008" cy="93885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9890" y="440374"/>
            <a:ext cx="21994495" cy="93885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5CD92-FAE9-46CB-A656-8A075354BE88}"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409848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5CD92-FAE9-46CB-A656-8A075354BE88}"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241598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395" y="5582074"/>
            <a:ext cx="14767560" cy="1725295"/>
          </a:xfrm>
        </p:spPr>
        <p:txBody>
          <a:bodyPr anchor="t"/>
          <a:lstStyle>
            <a:lvl1pPr algn="l">
              <a:defRPr sz="6500" b="1" cap="all"/>
            </a:lvl1pPr>
          </a:lstStyle>
          <a:p>
            <a:r>
              <a:rPr lang="en-US" smtClean="0"/>
              <a:t>Click to edit Master title style</a:t>
            </a:r>
            <a:endParaRPr lang="en-US"/>
          </a:p>
        </p:txBody>
      </p:sp>
      <p:sp>
        <p:nvSpPr>
          <p:cNvPr id="3" name="Text Placeholder 2"/>
          <p:cNvSpPr>
            <a:spLocks noGrp="1"/>
          </p:cNvSpPr>
          <p:nvPr>
            <p:ph type="body" idx="1"/>
          </p:nvPr>
        </p:nvSpPr>
        <p:spPr>
          <a:xfrm>
            <a:off x="1372395" y="3681837"/>
            <a:ext cx="14767560" cy="1900237"/>
          </a:xfrm>
        </p:spPr>
        <p:txBody>
          <a:bodyPr anchor="b"/>
          <a:lstStyle>
            <a:lvl1pPr marL="0" indent="0">
              <a:buNone/>
              <a:defRPr sz="3300">
                <a:solidFill>
                  <a:schemeClr val="tx1">
                    <a:tint val="75000"/>
                  </a:schemeClr>
                </a:solidFill>
              </a:defRPr>
            </a:lvl1pPr>
            <a:lvl2pPr marL="744550" indent="0">
              <a:buNone/>
              <a:defRPr sz="2900">
                <a:solidFill>
                  <a:schemeClr val="tx1">
                    <a:tint val="75000"/>
                  </a:schemeClr>
                </a:solidFill>
              </a:defRPr>
            </a:lvl2pPr>
            <a:lvl3pPr marL="1489100" indent="0">
              <a:buNone/>
              <a:defRPr sz="2600">
                <a:solidFill>
                  <a:schemeClr val="tx1">
                    <a:tint val="75000"/>
                  </a:schemeClr>
                </a:solidFill>
              </a:defRPr>
            </a:lvl3pPr>
            <a:lvl4pPr marL="2233651" indent="0">
              <a:buNone/>
              <a:defRPr sz="2300">
                <a:solidFill>
                  <a:schemeClr val="tx1">
                    <a:tint val="75000"/>
                  </a:schemeClr>
                </a:solidFill>
              </a:defRPr>
            </a:lvl4pPr>
            <a:lvl5pPr marL="2978201" indent="0">
              <a:buNone/>
              <a:defRPr sz="2300">
                <a:solidFill>
                  <a:schemeClr val="tx1">
                    <a:tint val="75000"/>
                  </a:schemeClr>
                </a:solidFill>
              </a:defRPr>
            </a:lvl5pPr>
            <a:lvl6pPr marL="3722751" indent="0">
              <a:buNone/>
              <a:defRPr sz="2300">
                <a:solidFill>
                  <a:schemeClr val="tx1">
                    <a:tint val="75000"/>
                  </a:schemeClr>
                </a:solidFill>
              </a:defRPr>
            </a:lvl6pPr>
            <a:lvl7pPr marL="4467301" indent="0">
              <a:buNone/>
              <a:defRPr sz="2300">
                <a:solidFill>
                  <a:schemeClr val="tx1">
                    <a:tint val="75000"/>
                  </a:schemeClr>
                </a:solidFill>
              </a:defRPr>
            </a:lvl7pPr>
            <a:lvl8pPr marL="5211851" indent="0">
              <a:buNone/>
              <a:defRPr sz="2300">
                <a:solidFill>
                  <a:schemeClr val="tx1">
                    <a:tint val="75000"/>
                  </a:schemeClr>
                </a:solidFill>
              </a:defRPr>
            </a:lvl8pPr>
            <a:lvl9pPr marL="5956402" indent="0">
              <a:buNone/>
              <a:defRPr sz="2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85CD92-FAE9-46CB-A656-8A075354BE88}"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3727683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9891" y="2567835"/>
            <a:ext cx="14710250" cy="7261119"/>
          </a:xfrm>
        </p:spPr>
        <p:txBody>
          <a:bodyPr/>
          <a:lstStyle>
            <a:lvl1pPr>
              <a:defRPr sz="4600"/>
            </a:lvl1pPr>
            <a:lvl2pPr>
              <a:defRPr sz="3900"/>
            </a:lvl2pPr>
            <a:lvl3pPr>
              <a:defRPr sz="33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49700" y="2567835"/>
            <a:ext cx="14710252" cy="7261119"/>
          </a:xfrm>
        </p:spPr>
        <p:txBody>
          <a:bodyPr/>
          <a:lstStyle>
            <a:lvl1pPr>
              <a:defRPr sz="4600"/>
            </a:lvl1pPr>
            <a:lvl2pPr>
              <a:defRPr sz="3900"/>
            </a:lvl2pPr>
            <a:lvl3pPr>
              <a:defRPr sz="33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85CD92-FAE9-46CB-A656-8A075354BE88}"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137023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8680" y="347875"/>
            <a:ext cx="15636240" cy="1447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68680" y="1944477"/>
            <a:ext cx="7676357" cy="810365"/>
          </a:xfrm>
        </p:spPr>
        <p:txBody>
          <a:bodyPr anchor="b"/>
          <a:lstStyle>
            <a:lvl1pPr marL="0" indent="0">
              <a:buNone/>
              <a:defRPr sz="3900" b="1"/>
            </a:lvl1pPr>
            <a:lvl2pPr marL="744550" indent="0">
              <a:buNone/>
              <a:defRPr sz="3300" b="1"/>
            </a:lvl2pPr>
            <a:lvl3pPr marL="1489100" indent="0">
              <a:buNone/>
              <a:defRPr sz="2900" b="1"/>
            </a:lvl3pPr>
            <a:lvl4pPr marL="2233651" indent="0">
              <a:buNone/>
              <a:defRPr sz="2600" b="1"/>
            </a:lvl4pPr>
            <a:lvl5pPr marL="2978201" indent="0">
              <a:buNone/>
              <a:defRPr sz="2600" b="1"/>
            </a:lvl5pPr>
            <a:lvl6pPr marL="3722751" indent="0">
              <a:buNone/>
              <a:defRPr sz="2600" b="1"/>
            </a:lvl6pPr>
            <a:lvl7pPr marL="4467301" indent="0">
              <a:buNone/>
              <a:defRPr sz="2600" b="1"/>
            </a:lvl7pPr>
            <a:lvl8pPr marL="5211851" indent="0">
              <a:buNone/>
              <a:defRPr sz="2600" b="1"/>
            </a:lvl8pPr>
            <a:lvl9pPr marL="5956402"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868680" y="2754842"/>
            <a:ext cx="7676357" cy="5004965"/>
          </a:xfrm>
        </p:spPr>
        <p:txBody>
          <a:bodyPr/>
          <a:lstStyle>
            <a:lvl1pPr>
              <a:defRPr sz="3900"/>
            </a:lvl1pPr>
            <a:lvl2pPr>
              <a:defRPr sz="33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825548" y="1944477"/>
            <a:ext cx="7679373" cy="810365"/>
          </a:xfrm>
        </p:spPr>
        <p:txBody>
          <a:bodyPr anchor="b"/>
          <a:lstStyle>
            <a:lvl1pPr marL="0" indent="0">
              <a:buNone/>
              <a:defRPr sz="3900" b="1"/>
            </a:lvl1pPr>
            <a:lvl2pPr marL="744550" indent="0">
              <a:buNone/>
              <a:defRPr sz="3300" b="1"/>
            </a:lvl2pPr>
            <a:lvl3pPr marL="1489100" indent="0">
              <a:buNone/>
              <a:defRPr sz="2900" b="1"/>
            </a:lvl3pPr>
            <a:lvl4pPr marL="2233651" indent="0">
              <a:buNone/>
              <a:defRPr sz="2600" b="1"/>
            </a:lvl4pPr>
            <a:lvl5pPr marL="2978201" indent="0">
              <a:buNone/>
              <a:defRPr sz="2600" b="1"/>
            </a:lvl5pPr>
            <a:lvl6pPr marL="3722751" indent="0">
              <a:buNone/>
              <a:defRPr sz="2600" b="1"/>
            </a:lvl6pPr>
            <a:lvl7pPr marL="4467301" indent="0">
              <a:buNone/>
              <a:defRPr sz="2600" b="1"/>
            </a:lvl7pPr>
            <a:lvl8pPr marL="5211851" indent="0">
              <a:buNone/>
              <a:defRPr sz="2600" b="1"/>
            </a:lvl8pPr>
            <a:lvl9pPr marL="5956402"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8825548" y="2754842"/>
            <a:ext cx="7679373" cy="5004965"/>
          </a:xfrm>
        </p:spPr>
        <p:txBody>
          <a:bodyPr/>
          <a:lstStyle>
            <a:lvl1pPr>
              <a:defRPr sz="3900"/>
            </a:lvl1pPr>
            <a:lvl2pPr>
              <a:defRPr sz="33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85CD92-FAE9-46CB-A656-8A075354BE88}" type="datetimeFigureOut">
              <a:rPr lang="en-US" smtClean="0"/>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103177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85CD92-FAE9-46CB-A656-8A075354BE88}" type="datetimeFigureOut">
              <a:rPr lang="en-US" smtClean="0"/>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20235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5CD92-FAE9-46CB-A656-8A075354BE88}" type="datetimeFigureOut">
              <a:rPr lang="en-US" smtClean="0"/>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30323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8681" y="345863"/>
            <a:ext cx="5715795" cy="1471930"/>
          </a:xfrm>
        </p:spPr>
        <p:txBody>
          <a:bodyPr anchor="b"/>
          <a:lstStyle>
            <a:lvl1pPr algn="l">
              <a:defRPr sz="3300" b="1"/>
            </a:lvl1pPr>
          </a:lstStyle>
          <a:p>
            <a:r>
              <a:rPr lang="en-US" smtClean="0"/>
              <a:t>Click to edit Master title style</a:t>
            </a:r>
            <a:endParaRPr lang="en-US"/>
          </a:p>
        </p:txBody>
      </p:sp>
      <p:sp>
        <p:nvSpPr>
          <p:cNvPr id="3" name="Content Placeholder 2"/>
          <p:cNvSpPr>
            <a:spLocks noGrp="1"/>
          </p:cNvSpPr>
          <p:nvPr>
            <p:ph idx="1"/>
          </p:nvPr>
        </p:nvSpPr>
        <p:spPr>
          <a:xfrm>
            <a:off x="6792595" y="345864"/>
            <a:ext cx="9712325" cy="7413943"/>
          </a:xfrm>
        </p:spPr>
        <p:txBody>
          <a:bodyPr/>
          <a:lstStyle>
            <a:lvl1pPr>
              <a:defRPr sz="5200"/>
            </a:lvl1pPr>
            <a:lvl2pPr>
              <a:defRPr sz="4600"/>
            </a:lvl2pPr>
            <a:lvl3pPr>
              <a:defRPr sz="39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68681" y="1817794"/>
            <a:ext cx="5715795" cy="5942013"/>
          </a:xfrm>
        </p:spPr>
        <p:txBody>
          <a:bodyPr/>
          <a:lstStyle>
            <a:lvl1pPr marL="0" indent="0">
              <a:buNone/>
              <a:defRPr sz="2300"/>
            </a:lvl1pPr>
            <a:lvl2pPr marL="744550" indent="0">
              <a:buNone/>
              <a:defRPr sz="2000"/>
            </a:lvl2pPr>
            <a:lvl3pPr marL="1489100" indent="0">
              <a:buNone/>
              <a:defRPr sz="1600"/>
            </a:lvl3pPr>
            <a:lvl4pPr marL="2233651" indent="0">
              <a:buNone/>
              <a:defRPr sz="1500"/>
            </a:lvl4pPr>
            <a:lvl5pPr marL="2978201" indent="0">
              <a:buNone/>
              <a:defRPr sz="1500"/>
            </a:lvl5pPr>
            <a:lvl6pPr marL="3722751" indent="0">
              <a:buNone/>
              <a:defRPr sz="1500"/>
            </a:lvl6pPr>
            <a:lvl7pPr marL="4467301" indent="0">
              <a:buNone/>
              <a:defRPr sz="1500"/>
            </a:lvl7pPr>
            <a:lvl8pPr marL="5211851" indent="0">
              <a:buNone/>
              <a:defRPr sz="1500"/>
            </a:lvl8pPr>
            <a:lvl9pPr marL="5956402"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5CD92-FAE9-46CB-A656-8A075354BE88}"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198598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5347" y="6080760"/>
            <a:ext cx="10424160" cy="717868"/>
          </a:xfrm>
        </p:spPr>
        <p:txBody>
          <a:bodyPr anchor="b"/>
          <a:lstStyle>
            <a:lvl1pPr algn="l">
              <a:defRPr sz="3300" b="1"/>
            </a:lvl1pPr>
          </a:lstStyle>
          <a:p>
            <a:r>
              <a:rPr lang="en-US" smtClean="0"/>
              <a:t>Click to edit Master title style</a:t>
            </a:r>
            <a:endParaRPr lang="en-US"/>
          </a:p>
        </p:txBody>
      </p:sp>
      <p:sp>
        <p:nvSpPr>
          <p:cNvPr id="3" name="Picture Placeholder 2"/>
          <p:cNvSpPr>
            <a:spLocks noGrp="1"/>
          </p:cNvSpPr>
          <p:nvPr>
            <p:ph type="pic" idx="1"/>
          </p:nvPr>
        </p:nvSpPr>
        <p:spPr>
          <a:xfrm>
            <a:off x="3405347" y="776182"/>
            <a:ext cx="10424160" cy="5212080"/>
          </a:xfrm>
        </p:spPr>
        <p:txBody>
          <a:bodyPr/>
          <a:lstStyle>
            <a:lvl1pPr marL="0" indent="0">
              <a:buNone/>
              <a:defRPr sz="5200"/>
            </a:lvl1pPr>
            <a:lvl2pPr marL="744550" indent="0">
              <a:buNone/>
              <a:defRPr sz="4600"/>
            </a:lvl2pPr>
            <a:lvl3pPr marL="1489100" indent="0">
              <a:buNone/>
              <a:defRPr sz="3900"/>
            </a:lvl3pPr>
            <a:lvl4pPr marL="2233651" indent="0">
              <a:buNone/>
              <a:defRPr sz="3300"/>
            </a:lvl4pPr>
            <a:lvl5pPr marL="2978201" indent="0">
              <a:buNone/>
              <a:defRPr sz="3300"/>
            </a:lvl5pPr>
            <a:lvl6pPr marL="3722751" indent="0">
              <a:buNone/>
              <a:defRPr sz="3300"/>
            </a:lvl6pPr>
            <a:lvl7pPr marL="4467301" indent="0">
              <a:buNone/>
              <a:defRPr sz="3300"/>
            </a:lvl7pPr>
            <a:lvl8pPr marL="5211851" indent="0">
              <a:buNone/>
              <a:defRPr sz="3300"/>
            </a:lvl8pPr>
            <a:lvl9pPr marL="5956402" indent="0">
              <a:buNone/>
              <a:defRPr sz="3300"/>
            </a:lvl9pPr>
          </a:lstStyle>
          <a:p>
            <a:endParaRPr lang="en-US"/>
          </a:p>
        </p:txBody>
      </p:sp>
      <p:sp>
        <p:nvSpPr>
          <p:cNvPr id="4" name="Text Placeholder 3"/>
          <p:cNvSpPr>
            <a:spLocks noGrp="1"/>
          </p:cNvSpPr>
          <p:nvPr>
            <p:ph type="body" sz="half" idx="2"/>
          </p:nvPr>
        </p:nvSpPr>
        <p:spPr>
          <a:xfrm>
            <a:off x="3405347" y="6798628"/>
            <a:ext cx="10424160" cy="1019492"/>
          </a:xfrm>
        </p:spPr>
        <p:txBody>
          <a:bodyPr/>
          <a:lstStyle>
            <a:lvl1pPr marL="0" indent="0">
              <a:buNone/>
              <a:defRPr sz="2300"/>
            </a:lvl1pPr>
            <a:lvl2pPr marL="744550" indent="0">
              <a:buNone/>
              <a:defRPr sz="2000"/>
            </a:lvl2pPr>
            <a:lvl3pPr marL="1489100" indent="0">
              <a:buNone/>
              <a:defRPr sz="1600"/>
            </a:lvl3pPr>
            <a:lvl4pPr marL="2233651" indent="0">
              <a:buNone/>
              <a:defRPr sz="1500"/>
            </a:lvl4pPr>
            <a:lvl5pPr marL="2978201" indent="0">
              <a:buNone/>
              <a:defRPr sz="1500"/>
            </a:lvl5pPr>
            <a:lvl6pPr marL="3722751" indent="0">
              <a:buNone/>
              <a:defRPr sz="1500"/>
            </a:lvl6pPr>
            <a:lvl7pPr marL="4467301" indent="0">
              <a:buNone/>
              <a:defRPr sz="1500"/>
            </a:lvl7pPr>
            <a:lvl8pPr marL="5211851" indent="0">
              <a:buNone/>
              <a:defRPr sz="1500"/>
            </a:lvl8pPr>
            <a:lvl9pPr marL="5956402"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5CD92-FAE9-46CB-A656-8A075354BE88}"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2B822-FF5A-48D5-B903-226434BCC777}" type="slidenum">
              <a:rPr lang="en-US" smtClean="0"/>
              <a:t>‹#›</a:t>
            </a:fld>
            <a:endParaRPr lang="en-US"/>
          </a:p>
        </p:txBody>
      </p:sp>
    </p:spTree>
    <p:extLst>
      <p:ext uri="{BB962C8B-B14F-4D97-AF65-F5344CB8AC3E}">
        <p14:creationId xmlns:p14="http://schemas.microsoft.com/office/powerpoint/2010/main" val="412616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8680" y="347875"/>
            <a:ext cx="15636240" cy="1447800"/>
          </a:xfrm>
          <a:prstGeom prst="rect">
            <a:avLst/>
          </a:prstGeom>
        </p:spPr>
        <p:txBody>
          <a:bodyPr vert="horz" lIns="148910" tIns="74455" rIns="148910" bIns="744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68680" y="2026921"/>
            <a:ext cx="15636240" cy="5732886"/>
          </a:xfrm>
          <a:prstGeom prst="rect">
            <a:avLst/>
          </a:prstGeom>
        </p:spPr>
        <p:txBody>
          <a:bodyPr vert="horz" lIns="148910" tIns="74455" rIns="148910" bIns="744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68680" y="8051377"/>
            <a:ext cx="4053840" cy="462492"/>
          </a:xfrm>
          <a:prstGeom prst="rect">
            <a:avLst/>
          </a:prstGeom>
        </p:spPr>
        <p:txBody>
          <a:bodyPr vert="horz" lIns="148910" tIns="74455" rIns="148910" bIns="74455" rtlCol="0" anchor="ctr"/>
          <a:lstStyle>
            <a:lvl1pPr algn="l">
              <a:defRPr sz="2000">
                <a:solidFill>
                  <a:schemeClr val="tx1">
                    <a:tint val="75000"/>
                  </a:schemeClr>
                </a:solidFill>
              </a:defRPr>
            </a:lvl1pPr>
          </a:lstStyle>
          <a:p>
            <a:fld id="{F085CD92-FAE9-46CB-A656-8A075354BE88}" type="datetimeFigureOut">
              <a:rPr lang="en-US" smtClean="0"/>
              <a:t>9/5/2017</a:t>
            </a:fld>
            <a:endParaRPr lang="en-US"/>
          </a:p>
        </p:txBody>
      </p:sp>
      <p:sp>
        <p:nvSpPr>
          <p:cNvPr id="5" name="Footer Placeholder 4"/>
          <p:cNvSpPr>
            <a:spLocks noGrp="1"/>
          </p:cNvSpPr>
          <p:nvPr>
            <p:ph type="ftr" sz="quarter" idx="3"/>
          </p:nvPr>
        </p:nvSpPr>
        <p:spPr>
          <a:xfrm>
            <a:off x="5935980" y="8051377"/>
            <a:ext cx="5501640" cy="462492"/>
          </a:xfrm>
          <a:prstGeom prst="rect">
            <a:avLst/>
          </a:prstGeom>
        </p:spPr>
        <p:txBody>
          <a:bodyPr vert="horz" lIns="148910" tIns="74455" rIns="148910" bIns="74455" rtlCol="0" anchor="ctr"/>
          <a:lstStyle>
            <a:lvl1pPr algn="ctr">
              <a:defRPr sz="2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451080" y="8051377"/>
            <a:ext cx="4053840" cy="462492"/>
          </a:xfrm>
          <a:prstGeom prst="rect">
            <a:avLst/>
          </a:prstGeom>
        </p:spPr>
        <p:txBody>
          <a:bodyPr vert="horz" lIns="148910" tIns="74455" rIns="148910" bIns="74455" rtlCol="0" anchor="ctr"/>
          <a:lstStyle>
            <a:lvl1pPr algn="r">
              <a:defRPr sz="2000">
                <a:solidFill>
                  <a:schemeClr val="tx1">
                    <a:tint val="75000"/>
                  </a:schemeClr>
                </a:solidFill>
              </a:defRPr>
            </a:lvl1pPr>
          </a:lstStyle>
          <a:p>
            <a:fld id="{C062B822-FF5A-48D5-B903-226434BCC777}" type="slidenum">
              <a:rPr lang="en-US" smtClean="0"/>
              <a:t>‹#›</a:t>
            </a:fld>
            <a:endParaRPr lang="en-US"/>
          </a:p>
        </p:txBody>
      </p:sp>
    </p:spTree>
    <p:extLst>
      <p:ext uri="{BB962C8B-B14F-4D97-AF65-F5344CB8AC3E}">
        <p14:creationId xmlns:p14="http://schemas.microsoft.com/office/powerpoint/2010/main" val="150757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89100" rtl="0" eaLnBrk="1" latinLnBrk="0" hangingPunct="1">
        <a:spcBef>
          <a:spcPct val="0"/>
        </a:spcBef>
        <a:buNone/>
        <a:defRPr sz="7200" kern="1200">
          <a:solidFill>
            <a:schemeClr val="tx1"/>
          </a:solidFill>
          <a:latin typeface="+mj-lt"/>
          <a:ea typeface="+mj-ea"/>
          <a:cs typeface="+mj-cs"/>
        </a:defRPr>
      </a:lvl1pPr>
    </p:titleStyle>
    <p:bodyStyle>
      <a:lvl1pPr marL="558413" indent="-558413" algn="l" defTabSz="1489100" rtl="0" eaLnBrk="1" latinLnBrk="0" hangingPunct="1">
        <a:spcBef>
          <a:spcPct val="20000"/>
        </a:spcBef>
        <a:buFont typeface="Arial" panose="020B0604020202020204" pitchFamily="34" charset="0"/>
        <a:buChar char="•"/>
        <a:defRPr sz="5200" kern="1200">
          <a:solidFill>
            <a:schemeClr val="tx1"/>
          </a:solidFill>
          <a:latin typeface="+mn-lt"/>
          <a:ea typeface="+mn-ea"/>
          <a:cs typeface="+mn-cs"/>
        </a:defRPr>
      </a:lvl1pPr>
      <a:lvl2pPr marL="1209894" indent="-465344" algn="l" defTabSz="148910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2pPr>
      <a:lvl3pPr marL="1861376" indent="-372275" algn="l" defTabSz="148910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3pPr>
      <a:lvl4pPr marL="2605926" indent="-372275" algn="l" defTabSz="148910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4pPr>
      <a:lvl5pPr marL="3350476" indent="-372275" algn="l" defTabSz="148910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5pPr>
      <a:lvl6pPr marL="4095026" indent="-372275" algn="l" defTabSz="148910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6pPr>
      <a:lvl7pPr marL="4839576" indent="-372275" algn="l" defTabSz="148910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7pPr>
      <a:lvl8pPr marL="5584127" indent="-372275" algn="l" defTabSz="148910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8pPr>
      <a:lvl9pPr marL="6328677" indent="-372275" algn="l" defTabSz="148910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9pPr>
    </p:bodyStyle>
    <p:otherStyle>
      <a:defPPr>
        <a:defRPr lang="en-US"/>
      </a:defPPr>
      <a:lvl1pPr marL="0" algn="l" defTabSz="1489100" rtl="0" eaLnBrk="1" latinLnBrk="0" hangingPunct="1">
        <a:defRPr sz="2900" kern="1200">
          <a:solidFill>
            <a:schemeClr val="tx1"/>
          </a:solidFill>
          <a:latin typeface="+mn-lt"/>
          <a:ea typeface="+mn-ea"/>
          <a:cs typeface="+mn-cs"/>
        </a:defRPr>
      </a:lvl1pPr>
      <a:lvl2pPr marL="744550" algn="l" defTabSz="1489100" rtl="0" eaLnBrk="1" latinLnBrk="0" hangingPunct="1">
        <a:defRPr sz="2900" kern="1200">
          <a:solidFill>
            <a:schemeClr val="tx1"/>
          </a:solidFill>
          <a:latin typeface="+mn-lt"/>
          <a:ea typeface="+mn-ea"/>
          <a:cs typeface="+mn-cs"/>
        </a:defRPr>
      </a:lvl2pPr>
      <a:lvl3pPr marL="1489100" algn="l" defTabSz="1489100" rtl="0" eaLnBrk="1" latinLnBrk="0" hangingPunct="1">
        <a:defRPr sz="2900" kern="1200">
          <a:solidFill>
            <a:schemeClr val="tx1"/>
          </a:solidFill>
          <a:latin typeface="+mn-lt"/>
          <a:ea typeface="+mn-ea"/>
          <a:cs typeface="+mn-cs"/>
        </a:defRPr>
      </a:lvl3pPr>
      <a:lvl4pPr marL="2233651" algn="l" defTabSz="1489100" rtl="0" eaLnBrk="1" latinLnBrk="0" hangingPunct="1">
        <a:defRPr sz="2900" kern="1200">
          <a:solidFill>
            <a:schemeClr val="tx1"/>
          </a:solidFill>
          <a:latin typeface="+mn-lt"/>
          <a:ea typeface="+mn-ea"/>
          <a:cs typeface="+mn-cs"/>
        </a:defRPr>
      </a:lvl4pPr>
      <a:lvl5pPr marL="2978201" algn="l" defTabSz="1489100" rtl="0" eaLnBrk="1" latinLnBrk="0" hangingPunct="1">
        <a:defRPr sz="2900" kern="1200">
          <a:solidFill>
            <a:schemeClr val="tx1"/>
          </a:solidFill>
          <a:latin typeface="+mn-lt"/>
          <a:ea typeface="+mn-ea"/>
          <a:cs typeface="+mn-cs"/>
        </a:defRPr>
      </a:lvl5pPr>
      <a:lvl6pPr marL="3722751" algn="l" defTabSz="1489100" rtl="0" eaLnBrk="1" latinLnBrk="0" hangingPunct="1">
        <a:defRPr sz="2900" kern="1200">
          <a:solidFill>
            <a:schemeClr val="tx1"/>
          </a:solidFill>
          <a:latin typeface="+mn-lt"/>
          <a:ea typeface="+mn-ea"/>
          <a:cs typeface="+mn-cs"/>
        </a:defRPr>
      </a:lvl6pPr>
      <a:lvl7pPr marL="4467301" algn="l" defTabSz="1489100" rtl="0" eaLnBrk="1" latinLnBrk="0" hangingPunct="1">
        <a:defRPr sz="2900" kern="1200">
          <a:solidFill>
            <a:schemeClr val="tx1"/>
          </a:solidFill>
          <a:latin typeface="+mn-lt"/>
          <a:ea typeface="+mn-ea"/>
          <a:cs typeface="+mn-cs"/>
        </a:defRPr>
      </a:lvl7pPr>
      <a:lvl8pPr marL="5211851" algn="l" defTabSz="1489100" rtl="0" eaLnBrk="1" latinLnBrk="0" hangingPunct="1">
        <a:defRPr sz="2900" kern="1200">
          <a:solidFill>
            <a:schemeClr val="tx1"/>
          </a:solidFill>
          <a:latin typeface="+mn-lt"/>
          <a:ea typeface="+mn-ea"/>
          <a:cs typeface="+mn-cs"/>
        </a:defRPr>
      </a:lvl8pPr>
      <a:lvl9pPr marL="5956402" algn="l" defTabSz="148910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563600" y="533400"/>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4478000" y="8051378"/>
            <a:ext cx="2026920" cy="462492"/>
          </a:xfrm>
        </p:spPr>
        <p:txBody>
          <a:bodyPr/>
          <a:lstStyle/>
          <a:p>
            <a:fld id="{1AFA65FB-494E-4EAF-A013-32AA7761FEE9}" type="slidenum">
              <a:rPr lang="en-US" smtClean="0"/>
              <a:t>1</a:t>
            </a:fld>
            <a:endParaRPr lang="en-US"/>
          </a:p>
        </p:txBody>
      </p:sp>
      <p:sp>
        <p:nvSpPr>
          <p:cNvPr id="431" name="TextBox 430"/>
          <p:cNvSpPr txBox="1"/>
          <p:nvPr/>
        </p:nvSpPr>
        <p:spPr>
          <a:xfrm>
            <a:off x="1277984" y="3150770"/>
            <a:ext cx="9906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32" name="TextBox 431"/>
          <p:cNvSpPr txBox="1"/>
          <p:nvPr/>
        </p:nvSpPr>
        <p:spPr>
          <a:xfrm>
            <a:off x="5956882" y="3125370"/>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33" name="TextBox 432"/>
          <p:cNvSpPr txBox="1"/>
          <p:nvPr/>
        </p:nvSpPr>
        <p:spPr>
          <a:xfrm>
            <a:off x="7752291" y="3125370"/>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35" name="TextBox 434"/>
          <p:cNvSpPr txBox="1"/>
          <p:nvPr/>
        </p:nvSpPr>
        <p:spPr>
          <a:xfrm>
            <a:off x="1277984" y="3620670"/>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36" name="TextBox 435"/>
          <p:cNvSpPr txBox="1"/>
          <p:nvPr/>
        </p:nvSpPr>
        <p:spPr>
          <a:xfrm>
            <a:off x="5956882" y="3582570"/>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37" name="TextBox 436"/>
          <p:cNvSpPr txBox="1"/>
          <p:nvPr/>
        </p:nvSpPr>
        <p:spPr>
          <a:xfrm>
            <a:off x="7752291" y="3582570"/>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51" name="TextBox 450"/>
          <p:cNvSpPr txBox="1"/>
          <p:nvPr/>
        </p:nvSpPr>
        <p:spPr>
          <a:xfrm>
            <a:off x="1277984" y="4106498"/>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52" name="TextBox 451"/>
          <p:cNvSpPr txBox="1"/>
          <p:nvPr/>
        </p:nvSpPr>
        <p:spPr>
          <a:xfrm>
            <a:off x="5956882" y="4106498"/>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53" name="TextBox 452"/>
          <p:cNvSpPr txBox="1"/>
          <p:nvPr/>
        </p:nvSpPr>
        <p:spPr>
          <a:xfrm>
            <a:off x="7752291" y="4106498"/>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55" name="TextBox 454"/>
          <p:cNvSpPr txBox="1"/>
          <p:nvPr/>
        </p:nvSpPr>
        <p:spPr>
          <a:xfrm>
            <a:off x="1277984" y="4527975"/>
            <a:ext cx="9906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56" name="TextBox 455"/>
          <p:cNvSpPr txBox="1"/>
          <p:nvPr/>
        </p:nvSpPr>
        <p:spPr>
          <a:xfrm>
            <a:off x="5956882" y="4502575"/>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57" name="TextBox 456"/>
          <p:cNvSpPr txBox="1"/>
          <p:nvPr/>
        </p:nvSpPr>
        <p:spPr>
          <a:xfrm>
            <a:off x="7752291" y="4502575"/>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59" name="TextBox 458"/>
          <p:cNvSpPr txBox="1"/>
          <p:nvPr/>
        </p:nvSpPr>
        <p:spPr>
          <a:xfrm>
            <a:off x="1277984" y="4997875"/>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60" name="TextBox 459"/>
          <p:cNvSpPr txBox="1"/>
          <p:nvPr/>
        </p:nvSpPr>
        <p:spPr>
          <a:xfrm>
            <a:off x="5956882" y="4959775"/>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61" name="TextBox 460"/>
          <p:cNvSpPr txBox="1"/>
          <p:nvPr/>
        </p:nvSpPr>
        <p:spPr>
          <a:xfrm>
            <a:off x="7752291" y="4959775"/>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74" name="TextBox 473"/>
          <p:cNvSpPr txBox="1"/>
          <p:nvPr/>
        </p:nvSpPr>
        <p:spPr>
          <a:xfrm>
            <a:off x="1277984" y="5487059"/>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75" name="TextBox 474"/>
          <p:cNvSpPr txBox="1"/>
          <p:nvPr/>
        </p:nvSpPr>
        <p:spPr>
          <a:xfrm>
            <a:off x="5956882" y="5487059"/>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76" name="TextBox 475"/>
          <p:cNvSpPr txBox="1"/>
          <p:nvPr/>
        </p:nvSpPr>
        <p:spPr>
          <a:xfrm>
            <a:off x="7752291" y="5487059"/>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78" name="TextBox 477"/>
          <p:cNvSpPr txBox="1"/>
          <p:nvPr/>
        </p:nvSpPr>
        <p:spPr>
          <a:xfrm>
            <a:off x="1277984" y="5908536"/>
            <a:ext cx="9906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79" name="TextBox 478"/>
          <p:cNvSpPr txBox="1"/>
          <p:nvPr/>
        </p:nvSpPr>
        <p:spPr>
          <a:xfrm>
            <a:off x="5956882" y="5883136"/>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80" name="TextBox 479"/>
          <p:cNvSpPr txBox="1"/>
          <p:nvPr/>
        </p:nvSpPr>
        <p:spPr>
          <a:xfrm>
            <a:off x="7752291" y="5883136"/>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501" name="TextBox 500"/>
          <p:cNvSpPr txBox="1"/>
          <p:nvPr/>
        </p:nvSpPr>
        <p:spPr>
          <a:xfrm>
            <a:off x="1277984" y="6378436"/>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502" name="TextBox 501"/>
          <p:cNvSpPr txBox="1"/>
          <p:nvPr/>
        </p:nvSpPr>
        <p:spPr>
          <a:xfrm>
            <a:off x="5956882" y="6340336"/>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503" name="TextBox 502"/>
          <p:cNvSpPr txBox="1"/>
          <p:nvPr/>
        </p:nvSpPr>
        <p:spPr>
          <a:xfrm>
            <a:off x="7752291" y="6340336"/>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250" name="TextBox 249"/>
          <p:cNvSpPr txBox="1"/>
          <p:nvPr/>
        </p:nvSpPr>
        <p:spPr>
          <a:xfrm>
            <a:off x="9151094" y="3004902"/>
            <a:ext cx="1883154" cy="328848"/>
          </a:xfrm>
          <a:prstGeom prst="rect">
            <a:avLst/>
          </a:prstGeom>
          <a:noFill/>
        </p:spPr>
        <p:txBody>
          <a:bodyPr wrap="square" lIns="112307" tIns="56154" rIns="112307" bIns="56154" rtlCol="0">
            <a:spAutoFit/>
          </a:bodyPr>
          <a:lstStyle>
            <a:defPPr>
              <a:defRPr lang="en-US"/>
            </a:defPPr>
            <a:lvl1pPr>
              <a:defRPr sz="1500">
                <a:solidFill>
                  <a:schemeClr val="tx1">
                    <a:lumMod val="50000"/>
                    <a:lumOff val="50000"/>
                  </a:schemeClr>
                </a:solidFill>
              </a:defRPr>
            </a:lvl1pPr>
          </a:lstStyle>
          <a:p>
            <a:r>
              <a:rPr lang="en-US" sz="1400" b="1" dirty="0" smtClean="0">
                <a:solidFill>
                  <a:schemeClr val="tx1">
                    <a:lumMod val="65000"/>
                    <a:lumOff val="35000"/>
                  </a:schemeClr>
                </a:solidFill>
              </a:rPr>
              <a:t>Last updated on</a:t>
            </a:r>
            <a:endParaRPr lang="en-US" sz="1400" b="1" dirty="0">
              <a:solidFill>
                <a:schemeClr val="tx1">
                  <a:lumMod val="65000"/>
                  <a:lumOff val="35000"/>
                </a:schemeClr>
              </a:solidFill>
            </a:endParaRPr>
          </a:p>
        </p:txBody>
      </p:sp>
      <p:sp>
        <p:nvSpPr>
          <p:cNvPr id="251" name="TextBox 250"/>
          <p:cNvSpPr txBox="1"/>
          <p:nvPr/>
        </p:nvSpPr>
        <p:spPr>
          <a:xfrm>
            <a:off x="9173363" y="3425124"/>
            <a:ext cx="1989649"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2" name="TextBox 251"/>
          <p:cNvSpPr txBox="1"/>
          <p:nvPr/>
        </p:nvSpPr>
        <p:spPr>
          <a:xfrm>
            <a:off x="9173363" y="3840251"/>
            <a:ext cx="2186793"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3" name="TextBox 252"/>
          <p:cNvSpPr txBox="1"/>
          <p:nvPr/>
        </p:nvSpPr>
        <p:spPr>
          <a:xfrm>
            <a:off x="9173364" y="4306976"/>
            <a:ext cx="1860884"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4" name="TextBox 253"/>
          <p:cNvSpPr txBox="1"/>
          <p:nvPr/>
        </p:nvSpPr>
        <p:spPr>
          <a:xfrm>
            <a:off x="9173364" y="4802329"/>
            <a:ext cx="2023838"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5" name="TextBox 254"/>
          <p:cNvSpPr txBox="1"/>
          <p:nvPr/>
        </p:nvSpPr>
        <p:spPr>
          <a:xfrm>
            <a:off x="9173363" y="5217456"/>
            <a:ext cx="2186793"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6" name="TextBox 255"/>
          <p:cNvSpPr txBox="1"/>
          <p:nvPr/>
        </p:nvSpPr>
        <p:spPr>
          <a:xfrm>
            <a:off x="9173364" y="5684181"/>
            <a:ext cx="1860884"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7" name="TextBox 256"/>
          <p:cNvSpPr txBox="1"/>
          <p:nvPr/>
        </p:nvSpPr>
        <p:spPr>
          <a:xfrm>
            <a:off x="9173364" y="6182890"/>
            <a:ext cx="2023838"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8" name="TextBox 257"/>
          <p:cNvSpPr txBox="1"/>
          <p:nvPr/>
        </p:nvSpPr>
        <p:spPr>
          <a:xfrm>
            <a:off x="9173363" y="6598017"/>
            <a:ext cx="2186793"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62" name="TextBox 261"/>
          <p:cNvSpPr txBox="1"/>
          <p:nvPr/>
        </p:nvSpPr>
        <p:spPr>
          <a:xfrm>
            <a:off x="9173364" y="7064742"/>
            <a:ext cx="1860884"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31" name="Rounded Rectangle 230"/>
          <p:cNvSpPr/>
          <p:nvPr/>
        </p:nvSpPr>
        <p:spPr>
          <a:xfrm>
            <a:off x="2057400" y="7152769"/>
            <a:ext cx="1280160" cy="329184"/>
          </a:xfrm>
          <a:prstGeom prst="roundRect">
            <a:avLst/>
          </a:prstGeom>
          <a:gradFill flip="none" rotWithShape="1">
            <a:gsLst>
              <a:gs pos="0">
                <a:schemeClr val="bg1">
                  <a:lumMod val="65000"/>
                </a:schemeClr>
              </a:gs>
              <a:gs pos="50000">
                <a:schemeClr val="bg1">
                  <a:lumMod val="75000"/>
                </a:schemeClr>
              </a:gs>
              <a:gs pos="100000">
                <a:schemeClr val="bg1">
                  <a:lumMod val="8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r>
              <a:rPr lang="en-US" sz="1200" dirty="0" smtClean="0">
                <a:solidFill>
                  <a:prstClr val="black">
                    <a:lumMod val="65000"/>
                    <a:lumOff val="35000"/>
                  </a:prstClr>
                </a:solidFill>
              </a:rPr>
              <a:t>Execute</a:t>
            </a:r>
            <a:endParaRPr lang="en-US" sz="1200" dirty="0">
              <a:solidFill>
                <a:prstClr val="black">
                  <a:lumMod val="65000"/>
                  <a:lumOff val="35000"/>
                </a:prstClr>
              </a:solidFill>
            </a:endParaRPr>
          </a:p>
        </p:txBody>
      </p:sp>
      <p:sp>
        <p:nvSpPr>
          <p:cNvPr id="235" name="TextBox 234"/>
          <p:cNvSpPr txBox="1"/>
          <p:nvPr/>
        </p:nvSpPr>
        <p:spPr>
          <a:xfrm>
            <a:off x="3195610" y="3160346"/>
            <a:ext cx="10225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Jan 2014</a:t>
            </a:r>
          </a:p>
        </p:txBody>
      </p:sp>
      <p:sp>
        <p:nvSpPr>
          <p:cNvPr id="236" name="TextBox 235"/>
          <p:cNvSpPr txBox="1"/>
          <p:nvPr/>
        </p:nvSpPr>
        <p:spPr>
          <a:xfrm>
            <a:off x="3195610" y="3624501"/>
            <a:ext cx="10051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02/08/2014</a:t>
            </a:r>
          </a:p>
        </p:txBody>
      </p:sp>
      <p:sp>
        <p:nvSpPr>
          <p:cNvPr id="237" name="TextBox 236"/>
          <p:cNvSpPr txBox="1"/>
          <p:nvPr/>
        </p:nvSpPr>
        <p:spPr>
          <a:xfrm>
            <a:off x="3195610" y="4088656"/>
            <a:ext cx="9463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Jan 2014</a:t>
            </a:r>
          </a:p>
        </p:txBody>
      </p:sp>
      <p:sp>
        <p:nvSpPr>
          <p:cNvPr id="238" name="TextBox 237"/>
          <p:cNvSpPr txBox="1"/>
          <p:nvPr/>
        </p:nvSpPr>
        <p:spPr>
          <a:xfrm>
            <a:off x="3195610" y="4552811"/>
            <a:ext cx="12337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Week 5 - 2014</a:t>
            </a:r>
          </a:p>
        </p:txBody>
      </p:sp>
      <p:sp>
        <p:nvSpPr>
          <p:cNvPr id="239" name="TextBox 238"/>
          <p:cNvSpPr txBox="1"/>
          <p:nvPr/>
        </p:nvSpPr>
        <p:spPr>
          <a:xfrm>
            <a:off x="3195610" y="5016966"/>
            <a:ext cx="10813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02/08/2014</a:t>
            </a:r>
          </a:p>
        </p:txBody>
      </p:sp>
      <p:sp>
        <p:nvSpPr>
          <p:cNvPr id="263" name="TextBox 262"/>
          <p:cNvSpPr txBox="1"/>
          <p:nvPr/>
        </p:nvSpPr>
        <p:spPr>
          <a:xfrm>
            <a:off x="3195610" y="5481121"/>
            <a:ext cx="9463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02/08/2014</a:t>
            </a:r>
          </a:p>
        </p:txBody>
      </p:sp>
      <p:sp>
        <p:nvSpPr>
          <p:cNvPr id="264" name="TextBox 263"/>
          <p:cNvSpPr txBox="1"/>
          <p:nvPr/>
        </p:nvSpPr>
        <p:spPr>
          <a:xfrm>
            <a:off x="3195610" y="5945276"/>
            <a:ext cx="11575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Week 5 - 2014</a:t>
            </a:r>
          </a:p>
        </p:txBody>
      </p:sp>
      <p:sp>
        <p:nvSpPr>
          <p:cNvPr id="265" name="TextBox 264"/>
          <p:cNvSpPr txBox="1"/>
          <p:nvPr/>
        </p:nvSpPr>
        <p:spPr>
          <a:xfrm>
            <a:off x="3195610" y="6409430"/>
            <a:ext cx="8701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Jan 2014</a:t>
            </a:r>
          </a:p>
        </p:txBody>
      </p:sp>
      <p:sp>
        <p:nvSpPr>
          <p:cNvPr id="269" name="TextBox 268"/>
          <p:cNvSpPr txBox="1"/>
          <p:nvPr/>
        </p:nvSpPr>
        <p:spPr>
          <a:xfrm>
            <a:off x="4639730" y="3160500"/>
            <a:ext cx="809172" cy="276999"/>
          </a:xfrm>
          <a:prstGeom prst="rect">
            <a:avLst/>
          </a:prstGeom>
          <a:noFill/>
        </p:spPr>
        <p:txBody>
          <a:bodyPr wrap="square" rtlCol="0">
            <a:spAutoFit/>
          </a:bodyPr>
          <a:lstStyle/>
          <a:p>
            <a:r>
              <a:rPr lang="en-US" sz="1200" dirty="0" smtClean="0">
                <a:solidFill>
                  <a:schemeClr val="tx1">
                    <a:lumMod val="75000"/>
                    <a:lumOff val="25000"/>
                  </a:schemeClr>
                </a:solidFill>
              </a:rPr>
              <a:t>Monthly </a:t>
            </a:r>
            <a:endParaRPr lang="en-US" sz="1200" dirty="0">
              <a:solidFill>
                <a:schemeClr val="tx1">
                  <a:lumMod val="75000"/>
                  <a:lumOff val="25000"/>
                </a:schemeClr>
              </a:solidFill>
            </a:endParaRPr>
          </a:p>
        </p:txBody>
      </p:sp>
      <p:sp>
        <p:nvSpPr>
          <p:cNvPr id="270" name="TextBox 269"/>
          <p:cNvSpPr txBox="1"/>
          <p:nvPr/>
        </p:nvSpPr>
        <p:spPr>
          <a:xfrm>
            <a:off x="4639730" y="3624808"/>
            <a:ext cx="504372" cy="276999"/>
          </a:xfrm>
          <a:prstGeom prst="rect">
            <a:avLst/>
          </a:prstGeom>
          <a:noFill/>
        </p:spPr>
        <p:txBody>
          <a:bodyPr wrap="square" rtlCol="0">
            <a:spAutoFit/>
          </a:bodyPr>
          <a:lstStyle/>
          <a:p>
            <a:r>
              <a:rPr lang="en-US" sz="1200" dirty="0" smtClean="0">
                <a:solidFill>
                  <a:schemeClr val="tx1">
                    <a:lumMod val="75000"/>
                    <a:lumOff val="25000"/>
                  </a:schemeClr>
                </a:solidFill>
              </a:rPr>
              <a:t>Daily</a:t>
            </a:r>
            <a:endParaRPr lang="en-US" sz="1200" dirty="0">
              <a:solidFill>
                <a:schemeClr val="tx1">
                  <a:lumMod val="75000"/>
                  <a:lumOff val="25000"/>
                </a:schemeClr>
              </a:solidFill>
            </a:endParaRPr>
          </a:p>
        </p:txBody>
      </p:sp>
      <p:sp>
        <p:nvSpPr>
          <p:cNvPr id="271" name="TextBox 270"/>
          <p:cNvSpPr txBox="1"/>
          <p:nvPr/>
        </p:nvSpPr>
        <p:spPr>
          <a:xfrm>
            <a:off x="4639730" y="4089116"/>
            <a:ext cx="732972" cy="276999"/>
          </a:xfrm>
          <a:prstGeom prst="rect">
            <a:avLst/>
          </a:prstGeom>
          <a:noFill/>
        </p:spPr>
        <p:txBody>
          <a:bodyPr wrap="square" rtlCol="0">
            <a:spAutoFit/>
          </a:bodyPr>
          <a:lstStyle/>
          <a:p>
            <a:r>
              <a:rPr lang="en-US" sz="1200" dirty="0" smtClean="0">
                <a:solidFill>
                  <a:schemeClr val="tx1">
                    <a:lumMod val="75000"/>
                    <a:lumOff val="25000"/>
                  </a:schemeClr>
                </a:solidFill>
              </a:rPr>
              <a:t>Monthly</a:t>
            </a:r>
            <a:endParaRPr lang="en-US" sz="1200" dirty="0">
              <a:solidFill>
                <a:schemeClr val="tx1">
                  <a:lumMod val="75000"/>
                  <a:lumOff val="25000"/>
                </a:schemeClr>
              </a:solidFill>
            </a:endParaRPr>
          </a:p>
        </p:txBody>
      </p:sp>
      <p:sp>
        <p:nvSpPr>
          <p:cNvPr id="272" name="TextBox 271"/>
          <p:cNvSpPr txBox="1"/>
          <p:nvPr/>
        </p:nvSpPr>
        <p:spPr>
          <a:xfrm>
            <a:off x="4639730" y="4553424"/>
            <a:ext cx="732972" cy="276999"/>
          </a:xfrm>
          <a:prstGeom prst="rect">
            <a:avLst/>
          </a:prstGeom>
          <a:noFill/>
        </p:spPr>
        <p:txBody>
          <a:bodyPr wrap="square" rtlCol="0">
            <a:spAutoFit/>
          </a:bodyPr>
          <a:lstStyle/>
          <a:p>
            <a:r>
              <a:rPr lang="en-US" sz="1200" dirty="0" smtClean="0">
                <a:solidFill>
                  <a:schemeClr val="tx1">
                    <a:lumMod val="75000"/>
                    <a:lumOff val="25000"/>
                  </a:schemeClr>
                </a:solidFill>
              </a:rPr>
              <a:t>Weekly</a:t>
            </a:r>
            <a:endParaRPr lang="en-US" sz="1200" dirty="0">
              <a:solidFill>
                <a:schemeClr val="tx1">
                  <a:lumMod val="75000"/>
                  <a:lumOff val="25000"/>
                </a:schemeClr>
              </a:solidFill>
            </a:endParaRPr>
          </a:p>
        </p:txBody>
      </p:sp>
      <p:sp>
        <p:nvSpPr>
          <p:cNvPr id="273" name="TextBox 272"/>
          <p:cNvSpPr txBox="1"/>
          <p:nvPr/>
        </p:nvSpPr>
        <p:spPr>
          <a:xfrm>
            <a:off x="4639730" y="5017732"/>
            <a:ext cx="580572" cy="276999"/>
          </a:xfrm>
          <a:prstGeom prst="rect">
            <a:avLst/>
          </a:prstGeom>
          <a:noFill/>
        </p:spPr>
        <p:txBody>
          <a:bodyPr wrap="square" rtlCol="0">
            <a:spAutoFit/>
          </a:bodyPr>
          <a:lstStyle/>
          <a:p>
            <a:r>
              <a:rPr lang="en-US" sz="1200" dirty="0" smtClean="0">
                <a:solidFill>
                  <a:schemeClr val="tx1">
                    <a:lumMod val="75000"/>
                    <a:lumOff val="25000"/>
                  </a:schemeClr>
                </a:solidFill>
              </a:rPr>
              <a:t>Daily</a:t>
            </a:r>
            <a:endParaRPr lang="en-US" sz="1200" dirty="0">
              <a:solidFill>
                <a:schemeClr val="tx1">
                  <a:lumMod val="75000"/>
                  <a:lumOff val="25000"/>
                </a:schemeClr>
              </a:solidFill>
            </a:endParaRPr>
          </a:p>
        </p:txBody>
      </p:sp>
      <p:sp>
        <p:nvSpPr>
          <p:cNvPr id="274" name="TextBox 273"/>
          <p:cNvSpPr txBox="1"/>
          <p:nvPr/>
        </p:nvSpPr>
        <p:spPr>
          <a:xfrm>
            <a:off x="4639730" y="5482040"/>
            <a:ext cx="580572" cy="276999"/>
          </a:xfrm>
          <a:prstGeom prst="rect">
            <a:avLst/>
          </a:prstGeom>
          <a:noFill/>
        </p:spPr>
        <p:txBody>
          <a:bodyPr wrap="square" rtlCol="0">
            <a:spAutoFit/>
          </a:bodyPr>
          <a:lstStyle/>
          <a:p>
            <a:r>
              <a:rPr lang="en-US" sz="1200" dirty="0" smtClean="0">
                <a:solidFill>
                  <a:schemeClr val="tx1">
                    <a:lumMod val="75000"/>
                    <a:lumOff val="25000"/>
                  </a:schemeClr>
                </a:solidFill>
              </a:rPr>
              <a:t>Daily</a:t>
            </a:r>
            <a:endParaRPr lang="en-US" sz="1200" dirty="0">
              <a:solidFill>
                <a:schemeClr val="tx1">
                  <a:lumMod val="75000"/>
                  <a:lumOff val="25000"/>
                </a:schemeClr>
              </a:solidFill>
            </a:endParaRPr>
          </a:p>
        </p:txBody>
      </p:sp>
      <p:sp>
        <p:nvSpPr>
          <p:cNvPr id="275" name="TextBox 274"/>
          <p:cNvSpPr txBox="1"/>
          <p:nvPr/>
        </p:nvSpPr>
        <p:spPr>
          <a:xfrm>
            <a:off x="4639730" y="5946348"/>
            <a:ext cx="656772" cy="276999"/>
          </a:xfrm>
          <a:prstGeom prst="rect">
            <a:avLst/>
          </a:prstGeom>
          <a:noFill/>
        </p:spPr>
        <p:txBody>
          <a:bodyPr wrap="square" rtlCol="0">
            <a:spAutoFit/>
          </a:bodyPr>
          <a:lstStyle/>
          <a:p>
            <a:r>
              <a:rPr lang="en-US" sz="1200" dirty="0" smtClean="0">
                <a:solidFill>
                  <a:schemeClr val="tx1">
                    <a:lumMod val="75000"/>
                    <a:lumOff val="25000"/>
                  </a:schemeClr>
                </a:solidFill>
              </a:rPr>
              <a:t>Weekly</a:t>
            </a:r>
            <a:endParaRPr lang="en-US" sz="1200" dirty="0">
              <a:solidFill>
                <a:schemeClr val="tx1">
                  <a:lumMod val="75000"/>
                  <a:lumOff val="25000"/>
                </a:schemeClr>
              </a:solidFill>
            </a:endParaRPr>
          </a:p>
        </p:txBody>
      </p:sp>
      <p:sp>
        <p:nvSpPr>
          <p:cNvPr id="276" name="TextBox 275"/>
          <p:cNvSpPr txBox="1"/>
          <p:nvPr/>
        </p:nvSpPr>
        <p:spPr>
          <a:xfrm>
            <a:off x="4639730" y="6410657"/>
            <a:ext cx="732972" cy="276999"/>
          </a:xfrm>
          <a:prstGeom prst="rect">
            <a:avLst/>
          </a:prstGeom>
          <a:noFill/>
        </p:spPr>
        <p:txBody>
          <a:bodyPr wrap="square" rtlCol="0">
            <a:spAutoFit/>
          </a:bodyPr>
          <a:lstStyle/>
          <a:p>
            <a:r>
              <a:rPr lang="en-US" sz="1200" dirty="0" smtClean="0">
                <a:solidFill>
                  <a:schemeClr val="tx1">
                    <a:lumMod val="75000"/>
                    <a:lumOff val="25000"/>
                  </a:schemeClr>
                </a:solidFill>
              </a:rPr>
              <a:t>Monthly</a:t>
            </a:r>
            <a:endParaRPr lang="en-US" sz="1200" dirty="0">
              <a:solidFill>
                <a:schemeClr val="tx1">
                  <a:lumMod val="75000"/>
                  <a:lumOff val="25000"/>
                </a:schemeClr>
              </a:solidFill>
            </a:endParaRPr>
          </a:p>
        </p:txBody>
      </p:sp>
      <p:sp>
        <p:nvSpPr>
          <p:cNvPr id="225" name="Rectangle 224"/>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226" name="Picture 2" descr="delete, exit, remove icon"/>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cxnSp>
        <p:nvCxnSpPr>
          <p:cNvPr id="228" name="Straight Connector 227"/>
          <p:cNvCxnSpPr/>
          <p:nvPr/>
        </p:nvCxnSpPr>
        <p:spPr>
          <a:xfrm flipV="1">
            <a:off x="692988" y="838200"/>
            <a:ext cx="1170432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812535" y="423446"/>
            <a:ext cx="2635512" cy="338554"/>
          </a:xfrm>
          <a:prstGeom prst="rect">
            <a:avLst/>
          </a:prstGeom>
          <a:noFill/>
        </p:spPr>
        <p:txBody>
          <a:bodyPr wrap="square" rtlCol="0">
            <a:spAutoFit/>
          </a:bodyPr>
          <a:lstStyle/>
          <a:p>
            <a:r>
              <a:rPr lang="en-US" sz="1600" b="1" dirty="0" smtClean="0">
                <a:solidFill>
                  <a:schemeClr val="tx1">
                    <a:lumMod val="65000"/>
                    <a:lumOff val="35000"/>
                  </a:schemeClr>
                </a:solidFill>
              </a:rPr>
              <a:t>Create New Measure</a:t>
            </a:r>
            <a:endParaRPr lang="en-US" sz="1600" b="1" dirty="0">
              <a:solidFill>
                <a:schemeClr val="tx1">
                  <a:lumMod val="65000"/>
                  <a:lumOff val="35000"/>
                </a:schemeClr>
              </a:solidFill>
            </a:endParaRPr>
          </a:p>
        </p:txBody>
      </p:sp>
      <p:sp>
        <p:nvSpPr>
          <p:cNvPr id="285" name="Rounded Rectangle 284"/>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Close</a:t>
            </a:r>
            <a:endParaRPr lang="en-US" sz="1400" dirty="0">
              <a:solidFill>
                <a:schemeClr val="tx1">
                  <a:lumMod val="65000"/>
                  <a:lumOff val="35000"/>
                </a:schemeClr>
              </a:solidFill>
            </a:endParaRPr>
          </a:p>
        </p:txBody>
      </p:sp>
      <p:sp>
        <p:nvSpPr>
          <p:cNvPr id="286" name="Rounded Rectangle 285"/>
          <p:cNvSpPr/>
          <p:nvPr/>
        </p:nvSpPr>
        <p:spPr>
          <a:xfrm>
            <a:off x="9923378" y="8001000"/>
            <a:ext cx="1140861" cy="304800"/>
          </a:xfrm>
          <a:prstGeom prst="round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r>
              <a:rPr lang="en-US" sz="1400" dirty="0" smtClean="0">
                <a:solidFill>
                  <a:prstClr val="black">
                    <a:lumMod val="65000"/>
                    <a:lumOff val="35000"/>
                  </a:prstClr>
                </a:solidFill>
              </a:rPr>
              <a:t>Save</a:t>
            </a:r>
            <a:endParaRPr lang="en-US" sz="1400" dirty="0">
              <a:solidFill>
                <a:prstClr val="black">
                  <a:lumMod val="65000"/>
                  <a:lumOff val="35000"/>
                </a:prstClr>
              </a:solidFill>
            </a:endParaRPr>
          </a:p>
        </p:txBody>
      </p:sp>
      <p:sp>
        <p:nvSpPr>
          <p:cNvPr id="292" name="Rounded Rectangle 291"/>
          <p:cNvSpPr/>
          <p:nvPr/>
        </p:nvSpPr>
        <p:spPr>
          <a:xfrm>
            <a:off x="1097938" y="1485900"/>
            <a:ext cx="550264" cy="323852"/>
          </a:xfrm>
          <a:prstGeom prst="roundRect">
            <a:avLst>
              <a:gd name="adj" fmla="val 5392"/>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Rounded Rectangle 292"/>
          <p:cNvSpPr/>
          <p:nvPr/>
        </p:nvSpPr>
        <p:spPr>
          <a:xfrm>
            <a:off x="5415803" y="1486938"/>
            <a:ext cx="550264" cy="323852"/>
          </a:xfrm>
          <a:prstGeom prst="roundRect">
            <a:avLst>
              <a:gd name="adj" fmla="val 5392"/>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4" name="Picture 2" descr="attach, attachement, caption, green, jetton, label, name, slug, surname, tag, tally, title, token icon"/>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295002" y="1571515"/>
            <a:ext cx="156136" cy="156136"/>
          </a:xfrm>
          <a:prstGeom prst="rect">
            <a:avLst/>
          </a:prstGeom>
          <a:noFill/>
          <a:extLst>
            <a:ext uri="{909E8E84-426E-40DD-AFC4-6F175D3DCCD1}">
              <a14:hiddenFill xmlns:a14="http://schemas.microsoft.com/office/drawing/2010/main">
                <a:solidFill>
                  <a:srgbClr val="FFFFFF"/>
                </a:solidFill>
              </a14:hiddenFill>
            </a:ext>
          </a:extLst>
        </p:spPr>
      </p:pic>
      <p:sp>
        <p:nvSpPr>
          <p:cNvPr id="295" name="Rounded Rectangle 294"/>
          <p:cNvSpPr/>
          <p:nvPr/>
        </p:nvSpPr>
        <p:spPr>
          <a:xfrm>
            <a:off x="1632965" y="1503532"/>
            <a:ext cx="3235116" cy="323852"/>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ounded Rectangle 295"/>
          <p:cNvSpPr/>
          <p:nvPr/>
        </p:nvSpPr>
        <p:spPr>
          <a:xfrm>
            <a:off x="5950829" y="1485900"/>
            <a:ext cx="3235116" cy="614025"/>
          </a:xfrm>
          <a:prstGeom prst="roundRect">
            <a:avLst>
              <a:gd name="adj" fmla="val 0"/>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Picture 6" descr="edit icon"/>
          <p:cNvPicPr>
            <a:picLocks noChangeAspect="1" noChangeArrowheads="1"/>
          </p:cNvPicPr>
          <p:nvPr/>
        </p:nvPicPr>
        <p:blipFill>
          <a:blip r:embed="rId5" cstate="print">
            <a:biLevel thresh="75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84065" y="1536200"/>
            <a:ext cx="232319" cy="232319"/>
          </a:xfrm>
          <a:prstGeom prst="rect">
            <a:avLst/>
          </a:prstGeom>
          <a:noFill/>
          <a:extLst>
            <a:ext uri="{909E8E84-426E-40DD-AFC4-6F175D3DCCD1}">
              <a14:hiddenFill xmlns:a14="http://schemas.microsoft.com/office/drawing/2010/main">
                <a:solidFill>
                  <a:srgbClr val="FFFFFF"/>
                </a:solidFill>
              </a14:hiddenFill>
            </a:ext>
          </a:extLst>
        </p:spPr>
      </p:pic>
      <p:sp>
        <p:nvSpPr>
          <p:cNvPr id="299" name="TextBox 298"/>
          <p:cNvSpPr txBox="1"/>
          <p:nvPr/>
        </p:nvSpPr>
        <p:spPr>
          <a:xfrm>
            <a:off x="1718282" y="1573125"/>
            <a:ext cx="1619278" cy="184666"/>
          </a:xfrm>
          <a:prstGeom prst="rect">
            <a:avLst/>
          </a:prstGeom>
          <a:noFill/>
        </p:spPr>
        <p:txBody>
          <a:bodyPr wrap="square" lIns="0" tIns="0" rIns="0" bIns="0" rtlCol="0">
            <a:spAutoFit/>
          </a:bodyPr>
          <a:lstStyle/>
          <a:p>
            <a:r>
              <a:rPr lang="en-US" sz="1200" dirty="0" smtClean="0">
                <a:solidFill>
                  <a:schemeClr val="bg1">
                    <a:lumMod val="75000"/>
                  </a:schemeClr>
                </a:solidFill>
              </a:rPr>
              <a:t>Enter Measure Name</a:t>
            </a:r>
            <a:endParaRPr lang="en-US" sz="1200" dirty="0">
              <a:solidFill>
                <a:schemeClr val="bg1">
                  <a:lumMod val="75000"/>
                </a:schemeClr>
              </a:solidFill>
            </a:endParaRPr>
          </a:p>
        </p:txBody>
      </p:sp>
      <p:sp>
        <p:nvSpPr>
          <p:cNvPr id="310" name="TextBox 309"/>
          <p:cNvSpPr txBox="1"/>
          <p:nvPr/>
        </p:nvSpPr>
        <p:spPr>
          <a:xfrm>
            <a:off x="6036146" y="1555494"/>
            <a:ext cx="1183472" cy="184666"/>
          </a:xfrm>
          <a:prstGeom prst="rect">
            <a:avLst/>
          </a:prstGeom>
          <a:noFill/>
        </p:spPr>
        <p:txBody>
          <a:bodyPr wrap="square" lIns="0" tIns="0" rIns="0" bIns="0" rtlCol="0">
            <a:spAutoFit/>
          </a:bodyPr>
          <a:lstStyle/>
          <a:p>
            <a:r>
              <a:rPr lang="en-US" sz="1200" dirty="0" smtClean="0">
                <a:solidFill>
                  <a:schemeClr val="bg1">
                    <a:lumMod val="75000"/>
                  </a:schemeClr>
                </a:solidFill>
              </a:rPr>
              <a:t>Enter Description</a:t>
            </a:r>
            <a:endParaRPr lang="en-US" sz="1200" dirty="0">
              <a:solidFill>
                <a:schemeClr val="bg1">
                  <a:lumMod val="75000"/>
                </a:schemeClr>
              </a:solidFill>
            </a:endParaRPr>
          </a:p>
        </p:txBody>
      </p:sp>
      <p:grpSp>
        <p:nvGrpSpPr>
          <p:cNvPr id="317" name="Group 316"/>
          <p:cNvGrpSpPr/>
          <p:nvPr/>
        </p:nvGrpSpPr>
        <p:grpSpPr>
          <a:xfrm>
            <a:off x="1097938" y="2948002"/>
            <a:ext cx="3770143" cy="325270"/>
            <a:chOff x="9311828" y="5618330"/>
            <a:chExt cx="3770143" cy="325270"/>
          </a:xfrm>
        </p:grpSpPr>
        <p:sp>
          <p:nvSpPr>
            <p:cNvPr id="318" name="Rounded Rectangle 317"/>
            <p:cNvSpPr/>
            <p:nvPr/>
          </p:nvSpPr>
          <p:spPr>
            <a:xfrm>
              <a:off x="9311828" y="5619748"/>
              <a:ext cx="550264" cy="323852"/>
            </a:xfrm>
            <a:prstGeom prst="roundRect">
              <a:avLst>
                <a:gd name="adj" fmla="val 5392"/>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ounded Rectangle 318"/>
            <p:cNvSpPr/>
            <p:nvPr/>
          </p:nvSpPr>
          <p:spPr>
            <a:xfrm>
              <a:off x="9846855" y="5618330"/>
              <a:ext cx="3235116" cy="323852"/>
            </a:xfrm>
            <a:prstGeom prst="roundRect">
              <a:avLst>
                <a:gd name="adj" fmla="val 0"/>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Key Icon"/>
            <p:cNvSpPr>
              <a:spLocks noChangeAspect="1" noEditPoints="1"/>
            </p:cNvSpPr>
            <p:nvPr/>
          </p:nvSpPr>
          <p:spPr bwMode="auto">
            <a:xfrm rot="17100000">
              <a:off x="9513337" y="5697964"/>
              <a:ext cx="212725" cy="174625"/>
            </a:xfrm>
            <a:custGeom>
              <a:avLst/>
              <a:gdLst>
                <a:gd name="T0" fmla="*/ 28 w 747"/>
                <a:gd name="T1" fmla="*/ 270 h 612"/>
                <a:gd name="T2" fmla="*/ 270 w 747"/>
                <a:gd name="T3" fmla="*/ 410 h 612"/>
                <a:gd name="T4" fmla="*/ 329 w 747"/>
                <a:gd name="T5" fmla="*/ 383 h 612"/>
                <a:gd name="T6" fmla="*/ 340 w 747"/>
                <a:gd name="T7" fmla="*/ 392 h 612"/>
                <a:gd name="T8" fmla="*/ 393 w 747"/>
                <a:gd name="T9" fmla="*/ 406 h 612"/>
                <a:gd name="T10" fmla="*/ 389 w 747"/>
                <a:gd name="T11" fmla="*/ 466 h 612"/>
                <a:gd name="T12" fmla="*/ 484 w 747"/>
                <a:gd name="T13" fmla="*/ 424 h 612"/>
                <a:gd name="T14" fmla="*/ 495 w 747"/>
                <a:gd name="T15" fmla="*/ 514 h 612"/>
                <a:gd name="T16" fmla="*/ 591 w 747"/>
                <a:gd name="T17" fmla="*/ 485 h 612"/>
                <a:gd name="T18" fmla="*/ 567 w 747"/>
                <a:gd name="T19" fmla="*/ 593 h 612"/>
                <a:gd name="T20" fmla="*/ 601 w 747"/>
                <a:gd name="T21" fmla="*/ 612 h 612"/>
                <a:gd name="T22" fmla="*/ 747 w 747"/>
                <a:gd name="T23" fmla="*/ 603 h 612"/>
                <a:gd name="T24" fmla="*/ 733 w 747"/>
                <a:gd name="T25" fmla="*/ 484 h 612"/>
                <a:gd name="T26" fmla="*/ 416 w 747"/>
                <a:gd name="T27" fmla="*/ 236 h 612"/>
                <a:gd name="T28" fmla="*/ 410 w 747"/>
                <a:gd name="T29" fmla="*/ 168 h 612"/>
                <a:gd name="T30" fmla="*/ 168 w 747"/>
                <a:gd name="T31" fmla="*/ 28 h 612"/>
                <a:gd name="T32" fmla="*/ 28 w 747"/>
                <a:gd name="T33" fmla="*/ 270 h 612"/>
                <a:gd name="T34" fmla="*/ 109 w 747"/>
                <a:gd name="T35" fmla="*/ 190 h 612"/>
                <a:gd name="T36" fmla="*/ 139 w 747"/>
                <a:gd name="T37" fmla="*/ 138 h 612"/>
                <a:gd name="T38" fmla="*/ 191 w 747"/>
                <a:gd name="T39" fmla="*/ 168 h 612"/>
                <a:gd name="T40" fmla="*/ 161 w 747"/>
                <a:gd name="T41" fmla="*/ 220 h 612"/>
                <a:gd name="T42" fmla="*/ 109 w 747"/>
                <a:gd name="T43" fmla="*/ 19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7" h="612">
                  <a:moveTo>
                    <a:pt x="28" y="270"/>
                  </a:moveTo>
                  <a:cubicBezTo>
                    <a:pt x="56" y="375"/>
                    <a:pt x="164" y="438"/>
                    <a:pt x="270" y="410"/>
                  </a:cubicBezTo>
                  <a:cubicBezTo>
                    <a:pt x="291" y="404"/>
                    <a:pt x="311" y="395"/>
                    <a:pt x="329" y="383"/>
                  </a:cubicBezTo>
                  <a:lnTo>
                    <a:pt x="340" y="392"/>
                  </a:lnTo>
                  <a:lnTo>
                    <a:pt x="393" y="406"/>
                  </a:lnTo>
                  <a:lnTo>
                    <a:pt x="389" y="466"/>
                  </a:lnTo>
                  <a:lnTo>
                    <a:pt x="484" y="424"/>
                  </a:lnTo>
                  <a:lnTo>
                    <a:pt x="495" y="514"/>
                  </a:lnTo>
                  <a:lnTo>
                    <a:pt x="591" y="485"/>
                  </a:lnTo>
                  <a:lnTo>
                    <a:pt x="567" y="593"/>
                  </a:lnTo>
                  <a:lnTo>
                    <a:pt x="601" y="612"/>
                  </a:lnTo>
                  <a:lnTo>
                    <a:pt x="747" y="603"/>
                  </a:lnTo>
                  <a:lnTo>
                    <a:pt x="733" y="484"/>
                  </a:lnTo>
                  <a:lnTo>
                    <a:pt x="416" y="236"/>
                  </a:lnTo>
                  <a:cubicBezTo>
                    <a:pt x="418" y="214"/>
                    <a:pt x="416" y="191"/>
                    <a:pt x="410" y="168"/>
                  </a:cubicBezTo>
                  <a:cubicBezTo>
                    <a:pt x="381" y="62"/>
                    <a:pt x="273" y="0"/>
                    <a:pt x="168" y="28"/>
                  </a:cubicBezTo>
                  <a:cubicBezTo>
                    <a:pt x="62" y="56"/>
                    <a:pt x="0" y="165"/>
                    <a:pt x="28" y="270"/>
                  </a:cubicBezTo>
                  <a:close/>
                  <a:moveTo>
                    <a:pt x="109" y="190"/>
                  </a:moveTo>
                  <a:cubicBezTo>
                    <a:pt x="103" y="167"/>
                    <a:pt x="116" y="144"/>
                    <a:pt x="139" y="138"/>
                  </a:cubicBezTo>
                  <a:cubicBezTo>
                    <a:pt x="161" y="132"/>
                    <a:pt x="184" y="145"/>
                    <a:pt x="191" y="168"/>
                  </a:cubicBezTo>
                  <a:cubicBezTo>
                    <a:pt x="197" y="191"/>
                    <a:pt x="183" y="214"/>
                    <a:pt x="161" y="220"/>
                  </a:cubicBezTo>
                  <a:cubicBezTo>
                    <a:pt x="138" y="226"/>
                    <a:pt x="115" y="213"/>
                    <a:pt x="109" y="190"/>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1" name="TextBox 320"/>
            <p:cNvSpPr txBox="1"/>
            <p:nvPr/>
          </p:nvSpPr>
          <p:spPr>
            <a:xfrm>
              <a:off x="10353675" y="5699939"/>
              <a:ext cx="500108" cy="184666"/>
            </a:xfrm>
            <a:prstGeom prst="rect">
              <a:avLst/>
            </a:prstGeom>
            <a:noFill/>
          </p:spPr>
          <p:txBody>
            <a:bodyPr wrap="square" lIns="0" tIns="0" rIns="0" bIns="0" rtlCol="0">
              <a:spAutoFit/>
            </a:bodyPr>
            <a:lstStyle/>
            <a:p>
              <a:r>
                <a:rPr lang="en-US" sz="1200" dirty="0">
                  <a:solidFill>
                    <a:schemeClr val="tx1">
                      <a:lumMod val="65000"/>
                      <a:lumOff val="35000"/>
                    </a:schemeClr>
                  </a:solidFill>
                </a:rPr>
                <a:t>Public</a:t>
              </a:r>
            </a:p>
          </p:txBody>
        </p:sp>
        <p:sp>
          <p:nvSpPr>
            <p:cNvPr id="322" name="Circle"/>
            <p:cNvSpPr>
              <a:spLocks noChangeAspect="1" noEditPoints="1"/>
            </p:cNvSpPr>
            <p:nvPr/>
          </p:nvSpPr>
          <p:spPr bwMode="auto">
            <a:xfrm>
              <a:off x="10076393" y="5702923"/>
              <a:ext cx="172158" cy="172158"/>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3" name="TextBox 322"/>
            <p:cNvSpPr txBox="1"/>
            <p:nvPr/>
          </p:nvSpPr>
          <p:spPr>
            <a:xfrm>
              <a:off x="11210925" y="5699939"/>
              <a:ext cx="500108" cy="184666"/>
            </a:xfrm>
            <a:prstGeom prst="rect">
              <a:avLst/>
            </a:prstGeom>
            <a:noFill/>
          </p:spPr>
          <p:txBody>
            <a:bodyPr wrap="square" lIns="0" tIns="0" rIns="0" bIns="0" rtlCol="0">
              <a:spAutoFit/>
            </a:bodyPr>
            <a:lstStyle/>
            <a:p>
              <a:r>
                <a:rPr lang="en-US" sz="1200" dirty="0" smtClean="0">
                  <a:solidFill>
                    <a:schemeClr val="tx1">
                      <a:lumMod val="65000"/>
                      <a:lumOff val="35000"/>
                    </a:schemeClr>
                  </a:solidFill>
                </a:rPr>
                <a:t>Private</a:t>
              </a:r>
              <a:endParaRPr lang="en-US" sz="1200" dirty="0">
                <a:solidFill>
                  <a:schemeClr val="tx1">
                    <a:lumMod val="65000"/>
                    <a:lumOff val="35000"/>
                  </a:schemeClr>
                </a:solidFill>
              </a:endParaRPr>
            </a:p>
          </p:txBody>
        </p:sp>
        <p:sp>
          <p:nvSpPr>
            <p:cNvPr id="324" name="Circle"/>
            <p:cNvSpPr>
              <a:spLocks noChangeAspect="1" noEditPoints="1"/>
            </p:cNvSpPr>
            <p:nvPr/>
          </p:nvSpPr>
          <p:spPr bwMode="auto">
            <a:xfrm>
              <a:off x="10933643" y="5702923"/>
              <a:ext cx="172158" cy="172158"/>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5" name="TextBox 324"/>
            <p:cNvSpPr txBox="1"/>
            <p:nvPr/>
          </p:nvSpPr>
          <p:spPr>
            <a:xfrm>
              <a:off x="12106274" y="5699939"/>
              <a:ext cx="733425" cy="184666"/>
            </a:xfrm>
            <a:prstGeom prst="rect">
              <a:avLst/>
            </a:prstGeom>
            <a:noFill/>
          </p:spPr>
          <p:txBody>
            <a:bodyPr wrap="square" lIns="0" tIns="0" rIns="0" bIns="0" rtlCol="0">
              <a:spAutoFit/>
            </a:bodyPr>
            <a:lstStyle/>
            <a:p>
              <a:r>
                <a:rPr lang="en-US" sz="1200" dirty="0" smtClean="0">
                  <a:solidFill>
                    <a:schemeClr val="tx1">
                      <a:lumMod val="65000"/>
                      <a:lumOff val="35000"/>
                    </a:schemeClr>
                  </a:solidFill>
                </a:rPr>
                <a:t>Read Only</a:t>
              </a:r>
              <a:endParaRPr lang="en-US" sz="1200" dirty="0">
                <a:solidFill>
                  <a:schemeClr val="tx1">
                    <a:lumMod val="65000"/>
                    <a:lumOff val="35000"/>
                  </a:schemeClr>
                </a:solidFill>
              </a:endParaRPr>
            </a:p>
          </p:txBody>
        </p:sp>
        <p:sp>
          <p:nvSpPr>
            <p:cNvPr id="326" name="Circle"/>
            <p:cNvSpPr>
              <a:spLocks noChangeAspect="1" noEditPoints="1"/>
            </p:cNvSpPr>
            <p:nvPr/>
          </p:nvSpPr>
          <p:spPr bwMode="auto">
            <a:xfrm>
              <a:off x="11828993" y="5702923"/>
              <a:ext cx="172158" cy="172158"/>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27" name="Rectangle 326"/>
          <p:cNvSpPr/>
          <p:nvPr/>
        </p:nvSpPr>
        <p:spPr>
          <a:xfrm>
            <a:off x="914400" y="1371600"/>
            <a:ext cx="11201400" cy="5867400"/>
          </a:xfrm>
          <a:prstGeom prst="rect">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13411200" y="726877"/>
            <a:ext cx="228600" cy="22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a:t>
            </a:r>
            <a:endParaRPr lang="en-US" sz="1200" dirty="0">
              <a:solidFill>
                <a:schemeClr val="tx1"/>
              </a:solidFill>
            </a:endParaRPr>
          </a:p>
        </p:txBody>
      </p:sp>
      <p:sp>
        <p:nvSpPr>
          <p:cNvPr id="328" name="TextBox 327"/>
          <p:cNvSpPr txBox="1"/>
          <p:nvPr/>
        </p:nvSpPr>
        <p:spPr>
          <a:xfrm>
            <a:off x="13639800" y="685800"/>
            <a:ext cx="3200400" cy="1169551"/>
          </a:xfrm>
          <a:prstGeom prst="rect">
            <a:avLst/>
          </a:prstGeom>
          <a:noFill/>
        </p:spPr>
        <p:txBody>
          <a:bodyPr wrap="square" rtlCol="0">
            <a:spAutoFit/>
          </a:bodyPr>
          <a:lstStyle>
            <a:defPPr>
              <a:defRPr lang="en-US"/>
            </a:defPPr>
            <a:lvl1pPr>
              <a:defRPr sz="1200" b="1">
                <a:solidFill>
                  <a:srgbClr val="7A3F9D"/>
                </a:solidFill>
                <a:latin typeface="Segoe UI" pitchFamily="34" charset="0"/>
                <a:ea typeface="Segoe UI" pitchFamily="34" charset="0"/>
                <a:cs typeface="Segoe UI" pitchFamily="34" charset="0"/>
              </a:defRPr>
            </a:lvl1pPr>
          </a:lstStyle>
          <a:p>
            <a:r>
              <a:rPr lang="en-US" sz="1400" b="0" dirty="0" smtClean="0">
                <a:solidFill>
                  <a:schemeClr val="tx1"/>
                </a:solidFill>
              </a:rPr>
              <a:t>The user after entering the Measure Details would click on Create Measure. As soon as he clicks on that the rest of the steps based on the measure type would get populated.</a:t>
            </a:r>
          </a:p>
        </p:txBody>
      </p:sp>
      <p:sp>
        <p:nvSpPr>
          <p:cNvPr id="277" name="Rectangle 276"/>
          <p:cNvSpPr/>
          <p:nvPr/>
        </p:nvSpPr>
        <p:spPr>
          <a:xfrm>
            <a:off x="855453" y="914400"/>
            <a:ext cx="1133856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sp>
        <p:nvSpPr>
          <p:cNvPr id="278" name="Oval 277"/>
          <p:cNvSpPr/>
          <p:nvPr/>
        </p:nvSpPr>
        <p:spPr>
          <a:xfrm>
            <a:off x="1135540" y="980362"/>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1</a:t>
            </a:r>
          </a:p>
        </p:txBody>
      </p:sp>
      <p:sp>
        <p:nvSpPr>
          <p:cNvPr id="279" name="TextBox 278"/>
          <p:cNvSpPr txBox="1"/>
          <p:nvPr/>
        </p:nvSpPr>
        <p:spPr>
          <a:xfrm>
            <a:off x="1385920" y="972046"/>
            <a:ext cx="1187463"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solidFill>
                  <a:schemeClr val="tx1">
                    <a:lumMod val="65000"/>
                    <a:lumOff val="35000"/>
                  </a:schemeClr>
                </a:solidFill>
              </a:rPr>
              <a:t>Measure Details</a:t>
            </a:r>
          </a:p>
        </p:txBody>
      </p:sp>
      <p:sp>
        <p:nvSpPr>
          <p:cNvPr id="280" name="Rounded Rectangle 279"/>
          <p:cNvSpPr/>
          <p:nvPr/>
        </p:nvSpPr>
        <p:spPr>
          <a:xfrm>
            <a:off x="4877402" y="4152899"/>
            <a:ext cx="1828198" cy="400563"/>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Create Measure</a:t>
            </a:r>
            <a:endParaRPr lang="en-US" sz="1400" dirty="0">
              <a:solidFill>
                <a:schemeClr val="tx1">
                  <a:lumMod val="65000"/>
                  <a:lumOff val="35000"/>
                </a:schemeClr>
              </a:solidFill>
            </a:endParaRPr>
          </a:p>
        </p:txBody>
      </p:sp>
      <p:sp>
        <p:nvSpPr>
          <p:cNvPr id="281" name="Rectangle 280"/>
          <p:cNvSpPr/>
          <p:nvPr/>
        </p:nvSpPr>
        <p:spPr>
          <a:xfrm>
            <a:off x="838200" y="838200"/>
            <a:ext cx="11353800" cy="70104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Arrow Connector 281"/>
          <p:cNvCxnSpPr/>
          <p:nvPr/>
        </p:nvCxnSpPr>
        <p:spPr>
          <a:xfrm flipH="1" flipV="1">
            <a:off x="5869291" y="4463187"/>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52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563600" y="533400"/>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4478000" y="8051378"/>
            <a:ext cx="2026920" cy="462492"/>
          </a:xfrm>
        </p:spPr>
        <p:txBody>
          <a:bodyPr/>
          <a:lstStyle/>
          <a:p>
            <a:fld id="{1AFA65FB-494E-4EAF-A013-32AA7761FEE9}" type="slidenum">
              <a:rPr lang="en-US" smtClean="0"/>
              <a:t>2</a:t>
            </a:fld>
            <a:endParaRPr lang="en-US"/>
          </a:p>
        </p:txBody>
      </p:sp>
      <p:sp>
        <p:nvSpPr>
          <p:cNvPr id="373" name="TextBox 372"/>
          <p:cNvSpPr txBox="1"/>
          <p:nvPr/>
        </p:nvSpPr>
        <p:spPr>
          <a:xfrm>
            <a:off x="1277984" y="2309071"/>
            <a:ext cx="1364555" cy="328848"/>
          </a:xfrm>
          <a:prstGeom prst="rect">
            <a:avLst/>
          </a:prstGeom>
          <a:noFill/>
        </p:spPr>
        <p:txBody>
          <a:bodyPr wrap="none" lIns="112307" tIns="56154" rIns="112307" bIns="56154" rtlCol="0">
            <a:spAutoFit/>
          </a:bodyPr>
          <a:lstStyle>
            <a:defPPr>
              <a:defRPr lang="en-US"/>
            </a:defPPr>
            <a:lvl1pPr>
              <a:defRPr sz="1500">
                <a:solidFill>
                  <a:schemeClr val="tx1">
                    <a:lumMod val="50000"/>
                    <a:lumOff val="50000"/>
                  </a:schemeClr>
                </a:solidFill>
              </a:defRPr>
            </a:lvl1pPr>
          </a:lstStyle>
          <a:p>
            <a:r>
              <a:rPr lang="en-US" sz="1400" b="1" dirty="0" smtClean="0">
                <a:solidFill>
                  <a:schemeClr val="tx1">
                    <a:lumMod val="65000"/>
                    <a:lumOff val="35000"/>
                  </a:schemeClr>
                </a:solidFill>
              </a:rPr>
              <a:t>Measure Name</a:t>
            </a:r>
            <a:endParaRPr lang="en-US" sz="1400" b="1" dirty="0">
              <a:solidFill>
                <a:schemeClr val="tx1">
                  <a:lumMod val="65000"/>
                  <a:lumOff val="35000"/>
                </a:schemeClr>
              </a:solidFill>
            </a:endParaRPr>
          </a:p>
        </p:txBody>
      </p:sp>
      <p:sp>
        <p:nvSpPr>
          <p:cNvPr id="374" name="TextBox 373"/>
          <p:cNvSpPr txBox="1"/>
          <p:nvPr/>
        </p:nvSpPr>
        <p:spPr>
          <a:xfrm>
            <a:off x="7569126" y="2309071"/>
            <a:ext cx="904237" cy="328848"/>
          </a:xfrm>
          <a:prstGeom prst="rect">
            <a:avLst/>
          </a:prstGeom>
          <a:noFill/>
        </p:spPr>
        <p:txBody>
          <a:bodyPr wrap="none" lIns="112307" tIns="56154" rIns="112307" bIns="56154" rtlCol="0">
            <a:spAutoFit/>
          </a:bodyPr>
          <a:lstStyle>
            <a:defPPr>
              <a:defRPr lang="en-US"/>
            </a:defPPr>
            <a:lvl1pPr>
              <a:defRPr sz="1500">
                <a:solidFill>
                  <a:schemeClr val="tx1">
                    <a:lumMod val="50000"/>
                    <a:lumOff val="50000"/>
                  </a:schemeClr>
                </a:solidFill>
              </a:defRPr>
            </a:lvl1pPr>
          </a:lstStyle>
          <a:p>
            <a:r>
              <a:rPr lang="en-US" sz="1400" b="1" dirty="0" smtClean="0">
                <a:solidFill>
                  <a:schemeClr val="tx1">
                    <a:lumMod val="65000"/>
                    <a:lumOff val="35000"/>
                  </a:schemeClr>
                </a:solidFill>
              </a:rPr>
              <a:t>Category</a:t>
            </a:r>
            <a:endParaRPr lang="en-US" sz="1400" b="1" dirty="0">
              <a:solidFill>
                <a:schemeClr val="tx1">
                  <a:lumMod val="65000"/>
                  <a:lumOff val="35000"/>
                </a:schemeClr>
              </a:solidFill>
            </a:endParaRPr>
          </a:p>
        </p:txBody>
      </p:sp>
      <p:sp>
        <p:nvSpPr>
          <p:cNvPr id="376" name="TextBox 375"/>
          <p:cNvSpPr txBox="1"/>
          <p:nvPr/>
        </p:nvSpPr>
        <p:spPr>
          <a:xfrm>
            <a:off x="6100178" y="2309071"/>
            <a:ext cx="580238" cy="328848"/>
          </a:xfrm>
          <a:prstGeom prst="rect">
            <a:avLst/>
          </a:prstGeom>
          <a:noFill/>
        </p:spPr>
        <p:txBody>
          <a:bodyPr wrap="none" lIns="112307" tIns="56154" rIns="112307" bIns="56154" rtlCol="0">
            <a:spAutoFit/>
          </a:bodyPr>
          <a:lstStyle>
            <a:defPPr>
              <a:defRPr lang="en-US"/>
            </a:defPPr>
            <a:lvl1pPr>
              <a:defRPr sz="1500">
                <a:solidFill>
                  <a:schemeClr val="tx1">
                    <a:lumMod val="50000"/>
                    <a:lumOff val="50000"/>
                  </a:schemeClr>
                </a:solidFill>
              </a:defRPr>
            </a:lvl1pPr>
          </a:lstStyle>
          <a:p>
            <a:r>
              <a:rPr lang="en-US" sz="1400" b="1" dirty="0" smtClean="0">
                <a:solidFill>
                  <a:schemeClr val="tx1">
                    <a:lumMod val="65000"/>
                    <a:lumOff val="35000"/>
                  </a:schemeClr>
                </a:solidFill>
              </a:rPr>
              <a:t>Type</a:t>
            </a:r>
            <a:endParaRPr lang="en-US" sz="1400" b="1" dirty="0">
              <a:solidFill>
                <a:schemeClr val="tx1">
                  <a:lumMod val="65000"/>
                  <a:lumOff val="35000"/>
                </a:schemeClr>
              </a:solidFill>
            </a:endParaRPr>
          </a:p>
        </p:txBody>
      </p:sp>
      <p:sp>
        <p:nvSpPr>
          <p:cNvPr id="427" name="TextBox 426"/>
          <p:cNvSpPr txBox="1"/>
          <p:nvPr/>
        </p:nvSpPr>
        <p:spPr>
          <a:xfrm>
            <a:off x="1277984" y="2729293"/>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28" name="TextBox 427"/>
          <p:cNvSpPr txBox="1"/>
          <p:nvPr/>
        </p:nvSpPr>
        <p:spPr>
          <a:xfrm>
            <a:off x="5956882" y="2729293"/>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29" name="TextBox 428"/>
          <p:cNvSpPr txBox="1"/>
          <p:nvPr/>
        </p:nvSpPr>
        <p:spPr>
          <a:xfrm>
            <a:off x="7752291" y="2729293"/>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31" name="TextBox 430"/>
          <p:cNvSpPr txBox="1"/>
          <p:nvPr/>
        </p:nvSpPr>
        <p:spPr>
          <a:xfrm>
            <a:off x="1277984" y="3150770"/>
            <a:ext cx="9906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32" name="TextBox 431"/>
          <p:cNvSpPr txBox="1"/>
          <p:nvPr/>
        </p:nvSpPr>
        <p:spPr>
          <a:xfrm>
            <a:off x="5956882" y="3125370"/>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33" name="TextBox 432"/>
          <p:cNvSpPr txBox="1"/>
          <p:nvPr/>
        </p:nvSpPr>
        <p:spPr>
          <a:xfrm>
            <a:off x="7752291" y="3125370"/>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35" name="TextBox 434"/>
          <p:cNvSpPr txBox="1"/>
          <p:nvPr/>
        </p:nvSpPr>
        <p:spPr>
          <a:xfrm>
            <a:off x="1277984" y="3620670"/>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36" name="TextBox 435"/>
          <p:cNvSpPr txBox="1"/>
          <p:nvPr/>
        </p:nvSpPr>
        <p:spPr>
          <a:xfrm>
            <a:off x="5956882" y="3582570"/>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37" name="TextBox 436"/>
          <p:cNvSpPr txBox="1"/>
          <p:nvPr/>
        </p:nvSpPr>
        <p:spPr>
          <a:xfrm>
            <a:off x="7752291" y="3582570"/>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51" name="TextBox 450"/>
          <p:cNvSpPr txBox="1"/>
          <p:nvPr/>
        </p:nvSpPr>
        <p:spPr>
          <a:xfrm>
            <a:off x="1277984" y="4106498"/>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52" name="TextBox 451"/>
          <p:cNvSpPr txBox="1"/>
          <p:nvPr/>
        </p:nvSpPr>
        <p:spPr>
          <a:xfrm>
            <a:off x="5956882" y="4106498"/>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53" name="TextBox 452"/>
          <p:cNvSpPr txBox="1"/>
          <p:nvPr/>
        </p:nvSpPr>
        <p:spPr>
          <a:xfrm>
            <a:off x="7752291" y="4106498"/>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55" name="TextBox 454"/>
          <p:cNvSpPr txBox="1"/>
          <p:nvPr/>
        </p:nvSpPr>
        <p:spPr>
          <a:xfrm>
            <a:off x="1277984" y="4527975"/>
            <a:ext cx="9906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56" name="TextBox 455"/>
          <p:cNvSpPr txBox="1"/>
          <p:nvPr/>
        </p:nvSpPr>
        <p:spPr>
          <a:xfrm>
            <a:off x="5956882" y="4502575"/>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57" name="TextBox 456"/>
          <p:cNvSpPr txBox="1"/>
          <p:nvPr/>
        </p:nvSpPr>
        <p:spPr>
          <a:xfrm>
            <a:off x="7752291" y="4502575"/>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59" name="TextBox 458"/>
          <p:cNvSpPr txBox="1"/>
          <p:nvPr/>
        </p:nvSpPr>
        <p:spPr>
          <a:xfrm>
            <a:off x="1277984" y="4997875"/>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60" name="TextBox 459"/>
          <p:cNvSpPr txBox="1"/>
          <p:nvPr/>
        </p:nvSpPr>
        <p:spPr>
          <a:xfrm>
            <a:off x="5956882" y="4959775"/>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61" name="TextBox 460"/>
          <p:cNvSpPr txBox="1"/>
          <p:nvPr/>
        </p:nvSpPr>
        <p:spPr>
          <a:xfrm>
            <a:off x="7752291" y="4959775"/>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74" name="TextBox 473"/>
          <p:cNvSpPr txBox="1"/>
          <p:nvPr/>
        </p:nvSpPr>
        <p:spPr>
          <a:xfrm>
            <a:off x="1277984" y="5487059"/>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75" name="TextBox 474"/>
          <p:cNvSpPr txBox="1"/>
          <p:nvPr/>
        </p:nvSpPr>
        <p:spPr>
          <a:xfrm>
            <a:off x="5956882" y="5487059"/>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76" name="TextBox 475"/>
          <p:cNvSpPr txBox="1"/>
          <p:nvPr/>
        </p:nvSpPr>
        <p:spPr>
          <a:xfrm>
            <a:off x="7752291" y="5487059"/>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478" name="TextBox 477"/>
          <p:cNvSpPr txBox="1"/>
          <p:nvPr/>
        </p:nvSpPr>
        <p:spPr>
          <a:xfrm>
            <a:off x="1277984" y="5908536"/>
            <a:ext cx="9906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479" name="TextBox 478"/>
          <p:cNvSpPr txBox="1"/>
          <p:nvPr/>
        </p:nvSpPr>
        <p:spPr>
          <a:xfrm>
            <a:off x="5956882" y="5883136"/>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480" name="TextBox 479"/>
          <p:cNvSpPr txBox="1"/>
          <p:nvPr/>
        </p:nvSpPr>
        <p:spPr>
          <a:xfrm>
            <a:off x="7752291" y="5883136"/>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sp>
        <p:nvSpPr>
          <p:cNvPr id="501" name="TextBox 500"/>
          <p:cNvSpPr txBox="1"/>
          <p:nvPr/>
        </p:nvSpPr>
        <p:spPr>
          <a:xfrm>
            <a:off x="1277984" y="6378436"/>
            <a:ext cx="1295400" cy="276999"/>
          </a:xfrm>
          <a:prstGeom prst="rect">
            <a:avLst/>
          </a:prstGeom>
          <a:noFill/>
        </p:spPr>
        <p:txBody>
          <a:bodyPr wrap="square" rtlCol="0">
            <a:spAutoFit/>
          </a:bodyPr>
          <a:lstStyle/>
          <a:p>
            <a:r>
              <a:rPr lang="en-US" sz="1200" dirty="0">
                <a:solidFill>
                  <a:schemeClr val="accent1">
                    <a:lumMod val="75000"/>
                  </a:schemeClr>
                </a:solidFill>
              </a:rPr>
              <a:t>Earnings</a:t>
            </a:r>
          </a:p>
        </p:txBody>
      </p:sp>
      <p:sp>
        <p:nvSpPr>
          <p:cNvPr id="502" name="TextBox 501"/>
          <p:cNvSpPr txBox="1"/>
          <p:nvPr/>
        </p:nvSpPr>
        <p:spPr>
          <a:xfrm>
            <a:off x="5956882" y="6340336"/>
            <a:ext cx="1599618" cy="276999"/>
          </a:xfrm>
          <a:prstGeom prst="rect">
            <a:avLst/>
          </a:prstGeom>
          <a:noFill/>
        </p:spPr>
        <p:txBody>
          <a:bodyPr wrap="square" rtlCol="0">
            <a:spAutoFit/>
          </a:bodyPr>
          <a:lstStyle/>
          <a:p>
            <a:r>
              <a:rPr lang="en-US" sz="1200" dirty="0">
                <a:solidFill>
                  <a:schemeClr val="tx1">
                    <a:lumMod val="50000"/>
                    <a:lumOff val="50000"/>
                  </a:schemeClr>
                </a:solidFill>
              </a:rPr>
              <a:t>Calculation</a:t>
            </a:r>
          </a:p>
        </p:txBody>
      </p:sp>
      <p:sp>
        <p:nvSpPr>
          <p:cNvPr id="503" name="TextBox 502"/>
          <p:cNvSpPr txBox="1"/>
          <p:nvPr/>
        </p:nvSpPr>
        <p:spPr>
          <a:xfrm>
            <a:off x="7752291" y="6340336"/>
            <a:ext cx="566209" cy="276999"/>
          </a:xfrm>
          <a:prstGeom prst="rect">
            <a:avLst/>
          </a:prstGeom>
          <a:noFill/>
        </p:spPr>
        <p:txBody>
          <a:bodyPr wrap="square" rtlCol="0">
            <a:spAutoFit/>
          </a:bodyPr>
          <a:lstStyle/>
          <a:p>
            <a:r>
              <a:rPr lang="en-US" sz="1200" dirty="0" smtClean="0">
                <a:solidFill>
                  <a:schemeClr val="tx1">
                    <a:lumMod val="50000"/>
                    <a:lumOff val="50000"/>
                  </a:schemeClr>
                </a:solidFill>
              </a:rPr>
              <a:t>CNS</a:t>
            </a:r>
            <a:endParaRPr lang="en-US" sz="1200" dirty="0">
              <a:solidFill>
                <a:schemeClr val="tx1">
                  <a:lumMod val="50000"/>
                  <a:lumOff val="50000"/>
                </a:schemeClr>
              </a:solidFill>
            </a:endParaRPr>
          </a:p>
        </p:txBody>
      </p:sp>
      <p:pic>
        <p:nvPicPr>
          <p:cNvPr id="561" name="Picture 2" descr="edit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91505" y="6198029"/>
            <a:ext cx="219495" cy="219495"/>
          </a:xfrm>
          <a:prstGeom prst="rect">
            <a:avLst/>
          </a:prstGeom>
          <a:noFill/>
          <a:extLst>
            <a:ext uri="{909E8E84-426E-40DD-AFC4-6F175D3DCCD1}">
              <a14:hiddenFill xmlns:a14="http://schemas.microsoft.com/office/drawing/2010/main">
                <a:solidFill>
                  <a:srgbClr val="FFFFFF"/>
                </a:solidFill>
              </a14:hiddenFill>
            </a:ext>
          </a:extLst>
        </p:spPr>
      </p:pic>
      <p:pic>
        <p:nvPicPr>
          <p:cNvPr id="566" name="Picture 2" descr="edit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91505" y="6655251"/>
            <a:ext cx="219495" cy="219495"/>
          </a:xfrm>
          <a:prstGeom prst="rect">
            <a:avLst/>
          </a:prstGeom>
          <a:noFill/>
          <a:extLst>
            <a:ext uri="{909E8E84-426E-40DD-AFC4-6F175D3DCCD1}">
              <a14:hiddenFill xmlns:a14="http://schemas.microsoft.com/office/drawing/2010/main">
                <a:solidFill>
                  <a:srgbClr val="FFFFFF"/>
                </a:solidFill>
              </a14:hiddenFill>
            </a:ext>
          </a:extLst>
        </p:spPr>
      </p:pic>
      <p:pic>
        <p:nvPicPr>
          <p:cNvPr id="571" name="Picture 2" descr="edit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91505" y="7102804"/>
            <a:ext cx="219495" cy="219495"/>
          </a:xfrm>
          <a:prstGeom prst="rect">
            <a:avLst/>
          </a:prstGeom>
          <a:noFill/>
          <a:extLst>
            <a:ext uri="{909E8E84-426E-40DD-AFC4-6F175D3DCCD1}">
              <a14:hiddenFill xmlns:a14="http://schemas.microsoft.com/office/drawing/2010/main">
                <a:solidFill>
                  <a:srgbClr val="FFFFFF"/>
                </a:solidFill>
              </a14:hiddenFill>
            </a:ext>
          </a:extLst>
        </p:spPr>
      </p:pic>
      <p:sp>
        <p:nvSpPr>
          <p:cNvPr id="581" name="Oval 580"/>
          <p:cNvSpPr/>
          <p:nvPr/>
        </p:nvSpPr>
        <p:spPr>
          <a:xfrm>
            <a:off x="990600" y="2768658"/>
            <a:ext cx="182880" cy="182880"/>
          </a:xfrm>
          <a:prstGeom prst="ellipse">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p:cNvSpPr/>
          <p:nvPr/>
        </p:nvSpPr>
        <p:spPr>
          <a:xfrm>
            <a:off x="990600" y="3212137"/>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p:cNvSpPr/>
          <p:nvPr/>
        </p:nvSpPr>
        <p:spPr>
          <a:xfrm>
            <a:off x="990600" y="3683409"/>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p:cNvSpPr/>
          <p:nvPr/>
        </p:nvSpPr>
        <p:spPr>
          <a:xfrm>
            <a:off x="990600" y="4126888"/>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p:cNvSpPr/>
          <p:nvPr/>
        </p:nvSpPr>
        <p:spPr>
          <a:xfrm>
            <a:off x="990600" y="4585911"/>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Oval 585"/>
          <p:cNvSpPr/>
          <p:nvPr/>
        </p:nvSpPr>
        <p:spPr>
          <a:xfrm>
            <a:off x="990600" y="5029390"/>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p:cNvSpPr/>
          <p:nvPr/>
        </p:nvSpPr>
        <p:spPr>
          <a:xfrm>
            <a:off x="990600" y="5500662"/>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p:cNvSpPr/>
          <p:nvPr/>
        </p:nvSpPr>
        <p:spPr>
          <a:xfrm>
            <a:off x="990600" y="5944141"/>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p:cNvSpPr/>
          <p:nvPr/>
        </p:nvSpPr>
        <p:spPr>
          <a:xfrm>
            <a:off x="990600" y="6434455"/>
            <a:ext cx="182880" cy="182880"/>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9151094" y="3004902"/>
            <a:ext cx="1883154" cy="328848"/>
          </a:xfrm>
          <a:prstGeom prst="rect">
            <a:avLst/>
          </a:prstGeom>
          <a:noFill/>
        </p:spPr>
        <p:txBody>
          <a:bodyPr wrap="square" lIns="112307" tIns="56154" rIns="112307" bIns="56154" rtlCol="0">
            <a:spAutoFit/>
          </a:bodyPr>
          <a:lstStyle>
            <a:defPPr>
              <a:defRPr lang="en-US"/>
            </a:defPPr>
            <a:lvl1pPr>
              <a:defRPr sz="1500">
                <a:solidFill>
                  <a:schemeClr val="tx1">
                    <a:lumMod val="50000"/>
                    <a:lumOff val="50000"/>
                  </a:schemeClr>
                </a:solidFill>
              </a:defRPr>
            </a:lvl1pPr>
          </a:lstStyle>
          <a:p>
            <a:r>
              <a:rPr lang="en-US" sz="1400" b="1" dirty="0" smtClean="0">
                <a:solidFill>
                  <a:schemeClr val="tx1">
                    <a:lumMod val="65000"/>
                    <a:lumOff val="35000"/>
                  </a:schemeClr>
                </a:solidFill>
              </a:rPr>
              <a:t>Last updated on</a:t>
            </a:r>
            <a:endParaRPr lang="en-US" sz="1400" b="1" dirty="0">
              <a:solidFill>
                <a:schemeClr val="tx1">
                  <a:lumMod val="65000"/>
                  <a:lumOff val="35000"/>
                </a:schemeClr>
              </a:solidFill>
            </a:endParaRPr>
          </a:p>
        </p:txBody>
      </p:sp>
      <p:sp>
        <p:nvSpPr>
          <p:cNvPr id="251" name="TextBox 250"/>
          <p:cNvSpPr txBox="1"/>
          <p:nvPr/>
        </p:nvSpPr>
        <p:spPr>
          <a:xfrm>
            <a:off x="9173363" y="3425124"/>
            <a:ext cx="1989649"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2" name="TextBox 251"/>
          <p:cNvSpPr txBox="1"/>
          <p:nvPr/>
        </p:nvSpPr>
        <p:spPr>
          <a:xfrm>
            <a:off x="9173363" y="3840251"/>
            <a:ext cx="2186793"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3" name="TextBox 252"/>
          <p:cNvSpPr txBox="1"/>
          <p:nvPr/>
        </p:nvSpPr>
        <p:spPr>
          <a:xfrm>
            <a:off x="9173364" y="4306976"/>
            <a:ext cx="1860884"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4" name="TextBox 253"/>
          <p:cNvSpPr txBox="1"/>
          <p:nvPr/>
        </p:nvSpPr>
        <p:spPr>
          <a:xfrm>
            <a:off x="9173364" y="4802329"/>
            <a:ext cx="2023838"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5" name="TextBox 254"/>
          <p:cNvSpPr txBox="1"/>
          <p:nvPr/>
        </p:nvSpPr>
        <p:spPr>
          <a:xfrm>
            <a:off x="9173363" y="5217456"/>
            <a:ext cx="2186793"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6" name="TextBox 255"/>
          <p:cNvSpPr txBox="1"/>
          <p:nvPr/>
        </p:nvSpPr>
        <p:spPr>
          <a:xfrm>
            <a:off x="9173364" y="5684181"/>
            <a:ext cx="1860884"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7" name="TextBox 256"/>
          <p:cNvSpPr txBox="1"/>
          <p:nvPr/>
        </p:nvSpPr>
        <p:spPr>
          <a:xfrm>
            <a:off x="9173364" y="6182890"/>
            <a:ext cx="2023838"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58" name="TextBox 257"/>
          <p:cNvSpPr txBox="1"/>
          <p:nvPr/>
        </p:nvSpPr>
        <p:spPr>
          <a:xfrm>
            <a:off x="9173363" y="6598017"/>
            <a:ext cx="2186793"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62" name="TextBox 261"/>
          <p:cNvSpPr txBox="1"/>
          <p:nvPr/>
        </p:nvSpPr>
        <p:spPr>
          <a:xfrm>
            <a:off x="9173364" y="7064742"/>
            <a:ext cx="1860884" cy="276999"/>
          </a:xfrm>
          <a:prstGeom prst="rect">
            <a:avLst/>
          </a:prstGeom>
          <a:noFill/>
        </p:spPr>
        <p:txBody>
          <a:bodyPr wrap="square" rtlCol="0">
            <a:spAutoFit/>
          </a:bodyPr>
          <a:lstStyle/>
          <a:p>
            <a:r>
              <a:rPr lang="en-US" sz="1200" dirty="0">
                <a:solidFill>
                  <a:schemeClr val="tx1">
                    <a:lumMod val="50000"/>
                    <a:lumOff val="50000"/>
                  </a:schemeClr>
                </a:solidFill>
              </a:rPr>
              <a:t>5/15/2014 at 11:25 AM </a:t>
            </a:r>
            <a:endParaRPr lang="en-US" sz="1200" dirty="0">
              <a:solidFill>
                <a:schemeClr val="tx1">
                  <a:lumMod val="75000"/>
                  <a:lumOff val="25000"/>
                </a:schemeClr>
              </a:solidFill>
            </a:endParaRPr>
          </a:p>
        </p:txBody>
      </p:sp>
      <p:sp>
        <p:nvSpPr>
          <p:cNvPr id="231" name="Rounded Rectangle 230"/>
          <p:cNvSpPr/>
          <p:nvPr/>
        </p:nvSpPr>
        <p:spPr>
          <a:xfrm>
            <a:off x="2057400" y="7152769"/>
            <a:ext cx="1280160" cy="329184"/>
          </a:xfrm>
          <a:prstGeom prst="roundRect">
            <a:avLst/>
          </a:prstGeom>
          <a:gradFill flip="none" rotWithShape="1">
            <a:gsLst>
              <a:gs pos="0">
                <a:schemeClr val="bg1">
                  <a:lumMod val="65000"/>
                </a:schemeClr>
              </a:gs>
              <a:gs pos="50000">
                <a:schemeClr val="bg1">
                  <a:lumMod val="75000"/>
                </a:schemeClr>
              </a:gs>
              <a:gs pos="100000">
                <a:schemeClr val="bg1">
                  <a:lumMod val="8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r>
              <a:rPr lang="en-US" sz="1200" dirty="0" smtClean="0">
                <a:solidFill>
                  <a:prstClr val="black">
                    <a:lumMod val="65000"/>
                    <a:lumOff val="35000"/>
                  </a:prstClr>
                </a:solidFill>
              </a:rPr>
              <a:t>Execute</a:t>
            </a:r>
            <a:endParaRPr lang="en-US" sz="1200" dirty="0">
              <a:solidFill>
                <a:prstClr val="black">
                  <a:lumMod val="65000"/>
                  <a:lumOff val="35000"/>
                </a:prstClr>
              </a:solidFill>
            </a:endParaRPr>
          </a:p>
        </p:txBody>
      </p:sp>
      <p:sp>
        <p:nvSpPr>
          <p:cNvPr id="233" name="TextBox 232"/>
          <p:cNvSpPr txBox="1"/>
          <p:nvPr/>
        </p:nvSpPr>
        <p:spPr>
          <a:xfrm>
            <a:off x="3195610" y="2275969"/>
            <a:ext cx="1236251" cy="328848"/>
          </a:xfrm>
          <a:prstGeom prst="rect">
            <a:avLst/>
          </a:prstGeom>
          <a:noFill/>
        </p:spPr>
        <p:txBody>
          <a:bodyPr wrap="none" lIns="112307" tIns="56154" rIns="112307" bIns="56154" rtlCol="0">
            <a:spAutoFit/>
          </a:bodyPr>
          <a:lstStyle>
            <a:defPPr>
              <a:defRPr lang="en-US"/>
            </a:defPPr>
            <a:lvl1pPr>
              <a:defRPr sz="1500">
                <a:solidFill>
                  <a:schemeClr val="tx1">
                    <a:lumMod val="50000"/>
                    <a:lumOff val="50000"/>
                  </a:schemeClr>
                </a:solidFill>
              </a:defRPr>
            </a:lvl1pPr>
          </a:lstStyle>
          <a:p>
            <a:r>
              <a:rPr lang="en-US" sz="1400" dirty="0" smtClean="0">
                <a:solidFill>
                  <a:schemeClr val="tx1">
                    <a:lumMod val="75000"/>
                    <a:lumOff val="25000"/>
                  </a:schemeClr>
                </a:solidFill>
              </a:rPr>
              <a:t>Last Executed</a:t>
            </a:r>
            <a:endParaRPr lang="en-US" sz="1400" dirty="0">
              <a:solidFill>
                <a:schemeClr val="tx1">
                  <a:lumMod val="75000"/>
                  <a:lumOff val="25000"/>
                </a:schemeClr>
              </a:solidFill>
            </a:endParaRPr>
          </a:p>
        </p:txBody>
      </p:sp>
      <p:sp>
        <p:nvSpPr>
          <p:cNvPr id="234" name="TextBox 233"/>
          <p:cNvSpPr txBox="1"/>
          <p:nvPr/>
        </p:nvSpPr>
        <p:spPr>
          <a:xfrm>
            <a:off x="3195610" y="2696191"/>
            <a:ext cx="9463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Jan 2014</a:t>
            </a:r>
          </a:p>
        </p:txBody>
      </p:sp>
      <p:sp>
        <p:nvSpPr>
          <p:cNvPr id="235" name="TextBox 234"/>
          <p:cNvSpPr txBox="1"/>
          <p:nvPr/>
        </p:nvSpPr>
        <p:spPr>
          <a:xfrm>
            <a:off x="3195610" y="3160346"/>
            <a:ext cx="10225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Jan 2014</a:t>
            </a:r>
          </a:p>
        </p:txBody>
      </p:sp>
      <p:sp>
        <p:nvSpPr>
          <p:cNvPr id="236" name="TextBox 235"/>
          <p:cNvSpPr txBox="1"/>
          <p:nvPr/>
        </p:nvSpPr>
        <p:spPr>
          <a:xfrm>
            <a:off x="3195610" y="3624501"/>
            <a:ext cx="10051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02/08/2014</a:t>
            </a:r>
          </a:p>
        </p:txBody>
      </p:sp>
      <p:sp>
        <p:nvSpPr>
          <p:cNvPr id="237" name="TextBox 236"/>
          <p:cNvSpPr txBox="1"/>
          <p:nvPr/>
        </p:nvSpPr>
        <p:spPr>
          <a:xfrm>
            <a:off x="3195610" y="4088656"/>
            <a:ext cx="9463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Jan 2014</a:t>
            </a:r>
          </a:p>
        </p:txBody>
      </p:sp>
      <p:sp>
        <p:nvSpPr>
          <p:cNvPr id="238" name="TextBox 237"/>
          <p:cNvSpPr txBox="1"/>
          <p:nvPr/>
        </p:nvSpPr>
        <p:spPr>
          <a:xfrm>
            <a:off x="3195610" y="4552811"/>
            <a:ext cx="12337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Week 5 - 2014</a:t>
            </a:r>
          </a:p>
        </p:txBody>
      </p:sp>
      <p:sp>
        <p:nvSpPr>
          <p:cNvPr id="239" name="TextBox 238"/>
          <p:cNvSpPr txBox="1"/>
          <p:nvPr/>
        </p:nvSpPr>
        <p:spPr>
          <a:xfrm>
            <a:off x="3195610" y="5016966"/>
            <a:ext cx="10813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02/08/2014</a:t>
            </a:r>
          </a:p>
        </p:txBody>
      </p:sp>
      <p:sp>
        <p:nvSpPr>
          <p:cNvPr id="263" name="TextBox 262"/>
          <p:cNvSpPr txBox="1"/>
          <p:nvPr/>
        </p:nvSpPr>
        <p:spPr>
          <a:xfrm>
            <a:off x="3195610" y="5481121"/>
            <a:ext cx="9463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02/08/2014</a:t>
            </a:r>
          </a:p>
        </p:txBody>
      </p:sp>
      <p:sp>
        <p:nvSpPr>
          <p:cNvPr id="264" name="TextBox 263"/>
          <p:cNvSpPr txBox="1"/>
          <p:nvPr/>
        </p:nvSpPr>
        <p:spPr>
          <a:xfrm>
            <a:off x="3195610" y="5945276"/>
            <a:ext cx="1157514"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Week 5 - 2014</a:t>
            </a:r>
          </a:p>
        </p:txBody>
      </p:sp>
      <p:sp>
        <p:nvSpPr>
          <p:cNvPr id="265" name="TextBox 264"/>
          <p:cNvSpPr txBox="1"/>
          <p:nvPr/>
        </p:nvSpPr>
        <p:spPr>
          <a:xfrm>
            <a:off x="3195610" y="6409430"/>
            <a:ext cx="870177" cy="276999"/>
          </a:xfrm>
          <a:prstGeom prst="rect">
            <a:avLst/>
          </a:prstGeom>
          <a:noFill/>
        </p:spPr>
        <p:txBody>
          <a:bodyPr wrap="square" rtlCol="0">
            <a:spAutoFit/>
          </a:bodyPr>
          <a:lstStyle>
            <a:defPPr>
              <a:defRPr lang="en-US"/>
            </a:defPPr>
            <a:lvl1pPr>
              <a:defRPr sz="1200" u="sng">
                <a:solidFill>
                  <a:schemeClr val="accent1">
                    <a:lumMod val="75000"/>
                  </a:schemeClr>
                </a:solidFill>
              </a:defRPr>
            </a:lvl1pPr>
          </a:lstStyle>
          <a:p>
            <a:r>
              <a:rPr lang="en-US" u="none" dirty="0"/>
              <a:t>Jan 2014</a:t>
            </a:r>
          </a:p>
        </p:txBody>
      </p:sp>
      <p:sp>
        <p:nvSpPr>
          <p:cNvPr id="267" name="TextBox 266"/>
          <p:cNvSpPr txBox="1"/>
          <p:nvPr/>
        </p:nvSpPr>
        <p:spPr>
          <a:xfrm>
            <a:off x="4639730" y="2275969"/>
            <a:ext cx="999070" cy="328848"/>
          </a:xfrm>
          <a:prstGeom prst="rect">
            <a:avLst/>
          </a:prstGeom>
          <a:noFill/>
        </p:spPr>
        <p:txBody>
          <a:bodyPr wrap="none" lIns="112307" tIns="56154" rIns="112307" bIns="56154" rtlCol="0">
            <a:spAutoFit/>
          </a:bodyPr>
          <a:lstStyle>
            <a:defPPr>
              <a:defRPr lang="en-US"/>
            </a:defPPr>
            <a:lvl1pPr>
              <a:defRPr sz="1500">
                <a:solidFill>
                  <a:schemeClr val="tx1">
                    <a:lumMod val="50000"/>
                    <a:lumOff val="50000"/>
                  </a:schemeClr>
                </a:solidFill>
              </a:defRPr>
            </a:lvl1pPr>
          </a:lstStyle>
          <a:p>
            <a:r>
              <a:rPr lang="en-US" sz="1400" dirty="0" smtClean="0">
                <a:solidFill>
                  <a:schemeClr val="tx1">
                    <a:lumMod val="75000"/>
                    <a:lumOff val="25000"/>
                  </a:schemeClr>
                </a:solidFill>
              </a:rPr>
              <a:t>Frequency</a:t>
            </a:r>
            <a:endParaRPr lang="en-US" sz="1400" dirty="0">
              <a:solidFill>
                <a:schemeClr val="tx1">
                  <a:lumMod val="75000"/>
                  <a:lumOff val="25000"/>
                </a:schemeClr>
              </a:solidFill>
            </a:endParaRPr>
          </a:p>
        </p:txBody>
      </p:sp>
      <p:sp>
        <p:nvSpPr>
          <p:cNvPr id="268" name="TextBox 267"/>
          <p:cNvSpPr txBox="1"/>
          <p:nvPr/>
        </p:nvSpPr>
        <p:spPr>
          <a:xfrm>
            <a:off x="4639730" y="2696192"/>
            <a:ext cx="809172" cy="276999"/>
          </a:xfrm>
          <a:prstGeom prst="rect">
            <a:avLst/>
          </a:prstGeom>
          <a:noFill/>
        </p:spPr>
        <p:txBody>
          <a:bodyPr wrap="square" rtlCol="0">
            <a:spAutoFit/>
          </a:bodyPr>
          <a:lstStyle/>
          <a:p>
            <a:r>
              <a:rPr lang="en-US" sz="1200" dirty="0">
                <a:solidFill>
                  <a:schemeClr val="tx1">
                    <a:lumMod val="75000"/>
                    <a:lumOff val="25000"/>
                  </a:schemeClr>
                </a:solidFill>
              </a:rPr>
              <a:t>M</a:t>
            </a:r>
            <a:r>
              <a:rPr lang="en-US" sz="1200" dirty="0" smtClean="0">
                <a:solidFill>
                  <a:schemeClr val="tx1">
                    <a:lumMod val="75000"/>
                    <a:lumOff val="25000"/>
                  </a:schemeClr>
                </a:solidFill>
              </a:rPr>
              <a:t>onthly</a:t>
            </a:r>
            <a:endParaRPr lang="en-US" sz="1200" dirty="0">
              <a:solidFill>
                <a:schemeClr val="tx1">
                  <a:lumMod val="75000"/>
                  <a:lumOff val="25000"/>
                </a:schemeClr>
              </a:solidFill>
            </a:endParaRPr>
          </a:p>
        </p:txBody>
      </p:sp>
      <p:sp>
        <p:nvSpPr>
          <p:cNvPr id="269" name="TextBox 268"/>
          <p:cNvSpPr txBox="1"/>
          <p:nvPr/>
        </p:nvSpPr>
        <p:spPr>
          <a:xfrm>
            <a:off x="4639730" y="3160500"/>
            <a:ext cx="809172" cy="276999"/>
          </a:xfrm>
          <a:prstGeom prst="rect">
            <a:avLst/>
          </a:prstGeom>
          <a:noFill/>
        </p:spPr>
        <p:txBody>
          <a:bodyPr wrap="square" rtlCol="0">
            <a:spAutoFit/>
          </a:bodyPr>
          <a:lstStyle/>
          <a:p>
            <a:r>
              <a:rPr lang="en-US" sz="1200" dirty="0" smtClean="0">
                <a:solidFill>
                  <a:schemeClr val="tx1">
                    <a:lumMod val="75000"/>
                    <a:lumOff val="25000"/>
                  </a:schemeClr>
                </a:solidFill>
              </a:rPr>
              <a:t>Monthly </a:t>
            </a:r>
            <a:endParaRPr lang="en-US" sz="1200" dirty="0">
              <a:solidFill>
                <a:schemeClr val="tx1">
                  <a:lumMod val="75000"/>
                  <a:lumOff val="25000"/>
                </a:schemeClr>
              </a:solidFill>
            </a:endParaRPr>
          </a:p>
        </p:txBody>
      </p:sp>
      <p:sp>
        <p:nvSpPr>
          <p:cNvPr id="270" name="TextBox 269"/>
          <p:cNvSpPr txBox="1"/>
          <p:nvPr/>
        </p:nvSpPr>
        <p:spPr>
          <a:xfrm>
            <a:off x="4639730" y="3624808"/>
            <a:ext cx="504372" cy="276999"/>
          </a:xfrm>
          <a:prstGeom prst="rect">
            <a:avLst/>
          </a:prstGeom>
          <a:noFill/>
        </p:spPr>
        <p:txBody>
          <a:bodyPr wrap="square" rtlCol="0">
            <a:spAutoFit/>
          </a:bodyPr>
          <a:lstStyle/>
          <a:p>
            <a:r>
              <a:rPr lang="en-US" sz="1200" dirty="0" smtClean="0">
                <a:solidFill>
                  <a:schemeClr val="tx1">
                    <a:lumMod val="75000"/>
                    <a:lumOff val="25000"/>
                  </a:schemeClr>
                </a:solidFill>
              </a:rPr>
              <a:t>Daily</a:t>
            </a:r>
            <a:endParaRPr lang="en-US" sz="1200" dirty="0">
              <a:solidFill>
                <a:schemeClr val="tx1">
                  <a:lumMod val="75000"/>
                  <a:lumOff val="25000"/>
                </a:schemeClr>
              </a:solidFill>
            </a:endParaRPr>
          </a:p>
        </p:txBody>
      </p:sp>
      <p:sp>
        <p:nvSpPr>
          <p:cNvPr id="271" name="TextBox 270"/>
          <p:cNvSpPr txBox="1"/>
          <p:nvPr/>
        </p:nvSpPr>
        <p:spPr>
          <a:xfrm>
            <a:off x="4639730" y="4089116"/>
            <a:ext cx="732972" cy="276999"/>
          </a:xfrm>
          <a:prstGeom prst="rect">
            <a:avLst/>
          </a:prstGeom>
          <a:noFill/>
        </p:spPr>
        <p:txBody>
          <a:bodyPr wrap="square" rtlCol="0">
            <a:spAutoFit/>
          </a:bodyPr>
          <a:lstStyle/>
          <a:p>
            <a:r>
              <a:rPr lang="en-US" sz="1200" dirty="0" smtClean="0">
                <a:solidFill>
                  <a:schemeClr val="tx1">
                    <a:lumMod val="75000"/>
                    <a:lumOff val="25000"/>
                  </a:schemeClr>
                </a:solidFill>
              </a:rPr>
              <a:t>Monthly</a:t>
            </a:r>
            <a:endParaRPr lang="en-US" sz="1200" dirty="0">
              <a:solidFill>
                <a:schemeClr val="tx1">
                  <a:lumMod val="75000"/>
                  <a:lumOff val="25000"/>
                </a:schemeClr>
              </a:solidFill>
            </a:endParaRPr>
          </a:p>
        </p:txBody>
      </p:sp>
      <p:sp>
        <p:nvSpPr>
          <p:cNvPr id="272" name="TextBox 271"/>
          <p:cNvSpPr txBox="1"/>
          <p:nvPr/>
        </p:nvSpPr>
        <p:spPr>
          <a:xfrm>
            <a:off x="4639730" y="4553424"/>
            <a:ext cx="732972" cy="276999"/>
          </a:xfrm>
          <a:prstGeom prst="rect">
            <a:avLst/>
          </a:prstGeom>
          <a:noFill/>
        </p:spPr>
        <p:txBody>
          <a:bodyPr wrap="square" rtlCol="0">
            <a:spAutoFit/>
          </a:bodyPr>
          <a:lstStyle/>
          <a:p>
            <a:r>
              <a:rPr lang="en-US" sz="1200" dirty="0" smtClean="0">
                <a:solidFill>
                  <a:schemeClr val="tx1">
                    <a:lumMod val="75000"/>
                    <a:lumOff val="25000"/>
                  </a:schemeClr>
                </a:solidFill>
              </a:rPr>
              <a:t>Weekly</a:t>
            </a:r>
            <a:endParaRPr lang="en-US" sz="1200" dirty="0">
              <a:solidFill>
                <a:schemeClr val="tx1">
                  <a:lumMod val="75000"/>
                  <a:lumOff val="25000"/>
                </a:schemeClr>
              </a:solidFill>
            </a:endParaRPr>
          </a:p>
        </p:txBody>
      </p:sp>
      <p:sp>
        <p:nvSpPr>
          <p:cNvPr id="273" name="TextBox 272"/>
          <p:cNvSpPr txBox="1"/>
          <p:nvPr/>
        </p:nvSpPr>
        <p:spPr>
          <a:xfrm>
            <a:off x="4639730" y="5017732"/>
            <a:ext cx="580572" cy="276999"/>
          </a:xfrm>
          <a:prstGeom prst="rect">
            <a:avLst/>
          </a:prstGeom>
          <a:noFill/>
        </p:spPr>
        <p:txBody>
          <a:bodyPr wrap="square" rtlCol="0">
            <a:spAutoFit/>
          </a:bodyPr>
          <a:lstStyle/>
          <a:p>
            <a:r>
              <a:rPr lang="en-US" sz="1200" dirty="0" smtClean="0">
                <a:solidFill>
                  <a:schemeClr val="tx1">
                    <a:lumMod val="75000"/>
                    <a:lumOff val="25000"/>
                  </a:schemeClr>
                </a:solidFill>
              </a:rPr>
              <a:t>Daily</a:t>
            </a:r>
            <a:endParaRPr lang="en-US" sz="1200" dirty="0">
              <a:solidFill>
                <a:schemeClr val="tx1">
                  <a:lumMod val="75000"/>
                  <a:lumOff val="25000"/>
                </a:schemeClr>
              </a:solidFill>
            </a:endParaRPr>
          </a:p>
        </p:txBody>
      </p:sp>
      <p:sp>
        <p:nvSpPr>
          <p:cNvPr id="274" name="TextBox 273"/>
          <p:cNvSpPr txBox="1"/>
          <p:nvPr/>
        </p:nvSpPr>
        <p:spPr>
          <a:xfrm>
            <a:off x="4639730" y="5482040"/>
            <a:ext cx="580572" cy="276999"/>
          </a:xfrm>
          <a:prstGeom prst="rect">
            <a:avLst/>
          </a:prstGeom>
          <a:noFill/>
        </p:spPr>
        <p:txBody>
          <a:bodyPr wrap="square" rtlCol="0">
            <a:spAutoFit/>
          </a:bodyPr>
          <a:lstStyle/>
          <a:p>
            <a:r>
              <a:rPr lang="en-US" sz="1200" dirty="0" smtClean="0">
                <a:solidFill>
                  <a:schemeClr val="tx1">
                    <a:lumMod val="75000"/>
                    <a:lumOff val="25000"/>
                  </a:schemeClr>
                </a:solidFill>
              </a:rPr>
              <a:t>Daily</a:t>
            </a:r>
            <a:endParaRPr lang="en-US" sz="1200" dirty="0">
              <a:solidFill>
                <a:schemeClr val="tx1">
                  <a:lumMod val="75000"/>
                  <a:lumOff val="25000"/>
                </a:schemeClr>
              </a:solidFill>
            </a:endParaRPr>
          </a:p>
        </p:txBody>
      </p:sp>
      <p:sp>
        <p:nvSpPr>
          <p:cNvPr id="275" name="TextBox 274"/>
          <p:cNvSpPr txBox="1"/>
          <p:nvPr/>
        </p:nvSpPr>
        <p:spPr>
          <a:xfrm>
            <a:off x="4639730" y="5946348"/>
            <a:ext cx="656772" cy="276999"/>
          </a:xfrm>
          <a:prstGeom prst="rect">
            <a:avLst/>
          </a:prstGeom>
          <a:noFill/>
        </p:spPr>
        <p:txBody>
          <a:bodyPr wrap="square" rtlCol="0">
            <a:spAutoFit/>
          </a:bodyPr>
          <a:lstStyle/>
          <a:p>
            <a:r>
              <a:rPr lang="en-US" sz="1200" dirty="0" smtClean="0">
                <a:solidFill>
                  <a:schemeClr val="tx1">
                    <a:lumMod val="75000"/>
                    <a:lumOff val="25000"/>
                  </a:schemeClr>
                </a:solidFill>
              </a:rPr>
              <a:t>Weekly</a:t>
            </a:r>
            <a:endParaRPr lang="en-US" sz="1200" dirty="0">
              <a:solidFill>
                <a:schemeClr val="tx1">
                  <a:lumMod val="75000"/>
                  <a:lumOff val="25000"/>
                </a:schemeClr>
              </a:solidFill>
            </a:endParaRPr>
          </a:p>
        </p:txBody>
      </p:sp>
      <p:sp>
        <p:nvSpPr>
          <p:cNvPr id="276" name="TextBox 275"/>
          <p:cNvSpPr txBox="1"/>
          <p:nvPr/>
        </p:nvSpPr>
        <p:spPr>
          <a:xfrm>
            <a:off x="4639730" y="6410657"/>
            <a:ext cx="732972" cy="276999"/>
          </a:xfrm>
          <a:prstGeom prst="rect">
            <a:avLst/>
          </a:prstGeom>
          <a:noFill/>
        </p:spPr>
        <p:txBody>
          <a:bodyPr wrap="square" rtlCol="0">
            <a:spAutoFit/>
          </a:bodyPr>
          <a:lstStyle/>
          <a:p>
            <a:r>
              <a:rPr lang="en-US" sz="1200" dirty="0" smtClean="0">
                <a:solidFill>
                  <a:schemeClr val="tx1">
                    <a:lumMod val="75000"/>
                    <a:lumOff val="25000"/>
                  </a:schemeClr>
                </a:solidFill>
              </a:rPr>
              <a:t>Monthly</a:t>
            </a:r>
            <a:endParaRPr lang="en-US" sz="1200" dirty="0">
              <a:solidFill>
                <a:schemeClr val="tx1">
                  <a:lumMod val="75000"/>
                  <a:lumOff val="25000"/>
                </a:schemeClr>
              </a:solidFill>
            </a:endParaRPr>
          </a:p>
        </p:txBody>
      </p:sp>
      <p:sp>
        <p:nvSpPr>
          <p:cNvPr id="225" name="Rectangle 224"/>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226" name="Picture 2" descr="delete, exit, remove icon"/>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sp>
        <p:nvSpPr>
          <p:cNvPr id="227" name="Rectangle 226"/>
          <p:cNvSpPr/>
          <p:nvPr/>
        </p:nvSpPr>
        <p:spPr>
          <a:xfrm>
            <a:off x="838200" y="838200"/>
            <a:ext cx="11353800" cy="7010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TextBox 283"/>
          <p:cNvSpPr txBox="1"/>
          <p:nvPr/>
        </p:nvSpPr>
        <p:spPr>
          <a:xfrm>
            <a:off x="4816300" y="7391400"/>
            <a:ext cx="974900" cy="304800"/>
          </a:xfrm>
          <a:prstGeom prst="rect">
            <a:avLst/>
          </a:prstGeom>
          <a:noFill/>
        </p:spPr>
        <p:txBody>
          <a:bodyPr wrap="square" rtlCol="0">
            <a:spAutoFit/>
          </a:bodyPr>
          <a:lstStyle/>
          <a:p>
            <a:r>
              <a:rPr lang="en-US" sz="1400" b="1" dirty="0">
                <a:solidFill>
                  <a:schemeClr val="tx2">
                    <a:lumMod val="60000"/>
                    <a:lumOff val="40000"/>
                  </a:schemeClr>
                </a:solidFill>
              </a:rPr>
              <a:t>&lt;&lt; Prev</a:t>
            </a:r>
          </a:p>
        </p:txBody>
      </p:sp>
      <p:sp>
        <p:nvSpPr>
          <p:cNvPr id="285" name="Rounded Rectangle 284"/>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Cancel </a:t>
            </a:r>
            <a:endParaRPr lang="en-US" sz="1400" dirty="0">
              <a:solidFill>
                <a:schemeClr val="tx1">
                  <a:lumMod val="65000"/>
                  <a:lumOff val="35000"/>
                </a:schemeClr>
              </a:solidFill>
            </a:endParaRPr>
          </a:p>
        </p:txBody>
      </p:sp>
      <p:sp>
        <p:nvSpPr>
          <p:cNvPr id="287" name="TextBox 286"/>
          <p:cNvSpPr txBox="1"/>
          <p:nvPr/>
        </p:nvSpPr>
        <p:spPr>
          <a:xfrm>
            <a:off x="6400800" y="7391400"/>
            <a:ext cx="1016264" cy="304800"/>
          </a:xfrm>
          <a:prstGeom prst="rect">
            <a:avLst/>
          </a:prstGeom>
          <a:noFill/>
        </p:spPr>
        <p:txBody>
          <a:bodyPr wrap="square" rtlCol="0">
            <a:spAutoFit/>
          </a:bodyPr>
          <a:lstStyle/>
          <a:p>
            <a:pPr algn="r"/>
            <a:r>
              <a:rPr lang="en-US" sz="1400" b="1" dirty="0" smtClean="0">
                <a:solidFill>
                  <a:schemeClr val="tx2">
                    <a:lumMod val="60000"/>
                    <a:lumOff val="40000"/>
                  </a:schemeClr>
                </a:solidFill>
              </a:rPr>
              <a:t>Next </a:t>
            </a:r>
            <a:r>
              <a:rPr lang="en-US" sz="1400" b="1" dirty="0">
                <a:solidFill>
                  <a:schemeClr val="tx2">
                    <a:lumMod val="60000"/>
                    <a:lumOff val="40000"/>
                  </a:schemeClr>
                </a:solidFill>
              </a:rPr>
              <a:t>&gt;&gt;</a:t>
            </a:r>
          </a:p>
        </p:txBody>
      </p:sp>
      <p:sp>
        <p:nvSpPr>
          <p:cNvPr id="327" name="Rectangle 326"/>
          <p:cNvSpPr/>
          <p:nvPr/>
        </p:nvSpPr>
        <p:spPr>
          <a:xfrm>
            <a:off x="914400" y="1371600"/>
            <a:ext cx="11201400" cy="5867400"/>
          </a:xfrm>
          <a:prstGeom prst="rect">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13411200" y="726877"/>
            <a:ext cx="228600" cy="22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a:t>
            </a:r>
            <a:endParaRPr lang="en-US" sz="1200" dirty="0">
              <a:solidFill>
                <a:schemeClr val="tx1"/>
              </a:solidFill>
            </a:endParaRPr>
          </a:p>
        </p:txBody>
      </p:sp>
      <p:sp>
        <p:nvSpPr>
          <p:cNvPr id="328" name="TextBox 327"/>
          <p:cNvSpPr txBox="1"/>
          <p:nvPr/>
        </p:nvSpPr>
        <p:spPr>
          <a:xfrm>
            <a:off x="13639800" y="685800"/>
            <a:ext cx="3200400" cy="523220"/>
          </a:xfrm>
          <a:prstGeom prst="rect">
            <a:avLst/>
          </a:prstGeom>
          <a:noFill/>
        </p:spPr>
        <p:txBody>
          <a:bodyPr wrap="square" rtlCol="0">
            <a:spAutoFit/>
          </a:bodyPr>
          <a:lstStyle>
            <a:defPPr>
              <a:defRPr lang="en-US"/>
            </a:defPPr>
            <a:lvl1pPr>
              <a:defRPr sz="1200" b="1">
                <a:solidFill>
                  <a:srgbClr val="7A3F9D"/>
                </a:solidFill>
                <a:latin typeface="Segoe UI" pitchFamily="34" charset="0"/>
                <a:ea typeface="Segoe UI" pitchFamily="34" charset="0"/>
                <a:cs typeface="Segoe UI" pitchFamily="34" charset="0"/>
              </a:defRPr>
            </a:lvl1pPr>
          </a:lstStyle>
          <a:p>
            <a:r>
              <a:rPr lang="en-US" sz="1400" b="0" dirty="0" smtClean="0">
                <a:solidFill>
                  <a:schemeClr val="tx1"/>
                </a:solidFill>
              </a:rPr>
              <a:t>Datasets are hardcoded group of fields with last executed date</a:t>
            </a:r>
            <a:endParaRPr lang="en-US" sz="1400" b="0" dirty="0" smtClean="0">
              <a:solidFill>
                <a:schemeClr val="tx1"/>
              </a:solidFill>
            </a:endParaRPr>
          </a:p>
        </p:txBody>
      </p:sp>
      <p:sp>
        <p:nvSpPr>
          <p:cNvPr id="298" name="Rectangle 297"/>
          <p:cNvSpPr/>
          <p:nvPr/>
        </p:nvSpPr>
        <p:spPr>
          <a:xfrm>
            <a:off x="838200" y="838200"/>
            <a:ext cx="11353800" cy="701040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914400" y="6890658"/>
            <a:ext cx="11125200" cy="500741"/>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TextBox 328"/>
          <p:cNvSpPr txBox="1"/>
          <p:nvPr/>
        </p:nvSpPr>
        <p:spPr>
          <a:xfrm>
            <a:off x="1318986" y="6996132"/>
            <a:ext cx="1536700" cy="307777"/>
          </a:xfrm>
          <a:prstGeom prst="rect">
            <a:avLst/>
          </a:prstGeom>
          <a:noFill/>
        </p:spPr>
        <p:txBody>
          <a:bodyPr wrap="square" rtlCol="0">
            <a:spAutoFit/>
          </a:bodyPr>
          <a:lstStyle/>
          <a:p>
            <a:r>
              <a:rPr lang="en-US" sz="1400" b="1" dirty="0" smtClean="0">
                <a:solidFill>
                  <a:schemeClr val="tx1">
                    <a:lumMod val="65000"/>
                    <a:lumOff val="35000"/>
                  </a:schemeClr>
                </a:solidFill>
              </a:rPr>
              <a:t>Selected Dataset</a:t>
            </a:r>
            <a:endParaRPr lang="en-US" sz="1400" b="1" dirty="0">
              <a:solidFill>
                <a:schemeClr val="tx1">
                  <a:lumMod val="65000"/>
                  <a:lumOff val="35000"/>
                </a:schemeClr>
              </a:solidFill>
            </a:endParaRPr>
          </a:p>
        </p:txBody>
      </p:sp>
      <p:cxnSp>
        <p:nvCxnSpPr>
          <p:cNvPr id="330" name="Straight Connector 329"/>
          <p:cNvCxnSpPr/>
          <p:nvPr/>
        </p:nvCxnSpPr>
        <p:spPr>
          <a:xfrm>
            <a:off x="2819400" y="6942087"/>
            <a:ext cx="0" cy="3657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V="1">
            <a:off x="906780" y="2170922"/>
            <a:ext cx="1115568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40" name="TextBox 339"/>
          <p:cNvSpPr txBox="1"/>
          <p:nvPr/>
        </p:nvSpPr>
        <p:spPr>
          <a:xfrm>
            <a:off x="990600" y="1808583"/>
            <a:ext cx="2667000" cy="307777"/>
          </a:xfrm>
          <a:prstGeom prst="rect">
            <a:avLst/>
          </a:prstGeom>
          <a:noFill/>
        </p:spPr>
        <p:txBody>
          <a:bodyPr wrap="square" rtlCol="0">
            <a:spAutoFit/>
          </a:bodyPr>
          <a:lstStyle/>
          <a:p>
            <a:r>
              <a:rPr lang="en-US" sz="1400" b="1" dirty="0" smtClean="0"/>
              <a:t>Existing Datasets</a:t>
            </a:r>
            <a:endParaRPr lang="en-US" sz="1800" dirty="0">
              <a:latin typeface="+mj-lt"/>
            </a:endParaRPr>
          </a:p>
        </p:txBody>
      </p:sp>
      <p:sp>
        <p:nvSpPr>
          <p:cNvPr id="341" name="Rectangle 340"/>
          <p:cNvSpPr/>
          <p:nvPr/>
        </p:nvSpPr>
        <p:spPr>
          <a:xfrm>
            <a:off x="914400" y="2267337"/>
            <a:ext cx="9372600" cy="459066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TextBox 341"/>
          <p:cNvSpPr txBox="1"/>
          <p:nvPr/>
        </p:nvSpPr>
        <p:spPr>
          <a:xfrm>
            <a:off x="990600" y="2316219"/>
            <a:ext cx="2895600" cy="307777"/>
          </a:xfrm>
          <a:prstGeom prst="rect">
            <a:avLst/>
          </a:prstGeom>
          <a:noFill/>
        </p:spPr>
        <p:txBody>
          <a:bodyPr wrap="square" rtlCol="0">
            <a:spAutoFit/>
          </a:bodyPr>
          <a:lstStyle/>
          <a:p>
            <a:r>
              <a:rPr lang="en-US" sz="1400" b="1" dirty="0" smtClean="0">
                <a:solidFill>
                  <a:schemeClr val="tx1">
                    <a:lumMod val="65000"/>
                    <a:lumOff val="35000"/>
                  </a:schemeClr>
                </a:solidFill>
              </a:rPr>
              <a:t>Sales planning Output  -  20 </a:t>
            </a:r>
            <a:r>
              <a:rPr lang="en-US" sz="1400" b="1" dirty="0">
                <a:solidFill>
                  <a:schemeClr val="tx1">
                    <a:lumMod val="65000"/>
                    <a:lumOff val="35000"/>
                  </a:schemeClr>
                </a:solidFill>
              </a:rPr>
              <a:t>datasets</a:t>
            </a:r>
          </a:p>
        </p:txBody>
      </p:sp>
      <p:sp>
        <p:nvSpPr>
          <p:cNvPr id="343" name="Rectangle 342"/>
          <p:cNvSpPr/>
          <p:nvPr/>
        </p:nvSpPr>
        <p:spPr>
          <a:xfrm>
            <a:off x="990600" y="2682843"/>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990600" y="31115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a:off x="990600" y="355854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p:cNvSpPr/>
          <p:nvPr/>
        </p:nvSpPr>
        <p:spPr>
          <a:xfrm>
            <a:off x="990600" y="397764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990600" y="43942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a:off x="990600" y="48006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a:off x="990600" y="52197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p:cNvSpPr/>
          <p:nvPr/>
        </p:nvSpPr>
        <p:spPr>
          <a:xfrm>
            <a:off x="990600" y="56388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p:cNvSpPr/>
          <p:nvPr/>
        </p:nvSpPr>
        <p:spPr>
          <a:xfrm>
            <a:off x="990600" y="6048828"/>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TextBox 379"/>
          <p:cNvSpPr txBox="1"/>
          <p:nvPr/>
        </p:nvSpPr>
        <p:spPr>
          <a:xfrm>
            <a:off x="1525404" y="2720943"/>
            <a:ext cx="836796" cy="261610"/>
          </a:xfrm>
          <a:prstGeom prst="rect">
            <a:avLst/>
          </a:prstGeom>
          <a:noFill/>
        </p:spPr>
        <p:txBody>
          <a:bodyPr wrap="square" rtlCol="0">
            <a:spAutoFit/>
          </a:bodyPr>
          <a:lstStyle/>
          <a:p>
            <a:r>
              <a:rPr lang="en-US" sz="1100" b="1" dirty="0" smtClean="0">
                <a:solidFill>
                  <a:schemeClr val="tx1">
                    <a:lumMod val="65000"/>
                    <a:lumOff val="35000"/>
                  </a:schemeClr>
                </a:solidFill>
              </a:rPr>
              <a:t>Dataset 1</a:t>
            </a:r>
            <a:endParaRPr lang="en-US" sz="1100" b="1" dirty="0">
              <a:solidFill>
                <a:schemeClr val="tx1">
                  <a:lumMod val="65000"/>
                  <a:lumOff val="35000"/>
                </a:schemeClr>
              </a:solidFill>
            </a:endParaRPr>
          </a:p>
        </p:txBody>
      </p:sp>
      <p:sp>
        <p:nvSpPr>
          <p:cNvPr id="382" name="TextBox 381"/>
          <p:cNvSpPr txBox="1"/>
          <p:nvPr/>
        </p:nvSpPr>
        <p:spPr>
          <a:xfrm>
            <a:off x="1525404" y="3170447"/>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2</a:t>
            </a:r>
            <a:endParaRPr lang="en-US" sz="1100" b="1" dirty="0">
              <a:solidFill>
                <a:schemeClr val="tx1">
                  <a:lumMod val="65000"/>
                  <a:lumOff val="35000"/>
                </a:schemeClr>
              </a:solidFill>
            </a:endParaRPr>
          </a:p>
        </p:txBody>
      </p:sp>
      <p:sp>
        <p:nvSpPr>
          <p:cNvPr id="407" name="Oval 406"/>
          <p:cNvSpPr/>
          <p:nvPr/>
        </p:nvSpPr>
        <p:spPr>
          <a:xfrm>
            <a:off x="1198060" y="2785402"/>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08" name="Oval 407"/>
          <p:cNvSpPr/>
          <p:nvPr/>
        </p:nvSpPr>
        <p:spPr>
          <a:xfrm>
            <a:off x="1198060" y="3221247"/>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09" name="TextBox 408"/>
          <p:cNvSpPr txBox="1"/>
          <p:nvPr/>
        </p:nvSpPr>
        <p:spPr>
          <a:xfrm>
            <a:off x="1525404" y="363114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3</a:t>
            </a:r>
            <a:endParaRPr lang="en-US" sz="1100" b="1" dirty="0">
              <a:solidFill>
                <a:schemeClr val="tx1">
                  <a:lumMod val="65000"/>
                  <a:lumOff val="35000"/>
                </a:schemeClr>
              </a:solidFill>
            </a:endParaRPr>
          </a:p>
        </p:txBody>
      </p:sp>
      <p:sp>
        <p:nvSpPr>
          <p:cNvPr id="410" name="Oval 409"/>
          <p:cNvSpPr/>
          <p:nvPr/>
        </p:nvSpPr>
        <p:spPr>
          <a:xfrm>
            <a:off x="1198060" y="366109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11" name="TextBox 410"/>
          <p:cNvSpPr txBox="1"/>
          <p:nvPr/>
        </p:nvSpPr>
        <p:spPr>
          <a:xfrm>
            <a:off x="1525404" y="405024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4</a:t>
            </a:r>
            <a:endParaRPr lang="en-US" sz="1100" b="1" dirty="0">
              <a:solidFill>
                <a:schemeClr val="tx1">
                  <a:lumMod val="65000"/>
                  <a:lumOff val="35000"/>
                </a:schemeClr>
              </a:solidFill>
            </a:endParaRPr>
          </a:p>
        </p:txBody>
      </p:sp>
      <p:sp>
        <p:nvSpPr>
          <p:cNvPr id="412" name="Oval 411"/>
          <p:cNvSpPr/>
          <p:nvPr/>
        </p:nvSpPr>
        <p:spPr>
          <a:xfrm>
            <a:off x="1198060" y="408019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13" name="TextBox 412"/>
          <p:cNvSpPr txBox="1"/>
          <p:nvPr/>
        </p:nvSpPr>
        <p:spPr>
          <a:xfrm>
            <a:off x="1525404" y="44668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5</a:t>
            </a:r>
            <a:endParaRPr lang="en-US" sz="1100" b="1" dirty="0">
              <a:solidFill>
                <a:schemeClr val="tx1">
                  <a:lumMod val="65000"/>
                  <a:lumOff val="35000"/>
                </a:schemeClr>
              </a:solidFill>
            </a:endParaRPr>
          </a:p>
        </p:txBody>
      </p:sp>
      <p:sp>
        <p:nvSpPr>
          <p:cNvPr id="430" name="Oval 429"/>
          <p:cNvSpPr/>
          <p:nvPr/>
        </p:nvSpPr>
        <p:spPr>
          <a:xfrm>
            <a:off x="1198060" y="449675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34" name="TextBox 433"/>
          <p:cNvSpPr txBox="1"/>
          <p:nvPr/>
        </p:nvSpPr>
        <p:spPr>
          <a:xfrm>
            <a:off x="1525404" y="48732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6</a:t>
            </a:r>
            <a:endParaRPr lang="en-US" sz="1100" b="1" dirty="0">
              <a:solidFill>
                <a:schemeClr val="tx1">
                  <a:lumMod val="65000"/>
                  <a:lumOff val="35000"/>
                </a:schemeClr>
              </a:solidFill>
            </a:endParaRPr>
          </a:p>
        </p:txBody>
      </p:sp>
      <p:sp>
        <p:nvSpPr>
          <p:cNvPr id="438" name="Oval 437"/>
          <p:cNvSpPr/>
          <p:nvPr/>
        </p:nvSpPr>
        <p:spPr>
          <a:xfrm>
            <a:off x="1198060" y="490315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39" name="TextBox 438"/>
          <p:cNvSpPr txBox="1"/>
          <p:nvPr/>
        </p:nvSpPr>
        <p:spPr>
          <a:xfrm>
            <a:off x="1525404" y="52923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7</a:t>
            </a:r>
            <a:endParaRPr lang="en-US" sz="1100" b="1" dirty="0">
              <a:solidFill>
                <a:schemeClr val="tx1">
                  <a:lumMod val="65000"/>
                  <a:lumOff val="35000"/>
                </a:schemeClr>
              </a:solidFill>
            </a:endParaRPr>
          </a:p>
        </p:txBody>
      </p:sp>
      <p:sp>
        <p:nvSpPr>
          <p:cNvPr id="440" name="Oval 439"/>
          <p:cNvSpPr/>
          <p:nvPr/>
        </p:nvSpPr>
        <p:spPr>
          <a:xfrm>
            <a:off x="1198060" y="532225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41" name="TextBox 440"/>
          <p:cNvSpPr txBox="1"/>
          <p:nvPr/>
        </p:nvSpPr>
        <p:spPr>
          <a:xfrm>
            <a:off x="1525404" y="57114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8</a:t>
            </a:r>
            <a:endParaRPr lang="en-US" sz="1100" b="1" dirty="0">
              <a:solidFill>
                <a:schemeClr val="tx1">
                  <a:lumMod val="65000"/>
                  <a:lumOff val="35000"/>
                </a:schemeClr>
              </a:solidFill>
            </a:endParaRPr>
          </a:p>
        </p:txBody>
      </p:sp>
      <p:sp>
        <p:nvSpPr>
          <p:cNvPr id="445" name="Oval 444"/>
          <p:cNvSpPr/>
          <p:nvPr/>
        </p:nvSpPr>
        <p:spPr>
          <a:xfrm>
            <a:off x="1198060" y="574135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446" name="TextBox 445"/>
          <p:cNvSpPr txBox="1"/>
          <p:nvPr/>
        </p:nvSpPr>
        <p:spPr>
          <a:xfrm>
            <a:off x="1525404" y="6121434"/>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9</a:t>
            </a:r>
            <a:endParaRPr lang="en-US" sz="1100" b="1" dirty="0">
              <a:solidFill>
                <a:schemeClr val="tx1">
                  <a:lumMod val="65000"/>
                  <a:lumOff val="35000"/>
                </a:schemeClr>
              </a:solidFill>
            </a:endParaRPr>
          </a:p>
        </p:txBody>
      </p:sp>
      <p:sp>
        <p:nvSpPr>
          <p:cNvPr id="447" name="Oval 446"/>
          <p:cNvSpPr/>
          <p:nvPr/>
        </p:nvSpPr>
        <p:spPr>
          <a:xfrm>
            <a:off x="1198060" y="6151387"/>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grpSp>
        <p:nvGrpSpPr>
          <p:cNvPr id="454" name="Group 453"/>
          <p:cNvGrpSpPr/>
          <p:nvPr/>
        </p:nvGrpSpPr>
        <p:grpSpPr>
          <a:xfrm>
            <a:off x="3886200" y="2336800"/>
            <a:ext cx="1905000" cy="304292"/>
            <a:chOff x="3886200" y="2336800"/>
            <a:chExt cx="1905000" cy="304292"/>
          </a:xfrm>
        </p:grpSpPr>
        <p:sp>
          <p:nvSpPr>
            <p:cNvPr id="458" name="Rounded Rectangle 457"/>
            <p:cNvSpPr/>
            <p:nvPr/>
          </p:nvSpPr>
          <p:spPr>
            <a:xfrm>
              <a:off x="3886200" y="2339340"/>
              <a:ext cx="1905000" cy="301752"/>
            </a:xfrm>
            <a:prstGeom prst="roundRect">
              <a:avLst>
                <a:gd name="adj" fmla="val 50000"/>
              </a:avLst>
            </a:prstGeom>
            <a:solidFill>
              <a:schemeClr val="bg1">
                <a:alpha val="69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2" name="Group 461"/>
            <p:cNvGrpSpPr/>
            <p:nvPr/>
          </p:nvGrpSpPr>
          <p:grpSpPr>
            <a:xfrm>
              <a:off x="5486400" y="2336800"/>
              <a:ext cx="301752" cy="301752"/>
              <a:chOff x="3733800" y="2317718"/>
              <a:chExt cx="301752" cy="301752"/>
            </a:xfrm>
          </p:grpSpPr>
          <p:sp>
            <p:nvSpPr>
              <p:cNvPr id="463" name="Oval 462"/>
              <p:cNvSpPr/>
              <p:nvPr/>
            </p:nvSpPr>
            <p:spPr>
              <a:xfrm>
                <a:off x="3733800" y="2317718"/>
                <a:ext cx="301752" cy="301752"/>
              </a:xfrm>
              <a:prstGeom prst="ellipse">
                <a:avLst/>
              </a:prstGeom>
              <a:solidFill>
                <a:schemeClr val="bg1">
                  <a:alpha val="69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4" name="Picture 2" descr="explore, find, look, magnifier, magnifying glass, search, view, zoom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3333" y="2375693"/>
                <a:ext cx="190496" cy="19049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65" name="TextBox 464"/>
          <p:cNvSpPr txBox="1"/>
          <p:nvPr/>
        </p:nvSpPr>
        <p:spPr>
          <a:xfrm>
            <a:off x="2667000" y="2720943"/>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Jan 2014 </a:t>
            </a:r>
            <a:endParaRPr lang="en-US" sz="1100" b="1" dirty="0">
              <a:solidFill>
                <a:srgbClr val="0070C0"/>
              </a:solidFill>
            </a:endParaRPr>
          </a:p>
        </p:txBody>
      </p:sp>
      <p:sp>
        <p:nvSpPr>
          <p:cNvPr id="469" name="TextBox 468"/>
          <p:cNvSpPr txBox="1"/>
          <p:nvPr/>
        </p:nvSpPr>
        <p:spPr>
          <a:xfrm>
            <a:off x="2667000" y="3181350"/>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1</a:t>
            </a:r>
            <a:r>
              <a:rPr lang="en-US" sz="1100" b="1" baseline="30000" dirty="0" smtClean="0">
                <a:solidFill>
                  <a:srgbClr val="0070C0"/>
                </a:solidFill>
              </a:rPr>
              <a:t>st</a:t>
            </a:r>
            <a:r>
              <a:rPr lang="en-US" sz="1100" b="1" dirty="0" smtClean="0">
                <a:solidFill>
                  <a:srgbClr val="0070C0"/>
                </a:solidFill>
              </a:rPr>
              <a:t> Jan 2014 </a:t>
            </a:r>
            <a:endParaRPr lang="en-US" sz="1100" b="1" dirty="0">
              <a:solidFill>
                <a:srgbClr val="0070C0"/>
              </a:solidFill>
            </a:endParaRPr>
          </a:p>
        </p:txBody>
      </p:sp>
      <p:sp>
        <p:nvSpPr>
          <p:cNvPr id="470" name="TextBox 469"/>
          <p:cNvSpPr txBox="1"/>
          <p:nvPr/>
        </p:nvSpPr>
        <p:spPr>
          <a:xfrm>
            <a:off x="2667000" y="3629025"/>
            <a:ext cx="2438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Week 23 - 2014</a:t>
            </a:r>
            <a:endParaRPr lang="en-US" sz="1100" b="1" dirty="0">
              <a:solidFill>
                <a:srgbClr val="0070C0"/>
              </a:solidFill>
            </a:endParaRPr>
          </a:p>
        </p:txBody>
      </p:sp>
      <p:sp>
        <p:nvSpPr>
          <p:cNvPr id="471" name="TextBox 470"/>
          <p:cNvSpPr txBox="1"/>
          <p:nvPr/>
        </p:nvSpPr>
        <p:spPr>
          <a:xfrm>
            <a:off x="2667000" y="4048125"/>
            <a:ext cx="2438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Week 23 - 2014</a:t>
            </a:r>
            <a:endParaRPr lang="en-US" sz="1100" b="1" dirty="0">
              <a:solidFill>
                <a:srgbClr val="0070C0"/>
              </a:solidFill>
            </a:endParaRPr>
          </a:p>
        </p:txBody>
      </p:sp>
      <p:sp>
        <p:nvSpPr>
          <p:cNvPr id="477" name="TextBox 476"/>
          <p:cNvSpPr txBox="1"/>
          <p:nvPr/>
        </p:nvSpPr>
        <p:spPr>
          <a:xfrm>
            <a:off x="2667000" y="4473543"/>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Jan 2014 </a:t>
            </a:r>
            <a:endParaRPr lang="en-US" sz="1100" b="1" dirty="0">
              <a:solidFill>
                <a:srgbClr val="0070C0"/>
              </a:solidFill>
            </a:endParaRPr>
          </a:p>
        </p:txBody>
      </p:sp>
      <p:sp>
        <p:nvSpPr>
          <p:cNvPr id="481" name="TextBox 480"/>
          <p:cNvSpPr txBox="1"/>
          <p:nvPr/>
        </p:nvSpPr>
        <p:spPr>
          <a:xfrm>
            <a:off x="2667000" y="4876800"/>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1</a:t>
            </a:r>
            <a:r>
              <a:rPr lang="en-US" sz="1100" b="1" baseline="30000" dirty="0" smtClean="0">
                <a:solidFill>
                  <a:srgbClr val="0070C0"/>
                </a:solidFill>
              </a:rPr>
              <a:t>st</a:t>
            </a:r>
            <a:r>
              <a:rPr lang="en-US" sz="1100" b="1" dirty="0" smtClean="0">
                <a:solidFill>
                  <a:srgbClr val="0070C0"/>
                </a:solidFill>
              </a:rPr>
              <a:t> Jan 2014 </a:t>
            </a:r>
            <a:endParaRPr lang="en-US" sz="1100" b="1" dirty="0">
              <a:solidFill>
                <a:srgbClr val="0070C0"/>
              </a:solidFill>
            </a:endParaRPr>
          </a:p>
        </p:txBody>
      </p:sp>
      <p:sp>
        <p:nvSpPr>
          <p:cNvPr id="482" name="TextBox 481"/>
          <p:cNvSpPr txBox="1"/>
          <p:nvPr/>
        </p:nvSpPr>
        <p:spPr>
          <a:xfrm>
            <a:off x="2667000" y="5300990"/>
            <a:ext cx="2438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Week 23 - 2014</a:t>
            </a:r>
            <a:endParaRPr lang="en-US" sz="1100" b="1" dirty="0">
              <a:solidFill>
                <a:srgbClr val="0070C0"/>
              </a:solidFill>
            </a:endParaRPr>
          </a:p>
        </p:txBody>
      </p:sp>
      <p:sp>
        <p:nvSpPr>
          <p:cNvPr id="483" name="TextBox 482"/>
          <p:cNvSpPr txBox="1"/>
          <p:nvPr/>
        </p:nvSpPr>
        <p:spPr>
          <a:xfrm>
            <a:off x="2667000" y="5715000"/>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Jan 2014 </a:t>
            </a:r>
            <a:endParaRPr lang="en-US" sz="1100" b="1" dirty="0">
              <a:solidFill>
                <a:srgbClr val="0070C0"/>
              </a:solidFill>
            </a:endParaRPr>
          </a:p>
        </p:txBody>
      </p:sp>
      <p:sp>
        <p:nvSpPr>
          <p:cNvPr id="486" name="TextBox 485"/>
          <p:cNvSpPr txBox="1"/>
          <p:nvPr/>
        </p:nvSpPr>
        <p:spPr>
          <a:xfrm>
            <a:off x="2667000" y="6118257"/>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1</a:t>
            </a:r>
            <a:r>
              <a:rPr lang="en-US" sz="1100" b="1" baseline="30000" dirty="0" smtClean="0">
                <a:solidFill>
                  <a:srgbClr val="0070C0"/>
                </a:solidFill>
              </a:rPr>
              <a:t>st</a:t>
            </a:r>
            <a:r>
              <a:rPr lang="en-US" sz="1100" b="1" dirty="0" smtClean="0">
                <a:solidFill>
                  <a:srgbClr val="0070C0"/>
                </a:solidFill>
              </a:rPr>
              <a:t> Jan 2014 </a:t>
            </a:r>
            <a:endParaRPr lang="en-US" sz="1100" b="1" dirty="0">
              <a:solidFill>
                <a:srgbClr val="0070C0"/>
              </a:solidFill>
            </a:endParaRPr>
          </a:p>
        </p:txBody>
      </p:sp>
      <p:grpSp>
        <p:nvGrpSpPr>
          <p:cNvPr id="490" name="Group 489"/>
          <p:cNvGrpSpPr/>
          <p:nvPr/>
        </p:nvGrpSpPr>
        <p:grpSpPr>
          <a:xfrm>
            <a:off x="5604294" y="6494253"/>
            <a:ext cx="4524928" cy="282682"/>
            <a:chOff x="8686800" y="7519752"/>
            <a:chExt cx="4524928" cy="282682"/>
          </a:xfrm>
        </p:grpSpPr>
        <p:sp>
          <p:nvSpPr>
            <p:cNvPr id="491" name="Rectangle 490"/>
            <p:cNvSpPr/>
            <p:nvPr/>
          </p:nvSpPr>
          <p:spPr>
            <a:xfrm>
              <a:off x="9212446" y="7549011"/>
              <a:ext cx="407804" cy="20818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2" name="Group 491"/>
            <p:cNvGrpSpPr/>
            <p:nvPr/>
          </p:nvGrpSpPr>
          <p:grpSpPr>
            <a:xfrm>
              <a:off x="8686800" y="7519752"/>
              <a:ext cx="1676400" cy="282682"/>
              <a:chOff x="8686800" y="7519752"/>
              <a:chExt cx="1580682" cy="282682"/>
            </a:xfrm>
          </p:grpSpPr>
          <p:sp>
            <p:nvSpPr>
              <p:cNvPr id="514" name="TextBox 513"/>
              <p:cNvSpPr txBox="1"/>
              <p:nvPr/>
            </p:nvSpPr>
            <p:spPr>
              <a:xfrm>
                <a:off x="8686800" y="7519752"/>
                <a:ext cx="1580682" cy="282682"/>
              </a:xfrm>
              <a:prstGeom prst="rect">
                <a:avLst/>
              </a:prstGeom>
              <a:noFill/>
            </p:spPr>
            <p:txBody>
              <a:bodyPr wrap="square" lIns="112307" tIns="56154" rIns="112307" bIns="56154" rtlCol="0">
                <a:spAutoFit/>
              </a:bodyPr>
              <a:lstStyle>
                <a:defPPr>
                  <a:defRPr lang="en-US"/>
                </a:defPPr>
                <a:lvl1pPr>
                  <a:defRPr sz="1500">
                    <a:solidFill>
                      <a:schemeClr val="tx1">
                        <a:lumMod val="50000"/>
                        <a:lumOff val="50000"/>
                      </a:schemeClr>
                    </a:solidFill>
                  </a:defRPr>
                </a:lvl1pPr>
              </a:lstStyle>
              <a:p>
                <a:r>
                  <a:rPr lang="en-US" sz="1100" dirty="0" smtClean="0">
                    <a:solidFill>
                      <a:schemeClr val="tx1">
                        <a:lumMod val="65000"/>
                        <a:lumOff val="35000"/>
                      </a:schemeClr>
                    </a:solidFill>
                  </a:rPr>
                  <a:t>Show</a:t>
                </a:r>
                <a:r>
                  <a:rPr lang="en-US" sz="1100" b="1" dirty="0" smtClean="0">
                    <a:solidFill>
                      <a:schemeClr val="tx1">
                        <a:lumMod val="65000"/>
                        <a:lumOff val="35000"/>
                      </a:schemeClr>
                    </a:solidFill>
                  </a:rPr>
                  <a:t>    10          </a:t>
                </a:r>
                <a:r>
                  <a:rPr lang="en-US" sz="1100" dirty="0" smtClean="0">
                    <a:solidFill>
                      <a:schemeClr val="tx1">
                        <a:lumMod val="65000"/>
                        <a:lumOff val="35000"/>
                      </a:schemeClr>
                    </a:solidFill>
                  </a:rPr>
                  <a:t>per page</a:t>
                </a:r>
                <a:endParaRPr lang="en-US" sz="1100" dirty="0">
                  <a:solidFill>
                    <a:schemeClr val="tx1">
                      <a:lumMod val="65000"/>
                      <a:lumOff val="35000"/>
                    </a:schemeClr>
                  </a:solidFill>
                </a:endParaRPr>
              </a:p>
            </p:txBody>
          </p:sp>
          <p:sp>
            <p:nvSpPr>
              <p:cNvPr id="515" name="Isosceles Triangle 514"/>
              <p:cNvSpPr/>
              <p:nvPr/>
            </p:nvSpPr>
            <p:spPr>
              <a:xfrm flipV="1">
                <a:off x="9466983" y="7647921"/>
                <a:ext cx="63985" cy="5161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3" name="Group 492"/>
            <p:cNvGrpSpPr/>
            <p:nvPr/>
          </p:nvGrpSpPr>
          <p:grpSpPr>
            <a:xfrm>
              <a:off x="11070689" y="7528805"/>
              <a:ext cx="2141039" cy="267645"/>
              <a:chOff x="11070689" y="7528805"/>
              <a:chExt cx="2141039" cy="267645"/>
            </a:xfrm>
          </p:grpSpPr>
          <p:grpSp>
            <p:nvGrpSpPr>
              <p:cNvPr id="494" name="Group 493"/>
              <p:cNvGrpSpPr/>
              <p:nvPr/>
            </p:nvGrpSpPr>
            <p:grpSpPr>
              <a:xfrm>
                <a:off x="11455110" y="7528805"/>
                <a:ext cx="1356274" cy="267645"/>
                <a:chOff x="11500830" y="7528805"/>
                <a:chExt cx="1356274" cy="267645"/>
              </a:xfrm>
            </p:grpSpPr>
            <p:sp>
              <p:nvSpPr>
                <p:cNvPr id="499" name="Rectangle 498"/>
                <p:cNvSpPr/>
                <p:nvPr/>
              </p:nvSpPr>
              <p:spPr>
                <a:xfrm>
                  <a:off x="11500830" y="7528805"/>
                  <a:ext cx="264495" cy="267645"/>
                </a:xfrm>
                <a:prstGeom prst="rect">
                  <a:avLst/>
                </a:prstGeom>
                <a:solidFill>
                  <a:schemeClr val="tx1">
                    <a:lumMod val="65000"/>
                    <a:lumOff val="3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p:cNvSpPr/>
                <p:nvPr/>
              </p:nvSpPr>
              <p:spPr>
                <a:xfrm>
                  <a:off x="11775150"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p:cNvSpPr/>
                <p:nvPr/>
              </p:nvSpPr>
              <p:spPr>
                <a:xfrm>
                  <a:off x="12049470"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p:cNvSpPr/>
                <p:nvPr/>
              </p:nvSpPr>
              <p:spPr>
                <a:xfrm>
                  <a:off x="12321933"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p:cNvSpPr/>
                <p:nvPr/>
              </p:nvSpPr>
              <p:spPr>
                <a:xfrm>
                  <a:off x="12592609"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TextBox 508"/>
                <p:cNvSpPr txBox="1"/>
                <p:nvPr/>
              </p:nvSpPr>
              <p:spPr>
                <a:xfrm>
                  <a:off x="11597496" y="7581835"/>
                  <a:ext cx="89926" cy="161583"/>
                </a:xfrm>
                <a:prstGeom prst="rect">
                  <a:avLst/>
                </a:prstGeom>
                <a:noFill/>
              </p:spPr>
              <p:txBody>
                <a:bodyPr wrap="square" lIns="0" tIns="0" rIns="0" bIns="0" rtlCol="0">
                  <a:spAutoFit/>
                </a:bodyPr>
                <a:lstStyle/>
                <a:p>
                  <a:r>
                    <a:rPr lang="en-US" sz="1050" dirty="0">
                      <a:solidFill>
                        <a:schemeClr val="bg1">
                          <a:lumMod val="95000"/>
                        </a:schemeClr>
                      </a:solidFill>
                    </a:rPr>
                    <a:t>1</a:t>
                  </a:r>
                </a:p>
              </p:txBody>
            </p:sp>
            <p:sp>
              <p:nvSpPr>
                <p:cNvPr id="510" name="TextBox 509"/>
                <p:cNvSpPr txBox="1"/>
                <p:nvPr/>
              </p:nvSpPr>
              <p:spPr>
                <a:xfrm>
                  <a:off x="11867146" y="7581835"/>
                  <a:ext cx="89926"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2</a:t>
                  </a:r>
                  <a:endParaRPr lang="en-US" sz="1050" dirty="0">
                    <a:solidFill>
                      <a:schemeClr val="tx1">
                        <a:lumMod val="50000"/>
                        <a:lumOff val="50000"/>
                      </a:schemeClr>
                    </a:solidFill>
                  </a:endParaRPr>
                </a:p>
              </p:txBody>
            </p:sp>
            <p:sp>
              <p:nvSpPr>
                <p:cNvPr id="511" name="TextBox 510"/>
                <p:cNvSpPr txBox="1"/>
                <p:nvPr/>
              </p:nvSpPr>
              <p:spPr>
                <a:xfrm>
                  <a:off x="12142471" y="7581835"/>
                  <a:ext cx="89926"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3</a:t>
                  </a:r>
                  <a:endParaRPr lang="en-US" sz="1050" dirty="0">
                    <a:solidFill>
                      <a:schemeClr val="tx1">
                        <a:lumMod val="50000"/>
                        <a:lumOff val="50000"/>
                      </a:schemeClr>
                    </a:solidFill>
                  </a:endParaRPr>
                </a:p>
              </p:txBody>
            </p:sp>
            <p:sp>
              <p:nvSpPr>
                <p:cNvPr id="512" name="TextBox 511"/>
                <p:cNvSpPr txBox="1"/>
                <p:nvPr/>
              </p:nvSpPr>
              <p:spPr>
                <a:xfrm>
                  <a:off x="12409216" y="7581835"/>
                  <a:ext cx="158817"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4</a:t>
                  </a:r>
                  <a:endParaRPr lang="en-US" sz="1050" dirty="0">
                    <a:solidFill>
                      <a:schemeClr val="tx1">
                        <a:lumMod val="50000"/>
                        <a:lumOff val="50000"/>
                      </a:schemeClr>
                    </a:solidFill>
                  </a:endParaRPr>
                </a:p>
              </p:txBody>
            </p:sp>
            <p:sp>
              <p:nvSpPr>
                <p:cNvPr id="513" name="TextBox 512"/>
                <p:cNvSpPr txBox="1"/>
                <p:nvPr/>
              </p:nvSpPr>
              <p:spPr>
                <a:xfrm>
                  <a:off x="12690018" y="7581835"/>
                  <a:ext cx="79408"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5</a:t>
                  </a:r>
                  <a:endParaRPr lang="en-US" sz="1050" dirty="0">
                    <a:solidFill>
                      <a:schemeClr val="tx1">
                        <a:lumMod val="50000"/>
                        <a:lumOff val="50000"/>
                      </a:schemeClr>
                    </a:solidFill>
                  </a:endParaRPr>
                </a:p>
              </p:txBody>
            </p:sp>
          </p:grpSp>
          <p:sp>
            <p:nvSpPr>
              <p:cNvPr id="495" name="Play Icon"/>
              <p:cNvSpPr>
                <a:spLocks noChangeAspect="1"/>
              </p:cNvSpPr>
              <p:nvPr/>
            </p:nvSpPr>
            <p:spPr bwMode="auto">
              <a:xfrm>
                <a:off x="12860302" y="7615201"/>
                <a:ext cx="71563" cy="110597"/>
              </a:xfrm>
              <a:custGeom>
                <a:avLst/>
                <a:gdLst>
                  <a:gd name="T0" fmla="*/ 0 w 66"/>
                  <a:gd name="T1" fmla="*/ 0 h 102"/>
                  <a:gd name="T2" fmla="*/ 66 w 66"/>
                  <a:gd name="T3" fmla="*/ 50 h 102"/>
                  <a:gd name="T4" fmla="*/ 66 w 66"/>
                  <a:gd name="T5" fmla="*/ 53 h 102"/>
                  <a:gd name="T6" fmla="*/ 0 w 66"/>
                  <a:gd name="T7" fmla="*/ 102 h 102"/>
                  <a:gd name="T8" fmla="*/ 0 w 66"/>
                  <a:gd name="T9" fmla="*/ 0 h 102"/>
                </a:gdLst>
                <a:ahLst/>
                <a:cxnLst>
                  <a:cxn ang="0">
                    <a:pos x="T0" y="T1"/>
                  </a:cxn>
                  <a:cxn ang="0">
                    <a:pos x="T2" y="T3"/>
                  </a:cxn>
                  <a:cxn ang="0">
                    <a:pos x="T4" y="T5"/>
                  </a:cxn>
                  <a:cxn ang="0">
                    <a:pos x="T6" y="T7"/>
                  </a:cxn>
                  <a:cxn ang="0">
                    <a:pos x="T8" y="T9"/>
                  </a:cxn>
                </a:cxnLst>
                <a:rect l="0" t="0" r="r" b="b"/>
                <a:pathLst>
                  <a:path w="66" h="102">
                    <a:moveTo>
                      <a:pt x="0" y="0"/>
                    </a:moveTo>
                    <a:lnTo>
                      <a:pt x="66" y="50"/>
                    </a:lnTo>
                    <a:lnTo>
                      <a:pt x="66" y="53"/>
                    </a:lnTo>
                    <a:lnTo>
                      <a:pt x="0" y="102"/>
                    </a:lnTo>
                    <a:lnTo>
                      <a:pt x="0" y="0"/>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6" name="Skip Forward Icon"/>
              <p:cNvSpPr>
                <a:spLocks noChangeAspect="1" noEditPoints="1"/>
              </p:cNvSpPr>
              <p:nvPr/>
            </p:nvSpPr>
            <p:spPr bwMode="auto">
              <a:xfrm>
                <a:off x="13018052" y="7615201"/>
                <a:ext cx="193676" cy="104775"/>
              </a:xfrm>
              <a:custGeom>
                <a:avLst/>
                <a:gdLst>
                  <a:gd name="T0" fmla="*/ 0 w 677"/>
                  <a:gd name="T1" fmla="*/ 0 h 367"/>
                  <a:gd name="T2" fmla="*/ 240 w 677"/>
                  <a:gd name="T3" fmla="*/ 184 h 367"/>
                  <a:gd name="T4" fmla="*/ 0 w 677"/>
                  <a:gd name="T5" fmla="*/ 367 h 367"/>
                  <a:gd name="T6" fmla="*/ 0 w 677"/>
                  <a:gd name="T7" fmla="*/ 0 h 367"/>
                  <a:gd name="T8" fmla="*/ 311 w 677"/>
                  <a:gd name="T9" fmla="*/ 0 h 367"/>
                  <a:gd name="T10" fmla="*/ 550 w 677"/>
                  <a:gd name="T11" fmla="*/ 184 h 367"/>
                  <a:gd name="T12" fmla="*/ 311 w 677"/>
                  <a:gd name="T13" fmla="*/ 367 h 367"/>
                  <a:gd name="T14" fmla="*/ 311 w 677"/>
                  <a:gd name="T15" fmla="*/ 0 h 367"/>
                  <a:gd name="T16" fmla="*/ 593 w 677"/>
                  <a:gd name="T17" fmla="*/ 15 h 367"/>
                  <a:gd name="T18" fmla="*/ 677 w 677"/>
                  <a:gd name="T19" fmla="*/ 15 h 367"/>
                  <a:gd name="T20" fmla="*/ 677 w 677"/>
                  <a:gd name="T21" fmla="*/ 353 h 367"/>
                  <a:gd name="T22" fmla="*/ 593 w 677"/>
                  <a:gd name="T23" fmla="*/ 353 h 367"/>
                  <a:gd name="T24" fmla="*/ 593 w 677"/>
                  <a:gd name="T25" fmla="*/ 1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7" h="367">
                    <a:moveTo>
                      <a:pt x="0" y="0"/>
                    </a:moveTo>
                    <a:lnTo>
                      <a:pt x="240" y="184"/>
                    </a:lnTo>
                    <a:lnTo>
                      <a:pt x="0" y="367"/>
                    </a:lnTo>
                    <a:lnTo>
                      <a:pt x="0" y="0"/>
                    </a:lnTo>
                    <a:close/>
                    <a:moveTo>
                      <a:pt x="311" y="0"/>
                    </a:moveTo>
                    <a:lnTo>
                      <a:pt x="550" y="184"/>
                    </a:lnTo>
                    <a:lnTo>
                      <a:pt x="311" y="367"/>
                    </a:lnTo>
                    <a:lnTo>
                      <a:pt x="311" y="0"/>
                    </a:lnTo>
                    <a:close/>
                    <a:moveTo>
                      <a:pt x="593" y="15"/>
                    </a:moveTo>
                    <a:lnTo>
                      <a:pt x="677" y="15"/>
                    </a:lnTo>
                    <a:lnTo>
                      <a:pt x="677" y="353"/>
                    </a:lnTo>
                    <a:lnTo>
                      <a:pt x="593" y="353"/>
                    </a:lnTo>
                    <a:lnTo>
                      <a:pt x="593" y="15"/>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7" name="Play Icon"/>
              <p:cNvSpPr>
                <a:spLocks noChangeAspect="1"/>
              </p:cNvSpPr>
              <p:nvPr/>
            </p:nvSpPr>
            <p:spPr bwMode="auto">
              <a:xfrm flipH="1">
                <a:off x="11328324" y="7615201"/>
                <a:ext cx="71563" cy="110597"/>
              </a:xfrm>
              <a:custGeom>
                <a:avLst/>
                <a:gdLst>
                  <a:gd name="T0" fmla="*/ 0 w 66"/>
                  <a:gd name="T1" fmla="*/ 0 h 102"/>
                  <a:gd name="T2" fmla="*/ 66 w 66"/>
                  <a:gd name="T3" fmla="*/ 50 h 102"/>
                  <a:gd name="T4" fmla="*/ 66 w 66"/>
                  <a:gd name="T5" fmla="*/ 53 h 102"/>
                  <a:gd name="T6" fmla="*/ 0 w 66"/>
                  <a:gd name="T7" fmla="*/ 102 h 102"/>
                  <a:gd name="T8" fmla="*/ 0 w 66"/>
                  <a:gd name="T9" fmla="*/ 0 h 102"/>
                </a:gdLst>
                <a:ahLst/>
                <a:cxnLst>
                  <a:cxn ang="0">
                    <a:pos x="T0" y="T1"/>
                  </a:cxn>
                  <a:cxn ang="0">
                    <a:pos x="T2" y="T3"/>
                  </a:cxn>
                  <a:cxn ang="0">
                    <a:pos x="T4" y="T5"/>
                  </a:cxn>
                  <a:cxn ang="0">
                    <a:pos x="T6" y="T7"/>
                  </a:cxn>
                  <a:cxn ang="0">
                    <a:pos x="T8" y="T9"/>
                  </a:cxn>
                </a:cxnLst>
                <a:rect l="0" t="0" r="r" b="b"/>
                <a:pathLst>
                  <a:path w="66" h="102">
                    <a:moveTo>
                      <a:pt x="0" y="0"/>
                    </a:moveTo>
                    <a:lnTo>
                      <a:pt x="66" y="50"/>
                    </a:lnTo>
                    <a:lnTo>
                      <a:pt x="66" y="53"/>
                    </a:lnTo>
                    <a:lnTo>
                      <a:pt x="0" y="102"/>
                    </a:lnTo>
                    <a:lnTo>
                      <a:pt x="0"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498" name="Skip Forward Icon"/>
              <p:cNvSpPr>
                <a:spLocks noChangeAspect="1" noEditPoints="1"/>
              </p:cNvSpPr>
              <p:nvPr/>
            </p:nvSpPr>
            <p:spPr bwMode="auto">
              <a:xfrm flipH="1">
                <a:off x="11070689" y="7615201"/>
                <a:ext cx="193676" cy="104775"/>
              </a:xfrm>
              <a:custGeom>
                <a:avLst/>
                <a:gdLst>
                  <a:gd name="T0" fmla="*/ 0 w 677"/>
                  <a:gd name="T1" fmla="*/ 0 h 367"/>
                  <a:gd name="T2" fmla="*/ 240 w 677"/>
                  <a:gd name="T3" fmla="*/ 184 h 367"/>
                  <a:gd name="T4" fmla="*/ 0 w 677"/>
                  <a:gd name="T5" fmla="*/ 367 h 367"/>
                  <a:gd name="T6" fmla="*/ 0 w 677"/>
                  <a:gd name="T7" fmla="*/ 0 h 367"/>
                  <a:gd name="T8" fmla="*/ 311 w 677"/>
                  <a:gd name="T9" fmla="*/ 0 h 367"/>
                  <a:gd name="T10" fmla="*/ 550 w 677"/>
                  <a:gd name="T11" fmla="*/ 184 h 367"/>
                  <a:gd name="T12" fmla="*/ 311 w 677"/>
                  <a:gd name="T13" fmla="*/ 367 h 367"/>
                  <a:gd name="T14" fmla="*/ 311 w 677"/>
                  <a:gd name="T15" fmla="*/ 0 h 367"/>
                  <a:gd name="T16" fmla="*/ 593 w 677"/>
                  <a:gd name="T17" fmla="*/ 15 h 367"/>
                  <a:gd name="T18" fmla="*/ 677 w 677"/>
                  <a:gd name="T19" fmla="*/ 15 h 367"/>
                  <a:gd name="T20" fmla="*/ 677 w 677"/>
                  <a:gd name="T21" fmla="*/ 353 h 367"/>
                  <a:gd name="T22" fmla="*/ 593 w 677"/>
                  <a:gd name="T23" fmla="*/ 353 h 367"/>
                  <a:gd name="T24" fmla="*/ 593 w 677"/>
                  <a:gd name="T25" fmla="*/ 1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7" h="367">
                    <a:moveTo>
                      <a:pt x="0" y="0"/>
                    </a:moveTo>
                    <a:lnTo>
                      <a:pt x="240" y="184"/>
                    </a:lnTo>
                    <a:lnTo>
                      <a:pt x="0" y="367"/>
                    </a:lnTo>
                    <a:lnTo>
                      <a:pt x="0" y="0"/>
                    </a:lnTo>
                    <a:close/>
                    <a:moveTo>
                      <a:pt x="311" y="0"/>
                    </a:moveTo>
                    <a:lnTo>
                      <a:pt x="550" y="184"/>
                    </a:lnTo>
                    <a:lnTo>
                      <a:pt x="311" y="367"/>
                    </a:lnTo>
                    <a:lnTo>
                      <a:pt x="311" y="0"/>
                    </a:lnTo>
                    <a:close/>
                    <a:moveTo>
                      <a:pt x="593" y="15"/>
                    </a:moveTo>
                    <a:lnTo>
                      <a:pt x="677" y="15"/>
                    </a:lnTo>
                    <a:lnTo>
                      <a:pt x="677" y="353"/>
                    </a:lnTo>
                    <a:lnTo>
                      <a:pt x="593" y="353"/>
                    </a:lnTo>
                    <a:lnTo>
                      <a:pt x="593" y="15"/>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sp>
        <p:nvSpPr>
          <p:cNvPr id="558" name="Rectangle 557"/>
          <p:cNvSpPr/>
          <p:nvPr/>
        </p:nvSpPr>
        <p:spPr>
          <a:xfrm>
            <a:off x="855453" y="1338942"/>
            <a:ext cx="1133856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sp>
        <p:nvSpPr>
          <p:cNvPr id="560" name="Oval 559"/>
          <p:cNvSpPr/>
          <p:nvPr/>
        </p:nvSpPr>
        <p:spPr>
          <a:xfrm>
            <a:off x="2554104"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2</a:t>
            </a:r>
            <a:endParaRPr lang="en-US" sz="1000" b="1" dirty="0"/>
          </a:p>
        </p:txBody>
      </p:sp>
      <p:sp>
        <p:nvSpPr>
          <p:cNvPr id="563" name="TextBox 562"/>
          <p:cNvSpPr txBox="1"/>
          <p:nvPr/>
        </p:nvSpPr>
        <p:spPr>
          <a:xfrm>
            <a:off x="2762910"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Refine Dataset</a:t>
            </a:r>
            <a:endParaRPr lang="en-US" sz="1050" b="1" dirty="0">
              <a:solidFill>
                <a:schemeClr val="tx1">
                  <a:lumMod val="65000"/>
                  <a:lumOff val="35000"/>
                </a:schemeClr>
              </a:solidFill>
            </a:endParaRPr>
          </a:p>
        </p:txBody>
      </p:sp>
      <p:sp>
        <p:nvSpPr>
          <p:cNvPr id="565" name="Oval 564"/>
          <p:cNvSpPr/>
          <p:nvPr/>
        </p:nvSpPr>
        <p:spPr>
          <a:xfrm>
            <a:off x="5584851"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568" name="TextBox 567"/>
          <p:cNvSpPr txBox="1"/>
          <p:nvPr/>
        </p:nvSpPr>
        <p:spPr>
          <a:xfrm>
            <a:off x="58134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Output Attributes</a:t>
            </a:r>
            <a:endParaRPr lang="en-US" sz="1050" b="1" dirty="0">
              <a:solidFill>
                <a:schemeClr val="tx1">
                  <a:lumMod val="65000"/>
                  <a:lumOff val="35000"/>
                </a:schemeClr>
              </a:solidFill>
            </a:endParaRPr>
          </a:p>
        </p:txBody>
      </p:sp>
      <p:sp>
        <p:nvSpPr>
          <p:cNvPr id="570" name="Oval 569"/>
          <p:cNvSpPr/>
          <p:nvPr/>
        </p:nvSpPr>
        <p:spPr>
          <a:xfrm>
            <a:off x="1147998" y="1404904"/>
            <a:ext cx="237285" cy="2372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573" name="TextBox 572"/>
          <p:cNvSpPr txBox="1"/>
          <p:nvPr/>
        </p:nvSpPr>
        <p:spPr>
          <a:xfrm>
            <a:off x="1398379" y="1396588"/>
            <a:ext cx="1079526"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t>Select Dataset</a:t>
            </a:r>
          </a:p>
        </p:txBody>
      </p:sp>
      <p:sp>
        <p:nvSpPr>
          <p:cNvPr id="575" name="Oval 574"/>
          <p:cNvSpPr/>
          <p:nvPr/>
        </p:nvSpPr>
        <p:spPr>
          <a:xfrm>
            <a:off x="392824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576" name="TextBox 575"/>
          <p:cNvSpPr txBox="1"/>
          <p:nvPr/>
        </p:nvSpPr>
        <p:spPr>
          <a:xfrm>
            <a:off x="41370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Add Computations</a:t>
            </a:r>
            <a:endParaRPr lang="en-US" sz="1050" b="1" dirty="0">
              <a:solidFill>
                <a:schemeClr val="tx1">
                  <a:lumMod val="65000"/>
                  <a:lumOff val="35000"/>
                </a:schemeClr>
              </a:solidFill>
            </a:endParaRPr>
          </a:p>
        </p:txBody>
      </p:sp>
      <p:sp>
        <p:nvSpPr>
          <p:cNvPr id="577" name="Oval 576"/>
          <p:cNvSpPr/>
          <p:nvPr/>
        </p:nvSpPr>
        <p:spPr>
          <a:xfrm>
            <a:off x="721333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578" name="TextBox 577"/>
          <p:cNvSpPr txBox="1"/>
          <p:nvPr/>
        </p:nvSpPr>
        <p:spPr>
          <a:xfrm>
            <a:off x="7441935" y="1396588"/>
            <a:ext cx="711465" cy="253916"/>
          </a:xfrm>
          <a:prstGeom prst="rect">
            <a:avLst/>
          </a:prstGeom>
          <a:noFill/>
        </p:spPr>
        <p:txBody>
          <a:bodyPr wrap="square" rtlCol="0">
            <a:spAutoFit/>
          </a:bodyPr>
          <a:lstStyle/>
          <a:p>
            <a:r>
              <a:rPr lang="en-US" sz="1050" b="1" dirty="0" smtClean="0">
                <a:solidFill>
                  <a:schemeClr val="tx1">
                    <a:lumMod val="65000"/>
                    <a:lumOff val="35000"/>
                  </a:schemeClr>
                </a:solidFill>
              </a:rPr>
              <a:t>Summary</a:t>
            </a:r>
            <a:endParaRPr lang="en-US" sz="1050" b="1" dirty="0">
              <a:solidFill>
                <a:schemeClr val="tx1">
                  <a:lumMod val="65000"/>
                  <a:lumOff val="35000"/>
                </a:schemeClr>
              </a:solidFill>
            </a:endParaRPr>
          </a:p>
        </p:txBody>
      </p:sp>
      <p:grpSp>
        <p:nvGrpSpPr>
          <p:cNvPr id="579" name="Group 578"/>
          <p:cNvGrpSpPr/>
          <p:nvPr/>
        </p:nvGrpSpPr>
        <p:grpSpPr>
          <a:xfrm>
            <a:off x="812535" y="423446"/>
            <a:ext cx="2540265" cy="338554"/>
            <a:chOff x="812535" y="423446"/>
            <a:chExt cx="2540265" cy="338554"/>
          </a:xfrm>
        </p:grpSpPr>
        <p:sp>
          <p:nvSpPr>
            <p:cNvPr id="580" name="TextBox 579"/>
            <p:cNvSpPr txBox="1"/>
            <p:nvPr/>
          </p:nvSpPr>
          <p:spPr>
            <a:xfrm>
              <a:off x="812535" y="423446"/>
              <a:ext cx="1625865" cy="338554"/>
            </a:xfrm>
            <a:prstGeom prst="rect">
              <a:avLst/>
            </a:prstGeom>
            <a:noFill/>
          </p:spPr>
          <p:txBody>
            <a:bodyPr wrap="square" rtlCol="0">
              <a:spAutoFit/>
            </a:bodyPr>
            <a:lstStyle/>
            <a:p>
              <a:r>
                <a:rPr lang="en-US" sz="1600" b="1" dirty="0" smtClean="0">
                  <a:solidFill>
                    <a:schemeClr val="tx1">
                      <a:lumMod val="65000"/>
                      <a:lumOff val="35000"/>
                    </a:schemeClr>
                  </a:solidFill>
                </a:rPr>
                <a:t>Enter details for</a:t>
              </a:r>
              <a:endParaRPr lang="en-US" sz="1600" b="1" dirty="0">
                <a:solidFill>
                  <a:schemeClr val="tx1">
                    <a:lumMod val="65000"/>
                    <a:lumOff val="35000"/>
                  </a:schemeClr>
                </a:solidFill>
              </a:endParaRPr>
            </a:p>
          </p:txBody>
        </p:sp>
        <p:sp>
          <p:nvSpPr>
            <p:cNvPr id="590" name="TextBox 589"/>
            <p:cNvSpPr txBox="1"/>
            <p:nvPr/>
          </p:nvSpPr>
          <p:spPr>
            <a:xfrm>
              <a:off x="2387600" y="448846"/>
              <a:ext cx="965200" cy="313154"/>
            </a:xfrm>
            <a:prstGeom prst="rect">
              <a:avLst/>
            </a:prstGeom>
            <a:noFill/>
          </p:spPr>
          <p:txBody>
            <a:bodyPr wrap="square" rtlCol="0">
              <a:spAutoFit/>
            </a:bodyPr>
            <a:lstStyle/>
            <a:p>
              <a:r>
                <a:rPr lang="en-US" sz="1400" dirty="0" smtClean="0">
                  <a:solidFill>
                    <a:schemeClr val="tx1">
                      <a:lumMod val="75000"/>
                      <a:lumOff val="25000"/>
                    </a:schemeClr>
                  </a:solidFill>
                </a:rPr>
                <a:t>Measure 1</a:t>
              </a:r>
              <a:endParaRPr lang="en-US" sz="1400" dirty="0">
                <a:solidFill>
                  <a:schemeClr val="tx1">
                    <a:lumMod val="75000"/>
                    <a:lumOff val="25000"/>
                  </a:schemeClr>
                </a:solidFill>
              </a:endParaRPr>
            </a:p>
          </p:txBody>
        </p:sp>
      </p:grpSp>
    </p:spTree>
    <p:extLst>
      <p:ext uri="{BB962C8B-B14F-4D97-AF65-F5344CB8AC3E}">
        <p14:creationId xmlns:p14="http://schemas.microsoft.com/office/powerpoint/2010/main" val="4152536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621871" y="550505"/>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3639800" y="8051378"/>
            <a:ext cx="2865120" cy="462492"/>
          </a:xfrm>
        </p:spPr>
        <p:txBody>
          <a:bodyPr/>
          <a:lstStyle/>
          <a:p>
            <a:fld id="{5BDC5199-83AF-4B0B-9131-692EF867DC0A}" type="slidenum">
              <a:rPr lang="en-US" smtClean="0">
                <a:solidFill>
                  <a:prstClr val="black">
                    <a:tint val="75000"/>
                  </a:prstClr>
                </a:solidFill>
              </a:rPr>
              <a:pPr/>
              <a:t>3</a:t>
            </a:fld>
            <a:endParaRPr lang="en-US">
              <a:solidFill>
                <a:prstClr val="black">
                  <a:tint val="75000"/>
                </a:prstClr>
              </a:solidFill>
            </a:endParaRPr>
          </a:p>
        </p:txBody>
      </p:sp>
      <p:sp>
        <p:nvSpPr>
          <p:cNvPr id="25" name="AutoShape 2"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4"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6"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ata:image/jpeg;base64,/9j/4AAQSkZJRgABAQAAAQABAAD/2wCEAAkGBwgHBhUIBxQVFBUXGSAXGRgWGCEZGhggHyEiHRwdHhwdJCogJCYoJBscLTUjJi4rLjAvIyAzODMsQygtLisBCgoKBQUFDgUFDisZExkrKysrKysrKysrKysrKysrKysrKysrKysrKysrKysrKysrKysrKysrKysrKysrKysrK//AABEIAOEA4QMBIgACEQEDEQH/xAAcAAEBAQEBAQEBAQAAAAAAAAAABwgGBQQDAQL/xABLEAABAgMDBQkLCgYCAwEAAAABAAIDBBEFBgcSFyExkwg2N0FRVGGz0hMiU3Fyc3SBkrLTFhgyQlKDkaKxwRSCocLR4SNiFTTwM//EABQBAQAAAAAAAAAAAAAAAAAAAAD/xAAUEQEAAAAAAAAAAAAAAAAAAAAA/9oADAMBAAIRAxEAPwC4oiICIiAs/wCPl77TFv8AyekojocJjGueGEtMRzhXviNbQCO91VrWuimgFl3HfhIjeRD9wIJ8iIgq2Bd8LTlbzw7AjvdEgRg4BrjXubmtLgW11DvaEDRprxLRqyhg5wlSflP6t61egIiICIiAiIgIiICh26AvhaclaEO71nPdCYYYiRHMOS5+USA2o00GTq469CuKzZuiN/jPR2e89BL0REFHwYvfadlXrg2S6I58vGd3Mw3EkNJ+i5gP0TWlaaxXoppxZBw13/SXn2fqtfICIiAiIgIiICIvymZiBKQDMTTmsY0Vc5xDWgcpJ0BB+qKbW7jXdWzIpgyfdJlw44TQGD+Z5FfG0ELnTugpauiRfth2EFrWXcd+EiN5EP3Arxh1fJt97HfaLIJghkUwskvy60a11a0H2tXQoPjvwkRvIh+4EE+REQdpg5wlSflP6t61esoYOcJUn5T+retG38vS2593zaz4RigPazJDsn6XHWhQdEiifzgpfmLtuOwnzgpfmLtuOwgtiKJ/OCl+Yu247CfOCl+Yu247CC2Ion84KX5i7bjsJ84KX5i7bjsILYiifzgpfmLtuOwnzgpfmLtuOwgtizZuiN/jPR2e89WPDi/LL8ycWZhwTB7m4NoX5daitfoiijm6I3+M9HZ7z0EvREQdLhrv+kvPs/Va+WQcNd/0l59n6rUV9rxC6l2ottOh91EPJ7zKya5T2s10OrKrqQe4iifzgpfmLtuOwvasbHK7M7FEK0GRpcn6zmh7B62nK/KgqSL5rOtCStSUE3Z0RkWGdTmODh+I/RfSgIiIPNvFbkjdyx32pabsljBxa3Hia0cZJWWb938te+c7lzhMOCD3kFp7xvSdWU7/ALH1U1LqMfr0RLUvMLEgO/4pbWBqdEIq4nxAgDkOVyqWICIiDQu5tmYb7sTMoCMpsfLI4wHMaAfyO/ArhMf5KYl7/OmYrSGRYbCw8RyRkuFeUEaukcq8XDG+j7l3g/iYgLoMQZEZo104nDpafxBI46rSkxK3av5YjXRRCmoDtLSDpaegijmu5dR5UGO0WqMz9xuanbRe2mZ+43NTtovbQRLBGSmJvEaXiQGkiGHvefstyC2p9bmj1qs7oaaZBuI2C7XEjsA9Qc4n+n9V2FnWVdu41kvfKthSsIaXvcdfJlPcS49Arx6NazrizfkXzttv8HUS8GrYVdBcT9J5HFWgoOIAcpQcKiIgIiICIiAiIgvG5pmmGSnJTjDob/UQ4f2/1XP7oySmIV74M69pyHwA1ruIlrnZQ8Yym/iFxuHt7I1zbyNtJgLmEZEVg1uYaVp0ggEeKnGtOw4l27+2DUdzmoDtNDraekfSY4V6D+KDHiLVGZ+43NTtovbTM/cbmp20XtoIJhRJTE9iDKNlmk5EQRHcjWs0knk5PGQONXXHeZhwMOI0N5AMR8Njekh4fQeph/ArobHu/dq5Ui+NIQ4cuylXxHO00H2nvJNOitFAcYr/AEO99pNkrMJ/hoJOSTo7o7UX04hTQAdOknjoAnSIiD3bpXste6Voicsl5A+vDOlkQcjm/vrHEVqa497JG+NhttKS7130YkMmphu4xXjHIeMcmkDHi7bCG9ES7V8YeW6kGORBijioT3rv5XEaeTKHGg1aiIgxRbE6bSteNPu1xYj4h/mcXfuvjREBERAX2WbaloWVF7rZkaJBcdZhvLCfHQ6V8aIOmGIF7wKCemNoUOIN7yP/AHpj2yuZRB91p2xadrPy7UjxYxGruj3Pp4qnR6l8KIgIiICIiAiIgIiIC+mQtCds2N3azosSE7VlQ3lh/FpBXzIg6VuIF72ignpjaFf3ODe/n0x7ZXMog9C1Lbta1yDaseLGppHdHucB4gTQLz0RAREQEREFez0TnT/96kUhRARF+8lKxp6cZJyoynxHBjRyucaAfiUH+ZWWjzkwJeUY573aA1gLnHxAaSuqgYY31jsy2SUQD/sWtP4OcCtFYf3Hs65llCDLgOjOH/LGI75x4wORo4h6zp0rqkGUM1V+OZu2kPtpmqvxzN20h9tavRBlDNVfjmbtpD7aZqr8czdtIfbWr0QZQzVX45m7aQ+2maq/HM3bSH21q9EGUM1V+OZu2kPtpmqvxzN20h9tavRBlDNVfjmbtpD7aZqr8czdtIfbWr0QZQzVX45m7aQ+2maq/HM3bSH21q9EGUM1V+OZu2kPtpmqvxzN20h9tavRBlDNVfjmbtpD7aZqr8czdtIfbWr0QZQzVX45m7aQ+2maq/HM3bSH21q9EGUM1V+OZu2kPtpmqvxzN20h9tavRBk2JhbfaG3KdJv9TmE/gHVXMWjZ07Zc0ZW0ob4Tx9WI0tPjoeLpW2V4l7Lr2XeuynSFqsB+y8fThn7TTxeLUdRQY3ReneWxZm7tuxbInPpwnZNRqcNbXDxgg+teYgIiIC7TBqCyPiXKMiaQHPd62w3uH9QFxa7nBLhOlPvepiINVIiICIiAiIgIiICIiAiIgIiICIiAiIgIiICIiAiIgzbuiYLIV+2PbrfLMcek5cRv6NClyqu6O37wfRWdZFUqQEREBdzglwnSn3vUxFwy7nBLhOlPvepiINVIiICmOLGJ77oR22VZDGvmHNy3OfUthtOrQCKuNDx6NGuqpyy7jvwkRvIh+4EH057r48sDZf7TPdfHlgbL/amqINF4VYrxr0Wl/wCFt1jGxiCYb2VDX0FS0tJNDQE1Gg0OrjrCyhg5wlSflP6t61egIiIJriziY65r2WbZbGvmXtyyX1LIbakAkAipNDQV0UqeIGYZ7r48sDZf7X83QHCCfMs/dTZBSs918eWBsv8Aa7zCzFqYvJawsW8DGNivr3KJDBAcQKlrgSaGgJBGjipy55XW4T8Isn5z+0oNbIiICnWLGJPyLayRs5jYkzEGV39cmG2tA4gUJJINBUaiTxA0VZs3RG/xno7Peeg/HPdfHlgbL/aZ7r48sDZf7U1RBoLC/F2Zt+2G2LeFjA+JXucSGC0EgVyXAk66GhHQKaaqwrIOGu/6S8+z9Vr5AREQZx3R2/eD6KzrIqlSqu6O37wfRWdZFUqQEREBdzglwnSn3vUxFwy7nBLhOlPvepiINVIiICy7jvwkRvIh+4FqJR3GfDW0bftAW7d8CJEyQyJCqATk6nNJoDo0EV4hSqDPyLrc2d9OZRfy/wCUzZ305lF/L/lB++DnCVJ+U/q3rV6iODuGFq2TbbbfvC3uXcwe5Q6guLnAtLnUqAACaDXXkpptyAiIgzNugeEE+ZZ+6mq0NjThvaF45ttuWCMuK1ghvhVALgCSHNJoKipqCdQFOmTZs76cyi/l/wAoOSXW4T8Isn5z+0pmzvpzKL+X/KoeEOF1r2fbzbevEzuIhVMOGSC57iCMo0rQCp0a604tYXNERAWbN0Rv8Z6Oz3nrSalGNOHM9eiKy2bCAdGYzub4ZIGW0ElpaToqCToOsU5KEM5outzZ305lF/L/AJTNnfTmUX8v+UHz4a7/AKS8+z9Vr5QbCbCu2JS8DLbvEzuLYJymQyQXvdxEgE0A16dNQNCvKAiIgzjujt+8H0VnWRVKlVd0dv3g+is6yKpUgIiIC7nBLhOlPvepiLhl3OCXCdKfe9TEQaqREQEREBERAREQEREBERAREQEREBERAREQEREBERBnHdHb94PorOsiqVKq7o7fvB9FZ1kVSpAREQF3OCXCdKfe9TEXDLucEuE6U+96mIg1UiIgIim2KuJ/yNits2zGNiTDm5Zy65ENp0CoFCSaHRUU18aCkos2Z9b2/Yldm7tpn1vb9iV2bu2g0milmFmK7712j/4e2obIccguhuh1DIlNJbkkkhwGnWQQDqoK1NAREQEU6xVxLbcvIkLPY2JMvbl9/XIhtrQFwGkkkGgBGomuqsxz63t+xK7N3bQaTRZsz63t+xK7N3bXeYXYtRL0WmLGtyGyHGcCYb4dQ19BUtLSSQaAmtaGh1aKhV0REBEU+xUxIZcmGyUkmNizEQFwDj3sNuoOcBpNTUACmo6RQAhQUWbM+t7fsSuzd20z63t+xK7N3bQaTRSPDHF2LeS1hY1vQ2Mivr3N8Ooa4gVyS0k0NAaGtDq8dcQEREGcd0dv3g+is6yKpUqrujt+8H0VnWRVKkBERAXc4JcJ0p971MRcMu5wS4TpT73qYiDVSIiAsu478JEbyIfuBaiWXcd+EiN5EP3AgnyIiDtMG+EqT8p/VvWr1lDBzhKk/Kf1b1q9AREQZl3QHCCfMs/dTZUrdA8IJ8yz91NUBdbhPwiyfnP7SuSXW4T8Isn5z+0oNbIiICzZuiN/jPR2e89aTWbN0Rv8Z6Oz3noJeiIg6XDXf9JefZ+q18sg4a7/AKS8+z9Vr5AREQZx3R2/eD6KzrIqlSqu6O37wfRWdZFUqQEREBdzglwnSn3vUxFwy7nBLhOlPvepiINVIiICjGNeHFqW3agt+wG91cWBsWGDR3e/Rc2uvRoI16BStTSzogyD8gL38xmdmU+QF7+YzOzK18iCGYNYaWtZ9utvBb7DBEMHucNx79znAtyiBqABOg6a09dzREBERBHsbMOrSt+dbbtgt7o8MEOJCqA4gEkObXXroR0CnGpF8gL38xmdmVr5EGQfkBe/mMzsyqLg9hlbEpeBlvW+wwWwqljHfTe4ggEjiAqTpoa06VeUQEREBSPG3Dy0byR2W3YQ7pFYzub4dQC5oJLXNroqMo1HHop01xEGQfkBe/mMzsynyAvfzGZ2ZWvkQQDCPDC2oV4odt2/DMCHBOU1r9D3v+r3usAHTU01AUNSRf0RAREQZx3R2/eD6KzrIqlSqu6O37wfRWdZFUqQEREH9IoaFdtgs9sPE2ULuWIPxhPA/VeLfqyn2JfCas94oGxXFvkuOUz8pC8+xbSj2Pa8K0pX6cJ7XjpyTWh6DqPQg2si8i6t47PvTYzLUst1Wu0Ob9aG7jY4cRH9RQioIK9dAREQEREBERAREQEREBERAREQEREBERAREQERfHa1pyVjWc+0LTeIcNgq5x/QcZJ1ADSTQBBnvdGPa6/MIDilmA+3EP7qWL3b8Xifeq9Ea13gtDzRjT9VjRktHJWgqacZK8qz5ONaE9DkpUVfEcGNHKXGg/qUH5dyich/BFqrNrYvIPZC/qDkcfblRLRlReazW1fCbkxmjWWDSH/y1Neg1+qs/rcRAIoVFMRMFv4iK60rnBrSal0uTkt+6J0DyTQchGgII7d+8Vr3bmzNWJGdCcdBpQh3JlNNWn1hd5Bx2vZDZkvhyr+l0N9fyxAFO7Vsm0bHmf4a1YUSC7ke0tr4q6x0hfEgqufq9XgZP2InxUz9Xq8DJ+xE+KpUiCq5+r1eBk/YifFTP1erwMn7ET4qlSIKrn6vV4GT9iJ8VM/V6vAyfsRPiqVIgqufq9XgZP2InxUz9Xq8DJ+xE+KpUiCq5+r1eBk/YifFTP1erwMn7ET4qlSIKrn6vV4GT9iJ8VM/V6vAyfsRPiqVIgqufq9XgZP2InxUz9Xq8DJ+xE+KpUiCq5+r1eBk/YifFTP1erwMn7ET4qlSIKrn6vV4GT9iJ8VM/V6vAyfsRPiqVIgqufq9XgZP2InxUz9Xq8DJ+xE+KpUiCpxMeL1ubRsKUHSIb/3iFcTee+FvXqiB1txnPANWsADWN8TW0FeKpqeleEvokZKbtCYEvIQ3xXnU1jS5x9Q0oPnVkwCuVEmp/wCVNoNpDh1bAB+u/UX+JukeV5KXBwUm5qM2evf/AMcMaRAa7v3+WRoaOgHK1/RV7lpeDKy7ZeWaGMaA1rWigaBoAAGgAIP0REQEREHP353vPWRrS/8Aff40RB8qIiAiIgIiICIiAiIgIiICIiAiIgIiICIiD/cH/wDUeMLVWFG9weIfov6iDtUREBERB//Z"/>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82"/>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184" name="Picture 2" descr="delete, exit, remove icon"/>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838200" y="838200"/>
            <a:ext cx="11353800" cy="7010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p:cNvCxnSpPr/>
          <p:nvPr/>
        </p:nvCxnSpPr>
        <p:spPr>
          <a:xfrm flipV="1">
            <a:off x="692988" y="838200"/>
            <a:ext cx="1170432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812535" y="423446"/>
            <a:ext cx="2540265" cy="338554"/>
            <a:chOff x="812535" y="423446"/>
            <a:chExt cx="2540265" cy="338554"/>
          </a:xfrm>
        </p:grpSpPr>
        <p:sp>
          <p:nvSpPr>
            <p:cNvPr id="241" name="TextBox 240"/>
            <p:cNvSpPr txBox="1"/>
            <p:nvPr/>
          </p:nvSpPr>
          <p:spPr>
            <a:xfrm>
              <a:off x="812535" y="423446"/>
              <a:ext cx="1625865" cy="338554"/>
            </a:xfrm>
            <a:prstGeom prst="rect">
              <a:avLst/>
            </a:prstGeom>
            <a:noFill/>
          </p:spPr>
          <p:txBody>
            <a:bodyPr wrap="square" rtlCol="0">
              <a:spAutoFit/>
            </a:bodyPr>
            <a:lstStyle/>
            <a:p>
              <a:r>
                <a:rPr lang="en-US" sz="1600" b="1" dirty="0" smtClean="0">
                  <a:solidFill>
                    <a:schemeClr val="tx1">
                      <a:lumMod val="65000"/>
                      <a:lumOff val="35000"/>
                    </a:schemeClr>
                  </a:solidFill>
                </a:rPr>
                <a:t>Enter details for</a:t>
              </a:r>
              <a:endParaRPr lang="en-US" sz="1600" b="1" dirty="0">
                <a:solidFill>
                  <a:schemeClr val="tx1">
                    <a:lumMod val="65000"/>
                    <a:lumOff val="35000"/>
                  </a:schemeClr>
                </a:solidFill>
              </a:endParaRPr>
            </a:p>
          </p:txBody>
        </p:sp>
        <p:sp>
          <p:nvSpPr>
            <p:cNvPr id="247" name="TextBox 246"/>
            <p:cNvSpPr txBox="1"/>
            <p:nvPr/>
          </p:nvSpPr>
          <p:spPr>
            <a:xfrm>
              <a:off x="2387600" y="448846"/>
              <a:ext cx="965200" cy="313154"/>
            </a:xfrm>
            <a:prstGeom prst="rect">
              <a:avLst/>
            </a:prstGeom>
            <a:noFill/>
          </p:spPr>
          <p:txBody>
            <a:bodyPr wrap="square" rtlCol="0">
              <a:spAutoFit/>
            </a:bodyPr>
            <a:lstStyle/>
            <a:p>
              <a:r>
                <a:rPr lang="en-US" sz="1400" dirty="0" smtClean="0">
                  <a:solidFill>
                    <a:schemeClr val="tx1">
                      <a:lumMod val="75000"/>
                      <a:lumOff val="25000"/>
                    </a:schemeClr>
                  </a:solidFill>
                </a:rPr>
                <a:t>Measure 1</a:t>
              </a:r>
              <a:endParaRPr lang="en-US" sz="1400" dirty="0">
                <a:solidFill>
                  <a:schemeClr val="tx1">
                    <a:lumMod val="75000"/>
                    <a:lumOff val="25000"/>
                  </a:schemeClr>
                </a:solidFill>
              </a:endParaRPr>
            </a:p>
          </p:txBody>
        </p:sp>
      </p:grpSp>
      <p:sp>
        <p:nvSpPr>
          <p:cNvPr id="406" name="Rectangle 405"/>
          <p:cNvSpPr/>
          <p:nvPr/>
        </p:nvSpPr>
        <p:spPr>
          <a:xfrm>
            <a:off x="914400" y="6890658"/>
            <a:ext cx="11125200" cy="500741"/>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TextBox 406"/>
          <p:cNvSpPr txBox="1"/>
          <p:nvPr/>
        </p:nvSpPr>
        <p:spPr>
          <a:xfrm>
            <a:off x="1318986" y="6996132"/>
            <a:ext cx="1536700" cy="307777"/>
          </a:xfrm>
          <a:prstGeom prst="rect">
            <a:avLst/>
          </a:prstGeom>
          <a:noFill/>
        </p:spPr>
        <p:txBody>
          <a:bodyPr wrap="square" rtlCol="0">
            <a:spAutoFit/>
          </a:bodyPr>
          <a:lstStyle/>
          <a:p>
            <a:r>
              <a:rPr lang="en-US" sz="1400" b="1" dirty="0" smtClean="0">
                <a:solidFill>
                  <a:schemeClr val="tx1">
                    <a:lumMod val="65000"/>
                    <a:lumOff val="35000"/>
                  </a:schemeClr>
                </a:solidFill>
              </a:rPr>
              <a:t>Selected Dataset</a:t>
            </a:r>
            <a:endParaRPr lang="en-US" sz="1400" b="1" dirty="0">
              <a:solidFill>
                <a:schemeClr val="tx1">
                  <a:lumMod val="65000"/>
                  <a:lumOff val="35000"/>
                </a:schemeClr>
              </a:solidFill>
            </a:endParaRPr>
          </a:p>
        </p:txBody>
      </p:sp>
      <p:pic>
        <p:nvPicPr>
          <p:cNvPr id="1026" name="Picture 2" descr="buy, buying, cart, full, groceries, shopping, shopping cart icon"/>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8786" y="6962823"/>
            <a:ext cx="306614" cy="30661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819400" y="6942087"/>
            <a:ext cx="0" cy="36576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5" name="Rectangle 284"/>
          <p:cNvSpPr/>
          <p:nvPr/>
        </p:nvSpPr>
        <p:spPr>
          <a:xfrm>
            <a:off x="855453" y="1338942"/>
            <a:ext cx="1133856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cxnSp>
        <p:nvCxnSpPr>
          <p:cNvPr id="263" name="Straight Connector 262"/>
          <p:cNvCxnSpPr/>
          <p:nvPr/>
        </p:nvCxnSpPr>
        <p:spPr>
          <a:xfrm flipV="1">
            <a:off x="906780" y="2170922"/>
            <a:ext cx="1115568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64" name="TextBox 263"/>
          <p:cNvSpPr txBox="1"/>
          <p:nvPr/>
        </p:nvSpPr>
        <p:spPr>
          <a:xfrm>
            <a:off x="990600" y="1808583"/>
            <a:ext cx="2667000" cy="307777"/>
          </a:xfrm>
          <a:prstGeom prst="rect">
            <a:avLst/>
          </a:prstGeom>
          <a:noFill/>
        </p:spPr>
        <p:txBody>
          <a:bodyPr wrap="square" rtlCol="0">
            <a:spAutoFit/>
          </a:bodyPr>
          <a:lstStyle/>
          <a:p>
            <a:r>
              <a:rPr lang="en-US" sz="1400" b="1" dirty="0" smtClean="0"/>
              <a:t>Existing Datasets</a:t>
            </a:r>
            <a:endParaRPr lang="en-US" sz="1800" dirty="0">
              <a:latin typeface="+mj-lt"/>
            </a:endParaRPr>
          </a:p>
        </p:txBody>
      </p:sp>
      <p:sp>
        <p:nvSpPr>
          <p:cNvPr id="294" name="Rectangle 293"/>
          <p:cNvSpPr/>
          <p:nvPr/>
        </p:nvSpPr>
        <p:spPr>
          <a:xfrm>
            <a:off x="914400" y="2267337"/>
            <a:ext cx="9372600" cy="4590663"/>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TextBox 297"/>
          <p:cNvSpPr txBox="1"/>
          <p:nvPr/>
        </p:nvSpPr>
        <p:spPr>
          <a:xfrm>
            <a:off x="990600" y="2316219"/>
            <a:ext cx="2895600" cy="307777"/>
          </a:xfrm>
          <a:prstGeom prst="rect">
            <a:avLst/>
          </a:prstGeom>
          <a:noFill/>
        </p:spPr>
        <p:txBody>
          <a:bodyPr wrap="square" rtlCol="0">
            <a:spAutoFit/>
          </a:bodyPr>
          <a:lstStyle/>
          <a:p>
            <a:r>
              <a:rPr lang="en-US" sz="1400" b="1" dirty="0" smtClean="0">
                <a:solidFill>
                  <a:schemeClr val="tx1">
                    <a:lumMod val="65000"/>
                    <a:lumOff val="35000"/>
                  </a:schemeClr>
                </a:solidFill>
              </a:rPr>
              <a:t>Sales planning Output  -  20 </a:t>
            </a:r>
            <a:r>
              <a:rPr lang="en-US" sz="1400" b="1" dirty="0">
                <a:solidFill>
                  <a:schemeClr val="tx1">
                    <a:lumMod val="65000"/>
                    <a:lumOff val="35000"/>
                  </a:schemeClr>
                </a:solidFill>
              </a:rPr>
              <a:t>datasets</a:t>
            </a:r>
          </a:p>
        </p:txBody>
      </p:sp>
      <p:sp>
        <p:nvSpPr>
          <p:cNvPr id="299" name="Rectangle 298"/>
          <p:cNvSpPr/>
          <p:nvPr/>
        </p:nvSpPr>
        <p:spPr>
          <a:xfrm>
            <a:off x="990600" y="2682843"/>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990600" y="31115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990600" y="355854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990600" y="397764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990600" y="43942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p:cNvSpPr/>
          <p:nvPr/>
        </p:nvSpPr>
        <p:spPr>
          <a:xfrm>
            <a:off x="990600" y="48006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p:cNvSpPr/>
          <p:nvPr/>
        </p:nvSpPr>
        <p:spPr>
          <a:xfrm>
            <a:off x="990600" y="52197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p:cNvSpPr/>
          <p:nvPr/>
        </p:nvSpPr>
        <p:spPr>
          <a:xfrm>
            <a:off x="990600" y="5638800"/>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p:cNvSpPr/>
          <p:nvPr/>
        </p:nvSpPr>
        <p:spPr>
          <a:xfrm>
            <a:off x="990600" y="6048828"/>
            <a:ext cx="9220200" cy="36576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212"/>
          <p:cNvGrpSpPr/>
          <p:nvPr/>
        </p:nvGrpSpPr>
        <p:grpSpPr>
          <a:xfrm>
            <a:off x="2895600" y="6991885"/>
            <a:ext cx="2743200" cy="304800"/>
            <a:chOff x="2895600" y="7086600"/>
            <a:chExt cx="2743200" cy="304800"/>
          </a:xfrm>
        </p:grpSpPr>
        <p:sp>
          <p:nvSpPr>
            <p:cNvPr id="214" name="TextBox 213"/>
            <p:cNvSpPr txBox="1"/>
            <p:nvPr/>
          </p:nvSpPr>
          <p:spPr>
            <a:xfrm>
              <a:off x="2895600" y="7086600"/>
              <a:ext cx="1295400" cy="304800"/>
            </a:xfrm>
            <a:prstGeom prst="rect">
              <a:avLst/>
            </a:prstGeom>
            <a:solidFill>
              <a:schemeClr val="bg1">
                <a:lumMod val="95000"/>
              </a:schemeClr>
            </a:solidFill>
          </p:spPr>
          <p:txBody>
            <a:bodyPr wrap="square" rtlCol="0">
              <a:spAutoFit/>
            </a:bodyPr>
            <a:lstStyle/>
            <a:p>
              <a:r>
                <a:rPr lang="en-US" sz="1400" b="1" dirty="0" smtClean="0">
                  <a:solidFill>
                    <a:schemeClr val="tx1">
                      <a:lumMod val="65000"/>
                      <a:lumOff val="35000"/>
                    </a:schemeClr>
                  </a:solidFill>
                </a:rPr>
                <a:t>Dataset 1</a:t>
              </a:r>
              <a:endParaRPr lang="en-US" sz="1400" b="1" dirty="0">
                <a:solidFill>
                  <a:schemeClr val="tx1">
                    <a:lumMod val="65000"/>
                    <a:lumOff val="35000"/>
                  </a:schemeClr>
                </a:solidFill>
              </a:endParaRPr>
            </a:p>
          </p:txBody>
        </p:sp>
        <p:pic>
          <p:nvPicPr>
            <p:cNvPr id="216" name="Picture 2" descr="close icon"/>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92656" y="7166393"/>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343400" y="7086600"/>
              <a:ext cx="1295400" cy="304800"/>
            </a:xfrm>
            <a:prstGeom prst="rect">
              <a:avLst/>
            </a:prstGeom>
            <a:solidFill>
              <a:schemeClr val="bg1">
                <a:lumMod val="95000"/>
              </a:schemeClr>
            </a:solidFill>
          </p:spPr>
          <p:txBody>
            <a:bodyPr wrap="square" rtlCol="0">
              <a:spAutoFit/>
            </a:bodyPr>
            <a:lstStyle/>
            <a:p>
              <a:r>
                <a:rPr lang="en-US" sz="1400" b="1" dirty="0" smtClean="0">
                  <a:solidFill>
                    <a:schemeClr val="tx1">
                      <a:lumMod val="65000"/>
                      <a:lumOff val="35000"/>
                    </a:schemeClr>
                  </a:solidFill>
                </a:rPr>
                <a:t>Dataset 6</a:t>
              </a:r>
              <a:endParaRPr lang="en-US" sz="1400" b="1" dirty="0">
                <a:solidFill>
                  <a:schemeClr val="tx1">
                    <a:lumMod val="65000"/>
                    <a:lumOff val="35000"/>
                  </a:schemeClr>
                </a:solidFill>
              </a:endParaRPr>
            </a:p>
          </p:txBody>
        </p:sp>
        <p:pic>
          <p:nvPicPr>
            <p:cNvPr id="220" name="Picture 2" descr="close icon"/>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300" y="7166393"/>
              <a:ext cx="152400" cy="152400"/>
            </a:xfrm>
            <a:prstGeom prst="rect">
              <a:avLst/>
            </a:prstGeom>
            <a:noFill/>
            <a:extLst>
              <a:ext uri="{909E8E84-426E-40DD-AFC4-6F175D3DCCD1}">
                <a14:hiddenFill xmlns:a14="http://schemas.microsoft.com/office/drawing/2010/main">
                  <a:solidFill>
                    <a:srgbClr val="FFFFFF"/>
                  </a:solidFill>
                </a14:hiddenFill>
              </a:ext>
            </a:extLst>
          </p:spPr>
        </p:pic>
      </p:grpSp>
      <p:sp>
        <p:nvSpPr>
          <p:cNvPr id="194" name="Oval 193"/>
          <p:cNvSpPr/>
          <p:nvPr/>
        </p:nvSpPr>
        <p:spPr>
          <a:xfrm>
            <a:off x="2554104"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2</a:t>
            </a:r>
            <a:endParaRPr lang="en-US" sz="1000" b="1" dirty="0"/>
          </a:p>
        </p:txBody>
      </p:sp>
      <p:sp>
        <p:nvSpPr>
          <p:cNvPr id="195" name="TextBox 194"/>
          <p:cNvSpPr txBox="1"/>
          <p:nvPr/>
        </p:nvSpPr>
        <p:spPr>
          <a:xfrm>
            <a:off x="2762910"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Refine Dataset</a:t>
            </a:r>
            <a:endParaRPr lang="en-US" sz="1050" b="1" dirty="0">
              <a:solidFill>
                <a:schemeClr val="tx1">
                  <a:lumMod val="65000"/>
                  <a:lumOff val="35000"/>
                </a:schemeClr>
              </a:solidFill>
            </a:endParaRPr>
          </a:p>
        </p:txBody>
      </p:sp>
      <p:sp>
        <p:nvSpPr>
          <p:cNvPr id="196" name="Oval 195"/>
          <p:cNvSpPr/>
          <p:nvPr/>
        </p:nvSpPr>
        <p:spPr>
          <a:xfrm>
            <a:off x="5584851"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197" name="TextBox 196"/>
          <p:cNvSpPr txBox="1"/>
          <p:nvPr/>
        </p:nvSpPr>
        <p:spPr>
          <a:xfrm>
            <a:off x="58134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Output Attributes</a:t>
            </a:r>
            <a:endParaRPr lang="en-US" sz="1050" b="1" dirty="0">
              <a:solidFill>
                <a:schemeClr val="tx1">
                  <a:lumMod val="65000"/>
                  <a:lumOff val="35000"/>
                </a:schemeClr>
              </a:solidFill>
            </a:endParaRPr>
          </a:p>
        </p:txBody>
      </p:sp>
      <p:sp>
        <p:nvSpPr>
          <p:cNvPr id="198" name="Oval 197"/>
          <p:cNvSpPr/>
          <p:nvPr/>
        </p:nvSpPr>
        <p:spPr>
          <a:xfrm>
            <a:off x="1147998" y="1404904"/>
            <a:ext cx="237285" cy="2372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199" name="TextBox 198"/>
          <p:cNvSpPr txBox="1"/>
          <p:nvPr/>
        </p:nvSpPr>
        <p:spPr>
          <a:xfrm>
            <a:off x="1398379" y="1396588"/>
            <a:ext cx="1079526"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t>Select Dataset</a:t>
            </a:r>
          </a:p>
        </p:txBody>
      </p:sp>
      <p:sp>
        <p:nvSpPr>
          <p:cNvPr id="200" name="Oval 199"/>
          <p:cNvSpPr/>
          <p:nvPr/>
        </p:nvSpPr>
        <p:spPr>
          <a:xfrm>
            <a:off x="392824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201" name="TextBox 200"/>
          <p:cNvSpPr txBox="1"/>
          <p:nvPr/>
        </p:nvSpPr>
        <p:spPr>
          <a:xfrm>
            <a:off x="41370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Add Computations</a:t>
            </a:r>
            <a:endParaRPr lang="en-US" sz="1050" b="1" dirty="0">
              <a:solidFill>
                <a:schemeClr val="tx1">
                  <a:lumMod val="65000"/>
                  <a:lumOff val="35000"/>
                </a:schemeClr>
              </a:solidFill>
            </a:endParaRPr>
          </a:p>
        </p:txBody>
      </p:sp>
      <p:sp>
        <p:nvSpPr>
          <p:cNvPr id="202" name="TextBox 201"/>
          <p:cNvSpPr txBox="1"/>
          <p:nvPr/>
        </p:nvSpPr>
        <p:spPr>
          <a:xfrm>
            <a:off x="1525404" y="2720943"/>
            <a:ext cx="836796" cy="261610"/>
          </a:xfrm>
          <a:prstGeom prst="rect">
            <a:avLst/>
          </a:prstGeom>
          <a:noFill/>
        </p:spPr>
        <p:txBody>
          <a:bodyPr wrap="square" rtlCol="0">
            <a:spAutoFit/>
          </a:bodyPr>
          <a:lstStyle/>
          <a:p>
            <a:r>
              <a:rPr lang="en-US" sz="1100" b="1" dirty="0" smtClean="0">
                <a:solidFill>
                  <a:schemeClr val="tx1">
                    <a:lumMod val="65000"/>
                    <a:lumOff val="35000"/>
                  </a:schemeClr>
                </a:solidFill>
              </a:rPr>
              <a:t>Dataset 1</a:t>
            </a:r>
            <a:endParaRPr lang="en-US" sz="1100" b="1" dirty="0">
              <a:solidFill>
                <a:schemeClr val="tx1">
                  <a:lumMod val="65000"/>
                  <a:lumOff val="35000"/>
                </a:schemeClr>
              </a:solidFill>
            </a:endParaRPr>
          </a:p>
        </p:txBody>
      </p:sp>
      <p:sp>
        <p:nvSpPr>
          <p:cNvPr id="205" name="TextBox 204"/>
          <p:cNvSpPr txBox="1"/>
          <p:nvPr/>
        </p:nvSpPr>
        <p:spPr>
          <a:xfrm>
            <a:off x="1525404" y="3170447"/>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2</a:t>
            </a:r>
            <a:endParaRPr lang="en-US" sz="1100" b="1" dirty="0">
              <a:solidFill>
                <a:schemeClr val="tx1">
                  <a:lumMod val="65000"/>
                  <a:lumOff val="35000"/>
                </a:schemeClr>
              </a:solidFill>
            </a:endParaRPr>
          </a:p>
        </p:txBody>
      </p:sp>
      <p:sp>
        <p:nvSpPr>
          <p:cNvPr id="206" name="Oval 205"/>
          <p:cNvSpPr/>
          <p:nvPr/>
        </p:nvSpPr>
        <p:spPr>
          <a:xfrm>
            <a:off x="1198060" y="2785402"/>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24" name="TextBox 223"/>
          <p:cNvSpPr txBox="1"/>
          <p:nvPr/>
        </p:nvSpPr>
        <p:spPr>
          <a:xfrm>
            <a:off x="1525404" y="363114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3</a:t>
            </a:r>
            <a:endParaRPr lang="en-US" sz="1100" b="1" dirty="0">
              <a:solidFill>
                <a:schemeClr val="tx1">
                  <a:lumMod val="65000"/>
                  <a:lumOff val="35000"/>
                </a:schemeClr>
              </a:solidFill>
            </a:endParaRPr>
          </a:p>
        </p:txBody>
      </p:sp>
      <p:sp>
        <p:nvSpPr>
          <p:cNvPr id="225" name="Oval 224"/>
          <p:cNvSpPr/>
          <p:nvPr/>
        </p:nvSpPr>
        <p:spPr>
          <a:xfrm>
            <a:off x="1198060" y="366109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26" name="TextBox 225"/>
          <p:cNvSpPr txBox="1"/>
          <p:nvPr/>
        </p:nvSpPr>
        <p:spPr>
          <a:xfrm>
            <a:off x="1525404" y="405024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4</a:t>
            </a:r>
            <a:endParaRPr lang="en-US" sz="1100" b="1" dirty="0">
              <a:solidFill>
                <a:schemeClr val="tx1">
                  <a:lumMod val="65000"/>
                  <a:lumOff val="35000"/>
                </a:schemeClr>
              </a:solidFill>
            </a:endParaRPr>
          </a:p>
        </p:txBody>
      </p:sp>
      <p:sp>
        <p:nvSpPr>
          <p:cNvPr id="227" name="Oval 226"/>
          <p:cNvSpPr/>
          <p:nvPr/>
        </p:nvSpPr>
        <p:spPr>
          <a:xfrm>
            <a:off x="1198060" y="408019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28" name="TextBox 227"/>
          <p:cNvSpPr txBox="1"/>
          <p:nvPr/>
        </p:nvSpPr>
        <p:spPr>
          <a:xfrm>
            <a:off x="1525404" y="44668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5</a:t>
            </a:r>
            <a:endParaRPr lang="en-US" sz="1100" b="1" dirty="0">
              <a:solidFill>
                <a:schemeClr val="tx1">
                  <a:lumMod val="65000"/>
                  <a:lumOff val="35000"/>
                </a:schemeClr>
              </a:solidFill>
            </a:endParaRPr>
          </a:p>
        </p:txBody>
      </p:sp>
      <p:sp>
        <p:nvSpPr>
          <p:cNvPr id="229" name="Oval 228"/>
          <p:cNvSpPr/>
          <p:nvPr/>
        </p:nvSpPr>
        <p:spPr>
          <a:xfrm>
            <a:off x="1198060" y="449675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30" name="TextBox 229"/>
          <p:cNvSpPr txBox="1"/>
          <p:nvPr/>
        </p:nvSpPr>
        <p:spPr>
          <a:xfrm>
            <a:off x="1525404" y="48732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6</a:t>
            </a:r>
            <a:endParaRPr lang="en-US" sz="1100" b="1" dirty="0">
              <a:solidFill>
                <a:schemeClr val="tx1">
                  <a:lumMod val="65000"/>
                  <a:lumOff val="35000"/>
                </a:schemeClr>
              </a:solidFill>
            </a:endParaRPr>
          </a:p>
        </p:txBody>
      </p:sp>
      <p:sp>
        <p:nvSpPr>
          <p:cNvPr id="231" name="Oval 230"/>
          <p:cNvSpPr/>
          <p:nvPr/>
        </p:nvSpPr>
        <p:spPr>
          <a:xfrm>
            <a:off x="1198060" y="4903159"/>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32" name="TextBox 231"/>
          <p:cNvSpPr txBox="1"/>
          <p:nvPr/>
        </p:nvSpPr>
        <p:spPr>
          <a:xfrm>
            <a:off x="1525404" y="52923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7</a:t>
            </a:r>
            <a:endParaRPr lang="en-US" sz="1100" b="1" dirty="0">
              <a:solidFill>
                <a:schemeClr val="tx1">
                  <a:lumMod val="65000"/>
                  <a:lumOff val="35000"/>
                </a:schemeClr>
              </a:solidFill>
            </a:endParaRPr>
          </a:p>
        </p:txBody>
      </p:sp>
      <p:sp>
        <p:nvSpPr>
          <p:cNvPr id="233" name="Oval 232"/>
          <p:cNvSpPr/>
          <p:nvPr/>
        </p:nvSpPr>
        <p:spPr>
          <a:xfrm>
            <a:off x="1198060" y="532225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34" name="TextBox 233"/>
          <p:cNvSpPr txBox="1"/>
          <p:nvPr/>
        </p:nvSpPr>
        <p:spPr>
          <a:xfrm>
            <a:off x="1525404" y="5711406"/>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8</a:t>
            </a:r>
            <a:endParaRPr lang="en-US" sz="1100" b="1" dirty="0">
              <a:solidFill>
                <a:schemeClr val="tx1">
                  <a:lumMod val="65000"/>
                  <a:lumOff val="35000"/>
                </a:schemeClr>
              </a:solidFill>
            </a:endParaRPr>
          </a:p>
        </p:txBody>
      </p:sp>
      <p:sp>
        <p:nvSpPr>
          <p:cNvPr id="235" name="Oval 234"/>
          <p:cNvSpPr/>
          <p:nvPr/>
        </p:nvSpPr>
        <p:spPr>
          <a:xfrm>
            <a:off x="1198060" y="5741359"/>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36" name="TextBox 235"/>
          <p:cNvSpPr txBox="1"/>
          <p:nvPr/>
        </p:nvSpPr>
        <p:spPr>
          <a:xfrm>
            <a:off x="1525404" y="6121434"/>
            <a:ext cx="836796" cy="264852"/>
          </a:xfrm>
          <a:prstGeom prst="rect">
            <a:avLst/>
          </a:prstGeom>
          <a:noFill/>
        </p:spPr>
        <p:txBody>
          <a:bodyPr wrap="square" rtlCol="0">
            <a:spAutoFit/>
          </a:bodyPr>
          <a:lstStyle/>
          <a:p>
            <a:r>
              <a:rPr lang="en-US" sz="1100" b="1" dirty="0" smtClean="0">
                <a:solidFill>
                  <a:schemeClr val="tx1">
                    <a:lumMod val="65000"/>
                    <a:lumOff val="35000"/>
                  </a:schemeClr>
                </a:solidFill>
              </a:rPr>
              <a:t>Dataset 9</a:t>
            </a:r>
            <a:endParaRPr lang="en-US" sz="1100" b="1" dirty="0">
              <a:solidFill>
                <a:schemeClr val="tx1">
                  <a:lumMod val="65000"/>
                  <a:lumOff val="35000"/>
                </a:schemeClr>
              </a:solidFill>
            </a:endParaRPr>
          </a:p>
        </p:txBody>
      </p:sp>
      <p:sp>
        <p:nvSpPr>
          <p:cNvPr id="237" name="Oval 236"/>
          <p:cNvSpPr/>
          <p:nvPr/>
        </p:nvSpPr>
        <p:spPr>
          <a:xfrm>
            <a:off x="1198060" y="6151387"/>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grpSp>
        <p:nvGrpSpPr>
          <p:cNvPr id="182" name="Group 181"/>
          <p:cNvGrpSpPr/>
          <p:nvPr/>
        </p:nvGrpSpPr>
        <p:grpSpPr>
          <a:xfrm>
            <a:off x="3886200" y="2336800"/>
            <a:ext cx="1905000" cy="304292"/>
            <a:chOff x="3886200" y="2336800"/>
            <a:chExt cx="1905000" cy="304292"/>
          </a:xfrm>
        </p:grpSpPr>
        <p:sp>
          <p:nvSpPr>
            <p:cNvPr id="245" name="Rounded Rectangle 244"/>
            <p:cNvSpPr/>
            <p:nvPr/>
          </p:nvSpPr>
          <p:spPr>
            <a:xfrm>
              <a:off x="3886200" y="2339340"/>
              <a:ext cx="1905000" cy="301752"/>
            </a:xfrm>
            <a:prstGeom prst="roundRect">
              <a:avLst>
                <a:gd name="adj" fmla="val 50000"/>
              </a:avLst>
            </a:prstGeom>
            <a:solidFill>
              <a:schemeClr val="bg1">
                <a:alpha val="69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5" name="Group 264"/>
            <p:cNvGrpSpPr/>
            <p:nvPr/>
          </p:nvGrpSpPr>
          <p:grpSpPr>
            <a:xfrm>
              <a:off x="5486400" y="2336800"/>
              <a:ext cx="301752" cy="301752"/>
              <a:chOff x="3733800" y="2317718"/>
              <a:chExt cx="301752" cy="301752"/>
            </a:xfrm>
          </p:grpSpPr>
          <p:sp>
            <p:nvSpPr>
              <p:cNvPr id="266" name="Oval 265"/>
              <p:cNvSpPr/>
              <p:nvPr/>
            </p:nvSpPr>
            <p:spPr>
              <a:xfrm>
                <a:off x="3733800" y="2317718"/>
                <a:ext cx="301752" cy="301752"/>
              </a:xfrm>
              <a:prstGeom prst="ellipse">
                <a:avLst/>
              </a:prstGeom>
              <a:solidFill>
                <a:schemeClr val="bg1">
                  <a:alpha val="69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7" name="Picture 2" descr="explore, find, look, magnifier, magnifying glass, search, view, zoom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3333" y="2375693"/>
                <a:ext cx="190496" cy="19049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88" name="Oval 287"/>
          <p:cNvSpPr/>
          <p:nvPr/>
        </p:nvSpPr>
        <p:spPr>
          <a:xfrm>
            <a:off x="721333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289" name="TextBox 288"/>
          <p:cNvSpPr txBox="1"/>
          <p:nvPr/>
        </p:nvSpPr>
        <p:spPr>
          <a:xfrm>
            <a:off x="7441935" y="1396588"/>
            <a:ext cx="711465" cy="253916"/>
          </a:xfrm>
          <a:prstGeom prst="rect">
            <a:avLst/>
          </a:prstGeom>
          <a:noFill/>
        </p:spPr>
        <p:txBody>
          <a:bodyPr wrap="square" rtlCol="0">
            <a:spAutoFit/>
          </a:bodyPr>
          <a:lstStyle/>
          <a:p>
            <a:r>
              <a:rPr lang="en-US" sz="1050" b="1" dirty="0" smtClean="0">
                <a:solidFill>
                  <a:schemeClr val="tx1">
                    <a:lumMod val="65000"/>
                    <a:lumOff val="35000"/>
                  </a:schemeClr>
                </a:solidFill>
              </a:rPr>
              <a:t>Summary</a:t>
            </a:r>
            <a:endParaRPr lang="en-US" sz="1050" b="1" dirty="0">
              <a:solidFill>
                <a:schemeClr val="tx1">
                  <a:lumMod val="65000"/>
                  <a:lumOff val="35000"/>
                </a:schemeClr>
              </a:solidFill>
            </a:endParaRPr>
          </a:p>
        </p:txBody>
      </p:sp>
      <p:sp>
        <p:nvSpPr>
          <p:cNvPr id="269" name="TextBox 268"/>
          <p:cNvSpPr txBox="1"/>
          <p:nvPr/>
        </p:nvSpPr>
        <p:spPr>
          <a:xfrm>
            <a:off x="2667000" y="2720943"/>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Jan 2014 </a:t>
            </a:r>
            <a:endParaRPr lang="en-US" sz="1100" b="1" dirty="0">
              <a:solidFill>
                <a:srgbClr val="0070C0"/>
              </a:solidFill>
            </a:endParaRPr>
          </a:p>
        </p:txBody>
      </p:sp>
      <p:sp>
        <p:nvSpPr>
          <p:cNvPr id="270" name="TextBox 269"/>
          <p:cNvSpPr txBox="1"/>
          <p:nvPr/>
        </p:nvSpPr>
        <p:spPr>
          <a:xfrm>
            <a:off x="2667000" y="3181350"/>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1</a:t>
            </a:r>
            <a:r>
              <a:rPr lang="en-US" sz="1100" b="1" baseline="30000" dirty="0" smtClean="0">
                <a:solidFill>
                  <a:srgbClr val="0070C0"/>
                </a:solidFill>
              </a:rPr>
              <a:t>st</a:t>
            </a:r>
            <a:r>
              <a:rPr lang="en-US" sz="1100" b="1" dirty="0" smtClean="0">
                <a:solidFill>
                  <a:srgbClr val="0070C0"/>
                </a:solidFill>
              </a:rPr>
              <a:t> Jan 2014 </a:t>
            </a:r>
            <a:endParaRPr lang="en-US" sz="1100" b="1" dirty="0">
              <a:solidFill>
                <a:srgbClr val="0070C0"/>
              </a:solidFill>
            </a:endParaRPr>
          </a:p>
        </p:txBody>
      </p:sp>
      <p:sp>
        <p:nvSpPr>
          <p:cNvPr id="271" name="TextBox 270"/>
          <p:cNvSpPr txBox="1"/>
          <p:nvPr/>
        </p:nvSpPr>
        <p:spPr>
          <a:xfrm>
            <a:off x="2667000" y="3629025"/>
            <a:ext cx="2438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Week 23 - 2014</a:t>
            </a:r>
            <a:endParaRPr lang="en-US" sz="1100" b="1" dirty="0">
              <a:solidFill>
                <a:srgbClr val="0070C0"/>
              </a:solidFill>
            </a:endParaRPr>
          </a:p>
        </p:txBody>
      </p:sp>
      <p:sp>
        <p:nvSpPr>
          <p:cNvPr id="272" name="TextBox 271"/>
          <p:cNvSpPr txBox="1"/>
          <p:nvPr/>
        </p:nvSpPr>
        <p:spPr>
          <a:xfrm>
            <a:off x="2667000" y="4048125"/>
            <a:ext cx="2438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Week 23 - 2014</a:t>
            </a:r>
            <a:endParaRPr lang="en-US" sz="1100" b="1" dirty="0">
              <a:solidFill>
                <a:srgbClr val="0070C0"/>
              </a:solidFill>
            </a:endParaRPr>
          </a:p>
        </p:txBody>
      </p:sp>
      <p:sp>
        <p:nvSpPr>
          <p:cNvPr id="273" name="TextBox 272"/>
          <p:cNvSpPr txBox="1"/>
          <p:nvPr/>
        </p:nvSpPr>
        <p:spPr>
          <a:xfrm>
            <a:off x="2667000" y="4473543"/>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Jan 2014 </a:t>
            </a:r>
            <a:endParaRPr lang="en-US" sz="1100" b="1" dirty="0">
              <a:solidFill>
                <a:srgbClr val="0070C0"/>
              </a:solidFill>
            </a:endParaRPr>
          </a:p>
        </p:txBody>
      </p:sp>
      <p:sp>
        <p:nvSpPr>
          <p:cNvPr id="274" name="TextBox 273"/>
          <p:cNvSpPr txBox="1"/>
          <p:nvPr/>
        </p:nvSpPr>
        <p:spPr>
          <a:xfrm>
            <a:off x="2667000" y="4876800"/>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1</a:t>
            </a:r>
            <a:r>
              <a:rPr lang="en-US" sz="1100" b="1" baseline="30000" dirty="0" smtClean="0">
                <a:solidFill>
                  <a:srgbClr val="0070C0"/>
                </a:solidFill>
              </a:rPr>
              <a:t>st</a:t>
            </a:r>
            <a:r>
              <a:rPr lang="en-US" sz="1100" b="1" dirty="0" smtClean="0">
                <a:solidFill>
                  <a:srgbClr val="0070C0"/>
                </a:solidFill>
              </a:rPr>
              <a:t> Jan 2014 </a:t>
            </a:r>
            <a:endParaRPr lang="en-US" sz="1100" b="1" dirty="0">
              <a:solidFill>
                <a:srgbClr val="0070C0"/>
              </a:solidFill>
            </a:endParaRPr>
          </a:p>
        </p:txBody>
      </p:sp>
      <p:sp>
        <p:nvSpPr>
          <p:cNvPr id="275" name="TextBox 274"/>
          <p:cNvSpPr txBox="1"/>
          <p:nvPr/>
        </p:nvSpPr>
        <p:spPr>
          <a:xfrm>
            <a:off x="2667000" y="5300990"/>
            <a:ext cx="2438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Week 23 - 2014</a:t>
            </a:r>
            <a:endParaRPr lang="en-US" sz="1100" b="1" dirty="0">
              <a:solidFill>
                <a:srgbClr val="0070C0"/>
              </a:solidFill>
            </a:endParaRPr>
          </a:p>
        </p:txBody>
      </p:sp>
      <p:sp>
        <p:nvSpPr>
          <p:cNvPr id="276" name="TextBox 275"/>
          <p:cNvSpPr txBox="1"/>
          <p:nvPr/>
        </p:nvSpPr>
        <p:spPr>
          <a:xfrm>
            <a:off x="2667000" y="5715000"/>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Jan 2014 </a:t>
            </a:r>
            <a:endParaRPr lang="en-US" sz="1100" b="1" dirty="0">
              <a:solidFill>
                <a:srgbClr val="0070C0"/>
              </a:solidFill>
            </a:endParaRPr>
          </a:p>
        </p:txBody>
      </p:sp>
      <p:sp>
        <p:nvSpPr>
          <p:cNvPr id="277" name="TextBox 276"/>
          <p:cNvSpPr txBox="1"/>
          <p:nvPr/>
        </p:nvSpPr>
        <p:spPr>
          <a:xfrm>
            <a:off x="2667000" y="6118257"/>
            <a:ext cx="2057400" cy="261610"/>
          </a:xfrm>
          <a:prstGeom prst="rect">
            <a:avLst/>
          </a:prstGeom>
          <a:noFill/>
        </p:spPr>
        <p:txBody>
          <a:bodyPr wrap="square" rtlCol="0">
            <a:spAutoFit/>
          </a:bodyPr>
          <a:lstStyle/>
          <a:p>
            <a:r>
              <a:rPr lang="en-US" sz="1100" dirty="0" smtClean="0">
                <a:solidFill>
                  <a:schemeClr val="tx1">
                    <a:lumMod val="65000"/>
                    <a:lumOff val="35000"/>
                  </a:schemeClr>
                </a:solidFill>
              </a:rPr>
              <a:t>Last executed on  </a:t>
            </a:r>
            <a:r>
              <a:rPr lang="en-US" sz="1100" b="1" dirty="0" smtClean="0">
                <a:solidFill>
                  <a:schemeClr val="tx1">
                    <a:lumMod val="65000"/>
                    <a:lumOff val="35000"/>
                  </a:schemeClr>
                </a:solidFill>
              </a:rPr>
              <a:t>-  </a:t>
            </a:r>
            <a:r>
              <a:rPr lang="en-US" sz="1100" b="1" dirty="0" smtClean="0">
                <a:solidFill>
                  <a:srgbClr val="0070C0"/>
                </a:solidFill>
              </a:rPr>
              <a:t>1</a:t>
            </a:r>
            <a:r>
              <a:rPr lang="en-US" sz="1100" b="1" baseline="30000" dirty="0" smtClean="0">
                <a:solidFill>
                  <a:srgbClr val="0070C0"/>
                </a:solidFill>
              </a:rPr>
              <a:t>st</a:t>
            </a:r>
            <a:r>
              <a:rPr lang="en-US" sz="1100" b="1" dirty="0" smtClean="0">
                <a:solidFill>
                  <a:srgbClr val="0070C0"/>
                </a:solidFill>
              </a:rPr>
              <a:t> Jan 2014 </a:t>
            </a:r>
            <a:endParaRPr lang="en-US" sz="1100" b="1" dirty="0">
              <a:solidFill>
                <a:srgbClr val="0070C0"/>
              </a:solidFill>
            </a:endParaRPr>
          </a:p>
        </p:txBody>
      </p:sp>
      <p:sp>
        <p:nvSpPr>
          <p:cNvPr id="291" name="TextBox 290"/>
          <p:cNvSpPr txBox="1"/>
          <p:nvPr/>
        </p:nvSpPr>
        <p:spPr>
          <a:xfrm>
            <a:off x="4816300" y="7467601"/>
            <a:ext cx="974900" cy="304800"/>
          </a:xfrm>
          <a:prstGeom prst="rect">
            <a:avLst/>
          </a:prstGeom>
          <a:noFill/>
        </p:spPr>
        <p:txBody>
          <a:bodyPr wrap="square" rtlCol="0">
            <a:spAutoFit/>
          </a:bodyPr>
          <a:lstStyle/>
          <a:p>
            <a:r>
              <a:rPr lang="en-US" sz="1400" b="1" dirty="0">
                <a:solidFill>
                  <a:schemeClr val="tx2">
                    <a:lumMod val="60000"/>
                    <a:lumOff val="40000"/>
                  </a:schemeClr>
                </a:solidFill>
              </a:rPr>
              <a:t>&lt;&lt; </a:t>
            </a:r>
            <a:r>
              <a:rPr lang="en-US" sz="1400" b="1" dirty="0" smtClean="0">
                <a:solidFill>
                  <a:schemeClr val="tx2">
                    <a:lumMod val="60000"/>
                    <a:lumOff val="40000"/>
                  </a:schemeClr>
                </a:solidFill>
              </a:rPr>
              <a:t>Prev</a:t>
            </a:r>
            <a:endParaRPr lang="en-US" sz="1400" b="1" dirty="0">
              <a:solidFill>
                <a:schemeClr val="tx2">
                  <a:lumMod val="60000"/>
                  <a:lumOff val="40000"/>
                </a:schemeClr>
              </a:solidFill>
            </a:endParaRPr>
          </a:p>
        </p:txBody>
      </p:sp>
      <p:sp>
        <p:nvSpPr>
          <p:cNvPr id="292" name="Rounded Rectangle 291"/>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Cancel </a:t>
            </a:r>
            <a:endParaRPr lang="en-US" sz="1400" dirty="0">
              <a:solidFill>
                <a:schemeClr val="tx1">
                  <a:lumMod val="65000"/>
                  <a:lumOff val="35000"/>
                </a:schemeClr>
              </a:solidFill>
            </a:endParaRPr>
          </a:p>
        </p:txBody>
      </p:sp>
      <p:sp>
        <p:nvSpPr>
          <p:cNvPr id="295" name="TextBox 294"/>
          <p:cNvSpPr txBox="1"/>
          <p:nvPr/>
        </p:nvSpPr>
        <p:spPr>
          <a:xfrm>
            <a:off x="6400800" y="7467601"/>
            <a:ext cx="1016264" cy="304800"/>
          </a:xfrm>
          <a:prstGeom prst="rect">
            <a:avLst/>
          </a:prstGeom>
          <a:noFill/>
        </p:spPr>
        <p:txBody>
          <a:bodyPr wrap="square" rtlCol="0">
            <a:spAutoFit/>
          </a:bodyPr>
          <a:lstStyle/>
          <a:p>
            <a:pPr algn="r"/>
            <a:r>
              <a:rPr lang="en-US" sz="1400" b="1" dirty="0" smtClean="0">
                <a:solidFill>
                  <a:schemeClr val="tx2">
                    <a:lumMod val="60000"/>
                    <a:lumOff val="40000"/>
                  </a:schemeClr>
                </a:solidFill>
              </a:rPr>
              <a:t>Next </a:t>
            </a:r>
            <a:r>
              <a:rPr lang="en-US" sz="1400" b="1" dirty="0">
                <a:solidFill>
                  <a:schemeClr val="tx2">
                    <a:lumMod val="60000"/>
                    <a:lumOff val="40000"/>
                  </a:schemeClr>
                </a:solidFill>
              </a:rPr>
              <a:t>&gt;&gt;</a:t>
            </a:r>
          </a:p>
        </p:txBody>
      </p:sp>
      <p:cxnSp>
        <p:nvCxnSpPr>
          <p:cNvPr id="319" name="Straight Arrow Connector 318"/>
          <p:cNvCxnSpPr/>
          <p:nvPr/>
        </p:nvCxnSpPr>
        <p:spPr>
          <a:xfrm flipH="1" flipV="1">
            <a:off x="7086600" y="7543800"/>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96" name="Group 295"/>
          <p:cNvGrpSpPr/>
          <p:nvPr/>
        </p:nvGrpSpPr>
        <p:grpSpPr>
          <a:xfrm>
            <a:off x="5604294" y="6494253"/>
            <a:ext cx="4524928" cy="282682"/>
            <a:chOff x="8686800" y="7519752"/>
            <a:chExt cx="4524928" cy="282682"/>
          </a:xfrm>
        </p:grpSpPr>
        <p:sp>
          <p:nvSpPr>
            <p:cNvPr id="329" name="Rectangle 328"/>
            <p:cNvSpPr/>
            <p:nvPr/>
          </p:nvSpPr>
          <p:spPr>
            <a:xfrm>
              <a:off x="9212446" y="7549011"/>
              <a:ext cx="407804" cy="20818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0" name="Group 329"/>
            <p:cNvGrpSpPr/>
            <p:nvPr/>
          </p:nvGrpSpPr>
          <p:grpSpPr>
            <a:xfrm>
              <a:off x="8686800" y="7519752"/>
              <a:ext cx="1676400" cy="282682"/>
              <a:chOff x="8686800" y="7519752"/>
              <a:chExt cx="1580682" cy="282682"/>
            </a:xfrm>
          </p:grpSpPr>
          <p:sp>
            <p:nvSpPr>
              <p:cNvPr id="348" name="TextBox 347"/>
              <p:cNvSpPr txBox="1"/>
              <p:nvPr/>
            </p:nvSpPr>
            <p:spPr>
              <a:xfrm>
                <a:off x="8686800" y="7519752"/>
                <a:ext cx="1580682" cy="282682"/>
              </a:xfrm>
              <a:prstGeom prst="rect">
                <a:avLst/>
              </a:prstGeom>
              <a:noFill/>
            </p:spPr>
            <p:txBody>
              <a:bodyPr wrap="square" lIns="112307" tIns="56154" rIns="112307" bIns="56154" rtlCol="0">
                <a:spAutoFit/>
              </a:bodyPr>
              <a:lstStyle>
                <a:defPPr>
                  <a:defRPr lang="en-US"/>
                </a:defPPr>
                <a:lvl1pPr>
                  <a:defRPr sz="1500">
                    <a:solidFill>
                      <a:schemeClr val="tx1">
                        <a:lumMod val="50000"/>
                        <a:lumOff val="50000"/>
                      </a:schemeClr>
                    </a:solidFill>
                  </a:defRPr>
                </a:lvl1pPr>
              </a:lstStyle>
              <a:p>
                <a:r>
                  <a:rPr lang="en-US" sz="1100" dirty="0" smtClean="0">
                    <a:solidFill>
                      <a:schemeClr val="tx1">
                        <a:lumMod val="65000"/>
                        <a:lumOff val="35000"/>
                      </a:schemeClr>
                    </a:solidFill>
                  </a:rPr>
                  <a:t>Show</a:t>
                </a:r>
                <a:r>
                  <a:rPr lang="en-US" sz="1100" b="1" dirty="0" smtClean="0">
                    <a:solidFill>
                      <a:schemeClr val="tx1">
                        <a:lumMod val="65000"/>
                        <a:lumOff val="35000"/>
                      </a:schemeClr>
                    </a:solidFill>
                  </a:rPr>
                  <a:t>    10          </a:t>
                </a:r>
                <a:r>
                  <a:rPr lang="en-US" sz="1100" dirty="0" smtClean="0">
                    <a:solidFill>
                      <a:schemeClr val="tx1">
                        <a:lumMod val="65000"/>
                        <a:lumOff val="35000"/>
                      </a:schemeClr>
                    </a:solidFill>
                  </a:rPr>
                  <a:t>per page</a:t>
                </a:r>
                <a:endParaRPr lang="en-US" sz="1100" dirty="0">
                  <a:solidFill>
                    <a:schemeClr val="tx1">
                      <a:lumMod val="65000"/>
                      <a:lumOff val="35000"/>
                    </a:schemeClr>
                  </a:solidFill>
                </a:endParaRPr>
              </a:p>
            </p:txBody>
          </p:sp>
          <p:sp>
            <p:nvSpPr>
              <p:cNvPr id="349" name="Isosceles Triangle 348"/>
              <p:cNvSpPr/>
              <p:nvPr/>
            </p:nvSpPr>
            <p:spPr>
              <a:xfrm flipV="1">
                <a:off x="9466983" y="7647921"/>
                <a:ext cx="63985" cy="5161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1" name="Group 330"/>
            <p:cNvGrpSpPr/>
            <p:nvPr/>
          </p:nvGrpSpPr>
          <p:grpSpPr>
            <a:xfrm>
              <a:off x="11070689" y="7528805"/>
              <a:ext cx="2141039" cy="267645"/>
              <a:chOff x="11070689" y="7528805"/>
              <a:chExt cx="2141039" cy="267645"/>
            </a:xfrm>
          </p:grpSpPr>
          <p:grpSp>
            <p:nvGrpSpPr>
              <p:cNvPr id="332" name="Group 331"/>
              <p:cNvGrpSpPr/>
              <p:nvPr/>
            </p:nvGrpSpPr>
            <p:grpSpPr>
              <a:xfrm>
                <a:off x="11455110" y="7528805"/>
                <a:ext cx="1356274" cy="267645"/>
                <a:chOff x="11500830" y="7528805"/>
                <a:chExt cx="1356274" cy="267645"/>
              </a:xfrm>
            </p:grpSpPr>
            <p:sp>
              <p:nvSpPr>
                <p:cNvPr id="337" name="Rectangle 336"/>
                <p:cNvSpPr/>
                <p:nvPr/>
              </p:nvSpPr>
              <p:spPr>
                <a:xfrm>
                  <a:off x="11500830" y="7528805"/>
                  <a:ext cx="264495" cy="267645"/>
                </a:xfrm>
                <a:prstGeom prst="rect">
                  <a:avLst/>
                </a:prstGeom>
                <a:solidFill>
                  <a:schemeClr val="tx1">
                    <a:lumMod val="65000"/>
                    <a:lumOff val="3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p:cNvSpPr/>
                <p:nvPr/>
              </p:nvSpPr>
              <p:spPr>
                <a:xfrm>
                  <a:off x="11775150"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p:cNvSpPr/>
                <p:nvPr/>
              </p:nvSpPr>
              <p:spPr>
                <a:xfrm>
                  <a:off x="12049470"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12321933"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12592609" y="7528805"/>
                  <a:ext cx="264495" cy="267645"/>
                </a:xfrm>
                <a:prstGeom prst="rect">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TextBox 341"/>
                <p:cNvSpPr txBox="1"/>
                <p:nvPr/>
              </p:nvSpPr>
              <p:spPr>
                <a:xfrm>
                  <a:off x="11597496" y="7581835"/>
                  <a:ext cx="89926" cy="161583"/>
                </a:xfrm>
                <a:prstGeom prst="rect">
                  <a:avLst/>
                </a:prstGeom>
                <a:noFill/>
              </p:spPr>
              <p:txBody>
                <a:bodyPr wrap="square" lIns="0" tIns="0" rIns="0" bIns="0" rtlCol="0">
                  <a:spAutoFit/>
                </a:bodyPr>
                <a:lstStyle/>
                <a:p>
                  <a:r>
                    <a:rPr lang="en-US" sz="1050" dirty="0">
                      <a:solidFill>
                        <a:schemeClr val="bg1">
                          <a:lumMod val="95000"/>
                        </a:schemeClr>
                      </a:solidFill>
                    </a:rPr>
                    <a:t>1</a:t>
                  </a:r>
                </a:p>
              </p:txBody>
            </p:sp>
            <p:sp>
              <p:nvSpPr>
                <p:cNvPr id="343" name="TextBox 342"/>
                <p:cNvSpPr txBox="1"/>
                <p:nvPr/>
              </p:nvSpPr>
              <p:spPr>
                <a:xfrm>
                  <a:off x="11867146" y="7581835"/>
                  <a:ext cx="89926"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2</a:t>
                  </a:r>
                  <a:endParaRPr lang="en-US" sz="1050" dirty="0">
                    <a:solidFill>
                      <a:schemeClr val="tx1">
                        <a:lumMod val="50000"/>
                        <a:lumOff val="50000"/>
                      </a:schemeClr>
                    </a:solidFill>
                  </a:endParaRPr>
                </a:p>
              </p:txBody>
            </p:sp>
            <p:sp>
              <p:nvSpPr>
                <p:cNvPr id="345" name="TextBox 344"/>
                <p:cNvSpPr txBox="1"/>
                <p:nvPr/>
              </p:nvSpPr>
              <p:spPr>
                <a:xfrm>
                  <a:off x="12142471" y="7581835"/>
                  <a:ext cx="89926"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3</a:t>
                  </a:r>
                  <a:endParaRPr lang="en-US" sz="1050" dirty="0">
                    <a:solidFill>
                      <a:schemeClr val="tx1">
                        <a:lumMod val="50000"/>
                        <a:lumOff val="50000"/>
                      </a:schemeClr>
                    </a:solidFill>
                  </a:endParaRPr>
                </a:p>
              </p:txBody>
            </p:sp>
            <p:sp>
              <p:nvSpPr>
                <p:cNvPr id="346" name="TextBox 345"/>
                <p:cNvSpPr txBox="1"/>
                <p:nvPr/>
              </p:nvSpPr>
              <p:spPr>
                <a:xfrm>
                  <a:off x="12409216" y="7581835"/>
                  <a:ext cx="158817"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4</a:t>
                  </a:r>
                  <a:endParaRPr lang="en-US" sz="1050" dirty="0">
                    <a:solidFill>
                      <a:schemeClr val="tx1">
                        <a:lumMod val="50000"/>
                        <a:lumOff val="50000"/>
                      </a:schemeClr>
                    </a:solidFill>
                  </a:endParaRPr>
                </a:p>
              </p:txBody>
            </p:sp>
            <p:sp>
              <p:nvSpPr>
                <p:cNvPr id="347" name="TextBox 346"/>
                <p:cNvSpPr txBox="1"/>
                <p:nvPr/>
              </p:nvSpPr>
              <p:spPr>
                <a:xfrm>
                  <a:off x="12690018" y="7581835"/>
                  <a:ext cx="79408" cy="161583"/>
                </a:xfrm>
                <a:prstGeom prst="rect">
                  <a:avLst/>
                </a:prstGeom>
                <a:noFill/>
              </p:spPr>
              <p:txBody>
                <a:bodyPr wrap="square" lIns="0" tIns="0" rIns="0" bIns="0" rtlCol="0">
                  <a:spAutoFit/>
                </a:bodyPr>
                <a:lstStyle/>
                <a:p>
                  <a:r>
                    <a:rPr lang="en-US" sz="1050" dirty="0" smtClean="0">
                      <a:solidFill>
                        <a:schemeClr val="tx1">
                          <a:lumMod val="50000"/>
                          <a:lumOff val="50000"/>
                        </a:schemeClr>
                      </a:solidFill>
                    </a:rPr>
                    <a:t>5</a:t>
                  </a:r>
                  <a:endParaRPr lang="en-US" sz="1050" dirty="0">
                    <a:solidFill>
                      <a:schemeClr val="tx1">
                        <a:lumMod val="50000"/>
                        <a:lumOff val="50000"/>
                      </a:schemeClr>
                    </a:solidFill>
                  </a:endParaRPr>
                </a:p>
              </p:txBody>
            </p:sp>
          </p:grpSp>
          <p:sp>
            <p:nvSpPr>
              <p:cNvPr id="333" name="Play Icon"/>
              <p:cNvSpPr>
                <a:spLocks noChangeAspect="1"/>
              </p:cNvSpPr>
              <p:nvPr/>
            </p:nvSpPr>
            <p:spPr bwMode="auto">
              <a:xfrm>
                <a:off x="12860302" y="7615201"/>
                <a:ext cx="71563" cy="110597"/>
              </a:xfrm>
              <a:custGeom>
                <a:avLst/>
                <a:gdLst>
                  <a:gd name="T0" fmla="*/ 0 w 66"/>
                  <a:gd name="T1" fmla="*/ 0 h 102"/>
                  <a:gd name="T2" fmla="*/ 66 w 66"/>
                  <a:gd name="T3" fmla="*/ 50 h 102"/>
                  <a:gd name="T4" fmla="*/ 66 w 66"/>
                  <a:gd name="T5" fmla="*/ 53 h 102"/>
                  <a:gd name="T6" fmla="*/ 0 w 66"/>
                  <a:gd name="T7" fmla="*/ 102 h 102"/>
                  <a:gd name="T8" fmla="*/ 0 w 66"/>
                  <a:gd name="T9" fmla="*/ 0 h 102"/>
                </a:gdLst>
                <a:ahLst/>
                <a:cxnLst>
                  <a:cxn ang="0">
                    <a:pos x="T0" y="T1"/>
                  </a:cxn>
                  <a:cxn ang="0">
                    <a:pos x="T2" y="T3"/>
                  </a:cxn>
                  <a:cxn ang="0">
                    <a:pos x="T4" y="T5"/>
                  </a:cxn>
                  <a:cxn ang="0">
                    <a:pos x="T6" y="T7"/>
                  </a:cxn>
                  <a:cxn ang="0">
                    <a:pos x="T8" y="T9"/>
                  </a:cxn>
                </a:cxnLst>
                <a:rect l="0" t="0" r="r" b="b"/>
                <a:pathLst>
                  <a:path w="66" h="102">
                    <a:moveTo>
                      <a:pt x="0" y="0"/>
                    </a:moveTo>
                    <a:lnTo>
                      <a:pt x="66" y="50"/>
                    </a:lnTo>
                    <a:lnTo>
                      <a:pt x="66" y="53"/>
                    </a:lnTo>
                    <a:lnTo>
                      <a:pt x="0" y="102"/>
                    </a:lnTo>
                    <a:lnTo>
                      <a:pt x="0" y="0"/>
                    </a:lnTo>
                    <a:close/>
                  </a:path>
                </a:pathLst>
              </a:custGeom>
              <a:solidFill>
                <a:schemeClr val="bg1">
                  <a:lumMod val="65000"/>
                </a:schemeClr>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34" name="Skip Forward Icon"/>
              <p:cNvSpPr>
                <a:spLocks noChangeAspect="1" noEditPoints="1"/>
              </p:cNvSpPr>
              <p:nvPr/>
            </p:nvSpPr>
            <p:spPr bwMode="auto">
              <a:xfrm>
                <a:off x="13018052" y="7615201"/>
                <a:ext cx="193676" cy="104775"/>
              </a:xfrm>
              <a:custGeom>
                <a:avLst/>
                <a:gdLst>
                  <a:gd name="T0" fmla="*/ 0 w 677"/>
                  <a:gd name="T1" fmla="*/ 0 h 367"/>
                  <a:gd name="T2" fmla="*/ 240 w 677"/>
                  <a:gd name="T3" fmla="*/ 184 h 367"/>
                  <a:gd name="T4" fmla="*/ 0 w 677"/>
                  <a:gd name="T5" fmla="*/ 367 h 367"/>
                  <a:gd name="T6" fmla="*/ 0 w 677"/>
                  <a:gd name="T7" fmla="*/ 0 h 367"/>
                  <a:gd name="T8" fmla="*/ 311 w 677"/>
                  <a:gd name="T9" fmla="*/ 0 h 367"/>
                  <a:gd name="T10" fmla="*/ 550 w 677"/>
                  <a:gd name="T11" fmla="*/ 184 h 367"/>
                  <a:gd name="T12" fmla="*/ 311 w 677"/>
                  <a:gd name="T13" fmla="*/ 367 h 367"/>
                  <a:gd name="T14" fmla="*/ 311 w 677"/>
                  <a:gd name="T15" fmla="*/ 0 h 367"/>
                  <a:gd name="T16" fmla="*/ 593 w 677"/>
                  <a:gd name="T17" fmla="*/ 15 h 367"/>
                  <a:gd name="T18" fmla="*/ 677 w 677"/>
                  <a:gd name="T19" fmla="*/ 15 h 367"/>
                  <a:gd name="T20" fmla="*/ 677 w 677"/>
                  <a:gd name="T21" fmla="*/ 353 h 367"/>
                  <a:gd name="T22" fmla="*/ 593 w 677"/>
                  <a:gd name="T23" fmla="*/ 353 h 367"/>
                  <a:gd name="T24" fmla="*/ 593 w 677"/>
                  <a:gd name="T25" fmla="*/ 1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7" h="367">
                    <a:moveTo>
                      <a:pt x="0" y="0"/>
                    </a:moveTo>
                    <a:lnTo>
                      <a:pt x="240" y="184"/>
                    </a:lnTo>
                    <a:lnTo>
                      <a:pt x="0" y="367"/>
                    </a:lnTo>
                    <a:lnTo>
                      <a:pt x="0" y="0"/>
                    </a:lnTo>
                    <a:close/>
                    <a:moveTo>
                      <a:pt x="311" y="0"/>
                    </a:moveTo>
                    <a:lnTo>
                      <a:pt x="550" y="184"/>
                    </a:lnTo>
                    <a:lnTo>
                      <a:pt x="311" y="367"/>
                    </a:lnTo>
                    <a:lnTo>
                      <a:pt x="311" y="0"/>
                    </a:lnTo>
                    <a:close/>
                    <a:moveTo>
                      <a:pt x="593" y="15"/>
                    </a:moveTo>
                    <a:lnTo>
                      <a:pt x="677" y="15"/>
                    </a:lnTo>
                    <a:lnTo>
                      <a:pt x="677" y="353"/>
                    </a:lnTo>
                    <a:lnTo>
                      <a:pt x="593" y="353"/>
                    </a:lnTo>
                    <a:lnTo>
                      <a:pt x="593" y="15"/>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35" name="Play Icon"/>
              <p:cNvSpPr>
                <a:spLocks noChangeAspect="1"/>
              </p:cNvSpPr>
              <p:nvPr/>
            </p:nvSpPr>
            <p:spPr bwMode="auto">
              <a:xfrm flipH="1">
                <a:off x="11328324" y="7615201"/>
                <a:ext cx="71563" cy="110597"/>
              </a:xfrm>
              <a:custGeom>
                <a:avLst/>
                <a:gdLst>
                  <a:gd name="T0" fmla="*/ 0 w 66"/>
                  <a:gd name="T1" fmla="*/ 0 h 102"/>
                  <a:gd name="T2" fmla="*/ 66 w 66"/>
                  <a:gd name="T3" fmla="*/ 50 h 102"/>
                  <a:gd name="T4" fmla="*/ 66 w 66"/>
                  <a:gd name="T5" fmla="*/ 53 h 102"/>
                  <a:gd name="T6" fmla="*/ 0 w 66"/>
                  <a:gd name="T7" fmla="*/ 102 h 102"/>
                  <a:gd name="T8" fmla="*/ 0 w 66"/>
                  <a:gd name="T9" fmla="*/ 0 h 102"/>
                </a:gdLst>
                <a:ahLst/>
                <a:cxnLst>
                  <a:cxn ang="0">
                    <a:pos x="T0" y="T1"/>
                  </a:cxn>
                  <a:cxn ang="0">
                    <a:pos x="T2" y="T3"/>
                  </a:cxn>
                  <a:cxn ang="0">
                    <a:pos x="T4" y="T5"/>
                  </a:cxn>
                  <a:cxn ang="0">
                    <a:pos x="T6" y="T7"/>
                  </a:cxn>
                  <a:cxn ang="0">
                    <a:pos x="T8" y="T9"/>
                  </a:cxn>
                </a:cxnLst>
                <a:rect l="0" t="0" r="r" b="b"/>
                <a:pathLst>
                  <a:path w="66" h="102">
                    <a:moveTo>
                      <a:pt x="0" y="0"/>
                    </a:moveTo>
                    <a:lnTo>
                      <a:pt x="66" y="50"/>
                    </a:lnTo>
                    <a:lnTo>
                      <a:pt x="66" y="53"/>
                    </a:lnTo>
                    <a:lnTo>
                      <a:pt x="0" y="102"/>
                    </a:lnTo>
                    <a:lnTo>
                      <a:pt x="0" y="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36" name="Skip Forward Icon"/>
              <p:cNvSpPr>
                <a:spLocks noChangeAspect="1" noEditPoints="1"/>
              </p:cNvSpPr>
              <p:nvPr/>
            </p:nvSpPr>
            <p:spPr bwMode="auto">
              <a:xfrm flipH="1">
                <a:off x="11070689" y="7615201"/>
                <a:ext cx="193676" cy="104775"/>
              </a:xfrm>
              <a:custGeom>
                <a:avLst/>
                <a:gdLst>
                  <a:gd name="T0" fmla="*/ 0 w 677"/>
                  <a:gd name="T1" fmla="*/ 0 h 367"/>
                  <a:gd name="T2" fmla="*/ 240 w 677"/>
                  <a:gd name="T3" fmla="*/ 184 h 367"/>
                  <a:gd name="T4" fmla="*/ 0 w 677"/>
                  <a:gd name="T5" fmla="*/ 367 h 367"/>
                  <a:gd name="T6" fmla="*/ 0 w 677"/>
                  <a:gd name="T7" fmla="*/ 0 h 367"/>
                  <a:gd name="T8" fmla="*/ 311 w 677"/>
                  <a:gd name="T9" fmla="*/ 0 h 367"/>
                  <a:gd name="T10" fmla="*/ 550 w 677"/>
                  <a:gd name="T11" fmla="*/ 184 h 367"/>
                  <a:gd name="T12" fmla="*/ 311 w 677"/>
                  <a:gd name="T13" fmla="*/ 367 h 367"/>
                  <a:gd name="T14" fmla="*/ 311 w 677"/>
                  <a:gd name="T15" fmla="*/ 0 h 367"/>
                  <a:gd name="T16" fmla="*/ 593 w 677"/>
                  <a:gd name="T17" fmla="*/ 15 h 367"/>
                  <a:gd name="T18" fmla="*/ 677 w 677"/>
                  <a:gd name="T19" fmla="*/ 15 h 367"/>
                  <a:gd name="T20" fmla="*/ 677 w 677"/>
                  <a:gd name="T21" fmla="*/ 353 h 367"/>
                  <a:gd name="T22" fmla="*/ 593 w 677"/>
                  <a:gd name="T23" fmla="*/ 353 h 367"/>
                  <a:gd name="T24" fmla="*/ 593 w 677"/>
                  <a:gd name="T25" fmla="*/ 15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7" h="367">
                    <a:moveTo>
                      <a:pt x="0" y="0"/>
                    </a:moveTo>
                    <a:lnTo>
                      <a:pt x="240" y="184"/>
                    </a:lnTo>
                    <a:lnTo>
                      <a:pt x="0" y="367"/>
                    </a:lnTo>
                    <a:lnTo>
                      <a:pt x="0" y="0"/>
                    </a:lnTo>
                    <a:close/>
                    <a:moveTo>
                      <a:pt x="311" y="0"/>
                    </a:moveTo>
                    <a:lnTo>
                      <a:pt x="550" y="184"/>
                    </a:lnTo>
                    <a:lnTo>
                      <a:pt x="311" y="367"/>
                    </a:lnTo>
                    <a:lnTo>
                      <a:pt x="311" y="0"/>
                    </a:lnTo>
                    <a:close/>
                    <a:moveTo>
                      <a:pt x="593" y="15"/>
                    </a:moveTo>
                    <a:lnTo>
                      <a:pt x="677" y="15"/>
                    </a:lnTo>
                    <a:lnTo>
                      <a:pt x="677" y="353"/>
                    </a:lnTo>
                    <a:lnTo>
                      <a:pt x="593" y="353"/>
                    </a:lnTo>
                    <a:lnTo>
                      <a:pt x="593" y="15"/>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sp>
        <p:nvSpPr>
          <p:cNvPr id="238" name="TextBox 237"/>
          <p:cNvSpPr txBox="1"/>
          <p:nvPr/>
        </p:nvSpPr>
        <p:spPr>
          <a:xfrm>
            <a:off x="13639800" y="562597"/>
            <a:ext cx="3581400" cy="830997"/>
          </a:xfrm>
          <a:prstGeom prst="rect">
            <a:avLst/>
          </a:prstGeom>
          <a:noFill/>
        </p:spPr>
        <p:txBody>
          <a:bodyPr wrap="square" rtlCol="0">
            <a:spAutoFit/>
          </a:bodyPr>
          <a:lstStyle>
            <a:defPPr>
              <a:defRPr lang="en-US"/>
            </a:defPPr>
            <a:lvl1pPr>
              <a:defRPr sz="1200" b="1">
                <a:solidFill>
                  <a:srgbClr val="7A3F9D"/>
                </a:solidFill>
                <a:latin typeface="Segoe UI" pitchFamily="34" charset="0"/>
                <a:ea typeface="Segoe UI" pitchFamily="34" charset="0"/>
                <a:cs typeface="Segoe UI" pitchFamily="34" charset="0"/>
              </a:defRPr>
            </a:lvl1pPr>
          </a:lstStyle>
          <a:p>
            <a:pPr lvl="0"/>
            <a:r>
              <a:rPr lang="en-US" sz="1600" b="0" dirty="0" smtClean="0">
                <a:solidFill>
                  <a:prstClr val="black"/>
                </a:solidFill>
                <a:latin typeface="Calibri"/>
              </a:rPr>
              <a:t> </a:t>
            </a:r>
            <a:endParaRPr lang="en-US" sz="1600" b="0" dirty="0" smtClean="0">
              <a:solidFill>
                <a:prstClr val="black"/>
              </a:solidFill>
              <a:latin typeface="Calibri"/>
            </a:endParaRPr>
          </a:p>
          <a:p>
            <a:pPr marL="342900" lvl="0" indent="-342900">
              <a:buAutoNum type="arabicParenR"/>
            </a:pPr>
            <a:r>
              <a:rPr lang="en-US" sz="1600" b="0" dirty="0" smtClean="0">
                <a:solidFill>
                  <a:prstClr val="black"/>
                </a:solidFill>
                <a:latin typeface="Calibri"/>
              </a:rPr>
              <a:t>User </a:t>
            </a:r>
            <a:r>
              <a:rPr lang="en-US" sz="1600" b="0" dirty="0" smtClean="0">
                <a:solidFill>
                  <a:prstClr val="black"/>
                </a:solidFill>
                <a:latin typeface="Calibri"/>
              </a:rPr>
              <a:t>a</a:t>
            </a:r>
            <a:r>
              <a:rPr lang="en-US" sz="1600" b="0" dirty="0" smtClean="0">
                <a:solidFill>
                  <a:prstClr val="black"/>
                </a:solidFill>
                <a:latin typeface="Calibri"/>
              </a:rPr>
              <a:t>dds two datasets</a:t>
            </a:r>
            <a:endParaRPr lang="en-US" sz="1600" b="0" dirty="0" smtClean="0">
              <a:solidFill>
                <a:prstClr val="black"/>
              </a:solidFill>
              <a:latin typeface="Calibri"/>
            </a:endParaRPr>
          </a:p>
          <a:p>
            <a:pPr marL="342900" lvl="0" indent="-342900">
              <a:buAutoNum type="arabicParenR"/>
            </a:pPr>
            <a:r>
              <a:rPr lang="en-US" sz="1600" b="0" dirty="0" smtClean="0">
                <a:solidFill>
                  <a:prstClr val="black"/>
                </a:solidFill>
                <a:latin typeface="Calibri"/>
              </a:rPr>
              <a:t>Clicks Next</a:t>
            </a:r>
          </a:p>
        </p:txBody>
      </p:sp>
      <p:sp>
        <p:nvSpPr>
          <p:cNvPr id="243" name="Oval 242"/>
          <p:cNvSpPr/>
          <p:nvPr/>
        </p:nvSpPr>
        <p:spPr>
          <a:xfrm>
            <a:off x="1205412" y="3215640"/>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Tree>
    <p:extLst>
      <p:ext uri="{BB962C8B-B14F-4D97-AF65-F5344CB8AC3E}">
        <p14:creationId xmlns:p14="http://schemas.microsoft.com/office/powerpoint/2010/main" val="4224492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621871" y="550505"/>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6002000" y="8051378"/>
            <a:ext cx="502920" cy="462492"/>
          </a:xfrm>
        </p:spPr>
        <p:txBody>
          <a:bodyPr/>
          <a:lstStyle/>
          <a:p>
            <a:fld id="{5BDC5199-83AF-4B0B-9131-692EF867DC0A}" type="slidenum">
              <a:rPr lang="en-US" smtClean="0">
                <a:solidFill>
                  <a:prstClr val="black">
                    <a:tint val="75000"/>
                  </a:prstClr>
                </a:solidFill>
              </a:rPr>
              <a:pPr/>
              <a:t>4</a:t>
            </a:fld>
            <a:endParaRPr lang="en-US" dirty="0">
              <a:solidFill>
                <a:prstClr val="black">
                  <a:tint val="75000"/>
                </a:prstClr>
              </a:solidFill>
            </a:endParaRPr>
          </a:p>
        </p:txBody>
      </p:sp>
      <p:sp>
        <p:nvSpPr>
          <p:cNvPr id="316" name="Log Out Icon"/>
          <p:cNvSpPr>
            <a:spLocks noChangeAspect="1" noEditPoints="1"/>
          </p:cNvSpPr>
          <p:nvPr/>
        </p:nvSpPr>
        <p:spPr bwMode="auto">
          <a:xfrm>
            <a:off x="8884314" y="1901952"/>
            <a:ext cx="247216" cy="257782"/>
          </a:xfrm>
          <a:custGeom>
            <a:avLst/>
            <a:gdLst>
              <a:gd name="T0" fmla="*/ 142 w 650"/>
              <a:gd name="T1" fmla="*/ 282 h 677"/>
              <a:gd name="T2" fmla="*/ 396 w 650"/>
              <a:gd name="T3" fmla="*/ 282 h 677"/>
              <a:gd name="T4" fmla="*/ 254 w 650"/>
              <a:gd name="T5" fmla="*/ 169 h 677"/>
              <a:gd name="T6" fmla="*/ 452 w 650"/>
              <a:gd name="T7" fmla="*/ 169 h 677"/>
              <a:gd name="T8" fmla="*/ 650 w 650"/>
              <a:gd name="T9" fmla="*/ 339 h 677"/>
              <a:gd name="T10" fmla="*/ 452 w 650"/>
              <a:gd name="T11" fmla="*/ 508 h 677"/>
              <a:gd name="T12" fmla="*/ 254 w 650"/>
              <a:gd name="T13" fmla="*/ 508 h 677"/>
              <a:gd name="T14" fmla="*/ 396 w 650"/>
              <a:gd name="T15" fmla="*/ 395 h 677"/>
              <a:gd name="T16" fmla="*/ 142 w 650"/>
              <a:gd name="T17" fmla="*/ 395 h 677"/>
              <a:gd name="T18" fmla="*/ 142 w 650"/>
              <a:gd name="T19" fmla="*/ 282 h 677"/>
              <a:gd name="T20" fmla="*/ 508 w 650"/>
              <a:gd name="T21" fmla="*/ 0 h 677"/>
              <a:gd name="T22" fmla="*/ 508 w 650"/>
              <a:gd name="T23" fmla="*/ 141 h 677"/>
              <a:gd name="T24" fmla="*/ 452 w 650"/>
              <a:gd name="T25" fmla="*/ 141 h 677"/>
              <a:gd name="T26" fmla="*/ 452 w 650"/>
              <a:gd name="T27" fmla="*/ 56 h 677"/>
              <a:gd name="T28" fmla="*/ 57 w 650"/>
              <a:gd name="T29" fmla="*/ 56 h 677"/>
              <a:gd name="T30" fmla="*/ 57 w 650"/>
              <a:gd name="T31" fmla="*/ 621 h 677"/>
              <a:gd name="T32" fmla="*/ 452 w 650"/>
              <a:gd name="T33" fmla="*/ 621 h 677"/>
              <a:gd name="T34" fmla="*/ 452 w 650"/>
              <a:gd name="T35" fmla="*/ 536 h 677"/>
              <a:gd name="T36" fmla="*/ 508 w 650"/>
              <a:gd name="T37" fmla="*/ 536 h 677"/>
              <a:gd name="T38" fmla="*/ 508 w 650"/>
              <a:gd name="T39" fmla="*/ 677 h 677"/>
              <a:gd name="T40" fmla="*/ 0 w 650"/>
              <a:gd name="T41" fmla="*/ 677 h 677"/>
              <a:gd name="T42" fmla="*/ 0 w 650"/>
              <a:gd name="T43" fmla="*/ 0 h 677"/>
              <a:gd name="T44" fmla="*/ 508 w 650"/>
              <a:gd name="T4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0" h="677">
                <a:moveTo>
                  <a:pt x="142" y="282"/>
                </a:moveTo>
                <a:lnTo>
                  <a:pt x="396" y="282"/>
                </a:lnTo>
                <a:lnTo>
                  <a:pt x="254" y="169"/>
                </a:lnTo>
                <a:lnTo>
                  <a:pt x="452" y="169"/>
                </a:lnTo>
                <a:lnTo>
                  <a:pt x="650" y="339"/>
                </a:lnTo>
                <a:lnTo>
                  <a:pt x="452" y="508"/>
                </a:lnTo>
                <a:lnTo>
                  <a:pt x="254" y="508"/>
                </a:lnTo>
                <a:lnTo>
                  <a:pt x="396" y="395"/>
                </a:lnTo>
                <a:lnTo>
                  <a:pt x="142" y="395"/>
                </a:lnTo>
                <a:lnTo>
                  <a:pt x="142" y="282"/>
                </a:lnTo>
                <a:close/>
                <a:moveTo>
                  <a:pt x="508" y="0"/>
                </a:moveTo>
                <a:lnTo>
                  <a:pt x="508" y="141"/>
                </a:lnTo>
                <a:lnTo>
                  <a:pt x="452" y="141"/>
                </a:lnTo>
                <a:lnTo>
                  <a:pt x="452" y="56"/>
                </a:lnTo>
                <a:lnTo>
                  <a:pt x="57" y="56"/>
                </a:lnTo>
                <a:lnTo>
                  <a:pt x="57" y="621"/>
                </a:lnTo>
                <a:lnTo>
                  <a:pt x="452" y="621"/>
                </a:lnTo>
                <a:lnTo>
                  <a:pt x="452" y="536"/>
                </a:lnTo>
                <a:lnTo>
                  <a:pt x="508" y="536"/>
                </a:lnTo>
                <a:lnTo>
                  <a:pt x="508" y="677"/>
                </a:lnTo>
                <a:lnTo>
                  <a:pt x="0" y="677"/>
                </a:lnTo>
                <a:lnTo>
                  <a:pt x="0" y="0"/>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9" name="Rounded Rectangle 18"/>
          <p:cNvSpPr/>
          <p:nvPr/>
        </p:nvSpPr>
        <p:spPr>
          <a:xfrm>
            <a:off x="10420350" y="1539812"/>
            <a:ext cx="1861942" cy="272653"/>
          </a:xfrm>
          <a:prstGeom prst="roundRect">
            <a:avLst>
              <a:gd name="adj" fmla="val 50000"/>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Search Icon"/>
          <p:cNvSpPr>
            <a:spLocks noChangeAspect="1" noEditPoints="1"/>
          </p:cNvSpPr>
          <p:nvPr/>
        </p:nvSpPr>
        <p:spPr bwMode="auto">
          <a:xfrm flipH="1">
            <a:off x="10502900" y="1612900"/>
            <a:ext cx="126427" cy="127621"/>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1" name="Isosceles Triangle 320"/>
          <p:cNvSpPr/>
          <p:nvPr/>
        </p:nvSpPr>
        <p:spPr>
          <a:xfrm flipV="1">
            <a:off x="10648892" y="1675984"/>
            <a:ext cx="79847" cy="53766"/>
          </a:xfrm>
          <a:prstGeom prst="triangle">
            <a:avLst>
              <a:gd name="adj" fmla="val 53125"/>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p>
        </p:txBody>
      </p:sp>
      <p:sp>
        <p:nvSpPr>
          <p:cNvPr id="323" name="TextBox 322"/>
          <p:cNvSpPr txBox="1"/>
          <p:nvPr/>
        </p:nvSpPr>
        <p:spPr>
          <a:xfrm>
            <a:off x="10874516" y="1592068"/>
            <a:ext cx="1183472" cy="184666"/>
          </a:xfrm>
          <a:prstGeom prst="rect">
            <a:avLst/>
          </a:prstGeom>
          <a:noFill/>
        </p:spPr>
        <p:txBody>
          <a:bodyPr wrap="square" lIns="0" tIns="0" rIns="0" bIns="0" rtlCol="0">
            <a:spAutoFit/>
          </a:bodyPr>
          <a:lstStyle/>
          <a:p>
            <a:r>
              <a:rPr lang="en-US" sz="1200" dirty="0" smtClean="0">
                <a:solidFill>
                  <a:schemeClr val="bg1">
                    <a:lumMod val="75000"/>
                  </a:schemeClr>
                </a:solidFill>
              </a:rPr>
              <a:t>Search</a:t>
            </a:r>
            <a:endParaRPr lang="en-US" sz="1200" dirty="0">
              <a:solidFill>
                <a:schemeClr val="bg1">
                  <a:lumMod val="75000"/>
                </a:schemeClr>
              </a:solidFill>
            </a:endParaRPr>
          </a:p>
        </p:txBody>
      </p:sp>
      <p:sp>
        <p:nvSpPr>
          <p:cNvPr id="245" name="TextBox 244"/>
          <p:cNvSpPr txBox="1"/>
          <p:nvPr/>
        </p:nvSpPr>
        <p:spPr>
          <a:xfrm>
            <a:off x="9508892" y="1947310"/>
            <a:ext cx="1981200" cy="307777"/>
          </a:xfrm>
          <a:prstGeom prst="rect">
            <a:avLst/>
          </a:prstGeom>
          <a:noFill/>
        </p:spPr>
        <p:txBody>
          <a:bodyPr wrap="square" rtlCol="0">
            <a:spAutoFit/>
          </a:bodyPr>
          <a:lstStyle/>
          <a:p>
            <a:r>
              <a:rPr lang="en-US" sz="1400" b="1" dirty="0" smtClean="0">
                <a:solidFill>
                  <a:schemeClr val="bg1">
                    <a:lumMod val="50000"/>
                  </a:schemeClr>
                </a:solidFill>
              </a:rPr>
              <a:t>Measure Details</a:t>
            </a:r>
            <a:endParaRPr lang="en-US" sz="1400" b="1" dirty="0">
              <a:solidFill>
                <a:schemeClr val="bg1">
                  <a:lumMod val="50000"/>
                </a:schemeClr>
              </a:solidFill>
            </a:endParaRPr>
          </a:p>
        </p:txBody>
      </p:sp>
      <p:sp>
        <p:nvSpPr>
          <p:cNvPr id="183" name="Rectangle 182"/>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184" name="Picture 2" descr="delete, exit, remove icon"/>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838200" y="838200"/>
            <a:ext cx="11353800" cy="7010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a:off x="855453" y="1338942"/>
            <a:ext cx="11336547"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cxnSp>
        <p:nvCxnSpPr>
          <p:cNvPr id="203" name="Straight Connector 202"/>
          <p:cNvCxnSpPr/>
          <p:nvPr/>
        </p:nvCxnSpPr>
        <p:spPr>
          <a:xfrm flipV="1">
            <a:off x="692988" y="838200"/>
            <a:ext cx="1170432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812535" y="423446"/>
            <a:ext cx="2540265" cy="338554"/>
            <a:chOff x="812535" y="423446"/>
            <a:chExt cx="2540265" cy="338554"/>
          </a:xfrm>
        </p:grpSpPr>
        <p:sp>
          <p:nvSpPr>
            <p:cNvPr id="241" name="TextBox 240"/>
            <p:cNvSpPr txBox="1"/>
            <p:nvPr/>
          </p:nvSpPr>
          <p:spPr>
            <a:xfrm>
              <a:off x="812535" y="423446"/>
              <a:ext cx="1625865" cy="338554"/>
            </a:xfrm>
            <a:prstGeom prst="rect">
              <a:avLst/>
            </a:prstGeom>
            <a:noFill/>
          </p:spPr>
          <p:txBody>
            <a:bodyPr wrap="square" rtlCol="0">
              <a:spAutoFit/>
            </a:bodyPr>
            <a:lstStyle/>
            <a:p>
              <a:r>
                <a:rPr lang="en-US" sz="1600" b="1" dirty="0" smtClean="0">
                  <a:solidFill>
                    <a:schemeClr val="tx1">
                      <a:lumMod val="65000"/>
                      <a:lumOff val="35000"/>
                    </a:schemeClr>
                  </a:solidFill>
                </a:rPr>
                <a:t>Enter details for</a:t>
              </a:r>
              <a:endParaRPr lang="en-US" sz="1600" b="1" dirty="0">
                <a:solidFill>
                  <a:schemeClr val="tx1">
                    <a:lumMod val="65000"/>
                    <a:lumOff val="35000"/>
                  </a:schemeClr>
                </a:solidFill>
              </a:endParaRPr>
            </a:p>
          </p:txBody>
        </p:sp>
        <p:sp>
          <p:nvSpPr>
            <p:cNvPr id="247" name="TextBox 246"/>
            <p:cNvSpPr txBox="1"/>
            <p:nvPr/>
          </p:nvSpPr>
          <p:spPr>
            <a:xfrm>
              <a:off x="2387600" y="448846"/>
              <a:ext cx="965200" cy="313154"/>
            </a:xfrm>
            <a:prstGeom prst="rect">
              <a:avLst/>
            </a:prstGeom>
            <a:noFill/>
          </p:spPr>
          <p:txBody>
            <a:bodyPr wrap="square" rtlCol="0">
              <a:spAutoFit/>
            </a:bodyPr>
            <a:lstStyle/>
            <a:p>
              <a:r>
                <a:rPr lang="en-US" sz="1400" dirty="0" smtClean="0">
                  <a:solidFill>
                    <a:schemeClr val="tx1">
                      <a:lumMod val="75000"/>
                      <a:lumOff val="25000"/>
                    </a:schemeClr>
                  </a:solidFill>
                </a:rPr>
                <a:t>Measure 1</a:t>
              </a:r>
              <a:endParaRPr lang="en-US" sz="1400" dirty="0">
                <a:solidFill>
                  <a:schemeClr val="tx1">
                    <a:lumMod val="75000"/>
                    <a:lumOff val="25000"/>
                  </a:schemeClr>
                </a:solidFill>
              </a:endParaRPr>
            </a:p>
          </p:txBody>
        </p:sp>
      </p:grpSp>
      <p:sp>
        <p:nvSpPr>
          <p:cNvPr id="272" name="Rectangle 271"/>
          <p:cNvSpPr/>
          <p:nvPr/>
        </p:nvSpPr>
        <p:spPr>
          <a:xfrm>
            <a:off x="914400" y="1790700"/>
            <a:ext cx="11201400" cy="5676900"/>
          </a:xfrm>
          <a:prstGeom prst="rect">
            <a:avLst/>
          </a:prstGeom>
          <a:solidFill>
            <a:schemeClr val="bg1"/>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2554104" y="1404904"/>
            <a:ext cx="237285" cy="2372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267" name="TextBox 266"/>
          <p:cNvSpPr txBox="1"/>
          <p:nvPr/>
        </p:nvSpPr>
        <p:spPr>
          <a:xfrm>
            <a:off x="2762910" y="1396588"/>
            <a:ext cx="1244865" cy="253916"/>
          </a:xfrm>
          <a:prstGeom prst="rect">
            <a:avLst/>
          </a:prstGeom>
          <a:noFill/>
        </p:spPr>
        <p:txBody>
          <a:bodyPr wrap="square" rtlCol="0">
            <a:spAutoFit/>
          </a:bodyPr>
          <a:lstStyle/>
          <a:p>
            <a:r>
              <a:rPr lang="en-US" sz="1050" b="1" dirty="0">
                <a:solidFill>
                  <a:srgbClr val="0070C0"/>
                </a:solidFill>
              </a:rPr>
              <a:t>Refine Dataset</a:t>
            </a:r>
          </a:p>
        </p:txBody>
      </p:sp>
      <p:sp>
        <p:nvSpPr>
          <p:cNvPr id="268" name="Oval 267"/>
          <p:cNvSpPr/>
          <p:nvPr/>
        </p:nvSpPr>
        <p:spPr>
          <a:xfrm>
            <a:off x="5584851"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269" name="TextBox 268"/>
          <p:cNvSpPr txBox="1"/>
          <p:nvPr/>
        </p:nvSpPr>
        <p:spPr>
          <a:xfrm>
            <a:off x="58134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Output Attributes</a:t>
            </a:r>
            <a:endParaRPr lang="en-US" sz="1050" b="1" dirty="0">
              <a:solidFill>
                <a:schemeClr val="tx1">
                  <a:lumMod val="65000"/>
                  <a:lumOff val="35000"/>
                </a:schemeClr>
              </a:solidFill>
            </a:endParaRPr>
          </a:p>
        </p:txBody>
      </p:sp>
      <p:sp>
        <p:nvSpPr>
          <p:cNvPr id="270" name="Oval 269"/>
          <p:cNvSpPr/>
          <p:nvPr/>
        </p:nvSpPr>
        <p:spPr>
          <a:xfrm>
            <a:off x="1147998"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271" name="TextBox 270"/>
          <p:cNvSpPr txBox="1"/>
          <p:nvPr/>
        </p:nvSpPr>
        <p:spPr>
          <a:xfrm>
            <a:off x="1398379" y="1396588"/>
            <a:ext cx="1079526"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solidFill>
                  <a:srgbClr val="00B050"/>
                </a:solidFill>
              </a:rPr>
              <a:t>Select Dataset</a:t>
            </a:r>
          </a:p>
        </p:txBody>
      </p:sp>
      <p:sp>
        <p:nvSpPr>
          <p:cNvPr id="273" name="Oval 272"/>
          <p:cNvSpPr/>
          <p:nvPr/>
        </p:nvSpPr>
        <p:spPr>
          <a:xfrm>
            <a:off x="392824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274" name="TextBox 273"/>
          <p:cNvSpPr txBox="1"/>
          <p:nvPr/>
        </p:nvSpPr>
        <p:spPr>
          <a:xfrm>
            <a:off x="41370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Add Computations</a:t>
            </a:r>
            <a:endParaRPr lang="en-US" sz="1050" b="1" dirty="0">
              <a:solidFill>
                <a:schemeClr val="tx1">
                  <a:lumMod val="65000"/>
                  <a:lumOff val="35000"/>
                </a:schemeClr>
              </a:solidFill>
            </a:endParaRPr>
          </a:p>
        </p:txBody>
      </p:sp>
      <p:sp>
        <p:nvSpPr>
          <p:cNvPr id="180" name="TextBox 179"/>
          <p:cNvSpPr txBox="1"/>
          <p:nvPr/>
        </p:nvSpPr>
        <p:spPr>
          <a:xfrm>
            <a:off x="1023258" y="1866900"/>
            <a:ext cx="493003" cy="215444"/>
          </a:xfrm>
          <a:prstGeom prst="rect">
            <a:avLst/>
          </a:prstGeom>
          <a:noFill/>
        </p:spPr>
        <p:txBody>
          <a:bodyPr wrap="square" lIns="0" tIns="0" rIns="0" bIns="0" rtlCol="0">
            <a:spAutoFit/>
          </a:bodyPr>
          <a:lstStyle/>
          <a:p>
            <a:r>
              <a:rPr lang="en-US" sz="1400" b="1" dirty="0" smtClean="0"/>
              <a:t>Merge</a:t>
            </a:r>
            <a:endParaRPr lang="en-US" sz="1400" b="1" dirty="0"/>
          </a:p>
        </p:txBody>
      </p:sp>
      <p:cxnSp>
        <p:nvCxnSpPr>
          <p:cNvPr id="181" name="Straight Connector 180"/>
          <p:cNvCxnSpPr/>
          <p:nvPr/>
        </p:nvCxnSpPr>
        <p:spPr>
          <a:xfrm flipV="1">
            <a:off x="1008380" y="2171700"/>
            <a:ext cx="1106424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2" name="Rectangle 321"/>
          <p:cNvSpPr/>
          <p:nvPr/>
        </p:nvSpPr>
        <p:spPr>
          <a:xfrm>
            <a:off x="9011816" y="2895600"/>
            <a:ext cx="2951584" cy="4038600"/>
          </a:xfrm>
          <a:prstGeom prst="rect">
            <a:avLst/>
          </a:prstGeom>
          <a:solidFill>
            <a:schemeClr val="bg1">
              <a:lumMod val="9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p:cNvSpPr txBox="1"/>
          <p:nvPr/>
        </p:nvSpPr>
        <p:spPr>
          <a:xfrm>
            <a:off x="9088017" y="29705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Merged Dataset</a:t>
            </a:r>
            <a:endParaRPr lang="en-US" sz="1200" b="1" dirty="0">
              <a:solidFill>
                <a:schemeClr val="tx1">
                  <a:lumMod val="65000"/>
                  <a:lumOff val="35000"/>
                </a:schemeClr>
              </a:solidFill>
            </a:endParaRPr>
          </a:p>
        </p:txBody>
      </p:sp>
      <p:cxnSp>
        <p:nvCxnSpPr>
          <p:cNvPr id="325" name="Straight Connector 324"/>
          <p:cNvCxnSpPr/>
          <p:nvPr/>
        </p:nvCxnSpPr>
        <p:spPr>
          <a:xfrm>
            <a:off x="9077133" y="3276600"/>
            <a:ext cx="27432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05" name="Group 304"/>
          <p:cNvGrpSpPr/>
          <p:nvPr/>
        </p:nvGrpSpPr>
        <p:grpSpPr>
          <a:xfrm>
            <a:off x="1219200" y="3276600"/>
            <a:ext cx="3049108" cy="3581400"/>
            <a:chOff x="3886200" y="2286000"/>
            <a:chExt cx="2801883" cy="3581400"/>
          </a:xfrm>
        </p:grpSpPr>
        <p:sp>
          <p:nvSpPr>
            <p:cNvPr id="334" name="Rectangle 333"/>
            <p:cNvSpPr/>
            <p:nvPr/>
          </p:nvSpPr>
          <p:spPr>
            <a:xfrm>
              <a:off x="3886200" y="2286000"/>
              <a:ext cx="2800865" cy="3581400"/>
            </a:xfrm>
            <a:prstGeom prst="rect">
              <a:avLst/>
            </a:prstGeom>
            <a:solidFill>
              <a:schemeClr val="bg1">
                <a:lumMod val="9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p:cNvSpPr txBox="1"/>
            <p:nvPr/>
          </p:nvSpPr>
          <p:spPr>
            <a:xfrm>
              <a:off x="3944256" y="23609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Dataset 1</a:t>
              </a:r>
              <a:endParaRPr lang="en-US" sz="1200" b="1" dirty="0">
                <a:solidFill>
                  <a:schemeClr val="tx1">
                    <a:lumMod val="65000"/>
                    <a:lumOff val="35000"/>
                  </a:schemeClr>
                </a:solidFill>
              </a:endParaRPr>
            </a:p>
          </p:txBody>
        </p:sp>
        <p:cxnSp>
          <p:nvCxnSpPr>
            <p:cNvPr id="336" name="Straight Connector 335"/>
            <p:cNvCxnSpPr/>
            <p:nvPr/>
          </p:nvCxnSpPr>
          <p:spPr>
            <a:xfrm>
              <a:off x="3915227" y="2667000"/>
              <a:ext cx="2772856"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37" name="TextBox 336"/>
            <p:cNvSpPr txBox="1"/>
            <p:nvPr/>
          </p:nvSpPr>
          <p:spPr>
            <a:xfrm>
              <a:off x="3962400" y="2819401"/>
              <a:ext cx="2688830"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1</a:t>
              </a:r>
              <a:endParaRPr lang="en-US" sz="1200" dirty="0">
                <a:solidFill>
                  <a:schemeClr val="tx1">
                    <a:lumMod val="65000"/>
                    <a:lumOff val="35000"/>
                  </a:schemeClr>
                </a:solidFill>
              </a:endParaRPr>
            </a:p>
          </p:txBody>
        </p:sp>
        <p:sp>
          <p:nvSpPr>
            <p:cNvPr id="338" name="TextBox 337"/>
            <p:cNvSpPr txBox="1"/>
            <p:nvPr/>
          </p:nvSpPr>
          <p:spPr>
            <a:xfrm>
              <a:off x="3962400" y="3202669"/>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2</a:t>
              </a:r>
              <a:endParaRPr lang="en-US" sz="1200" dirty="0">
                <a:solidFill>
                  <a:schemeClr val="tx1">
                    <a:lumMod val="65000"/>
                    <a:lumOff val="35000"/>
                  </a:schemeClr>
                </a:solidFill>
              </a:endParaRPr>
            </a:p>
          </p:txBody>
        </p:sp>
        <p:sp>
          <p:nvSpPr>
            <p:cNvPr id="339" name="TextBox 338"/>
            <p:cNvSpPr txBox="1"/>
            <p:nvPr/>
          </p:nvSpPr>
          <p:spPr>
            <a:xfrm>
              <a:off x="3962400" y="3585937"/>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3</a:t>
              </a:r>
              <a:endParaRPr lang="en-US" sz="1200" dirty="0">
                <a:solidFill>
                  <a:schemeClr val="tx1">
                    <a:lumMod val="65000"/>
                    <a:lumOff val="35000"/>
                  </a:schemeClr>
                </a:solidFill>
              </a:endParaRPr>
            </a:p>
          </p:txBody>
        </p:sp>
        <p:sp>
          <p:nvSpPr>
            <p:cNvPr id="340" name="TextBox 339"/>
            <p:cNvSpPr txBox="1"/>
            <p:nvPr/>
          </p:nvSpPr>
          <p:spPr>
            <a:xfrm>
              <a:off x="3962400" y="3969205"/>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4</a:t>
              </a:r>
              <a:endParaRPr lang="en-US" sz="1200" dirty="0">
                <a:solidFill>
                  <a:schemeClr val="tx1">
                    <a:lumMod val="65000"/>
                    <a:lumOff val="35000"/>
                  </a:schemeClr>
                </a:solidFill>
              </a:endParaRPr>
            </a:p>
          </p:txBody>
        </p:sp>
        <p:sp>
          <p:nvSpPr>
            <p:cNvPr id="341" name="TextBox 340"/>
            <p:cNvSpPr txBox="1"/>
            <p:nvPr/>
          </p:nvSpPr>
          <p:spPr>
            <a:xfrm>
              <a:off x="3962400" y="4352473"/>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5</a:t>
              </a:r>
              <a:endParaRPr lang="en-US" sz="1200" dirty="0">
                <a:solidFill>
                  <a:schemeClr val="tx1">
                    <a:lumMod val="65000"/>
                    <a:lumOff val="35000"/>
                  </a:schemeClr>
                </a:solidFill>
              </a:endParaRPr>
            </a:p>
          </p:txBody>
        </p:sp>
        <p:sp>
          <p:nvSpPr>
            <p:cNvPr id="342" name="TextBox 341"/>
            <p:cNvSpPr txBox="1"/>
            <p:nvPr/>
          </p:nvSpPr>
          <p:spPr>
            <a:xfrm>
              <a:off x="3962400" y="4735741"/>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6</a:t>
              </a:r>
              <a:endParaRPr lang="en-US" sz="1200" dirty="0">
                <a:solidFill>
                  <a:schemeClr val="tx1">
                    <a:lumMod val="65000"/>
                    <a:lumOff val="35000"/>
                  </a:schemeClr>
                </a:solidFill>
              </a:endParaRPr>
            </a:p>
          </p:txBody>
        </p:sp>
        <p:sp>
          <p:nvSpPr>
            <p:cNvPr id="343" name="TextBox 342"/>
            <p:cNvSpPr txBox="1"/>
            <p:nvPr/>
          </p:nvSpPr>
          <p:spPr>
            <a:xfrm>
              <a:off x="3962400" y="5119009"/>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7</a:t>
              </a:r>
              <a:endParaRPr lang="en-US" sz="1200" dirty="0">
                <a:solidFill>
                  <a:schemeClr val="tx1">
                    <a:lumMod val="65000"/>
                    <a:lumOff val="35000"/>
                  </a:schemeClr>
                </a:solidFill>
              </a:endParaRPr>
            </a:p>
          </p:txBody>
        </p:sp>
        <p:sp>
          <p:nvSpPr>
            <p:cNvPr id="344" name="TextBox 343"/>
            <p:cNvSpPr txBox="1"/>
            <p:nvPr/>
          </p:nvSpPr>
          <p:spPr>
            <a:xfrm>
              <a:off x="3962400" y="5502277"/>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8</a:t>
              </a:r>
              <a:endParaRPr lang="en-US" sz="1200" dirty="0">
                <a:solidFill>
                  <a:schemeClr val="tx1">
                    <a:lumMod val="65000"/>
                    <a:lumOff val="35000"/>
                  </a:schemeClr>
                </a:solidFill>
              </a:endParaRPr>
            </a:p>
          </p:txBody>
        </p:sp>
      </p:grpSp>
      <p:sp>
        <p:nvSpPr>
          <p:cNvPr id="356" name="Oval 355"/>
          <p:cNvSpPr/>
          <p:nvPr/>
        </p:nvSpPr>
        <p:spPr>
          <a:xfrm>
            <a:off x="721333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357" name="TextBox 356"/>
          <p:cNvSpPr txBox="1"/>
          <p:nvPr/>
        </p:nvSpPr>
        <p:spPr>
          <a:xfrm>
            <a:off x="7441935" y="1396588"/>
            <a:ext cx="711465" cy="253916"/>
          </a:xfrm>
          <a:prstGeom prst="rect">
            <a:avLst/>
          </a:prstGeom>
          <a:noFill/>
        </p:spPr>
        <p:txBody>
          <a:bodyPr wrap="square" rtlCol="0">
            <a:spAutoFit/>
          </a:bodyPr>
          <a:lstStyle/>
          <a:p>
            <a:r>
              <a:rPr lang="en-US" sz="1050" b="1" dirty="0" smtClean="0">
                <a:solidFill>
                  <a:schemeClr val="tx1">
                    <a:lumMod val="65000"/>
                    <a:lumOff val="35000"/>
                  </a:schemeClr>
                </a:solidFill>
              </a:rPr>
              <a:t>Summary</a:t>
            </a:r>
            <a:endParaRPr lang="en-US" sz="1050" b="1" dirty="0">
              <a:solidFill>
                <a:schemeClr val="tx1">
                  <a:lumMod val="65000"/>
                  <a:lumOff val="35000"/>
                </a:schemeClr>
              </a:solidFill>
            </a:endParaRPr>
          </a:p>
        </p:txBody>
      </p:sp>
      <p:sp>
        <p:nvSpPr>
          <p:cNvPr id="328" name="Rectangle 327"/>
          <p:cNvSpPr/>
          <p:nvPr/>
        </p:nvSpPr>
        <p:spPr>
          <a:xfrm>
            <a:off x="1010816" y="2198916"/>
            <a:ext cx="7828384" cy="544284"/>
          </a:xfrm>
          <a:prstGeom prst="rect">
            <a:avLst/>
          </a:prstGeom>
          <a:solidFill>
            <a:schemeClr val="bg1">
              <a:lumMod val="8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219199" y="2363467"/>
            <a:ext cx="2286001" cy="228600"/>
            <a:chOff x="1219199" y="2363467"/>
            <a:chExt cx="2286001" cy="228600"/>
          </a:xfrm>
        </p:grpSpPr>
        <p:grpSp>
          <p:nvGrpSpPr>
            <p:cNvPr id="359" name="Group 358"/>
            <p:cNvGrpSpPr/>
            <p:nvPr/>
          </p:nvGrpSpPr>
          <p:grpSpPr>
            <a:xfrm>
              <a:off x="1219199" y="2363467"/>
              <a:ext cx="2286001" cy="228600"/>
              <a:chOff x="7820442" y="2971586"/>
              <a:chExt cx="2286001" cy="228600"/>
            </a:xfrm>
          </p:grpSpPr>
          <p:sp>
            <p:nvSpPr>
              <p:cNvPr id="360" name="Rectangle 359"/>
              <p:cNvSpPr/>
              <p:nvPr/>
            </p:nvSpPr>
            <p:spPr>
              <a:xfrm>
                <a:off x="7820442" y="2971586"/>
                <a:ext cx="2286001" cy="2286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TextBox 360"/>
              <p:cNvSpPr txBox="1"/>
              <p:nvPr/>
            </p:nvSpPr>
            <p:spPr>
              <a:xfrm>
                <a:off x="7949134" y="3004746"/>
                <a:ext cx="633309" cy="169277"/>
              </a:xfrm>
              <a:prstGeom prst="rect">
                <a:avLst/>
              </a:prstGeom>
              <a:noFill/>
            </p:spPr>
            <p:txBody>
              <a:bodyPr wrap="square" lIns="0" tIns="0" rIns="0" bIns="0" rtlCol="0">
                <a:spAutoFit/>
              </a:bodyPr>
              <a:lstStyle/>
              <a:p>
                <a:r>
                  <a:rPr lang="en-US" sz="1100" dirty="0" smtClean="0">
                    <a:solidFill>
                      <a:prstClr val="black">
                        <a:lumMod val="50000"/>
                        <a:lumOff val="50000"/>
                      </a:prstClr>
                    </a:solidFill>
                  </a:rPr>
                  <a:t>Dataset 1</a:t>
                </a:r>
                <a:endParaRPr lang="en-US" sz="1400" dirty="0">
                  <a:solidFill>
                    <a:prstClr val="black">
                      <a:lumMod val="50000"/>
                      <a:lumOff val="50000"/>
                    </a:prstClr>
                  </a:solidFill>
                </a:endParaRPr>
              </a:p>
            </p:txBody>
          </p:sp>
        </p:grpSp>
        <p:sp>
          <p:nvSpPr>
            <p:cNvPr id="366" name="Isosceles Triangle 365"/>
            <p:cNvSpPr/>
            <p:nvPr/>
          </p:nvSpPr>
          <p:spPr>
            <a:xfrm rot="10800000">
              <a:off x="3309259" y="2438400"/>
              <a:ext cx="108560" cy="6765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8" name="Group 367"/>
          <p:cNvGrpSpPr/>
          <p:nvPr/>
        </p:nvGrpSpPr>
        <p:grpSpPr>
          <a:xfrm>
            <a:off x="3886200" y="2363467"/>
            <a:ext cx="2286001" cy="228600"/>
            <a:chOff x="7820442" y="2971586"/>
            <a:chExt cx="2286001" cy="228600"/>
          </a:xfrm>
        </p:grpSpPr>
        <p:sp>
          <p:nvSpPr>
            <p:cNvPr id="370" name="Rectangle 369"/>
            <p:cNvSpPr/>
            <p:nvPr/>
          </p:nvSpPr>
          <p:spPr>
            <a:xfrm>
              <a:off x="7820442" y="2971586"/>
              <a:ext cx="2286001" cy="2286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TextBox 370"/>
            <p:cNvSpPr txBox="1"/>
            <p:nvPr/>
          </p:nvSpPr>
          <p:spPr>
            <a:xfrm>
              <a:off x="7949133" y="3004746"/>
              <a:ext cx="633309" cy="169277"/>
            </a:xfrm>
            <a:prstGeom prst="rect">
              <a:avLst/>
            </a:prstGeom>
            <a:noFill/>
          </p:spPr>
          <p:txBody>
            <a:bodyPr wrap="square" lIns="0" tIns="0" rIns="0" bIns="0" rtlCol="0">
              <a:spAutoFit/>
            </a:bodyPr>
            <a:lstStyle/>
            <a:p>
              <a:r>
                <a:rPr lang="en-US" sz="1100" dirty="0" smtClean="0">
                  <a:solidFill>
                    <a:prstClr val="black">
                      <a:lumMod val="50000"/>
                      <a:lumOff val="50000"/>
                    </a:prstClr>
                  </a:solidFill>
                </a:rPr>
                <a:t>Dataset 6</a:t>
              </a:r>
              <a:endParaRPr lang="en-US" sz="1400" dirty="0">
                <a:solidFill>
                  <a:prstClr val="black">
                    <a:lumMod val="50000"/>
                    <a:lumOff val="50000"/>
                  </a:prstClr>
                </a:solidFill>
              </a:endParaRPr>
            </a:p>
          </p:txBody>
        </p:sp>
      </p:grpSp>
      <p:cxnSp>
        <p:nvCxnSpPr>
          <p:cNvPr id="372" name="Straight Connector 371"/>
          <p:cNvCxnSpPr/>
          <p:nvPr/>
        </p:nvCxnSpPr>
        <p:spPr>
          <a:xfrm>
            <a:off x="8839200" y="2209800"/>
            <a:ext cx="0" cy="51816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flipV="1">
            <a:off x="1008380" y="2743200"/>
            <a:ext cx="77724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95" name="TextBox 394"/>
          <p:cNvSpPr txBox="1"/>
          <p:nvPr/>
        </p:nvSpPr>
        <p:spPr>
          <a:xfrm>
            <a:off x="4816300" y="7467601"/>
            <a:ext cx="974900" cy="304800"/>
          </a:xfrm>
          <a:prstGeom prst="rect">
            <a:avLst/>
          </a:prstGeom>
          <a:noFill/>
        </p:spPr>
        <p:txBody>
          <a:bodyPr wrap="square" rtlCol="0">
            <a:spAutoFit/>
          </a:bodyPr>
          <a:lstStyle/>
          <a:p>
            <a:r>
              <a:rPr lang="en-US" sz="1400" b="1" dirty="0">
                <a:solidFill>
                  <a:schemeClr val="tx2">
                    <a:lumMod val="60000"/>
                    <a:lumOff val="40000"/>
                  </a:schemeClr>
                </a:solidFill>
              </a:rPr>
              <a:t>&lt;&lt; </a:t>
            </a:r>
            <a:r>
              <a:rPr lang="en-US" sz="1400" b="1" dirty="0" smtClean="0">
                <a:solidFill>
                  <a:schemeClr val="tx2">
                    <a:lumMod val="60000"/>
                    <a:lumOff val="40000"/>
                  </a:schemeClr>
                </a:solidFill>
              </a:rPr>
              <a:t>Prev</a:t>
            </a:r>
            <a:endParaRPr lang="en-US" sz="1400" b="1" dirty="0">
              <a:solidFill>
                <a:schemeClr val="tx2">
                  <a:lumMod val="60000"/>
                  <a:lumOff val="40000"/>
                </a:schemeClr>
              </a:solidFill>
            </a:endParaRPr>
          </a:p>
        </p:txBody>
      </p:sp>
      <p:sp>
        <p:nvSpPr>
          <p:cNvPr id="396" name="Rounded Rectangle 395"/>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Cancel </a:t>
            </a:r>
            <a:endParaRPr lang="en-US" sz="1400" dirty="0">
              <a:solidFill>
                <a:schemeClr val="tx1">
                  <a:lumMod val="65000"/>
                  <a:lumOff val="35000"/>
                </a:schemeClr>
              </a:solidFill>
            </a:endParaRPr>
          </a:p>
        </p:txBody>
      </p:sp>
      <p:sp>
        <p:nvSpPr>
          <p:cNvPr id="398" name="TextBox 397"/>
          <p:cNvSpPr txBox="1"/>
          <p:nvPr/>
        </p:nvSpPr>
        <p:spPr>
          <a:xfrm>
            <a:off x="6400800" y="7467601"/>
            <a:ext cx="1016264" cy="304800"/>
          </a:xfrm>
          <a:prstGeom prst="rect">
            <a:avLst/>
          </a:prstGeom>
          <a:noFill/>
        </p:spPr>
        <p:txBody>
          <a:bodyPr wrap="square" rtlCol="0">
            <a:spAutoFit/>
          </a:bodyPr>
          <a:lstStyle/>
          <a:p>
            <a:pPr algn="r"/>
            <a:r>
              <a:rPr lang="en-US" sz="1400" b="1" dirty="0" smtClean="0">
                <a:solidFill>
                  <a:schemeClr val="tx2">
                    <a:lumMod val="60000"/>
                    <a:lumOff val="40000"/>
                  </a:schemeClr>
                </a:solidFill>
              </a:rPr>
              <a:t>Next </a:t>
            </a:r>
            <a:r>
              <a:rPr lang="en-US" sz="1400" b="1" dirty="0">
                <a:solidFill>
                  <a:schemeClr val="tx2">
                    <a:lumMod val="60000"/>
                    <a:lumOff val="40000"/>
                  </a:schemeClr>
                </a:solidFill>
              </a:rPr>
              <a:t>&gt;&gt;</a:t>
            </a:r>
          </a:p>
        </p:txBody>
      </p:sp>
      <p:pic>
        <p:nvPicPr>
          <p:cNvPr id="428" name="Picture 2" descr="git, merge icon"/>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6200" y="38735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29"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4267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4648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029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410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791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6172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6553200"/>
            <a:ext cx="114300" cy="152400"/>
          </a:xfrm>
          <a:prstGeom prst="rect">
            <a:avLst/>
          </a:prstGeom>
          <a:noFill/>
          <a:extLst>
            <a:ext uri="{909E8E84-426E-40DD-AFC4-6F175D3DCCD1}">
              <a14:hiddenFill xmlns:a14="http://schemas.microsoft.com/office/drawing/2010/main">
                <a:solidFill>
                  <a:srgbClr val="FFFFFF"/>
                </a:solidFill>
              </a14:hiddenFill>
            </a:ext>
          </a:extLst>
        </p:spPr>
      </p:pic>
      <p:sp>
        <p:nvSpPr>
          <p:cNvPr id="254" name="TextBox 253"/>
          <p:cNvSpPr txBox="1"/>
          <p:nvPr/>
        </p:nvSpPr>
        <p:spPr>
          <a:xfrm>
            <a:off x="9220200" y="3425370"/>
            <a:ext cx="2664098" cy="276999"/>
          </a:xfrm>
          <a:prstGeom prst="rect">
            <a:avLst/>
          </a:prstGeom>
          <a:solidFill>
            <a:schemeClr val="bg2">
              <a:lumMod val="90000"/>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1</a:t>
            </a:r>
            <a:endParaRPr lang="en-US" sz="1200" dirty="0">
              <a:solidFill>
                <a:schemeClr val="tx1">
                  <a:lumMod val="65000"/>
                  <a:lumOff val="35000"/>
                </a:schemeClr>
              </a:solidFill>
            </a:endParaRPr>
          </a:p>
        </p:txBody>
      </p:sp>
      <p:grpSp>
        <p:nvGrpSpPr>
          <p:cNvPr id="255" name="Group 254"/>
          <p:cNvGrpSpPr/>
          <p:nvPr/>
        </p:nvGrpSpPr>
        <p:grpSpPr>
          <a:xfrm>
            <a:off x="9089136" y="3505200"/>
            <a:ext cx="54864" cy="138214"/>
            <a:chOff x="9089136" y="3505200"/>
            <a:chExt cx="54864" cy="138214"/>
          </a:xfrm>
        </p:grpSpPr>
        <p:sp>
          <p:nvSpPr>
            <p:cNvPr id="258" name="Oval 257"/>
            <p:cNvSpPr/>
            <p:nvPr/>
          </p:nvSpPr>
          <p:spPr>
            <a:xfrm>
              <a:off x="9089136" y="350520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62" name="Oval 261"/>
            <p:cNvSpPr/>
            <p:nvPr/>
          </p:nvSpPr>
          <p:spPr>
            <a:xfrm>
              <a:off x="9089136" y="358855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3" name="Rectangle 282"/>
          <p:cNvSpPr/>
          <p:nvPr/>
        </p:nvSpPr>
        <p:spPr>
          <a:xfrm>
            <a:off x="11811000" y="3429000"/>
            <a:ext cx="76200" cy="2902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2" name="Clear"/>
          <p:cNvGrpSpPr>
            <a:grpSpLocks noChangeAspect="1"/>
          </p:cNvGrpSpPr>
          <p:nvPr/>
        </p:nvGrpSpPr>
        <p:grpSpPr>
          <a:xfrm>
            <a:off x="11582400" y="3505200"/>
            <a:ext cx="141932" cy="141932"/>
            <a:chOff x="2324893" y="1403349"/>
            <a:chExt cx="377825" cy="377825"/>
          </a:xfrm>
        </p:grpSpPr>
        <p:sp>
          <p:nvSpPr>
            <p:cNvPr id="293" name="Clear Icon"/>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4" name="Circle"/>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06" name="TextBox 305"/>
          <p:cNvSpPr txBox="1"/>
          <p:nvPr/>
        </p:nvSpPr>
        <p:spPr>
          <a:xfrm>
            <a:off x="13581225" y="788744"/>
            <a:ext cx="3581400" cy="2308324"/>
          </a:xfrm>
          <a:prstGeom prst="rect">
            <a:avLst/>
          </a:prstGeom>
          <a:noFill/>
        </p:spPr>
        <p:txBody>
          <a:bodyPr wrap="square" rtlCol="0">
            <a:spAutoFit/>
          </a:bodyPr>
          <a:lstStyle>
            <a:defPPr>
              <a:defRPr lang="en-US"/>
            </a:defPPr>
            <a:lvl1pPr>
              <a:defRPr sz="1200" b="1">
                <a:solidFill>
                  <a:srgbClr val="7A3F9D"/>
                </a:solidFill>
                <a:latin typeface="Segoe UI" pitchFamily="34" charset="0"/>
                <a:ea typeface="Segoe UI" pitchFamily="34" charset="0"/>
                <a:cs typeface="Segoe UI" pitchFamily="34" charset="0"/>
              </a:defRPr>
            </a:lvl1pPr>
          </a:lstStyle>
          <a:p>
            <a:pPr marL="342900" lvl="0" indent="-342900">
              <a:buAutoNum type="arabicParenR"/>
            </a:pPr>
            <a:r>
              <a:rPr lang="en-US" sz="1600" b="0" dirty="0" smtClean="0">
                <a:solidFill>
                  <a:prstClr val="black"/>
                </a:solidFill>
                <a:latin typeface="Calibri"/>
              </a:rPr>
              <a:t>Select Datasets in the top and the fields will be populated below.</a:t>
            </a:r>
          </a:p>
          <a:p>
            <a:pPr marL="342900" lvl="0" indent="-342900">
              <a:buAutoNum type="arabicParenR"/>
            </a:pPr>
            <a:r>
              <a:rPr lang="en-US" sz="1600" b="0" dirty="0" smtClean="0">
                <a:solidFill>
                  <a:prstClr val="black"/>
                </a:solidFill>
                <a:latin typeface="Calibri"/>
              </a:rPr>
              <a:t>User can map by clicking on one field from first dataset to another field in dataset2 and click on map button beside the second field. </a:t>
            </a:r>
          </a:p>
          <a:p>
            <a:pPr marL="342900" lvl="0" indent="-342900">
              <a:buAutoNum type="arabicParenR"/>
            </a:pPr>
            <a:r>
              <a:rPr lang="en-US" sz="1600" b="0" dirty="0" smtClean="0">
                <a:solidFill>
                  <a:prstClr val="black"/>
                </a:solidFill>
                <a:latin typeface="Calibri"/>
              </a:rPr>
              <a:t>A new field in merged dataset is created with same name as that of first dataset</a:t>
            </a:r>
            <a:endParaRPr lang="en-US" sz="1600" b="0" dirty="0" smtClean="0">
              <a:solidFill>
                <a:prstClr val="black"/>
              </a:solidFill>
              <a:latin typeface="Calibri"/>
            </a:endParaRPr>
          </a:p>
        </p:txBody>
      </p:sp>
      <p:sp>
        <p:nvSpPr>
          <p:cNvPr id="308" name="Rectangle 307"/>
          <p:cNvSpPr/>
          <p:nvPr/>
        </p:nvSpPr>
        <p:spPr>
          <a:xfrm>
            <a:off x="4129314" y="3824514"/>
            <a:ext cx="76200" cy="2902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Isosceles Triangle 368"/>
          <p:cNvSpPr/>
          <p:nvPr/>
        </p:nvSpPr>
        <p:spPr>
          <a:xfrm rot="10800000">
            <a:off x="5968639" y="2438400"/>
            <a:ext cx="108560" cy="6765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9" name="Group 478"/>
          <p:cNvGrpSpPr/>
          <p:nvPr/>
        </p:nvGrpSpPr>
        <p:grpSpPr>
          <a:xfrm>
            <a:off x="4890206" y="3276600"/>
            <a:ext cx="3049108" cy="3581400"/>
            <a:chOff x="3886200" y="2286000"/>
            <a:chExt cx="2801883" cy="3581400"/>
          </a:xfrm>
        </p:grpSpPr>
        <p:sp>
          <p:nvSpPr>
            <p:cNvPr id="484" name="Rectangle 483"/>
            <p:cNvSpPr/>
            <p:nvPr/>
          </p:nvSpPr>
          <p:spPr>
            <a:xfrm>
              <a:off x="3886200" y="2286000"/>
              <a:ext cx="2800865" cy="3581400"/>
            </a:xfrm>
            <a:prstGeom prst="rect">
              <a:avLst/>
            </a:prstGeom>
            <a:solidFill>
              <a:schemeClr val="bg1">
                <a:lumMod val="9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TextBox 484"/>
            <p:cNvSpPr txBox="1"/>
            <p:nvPr/>
          </p:nvSpPr>
          <p:spPr>
            <a:xfrm>
              <a:off x="3944256" y="23609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Dataset 6</a:t>
              </a:r>
              <a:endParaRPr lang="en-US" sz="1200" b="1" dirty="0">
                <a:solidFill>
                  <a:schemeClr val="tx1">
                    <a:lumMod val="65000"/>
                    <a:lumOff val="35000"/>
                  </a:schemeClr>
                </a:solidFill>
              </a:endParaRPr>
            </a:p>
          </p:txBody>
        </p:sp>
        <p:cxnSp>
          <p:nvCxnSpPr>
            <p:cNvPr id="486" name="Straight Connector 485"/>
            <p:cNvCxnSpPr/>
            <p:nvPr/>
          </p:nvCxnSpPr>
          <p:spPr>
            <a:xfrm>
              <a:off x="3915227" y="2667000"/>
              <a:ext cx="2772856"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87" name="TextBox 486"/>
            <p:cNvSpPr txBox="1"/>
            <p:nvPr/>
          </p:nvSpPr>
          <p:spPr>
            <a:xfrm>
              <a:off x="3962400" y="2819401"/>
              <a:ext cx="2352726"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dirty="0"/>
                <a:t>Field abc</a:t>
              </a:r>
            </a:p>
          </p:txBody>
        </p:sp>
        <p:sp>
          <p:nvSpPr>
            <p:cNvPr id="488" name="TextBox 487"/>
            <p:cNvSpPr txBox="1"/>
            <p:nvPr/>
          </p:nvSpPr>
          <p:spPr>
            <a:xfrm>
              <a:off x="3962400" y="3202669"/>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2</a:t>
              </a:r>
              <a:endParaRPr lang="en-US" sz="1200" dirty="0">
                <a:solidFill>
                  <a:schemeClr val="tx1">
                    <a:lumMod val="65000"/>
                    <a:lumOff val="35000"/>
                  </a:schemeClr>
                </a:solidFill>
              </a:endParaRPr>
            </a:p>
          </p:txBody>
        </p:sp>
        <p:sp>
          <p:nvSpPr>
            <p:cNvPr id="489" name="TextBox 488"/>
            <p:cNvSpPr txBox="1"/>
            <p:nvPr/>
          </p:nvSpPr>
          <p:spPr>
            <a:xfrm>
              <a:off x="3962400" y="3585937"/>
              <a:ext cx="2352726" cy="276999"/>
            </a:xfrm>
            <a:prstGeom prst="rect">
              <a:avLst/>
            </a:prstGeom>
            <a:no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3</a:t>
              </a:r>
              <a:endParaRPr lang="en-US" sz="1200" dirty="0">
                <a:solidFill>
                  <a:schemeClr val="tx1">
                    <a:lumMod val="65000"/>
                    <a:lumOff val="35000"/>
                  </a:schemeClr>
                </a:solidFill>
              </a:endParaRPr>
            </a:p>
          </p:txBody>
        </p:sp>
        <p:sp>
          <p:nvSpPr>
            <p:cNvPr id="490" name="TextBox 489"/>
            <p:cNvSpPr txBox="1"/>
            <p:nvPr/>
          </p:nvSpPr>
          <p:spPr>
            <a:xfrm>
              <a:off x="3962400" y="3969205"/>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4</a:t>
              </a:r>
              <a:endParaRPr lang="en-US" sz="1200" dirty="0">
                <a:solidFill>
                  <a:schemeClr val="tx1">
                    <a:lumMod val="65000"/>
                    <a:lumOff val="35000"/>
                  </a:schemeClr>
                </a:solidFill>
              </a:endParaRPr>
            </a:p>
          </p:txBody>
        </p:sp>
        <p:sp>
          <p:nvSpPr>
            <p:cNvPr id="491" name="TextBox 490"/>
            <p:cNvSpPr txBox="1"/>
            <p:nvPr/>
          </p:nvSpPr>
          <p:spPr>
            <a:xfrm>
              <a:off x="3962400" y="4352473"/>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5</a:t>
              </a:r>
              <a:endParaRPr lang="en-US" sz="1200" dirty="0">
                <a:solidFill>
                  <a:schemeClr val="tx1">
                    <a:lumMod val="65000"/>
                    <a:lumOff val="35000"/>
                  </a:schemeClr>
                </a:solidFill>
              </a:endParaRPr>
            </a:p>
          </p:txBody>
        </p:sp>
        <p:sp>
          <p:nvSpPr>
            <p:cNvPr id="492" name="TextBox 491"/>
            <p:cNvSpPr txBox="1"/>
            <p:nvPr/>
          </p:nvSpPr>
          <p:spPr>
            <a:xfrm>
              <a:off x="3962400" y="4735741"/>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6</a:t>
              </a:r>
              <a:endParaRPr lang="en-US" sz="1200" dirty="0">
                <a:solidFill>
                  <a:schemeClr val="tx1">
                    <a:lumMod val="65000"/>
                    <a:lumOff val="35000"/>
                  </a:schemeClr>
                </a:solidFill>
              </a:endParaRPr>
            </a:p>
          </p:txBody>
        </p:sp>
        <p:sp>
          <p:nvSpPr>
            <p:cNvPr id="493" name="TextBox 492"/>
            <p:cNvSpPr txBox="1"/>
            <p:nvPr/>
          </p:nvSpPr>
          <p:spPr>
            <a:xfrm>
              <a:off x="3962400" y="5119009"/>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7</a:t>
              </a:r>
              <a:endParaRPr lang="en-US" sz="1200" dirty="0">
                <a:solidFill>
                  <a:schemeClr val="tx1">
                    <a:lumMod val="65000"/>
                    <a:lumOff val="35000"/>
                  </a:schemeClr>
                </a:solidFill>
              </a:endParaRPr>
            </a:p>
          </p:txBody>
        </p:sp>
        <p:sp>
          <p:nvSpPr>
            <p:cNvPr id="494" name="TextBox 493"/>
            <p:cNvSpPr txBox="1"/>
            <p:nvPr/>
          </p:nvSpPr>
          <p:spPr>
            <a:xfrm>
              <a:off x="3962400" y="5502277"/>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8</a:t>
              </a:r>
              <a:endParaRPr lang="en-US" sz="1200" dirty="0">
                <a:solidFill>
                  <a:schemeClr val="tx1">
                    <a:lumMod val="65000"/>
                    <a:lumOff val="35000"/>
                  </a:schemeClr>
                </a:solidFill>
              </a:endParaRPr>
            </a:p>
          </p:txBody>
        </p:sp>
      </p:grpSp>
      <p:cxnSp>
        <p:nvCxnSpPr>
          <p:cNvPr id="495" name="Straight Arrow Connector 494"/>
          <p:cNvCxnSpPr/>
          <p:nvPr/>
        </p:nvCxnSpPr>
        <p:spPr>
          <a:xfrm flipH="1" flipV="1">
            <a:off x="7734300" y="3962400"/>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498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621871" y="550505"/>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6002000" y="8051378"/>
            <a:ext cx="502920" cy="462492"/>
          </a:xfrm>
        </p:spPr>
        <p:txBody>
          <a:bodyPr/>
          <a:lstStyle/>
          <a:p>
            <a:fld id="{5BDC5199-83AF-4B0B-9131-692EF867DC0A}" type="slidenum">
              <a:rPr lang="en-US" smtClean="0">
                <a:solidFill>
                  <a:prstClr val="black">
                    <a:tint val="75000"/>
                  </a:prstClr>
                </a:solidFill>
              </a:rPr>
              <a:pPr/>
              <a:t>5</a:t>
            </a:fld>
            <a:endParaRPr lang="en-US" dirty="0">
              <a:solidFill>
                <a:prstClr val="black">
                  <a:tint val="75000"/>
                </a:prstClr>
              </a:solidFill>
            </a:endParaRPr>
          </a:p>
        </p:txBody>
      </p:sp>
      <p:sp>
        <p:nvSpPr>
          <p:cNvPr id="316" name="Log Out Icon"/>
          <p:cNvSpPr>
            <a:spLocks noChangeAspect="1" noEditPoints="1"/>
          </p:cNvSpPr>
          <p:nvPr/>
        </p:nvSpPr>
        <p:spPr bwMode="auto">
          <a:xfrm>
            <a:off x="8884314" y="1901952"/>
            <a:ext cx="247216" cy="257782"/>
          </a:xfrm>
          <a:custGeom>
            <a:avLst/>
            <a:gdLst>
              <a:gd name="T0" fmla="*/ 142 w 650"/>
              <a:gd name="T1" fmla="*/ 282 h 677"/>
              <a:gd name="T2" fmla="*/ 396 w 650"/>
              <a:gd name="T3" fmla="*/ 282 h 677"/>
              <a:gd name="T4" fmla="*/ 254 w 650"/>
              <a:gd name="T5" fmla="*/ 169 h 677"/>
              <a:gd name="T6" fmla="*/ 452 w 650"/>
              <a:gd name="T7" fmla="*/ 169 h 677"/>
              <a:gd name="T8" fmla="*/ 650 w 650"/>
              <a:gd name="T9" fmla="*/ 339 h 677"/>
              <a:gd name="T10" fmla="*/ 452 w 650"/>
              <a:gd name="T11" fmla="*/ 508 h 677"/>
              <a:gd name="T12" fmla="*/ 254 w 650"/>
              <a:gd name="T13" fmla="*/ 508 h 677"/>
              <a:gd name="T14" fmla="*/ 396 w 650"/>
              <a:gd name="T15" fmla="*/ 395 h 677"/>
              <a:gd name="T16" fmla="*/ 142 w 650"/>
              <a:gd name="T17" fmla="*/ 395 h 677"/>
              <a:gd name="T18" fmla="*/ 142 w 650"/>
              <a:gd name="T19" fmla="*/ 282 h 677"/>
              <a:gd name="T20" fmla="*/ 508 w 650"/>
              <a:gd name="T21" fmla="*/ 0 h 677"/>
              <a:gd name="T22" fmla="*/ 508 w 650"/>
              <a:gd name="T23" fmla="*/ 141 h 677"/>
              <a:gd name="T24" fmla="*/ 452 w 650"/>
              <a:gd name="T25" fmla="*/ 141 h 677"/>
              <a:gd name="T26" fmla="*/ 452 w 650"/>
              <a:gd name="T27" fmla="*/ 56 h 677"/>
              <a:gd name="T28" fmla="*/ 57 w 650"/>
              <a:gd name="T29" fmla="*/ 56 h 677"/>
              <a:gd name="T30" fmla="*/ 57 w 650"/>
              <a:gd name="T31" fmla="*/ 621 h 677"/>
              <a:gd name="T32" fmla="*/ 452 w 650"/>
              <a:gd name="T33" fmla="*/ 621 h 677"/>
              <a:gd name="T34" fmla="*/ 452 w 650"/>
              <a:gd name="T35" fmla="*/ 536 h 677"/>
              <a:gd name="T36" fmla="*/ 508 w 650"/>
              <a:gd name="T37" fmla="*/ 536 h 677"/>
              <a:gd name="T38" fmla="*/ 508 w 650"/>
              <a:gd name="T39" fmla="*/ 677 h 677"/>
              <a:gd name="T40" fmla="*/ 0 w 650"/>
              <a:gd name="T41" fmla="*/ 677 h 677"/>
              <a:gd name="T42" fmla="*/ 0 w 650"/>
              <a:gd name="T43" fmla="*/ 0 h 677"/>
              <a:gd name="T44" fmla="*/ 508 w 650"/>
              <a:gd name="T4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0" h="677">
                <a:moveTo>
                  <a:pt x="142" y="282"/>
                </a:moveTo>
                <a:lnTo>
                  <a:pt x="396" y="282"/>
                </a:lnTo>
                <a:lnTo>
                  <a:pt x="254" y="169"/>
                </a:lnTo>
                <a:lnTo>
                  <a:pt x="452" y="169"/>
                </a:lnTo>
                <a:lnTo>
                  <a:pt x="650" y="339"/>
                </a:lnTo>
                <a:lnTo>
                  <a:pt x="452" y="508"/>
                </a:lnTo>
                <a:lnTo>
                  <a:pt x="254" y="508"/>
                </a:lnTo>
                <a:lnTo>
                  <a:pt x="396" y="395"/>
                </a:lnTo>
                <a:lnTo>
                  <a:pt x="142" y="395"/>
                </a:lnTo>
                <a:lnTo>
                  <a:pt x="142" y="282"/>
                </a:lnTo>
                <a:close/>
                <a:moveTo>
                  <a:pt x="508" y="0"/>
                </a:moveTo>
                <a:lnTo>
                  <a:pt x="508" y="141"/>
                </a:lnTo>
                <a:lnTo>
                  <a:pt x="452" y="141"/>
                </a:lnTo>
                <a:lnTo>
                  <a:pt x="452" y="56"/>
                </a:lnTo>
                <a:lnTo>
                  <a:pt x="57" y="56"/>
                </a:lnTo>
                <a:lnTo>
                  <a:pt x="57" y="621"/>
                </a:lnTo>
                <a:lnTo>
                  <a:pt x="452" y="621"/>
                </a:lnTo>
                <a:lnTo>
                  <a:pt x="452" y="536"/>
                </a:lnTo>
                <a:lnTo>
                  <a:pt x="508" y="536"/>
                </a:lnTo>
                <a:lnTo>
                  <a:pt x="508" y="677"/>
                </a:lnTo>
                <a:lnTo>
                  <a:pt x="0" y="677"/>
                </a:lnTo>
                <a:lnTo>
                  <a:pt x="0" y="0"/>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9" name="Rounded Rectangle 18"/>
          <p:cNvSpPr/>
          <p:nvPr/>
        </p:nvSpPr>
        <p:spPr>
          <a:xfrm>
            <a:off x="10420350" y="1539812"/>
            <a:ext cx="1861942" cy="272653"/>
          </a:xfrm>
          <a:prstGeom prst="roundRect">
            <a:avLst>
              <a:gd name="adj" fmla="val 50000"/>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Search Icon"/>
          <p:cNvSpPr>
            <a:spLocks noChangeAspect="1" noEditPoints="1"/>
          </p:cNvSpPr>
          <p:nvPr/>
        </p:nvSpPr>
        <p:spPr bwMode="auto">
          <a:xfrm flipH="1">
            <a:off x="10502900" y="1612900"/>
            <a:ext cx="126427" cy="127621"/>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1" name="Isosceles Triangle 320"/>
          <p:cNvSpPr/>
          <p:nvPr/>
        </p:nvSpPr>
        <p:spPr>
          <a:xfrm flipV="1">
            <a:off x="10648892" y="1675984"/>
            <a:ext cx="79847" cy="53766"/>
          </a:xfrm>
          <a:prstGeom prst="triangle">
            <a:avLst>
              <a:gd name="adj" fmla="val 53125"/>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p>
        </p:txBody>
      </p:sp>
      <p:sp>
        <p:nvSpPr>
          <p:cNvPr id="323" name="TextBox 322"/>
          <p:cNvSpPr txBox="1"/>
          <p:nvPr/>
        </p:nvSpPr>
        <p:spPr>
          <a:xfrm>
            <a:off x="10874516" y="1592068"/>
            <a:ext cx="1183472" cy="184666"/>
          </a:xfrm>
          <a:prstGeom prst="rect">
            <a:avLst/>
          </a:prstGeom>
          <a:noFill/>
        </p:spPr>
        <p:txBody>
          <a:bodyPr wrap="square" lIns="0" tIns="0" rIns="0" bIns="0" rtlCol="0">
            <a:spAutoFit/>
          </a:bodyPr>
          <a:lstStyle/>
          <a:p>
            <a:r>
              <a:rPr lang="en-US" sz="1200" dirty="0" smtClean="0">
                <a:solidFill>
                  <a:schemeClr val="bg1">
                    <a:lumMod val="75000"/>
                  </a:schemeClr>
                </a:solidFill>
              </a:rPr>
              <a:t>Search</a:t>
            </a:r>
            <a:endParaRPr lang="en-US" sz="1200" dirty="0">
              <a:solidFill>
                <a:schemeClr val="bg1">
                  <a:lumMod val="75000"/>
                </a:schemeClr>
              </a:solidFill>
            </a:endParaRPr>
          </a:p>
        </p:txBody>
      </p:sp>
      <p:sp>
        <p:nvSpPr>
          <p:cNvPr id="245" name="TextBox 244"/>
          <p:cNvSpPr txBox="1"/>
          <p:nvPr/>
        </p:nvSpPr>
        <p:spPr>
          <a:xfrm>
            <a:off x="9508892" y="1947310"/>
            <a:ext cx="1981200" cy="307777"/>
          </a:xfrm>
          <a:prstGeom prst="rect">
            <a:avLst/>
          </a:prstGeom>
          <a:noFill/>
        </p:spPr>
        <p:txBody>
          <a:bodyPr wrap="square" rtlCol="0">
            <a:spAutoFit/>
          </a:bodyPr>
          <a:lstStyle/>
          <a:p>
            <a:r>
              <a:rPr lang="en-US" sz="1400" b="1" dirty="0" smtClean="0">
                <a:solidFill>
                  <a:schemeClr val="bg1">
                    <a:lumMod val="50000"/>
                  </a:schemeClr>
                </a:solidFill>
              </a:rPr>
              <a:t>Measure Details</a:t>
            </a:r>
            <a:endParaRPr lang="en-US" sz="1400" b="1" dirty="0">
              <a:solidFill>
                <a:schemeClr val="bg1">
                  <a:lumMod val="50000"/>
                </a:schemeClr>
              </a:solidFill>
            </a:endParaRPr>
          </a:p>
        </p:txBody>
      </p:sp>
      <p:sp>
        <p:nvSpPr>
          <p:cNvPr id="183" name="Rectangle 182"/>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184" name="Picture 2" descr="delete, exit, remove icon"/>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838200" y="838200"/>
            <a:ext cx="11353800" cy="7010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a:off x="855453" y="1338942"/>
            <a:ext cx="11336547"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cxnSp>
        <p:nvCxnSpPr>
          <p:cNvPr id="203" name="Straight Connector 202"/>
          <p:cNvCxnSpPr/>
          <p:nvPr/>
        </p:nvCxnSpPr>
        <p:spPr>
          <a:xfrm flipV="1">
            <a:off x="692988" y="838200"/>
            <a:ext cx="1170432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812535" y="423446"/>
            <a:ext cx="2540265" cy="338554"/>
            <a:chOff x="812535" y="423446"/>
            <a:chExt cx="2540265" cy="338554"/>
          </a:xfrm>
        </p:grpSpPr>
        <p:sp>
          <p:nvSpPr>
            <p:cNvPr id="241" name="TextBox 240"/>
            <p:cNvSpPr txBox="1"/>
            <p:nvPr/>
          </p:nvSpPr>
          <p:spPr>
            <a:xfrm>
              <a:off x="812535" y="423446"/>
              <a:ext cx="1625865" cy="338554"/>
            </a:xfrm>
            <a:prstGeom prst="rect">
              <a:avLst/>
            </a:prstGeom>
            <a:noFill/>
          </p:spPr>
          <p:txBody>
            <a:bodyPr wrap="square" rtlCol="0">
              <a:spAutoFit/>
            </a:bodyPr>
            <a:lstStyle/>
            <a:p>
              <a:r>
                <a:rPr lang="en-US" sz="1600" b="1" dirty="0" smtClean="0">
                  <a:solidFill>
                    <a:schemeClr val="tx1">
                      <a:lumMod val="65000"/>
                      <a:lumOff val="35000"/>
                    </a:schemeClr>
                  </a:solidFill>
                </a:rPr>
                <a:t>Enter details for</a:t>
              </a:r>
              <a:endParaRPr lang="en-US" sz="1600" b="1" dirty="0">
                <a:solidFill>
                  <a:schemeClr val="tx1">
                    <a:lumMod val="65000"/>
                    <a:lumOff val="35000"/>
                  </a:schemeClr>
                </a:solidFill>
              </a:endParaRPr>
            </a:p>
          </p:txBody>
        </p:sp>
        <p:sp>
          <p:nvSpPr>
            <p:cNvPr id="247" name="TextBox 246"/>
            <p:cNvSpPr txBox="1"/>
            <p:nvPr/>
          </p:nvSpPr>
          <p:spPr>
            <a:xfrm>
              <a:off x="2387600" y="448846"/>
              <a:ext cx="965200" cy="313154"/>
            </a:xfrm>
            <a:prstGeom prst="rect">
              <a:avLst/>
            </a:prstGeom>
            <a:noFill/>
          </p:spPr>
          <p:txBody>
            <a:bodyPr wrap="square" rtlCol="0">
              <a:spAutoFit/>
            </a:bodyPr>
            <a:lstStyle/>
            <a:p>
              <a:r>
                <a:rPr lang="en-US" sz="1400" dirty="0" smtClean="0">
                  <a:solidFill>
                    <a:schemeClr val="tx1">
                      <a:lumMod val="75000"/>
                      <a:lumOff val="25000"/>
                    </a:schemeClr>
                  </a:solidFill>
                </a:rPr>
                <a:t>Measure 1</a:t>
              </a:r>
              <a:endParaRPr lang="en-US" sz="1400" dirty="0">
                <a:solidFill>
                  <a:schemeClr val="tx1">
                    <a:lumMod val="75000"/>
                    <a:lumOff val="25000"/>
                  </a:schemeClr>
                </a:solidFill>
              </a:endParaRPr>
            </a:p>
          </p:txBody>
        </p:sp>
      </p:grpSp>
      <p:sp>
        <p:nvSpPr>
          <p:cNvPr id="272" name="Rectangle 271"/>
          <p:cNvSpPr/>
          <p:nvPr/>
        </p:nvSpPr>
        <p:spPr>
          <a:xfrm>
            <a:off x="914400" y="1790700"/>
            <a:ext cx="11201400" cy="5676900"/>
          </a:xfrm>
          <a:prstGeom prst="rect">
            <a:avLst/>
          </a:prstGeom>
          <a:solidFill>
            <a:schemeClr val="bg1"/>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2554104" y="1404904"/>
            <a:ext cx="237285" cy="2372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267" name="TextBox 266"/>
          <p:cNvSpPr txBox="1"/>
          <p:nvPr/>
        </p:nvSpPr>
        <p:spPr>
          <a:xfrm>
            <a:off x="2762910" y="1396588"/>
            <a:ext cx="1244865" cy="253916"/>
          </a:xfrm>
          <a:prstGeom prst="rect">
            <a:avLst/>
          </a:prstGeom>
          <a:noFill/>
        </p:spPr>
        <p:txBody>
          <a:bodyPr wrap="square" rtlCol="0">
            <a:spAutoFit/>
          </a:bodyPr>
          <a:lstStyle/>
          <a:p>
            <a:r>
              <a:rPr lang="en-US" sz="1050" b="1" dirty="0">
                <a:solidFill>
                  <a:srgbClr val="0070C0"/>
                </a:solidFill>
              </a:rPr>
              <a:t>Refine Dataset</a:t>
            </a:r>
          </a:p>
        </p:txBody>
      </p:sp>
      <p:sp>
        <p:nvSpPr>
          <p:cNvPr id="268" name="Oval 267"/>
          <p:cNvSpPr/>
          <p:nvPr/>
        </p:nvSpPr>
        <p:spPr>
          <a:xfrm>
            <a:off x="5584851"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269" name="TextBox 268"/>
          <p:cNvSpPr txBox="1"/>
          <p:nvPr/>
        </p:nvSpPr>
        <p:spPr>
          <a:xfrm>
            <a:off x="58134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Output Attributes</a:t>
            </a:r>
            <a:endParaRPr lang="en-US" sz="1050" b="1" dirty="0">
              <a:solidFill>
                <a:schemeClr val="tx1">
                  <a:lumMod val="65000"/>
                  <a:lumOff val="35000"/>
                </a:schemeClr>
              </a:solidFill>
            </a:endParaRPr>
          </a:p>
        </p:txBody>
      </p:sp>
      <p:sp>
        <p:nvSpPr>
          <p:cNvPr id="270" name="Oval 269"/>
          <p:cNvSpPr/>
          <p:nvPr/>
        </p:nvSpPr>
        <p:spPr>
          <a:xfrm>
            <a:off x="1147998"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271" name="TextBox 270"/>
          <p:cNvSpPr txBox="1"/>
          <p:nvPr/>
        </p:nvSpPr>
        <p:spPr>
          <a:xfrm>
            <a:off x="1398379" y="1396588"/>
            <a:ext cx="1079526"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solidFill>
                  <a:srgbClr val="00B050"/>
                </a:solidFill>
              </a:rPr>
              <a:t>Select Dataset</a:t>
            </a:r>
          </a:p>
        </p:txBody>
      </p:sp>
      <p:sp>
        <p:nvSpPr>
          <p:cNvPr id="273" name="Oval 272"/>
          <p:cNvSpPr/>
          <p:nvPr/>
        </p:nvSpPr>
        <p:spPr>
          <a:xfrm>
            <a:off x="392824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3</a:t>
            </a:r>
            <a:endParaRPr lang="en-US" sz="1000" b="1" dirty="0"/>
          </a:p>
        </p:txBody>
      </p:sp>
      <p:sp>
        <p:nvSpPr>
          <p:cNvPr id="274" name="TextBox 273"/>
          <p:cNvSpPr txBox="1"/>
          <p:nvPr/>
        </p:nvSpPr>
        <p:spPr>
          <a:xfrm>
            <a:off x="41370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Add Computations</a:t>
            </a:r>
            <a:endParaRPr lang="en-US" sz="1050" b="1" dirty="0">
              <a:solidFill>
                <a:schemeClr val="tx1">
                  <a:lumMod val="65000"/>
                  <a:lumOff val="35000"/>
                </a:schemeClr>
              </a:solidFill>
            </a:endParaRPr>
          </a:p>
        </p:txBody>
      </p:sp>
      <p:sp>
        <p:nvSpPr>
          <p:cNvPr id="180" name="TextBox 179"/>
          <p:cNvSpPr txBox="1"/>
          <p:nvPr/>
        </p:nvSpPr>
        <p:spPr>
          <a:xfrm>
            <a:off x="1023258" y="1866900"/>
            <a:ext cx="493003" cy="215444"/>
          </a:xfrm>
          <a:prstGeom prst="rect">
            <a:avLst/>
          </a:prstGeom>
          <a:noFill/>
        </p:spPr>
        <p:txBody>
          <a:bodyPr wrap="square" lIns="0" tIns="0" rIns="0" bIns="0" rtlCol="0">
            <a:spAutoFit/>
          </a:bodyPr>
          <a:lstStyle/>
          <a:p>
            <a:r>
              <a:rPr lang="en-US" sz="1400" b="1" dirty="0" smtClean="0"/>
              <a:t>Merge</a:t>
            </a:r>
            <a:endParaRPr lang="en-US" sz="1400" b="1" dirty="0"/>
          </a:p>
        </p:txBody>
      </p:sp>
      <p:cxnSp>
        <p:nvCxnSpPr>
          <p:cNvPr id="181" name="Straight Connector 180"/>
          <p:cNvCxnSpPr/>
          <p:nvPr/>
        </p:nvCxnSpPr>
        <p:spPr>
          <a:xfrm flipV="1">
            <a:off x="1008380" y="2171700"/>
            <a:ext cx="1106424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4" name="TextBox 323"/>
          <p:cNvSpPr txBox="1"/>
          <p:nvPr/>
        </p:nvSpPr>
        <p:spPr>
          <a:xfrm>
            <a:off x="9088017" y="29705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Merged Dataset</a:t>
            </a:r>
            <a:endParaRPr lang="en-US" sz="1200" b="1" dirty="0">
              <a:solidFill>
                <a:schemeClr val="tx1">
                  <a:lumMod val="65000"/>
                  <a:lumOff val="35000"/>
                </a:schemeClr>
              </a:solidFill>
            </a:endParaRPr>
          </a:p>
        </p:txBody>
      </p:sp>
      <p:cxnSp>
        <p:nvCxnSpPr>
          <p:cNvPr id="325" name="Straight Connector 324"/>
          <p:cNvCxnSpPr/>
          <p:nvPr/>
        </p:nvCxnSpPr>
        <p:spPr>
          <a:xfrm>
            <a:off x="9077133" y="3276600"/>
            <a:ext cx="27432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05" name="Group 304"/>
          <p:cNvGrpSpPr/>
          <p:nvPr/>
        </p:nvGrpSpPr>
        <p:grpSpPr>
          <a:xfrm>
            <a:off x="1219200" y="3276600"/>
            <a:ext cx="3049108" cy="3581400"/>
            <a:chOff x="3886200" y="2286000"/>
            <a:chExt cx="2801883" cy="3581400"/>
          </a:xfrm>
        </p:grpSpPr>
        <p:sp>
          <p:nvSpPr>
            <p:cNvPr id="334" name="Rectangle 333"/>
            <p:cNvSpPr/>
            <p:nvPr/>
          </p:nvSpPr>
          <p:spPr>
            <a:xfrm>
              <a:off x="3886200" y="2286000"/>
              <a:ext cx="2800865" cy="3581400"/>
            </a:xfrm>
            <a:prstGeom prst="rect">
              <a:avLst/>
            </a:prstGeom>
            <a:solidFill>
              <a:schemeClr val="bg1">
                <a:lumMod val="9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p:cNvSpPr txBox="1"/>
            <p:nvPr/>
          </p:nvSpPr>
          <p:spPr>
            <a:xfrm>
              <a:off x="3944256" y="23609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Dataset 1</a:t>
              </a:r>
              <a:endParaRPr lang="en-US" sz="1200" b="1" dirty="0">
                <a:solidFill>
                  <a:schemeClr val="tx1">
                    <a:lumMod val="65000"/>
                    <a:lumOff val="35000"/>
                  </a:schemeClr>
                </a:solidFill>
              </a:endParaRPr>
            </a:p>
          </p:txBody>
        </p:sp>
        <p:cxnSp>
          <p:nvCxnSpPr>
            <p:cNvPr id="336" name="Straight Connector 335"/>
            <p:cNvCxnSpPr/>
            <p:nvPr/>
          </p:nvCxnSpPr>
          <p:spPr>
            <a:xfrm>
              <a:off x="3915227" y="2667000"/>
              <a:ext cx="2772856"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37" name="TextBox 336"/>
            <p:cNvSpPr txBox="1"/>
            <p:nvPr/>
          </p:nvSpPr>
          <p:spPr>
            <a:xfrm>
              <a:off x="3962400" y="2819401"/>
              <a:ext cx="2688830"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1</a:t>
              </a:r>
              <a:endParaRPr lang="en-US" sz="1200" dirty="0">
                <a:solidFill>
                  <a:schemeClr val="tx1">
                    <a:lumMod val="65000"/>
                    <a:lumOff val="35000"/>
                  </a:schemeClr>
                </a:solidFill>
              </a:endParaRPr>
            </a:p>
          </p:txBody>
        </p:sp>
        <p:sp>
          <p:nvSpPr>
            <p:cNvPr id="338" name="TextBox 337"/>
            <p:cNvSpPr txBox="1"/>
            <p:nvPr/>
          </p:nvSpPr>
          <p:spPr>
            <a:xfrm>
              <a:off x="3962400" y="3202669"/>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2</a:t>
              </a:r>
              <a:endParaRPr lang="en-US" sz="1200" dirty="0">
                <a:solidFill>
                  <a:schemeClr val="tx1">
                    <a:lumMod val="65000"/>
                    <a:lumOff val="35000"/>
                  </a:schemeClr>
                </a:solidFill>
              </a:endParaRPr>
            </a:p>
          </p:txBody>
        </p:sp>
        <p:sp>
          <p:nvSpPr>
            <p:cNvPr id="339" name="TextBox 338"/>
            <p:cNvSpPr txBox="1"/>
            <p:nvPr/>
          </p:nvSpPr>
          <p:spPr>
            <a:xfrm>
              <a:off x="3962400" y="3585937"/>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3</a:t>
              </a:r>
              <a:endParaRPr lang="en-US" sz="1200" dirty="0">
                <a:solidFill>
                  <a:schemeClr val="tx1">
                    <a:lumMod val="65000"/>
                    <a:lumOff val="35000"/>
                  </a:schemeClr>
                </a:solidFill>
              </a:endParaRPr>
            </a:p>
          </p:txBody>
        </p:sp>
        <p:sp>
          <p:nvSpPr>
            <p:cNvPr id="340" name="TextBox 339"/>
            <p:cNvSpPr txBox="1"/>
            <p:nvPr/>
          </p:nvSpPr>
          <p:spPr>
            <a:xfrm>
              <a:off x="3962400" y="3969205"/>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4</a:t>
              </a:r>
              <a:endParaRPr lang="en-US" sz="1200" dirty="0">
                <a:solidFill>
                  <a:schemeClr val="tx1">
                    <a:lumMod val="65000"/>
                    <a:lumOff val="35000"/>
                  </a:schemeClr>
                </a:solidFill>
              </a:endParaRPr>
            </a:p>
          </p:txBody>
        </p:sp>
        <p:sp>
          <p:nvSpPr>
            <p:cNvPr id="341" name="TextBox 340"/>
            <p:cNvSpPr txBox="1"/>
            <p:nvPr/>
          </p:nvSpPr>
          <p:spPr>
            <a:xfrm>
              <a:off x="3962400" y="4352473"/>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5</a:t>
              </a:r>
              <a:endParaRPr lang="en-US" sz="1200" dirty="0">
                <a:solidFill>
                  <a:schemeClr val="tx1">
                    <a:lumMod val="65000"/>
                    <a:lumOff val="35000"/>
                  </a:schemeClr>
                </a:solidFill>
              </a:endParaRPr>
            </a:p>
          </p:txBody>
        </p:sp>
        <p:sp>
          <p:nvSpPr>
            <p:cNvPr id="342" name="TextBox 341"/>
            <p:cNvSpPr txBox="1"/>
            <p:nvPr/>
          </p:nvSpPr>
          <p:spPr>
            <a:xfrm>
              <a:off x="3962400" y="4735741"/>
              <a:ext cx="2688830"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6</a:t>
              </a:r>
              <a:endParaRPr lang="en-US" sz="1200" dirty="0">
                <a:solidFill>
                  <a:schemeClr val="tx1">
                    <a:lumMod val="65000"/>
                    <a:lumOff val="35000"/>
                  </a:schemeClr>
                </a:solidFill>
              </a:endParaRPr>
            </a:p>
          </p:txBody>
        </p:sp>
        <p:sp>
          <p:nvSpPr>
            <p:cNvPr id="343" name="TextBox 342"/>
            <p:cNvSpPr txBox="1"/>
            <p:nvPr/>
          </p:nvSpPr>
          <p:spPr>
            <a:xfrm>
              <a:off x="3962400" y="5119009"/>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7</a:t>
              </a:r>
              <a:endParaRPr lang="en-US" sz="1200" dirty="0">
                <a:solidFill>
                  <a:schemeClr val="tx1">
                    <a:lumMod val="65000"/>
                    <a:lumOff val="35000"/>
                  </a:schemeClr>
                </a:solidFill>
              </a:endParaRPr>
            </a:p>
          </p:txBody>
        </p:sp>
        <p:sp>
          <p:nvSpPr>
            <p:cNvPr id="344" name="TextBox 343"/>
            <p:cNvSpPr txBox="1"/>
            <p:nvPr/>
          </p:nvSpPr>
          <p:spPr>
            <a:xfrm>
              <a:off x="3962400" y="5502277"/>
              <a:ext cx="2688830"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8</a:t>
              </a:r>
              <a:endParaRPr lang="en-US" sz="1200" dirty="0">
                <a:solidFill>
                  <a:schemeClr val="tx1">
                    <a:lumMod val="65000"/>
                    <a:lumOff val="35000"/>
                  </a:schemeClr>
                </a:solidFill>
              </a:endParaRPr>
            </a:p>
          </p:txBody>
        </p:sp>
      </p:grpSp>
      <p:sp>
        <p:nvSpPr>
          <p:cNvPr id="356" name="Oval 355"/>
          <p:cNvSpPr/>
          <p:nvPr/>
        </p:nvSpPr>
        <p:spPr>
          <a:xfrm>
            <a:off x="721333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357" name="TextBox 356"/>
          <p:cNvSpPr txBox="1"/>
          <p:nvPr/>
        </p:nvSpPr>
        <p:spPr>
          <a:xfrm>
            <a:off x="7441935" y="1396588"/>
            <a:ext cx="711465" cy="253916"/>
          </a:xfrm>
          <a:prstGeom prst="rect">
            <a:avLst/>
          </a:prstGeom>
          <a:noFill/>
        </p:spPr>
        <p:txBody>
          <a:bodyPr wrap="square" rtlCol="0">
            <a:spAutoFit/>
          </a:bodyPr>
          <a:lstStyle/>
          <a:p>
            <a:r>
              <a:rPr lang="en-US" sz="1050" b="1" dirty="0" smtClean="0">
                <a:solidFill>
                  <a:schemeClr val="tx1">
                    <a:lumMod val="65000"/>
                    <a:lumOff val="35000"/>
                  </a:schemeClr>
                </a:solidFill>
              </a:rPr>
              <a:t>Summary</a:t>
            </a:r>
            <a:endParaRPr lang="en-US" sz="1050" b="1" dirty="0">
              <a:solidFill>
                <a:schemeClr val="tx1">
                  <a:lumMod val="65000"/>
                  <a:lumOff val="35000"/>
                </a:schemeClr>
              </a:solidFill>
            </a:endParaRPr>
          </a:p>
        </p:txBody>
      </p:sp>
      <p:sp>
        <p:nvSpPr>
          <p:cNvPr id="328" name="Rectangle 327"/>
          <p:cNvSpPr/>
          <p:nvPr/>
        </p:nvSpPr>
        <p:spPr>
          <a:xfrm>
            <a:off x="1010816" y="2198916"/>
            <a:ext cx="7828384" cy="544284"/>
          </a:xfrm>
          <a:prstGeom prst="rect">
            <a:avLst/>
          </a:prstGeom>
          <a:solidFill>
            <a:schemeClr val="bg1">
              <a:lumMod val="8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219199" y="2363467"/>
            <a:ext cx="2286001" cy="228600"/>
            <a:chOff x="1219199" y="2363467"/>
            <a:chExt cx="2286001" cy="228600"/>
          </a:xfrm>
        </p:grpSpPr>
        <p:grpSp>
          <p:nvGrpSpPr>
            <p:cNvPr id="359" name="Group 358"/>
            <p:cNvGrpSpPr/>
            <p:nvPr/>
          </p:nvGrpSpPr>
          <p:grpSpPr>
            <a:xfrm>
              <a:off x="1219199" y="2363467"/>
              <a:ext cx="2286001" cy="228600"/>
              <a:chOff x="7820442" y="2971586"/>
              <a:chExt cx="2286001" cy="228600"/>
            </a:xfrm>
          </p:grpSpPr>
          <p:sp>
            <p:nvSpPr>
              <p:cNvPr id="360" name="Rectangle 359"/>
              <p:cNvSpPr/>
              <p:nvPr/>
            </p:nvSpPr>
            <p:spPr>
              <a:xfrm>
                <a:off x="7820442" y="2971586"/>
                <a:ext cx="2286001" cy="2286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TextBox 360"/>
              <p:cNvSpPr txBox="1"/>
              <p:nvPr/>
            </p:nvSpPr>
            <p:spPr>
              <a:xfrm>
                <a:off x="7949134" y="3004746"/>
                <a:ext cx="633309" cy="169277"/>
              </a:xfrm>
              <a:prstGeom prst="rect">
                <a:avLst/>
              </a:prstGeom>
              <a:noFill/>
            </p:spPr>
            <p:txBody>
              <a:bodyPr wrap="square" lIns="0" tIns="0" rIns="0" bIns="0" rtlCol="0">
                <a:spAutoFit/>
              </a:bodyPr>
              <a:lstStyle/>
              <a:p>
                <a:r>
                  <a:rPr lang="en-US" sz="1100" dirty="0" smtClean="0">
                    <a:solidFill>
                      <a:prstClr val="black">
                        <a:lumMod val="50000"/>
                        <a:lumOff val="50000"/>
                      </a:prstClr>
                    </a:solidFill>
                  </a:rPr>
                  <a:t>Dataset 1</a:t>
                </a:r>
                <a:endParaRPr lang="en-US" sz="1400" dirty="0">
                  <a:solidFill>
                    <a:prstClr val="black">
                      <a:lumMod val="50000"/>
                      <a:lumOff val="50000"/>
                    </a:prstClr>
                  </a:solidFill>
                </a:endParaRPr>
              </a:p>
            </p:txBody>
          </p:sp>
        </p:grpSp>
        <p:sp>
          <p:nvSpPr>
            <p:cNvPr id="366" name="Isosceles Triangle 365"/>
            <p:cNvSpPr/>
            <p:nvPr/>
          </p:nvSpPr>
          <p:spPr>
            <a:xfrm rot="10800000">
              <a:off x="3309259" y="2438400"/>
              <a:ext cx="108560" cy="6765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8" name="Group 367"/>
          <p:cNvGrpSpPr/>
          <p:nvPr/>
        </p:nvGrpSpPr>
        <p:grpSpPr>
          <a:xfrm>
            <a:off x="3886200" y="2363467"/>
            <a:ext cx="2286001" cy="228600"/>
            <a:chOff x="7820442" y="2971586"/>
            <a:chExt cx="2286001" cy="228600"/>
          </a:xfrm>
        </p:grpSpPr>
        <p:sp>
          <p:nvSpPr>
            <p:cNvPr id="370" name="Rectangle 369"/>
            <p:cNvSpPr/>
            <p:nvPr/>
          </p:nvSpPr>
          <p:spPr>
            <a:xfrm>
              <a:off x="7820442" y="2971586"/>
              <a:ext cx="2286001" cy="228600"/>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TextBox 370"/>
            <p:cNvSpPr txBox="1"/>
            <p:nvPr/>
          </p:nvSpPr>
          <p:spPr>
            <a:xfrm>
              <a:off x="7949133" y="3004746"/>
              <a:ext cx="633309" cy="169277"/>
            </a:xfrm>
            <a:prstGeom prst="rect">
              <a:avLst/>
            </a:prstGeom>
            <a:noFill/>
          </p:spPr>
          <p:txBody>
            <a:bodyPr wrap="square" lIns="0" tIns="0" rIns="0" bIns="0" rtlCol="0">
              <a:spAutoFit/>
            </a:bodyPr>
            <a:lstStyle/>
            <a:p>
              <a:r>
                <a:rPr lang="en-US" sz="1100" dirty="0" smtClean="0">
                  <a:solidFill>
                    <a:prstClr val="black">
                      <a:lumMod val="50000"/>
                      <a:lumOff val="50000"/>
                    </a:prstClr>
                  </a:solidFill>
                </a:rPr>
                <a:t>Dataset 6</a:t>
              </a:r>
              <a:endParaRPr lang="en-US" sz="1400" dirty="0">
                <a:solidFill>
                  <a:prstClr val="black">
                    <a:lumMod val="50000"/>
                    <a:lumOff val="50000"/>
                  </a:prstClr>
                </a:solidFill>
              </a:endParaRPr>
            </a:p>
          </p:txBody>
        </p:sp>
      </p:grpSp>
      <p:cxnSp>
        <p:nvCxnSpPr>
          <p:cNvPr id="372" name="Straight Connector 371"/>
          <p:cNvCxnSpPr/>
          <p:nvPr/>
        </p:nvCxnSpPr>
        <p:spPr>
          <a:xfrm>
            <a:off x="8839200" y="2209800"/>
            <a:ext cx="0" cy="51816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flipV="1">
            <a:off x="1008380" y="2743200"/>
            <a:ext cx="77724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95" name="TextBox 394"/>
          <p:cNvSpPr txBox="1"/>
          <p:nvPr/>
        </p:nvSpPr>
        <p:spPr>
          <a:xfrm>
            <a:off x="4816300" y="7467601"/>
            <a:ext cx="974900" cy="304800"/>
          </a:xfrm>
          <a:prstGeom prst="rect">
            <a:avLst/>
          </a:prstGeom>
          <a:noFill/>
        </p:spPr>
        <p:txBody>
          <a:bodyPr wrap="square" rtlCol="0">
            <a:spAutoFit/>
          </a:bodyPr>
          <a:lstStyle/>
          <a:p>
            <a:r>
              <a:rPr lang="en-US" sz="1400" b="1" dirty="0">
                <a:solidFill>
                  <a:schemeClr val="tx2">
                    <a:lumMod val="60000"/>
                    <a:lumOff val="40000"/>
                  </a:schemeClr>
                </a:solidFill>
              </a:rPr>
              <a:t>&lt;&lt; </a:t>
            </a:r>
            <a:r>
              <a:rPr lang="en-US" sz="1400" b="1" dirty="0" smtClean="0">
                <a:solidFill>
                  <a:schemeClr val="tx2">
                    <a:lumMod val="60000"/>
                    <a:lumOff val="40000"/>
                  </a:schemeClr>
                </a:solidFill>
              </a:rPr>
              <a:t>Prev</a:t>
            </a:r>
            <a:endParaRPr lang="en-US" sz="1400" b="1" dirty="0">
              <a:solidFill>
                <a:schemeClr val="tx2">
                  <a:lumMod val="60000"/>
                  <a:lumOff val="40000"/>
                </a:schemeClr>
              </a:solidFill>
            </a:endParaRPr>
          </a:p>
        </p:txBody>
      </p:sp>
      <p:sp>
        <p:nvSpPr>
          <p:cNvPr id="396" name="Rounded Rectangle 395"/>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Cancel </a:t>
            </a:r>
            <a:endParaRPr lang="en-US" sz="1400" dirty="0">
              <a:solidFill>
                <a:schemeClr val="tx1">
                  <a:lumMod val="65000"/>
                  <a:lumOff val="35000"/>
                </a:schemeClr>
              </a:solidFill>
            </a:endParaRPr>
          </a:p>
        </p:txBody>
      </p:sp>
      <p:sp>
        <p:nvSpPr>
          <p:cNvPr id="398" name="TextBox 397"/>
          <p:cNvSpPr txBox="1"/>
          <p:nvPr/>
        </p:nvSpPr>
        <p:spPr>
          <a:xfrm>
            <a:off x="6400800" y="7467601"/>
            <a:ext cx="1016264" cy="304800"/>
          </a:xfrm>
          <a:prstGeom prst="rect">
            <a:avLst/>
          </a:prstGeom>
          <a:noFill/>
        </p:spPr>
        <p:txBody>
          <a:bodyPr wrap="square" rtlCol="0">
            <a:spAutoFit/>
          </a:bodyPr>
          <a:lstStyle/>
          <a:p>
            <a:pPr algn="r"/>
            <a:r>
              <a:rPr lang="en-US" sz="1400" b="1" dirty="0" smtClean="0">
                <a:solidFill>
                  <a:schemeClr val="tx2">
                    <a:lumMod val="60000"/>
                    <a:lumOff val="40000"/>
                  </a:schemeClr>
                </a:solidFill>
              </a:rPr>
              <a:t>Next </a:t>
            </a:r>
            <a:r>
              <a:rPr lang="en-US" sz="1400" b="1" dirty="0">
                <a:solidFill>
                  <a:schemeClr val="tx2">
                    <a:lumMod val="60000"/>
                    <a:lumOff val="40000"/>
                  </a:schemeClr>
                </a:solidFill>
              </a:rPr>
              <a:t>&gt;&gt;</a:t>
            </a:r>
          </a:p>
        </p:txBody>
      </p:sp>
      <p:grpSp>
        <p:nvGrpSpPr>
          <p:cNvPr id="408" name="Group 407"/>
          <p:cNvGrpSpPr/>
          <p:nvPr/>
        </p:nvGrpSpPr>
        <p:grpSpPr>
          <a:xfrm>
            <a:off x="4890206" y="3276600"/>
            <a:ext cx="3049108" cy="3581400"/>
            <a:chOff x="3886200" y="2286000"/>
            <a:chExt cx="2801883" cy="3581400"/>
          </a:xfrm>
        </p:grpSpPr>
        <p:sp>
          <p:nvSpPr>
            <p:cNvPr id="414" name="Rectangle 413"/>
            <p:cNvSpPr/>
            <p:nvPr/>
          </p:nvSpPr>
          <p:spPr>
            <a:xfrm>
              <a:off x="3886200" y="2286000"/>
              <a:ext cx="2800865" cy="3581400"/>
            </a:xfrm>
            <a:prstGeom prst="rect">
              <a:avLst/>
            </a:prstGeom>
            <a:solidFill>
              <a:schemeClr val="bg1">
                <a:lumMod val="9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TextBox 414"/>
            <p:cNvSpPr txBox="1"/>
            <p:nvPr/>
          </p:nvSpPr>
          <p:spPr>
            <a:xfrm>
              <a:off x="3944256" y="23609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Dataset 6</a:t>
              </a:r>
              <a:endParaRPr lang="en-US" sz="1200" b="1" dirty="0">
                <a:solidFill>
                  <a:schemeClr val="tx1">
                    <a:lumMod val="65000"/>
                    <a:lumOff val="35000"/>
                  </a:schemeClr>
                </a:solidFill>
              </a:endParaRPr>
            </a:p>
          </p:txBody>
        </p:sp>
        <p:cxnSp>
          <p:nvCxnSpPr>
            <p:cNvPr id="416" name="Straight Connector 415"/>
            <p:cNvCxnSpPr/>
            <p:nvPr/>
          </p:nvCxnSpPr>
          <p:spPr>
            <a:xfrm>
              <a:off x="3915227" y="2667000"/>
              <a:ext cx="2772856"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3962400" y="2819401"/>
              <a:ext cx="2352726"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dirty="0"/>
                <a:t>Field abc</a:t>
              </a:r>
            </a:p>
          </p:txBody>
        </p:sp>
        <p:sp>
          <p:nvSpPr>
            <p:cNvPr id="418" name="TextBox 417"/>
            <p:cNvSpPr txBox="1"/>
            <p:nvPr/>
          </p:nvSpPr>
          <p:spPr>
            <a:xfrm>
              <a:off x="3962400" y="3202669"/>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2</a:t>
              </a:r>
              <a:endParaRPr lang="en-US" sz="1200" dirty="0">
                <a:solidFill>
                  <a:schemeClr val="tx1">
                    <a:lumMod val="65000"/>
                    <a:lumOff val="35000"/>
                  </a:schemeClr>
                </a:solidFill>
              </a:endParaRPr>
            </a:p>
          </p:txBody>
        </p:sp>
        <p:sp>
          <p:nvSpPr>
            <p:cNvPr id="419" name="TextBox 418"/>
            <p:cNvSpPr txBox="1"/>
            <p:nvPr/>
          </p:nvSpPr>
          <p:spPr>
            <a:xfrm>
              <a:off x="3962400" y="3585937"/>
              <a:ext cx="2352726" cy="276999"/>
            </a:xfrm>
            <a:prstGeom prst="rect">
              <a:avLst/>
            </a:prstGeom>
            <a:no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3</a:t>
              </a:r>
              <a:endParaRPr lang="en-US" sz="1200" dirty="0">
                <a:solidFill>
                  <a:schemeClr val="tx1">
                    <a:lumMod val="65000"/>
                    <a:lumOff val="35000"/>
                  </a:schemeClr>
                </a:solidFill>
              </a:endParaRPr>
            </a:p>
          </p:txBody>
        </p:sp>
        <p:sp>
          <p:nvSpPr>
            <p:cNvPr id="420" name="TextBox 419"/>
            <p:cNvSpPr txBox="1"/>
            <p:nvPr/>
          </p:nvSpPr>
          <p:spPr>
            <a:xfrm>
              <a:off x="3962400" y="3969205"/>
              <a:ext cx="2352726"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4</a:t>
              </a:r>
              <a:endParaRPr lang="en-US" sz="1200" dirty="0">
                <a:solidFill>
                  <a:schemeClr val="tx1">
                    <a:lumMod val="65000"/>
                    <a:lumOff val="35000"/>
                  </a:schemeClr>
                </a:solidFill>
              </a:endParaRPr>
            </a:p>
          </p:txBody>
        </p:sp>
        <p:sp>
          <p:nvSpPr>
            <p:cNvPr id="421" name="TextBox 420"/>
            <p:cNvSpPr txBox="1"/>
            <p:nvPr/>
          </p:nvSpPr>
          <p:spPr>
            <a:xfrm>
              <a:off x="3962400" y="4352473"/>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5</a:t>
              </a:r>
              <a:endParaRPr lang="en-US" sz="1200" dirty="0">
                <a:solidFill>
                  <a:schemeClr val="tx1">
                    <a:lumMod val="65000"/>
                    <a:lumOff val="35000"/>
                  </a:schemeClr>
                </a:solidFill>
              </a:endParaRPr>
            </a:p>
          </p:txBody>
        </p:sp>
        <p:sp>
          <p:nvSpPr>
            <p:cNvPr id="422" name="TextBox 421"/>
            <p:cNvSpPr txBox="1"/>
            <p:nvPr/>
          </p:nvSpPr>
          <p:spPr>
            <a:xfrm>
              <a:off x="3962400" y="4735741"/>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6</a:t>
              </a:r>
              <a:endParaRPr lang="en-US" sz="1200" dirty="0">
                <a:solidFill>
                  <a:schemeClr val="tx1">
                    <a:lumMod val="65000"/>
                    <a:lumOff val="35000"/>
                  </a:schemeClr>
                </a:solidFill>
              </a:endParaRPr>
            </a:p>
          </p:txBody>
        </p:sp>
        <p:sp>
          <p:nvSpPr>
            <p:cNvPr id="423" name="TextBox 422"/>
            <p:cNvSpPr txBox="1"/>
            <p:nvPr/>
          </p:nvSpPr>
          <p:spPr>
            <a:xfrm>
              <a:off x="3962400" y="5119009"/>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7</a:t>
              </a:r>
              <a:endParaRPr lang="en-US" sz="1200" dirty="0">
                <a:solidFill>
                  <a:schemeClr val="tx1">
                    <a:lumMod val="65000"/>
                    <a:lumOff val="35000"/>
                  </a:schemeClr>
                </a:solidFill>
              </a:endParaRPr>
            </a:p>
          </p:txBody>
        </p:sp>
        <p:sp>
          <p:nvSpPr>
            <p:cNvPr id="424" name="TextBox 423"/>
            <p:cNvSpPr txBox="1"/>
            <p:nvPr/>
          </p:nvSpPr>
          <p:spPr>
            <a:xfrm>
              <a:off x="3962400" y="5502277"/>
              <a:ext cx="2352726" cy="276999"/>
            </a:xfrm>
            <a:prstGeom prst="rect">
              <a:avLst/>
            </a:prstGeom>
            <a:solidFill>
              <a:schemeClr val="bg1">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8</a:t>
              </a:r>
              <a:endParaRPr lang="en-US" sz="1200" dirty="0">
                <a:solidFill>
                  <a:schemeClr val="tx1">
                    <a:lumMod val="65000"/>
                    <a:lumOff val="35000"/>
                  </a:schemeClr>
                </a:solidFill>
              </a:endParaRPr>
            </a:p>
          </p:txBody>
        </p:sp>
      </p:grpSp>
      <p:pic>
        <p:nvPicPr>
          <p:cNvPr id="428" name="Picture 2" descr="git, merge icon"/>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6200" y="38735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29"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4267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4648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029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410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791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6172200"/>
            <a:ext cx="114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git, merg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6553200"/>
            <a:ext cx="114300" cy="152400"/>
          </a:xfrm>
          <a:prstGeom prst="rect">
            <a:avLst/>
          </a:prstGeom>
          <a:noFill/>
          <a:extLst>
            <a:ext uri="{909E8E84-426E-40DD-AFC4-6F175D3DCCD1}">
              <a14:hiddenFill xmlns:a14="http://schemas.microsoft.com/office/drawing/2010/main">
                <a:solidFill>
                  <a:srgbClr val="FFFFFF"/>
                </a:solidFill>
              </a14:hiddenFill>
            </a:ext>
          </a:extLst>
        </p:spPr>
      </p:pic>
      <p:sp>
        <p:nvSpPr>
          <p:cNvPr id="254" name="TextBox 253"/>
          <p:cNvSpPr txBox="1"/>
          <p:nvPr/>
        </p:nvSpPr>
        <p:spPr>
          <a:xfrm>
            <a:off x="9220200" y="3425370"/>
            <a:ext cx="2664098"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dirty="0"/>
              <a:t>Field 1</a:t>
            </a:r>
          </a:p>
        </p:txBody>
      </p:sp>
      <p:grpSp>
        <p:nvGrpSpPr>
          <p:cNvPr id="255" name="Group 254"/>
          <p:cNvGrpSpPr/>
          <p:nvPr/>
        </p:nvGrpSpPr>
        <p:grpSpPr>
          <a:xfrm>
            <a:off x="9089136" y="3505200"/>
            <a:ext cx="54864" cy="138214"/>
            <a:chOff x="9089136" y="3505200"/>
            <a:chExt cx="54864" cy="138214"/>
          </a:xfrm>
        </p:grpSpPr>
        <p:sp>
          <p:nvSpPr>
            <p:cNvPr id="258" name="Oval 257"/>
            <p:cNvSpPr/>
            <p:nvPr/>
          </p:nvSpPr>
          <p:spPr>
            <a:xfrm>
              <a:off x="9089136" y="350520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62" name="Oval 261"/>
            <p:cNvSpPr/>
            <p:nvPr/>
          </p:nvSpPr>
          <p:spPr>
            <a:xfrm>
              <a:off x="9089136" y="358855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9089136" y="3966030"/>
            <a:ext cx="54864" cy="138214"/>
            <a:chOff x="9089136" y="3505200"/>
            <a:chExt cx="54864" cy="138214"/>
          </a:xfrm>
        </p:grpSpPr>
        <p:sp>
          <p:nvSpPr>
            <p:cNvPr id="265" name="Oval 264"/>
            <p:cNvSpPr/>
            <p:nvPr/>
          </p:nvSpPr>
          <p:spPr>
            <a:xfrm>
              <a:off x="9089136" y="350520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266" name="Oval 265"/>
            <p:cNvSpPr/>
            <p:nvPr/>
          </p:nvSpPr>
          <p:spPr>
            <a:xfrm>
              <a:off x="9089136" y="358855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5" name="TextBox 274"/>
          <p:cNvSpPr txBox="1"/>
          <p:nvPr/>
        </p:nvSpPr>
        <p:spPr>
          <a:xfrm>
            <a:off x="9220200" y="3868108"/>
            <a:ext cx="2664098" cy="276999"/>
          </a:xfrm>
          <a:prstGeom prst="rect">
            <a:avLst/>
          </a:prstGeom>
          <a:solidFill>
            <a:schemeClr val="accent5">
              <a:lumMod val="20000"/>
              <a:lumOff val="80000"/>
              <a:alpha val="69000"/>
            </a:schemeClr>
          </a:solidFill>
          <a:ln>
            <a:solidFill>
              <a:schemeClr val="bg1">
                <a:lumMod val="85000"/>
                <a:alpha val="71000"/>
              </a:schemeClr>
            </a:solidFill>
          </a:ln>
        </p:spPr>
        <p:txBody>
          <a:bodyPr wrap="square" rtlCol="0">
            <a:spAutoFit/>
          </a:bodyPr>
          <a:lstStyle/>
          <a:p>
            <a:r>
              <a:rPr lang="en-US" sz="1200" dirty="0" smtClean="0">
                <a:solidFill>
                  <a:schemeClr val="tx1">
                    <a:lumMod val="65000"/>
                    <a:lumOff val="35000"/>
                  </a:schemeClr>
                </a:solidFill>
              </a:rPr>
              <a:t>Field 6</a:t>
            </a:r>
            <a:endParaRPr lang="en-US" sz="1200" dirty="0">
              <a:solidFill>
                <a:schemeClr val="tx1">
                  <a:lumMod val="65000"/>
                  <a:lumOff val="35000"/>
                </a:schemeClr>
              </a:solidFill>
            </a:endParaRPr>
          </a:p>
        </p:txBody>
      </p:sp>
      <p:sp>
        <p:nvSpPr>
          <p:cNvPr id="283" name="Rectangle 282"/>
          <p:cNvSpPr/>
          <p:nvPr/>
        </p:nvSpPr>
        <p:spPr>
          <a:xfrm>
            <a:off x="11811000" y="3429000"/>
            <a:ext cx="76200" cy="2902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11811000" y="3886200"/>
            <a:ext cx="76200" cy="2902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4086860" y="5762173"/>
            <a:ext cx="76200" cy="2902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2" name="Clear"/>
          <p:cNvGrpSpPr>
            <a:grpSpLocks noChangeAspect="1"/>
          </p:cNvGrpSpPr>
          <p:nvPr/>
        </p:nvGrpSpPr>
        <p:grpSpPr>
          <a:xfrm>
            <a:off x="11582400" y="3505200"/>
            <a:ext cx="141932" cy="141932"/>
            <a:chOff x="2324893" y="1403349"/>
            <a:chExt cx="377825" cy="377825"/>
          </a:xfrm>
        </p:grpSpPr>
        <p:sp>
          <p:nvSpPr>
            <p:cNvPr id="293" name="Clear Icon"/>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4" name="Circle"/>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95" name="Clear"/>
          <p:cNvGrpSpPr>
            <a:grpSpLocks noChangeAspect="1"/>
          </p:cNvGrpSpPr>
          <p:nvPr/>
        </p:nvGrpSpPr>
        <p:grpSpPr>
          <a:xfrm>
            <a:off x="11582400" y="3962400"/>
            <a:ext cx="141932" cy="141932"/>
            <a:chOff x="2324893" y="1403349"/>
            <a:chExt cx="377825" cy="377825"/>
          </a:xfrm>
        </p:grpSpPr>
        <p:sp>
          <p:nvSpPr>
            <p:cNvPr id="296" name="Clear Icon"/>
            <p:cNvSpPr>
              <a:spLocks noChangeAspect="1"/>
            </p:cNvSpPr>
            <p:nvPr/>
          </p:nvSpPr>
          <p:spPr bwMode="auto">
            <a:xfrm>
              <a:off x="2434430" y="1512886"/>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297" name="Circle"/>
            <p:cNvSpPr>
              <a:spLocks noChangeAspect="1" noEditPoints="1"/>
            </p:cNvSpPr>
            <p:nvPr/>
          </p:nvSpPr>
          <p:spPr bwMode="auto">
            <a:xfrm>
              <a:off x="2324893" y="1403349"/>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308" name="Rectangle 307"/>
          <p:cNvSpPr/>
          <p:nvPr/>
        </p:nvSpPr>
        <p:spPr>
          <a:xfrm>
            <a:off x="4129314" y="3824514"/>
            <a:ext cx="76200" cy="2902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0" name="Straight Arrow Connector 309"/>
          <p:cNvCxnSpPr/>
          <p:nvPr/>
        </p:nvCxnSpPr>
        <p:spPr>
          <a:xfrm flipH="1" flipV="1">
            <a:off x="7751283" y="5060679"/>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9" name="Isosceles Triangle 368"/>
          <p:cNvSpPr/>
          <p:nvPr/>
        </p:nvSpPr>
        <p:spPr>
          <a:xfrm rot="10800000">
            <a:off x="5968639" y="2438400"/>
            <a:ext cx="108560" cy="6765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Rectangle 283"/>
          <p:cNvSpPr/>
          <p:nvPr/>
        </p:nvSpPr>
        <p:spPr>
          <a:xfrm>
            <a:off x="7444014" y="3824514"/>
            <a:ext cx="76200" cy="2902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6" name="Straight Arrow Connector 285"/>
          <p:cNvCxnSpPr/>
          <p:nvPr/>
        </p:nvCxnSpPr>
        <p:spPr>
          <a:xfrm flipH="1" flipV="1">
            <a:off x="7086600" y="7543800"/>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788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621871" y="550505"/>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3639800" y="8051378"/>
            <a:ext cx="2865120" cy="462492"/>
          </a:xfrm>
        </p:spPr>
        <p:txBody>
          <a:bodyPr/>
          <a:lstStyle/>
          <a:p>
            <a:fld id="{5BDC5199-83AF-4B0B-9131-692EF867DC0A}" type="slidenum">
              <a:rPr lang="en-US" smtClean="0">
                <a:solidFill>
                  <a:prstClr val="black">
                    <a:tint val="75000"/>
                  </a:prstClr>
                </a:solidFill>
              </a:rPr>
              <a:pPr/>
              <a:t>6</a:t>
            </a:fld>
            <a:endParaRPr lang="en-US">
              <a:solidFill>
                <a:prstClr val="black">
                  <a:tint val="75000"/>
                </a:prstClr>
              </a:solidFill>
            </a:endParaRPr>
          </a:p>
        </p:txBody>
      </p:sp>
      <p:sp>
        <p:nvSpPr>
          <p:cNvPr id="25" name="AutoShape 2"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4"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6"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ata:image/jpeg;base64,/9j/4AAQSkZJRgABAQAAAQABAAD/2wCEAAkGBwgHBhUIBxQVFBUXGSAXGRgWGCEZGhggHyEiHRwdHhwdJCogJCYoJBscLTUjJi4rLjAvIyAzODMsQygtLisBCgoKBQUFDgUFDisZExkrKysrKysrKysrKysrKysrKysrKysrKysrKysrKysrKysrKysrKysrKysrKysrKysrK//AABEIAOEA4QMBIgACEQEDEQH/xAAcAAEBAQEBAQEBAQAAAAAAAAAABwgGBQQDAQL/xABLEAABAgMDBQkLCgYCAwEAAAABAAIDBBEFBgcSFyExkwg2N0FRVGGz0hMiU3Fyc3SBkrLTFhgyQlKDkaKxwRSCocLR4SNiFTTwM//EABQBAQAAAAAAAAAAAAAAAAAAAAD/xAAUEQEAAAAAAAAAAAAAAAAAAAAA/9oADAMBAAIRAxEAPwC4oiICIiAs/wCPl77TFv8AyekojocJjGueGEtMRzhXviNbQCO91VrWuimgFl3HfhIjeRD9wIJ8iIgq2Bd8LTlbzw7AjvdEgRg4BrjXubmtLgW11DvaEDRprxLRqyhg5wlSflP6t61egIiICIiAiIgIiICh26AvhaclaEO71nPdCYYYiRHMOS5+USA2o00GTq469CuKzZuiN/jPR2e89BL0REFHwYvfadlXrg2S6I58vGd3Mw3EkNJ+i5gP0TWlaaxXoppxZBw13/SXn2fqtfICIiAiIgIiICIvymZiBKQDMTTmsY0Vc5xDWgcpJ0BB+qKbW7jXdWzIpgyfdJlw44TQGD+Z5FfG0ELnTugpauiRfth2EFrWXcd+EiN5EP3Arxh1fJt97HfaLIJghkUwskvy60a11a0H2tXQoPjvwkRvIh+4EE+REQdpg5wlSflP6t61esoYOcJUn5T+retG38vS2593zaz4RigPazJDsn6XHWhQdEiifzgpfmLtuOwnzgpfmLtuOwgtiKJ/OCl+Yu247CfOCl+Yu247CC2Ion84KX5i7bjsJ84KX5i7bjsILYiifzgpfmLtuOwnzgpfmLtuOwgtizZuiN/jPR2e89WPDi/LL8ycWZhwTB7m4NoX5daitfoiijm6I3+M9HZ7z0EvREQdLhrv+kvPs/Va+WQcNd/0l59n6rUV9rxC6l2ottOh91EPJ7zKya5T2s10OrKrqQe4iifzgpfmLtuOwvasbHK7M7FEK0GRpcn6zmh7B62nK/KgqSL5rOtCStSUE3Z0RkWGdTmODh+I/RfSgIiIPNvFbkjdyx32pabsljBxa3Hia0cZJWWb938te+c7lzhMOCD3kFp7xvSdWU7/ALH1U1LqMfr0RLUvMLEgO/4pbWBqdEIq4nxAgDkOVyqWICIiDQu5tmYb7sTMoCMpsfLI4wHMaAfyO/ArhMf5KYl7/OmYrSGRYbCw8RyRkuFeUEaukcq8XDG+j7l3g/iYgLoMQZEZo104nDpafxBI46rSkxK3av5YjXRRCmoDtLSDpaegijmu5dR5UGO0WqMz9xuanbRe2mZ+43NTtovbQRLBGSmJvEaXiQGkiGHvefstyC2p9bmj1qs7oaaZBuI2C7XEjsA9Qc4n+n9V2FnWVdu41kvfKthSsIaXvcdfJlPcS49Arx6NazrizfkXzttv8HUS8GrYVdBcT9J5HFWgoOIAcpQcKiIgIiICIiAiIgvG5pmmGSnJTjDob/UQ4f2/1XP7oySmIV74M69pyHwA1ruIlrnZQ8Yym/iFxuHt7I1zbyNtJgLmEZEVg1uYaVp0ggEeKnGtOw4l27+2DUdzmoDtNDraekfSY4V6D+KDHiLVGZ+43NTtovbTM/cbmp20XtoIJhRJTE9iDKNlmk5EQRHcjWs0knk5PGQONXXHeZhwMOI0N5AMR8Njekh4fQeph/ArobHu/dq5Ui+NIQ4cuylXxHO00H2nvJNOitFAcYr/AEO99pNkrMJ/hoJOSTo7o7UX04hTQAdOknjoAnSIiD3bpXste6Voicsl5A+vDOlkQcjm/vrHEVqa497JG+NhttKS7130YkMmphu4xXjHIeMcmkDHi7bCG9ES7V8YeW6kGORBijioT3rv5XEaeTKHGg1aiIgxRbE6bSteNPu1xYj4h/mcXfuvjREBERAX2WbaloWVF7rZkaJBcdZhvLCfHQ6V8aIOmGIF7wKCemNoUOIN7yP/AHpj2yuZRB91p2xadrPy7UjxYxGruj3Pp4qnR6l8KIgIiICIiAiIgIiIC+mQtCds2N3azosSE7VlQ3lh/FpBXzIg6VuIF72ignpjaFf3ODe/n0x7ZXMog9C1Lbta1yDaseLGppHdHucB4gTQLz0RAREQEREFez0TnT/96kUhRARF+8lKxp6cZJyoynxHBjRyucaAfiUH+ZWWjzkwJeUY573aA1gLnHxAaSuqgYY31jsy2SUQD/sWtP4OcCtFYf3Hs65llCDLgOjOH/LGI75x4wORo4h6zp0rqkGUM1V+OZu2kPtpmqvxzN20h9tavRBlDNVfjmbtpD7aZqr8czdtIfbWr0QZQzVX45m7aQ+2maq/HM3bSH21q9EGUM1V+OZu2kPtpmqvxzN20h9tavRBlDNVfjmbtpD7aZqr8czdtIfbWr0QZQzVX45m7aQ+2maq/HM3bSH21q9EGUM1V+OZu2kPtpmqvxzN20h9tavRBlDNVfjmbtpD7aZqr8czdtIfbWr0QZQzVX45m7aQ+2maq/HM3bSH21q9EGUM1V+OZu2kPtpmqvxzN20h9tavRBk2JhbfaG3KdJv9TmE/gHVXMWjZ07Zc0ZW0ob4Tx9WI0tPjoeLpW2V4l7Lr2XeuynSFqsB+y8fThn7TTxeLUdRQY3ReneWxZm7tuxbInPpwnZNRqcNbXDxgg+teYgIiIC7TBqCyPiXKMiaQHPd62w3uH9QFxa7nBLhOlPvepiINVIiICIiAiIgIiICIiAiIgIiICIiAiIgIiICIiAiIgzbuiYLIV+2PbrfLMcek5cRv6NClyqu6O37wfRWdZFUqQEREBdzglwnSn3vUxFwy7nBLhOlPvepiINVIiICmOLGJ77oR22VZDGvmHNy3OfUthtOrQCKuNDx6NGuqpyy7jvwkRvIh+4EH057r48sDZf7TPdfHlgbL/amqINF4VYrxr0Wl/wCFt1jGxiCYb2VDX0FS0tJNDQE1Gg0OrjrCyhg5wlSflP6t61egIiIJriziY65r2WbZbGvmXtyyX1LIbakAkAipNDQV0UqeIGYZ7r48sDZf7X83QHCCfMs/dTZBSs918eWBsv8Aa7zCzFqYvJawsW8DGNivr3KJDBAcQKlrgSaGgJBGjipy55XW4T8Isn5z+0oNbIiICnWLGJPyLayRs5jYkzEGV39cmG2tA4gUJJINBUaiTxA0VZs3RG/xno7Peeg/HPdfHlgbL/aZ7r48sDZf7U1RBoLC/F2Zt+2G2LeFjA+JXucSGC0EgVyXAk66GhHQKaaqwrIOGu/6S8+z9Vr5AREQZx3R2/eD6KzrIqlSqu6O37wfRWdZFUqQEREBdzglwnSn3vUxFwy7nBLhOlPvepiINVIiICy7jvwkRvIh+4FqJR3GfDW0bftAW7d8CJEyQyJCqATk6nNJoDo0EV4hSqDPyLrc2d9OZRfy/wCUzZ305lF/L/lB++DnCVJ+U/q3rV6iODuGFq2TbbbfvC3uXcwe5Q6guLnAtLnUqAACaDXXkpptyAiIgzNugeEE+ZZ+6mq0NjThvaF45ttuWCMuK1ghvhVALgCSHNJoKipqCdQFOmTZs76cyi/l/wAoOSXW4T8Isn5z+0pmzvpzKL+X/KoeEOF1r2fbzbevEzuIhVMOGSC57iCMo0rQCp0a604tYXNERAWbN0Rv8Z6Oz3nrSalGNOHM9eiKy2bCAdGYzub4ZIGW0ElpaToqCToOsU5KEM5outzZ305lF/L/AJTNnfTmUX8v+UHz4a7/AKS8+z9Vr5QbCbCu2JS8DLbvEzuLYJymQyQXvdxEgE0A16dNQNCvKAiIgzjujt+8H0VnWRVKlVd0dv3g+is6yKpUgIiIC7nBLhOlPvepiLhl3OCXCdKfe9TEQaqREQEREBERAREQEREBERAREQEREBERAREQEREBERBnHdHb94PorOsiqVKq7o7fvB9FZ1kVSpAREQF3OCXCdKfe9TEXDLucEuE6U+96mIg1UiIgIim2KuJ/yNits2zGNiTDm5Zy65ENp0CoFCSaHRUU18aCkos2Z9b2/Yldm7tpn1vb9iV2bu2g0milmFmK7712j/4e2obIccguhuh1DIlNJbkkkhwGnWQQDqoK1NAREQEU6xVxLbcvIkLPY2JMvbl9/XIhtrQFwGkkkGgBGomuqsxz63t+xK7N3bQaTRZsz63t+xK7N3bXeYXYtRL0WmLGtyGyHGcCYb4dQ19BUtLSSQaAmtaGh1aKhV0REBEU+xUxIZcmGyUkmNizEQFwDj3sNuoOcBpNTUACmo6RQAhQUWbM+t7fsSuzd20z63t+xK7N3bQaTRSPDHF2LeS1hY1vQ2Mivr3N8Ooa4gVyS0k0NAaGtDq8dcQEREGcd0dv3g+is6yKpUqrujt+8H0VnWRVKkBERAXc4JcJ0p971MRcMu5wS4TpT73qYiDVSIiAsu478JEbyIfuBaiWXcd+EiN5EP3AgnyIiDtMG+EqT8p/VvWr1lDBzhKk/Kf1b1q9AREQZl3QHCCfMs/dTZUrdA8IJ8yz91NUBdbhPwiyfnP7SuSXW4T8Isn5z+0oNbIiICzZuiN/jPR2e89aTWbN0Rv8Z6Oz3noJeiIg6XDXf9JefZ+q18sg4a7/AKS8+z9Vr5AREQZx3R2/eD6KzrIqlSqu6O37wfRWdZFUqQEREBdzglwnSn3vUxFwy7nBLhOlPvepiINVIiICjGNeHFqW3agt+wG91cWBsWGDR3e/Rc2uvRoI16BStTSzogyD8gL38xmdmU+QF7+YzOzK18iCGYNYaWtZ9utvBb7DBEMHucNx79znAtyiBqABOg6a09dzREBERBHsbMOrSt+dbbtgt7o8MEOJCqA4gEkObXXroR0CnGpF8gL38xmdmVr5EGQfkBe/mMzsyqLg9hlbEpeBlvW+wwWwqljHfTe4ggEjiAqTpoa06VeUQEREBSPG3Dy0byR2W3YQ7pFYzub4dQC5oJLXNroqMo1HHop01xEGQfkBe/mMzsynyAvfzGZ2ZWvkQQDCPDC2oV4odt2/DMCHBOU1r9D3v+r3usAHTU01AUNSRf0RAREQZx3R2/eD6KzrIqlSqu6O37wfRWdZFUqQEREH9IoaFdtgs9sPE2ULuWIPxhPA/VeLfqyn2JfCas94oGxXFvkuOUz8pC8+xbSj2Pa8K0pX6cJ7XjpyTWh6DqPQg2si8i6t47PvTYzLUst1Wu0Ob9aG7jY4cRH9RQioIK9dAREQEREBERAREQEREBERAREQEREBERAREQERfHa1pyVjWc+0LTeIcNgq5x/QcZJ1ADSTQBBnvdGPa6/MIDilmA+3EP7qWL3b8Xifeq9Ea13gtDzRjT9VjRktHJWgqacZK8qz5ONaE9DkpUVfEcGNHKXGg/qUH5dyich/BFqrNrYvIPZC/qDkcfblRLRlReazW1fCbkxmjWWDSH/y1Neg1+qs/rcRAIoVFMRMFv4iK60rnBrSal0uTkt+6J0DyTQchGgII7d+8Vr3bmzNWJGdCcdBpQh3JlNNWn1hd5Bx2vZDZkvhyr+l0N9fyxAFO7Vsm0bHmf4a1YUSC7ke0tr4q6x0hfEgqufq9XgZP2InxUz9Xq8DJ+xE+KpUiCq5+r1eBk/YifFTP1erwMn7ET4qlSIKrn6vV4GT9iJ8VM/V6vAyfsRPiqVIgqufq9XgZP2InxUz9Xq8DJ+xE+KpUiCq5+r1eBk/YifFTP1erwMn7ET4qlSIKrn6vV4GT9iJ8VM/V6vAyfsRPiqVIgqufq9XgZP2InxUz9Xq8DJ+xE+KpUiCq5+r1eBk/YifFTP1erwMn7ET4qlSIKrn6vV4GT9iJ8VM/V6vAyfsRPiqVIgqufq9XgZP2InxUz9Xq8DJ+xE+KpUiCpxMeL1ubRsKUHSIb/3iFcTee+FvXqiB1txnPANWsADWN8TW0FeKpqeleEvokZKbtCYEvIQ3xXnU1jS5x9Q0oPnVkwCuVEmp/wCVNoNpDh1bAB+u/UX+JukeV5KXBwUm5qM2evf/AMcMaRAa7v3+WRoaOgHK1/RV7lpeDKy7ZeWaGMaA1rWigaBoAAGgAIP0REQEREHP353vPWRrS/8Aff40RB8qIiAiIgIiICIiAiIgIiICIiAiIgIiICIiD/cH/wDUeMLVWFG9weIfov6iDtUREBERB//Z"/>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og Out Icon"/>
          <p:cNvSpPr>
            <a:spLocks noChangeAspect="1" noEditPoints="1"/>
          </p:cNvSpPr>
          <p:nvPr/>
        </p:nvSpPr>
        <p:spPr bwMode="auto">
          <a:xfrm>
            <a:off x="8884314" y="1901952"/>
            <a:ext cx="247216" cy="257782"/>
          </a:xfrm>
          <a:custGeom>
            <a:avLst/>
            <a:gdLst>
              <a:gd name="T0" fmla="*/ 142 w 650"/>
              <a:gd name="T1" fmla="*/ 282 h 677"/>
              <a:gd name="T2" fmla="*/ 396 w 650"/>
              <a:gd name="T3" fmla="*/ 282 h 677"/>
              <a:gd name="T4" fmla="*/ 254 w 650"/>
              <a:gd name="T5" fmla="*/ 169 h 677"/>
              <a:gd name="T6" fmla="*/ 452 w 650"/>
              <a:gd name="T7" fmla="*/ 169 h 677"/>
              <a:gd name="T8" fmla="*/ 650 w 650"/>
              <a:gd name="T9" fmla="*/ 339 h 677"/>
              <a:gd name="T10" fmla="*/ 452 w 650"/>
              <a:gd name="T11" fmla="*/ 508 h 677"/>
              <a:gd name="T12" fmla="*/ 254 w 650"/>
              <a:gd name="T13" fmla="*/ 508 h 677"/>
              <a:gd name="T14" fmla="*/ 396 w 650"/>
              <a:gd name="T15" fmla="*/ 395 h 677"/>
              <a:gd name="T16" fmla="*/ 142 w 650"/>
              <a:gd name="T17" fmla="*/ 395 h 677"/>
              <a:gd name="T18" fmla="*/ 142 w 650"/>
              <a:gd name="T19" fmla="*/ 282 h 677"/>
              <a:gd name="T20" fmla="*/ 508 w 650"/>
              <a:gd name="T21" fmla="*/ 0 h 677"/>
              <a:gd name="T22" fmla="*/ 508 w 650"/>
              <a:gd name="T23" fmla="*/ 141 h 677"/>
              <a:gd name="T24" fmla="*/ 452 w 650"/>
              <a:gd name="T25" fmla="*/ 141 h 677"/>
              <a:gd name="T26" fmla="*/ 452 w 650"/>
              <a:gd name="T27" fmla="*/ 56 h 677"/>
              <a:gd name="T28" fmla="*/ 57 w 650"/>
              <a:gd name="T29" fmla="*/ 56 h 677"/>
              <a:gd name="T30" fmla="*/ 57 w 650"/>
              <a:gd name="T31" fmla="*/ 621 h 677"/>
              <a:gd name="T32" fmla="*/ 452 w 650"/>
              <a:gd name="T33" fmla="*/ 621 h 677"/>
              <a:gd name="T34" fmla="*/ 452 w 650"/>
              <a:gd name="T35" fmla="*/ 536 h 677"/>
              <a:gd name="T36" fmla="*/ 508 w 650"/>
              <a:gd name="T37" fmla="*/ 536 h 677"/>
              <a:gd name="T38" fmla="*/ 508 w 650"/>
              <a:gd name="T39" fmla="*/ 677 h 677"/>
              <a:gd name="T40" fmla="*/ 0 w 650"/>
              <a:gd name="T41" fmla="*/ 677 h 677"/>
              <a:gd name="T42" fmla="*/ 0 w 650"/>
              <a:gd name="T43" fmla="*/ 0 h 677"/>
              <a:gd name="T44" fmla="*/ 508 w 650"/>
              <a:gd name="T4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0" h="677">
                <a:moveTo>
                  <a:pt x="142" y="282"/>
                </a:moveTo>
                <a:lnTo>
                  <a:pt x="396" y="282"/>
                </a:lnTo>
                <a:lnTo>
                  <a:pt x="254" y="169"/>
                </a:lnTo>
                <a:lnTo>
                  <a:pt x="452" y="169"/>
                </a:lnTo>
                <a:lnTo>
                  <a:pt x="650" y="339"/>
                </a:lnTo>
                <a:lnTo>
                  <a:pt x="452" y="508"/>
                </a:lnTo>
                <a:lnTo>
                  <a:pt x="254" y="508"/>
                </a:lnTo>
                <a:lnTo>
                  <a:pt x="396" y="395"/>
                </a:lnTo>
                <a:lnTo>
                  <a:pt x="142" y="395"/>
                </a:lnTo>
                <a:lnTo>
                  <a:pt x="142" y="282"/>
                </a:lnTo>
                <a:close/>
                <a:moveTo>
                  <a:pt x="508" y="0"/>
                </a:moveTo>
                <a:lnTo>
                  <a:pt x="508" y="141"/>
                </a:lnTo>
                <a:lnTo>
                  <a:pt x="452" y="141"/>
                </a:lnTo>
                <a:lnTo>
                  <a:pt x="452" y="56"/>
                </a:lnTo>
                <a:lnTo>
                  <a:pt x="57" y="56"/>
                </a:lnTo>
                <a:lnTo>
                  <a:pt x="57" y="621"/>
                </a:lnTo>
                <a:lnTo>
                  <a:pt x="452" y="621"/>
                </a:lnTo>
                <a:lnTo>
                  <a:pt x="452" y="536"/>
                </a:lnTo>
                <a:lnTo>
                  <a:pt x="508" y="536"/>
                </a:lnTo>
                <a:lnTo>
                  <a:pt x="508" y="677"/>
                </a:lnTo>
                <a:lnTo>
                  <a:pt x="0" y="677"/>
                </a:lnTo>
                <a:lnTo>
                  <a:pt x="0" y="0"/>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3" name="Diamond 12"/>
          <p:cNvSpPr/>
          <p:nvPr/>
        </p:nvSpPr>
        <p:spPr>
          <a:xfrm>
            <a:off x="8984597" y="5158184"/>
            <a:ext cx="146933" cy="143829"/>
          </a:xfrm>
          <a:prstGeom prst="diamond">
            <a:avLst/>
          </a:prstGeom>
          <a:solidFill>
            <a:srgbClr val="FFC000"/>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420350" y="1539812"/>
            <a:ext cx="1861942" cy="272653"/>
          </a:xfrm>
          <a:prstGeom prst="roundRect">
            <a:avLst>
              <a:gd name="adj" fmla="val 50000"/>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Search Icon"/>
          <p:cNvSpPr>
            <a:spLocks noChangeAspect="1" noEditPoints="1"/>
          </p:cNvSpPr>
          <p:nvPr/>
        </p:nvSpPr>
        <p:spPr bwMode="auto">
          <a:xfrm flipH="1">
            <a:off x="10502900" y="1612900"/>
            <a:ext cx="126427" cy="127621"/>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1" name="Isosceles Triangle 320"/>
          <p:cNvSpPr/>
          <p:nvPr/>
        </p:nvSpPr>
        <p:spPr>
          <a:xfrm flipV="1">
            <a:off x="10648892" y="1675984"/>
            <a:ext cx="79847" cy="53766"/>
          </a:xfrm>
          <a:prstGeom prst="triangle">
            <a:avLst>
              <a:gd name="adj" fmla="val 53125"/>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p>
        </p:txBody>
      </p:sp>
      <p:sp>
        <p:nvSpPr>
          <p:cNvPr id="323" name="TextBox 322"/>
          <p:cNvSpPr txBox="1"/>
          <p:nvPr/>
        </p:nvSpPr>
        <p:spPr>
          <a:xfrm>
            <a:off x="10874516" y="1592068"/>
            <a:ext cx="1183472" cy="184666"/>
          </a:xfrm>
          <a:prstGeom prst="rect">
            <a:avLst/>
          </a:prstGeom>
          <a:noFill/>
        </p:spPr>
        <p:txBody>
          <a:bodyPr wrap="square" lIns="0" tIns="0" rIns="0" bIns="0" rtlCol="0">
            <a:spAutoFit/>
          </a:bodyPr>
          <a:lstStyle/>
          <a:p>
            <a:r>
              <a:rPr lang="en-US" sz="1200" dirty="0" smtClean="0">
                <a:solidFill>
                  <a:schemeClr val="bg1">
                    <a:lumMod val="75000"/>
                  </a:schemeClr>
                </a:solidFill>
              </a:rPr>
              <a:t>Search</a:t>
            </a:r>
            <a:endParaRPr lang="en-US" sz="1200" dirty="0">
              <a:solidFill>
                <a:schemeClr val="bg1">
                  <a:lumMod val="75000"/>
                </a:schemeClr>
              </a:solidFill>
            </a:endParaRPr>
          </a:p>
        </p:txBody>
      </p:sp>
      <p:sp>
        <p:nvSpPr>
          <p:cNvPr id="180" name="TextBox 395"/>
          <p:cNvSpPr txBox="1">
            <a:spLocks noChangeArrowheads="1"/>
          </p:cNvSpPr>
          <p:nvPr/>
        </p:nvSpPr>
        <p:spPr bwMode="auto">
          <a:xfrm>
            <a:off x="7058316" y="2180179"/>
            <a:ext cx="14952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solidFill>
                <a:latin typeface="+mn-lt"/>
                <a:cs typeface="+mn-cs"/>
              </a:rPr>
              <a:t>Create New Measure</a:t>
            </a:r>
            <a:endParaRPr lang="en-US" sz="1300" dirty="0">
              <a:solidFill>
                <a:schemeClr val="bg1"/>
              </a:solidFill>
              <a:latin typeface="+mn-lt"/>
              <a:cs typeface="+mn-cs"/>
            </a:endParaRPr>
          </a:p>
        </p:txBody>
      </p:sp>
      <p:sp>
        <p:nvSpPr>
          <p:cNvPr id="179" name="Rounded Rectangle 178"/>
          <p:cNvSpPr/>
          <p:nvPr/>
        </p:nvSpPr>
        <p:spPr>
          <a:xfrm>
            <a:off x="7032916" y="2556963"/>
            <a:ext cx="1769979" cy="493123"/>
          </a:xfrm>
          <a:prstGeom prst="roundRect">
            <a:avLst/>
          </a:prstGeom>
          <a:solidFill>
            <a:schemeClr val="accent6">
              <a:lumMod val="20000"/>
              <a:lumOff val="80000"/>
              <a:alpha val="65000"/>
            </a:schemeClr>
          </a:solidFill>
          <a:ln w="31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244"/>
          <p:cNvSpPr txBox="1"/>
          <p:nvPr/>
        </p:nvSpPr>
        <p:spPr>
          <a:xfrm>
            <a:off x="9508892" y="1947310"/>
            <a:ext cx="1981200" cy="307777"/>
          </a:xfrm>
          <a:prstGeom prst="rect">
            <a:avLst/>
          </a:prstGeom>
          <a:noFill/>
        </p:spPr>
        <p:txBody>
          <a:bodyPr wrap="square" rtlCol="0">
            <a:spAutoFit/>
          </a:bodyPr>
          <a:lstStyle/>
          <a:p>
            <a:r>
              <a:rPr lang="en-US" sz="1400" b="1" dirty="0" smtClean="0">
                <a:solidFill>
                  <a:schemeClr val="bg1">
                    <a:lumMod val="50000"/>
                  </a:schemeClr>
                </a:solidFill>
              </a:rPr>
              <a:t>Measure Details</a:t>
            </a:r>
            <a:endParaRPr lang="en-US" sz="1400" b="1" dirty="0">
              <a:solidFill>
                <a:schemeClr val="bg1">
                  <a:lumMod val="50000"/>
                </a:schemeClr>
              </a:solidFill>
            </a:endParaRPr>
          </a:p>
        </p:txBody>
      </p:sp>
      <p:sp>
        <p:nvSpPr>
          <p:cNvPr id="395" name="Rounded Rectangle 394"/>
          <p:cNvSpPr/>
          <p:nvPr/>
        </p:nvSpPr>
        <p:spPr>
          <a:xfrm>
            <a:off x="7032916" y="3211190"/>
            <a:ext cx="1769979" cy="493123"/>
          </a:xfrm>
          <a:prstGeom prst="roundRect">
            <a:avLst/>
          </a:prstGeom>
          <a:solidFill>
            <a:schemeClr val="accent6">
              <a:lumMod val="20000"/>
              <a:lumOff val="80000"/>
              <a:alpha val="65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184" name="Picture 2" descr="delete, exit, remove icon"/>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838200" y="838200"/>
            <a:ext cx="11353800" cy="7010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p:cNvCxnSpPr/>
          <p:nvPr/>
        </p:nvCxnSpPr>
        <p:spPr>
          <a:xfrm flipV="1">
            <a:off x="692988" y="838200"/>
            <a:ext cx="1170432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868680" y="7391400"/>
            <a:ext cx="1133856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812535" y="423446"/>
            <a:ext cx="2540265" cy="338554"/>
            <a:chOff x="812535" y="423446"/>
            <a:chExt cx="2540265" cy="338554"/>
          </a:xfrm>
        </p:grpSpPr>
        <p:sp>
          <p:nvSpPr>
            <p:cNvPr id="241" name="TextBox 240"/>
            <p:cNvSpPr txBox="1"/>
            <p:nvPr/>
          </p:nvSpPr>
          <p:spPr>
            <a:xfrm>
              <a:off x="812535" y="423446"/>
              <a:ext cx="1625865" cy="338554"/>
            </a:xfrm>
            <a:prstGeom prst="rect">
              <a:avLst/>
            </a:prstGeom>
            <a:noFill/>
          </p:spPr>
          <p:txBody>
            <a:bodyPr wrap="square" rtlCol="0">
              <a:spAutoFit/>
            </a:bodyPr>
            <a:lstStyle/>
            <a:p>
              <a:r>
                <a:rPr lang="en-US" sz="1600" b="1" dirty="0" smtClean="0">
                  <a:solidFill>
                    <a:schemeClr val="tx1">
                      <a:lumMod val="65000"/>
                      <a:lumOff val="35000"/>
                    </a:schemeClr>
                  </a:solidFill>
                </a:rPr>
                <a:t>Enter details for</a:t>
              </a:r>
              <a:endParaRPr lang="en-US" sz="1600" b="1" dirty="0">
                <a:solidFill>
                  <a:schemeClr val="tx1">
                    <a:lumMod val="65000"/>
                    <a:lumOff val="35000"/>
                  </a:schemeClr>
                </a:solidFill>
              </a:endParaRPr>
            </a:p>
          </p:txBody>
        </p:sp>
        <p:sp>
          <p:nvSpPr>
            <p:cNvPr id="247" name="TextBox 246"/>
            <p:cNvSpPr txBox="1"/>
            <p:nvPr/>
          </p:nvSpPr>
          <p:spPr>
            <a:xfrm>
              <a:off x="2387600" y="448846"/>
              <a:ext cx="965200" cy="313154"/>
            </a:xfrm>
            <a:prstGeom prst="rect">
              <a:avLst/>
            </a:prstGeom>
            <a:noFill/>
          </p:spPr>
          <p:txBody>
            <a:bodyPr wrap="square" rtlCol="0">
              <a:spAutoFit/>
            </a:bodyPr>
            <a:lstStyle/>
            <a:p>
              <a:r>
                <a:rPr lang="en-US" sz="1400" dirty="0" smtClean="0">
                  <a:solidFill>
                    <a:schemeClr val="tx1">
                      <a:lumMod val="75000"/>
                      <a:lumOff val="25000"/>
                    </a:schemeClr>
                  </a:solidFill>
                </a:rPr>
                <a:t>Measure 1</a:t>
              </a:r>
              <a:endParaRPr lang="en-US" sz="1400" dirty="0">
                <a:solidFill>
                  <a:schemeClr val="tx1">
                    <a:lumMod val="75000"/>
                    <a:lumOff val="25000"/>
                  </a:schemeClr>
                </a:solidFill>
              </a:endParaRPr>
            </a:p>
          </p:txBody>
        </p:sp>
      </p:grpSp>
      <p:sp>
        <p:nvSpPr>
          <p:cNvPr id="266" name="Rectangle 265"/>
          <p:cNvSpPr/>
          <p:nvPr/>
        </p:nvSpPr>
        <p:spPr>
          <a:xfrm>
            <a:off x="914400" y="1752600"/>
            <a:ext cx="11201400" cy="54864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9296400" y="1856601"/>
            <a:ext cx="2438400" cy="261610"/>
          </a:xfrm>
          <a:prstGeom prst="rect">
            <a:avLst/>
          </a:prstGeom>
          <a:noFill/>
        </p:spPr>
        <p:txBody>
          <a:bodyPr wrap="square" rtlCol="0">
            <a:spAutoFit/>
          </a:bodyPr>
          <a:lstStyle/>
          <a:p>
            <a:r>
              <a:rPr lang="en-US" sz="1100" b="1" i="1" dirty="0" smtClean="0"/>
              <a:t>Drag Fields to add to the expression</a:t>
            </a:r>
            <a:endParaRPr lang="en-US" sz="1100" b="1" i="1" dirty="0"/>
          </a:p>
        </p:txBody>
      </p:sp>
      <p:sp>
        <p:nvSpPr>
          <p:cNvPr id="254" name="Rectangle 253"/>
          <p:cNvSpPr/>
          <p:nvPr/>
        </p:nvSpPr>
        <p:spPr>
          <a:xfrm>
            <a:off x="855453" y="1338942"/>
            <a:ext cx="1133856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sp>
        <p:nvSpPr>
          <p:cNvPr id="274" name="Oval 273"/>
          <p:cNvSpPr/>
          <p:nvPr/>
        </p:nvSpPr>
        <p:spPr>
          <a:xfrm>
            <a:off x="2554104"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275" name="TextBox 274"/>
          <p:cNvSpPr txBox="1"/>
          <p:nvPr/>
        </p:nvSpPr>
        <p:spPr>
          <a:xfrm>
            <a:off x="2762910" y="1396588"/>
            <a:ext cx="1244865" cy="253916"/>
          </a:xfrm>
          <a:prstGeom prst="rect">
            <a:avLst/>
          </a:prstGeom>
          <a:noFill/>
        </p:spPr>
        <p:txBody>
          <a:bodyPr wrap="square" rtlCol="0">
            <a:spAutoFit/>
          </a:bodyPr>
          <a:lstStyle/>
          <a:p>
            <a:r>
              <a:rPr lang="en-US" sz="1050" b="1" dirty="0">
                <a:solidFill>
                  <a:srgbClr val="00B050"/>
                </a:solidFill>
              </a:rPr>
              <a:t>Refine Dataset</a:t>
            </a:r>
          </a:p>
        </p:txBody>
      </p:sp>
      <p:sp>
        <p:nvSpPr>
          <p:cNvPr id="276" name="Oval 275"/>
          <p:cNvSpPr/>
          <p:nvPr/>
        </p:nvSpPr>
        <p:spPr>
          <a:xfrm>
            <a:off x="5584851"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4</a:t>
            </a:r>
            <a:endParaRPr lang="en-US" sz="1000" b="1" dirty="0"/>
          </a:p>
        </p:txBody>
      </p:sp>
      <p:sp>
        <p:nvSpPr>
          <p:cNvPr id="277" name="TextBox 276"/>
          <p:cNvSpPr txBox="1"/>
          <p:nvPr/>
        </p:nvSpPr>
        <p:spPr>
          <a:xfrm>
            <a:off x="5813451" y="1396588"/>
            <a:ext cx="1244865" cy="253916"/>
          </a:xfrm>
          <a:prstGeom prst="rect">
            <a:avLst/>
          </a:prstGeom>
          <a:noFill/>
        </p:spPr>
        <p:txBody>
          <a:bodyPr wrap="square" rtlCol="0">
            <a:spAutoFit/>
          </a:bodyPr>
          <a:lstStyle/>
          <a:p>
            <a:r>
              <a:rPr lang="en-US" sz="1050" b="1" dirty="0" smtClean="0">
                <a:solidFill>
                  <a:schemeClr val="tx1">
                    <a:lumMod val="65000"/>
                    <a:lumOff val="35000"/>
                  </a:schemeClr>
                </a:solidFill>
              </a:rPr>
              <a:t>Output Attributes</a:t>
            </a:r>
            <a:endParaRPr lang="en-US" sz="1050" b="1" dirty="0">
              <a:solidFill>
                <a:schemeClr val="tx1">
                  <a:lumMod val="65000"/>
                  <a:lumOff val="35000"/>
                </a:schemeClr>
              </a:solidFill>
            </a:endParaRPr>
          </a:p>
        </p:txBody>
      </p:sp>
      <p:sp>
        <p:nvSpPr>
          <p:cNvPr id="278" name="Oval 277"/>
          <p:cNvSpPr/>
          <p:nvPr/>
        </p:nvSpPr>
        <p:spPr>
          <a:xfrm>
            <a:off x="1147998"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279" name="TextBox 278"/>
          <p:cNvSpPr txBox="1"/>
          <p:nvPr/>
        </p:nvSpPr>
        <p:spPr>
          <a:xfrm>
            <a:off x="1398379" y="1396588"/>
            <a:ext cx="1079526"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solidFill>
                  <a:srgbClr val="00B050"/>
                </a:solidFill>
              </a:rPr>
              <a:t>Select Dataset</a:t>
            </a:r>
          </a:p>
        </p:txBody>
      </p:sp>
      <p:sp>
        <p:nvSpPr>
          <p:cNvPr id="280" name="Oval 279"/>
          <p:cNvSpPr/>
          <p:nvPr/>
        </p:nvSpPr>
        <p:spPr>
          <a:xfrm>
            <a:off x="3928245" y="1404904"/>
            <a:ext cx="237285" cy="2372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283" name="TextBox 282"/>
          <p:cNvSpPr txBox="1"/>
          <p:nvPr/>
        </p:nvSpPr>
        <p:spPr>
          <a:xfrm>
            <a:off x="4137051" y="1396588"/>
            <a:ext cx="1244865" cy="253916"/>
          </a:xfrm>
          <a:prstGeom prst="rect">
            <a:avLst/>
          </a:prstGeom>
          <a:noFill/>
        </p:spPr>
        <p:txBody>
          <a:bodyPr wrap="square" rtlCol="0">
            <a:spAutoFit/>
          </a:bodyPr>
          <a:lstStyle/>
          <a:p>
            <a:r>
              <a:rPr lang="en-US" sz="1050" b="1" dirty="0">
                <a:solidFill>
                  <a:srgbClr val="0070C0"/>
                </a:solidFill>
              </a:rPr>
              <a:t>Add Computations</a:t>
            </a:r>
          </a:p>
        </p:txBody>
      </p:sp>
      <p:grpSp>
        <p:nvGrpSpPr>
          <p:cNvPr id="251" name="Group 250"/>
          <p:cNvGrpSpPr/>
          <p:nvPr/>
        </p:nvGrpSpPr>
        <p:grpSpPr>
          <a:xfrm>
            <a:off x="9350973" y="2351613"/>
            <a:ext cx="2494679" cy="2829987"/>
            <a:chOff x="6781799" y="4343400"/>
            <a:chExt cx="2494679" cy="2829987"/>
          </a:xfrm>
        </p:grpSpPr>
        <p:grpSp>
          <p:nvGrpSpPr>
            <p:cNvPr id="284" name="Group 283"/>
            <p:cNvGrpSpPr/>
            <p:nvPr/>
          </p:nvGrpSpPr>
          <p:grpSpPr>
            <a:xfrm>
              <a:off x="6781799" y="4343400"/>
              <a:ext cx="2494679" cy="2829987"/>
              <a:chOff x="6781799" y="4343400"/>
              <a:chExt cx="2494679" cy="2829987"/>
            </a:xfrm>
          </p:grpSpPr>
          <p:sp>
            <p:nvSpPr>
              <p:cNvPr id="299" name="Rectangle 298"/>
              <p:cNvSpPr/>
              <p:nvPr/>
            </p:nvSpPr>
            <p:spPr>
              <a:xfrm>
                <a:off x="6781799" y="4343400"/>
                <a:ext cx="2494679" cy="2829987"/>
              </a:xfrm>
              <a:prstGeom prst="rect">
                <a:avLst/>
              </a:prstGeom>
              <a:solidFill>
                <a:schemeClr val="bg1">
                  <a:lumMod val="85000"/>
                  <a:alpha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p:cNvSpPr txBox="1"/>
              <p:nvPr/>
            </p:nvSpPr>
            <p:spPr>
              <a:xfrm>
                <a:off x="6803426" y="4381788"/>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Merged Dataset</a:t>
                </a:r>
                <a:endParaRPr lang="en-US" sz="1200" b="1" dirty="0">
                  <a:solidFill>
                    <a:schemeClr val="tx1">
                      <a:lumMod val="65000"/>
                      <a:lumOff val="35000"/>
                    </a:schemeClr>
                  </a:solidFill>
                </a:endParaRPr>
              </a:p>
            </p:txBody>
          </p:sp>
          <p:cxnSp>
            <p:nvCxnSpPr>
              <p:cNvPr id="301" name="Straight Connector 300"/>
              <p:cNvCxnSpPr/>
              <p:nvPr/>
            </p:nvCxnSpPr>
            <p:spPr>
              <a:xfrm flipV="1">
                <a:off x="6847116" y="4608585"/>
                <a:ext cx="2353161" cy="29028"/>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85" name="TextBox 284"/>
            <p:cNvSpPr txBox="1"/>
            <p:nvPr/>
          </p:nvSpPr>
          <p:spPr>
            <a:xfrm>
              <a:off x="6934200" y="4790013"/>
              <a:ext cx="2194560" cy="276999"/>
            </a:xfrm>
            <a:prstGeom prst="rect">
              <a:avLst/>
            </a:prstGeom>
            <a:solidFill>
              <a:schemeClr val="bg1"/>
            </a:solidFill>
            <a:ln>
              <a:solidFill>
                <a:schemeClr val="bg1">
                  <a:lumMod val="75000"/>
                </a:schemeClr>
              </a:solidFill>
            </a:ln>
          </p:spPr>
          <p:txBody>
            <a:bodyPr wrap="square" rtlCol="0">
              <a:spAutoFit/>
            </a:bodyPr>
            <a:lstStyle/>
            <a:p>
              <a:r>
                <a:rPr lang="en-US" sz="1200" dirty="0" smtClean="0">
                  <a:solidFill>
                    <a:schemeClr val="tx1">
                      <a:lumMod val="65000"/>
                      <a:lumOff val="35000"/>
                    </a:schemeClr>
                  </a:solidFill>
                </a:rPr>
                <a:t>Field 1</a:t>
              </a:r>
              <a:endParaRPr lang="en-US" sz="1200" dirty="0">
                <a:solidFill>
                  <a:schemeClr val="tx1">
                    <a:lumMod val="65000"/>
                    <a:lumOff val="35000"/>
                  </a:schemeClr>
                </a:solidFill>
              </a:endParaRPr>
            </a:p>
          </p:txBody>
        </p:sp>
        <p:sp>
          <p:nvSpPr>
            <p:cNvPr id="287" name="TextBox 286"/>
            <p:cNvSpPr txBox="1"/>
            <p:nvPr/>
          </p:nvSpPr>
          <p:spPr>
            <a:xfrm>
              <a:off x="6934200" y="5143788"/>
              <a:ext cx="2194560" cy="276999"/>
            </a:xfrm>
            <a:prstGeom prst="rect">
              <a:avLst/>
            </a:prstGeom>
            <a:solidFill>
              <a:schemeClr val="bg1"/>
            </a:solidFill>
            <a:ln>
              <a:solidFill>
                <a:schemeClr val="bg1">
                  <a:lumMod val="75000"/>
                </a:schemeClr>
              </a:solidFill>
            </a:ln>
          </p:spPr>
          <p:txBody>
            <a:bodyPr wrap="square" rtlCol="0">
              <a:spAutoFit/>
            </a:bodyPr>
            <a:lstStyle/>
            <a:p>
              <a:r>
                <a:rPr lang="en-US" sz="1200" dirty="0" smtClean="0">
                  <a:solidFill>
                    <a:schemeClr val="tx1">
                      <a:lumMod val="65000"/>
                      <a:lumOff val="35000"/>
                    </a:schemeClr>
                  </a:solidFill>
                </a:rPr>
                <a:t>Field </a:t>
              </a:r>
              <a:r>
                <a:rPr lang="en-US" sz="1200" dirty="0" smtClean="0">
                  <a:solidFill>
                    <a:schemeClr val="tx1">
                      <a:lumMod val="65000"/>
                      <a:lumOff val="35000"/>
                    </a:schemeClr>
                  </a:solidFill>
                </a:rPr>
                <a:t>6</a:t>
              </a:r>
              <a:endParaRPr lang="en-US" sz="1200" dirty="0">
                <a:solidFill>
                  <a:schemeClr val="tx1">
                    <a:lumMod val="65000"/>
                    <a:lumOff val="35000"/>
                  </a:schemeClr>
                </a:solidFill>
              </a:endParaRPr>
            </a:p>
          </p:txBody>
        </p:sp>
      </p:grpSp>
      <p:cxnSp>
        <p:nvCxnSpPr>
          <p:cNvPr id="8" name="Straight Connector 7"/>
          <p:cNvCxnSpPr/>
          <p:nvPr/>
        </p:nvCxnSpPr>
        <p:spPr>
          <a:xfrm>
            <a:off x="9067800" y="1776734"/>
            <a:ext cx="0" cy="5462266"/>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03" name="Clear"/>
          <p:cNvGrpSpPr>
            <a:grpSpLocks noChangeAspect="1"/>
          </p:cNvGrpSpPr>
          <p:nvPr/>
        </p:nvGrpSpPr>
        <p:grpSpPr>
          <a:xfrm>
            <a:off x="7628712" y="4155090"/>
            <a:ext cx="213272" cy="213272"/>
            <a:chOff x="2324893" y="4683201"/>
            <a:chExt cx="377825" cy="377825"/>
          </a:xfrm>
        </p:grpSpPr>
        <p:sp>
          <p:nvSpPr>
            <p:cNvPr id="510" name="Clear Icon"/>
            <p:cNvSpPr>
              <a:spLocks noChangeAspect="1"/>
            </p:cNvSpPr>
            <p:nvPr/>
          </p:nvSpPr>
          <p:spPr bwMode="auto">
            <a:xfrm rot="2700000">
              <a:off x="2434431" y="4792737"/>
              <a:ext cx="158750" cy="158750"/>
            </a:xfrm>
            <a:custGeom>
              <a:avLst/>
              <a:gdLst>
                <a:gd name="T0" fmla="*/ 86 w 100"/>
                <a:gd name="T1" fmla="*/ 0 h 100"/>
                <a:gd name="T2" fmla="*/ 100 w 100"/>
                <a:gd name="T3" fmla="*/ 14 h 100"/>
                <a:gd name="T4" fmla="*/ 64 w 100"/>
                <a:gd name="T5" fmla="*/ 50 h 100"/>
                <a:gd name="T6" fmla="*/ 100 w 100"/>
                <a:gd name="T7" fmla="*/ 86 h 100"/>
                <a:gd name="T8" fmla="*/ 86 w 100"/>
                <a:gd name="T9" fmla="*/ 100 h 100"/>
                <a:gd name="T10" fmla="*/ 50 w 100"/>
                <a:gd name="T11" fmla="*/ 64 h 100"/>
                <a:gd name="T12" fmla="*/ 14 w 100"/>
                <a:gd name="T13" fmla="*/ 100 h 100"/>
                <a:gd name="T14" fmla="*/ 0 w 100"/>
                <a:gd name="T15" fmla="*/ 86 h 100"/>
                <a:gd name="T16" fmla="*/ 35 w 100"/>
                <a:gd name="T17" fmla="*/ 50 h 100"/>
                <a:gd name="T18" fmla="*/ 0 w 100"/>
                <a:gd name="T19" fmla="*/ 14 h 100"/>
                <a:gd name="T20" fmla="*/ 14 w 100"/>
                <a:gd name="T21" fmla="*/ 0 h 100"/>
                <a:gd name="T22" fmla="*/ 50 w 100"/>
                <a:gd name="T23" fmla="*/ 36 h 100"/>
                <a:gd name="T24" fmla="*/ 86 w 100"/>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00">
                  <a:moveTo>
                    <a:pt x="86" y="0"/>
                  </a:moveTo>
                  <a:lnTo>
                    <a:pt x="100" y="14"/>
                  </a:lnTo>
                  <a:lnTo>
                    <a:pt x="64" y="50"/>
                  </a:lnTo>
                  <a:lnTo>
                    <a:pt x="100" y="86"/>
                  </a:lnTo>
                  <a:lnTo>
                    <a:pt x="86" y="100"/>
                  </a:lnTo>
                  <a:lnTo>
                    <a:pt x="50" y="64"/>
                  </a:lnTo>
                  <a:lnTo>
                    <a:pt x="14" y="100"/>
                  </a:lnTo>
                  <a:lnTo>
                    <a:pt x="0" y="86"/>
                  </a:lnTo>
                  <a:lnTo>
                    <a:pt x="35" y="50"/>
                  </a:lnTo>
                  <a:lnTo>
                    <a:pt x="0" y="14"/>
                  </a:lnTo>
                  <a:lnTo>
                    <a:pt x="14" y="0"/>
                  </a:lnTo>
                  <a:lnTo>
                    <a:pt x="50" y="36"/>
                  </a:lnTo>
                  <a:lnTo>
                    <a:pt x="86" y="0"/>
                  </a:lnTo>
                  <a:close/>
                </a:path>
              </a:pathLst>
            </a:custGeom>
            <a:solidFill>
              <a:srgbClr val="262626"/>
            </a:solidFill>
            <a:ln w="9525">
              <a:noFill/>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511" name="Circle"/>
            <p:cNvSpPr>
              <a:spLocks noChangeAspect="1" noEditPoints="1"/>
            </p:cNvSpPr>
            <p:nvPr/>
          </p:nvSpPr>
          <p:spPr bwMode="auto">
            <a:xfrm>
              <a:off x="2324893" y="4683201"/>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sp>
        <p:nvSpPr>
          <p:cNvPr id="290" name="Oval 289"/>
          <p:cNvSpPr/>
          <p:nvPr/>
        </p:nvSpPr>
        <p:spPr>
          <a:xfrm>
            <a:off x="721333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292" name="TextBox 291"/>
          <p:cNvSpPr txBox="1"/>
          <p:nvPr/>
        </p:nvSpPr>
        <p:spPr>
          <a:xfrm>
            <a:off x="7441935" y="1396588"/>
            <a:ext cx="711465" cy="253916"/>
          </a:xfrm>
          <a:prstGeom prst="rect">
            <a:avLst/>
          </a:prstGeom>
          <a:noFill/>
        </p:spPr>
        <p:txBody>
          <a:bodyPr wrap="square" rtlCol="0">
            <a:spAutoFit/>
          </a:bodyPr>
          <a:lstStyle/>
          <a:p>
            <a:r>
              <a:rPr lang="en-US" sz="1050" b="1" dirty="0" smtClean="0">
                <a:solidFill>
                  <a:schemeClr val="tx1">
                    <a:lumMod val="65000"/>
                    <a:lumOff val="35000"/>
                  </a:schemeClr>
                </a:solidFill>
              </a:rPr>
              <a:t>Summary</a:t>
            </a:r>
            <a:endParaRPr lang="en-US" sz="1050" b="1" dirty="0">
              <a:solidFill>
                <a:schemeClr val="tx1">
                  <a:lumMod val="65000"/>
                  <a:lumOff val="35000"/>
                </a:schemeClr>
              </a:solidFill>
            </a:endParaRPr>
          </a:p>
        </p:txBody>
      </p:sp>
      <p:sp>
        <p:nvSpPr>
          <p:cNvPr id="302" name="TextBox 301"/>
          <p:cNvSpPr txBox="1"/>
          <p:nvPr/>
        </p:nvSpPr>
        <p:spPr>
          <a:xfrm>
            <a:off x="4816300" y="7467601"/>
            <a:ext cx="974900" cy="304800"/>
          </a:xfrm>
          <a:prstGeom prst="rect">
            <a:avLst/>
          </a:prstGeom>
          <a:noFill/>
        </p:spPr>
        <p:txBody>
          <a:bodyPr wrap="square" rtlCol="0">
            <a:spAutoFit/>
          </a:bodyPr>
          <a:lstStyle/>
          <a:p>
            <a:r>
              <a:rPr lang="en-US" sz="1400" b="1" dirty="0">
                <a:solidFill>
                  <a:schemeClr val="tx2">
                    <a:lumMod val="60000"/>
                    <a:lumOff val="40000"/>
                  </a:schemeClr>
                </a:solidFill>
              </a:rPr>
              <a:t>&lt;&lt; </a:t>
            </a:r>
            <a:r>
              <a:rPr lang="en-US" sz="1400" b="1" dirty="0" smtClean="0">
                <a:solidFill>
                  <a:schemeClr val="tx2">
                    <a:lumMod val="60000"/>
                    <a:lumOff val="40000"/>
                  </a:schemeClr>
                </a:solidFill>
              </a:rPr>
              <a:t>Prev</a:t>
            </a:r>
            <a:endParaRPr lang="en-US" sz="1400" b="1" dirty="0">
              <a:solidFill>
                <a:schemeClr val="tx2">
                  <a:lumMod val="60000"/>
                  <a:lumOff val="40000"/>
                </a:schemeClr>
              </a:solidFill>
            </a:endParaRPr>
          </a:p>
        </p:txBody>
      </p:sp>
      <p:sp>
        <p:nvSpPr>
          <p:cNvPr id="368" name="Rounded Rectangle 367"/>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Cancel </a:t>
            </a:r>
            <a:endParaRPr lang="en-US" sz="1400" dirty="0">
              <a:solidFill>
                <a:schemeClr val="tx1">
                  <a:lumMod val="65000"/>
                  <a:lumOff val="35000"/>
                </a:schemeClr>
              </a:solidFill>
            </a:endParaRPr>
          </a:p>
        </p:txBody>
      </p:sp>
      <p:sp>
        <p:nvSpPr>
          <p:cNvPr id="405" name="TextBox 404"/>
          <p:cNvSpPr txBox="1"/>
          <p:nvPr/>
        </p:nvSpPr>
        <p:spPr>
          <a:xfrm>
            <a:off x="6400800" y="7467601"/>
            <a:ext cx="1016264" cy="304800"/>
          </a:xfrm>
          <a:prstGeom prst="rect">
            <a:avLst/>
          </a:prstGeom>
          <a:noFill/>
        </p:spPr>
        <p:txBody>
          <a:bodyPr wrap="square" rtlCol="0">
            <a:spAutoFit/>
          </a:bodyPr>
          <a:lstStyle/>
          <a:p>
            <a:pPr algn="r"/>
            <a:r>
              <a:rPr lang="en-US" sz="1400" b="1" dirty="0" smtClean="0">
                <a:solidFill>
                  <a:schemeClr val="tx2">
                    <a:lumMod val="60000"/>
                    <a:lumOff val="40000"/>
                  </a:schemeClr>
                </a:solidFill>
              </a:rPr>
              <a:t>Next </a:t>
            </a:r>
            <a:r>
              <a:rPr lang="en-US" sz="1400" b="1" dirty="0">
                <a:solidFill>
                  <a:schemeClr val="tx2">
                    <a:lumMod val="60000"/>
                    <a:lumOff val="40000"/>
                  </a:schemeClr>
                </a:solidFill>
              </a:rPr>
              <a:t>&gt;&gt;</a:t>
            </a:r>
          </a:p>
        </p:txBody>
      </p:sp>
      <p:grpSp>
        <p:nvGrpSpPr>
          <p:cNvPr id="407" name="Group 406"/>
          <p:cNvGrpSpPr/>
          <p:nvPr/>
        </p:nvGrpSpPr>
        <p:grpSpPr>
          <a:xfrm>
            <a:off x="1103734" y="2061508"/>
            <a:ext cx="6781471" cy="2434292"/>
            <a:chOff x="1047751" y="2990850"/>
            <a:chExt cx="6781471" cy="3790949"/>
          </a:xfrm>
        </p:grpSpPr>
        <p:sp>
          <p:nvSpPr>
            <p:cNvPr id="409" name="Rectangle 408"/>
            <p:cNvSpPr/>
            <p:nvPr/>
          </p:nvSpPr>
          <p:spPr>
            <a:xfrm>
              <a:off x="1047751" y="2995636"/>
              <a:ext cx="6778429" cy="3786163"/>
            </a:xfrm>
            <a:prstGeom prst="rect">
              <a:avLst/>
            </a:prstGeom>
            <a:solidFill>
              <a:schemeClr val="bg1">
                <a:lumMod val="85000"/>
                <a:alpha val="38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p:cNvSpPr/>
            <p:nvPr/>
          </p:nvSpPr>
          <p:spPr>
            <a:xfrm>
              <a:off x="1065004" y="2990850"/>
              <a:ext cx="6764218" cy="399049"/>
            </a:xfrm>
            <a:prstGeom prst="rect">
              <a:avLst/>
            </a:prstGeom>
            <a:solidFill>
              <a:schemeClr val="bg1">
                <a:lumMod val="85000"/>
                <a:alpha val="38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TextBox 410"/>
            <p:cNvSpPr txBox="1"/>
            <p:nvPr/>
          </p:nvSpPr>
          <p:spPr>
            <a:xfrm>
              <a:off x="1214450" y="3086808"/>
              <a:ext cx="1282467" cy="184666"/>
            </a:xfrm>
            <a:prstGeom prst="rect">
              <a:avLst/>
            </a:prstGeom>
            <a:noFill/>
          </p:spPr>
          <p:txBody>
            <a:bodyPr wrap="square" lIns="0" tIns="0" rIns="0" bIns="0" rtlCol="0">
              <a:spAutoFit/>
            </a:bodyPr>
            <a:lstStyle/>
            <a:p>
              <a:r>
                <a:rPr lang="en-US" sz="1200" b="1" dirty="0"/>
                <a:t>Expression Editor</a:t>
              </a:r>
            </a:p>
          </p:txBody>
        </p:sp>
        <p:sp>
          <p:nvSpPr>
            <p:cNvPr id="412" name="Rectangle 411"/>
            <p:cNvSpPr/>
            <p:nvPr/>
          </p:nvSpPr>
          <p:spPr>
            <a:xfrm>
              <a:off x="1131208" y="3461240"/>
              <a:ext cx="6626004" cy="233973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7" name="Rounded Rectangle 266"/>
          <p:cNvSpPr/>
          <p:nvPr/>
        </p:nvSpPr>
        <p:spPr>
          <a:xfrm>
            <a:off x="3555015" y="4038600"/>
            <a:ext cx="1554480" cy="304800"/>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a:solidFill>
                  <a:schemeClr val="tx1">
                    <a:lumMod val="65000"/>
                    <a:lumOff val="35000"/>
                  </a:schemeClr>
                </a:solidFill>
              </a:rPr>
              <a:t>Add a New Field</a:t>
            </a:r>
          </a:p>
        </p:txBody>
      </p:sp>
      <p:grpSp>
        <p:nvGrpSpPr>
          <p:cNvPr id="297" name="Group 296"/>
          <p:cNvGrpSpPr/>
          <p:nvPr/>
        </p:nvGrpSpPr>
        <p:grpSpPr>
          <a:xfrm>
            <a:off x="1219200" y="2737263"/>
            <a:ext cx="3200400" cy="310737"/>
            <a:chOff x="1219200" y="2737263"/>
            <a:chExt cx="3200400" cy="310737"/>
          </a:xfrm>
        </p:grpSpPr>
        <p:grpSp>
          <p:nvGrpSpPr>
            <p:cNvPr id="298" name="Group 297"/>
            <p:cNvGrpSpPr/>
            <p:nvPr/>
          </p:nvGrpSpPr>
          <p:grpSpPr>
            <a:xfrm>
              <a:off x="1219200" y="2743200"/>
              <a:ext cx="2667000" cy="276999"/>
              <a:chOff x="1219200" y="2743200"/>
              <a:chExt cx="2667000" cy="276999"/>
            </a:xfrm>
          </p:grpSpPr>
          <p:sp>
            <p:nvSpPr>
              <p:cNvPr id="312" name="TextBox 311"/>
              <p:cNvSpPr txBox="1"/>
              <p:nvPr/>
            </p:nvSpPr>
            <p:spPr>
              <a:xfrm>
                <a:off x="2160100" y="2761818"/>
                <a:ext cx="822960" cy="239762"/>
              </a:xfrm>
              <a:prstGeom prst="roundRect">
                <a:avLst>
                  <a:gd name="adj" fmla="val 7343"/>
                </a:avLst>
              </a:prstGeom>
              <a:solidFill>
                <a:schemeClr val="bg1"/>
              </a:solidFill>
              <a:ln>
                <a:solidFill>
                  <a:schemeClr val="accent2">
                    <a:lumMod val="75000"/>
                  </a:schemeClr>
                </a:solidFill>
              </a:ln>
            </p:spPr>
            <p:txBody>
              <a:bodyPr wrap="square" rtlCol="0">
                <a:spAutoFit/>
              </a:bodyPr>
              <a:lstStyle>
                <a:defPPr>
                  <a:defRPr lang="en-US"/>
                </a:defPPr>
                <a:lvl1pPr>
                  <a:defRPr sz="900">
                    <a:solidFill>
                      <a:schemeClr val="tx1">
                        <a:lumMod val="65000"/>
                        <a:lumOff val="35000"/>
                      </a:schemeClr>
                    </a:solidFill>
                  </a:defRPr>
                </a:lvl1pPr>
              </a:lstStyle>
              <a:p>
                <a:r>
                  <a:rPr lang="en-US" dirty="0" smtClean="0"/>
                  <a:t>Field </a:t>
                </a:r>
                <a:r>
                  <a:rPr lang="en-US" dirty="0"/>
                  <a:t>1</a:t>
                </a:r>
                <a:endParaRPr lang="en-US" dirty="0"/>
              </a:p>
            </p:txBody>
          </p:sp>
          <p:sp>
            <p:nvSpPr>
              <p:cNvPr id="324" name="TextBox 323"/>
              <p:cNvSpPr txBox="1"/>
              <p:nvPr/>
            </p:nvSpPr>
            <p:spPr>
              <a:xfrm>
                <a:off x="1219200" y="2743200"/>
                <a:ext cx="2667000" cy="276999"/>
              </a:xfrm>
              <a:prstGeom prst="rect">
                <a:avLst/>
              </a:prstGeom>
              <a:noFill/>
            </p:spPr>
            <p:txBody>
              <a:bodyPr wrap="square" rtlCol="0">
                <a:spAutoFit/>
              </a:bodyPr>
              <a:lstStyle/>
              <a:p>
                <a:r>
                  <a:rPr lang="en-US" sz="1200" dirty="0" smtClean="0">
                    <a:solidFill>
                      <a:schemeClr val="tx1">
                        <a:lumMod val="65000"/>
                        <a:lumOff val="35000"/>
                      </a:schemeClr>
                    </a:solidFill>
                  </a:rPr>
                  <a:t>Round Up  (    </a:t>
                </a:r>
                <a:r>
                  <a:rPr lang="en-US" sz="1200" dirty="0" smtClean="0">
                    <a:solidFill>
                      <a:schemeClr val="tx1">
                        <a:lumMod val="65000"/>
                        <a:lumOff val="35000"/>
                      </a:schemeClr>
                    </a:solidFill>
                  </a:rPr>
                  <a:t>                          </a:t>
                </a:r>
                <a:r>
                  <a:rPr lang="en-US" sz="1200" dirty="0" smtClean="0">
                    <a:solidFill>
                      <a:schemeClr val="tx1">
                        <a:lumMod val="65000"/>
                        <a:lumOff val="35000"/>
                      </a:schemeClr>
                    </a:solidFill>
                  </a:rPr>
                  <a:t>, 5  )  </a:t>
                </a:r>
                <a:endParaRPr lang="en-US" sz="1200" dirty="0">
                  <a:solidFill>
                    <a:schemeClr val="tx1">
                      <a:lumMod val="65000"/>
                      <a:lumOff val="35000"/>
                    </a:schemeClr>
                  </a:solidFill>
                </a:endParaRPr>
              </a:p>
            </p:txBody>
          </p:sp>
        </p:grpSp>
        <p:sp>
          <p:nvSpPr>
            <p:cNvPr id="309" name="Rounded Rectangle 308"/>
            <p:cNvSpPr/>
            <p:nvPr/>
          </p:nvSpPr>
          <p:spPr>
            <a:xfrm>
              <a:off x="3425537" y="2737263"/>
              <a:ext cx="258956" cy="310737"/>
            </a:xfrm>
            <a:prstGeom prst="roundRect">
              <a:avLst>
                <a:gd name="adj" fmla="val 13273"/>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endParaRPr lang="en-US" sz="1600">
                <a:solidFill>
                  <a:schemeClr val="tx1">
                    <a:lumMod val="65000"/>
                    <a:lumOff val="35000"/>
                  </a:schemeClr>
                </a:solidFill>
              </a:endParaRPr>
            </a:p>
          </p:txBody>
        </p:sp>
        <p:sp>
          <p:nvSpPr>
            <p:cNvPr id="310" name="TextBox 309"/>
            <p:cNvSpPr txBox="1"/>
            <p:nvPr/>
          </p:nvSpPr>
          <p:spPr>
            <a:xfrm>
              <a:off x="3446818" y="2769449"/>
              <a:ext cx="299682" cy="246221"/>
            </a:xfrm>
            <a:prstGeom prst="rect">
              <a:avLst/>
            </a:prstGeom>
            <a:noFill/>
          </p:spPr>
          <p:txBody>
            <a:bodyPr wrap="square" lIns="0" tIns="0" rIns="0" bIns="0" rtlCol="0">
              <a:spAutoFit/>
            </a:bodyPr>
            <a:lstStyle/>
            <a:p>
              <a:r>
                <a:rPr lang="en-US" sz="1600" dirty="0">
                  <a:solidFill>
                    <a:schemeClr val="tx1">
                      <a:lumMod val="50000"/>
                      <a:lumOff val="50000"/>
                    </a:schemeClr>
                  </a:solidFill>
                </a:rPr>
                <a:t> </a:t>
              </a:r>
              <a:r>
                <a:rPr lang="en-US" sz="1600" dirty="0" smtClean="0">
                  <a:solidFill>
                    <a:schemeClr val="tx1">
                      <a:lumMod val="50000"/>
                      <a:lumOff val="50000"/>
                    </a:schemeClr>
                  </a:solidFill>
                </a:rPr>
                <a:t>%</a:t>
              </a:r>
              <a:endParaRPr lang="en-US" sz="1600" dirty="0">
                <a:solidFill>
                  <a:schemeClr val="tx1">
                    <a:lumMod val="50000"/>
                    <a:lumOff val="50000"/>
                  </a:schemeClr>
                </a:solidFill>
              </a:endParaRPr>
            </a:p>
          </p:txBody>
        </p:sp>
        <p:sp>
          <p:nvSpPr>
            <p:cNvPr id="311" name="TextBox 310"/>
            <p:cNvSpPr txBox="1"/>
            <p:nvPr/>
          </p:nvSpPr>
          <p:spPr>
            <a:xfrm>
              <a:off x="3870960" y="2781300"/>
              <a:ext cx="548640" cy="239762"/>
            </a:xfrm>
            <a:prstGeom prst="roundRect">
              <a:avLst>
                <a:gd name="adj" fmla="val 7343"/>
              </a:avLst>
            </a:prstGeom>
            <a:solidFill>
              <a:schemeClr val="bg1"/>
            </a:solidFill>
            <a:ln>
              <a:solidFill>
                <a:schemeClr val="bg1">
                  <a:lumMod val="75000"/>
                </a:schemeClr>
              </a:solidFill>
            </a:ln>
          </p:spPr>
          <p:txBody>
            <a:bodyPr wrap="square" rtlCol="0">
              <a:spAutoFit/>
            </a:bodyPr>
            <a:lstStyle>
              <a:defPPr>
                <a:defRPr lang="en-US"/>
              </a:defPPr>
              <a:lvl1pPr>
                <a:defRPr sz="900">
                  <a:solidFill>
                    <a:schemeClr val="tx1">
                      <a:lumMod val="65000"/>
                      <a:lumOff val="35000"/>
                    </a:schemeClr>
                  </a:solidFill>
                </a:defRPr>
              </a:lvl1pPr>
            </a:lstStyle>
            <a:p>
              <a:r>
                <a:rPr lang="en-US" dirty="0" smtClean="0"/>
                <a:t>Field </a:t>
              </a:r>
              <a:r>
                <a:rPr lang="en-US" dirty="0" smtClean="0"/>
                <a:t>6</a:t>
              </a:r>
              <a:endParaRPr lang="en-US" dirty="0"/>
            </a:p>
          </p:txBody>
        </p:sp>
      </p:grpSp>
      <p:sp>
        <p:nvSpPr>
          <p:cNvPr id="288" name="TextBox 287"/>
          <p:cNvSpPr txBox="1"/>
          <p:nvPr/>
        </p:nvSpPr>
        <p:spPr>
          <a:xfrm>
            <a:off x="13581225" y="788744"/>
            <a:ext cx="3581400" cy="2308324"/>
          </a:xfrm>
          <a:prstGeom prst="rect">
            <a:avLst/>
          </a:prstGeom>
          <a:noFill/>
        </p:spPr>
        <p:txBody>
          <a:bodyPr wrap="square" rtlCol="0">
            <a:spAutoFit/>
          </a:bodyPr>
          <a:lstStyle>
            <a:defPPr>
              <a:defRPr lang="en-US"/>
            </a:defPPr>
            <a:lvl1pPr>
              <a:defRPr sz="1200" b="1">
                <a:solidFill>
                  <a:srgbClr val="7A3F9D"/>
                </a:solidFill>
                <a:latin typeface="Segoe UI" pitchFamily="34" charset="0"/>
                <a:ea typeface="Segoe UI" pitchFamily="34" charset="0"/>
                <a:cs typeface="Segoe UI" pitchFamily="34" charset="0"/>
              </a:defRPr>
            </a:lvl1pPr>
          </a:lstStyle>
          <a:p>
            <a:pPr marL="342900" lvl="0" indent="-342900">
              <a:buAutoNum type="arabicParenR"/>
            </a:pPr>
            <a:r>
              <a:rPr lang="en-US" sz="1600" b="0" dirty="0" smtClean="0">
                <a:solidFill>
                  <a:prstClr val="black"/>
                </a:solidFill>
                <a:latin typeface="Calibri"/>
              </a:rPr>
              <a:t>User can create a computation field using the fields from merged dataset and using free form text and operators</a:t>
            </a:r>
          </a:p>
          <a:p>
            <a:pPr marL="342900" lvl="0" indent="-342900">
              <a:buAutoNum type="arabicParenR"/>
            </a:pPr>
            <a:r>
              <a:rPr lang="en-US" sz="1600" b="0" dirty="0" smtClean="0">
                <a:solidFill>
                  <a:prstClr val="black"/>
                </a:solidFill>
                <a:latin typeface="Calibri"/>
              </a:rPr>
              <a:t>He needs to give the expression a new field by clicking on Add a new Field</a:t>
            </a:r>
          </a:p>
          <a:p>
            <a:pPr marL="342900" lvl="0" indent="-342900">
              <a:buAutoNum type="arabicParenR"/>
            </a:pPr>
            <a:r>
              <a:rPr lang="en-US" sz="1600" b="0" dirty="0" smtClean="0">
                <a:solidFill>
                  <a:prstClr val="black"/>
                </a:solidFill>
                <a:latin typeface="Calibri"/>
              </a:rPr>
              <a:t>He can add multiple computation  fields</a:t>
            </a:r>
            <a:endParaRPr lang="en-US" sz="1600" b="0" dirty="0" smtClean="0">
              <a:solidFill>
                <a:prstClr val="black"/>
              </a:solidFill>
              <a:latin typeface="Calibri"/>
            </a:endParaRPr>
          </a:p>
        </p:txBody>
      </p:sp>
      <p:cxnSp>
        <p:nvCxnSpPr>
          <p:cNvPr id="255" name="Straight Arrow Connector 254"/>
          <p:cNvCxnSpPr/>
          <p:nvPr/>
        </p:nvCxnSpPr>
        <p:spPr>
          <a:xfrm flipH="1" flipV="1">
            <a:off x="7086600" y="7543800"/>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flipH="1" flipV="1">
            <a:off x="7715251" y="4263989"/>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433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621871" y="550505"/>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3639800" y="8051378"/>
            <a:ext cx="2865120" cy="462492"/>
          </a:xfrm>
        </p:spPr>
        <p:txBody>
          <a:bodyPr/>
          <a:lstStyle/>
          <a:p>
            <a:fld id="{5BDC5199-83AF-4B0B-9131-692EF867DC0A}" type="slidenum">
              <a:rPr lang="en-US" smtClean="0">
                <a:solidFill>
                  <a:prstClr val="black">
                    <a:tint val="75000"/>
                  </a:prstClr>
                </a:solidFill>
              </a:rPr>
              <a:pPr/>
              <a:t>7</a:t>
            </a:fld>
            <a:endParaRPr lang="en-US">
              <a:solidFill>
                <a:prstClr val="black">
                  <a:tint val="75000"/>
                </a:prstClr>
              </a:solidFill>
            </a:endParaRPr>
          </a:p>
        </p:txBody>
      </p:sp>
      <p:sp>
        <p:nvSpPr>
          <p:cNvPr id="316" name="Log Out Icon"/>
          <p:cNvSpPr>
            <a:spLocks noChangeAspect="1" noEditPoints="1"/>
          </p:cNvSpPr>
          <p:nvPr/>
        </p:nvSpPr>
        <p:spPr bwMode="auto">
          <a:xfrm>
            <a:off x="8884314" y="1901952"/>
            <a:ext cx="247216" cy="257782"/>
          </a:xfrm>
          <a:custGeom>
            <a:avLst/>
            <a:gdLst>
              <a:gd name="T0" fmla="*/ 142 w 650"/>
              <a:gd name="T1" fmla="*/ 282 h 677"/>
              <a:gd name="T2" fmla="*/ 396 w 650"/>
              <a:gd name="T3" fmla="*/ 282 h 677"/>
              <a:gd name="T4" fmla="*/ 254 w 650"/>
              <a:gd name="T5" fmla="*/ 169 h 677"/>
              <a:gd name="T6" fmla="*/ 452 w 650"/>
              <a:gd name="T7" fmla="*/ 169 h 677"/>
              <a:gd name="T8" fmla="*/ 650 w 650"/>
              <a:gd name="T9" fmla="*/ 339 h 677"/>
              <a:gd name="T10" fmla="*/ 452 w 650"/>
              <a:gd name="T11" fmla="*/ 508 h 677"/>
              <a:gd name="T12" fmla="*/ 254 w 650"/>
              <a:gd name="T13" fmla="*/ 508 h 677"/>
              <a:gd name="T14" fmla="*/ 396 w 650"/>
              <a:gd name="T15" fmla="*/ 395 h 677"/>
              <a:gd name="T16" fmla="*/ 142 w 650"/>
              <a:gd name="T17" fmla="*/ 395 h 677"/>
              <a:gd name="T18" fmla="*/ 142 w 650"/>
              <a:gd name="T19" fmla="*/ 282 h 677"/>
              <a:gd name="T20" fmla="*/ 508 w 650"/>
              <a:gd name="T21" fmla="*/ 0 h 677"/>
              <a:gd name="T22" fmla="*/ 508 w 650"/>
              <a:gd name="T23" fmla="*/ 141 h 677"/>
              <a:gd name="T24" fmla="*/ 452 w 650"/>
              <a:gd name="T25" fmla="*/ 141 h 677"/>
              <a:gd name="T26" fmla="*/ 452 w 650"/>
              <a:gd name="T27" fmla="*/ 56 h 677"/>
              <a:gd name="T28" fmla="*/ 57 w 650"/>
              <a:gd name="T29" fmla="*/ 56 h 677"/>
              <a:gd name="T30" fmla="*/ 57 w 650"/>
              <a:gd name="T31" fmla="*/ 621 h 677"/>
              <a:gd name="T32" fmla="*/ 452 w 650"/>
              <a:gd name="T33" fmla="*/ 621 h 677"/>
              <a:gd name="T34" fmla="*/ 452 w 650"/>
              <a:gd name="T35" fmla="*/ 536 h 677"/>
              <a:gd name="T36" fmla="*/ 508 w 650"/>
              <a:gd name="T37" fmla="*/ 536 h 677"/>
              <a:gd name="T38" fmla="*/ 508 w 650"/>
              <a:gd name="T39" fmla="*/ 677 h 677"/>
              <a:gd name="T40" fmla="*/ 0 w 650"/>
              <a:gd name="T41" fmla="*/ 677 h 677"/>
              <a:gd name="T42" fmla="*/ 0 w 650"/>
              <a:gd name="T43" fmla="*/ 0 h 677"/>
              <a:gd name="T44" fmla="*/ 508 w 650"/>
              <a:gd name="T4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0" h="677">
                <a:moveTo>
                  <a:pt x="142" y="282"/>
                </a:moveTo>
                <a:lnTo>
                  <a:pt x="396" y="282"/>
                </a:lnTo>
                <a:lnTo>
                  <a:pt x="254" y="169"/>
                </a:lnTo>
                <a:lnTo>
                  <a:pt x="452" y="169"/>
                </a:lnTo>
                <a:lnTo>
                  <a:pt x="650" y="339"/>
                </a:lnTo>
                <a:lnTo>
                  <a:pt x="452" y="508"/>
                </a:lnTo>
                <a:lnTo>
                  <a:pt x="254" y="508"/>
                </a:lnTo>
                <a:lnTo>
                  <a:pt x="396" y="395"/>
                </a:lnTo>
                <a:lnTo>
                  <a:pt x="142" y="395"/>
                </a:lnTo>
                <a:lnTo>
                  <a:pt x="142" y="282"/>
                </a:lnTo>
                <a:close/>
                <a:moveTo>
                  <a:pt x="508" y="0"/>
                </a:moveTo>
                <a:lnTo>
                  <a:pt x="508" y="141"/>
                </a:lnTo>
                <a:lnTo>
                  <a:pt x="452" y="141"/>
                </a:lnTo>
                <a:lnTo>
                  <a:pt x="452" y="56"/>
                </a:lnTo>
                <a:lnTo>
                  <a:pt x="57" y="56"/>
                </a:lnTo>
                <a:lnTo>
                  <a:pt x="57" y="621"/>
                </a:lnTo>
                <a:lnTo>
                  <a:pt x="452" y="621"/>
                </a:lnTo>
                <a:lnTo>
                  <a:pt x="452" y="536"/>
                </a:lnTo>
                <a:lnTo>
                  <a:pt x="508" y="536"/>
                </a:lnTo>
                <a:lnTo>
                  <a:pt x="508" y="677"/>
                </a:lnTo>
                <a:lnTo>
                  <a:pt x="0" y="677"/>
                </a:lnTo>
                <a:lnTo>
                  <a:pt x="0" y="0"/>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9" name="Rounded Rectangle 18"/>
          <p:cNvSpPr/>
          <p:nvPr/>
        </p:nvSpPr>
        <p:spPr>
          <a:xfrm>
            <a:off x="10420350" y="1539812"/>
            <a:ext cx="1861942" cy="272653"/>
          </a:xfrm>
          <a:prstGeom prst="roundRect">
            <a:avLst>
              <a:gd name="adj" fmla="val 50000"/>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Search Icon"/>
          <p:cNvSpPr>
            <a:spLocks noChangeAspect="1" noEditPoints="1"/>
          </p:cNvSpPr>
          <p:nvPr/>
        </p:nvSpPr>
        <p:spPr bwMode="auto">
          <a:xfrm flipH="1">
            <a:off x="10502900" y="1612900"/>
            <a:ext cx="126427" cy="127621"/>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3" name="TextBox 322"/>
          <p:cNvSpPr txBox="1"/>
          <p:nvPr/>
        </p:nvSpPr>
        <p:spPr>
          <a:xfrm>
            <a:off x="10874516" y="1592068"/>
            <a:ext cx="1183472" cy="184666"/>
          </a:xfrm>
          <a:prstGeom prst="rect">
            <a:avLst/>
          </a:prstGeom>
          <a:noFill/>
        </p:spPr>
        <p:txBody>
          <a:bodyPr wrap="square" lIns="0" tIns="0" rIns="0" bIns="0" rtlCol="0">
            <a:spAutoFit/>
          </a:bodyPr>
          <a:lstStyle/>
          <a:p>
            <a:r>
              <a:rPr lang="en-US" sz="1200" dirty="0" smtClean="0">
                <a:solidFill>
                  <a:schemeClr val="bg1">
                    <a:lumMod val="75000"/>
                  </a:schemeClr>
                </a:solidFill>
              </a:rPr>
              <a:t>Search</a:t>
            </a:r>
            <a:endParaRPr lang="en-US" sz="1200" dirty="0">
              <a:solidFill>
                <a:schemeClr val="bg1">
                  <a:lumMod val="75000"/>
                </a:schemeClr>
              </a:solidFill>
            </a:endParaRPr>
          </a:p>
        </p:txBody>
      </p:sp>
      <p:grpSp>
        <p:nvGrpSpPr>
          <p:cNvPr id="309" name="Remove"/>
          <p:cNvGrpSpPr>
            <a:grpSpLocks noChangeAspect="1"/>
          </p:cNvGrpSpPr>
          <p:nvPr/>
        </p:nvGrpSpPr>
        <p:grpSpPr>
          <a:xfrm>
            <a:off x="6445544" y="3081342"/>
            <a:ext cx="132425" cy="132425"/>
            <a:chOff x="1935955" y="1403350"/>
            <a:chExt cx="377825" cy="377825"/>
          </a:xfrm>
        </p:grpSpPr>
        <p:sp>
          <p:nvSpPr>
            <p:cNvPr id="310" name="Remove Icon"/>
            <p:cNvSpPr>
              <a:spLocks noChangeAspect="1" noChangeArrowheads="1"/>
            </p:cNvSpPr>
            <p:nvPr/>
          </p:nvSpPr>
          <p:spPr bwMode="auto">
            <a:xfrm>
              <a:off x="2028030" y="1575593"/>
              <a:ext cx="193675" cy="33338"/>
            </a:xfrm>
            <a:prstGeom prst="rect">
              <a:avLst/>
            </a:prstGeom>
            <a:solidFill>
              <a:srgbClr val="2626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11" name="Circle"/>
            <p:cNvSpPr>
              <a:spLocks noChangeAspect="1" noEditPoints="1"/>
            </p:cNvSpPr>
            <p:nvPr/>
          </p:nvSpPr>
          <p:spPr bwMode="auto">
            <a:xfrm>
              <a:off x="1935955" y="14033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cxnSp>
        <p:nvCxnSpPr>
          <p:cNvPr id="21" name="Elbow Connector 20"/>
          <p:cNvCxnSpPr>
            <a:stCxn id="311" idx="5"/>
          </p:cNvCxnSpPr>
          <p:nvPr/>
        </p:nvCxnSpPr>
        <p:spPr>
          <a:xfrm flipV="1">
            <a:off x="6511707" y="2859677"/>
            <a:ext cx="471407" cy="2301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2" name="Elbow Connector 311"/>
          <p:cNvCxnSpPr/>
          <p:nvPr/>
        </p:nvCxnSpPr>
        <p:spPr>
          <a:xfrm flipH="1" flipV="1">
            <a:off x="6507243" y="3213100"/>
            <a:ext cx="471407" cy="23015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0" name="TextBox 395"/>
          <p:cNvSpPr txBox="1">
            <a:spLocks noChangeArrowheads="1"/>
          </p:cNvSpPr>
          <p:nvPr/>
        </p:nvSpPr>
        <p:spPr bwMode="auto">
          <a:xfrm>
            <a:off x="7058316" y="2180179"/>
            <a:ext cx="14952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solidFill>
                <a:latin typeface="+mn-lt"/>
                <a:cs typeface="+mn-cs"/>
              </a:rPr>
              <a:t>Create New Measure</a:t>
            </a:r>
            <a:endParaRPr lang="en-US" sz="1300" dirty="0">
              <a:solidFill>
                <a:schemeClr val="bg1"/>
              </a:solidFill>
              <a:latin typeface="+mn-lt"/>
              <a:cs typeface="+mn-cs"/>
            </a:endParaRPr>
          </a:p>
        </p:txBody>
      </p:sp>
      <p:sp>
        <p:nvSpPr>
          <p:cNvPr id="179" name="Rounded Rectangle 178"/>
          <p:cNvSpPr/>
          <p:nvPr/>
        </p:nvSpPr>
        <p:spPr>
          <a:xfrm>
            <a:off x="7032916" y="2556963"/>
            <a:ext cx="1769979" cy="493123"/>
          </a:xfrm>
          <a:prstGeom prst="roundRect">
            <a:avLst/>
          </a:prstGeom>
          <a:solidFill>
            <a:schemeClr val="accent6">
              <a:lumMod val="20000"/>
              <a:lumOff val="80000"/>
              <a:alpha val="65000"/>
            </a:schemeClr>
          </a:solidFill>
          <a:ln w="31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395"/>
          <p:cNvSpPr txBox="1">
            <a:spLocks noChangeArrowheads="1"/>
          </p:cNvSpPr>
          <p:nvPr/>
        </p:nvSpPr>
        <p:spPr bwMode="auto">
          <a:xfrm>
            <a:off x="7543800" y="2698573"/>
            <a:ext cx="85088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lumMod val="50000"/>
                  </a:schemeClr>
                </a:solidFill>
                <a:latin typeface="+mn-lt"/>
                <a:cs typeface="+mn-cs"/>
              </a:rPr>
              <a:t>Measure  1</a:t>
            </a:r>
            <a:endParaRPr lang="en-US" sz="1300" dirty="0">
              <a:solidFill>
                <a:schemeClr val="bg1">
                  <a:lumMod val="50000"/>
                </a:schemeClr>
              </a:solidFill>
              <a:latin typeface="+mn-lt"/>
              <a:cs typeface="+mn-cs"/>
            </a:endParaRPr>
          </a:p>
        </p:txBody>
      </p:sp>
      <p:sp>
        <p:nvSpPr>
          <p:cNvPr id="228" name="Rectangle 227"/>
          <p:cNvSpPr/>
          <p:nvPr/>
        </p:nvSpPr>
        <p:spPr>
          <a:xfrm>
            <a:off x="11722849" y="2189284"/>
            <a:ext cx="782191" cy="45719"/>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1" name="Straight Connector 390"/>
          <p:cNvCxnSpPr/>
          <p:nvPr/>
        </p:nvCxnSpPr>
        <p:spPr>
          <a:xfrm flipV="1">
            <a:off x="4728410" y="3352800"/>
            <a:ext cx="556431" cy="1219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92" name="Group 391"/>
          <p:cNvGrpSpPr/>
          <p:nvPr/>
        </p:nvGrpSpPr>
        <p:grpSpPr>
          <a:xfrm>
            <a:off x="4648200" y="2827019"/>
            <a:ext cx="1769979" cy="493123"/>
            <a:chOff x="7642726" y="7848600"/>
            <a:chExt cx="1769979" cy="493123"/>
          </a:xfrm>
        </p:grpSpPr>
        <p:sp>
          <p:nvSpPr>
            <p:cNvPr id="393" name="Rounded Rectangle 392"/>
            <p:cNvSpPr/>
            <p:nvPr/>
          </p:nvSpPr>
          <p:spPr>
            <a:xfrm>
              <a:off x="7642726" y="7848600"/>
              <a:ext cx="1769979" cy="493123"/>
            </a:xfrm>
            <a:prstGeom prst="roundRect">
              <a:avLst/>
            </a:prstGeom>
            <a:solidFill>
              <a:schemeClr val="accent5">
                <a:lumMod val="60000"/>
                <a:lumOff val="40000"/>
                <a:alpha val="65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5"/>
            <p:cNvSpPr txBox="1">
              <a:spLocks noChangeArrowheads="1"/>
            </p:cNvSpPr>
            <p:nvPr/>
          </p:nvSpPr>
          <p:spPr bwMode="auto">
            <a:xfrm>
              <a:off x="7982755" y="7992058"/>
              <a:ext cx="118397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a:solidFill>
                    <a:schemeClr val="tx1">
                      <a:lumMod val="65000"/>
                      <a:lumOff val="35000"/>
                    </a:schemeClr>
                  </a:solidFill>
                </a:rPr>
                <a:t>Goal Attainment</a:t>
              </a:r>
            </a:p>
          </p:txBody>
        </p:sp>
      </p:grpSp>
      <p:sp>
        <p:nvSpPr>
          <p:cNvPr id="395" name="Rounded Rectangle 394"/>
          <p:cNvSpPr/>
          <p:nvPr/>
        </p:nvSpPr>
        <p:spPr>
          <a:xfrm>
            <a:off x="7032916" y="3211190"/>
            <a:ext cx="1769979" cy="493123"/>
          </a:xfrm>
          <a:prstGeom prst="roundRect">
            <a:avLst/>
          </a:prstGeom>
          <a:solidFill>
            <a:schemeClr val="accent6">
              <a:lumMod val="20000"/>
              <a:lumOff val="80000"/>
              <a:alpha val="65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TextBox 395"/>
          <p:cNvSpPr txBox="1">
            <a:spLocks noChangeArrowheads="1"/>
          </p:cNvSpPr>
          <p:nvPr/>
        </p:nvSpPr>
        <p:spPr bwMode="auto">
          <a:xfrm>
            <a:off x="7543800" y="3385458"/>
            <a:ext cx="85088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lumMod val="50000"/>
                  </a:schemeClr>
                </a:solidFill>
                <a:latin typeface="+mn-lt"/>
                <a:cs typeface="+mn-cs"/>
              </a:rPr>
              <a:t>Measure  2</a:t>
            </a:r>
            <a:endParaRPr lang="en-US" sz="1300" dirty="0">
              <a:solidFill>
                <a:schemeClr val="bg1">
                  <a:lumMod val="50000"/>
                </a:schemeClr>
              </a:solidFill>
              <a:latin typeface="+mn-lt"/>
              <a:cs typeface="+mn-cs"/>
            </a:endParaRPr>
          </a:p>
        </p:txBody>
      </p:sp>
      <p:sp>
        <p:nvSpPr>
          <p:cNvPr id="183" name="Rectangle 182"/>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184" name="Picture 2" descr="delete, exit, remove icon"/>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838200" y="838200"/>
            <a:ext cx="11353800" cy="7010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p:cNvCxnSpPr/>
          <p:nvPr/>
        </p:nvCxnSpPr>
        <p:spPr>
          <a:xfrm flipV="1">
            <a:off x="692988" y="838200"/>
            <a:ext cx="1170432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868680" y="7391400"/>
            <a:ext cx="1133856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812535" y="423446"/>
            <a:ext cx="2540265" cy="338554"/>
            <a:chOff x="812535" y="423446"/>
            <a:chExt cx="2540265" cy="338554"/>
          </a:xfrm>
        </p:grpSpPr>
        <p:sp>
          <p:nvSpPr>
            <p:cNvPr id="241" name="TextBox 240"/>
            <p:cNvSpPr txBox="1"/>
            <p:nvPr/>
          </p:nvSpPr>
          <p:spPr>
            <a:xfrm>
              <a:off x="812535" y="423446"/>
              <a:ext cx="1625865" cy="338554"/>
            </a:xfrm>
            <a:prstGeom prst="rect">
              <a:avLst/>
            </a:prstGeom>
            <a:noFill/>
          </p:spPr>
          <p:txBody>
            <a:bodyPr wrap="square" rtlCol="0">
              <a:spAutoFit/>
            </a:bodyPr>
            <a:lstStyle/>
            <a:p>
              <a:r>
                <a:rPr lang="en-US" sz="1600" b="1" dirty="0" smtClean="0">
                  <a:solidFill>
                    <a:schemeClr val="tx1">
                      <a:lumMod val="65000"/>
                      <a:lumOff val="35000"/>
                    </a:schemeClr>
                  </a:solidFill>
                </a:rPr>
                <a:t>Enter details for</a:t>
              </a:r>
              <a:endParaRPr lang="en-US" sz="1600" b="1" dirty="0">
                <a:solidFill>
                  <a:schemeClr val="tx1">
                    <a:lumMod val="65000"/>
                    <a:lumOff val="35000"/>
                  </a:schemeClr>
                </a:solidFill>
              </a:endParaRPr>
            </a:p>
          </p:txBody>
        </p:sp>
        <p:sp>
          <p:nvSpPr>
            <p:cNvPr id="247" name="TextBox 246"/>
            <p:cNvSpPr txBox="1"/>
            <p:nvPr/>
          </p:nvSpPr>
          <p:spPr>
            <a:xfrm>
              <a:off x="2387600" y="448846"/>
              <a:ext cx="965200" cy="313154"/>
            </a:xfrm>
            <a:prstGeom prst="rect">
              <a:avLst/>
            </a:prstGeom>
            <a:noFill/>
          </p:spPr>
          <p:txBody>
            <a:bodyPr wrap="square" rtlCol="0">
              <a:spAutoFit/>
            </a:bodyPr>
            <a:lstStyle/>
            <a:p>
              <a:r>
                <a:rPr lang="en-US" sz="1400" dirty="0" smtClean="0">
                  <a:solidFill>
                    <a:schemeClr val="tx1">
                      <a:lumMod val="75000"/>
                      <a:lumOff val="25000"/>
                    </a:schemeClr>
                  </a:solidFill>
                </a:rPr>
                <a:t>Measure 1</a:t>
              </a:r>
              <a:endParaRPr lang="en-US" sz="1400" dirty="0">
                <a:solidFill>
                  <a:schemeClr val="tx1">
                    <a:lumMod val="75000"/>
                    <a:lumOff val="25000"/>
                  </a:schemeClr>
                </a:solidFill>
              </a:endParaRPr>
            </a:p>
          </p:txBody>
        </p:sp>
      </p:grpSp>
      <p:cxnSp>
        <p:nvCxnSpPr>
          <p:cNvPr id="267" name="Straight Arrow Connector 266"/>
          <p:cNvCxnSpPr/>
          <p:nvPr/>
        </p:nvCxnSpPr>
        <p:spPr>
          <a:xfrm flipH="1" flipV="1">
            <a:off x="3886200" y="2590800"/>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6" name="Rectangle 265"/>
          <p:cNvSpPr/>
          <p:nvPr/>
        </p:nvSpPr>
        <p:spPr>
          <a:xfrm>
            <a:off x="914400" y="1752600"/>
            <a:ext cx="11201400" cy="54864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TextBox 351"/>
          <p:cNvSpPr txBox="1"/>
          <p:nvPr/>
        </p:nvSpPr>
        <p:spPr>
          <a:xfrm>
            <a:off x="1047750" y="1885951"/>
            <a:ext cx="4514850" cy="276999"/>
          </a:xfrm>
          <a:prstGeom prst="rect">
            <a:avLst/>
          </a:prstGeom>
          <a:noFill/>
        </p:spPr>
        <p:txBody>
          <a:bodyPr wrap="square" rtlCol="0">
            <a:spAutoFit/>
          </a:bodyPr>
          <a:lstStyle/>
          <a:p>
            <a:r>
              <a:rPr lang="en-US" sz="1200" b="1" dirty="0" smtClean="0">
                <a:solidFill>
                  <a:schemeClr val="tx1">
                    <a:lumMod val="65000"/>
                    <a:lumOff val="35000"/>
                  </a:schemeClr>
                </a:solidFill>
              </a:rPr>
              <a:t>Select Attributes which  should be displayed in the output Dataset</a:t>
            </a:r>
            <a:endParaRPr lang="en-US" sz="1200" b="1" dirty="0">
              <a:solidFill>
                <a:schemeClr val="tx1">
                  <a:lumMod val="65000"/>
                  <a:lumOff val="35000"/>
                </a:schemeClr>
              </a:solidFill>
            </a:endParaRPr>
          </a:p>
        </p:txBody>
      </p:sp>
      <p:cxnSp>
        <p:nvCxnSpPr>
          <p:cNvPr id="4" name="Straight Connector 3"/>
          <p:cNvCxnSpPr/>
          <p:nvPr/>
        </p:nvCxnSpPr>
        <p:spPr>
          <a:xfrm>
            <a:off x="9372600" y="1886856"/>
            <a:ext cx="0" cy="4876800"/>
          </a:xfrm>
          <a:prstGeom prst="line">
            <a:avLst/>
          </a:prstGeom>
          <a:ln>
            <a:solidFill>
              <a:schemeClr val="bg1">
                <a:lumMod val="95000"/>
              </a:schemeClr>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4" name="Rectangle 293"/>
          <p:cNvSpPr/>
          <p:nvPr/>
        </p:nvSpPr>
        <p:spPr>
          <a:xfrm>
            <a:off x="9458778" y="1828800"/>
            <a:ext cx="2590800" cy="4038600"/>
          </a:xfrm>
          <a:prstGeom prst="rect">
            <a:avLst/>
          </a:prstGeom>
          <a:solidFill>
            <a:schemeClr val="bg1">
              <a:lumMod val="95000"/>
              <a:alpha val="40000"/>
            </a:schemeClr>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855453" y="1338942"/>
            <a:ext cx="1133856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sp>
        <p:nvSpPr>
          <p:cNvPr id="285" name="Oval 284"/>
          <p:cNvSpPr/>
          <p:nvPr/>
        </p:nvSpPr>
        <p:spPr>
          <a:xfrm>
            <a:off x="2554104"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286" name="TextBox 285"/>
          <p:cNvSpPr txBox="1"/>
          <p:nvPr/>
        </p:nvSpPr>
        <p:spPr>
          <a:xfrm>
            <a:off x="2762910" y="1396588"/>
            <a:ext cx="1244865" cy="253916"/>
          </a:xfrm>
          <a:prstGeom prst="rect">
            <a:avLst/>
          </a:prstGeom>
          <a:noFill/>
        </p:spPr>
        <p:txBody>
          <a:bodyPr wrap="square" rtlCol="0">
            <a:spAutoFit/>
          </a:bodyPr>
          <a:lstStyle/>
          <a:p>
            <a:r>
              <a:rPr lang="en-US" sz="1050" b="1" dirty="0">
                <a:solidFill>
                  <a:srgbClr val="00B050"/>
                </a:solidFill>
              </a:rPr>
              <a:t>Refine Dataset</a:t>
            </a:r>
          </a:p>
        </p:txBody>
      </p:sp>
      <p:sp>
        <p:nvSpPr>
          <p:cNvPr id="287" name="Oval 286"/>
          <p:cNvSpPr/>
          <p:nvPr/>
        </p:nvSpPr>
        <p:spPr>
          <a:xfrm>
            <a:off x="5584851" y="1404904"/>
            <a:ext cx="237285" cy="2372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4</a:t>
            </a:r>
          </a:p>
        </p:txBody>
      </p:sp>
      <p:sp>
        <p:nvSpPr>
          <p:cNvPr id="288" name="TextBox 287"/>
          <p:cNvSpPr txBox="1"/>
          <p:nvPr/>
        </p:nvSpPr>
        <p:spPr>
          <a:xfrm>
            <a:off x="5813451" y="1396588"/>
            <a:ext cx="1244865" cy="253916"/>
          </a:xfrm>
          <a:prstGeom prst="rect">
            <a:avLst/>
          </a:prstGeom>
          <a:noFill/>
        </p:spPr>
        <p:txBody>
          <a:bodyPr wrap="square" rtlCol="0">
            <a:spAutoFit/>
          </a:bodyPr>
          <a:lstStyle/>
          <a:p>
            <a:r>
              <a:rPr lang="en-US" sz="1050" b="1" dirty="0">
                <a:solidFill>
                  <a:srgbClr val="0070C0"/>
                </a:solidFill>
              </a:rPr>
              <a:t>Output Attributes</a:t>
            </a:r>
          </a:p>
        </p:txBody>
      </p:sp>
      <p:sp>
        <p:nvSpPr>
          <p:cNvPr id="289" name="Oval 288"/>
          <p:cNvSpPr/>
          <p:nvPr/>
        </p:nvSpPr>
        <p:spPr>
          <a:xfrm>
            <a:off x="1147998"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290" name="TextBox 289"/>
          <p:cNvSpPr txBox="1"/>
          <p:nvPr/>
        </p:nvSpPr>
        <p:spPr>
          <a:xfrm>
            <a:off x="1398379" y="1396588"/>
            <a:ext cx="1079526"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solidFill>
                  <a:srgbClr val="00B050"/>
                </a:solidFill>
              </a:rPr>
              <a:t>Select Dataset</a:t>
            </a:r>
          </a:p>
        </p:txBody>
      </p:sp>
      <p:sp>
        <p:nvSpPr>
          <p:cNvPr id="291" name="Oval 290"/>
          <p:cNvSpPr/>
          <p:nvPr/>
        </p:nvSpPr>
        <p:spPr>
          <a:xfrm>
            <a:off x="3928245"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292" name="TextBox 291"/>
          <p:cNvSpPr txBox="1"/>
          <p:nvPr/>
        </p:nvSpPr>
        <p:spPr>
          <a:xfrm>
            <a:off x="4137051" y="1396588"/>
            <a:ext cx="1244865" cy="253916"/>
          </a:xfrm>
          <a:prstGeom prst="rect">
            <a:avLst/>
          </a:prstGeom>
          <a:noFill/>
        </p:spPr>
        <p:txBody>
          <a:bodyPr wrap="square" rtlCol="0">
            <a:spAutoFit/>
          </a:bodyPr>
          <a:lstStyle/>
          <a:p>
            <a:r>
              <a:rPr lang="en-US" sz="1050" b="1" dirty="0">
                <a:solidFill>
                  <a:srgbClr val="00B050"/>
                </a:solidFill>
              </a:rPr>
              <a:t>Add Computations</a:t>
            </a:r>
          </a:p>
        </p:txBody>
      </p:sp>
      <p:grpSp>
        <p:nvGrpSpPr>
          <p:cNvPr id="8" name="Group 7"/>
          <p:cNvGrpSpPr/>
          <p:nvPr/>
        </p:nvGrpSpPr>
        <p:grpSpPr>
          <a:xfrm>
            <a:off x="1205577" y="2477424"/>
            <a:ext cx="2630565" cy="1118694"/>
            <a:chOff x="1205577" y="2477424"/>
            <a:chExt cx="2630565" cy="1118694"/>
          </a:xfrm>
        </p:grpSpPr>
        <p:grpSp>
          <p:nvGrpSpPr>
            <p:cNvPr id="200" name="Group 199"/>
            <p:cNvGrpSpPr/>
            <p:nvPr/>
          </p:nvGrpSpPr>
          <p:grpSpPr>
            <a:xfrm>
              <a:off x="1205577" y="2477424"/>
              <a:ext cx="2353161" cy="1118694"/>
              <a:chOff x="6847116" y="2360973"/>
              <a:chExt cx="2353161" cy="1118694"/>
            </a:xfrm>
          </p:grpSpPr>
          <p:grpSp>
            <p:nvGrpSpPr>
              <p:cNvPr id="202" name="Group 201"/>
              <p:cNvGrpSpPr/>
              <p:nvPr/>
            </p:nvGrpSpPr>
            <p:grpSpPr>
              <a:xfrm>
                <a:off x="6847116" y="2360973"/>
                <a:ext cx="2353161" cy="306027"/>
                <a:chOff x="6847116" y="2360973"/>
                <a:chExt cx="2353161" cy="306027"/>
              </a:xfrm>
            </p:grpSpPr>
            <p:sp>
              <p:nvSpPr>
                <p:cNvPr id="270" name="TextBox 269"/>
                <p:cNvSpPr txBox="1"/>
                <p:nvPr/>
              </p:nvSpPr>
              <p:spPr>
                <a:xfrm>
                  <a:off x="6858000" y="23609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Merged Dataset</a:t>
                  </a:r>
                  <a:endParaRPr lang="en-US" sz="1200" b="1" dirty="0">
                    <a:solidFill>
                      <a:schemeClr val="tx1">
                        <a:lumMod val="65000"/>
                        <a:lumOff val="35000"/>
                      </a:schemeClr>
                    </a:solidFill>
                  </a:endParaRPr>
                </a:p>
              </p:txBody>
            </p:sp>
            <p:cxnSp>
              <p:nvCxnSpPr>
                <p:cNvPr id="271" name="Straight Connector 270"/>
                <p:cNvCxnSpPr/>
                <p:nvPr/>
              </p:nvCxnSpPr>
              <p:spPr>
                <a:xfrm flipV="1">
                  <a:off x="6847116" y="2637972"/>
                  <a:ext cx="2353161" cy="29028"/>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14" name="TextBox 213"/>
              <p:cNvSpPr txBox="1"/>
              <p:nvPr/>
            </p:nvSpPr>
            <p:spPr>
              <a:xfrm>
                <a:off x="6934200" y="2819400"/>
                <a:ext cx="2194560" cy="276999"/>
              </a:xfrm>
              <a:prstGeom prst="rect">
                <a:avLst/>
              </a:prstGeom>
              <a:solidFill>
                <a:schemeClr val="bg1"/>
              </a:solidFill>
              <a:ln>
                <a:solidFill>
                  <a:schemeClr val="bg1">
                    <a:lumMod val="75000"/>
                  </a:schemeClr>
                </a:solidFill>
              </a:ln>
            </p:spPr>
            <p:txBody>
              <a:bodyPr wrap="square" rtlCol="0">
                <a:spAutoFit/>
              </a:bodyPr>
              <a:lstStyle/>
              <a:p>
                <a:r>
                  <a:rPr lang="en-US" sz="1200" dirty="0" smtClean="0">
                    <a:solidFill>
                      <a:schemeClr val="tx1">
                        <a:lumMod val="65000"/>
                        <a:lumOff val="35000"/>
                      </a:schemeClr>
                    </a:solidFill>
                  </a:rPr>
                  <a:t>Field 1</a:t>
                </a:r>
                <a:endParaRPr lang="en-US" sz="1200" dirty="0">
                  <a:solidFill>
                    <a:schemeClr val="tx1">
                      <a:lumMod val="65000"/>
                      <a:lumOff val="35000"/>
                    </a:schemeClr>
                  </a:solidFill>
                </a:endParaRPr>
              </a:p>
            </p:txBody>
          </p:sp>
          <p:sp>
            <p:nvSpPr>
              <p:cNvPr id="250" name="TextBox 249"/>
              <p:cNvSpPr txBox="1"/>
              <p:nvPr/>
            </p:nvSpPr>
            <p:spPr>
              <a:xfrm>
                <a:off x="6934200" y="3202668"/>
                <a:ext cx="2194560" cy="276999"/>
              </a:xfrm>
              <a:prstGeom prst="rect">
                <a:avLst/>
              </a:prstGeom>
              <a:solidFill>
                <a:schemeClr val="bg1"/>
              </a:solidFill>
              <a:ln>
                <a:solidFill>
                  <a:schemeClr val="bg1">
                    <a:lumMod val="75000"/>
                  </a:schemeClr>
                </a:solidFill>
              </a:ln>
            </p:spPr>
            <p:txBody>
              <a:bodyPr wrap="square" rtlCol="0">
                <a:spAutoFit/>
              </a:bodyPr>
              <a:lstStyle/>
              <a:p>
                <a:r>
                  <a:rPr lang="en-US" sz="1200" dirty="0" smtClean="0">
                    <a:solidFill>
                      <a:schemeClr val="tx1">
                        <a:lumMod val="65000"/>
                        <a:lumOff val="35000"/>
                      </a:schemeClr>
                    </a:solidFill>
                  </a:rPr>
                  <a:t>Field </a:t>
                </a:r>
                <a:r>
                  <a:rPr lang="en-US" sz="1200" dirty="0" smtClean="0">
                    <a:solidFill>
                      <a:schemeClr val="tx1">
                        <a:lumMod val="65000"/>
                        <a:lumOff val="35000"/>
                      </a:schemeClr>
                    </a:solidFill>
                  </a:rPr>
                  <a:t>6</a:t>
                </a:r>
                <a:endParaRPr lang="en-US" sz="1200" dirty="0">
                  <a:solidFill>
                    <a:schemeClr val="tx1">
                      <a:lumMod val="65000"/>
                      <a:lumOff val="35000"/>
                    </a:schemeClr>
                  </a:solidFill>
                </a:endParaRPr>
              </a:p>
            </p:txBody>
          </p:sp>
        </p:grpSp>
        <p:grpSp>
          <p:nvGrpSpPr>
            <p:cNvPr id="3" name="Group 2"/>
            <p:cNvGrpSpPr/>
            <p:nvPr/>
          </p:nvGrpSpPr>
          <p:grpSpPr>
            <a:xfrm>
              <a:off x="3653262" y="2990669"/>
              <a:ext cx="182880" cy="587695"/>
              <a:chOff x="7902281" y="3439200"/>
              <a:chExt cx="182880" cy="587695"/>
            </a:xfrm>
          </p:grpSpPr>
          <p:sp>
            <p:nvSpPr>
              <p:cNvPr id="340" name="TextBox 339"/>
              <p:cNvSpPr txBox="1"/>
              <p:nvPr/>
            </p:nvSpPr>
            <p:spPr>
              <a:xfrm>
                <a:off x="7902281" y="3439200"/>
                <a:ext cx="182880" cy="182880"/>
              </a:xfrm>
              <a:prstGeom prst="rect">
                <a:avLst/>
              </a:prstGeom>
              <a:solidFill>
                <a:schemeClr val="accent3"/>
              </a:solidFill>
              <a:ln w="3175">
                <a:solidFill>
                  <a:schemeClr val="bg1">
                    <a:lumMod val="75000"/>
                  </a:schemeClr>
                </a:solidFill>
              </a:ln>
            </p:spPr>
            <p:txBody>
              <a:bodyPr wrap="square" rtlCol="0">
                <a:spAutoFit/>
              </a:bodyPr>
              <a:lstStyle/>
              <a:p>
                <a:endParaRPr lang="en-US" sz="1200" dirty="0">
                  <a:solidFill>
                    <a:schemeClr val="tx1">
                      <a:lumMod val="65000"/>
                      <a:lumOff val="35000"/>
                    </a:schemeClr>
                  </a:solidFill>
                </a:endParaRPr>
              </a:p>
            </p:txBody>
          </p:sp>
          <p:sp>
            <p:nvSpPr>
              <p:cNvPr id="341" name="TextBox 340"/>
              <p:cNvSpPr txBox="1"/>
              <p:nvPr/>
            </p:nvSpPr>
            <p:spPr>
              <a:xfrm>
                <a:off x="7902281" y="3844015"/>
                <a:ext cx="182880" cy="182880"/>
              </a:xfrm>
              <a:prstGeom prst="rect">
                <a:avLst/>
              </a:prstGeom>
              <a:solidFill>
                <a:schemeClr val="bg1"/>
              </a:solidFill>
              <a:ln w="3175">
                <a:solidFill>
                  <a:schemeClr val="bg1">
                    <a:lumMod val="75000"/>
                  </a:schemeClr>
                </a:solidFill>
              </a:ln>
            </p:spPr>
            <p:txBody>
              <a:bodyPr wrap="square" rtlCol="0">
                <a:spAutoFit/>
              </a:bodyPr>
              <a:lstStyle/>
              <a:p>
                <a:endParaRPr lang="en-US" sz="1200" dirty="0">
                  <a:solidFill>
                    <a:schemeClr val="tx1">
                      <a:lumMod val="65000"/>
                      <a:lumOff val="35000"/>
                    </a:schemeClr>
                  </a:solidFill>
                </a:endParaRPr>
              </a:p>
            </p:txBody>
          </p:sp>
        </p:grpSp>
      </p:grpSp>
      <p:grpSp>
        <p:nvGrpSpPr>
          <p:cNvPr id="349" name="Group 348"/>
          <p:cNvGrpSpPr/>
          <p:nvPr/>
        </p:nvGrpSpPr>
        <p:grpSpPr>
          <a:xfrm>
            <a:off x="4638203" y="2402451"/>
            <a:ext cx="2812782" cy="4038600"/>
            <a:chOff x="1140260" y="2402451"/>
            <a:chExt cx="2812782" cy="4038600"/>
          </a:xfrm>
        </p:grpSpPr>
        <p:grpSp>
          <p:nvGrpSpPr>
            <p:cNvPr id="350" name="Group 349"/>
            <p:cNvGrpSpPr/>
            <p:nvPr/>
          </p:nvGrpSpPr>
          <p:grpSpPr>
            <a:xfrm>
              <a:off x="1140260" y="2402451"/>
              <a:ext cx="2812782" cy="4038600"/>
              <a:chOff x="6781799" y="2286000"/>
              <a:chExt cx="2812782" cy="4038600"/>
            </a:xfrm>
          </p:grpSpPr>
          <p:grpSp>
            <p:nvGrpSpPr>
              <p:cNvPr id="375" name="Group 374"/>
              <p:cNvGrpSpPr/>
              <p:nvPr/>
            </p:nvGrpSpPr>
            <p:grpSpPr>
              <a:xfrm>
                <a:off x="6781799" y="2286000"/>
                <a:ext cx="2812782" cy="4038600"/>
                <a:chOff x="6781799" y="2286000"/>
                <a:chExt cx="2812782" cy="4038600"/>
              </a:xfrm>
            </p:grpSpPr>
            <p:sp>
              <p:nvSpPr>
                <p:cNvPr id="385" name="Rectangle 384"/>
                <p:cNvSpPr/>
                <p:nvPr/>
              </p:nvSpPr>
              <p:spPr>
                <a:xfrm>
                  <a:off x="6781799" y="2286000"/>
                  <a:ext cx="2812782" cy="4038600"/>
                </a:xfrm>
                <a:prstGeom prst="rect">
                  <a:avLst/>
                </a:prstGeom>
                <a:solidFill>
                  <a:schemeClr val="bg1">
                    <a:lumMod val="85000"/>
                    <a:alpha val="40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TextBox 385"/>
                <p:cNvSpPr txBox="1"/>
                <p:nvPr/>
              </p:nvSpPr>
              <p:spPr>
                <a:xfrm>
                  <a:off x="6858000" y="2360973"/>
                  <a:ext cx="2057400" cy="276999"/>
                </a:xfrm>
                <a:prstGeom prst="rect">
                  <a:avLst/>
                </a:prstGeom>
                <a:noFill/>
              </p:spPr>
              <p:txBody>
                <a:bodyPr wrap="square" rtlCol="0">
                  <a:spAutoFit/>
                </a:bodyPr>
                <a:lstStyle/>
                <a:p>
                  <a:r>
                    <a:rPr lang="en-US" sz="1200" b="1" dirty="0" smtClean="0">
                      <a:solidFill>
                        <a:schemeClr val="tx1">
                          <a:lumMod val="65000"/>
                          <a:lumOff val="35000"/>
                        </a:schemeClr>
                      </a:solidFill>
                    </a:rPr>
                    <a:t>Computation fields</a:t>
                  </a:r>
                  <a:endParaRPr lang="en-US" sz="1200" b="1" dirty="0">
                    <a:solidFill>
                      <a:schemeClr val="tx1">
                        <a:lumMod val="65000"/>
                        <a:lumOff val="35000"/>
                      </a:schemeClr>
                    </a:solidFill>
                  </a:endParaRPr>
                </a:p>
              </p:txBody>
            </p:sp>
            <p:cxnSp>
              <p:nvCxnSpPr>
                <p:cNvPr id="387" name="Straight Connector 386"/>
                <p:cNvCxnSpPr/>
                <p:nvPr/>
              </p:nvCxnSpPr>
              <p:spPr>
                <a:xfrm flipV="1">
                  <a:off x="6847116" y="2637972"/>
                  <a:ext cx="2353161" cy="29028"/>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76" name="TextBox 375"/>
              <p:cNvSpPr txBox="1"/>
              <p:nvPr/>
            </p:nvSpPr>
            <p:spPr>
              <a:xfrm>
                <a:off x="6934200" y="2819400"/>
                <a:ext cx="2194560" cy="276999"/>
              </a:xfrm>
              <a:prstGeom prst="rect">
                <a:avLst/>
              </a:prstGeom>
              <a:solidFill>
                <a:schemeClr val="bg1"/>
              </a:solidFill>
              <a:ln>
                <a:solidFill>
                  <a:schemeClr val="bg1">
                    <a:lumMod val="75000"/>
                  </a:schemeClr>
                </a:solidFill>
              </a:ln>
            </p:spPr>
            <p:txBody>
              <a:bodyPr wrap="square" rtlCol="0">
                <a:spAutoFit/>
              </a:bodyPr>
              <a:lstStyle/>
              <a:p>
                <a:r>
                  <a:rPr lang="en-US" sz="1200" dirty="0" smtClean="0">
                    <a:solidFill>
                      <a:schemeClr val="tx1">
                        <a:lumMod val="65000"/>
                        <a:lumOff val="35000"/>
                      </a:schemeClr>
                    </a:solidFill>
                  </a:rPr>
                  <a:t>Field 4</a:t>
                </a:r>
                <a:endParaRPr lang="en-US" sz="1200" dirty="0">
                  <a:solidFill>
                    <a:schemeClr val="tx1">
                      <a:lumMod val="65000"/>
                      <a:lumOff val="35000"/>
                    </a:schemeClr>
                  </a:solidFill>
                </a:endParaRPr>
              </a:p>
            </p:txBody>
          </p:sp>
          <p:sp>
            <p:nvSpPr>
              <p:cNvPr id="377" name="TextBox 376"/>
              <p:cNvSpPr txBox="1"/>
              <p:nvPr/>
            </p:nvSpPr>
            <p:spPr>
              <a:xfrm>
                <a:off x="6934200" y="3202668"/>
                <a:ext cx="2194560" cy="276999"/>
              </a:xfrm>
              <a:prstGeom prst="rect">
                <a:avLst/>
              </a:prstGeom>
              <a:solidFill>
                <a:schemeClr val="bg1"/>
              </a:solidFill>
              <a:ln>
                <a:solidFill>
                  <a:schemeClr val="bg1">
                    <a:lumMod val="75000"/>
                  </a:schemeClr>
                </a:solidFill>
              </a:ln>
            </p:spPr>
            <p:txBody>
              <a:bodyPr wrap="square" rtlCol="0">
                <a:spAutoFit/>
              </a:bodyPr>
              <a:lstStyle/>
              <a:p>
                <a:r>
                  <a:rPr lang="en-US" sz="1200" dirty="0" smtClean="0">
                    <a:solidFill>
                      <a:schemeClr val="tx1">
                        <a:lumMod val="65000"/>
                        <a:lumOff val="35000"/>
                      </a:schemeClr>
                    </a:solidFill>
                  </a:rPr>
                  <a:t>Field 5</a:t>
                </a:r>
                <a:endParaRPr lang="en-US" sz="1200" dirty="0">
                  <a:solidFill>
                    <a:schemeClr val="tx1">
                      <a:lumMod val="65000"/>
                      <a:lumOff val="35000"/>
                    </a:schemeClr>
                  </a:solidFill>
                </a:endParaRPr>
              </a:p>
            </p:txBody>
          </p:sp>
        </p:grpSp>
        <p:grpSp>
          <p:nvGrpSpPr>
            <p:cNvPr id="351" name="Group 350"/>
            <p:cNvGrpSpPr/>
            <p:nvPr/>
          </p:nvGrpSpPr>
          <p:grpSpPr>
            <a:xfrm>
              <a:off x="3653262" y="2990669"/>
              <a:ext cx="182880" cy="587695"/>
              <a:chOff x="7902281" y="3439200"/>
              <a:chExt cx="182880" cy="587695"/>
            </a:xfrm>
          </p:grpSpPr>
          <p:sp>
            <p:nvSpPr>
              <p:cNvPr id="361" name="TextBox 360"/>
              <p:cNvSpPr txBox="1"/>
              <p:nvPr/>
            </p:nvSpPr>
            <p:spPr>
              <a:xfrm>
                <a:off x="7902281" y="3439200"/>
                <a:ext cx="182880" cy="182880"/>
              </a:xfrm>
              <a:prstGeom prst="rect">
                <a:avLst/>
              </a:prstGeom>
              <a:solidFill>
                <a:schemeClr val="accent3"/>
              </a:solidFill>
              <a:ln w="3175">
                <a:solidFill>
                  <a:schemeClr val="bg1">
                    <a:lumMod val="85000"/>
                  </a:schemeClr>
                </a:solidFill>
              </a:ln>
            </p:spPr>
            <p:txBody>
              <a:bodyPr wrap="square" rtlCol="0">
                <a:spAutoFit/>
              </a:bodyPr>
              <a:lstStyle/>
              <a:p>
                <a:endParaRPr lang="en-US" sz="1200" dirty="0">
                  <a:solidFill>
                    <a:schemeClr val="tx1">
                      <a:lumMod val="65000"/>
                      <a:lumOff val="35000"/>
                    </a:schemeClr>
                  </a:solidFill>
                </a:endParaRPr>
              </a:p>
            </p:txBody>
          </p:sp>
          <p:sp>
            <p:nvSpPr>
              <p:cNvPr id="362" name="TextBox 361"/>
              <p:cNvSpPr txBox="1"/>
              <p:nvPr/>
            </p:nvSpPr>
            <p:spPr>
              <a:xfrm>
                <a:off x="7902281" y="3844015"/>
                <a:ext cx="182880" cy="182880"/>
              </a:xfrm>
              <a:prstGeom prst="rect">
                <a:avLst/>
              </a:prstGeom>
              <a:solidFill>
                <a:schemeClr val="bg1"/>
              </a:solidFill>
              <a:ln w="3175">
                <a:solidFill>
                  <a:schemeClr val="bg1">
                    <a:lumMod val="85000"/>
                  </a:schemeClr>
                </a:solidFill>
              </a:ln>
            </p:spPr>
            <p:txBody>
              <a:bodyPr wrap="square" rtlCol="0">
                <a:spAutoFit/>
              </a:bodyPr>
              <a:lstStyle/>
              <a:p>
                <a:endParaRPr lang="en-US" sz="1200" dirty="0">
                  <a:solidFill>
                    <a:schemeClr val="tx1">
                      <a:lumMod val="65000"/>
                      <a:lumOff val="35000"/>
                    </a:schemeClr>
                  </a:solidFill>
                </a:endParaRPr>
              </a:p>
            </p:txBody>
          </p:sp>
        </p:grpSp>
      </p:grpSp>
      <p:sp>
        <p:nvSpPr>
          <p:cNvPr id="255" name="Oval 254"/>
          <p:cNvSpPr/>
          <p:nvPr/>
        </p:nvSpPr>
        <p:spPr>
          <a:xfrm>
            <a:off x="7213335" y="1404904"/>
            <a:ext cx="237285" cy="23728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sp>
        <p:nvSpPr>
          <p:cNvPr id="283" name="TextBox 282"/>
          <p:cNvSpPr txBox="1"/>
          <p:nvPr/>
        </p:nvSpPr>
        <p:spPr>
          <a:xfrm>
            <a:off x="7441935" y="1396588"/>
            <a:ext cx="711465" cy="253916"/>
          </a:xfrm>
          <a:prstGeom prst="rect">
            <a:avLst/>
          </a:prstGeom>
          <a:noFill/>
        </p:spPr>
        <p:txBody>
          <a:bodyPr wrap="square" rtlCol="0">
            <a:spAutoFit/>
          </a:bodyPr>
          <a:lstStyle/>
          <a:p>
            <a:r>
              <a:rPr lang="en-US" sz="1050" b="1" dirty="0" smtClean="0">
                <a:solidFill>
                  <a:schemeClr val="tx1">
                    <a:lumMod val="65000"/>
                    <a:lumOff val="35000"/>
                  </a:schemeClr>
                </a:solidFill>
              </a:rPr>
              <a:t>Summary</a:t>
            </a:r>
            <a:endParaRPr lang="en-US" sz="1050" b="1" dirty="0">
              <a:solidFill>
                <a:schemeClr val="tx1">
                  <a:lumMod val="65000"/>
                  <a:lumOff val="35000"/>
                </a:schemeClr>
              </a:solidFill>
            </a:endParaRPr>
          </a:p>
        </p:txBody>
      </p:sp>
      <p:grpSp>
        <p:nvGrpSpPr>
          <p:cNvPr id="298" name="Group 297"/>
          <p:cNvGrpSpPr/>
          <p:nvPr/>
        </p:nvGrpSpPr>
        <p:grpSpPr>
          <a:xfrm>
            <a:off x="9501687" y="2694801"/>
            <a:ext cx="2356938" cy="630198"/>
            <a:chOff x="9501687" y="2390002"/>
            <a:chExt cx="2356938" cy="630198"/>
          </a:xfrm>
        </p:grpSpPr>
        <p:sp>
          <p:nvSpPr>
            <p:cNvPr id="303" name="TextBox 302"/>
            <p:cNvSpPr txBox="1"/>
            <p:nvPr/>
          </p:nvSpPr>
          <p:spPr>
            <a:xfrm>
              <a:off x="9501687" y="2390002"/>
              <a:ext cx="2356938" cy="276999"/>
            </a:xfrm>
            <a:prstGeom prst="rect">
              <a:avLst/>
            </a:prstGeom>
            <a:solidFill>
              <a:schemeClr val="bg1">
                <a:lumMod val="85000"/>
                <a:alpha val="54000"/>
              </a:schemeClr>
            </a:solidFill>
            <a:ln>
              <a:solidFill>
                <a:schemeClr val="bg1">
                  <a:lumMod val="95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b="1" dirty="0" smtClean="0"/>
                <a:t>     Field </a:t>
              </a:r>
              <a:r>
                <a:rPr lang="en-US" b="1" dirty="0" smtClean="0"/>
                <a:t>4</a:t>
              </a:r>
              <a:endParaRPr lang="en-US" b="1" dirty="0"/>
            </a:p>
          </p:txBody>
        </p:sp>
        <p:sp>
          <p:nvSpPr>
            <p:cNvPr id="304" name="TextBox 303"/>
            <p:cNvSpPr txBox="1"/>
            <p:nvPr/>
          </p:nvSpPr>
          <p:spPr>
            <a:xfrm>
              <a:off x="9501687" y="2743201"/>
              <a:ext cx="2356938" cy="276999"/>
            </a:xfrm>
            <a:prstGeom prst="rect">
              <a:avLst/>
            </a:prstGeom>
            <a:solidFill>
              <a:schemeClr val="bg1">
                <a:lumMod val="85000"/>
                <a:alpha val="54000"/>
              </a:schemeClr>
            </a:solidFill>
            <a:ln>
              <a:solidFill>
                <a:schemeClr val="bg1">
                  <a:lumMod val="95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b="1" dirty="0" smtClean="0"/>
                <a:t>     Field </a:t>
              </a:r>
              <a:r>
                <a:rPr lang="en-US" b="1" dirty="0" smtClean="0"/>
                <a:t>1</a:t>
              </a:r>
              <a:endParaRPr lang="en-US" b="1" dirty="0"/>
            </a:p>
          </p:txBody>
        </p:sp>
        <p:sp>
          <p:nvSpPr>
            <p:cNvPr id="325" name="Oval 324"/>
            <p:cNvSpPr/>
            <p:nvPr/>
          </p:nvSpPr>
          <p:spPr>
            <a:xfrm>
              <a:off x="9580259" y="251460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9580259" y="2812249"/>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88" name="Oval 387"/>
            <p:cNvSpPr/>
            <p:nvPr/>
          </p:nvSpPr>
          <p:spPr>
            <a:xfrm>
              <a:off x="9580259" y="2895599"/>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7" name="TextBox 396"/>
          <p:cNvSpPr txBox="1"/>
          <p:nvPr/>
        </p:nvSpPr>
        <p:spPr>
          <a:xfrm>
            <a:off x="9516834" y="1903773"/>
            <a:ext cx="2057400" cy="276999"/>
          </a:xfrm>
          <a:prstGeom prst="rect">
            <a:avLst/>
          </a:prstGeom>
          <a:noFill/>
        </p:spPr>
        <p:txBody>
          <a:bodyPr wrap="square" rtlCol="0">
            <a:spAutoFit/>
          </a:bodyPr>
          <a:lstStyle/>
          <a:p>
            <a:r>
              <a:rPr lang="en-US" sz="1200" b="1" dirty="0" smtClean="0">
                <a:solidFill>
                  <a:schemeClr val="tx1">
                    <a:lumMod val="75000"/>
                    <a:lumOff val="25000"/>
                  </a:schemeClr>
                </a:solidFill>
              </a:rPr>
              <a:t>Selected Attributes</a:t>
            </a:r>
            <a:endParaRPr lang="en-US" sz="1200" b="1" dirty="0">
              <a:solidFill>
                <a:schemeClr val="tx1">
                  <a:lumMod val="75000"/>
                  <a:lumOff val="25000"/>
                </a:schemeClr>
              </a:solidFill>
            </a:endParaRPr>
          </a:p>
        </p:txBody>
      </p:sp>
      <p:cxnSp>
        <p:nvCxnSpPr>
          <p:cNvPr id="398" name="Straight Connector 397"/>
          <p:cNvCxnSpPr/>
          <p:nvPr/>
        </p:nvCxnSpPr>
        <p:spPr>
          <a:xfrm>
            <a:off x="9487806" y="2446020"/>
            <a:ext cx="246888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99" name="TextBox 398"/>
          <p:cNvSpPr txBox="1"/>
          <p:nvPr/>
        </p:nvSpPr>
        <p:spPr>
          <a:xfrm>
            <a:off x="9525000" y="2176790"/>
            <a:ext cx="1676400" cy="261610"/>
          </a:xfrm>
          <a:prstGeom prst="rect">
            <a:avLst/>
          </a:prstGeom>
          <a:noFill/>
        </p:spPr>
        <p:txBody>
          <a:bodyPr wrap="square" rtlCol="0">
            <a:spAutoFit/>
          </a:bodyPr>
          <a:lstStyle/>
          <a:p>
            <a:r>
              <a:rPr lang="en-US" sz="1100" i="1" dirty="0" smtClean="0">
                <a:solidFill>
                  <a:schemeClr val="tx1">
                    <a:lumMod val="65000"/>
                    <a:lumOff val="35000"/>
                  </a:schemeClr>
                </a:solidFill>
              </a:rPr>
              <a:t>Drag and drop to re order</a:t>
            </a:r>
            <a:endParaRPr lang="en-US" sz="1100" i="1" dirty="0">
              <a:solidFill>
                <a:schemeClr val="tx1">
                  <a:lumMod val="65000"/>
                  <a:lumOff val="35000"/>
                </a:schemeClr>
              </a:solidFill>
            </a:endParaRPr>
          </a:p>
        </p:txBody>
      </p:sp>
      <p:sp>
        <p:nvSpPr>
          <p:cNvPr id="421" name="TextBox 420"/>
          <p:cNvSpPr txBox="1"/>
          <p:nvPr/>
        </p:nvSpPr>
        <p:spPr>
          <a:xfrm>
            <a:off x="4816300" y="7467601"/>
            <a:ext cx="974900" cy="304800"/>
          </a:xfrm>
          <a:prstGeom prst="rect">
            <a:avLst/>
          </a:prstGeom>
          <a:noFill/>
        </p:spPr>
        <p:txBody>
          <a:bodyPr wrap="square" rtlCol="0">
            <a:spAutoFit/>
          </a:bodyPr>
          <a:lstStyle/>
          <a:p>
            <a:r>
              <a:rPr lang="en-US" sz="1400" b="1" dirty="0">
                <a:solidFill>
                  <a:schemeClr val="tx2">
                    <a:lumMod val="60000"/>
                    <a:lumOff val="40000"/>
                  </a:schemeClr>
                </a:solidFill>
              </a:rPr>
              <a:t>&lt;&lt; </a:t>
            </a:r>
            <a:r>
              <a:rPr lang="en-US" sz="1400" b="1" dirty="0" smtClean="0">
                <a:solidFill>
                  <a:schemeClr val="tx2">
                    <a:lumMod val="60000"/>
                    <a:lumOff val="40000"/>
                  </a:schemeClr>
                </a:solidFill>
              </a:rPr>
              <a:t>Prev</a:t>
            </a:r>
            <a:endParaRPr lang="en-US" sz="1400" b="1" dirty="0">
              <a:solidFill>
                <a:schemeClr val="tx2">
                  <a:lumMod val="60000"/>
                  <a:lumOff val="40000"/>
                </a:schemeClr>
              </a:solidFill>
            </a:endParaRPr>
          </a:p>
        </p:txBody>
      </p:sp>
      <p:sp>
        <p:nvSpPr>
          <p:cNvPr id="422" name="Rounded Rectangle 421"/>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Cancel </a:t>
            </a:r>
            <a:endParaRPr lang="en-US" sz="1400" dirty="0">
              <a:solidFill>
                <a:schemeClr val="tx1">
                  <a:lumMod val="65000"/>
                  <a:lumOff val="35000"/>
                </a:schemeClr>
              </a:solidFill>
            </a:endParaRPr>
          </a:p>
        </p:txBody>
      </p:sp>
      <p:sp>
        <p:nvSpPr>
          <p:cNvPr id="424" name="TextBox 423"/>
          <p:cNvSpPr txBox="1"/>
          <p:nvPr/>
        </p:nvSpPr>
        <p:spPr>
          <a:xfrm>
            <a:off x="6400800" y="7467601"/>
            <a:ext cx="1016264" cy="304800"/>
          </a:xfrm>
          <a:prstGeom prst="rect">
            <a:avLst/>
          </a:prstGeom>
          <a:noFill/>
        </p:spPr>
        <p:txBody>
          <a:bodyPr wrap="square" rtlCol="0">
            <a:spAutoFit/>
          </a:bodyPr>
          <a:lstStyle/>
          <a:p>
            <a:pPr algn="r"/>
            <a:r>
              <a:rPr lang="en-US" sz="1400" b="1" dirty="0" smtClean="0">
                <a:solidFill>
                  <a:schemeClr val="tx2">
                    <a:lumMod val="60000"/>
                    <a:lumOff val="40000"/>
                  </a:schemeClr>
                </a:solidFill>
              </a:rPr>
              <a:t>Next </a:t>
            </a:r>
            <a:r>
              <a:rPr lang="en-US" sz="1400" b="1" dirty="0">
                <a:solidFill>
                  <a:schemeClr val="tx2">
                    <a:lumMod val="60000"/>
                    <a:lumOff val="40000"/>
                  </a:schemeClr>
                </a:solidFill>
              </a:rPr>
              <a:t>&gt;&gt;</a:t>
            </a:r>
          </a:p>
        </p:txBody>
      </p:sp>
      <p:sp>
        <p:nvSpPr>
          <p:cNvPr id="265" name="TextBox 264"/>
          <p:cNvSpPr txBox="1"/>
          <p:nvPr/>
        </p:nvSpPr>
        <p:spPr>
          <a:xfrm>
            <a:off x="13581225" y="788744"/>
            <a:ext cx="3581400" cy="1569660"/>
          </a:xfrm>
          <a:prstGeom prst="rect">
            <a:avLst/>
          </a:prstGeom>
          <a:noFill/>
        </p:spPr>
        <p:txBody>
          <a:bodyPr wrap="square" rtlCol="0">
            <a:spAutoFit/>
          </a:bodyPr>
          <a:lstStyle>
            <a:defPPr>
              <a:defRPr lang="en-US"/>
            </a:defPPr>
            <a:lvl1pPr>
              <a:defRPr sz="1200" b="1">
                <a:solidFill>
                  <a:srgbClr val="7A3F9D"/>
                </a:solidFill>
                <a:latin typeface="Segoe UI" pitchFamily="34" charset="0"/>
                <a:ea typeface="Segoe UI" pitchFamily="34" charset="0"/>
                <a:cs typeface="Segoe UI" pitchFamily="34" charset="0"/>
              </a:defRPr>
            </a:lvl1pPr>
          </a:lstStyle>
          <a:p>
            <a:pPr marL="342900" lvl="0" indent="-342900">
              <a:buAutoNum type="arabicParenR"/>
            </a:pPr>
            <a:r>
              <a:rPr lang="en-US" sz="1600" b="0" dirty="0" smtClean="0">
                <a:solidFill>
                  <a:prstClr val="black"/>
                </a:solidFill>
                <a:latin typeface="Calibri"/>
              </a:rPr>
              <a:t>User can select fields from either merged dataset or from computation fields which will be added to a output section</a:t>
            </a:r>
          </a:p>
          <a:p>
            <a:pPr marL="342900" lvl="0" indent="-342900">
              <a:buAutoNum type="arabicParenR"/>
            </a:pPr>
            <a:r>
              <a:rPr lang="en-US" sz="1600" b="0" dirty="0" smtClean="0">
                <a:solidFill>
                  <a:prstClr val="black"/>
                </a:solidFill>
                <a:latin typeface="Calibri"/>
              </a:rPr>
              <a:t>After </a:t>
            </a:r>
            <a:r>
              <a:rPr lang="en-US" sz="1600" b="0" dirty="0" smtClean="0">
                <a:solidFill>
                  <a:prstClr val="black"/>
                </a:solidFill>
                <a:latin typeface="Calibri"/>
              </a:rPr>
              <a:t>saving the summary screen will have all </a:t>
            </a:r>
            <a:r>
              <a:rPr lang="en-US" sz="1600" b="0" dirty="0" smtClean="0">
                <a:solidFill>
                  <a:prstClr val="black"/>
                </a:solidFill>
                <a:latin typeface="Calibri"/>
              </a:rPr>
              <a:t>steps.</a:t>
            </a:r>
            <a:endParaRPr lang="en-US" sz="1600" b="0" dirty="0" smtClean="0">
              <a:solidFill>
                <a:prstClr val="black"/>
              </a:solidFill>
              <a:latin typeface="Calibri"/>
            </a:endParaRPr>
          </a:p>
        </p:txBody>
      </p:sp>
      <p:sp>
        <p:nvSpPr>
          <p:cNvPr id="272" name="Oval 271"/>
          <p:cNvSpPr/>
          <p:nvPr/>
        </p:nvSpPr>
        <p:spPr>
          <a:xfrm>
            <a:off x="9567672" y="2743200"/>
            <a:ext cx="54864" cy="5486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273" name="Straight Arrow Connector 272"/>
          <p:cNvCxnSpPr/>
          <p:nvPr/>
        </p:nvCxnSpPr>
        <p:spPr>
          <a:xfrm flipH="1" flipV="1">
            <a:off x="7086600" y="7543800"/>
            <a:ext cx="152400" cy="4572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715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9" name="Straight Connector 258"/>
          <p:cNvCxnSpPr/>
          <p:nvPr/>
        </p:nvCxnSpPr>
        <p:spPr>
          <a:xfrm>
            <a:off x="13488956" y="0"/>
            <a:ext cx="0" cy="8686800"/>
          </a:xfrm>
          <a:prstGeom prst="line">
            <a:avLst/>
          </a:prstGeom>
          <a:ln>
            <a:solidFill>
              <a:schemeClr val="bg1">
                <a:lumMod val="85000"/>
              </a:schemeClr>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13544939" y="77756"/>
            <a:ext cx="1400655" cy="390404"/>
          </a:xfrm>
          <a:prstGeom prst="rect">
            <a:avLst/>
          </a:prstGeom>
          <a:noFill/>
        </p:spPr>
        <p:txBody>
          <a:bodyPr wrap="none" lIns="112307" tIns="56154" rIns="112307" bIns="56154" rtlCol="0">
            <a:spAutoFit/>
          </a:bodyPr>
          <a:lstStyle>
            <a:defPPr>
              <a:defRPr lang="en-US"/>
            </a:defPPr>
            <a:lvl1pPr>
              <a:defRPr sz="1400">
                <a:solidFill>
                  <a:schemeClr val="tx1">
                    <a:lumMod val="50000"/>
                    <a:lumOff val="50000"/>
                  </a:schemeClr>
                </a:solidFill>
              </a:defRPr>
            </a:lvl1pPr>
          </a:lstStyle>
          <a:p>
            <a:r>
              <a:rPr lang="en-US" sz="1800" b="1" dirty="0" smtClean="0">
                <a:solidFill>
                  <a:schemeClr val="tx2">
                    <a:lumMod val="50000"/>
                  </a:schemeClr>
                </a:solidFill>
              </a:rPr>
              <a:t>Annotations</a:t>
            </a:r>
            <a:endParaRPr lang="en-US" sz="1800" b="1" dirty="0">
              <a:solidFill>
                <a:schemeClr val="tx2">
                  <a:lumMod val="50000"/>
                </a:schemeClr>
              </a:solidFill>
            </a:endParaRPr>
          </a:p>
        </p:txBody>
      </p:sp>
      <p:cxnSp>
        <p:nvCxnSpPr>
          <p:cNvPr id="261" name="Straight Connector 260"/>
          <p:cNvCxnSpPr/>
          <p:nvPr/>
        </p:nvCxnSpPr>
        <p:spPr>
          <a:xfrm>
            <a:off x="13621871" y="550505"/>
            <a:ext cx="37338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3639800" y="8051378"/>
            <a:ext cx="2865120" cy="462492"/>
          </a:xfrm>
        </p:spPr>
        <p:txBody>
          <a:bodyPr/>
          <a:lstStyle/>
          <a:p>
            <a:fld id="{5BDC5199-83AF-4B0B-9131-692EF867DC0A}" type="slidenum">
              <a:rPr lang="en-US" smtClean="0">
                <a:solidFill>
                  <a:prstClr val="black">
                    <a:tint val="75000"/>
                  </a:prstClr>
                </a:solidFill>
              </a:rPr>
              <a:pPr/>
              <a:t>8</a:t>
            </a:fld>
            <a:endParaRPr lang="en-US">
              <a:solidFill>
                <a:prstClr val="black">
                  <a:tint val="75000"/>
                </a:prstClr>
              </a:solidFill>
            </a:endParaRPr>
          </a:p>
        </p:txBody>
      </p:sp>
      <p:sp>
        <p:nvSpPr>
          <p:cNvPr id="25" name="AutoShape 2"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4"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6" descr="data:image/jpeg;base64,/9j/4AAQSkZJRgABAQAAAQABAAD/2wCEAAkGBggGEBAIBxEOFA4RDhIWFBcQDxESEQ8PFhEXFBgYFRcXGycgIxkvGhQUHzsgLycsLCwsIR4xNTwqNSkrOCwBCQoKDQoOGg8PGCwjHiQ1NSw0NCo1LDUyNDUyKSwuLzUzNTYuLDY1NSkqLCw0NikpKS0sLDUpKTU1NTQ0Lik1Nv/AABEIAMEBBQMBIgACEQEDEQH/xAAbAAEAAwEBAQEAAAAAAAAAAAAABQYHBAIDAf/EAD4QAAIBAgMFBAYJAAsAAAAAAAABAgMEBQYREiExQWEHE1FxFCIyQoGRFVJicoKSobHBIyQmJzM0oqOywvD/xAAYAQEBAQEBAAAAAAAAAAAAAAAABAMBBf/EAB8RAQEAAgIBBQAAAAAAAAAAAAABAgMEEUESEyEiUf/aAAwDAQACEQMRAD8A3EAAAAAAAAAAAAAAAAAAAAAAAAAAAAAAAAAAAAAAAAAAAAAAAAAAAAAAAAAAAAAAAAAAAAAAAAAAAAAAAAAAAAAAAAAAAAAAAAAAAAAAOLGcRjhNCpdy37Edy+tJvSK+bRy2YzuuyXK9R4xTHbHBlreTSb4RS1nLyS/fgQq7RcMb0dO408dmH7bRQLu6rXs5XFzJynJ6tv8A9w6Ebc4va2ku7qNuXPZWunmeVeXt2Zda49WcTVrx72Vt+G4vZ4vHvLKalpxXCUfNPejsMYwnFaljOF7Yy3rf0nHnF9DYLG7p39KF1S9mcFJdNVwLOPyPe7lnViPkcf2erL3K+4AKkoAAAAAAAAAAAAAAAAAAAAAAAAAAAAAAAAAABXM+wnOzk48FUpt+Wun7tFjPjeWlO+pztq61hOLT8n/Jnsx9eFx/WmvL0ZzL8YldynCnOVP2lCTXnoW3svy3g+IYfK5uaUKlWtOrCo6kVJxim0oxb4btHqt+r6Ih8cwG6wSbpXCbptvZml6s1/D6Hd2PYh6LUu8FqPhJVYeW6Ev07t/Mh4P0uWFnyu532mOcvwq91htbKt5Vwa5bcG9qjJ+/B8H+mnmma/k+EoWVup/Vk/g5ya/Rohe07K7xy19MtE/SbbWcdPanT4yj57tpdV1JTI+YKOYrKlcU1FThFU6kY8IVIpLcvBrRroyuaZjsuyeUl3XLXNd8J8AG7AAAAAAAAAAAAAAAAAAAAAAAAAAAAAAAAAAAAAAeKlKFZOFVJxfFSSafmmZrm62pZNxSxx21jGFCo+7qqC0ivdk9F9iWv4DTSu5/wP6fsK1CC1qQXeU/Fzhv0XmtqPxOdeTvwsKevAzJf3c4tp7OH37/AA0p6/8AWUvyy6Fn7Occ+nMPozm9alJd1Px1glst+cXF/M6c65ahmi0qWi072Pr0m+VVJ6Lya1i/PodE6NTJ6faTc2uFO11axKnUVvv9tR0elTR+8lFx+9ozutuyOtWpxuri9uI3skpSa9ZRm97Wuqk/DXaA0rU/TK7rDO0KhOlg7uKkqE6n+Ypb3GPPvJ7ppJb9G9/Js7Z5Fzfha9IwzE51Ki37NR1FGX55Tj80Bo4M/wAH7S6llU+jM40pW9de/svu5dWt+i+0tY+RfaNancRVWjKMoSWqcWnGS8U1yA9gAAAAAAAAAAAAAAAAAAAAAAAAAAAAAAAApGN9q+E4VVlZ29OtWnCTUnT2VBSW5pNvfo+mhIZa7QsGzNL0ehKVOvyp1Uoyl91ptPy116AVzL/9jcar4PPdbXq26Xgpb5RS/wByHwiaUUbtVwapcW9PGbLdXs5qaa493qm/k1GXkmWfLmMwx+1o4jT3d5BNr6s16sl8JJoCn5g7Oat9idDFrJU+4lVhO4TemkoSUm0ue0kvjr4mhAAAABwYxgWH49T9GxKnGceWq9aD8YyW9PyKDXwHMPZ1J3eX5yuLHVudGerlBc3ov+Ud/imjTQBBZWzhh2a6e3ZvSrFLbpy024desftL9CdKJm/ItRT+nsrt0r2m3Jxp7o1vHRcNp+HCXBkzknNtPNlDvJJRuKbUa0Pqy5SWvuvR+TTXICxAAAAAAAAAAAAAAAAAAAAAAAAAAAAAMwwucuzrFKljd6ehX0tadR+5Laeib6OWy/OLLLm7INjmRO4oaUryO+FWC01kuCqacfPiuXgdWd8sQzRaTtUl30fXpN8qiXDXwa9V+evI4OzbM08btnZ3rfpdq1TqKXtSit0ZPrucX1T8QI3LWaq9eVTKeb1s3Li6cZy02biMo7OjfByae6XCXnx/Ox24nG3usOq8aF0/htLRr80JP4k/nPJ1tmulpuhc01rSqc4vjsy037Lfy4or3ZPg+KYVO+litOpCUp01rUX+JNOo5NPmvWT2uD1A0QAAAAAAAAzjBYrDMx3ltQ3QrUHJpcNpxp1NfzOXzZo5mubKksp4zbZhrJu2rU+7qSS12HsuD/TYl10kBpQPFGtTuIxq0ZRlCUU4uLTUotapprkewAAAAAAAAAAAAAAAAAAAAAAAAAAAGa5wt6uScQpZosk+4rS2LmMebfF/FLa+9HqaUcWM4Vb45Qq2F2vUqQafjF8VJdU9H8AOm3uKV3CNeg1KE4qUWuEotapr4M+hnvZxi9fCatbKOLvStQnJ0W+E6ftNR15aPbXRvwNCAAAAAAAAAHHi2E2mN0p2V/BSpzW9PinyafJrxOwAZc4492WSbhtXOFOW/wCvQ1f+l9fZfRs0HBMdscwUleYdNSg9z5ShLnGS5M7pwjUThNJpppprVNPimjNMwZfu8gV1mDLSbtpSSr0Fq4qLfL7G/wDC+j0QaaD42lwrunC4ipJThGWklpKKkk9GvHefYAAAAAAAAAAAAAAAAAAAAAAAAAAAKlnjJkseUMQwuXd39DR05J7O2k9VFvk9eD5c9zOXKfaFG8l9E5ij3F9B7L21sQqy6clLpwfLwLuQOaMm4ZmqGzex0qpaQqQ0VSHTrHo/0AngZjHEM1dnP9HiMXeYfHhOLe3Sj1b1cfKWq8Gi55fzjhGZV/UKq7zTV05+rVj+F8V1WqAmwAAAAAAAAAAAAAAAAAAAAAAAAAAAAAAAAAAAAAAAAAB+NJ7mU/MHZhg+Lv0iy1tq+uqlRWkdrxcNy+K0ZcQBmqus95N3XMFfWy96O1Koo+a9f5qS6krg/axgWItUrtzt6mujVZeopffW5fHQupE43lXCcwRcMQowcmt00lGrF+MZrf8AwBKQnGolKDTTWqaeqafgejOMoX95k69eUsVm5UZ77Wb8Hq0l0ejWnKSaXE0cAAAAAAAAAAAAAAAAAAAAAAAAAAAAAAAAAAAAAAAAAAAIrFstYfjVW3u7yLdS3ntQcZOO/VPR+K1SZKgAAAAAAAAAAAAAAAAAAAAAAAAAAAAAAAAAAAAAAAAAAAAAAAAAAAAAAAAAAAAAAAAAAAAAAAAAAAAAAAAAAAAAAAAAAAAAAAAAAAAAAAAAAAAAAH//2Q=="/>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3843421" y="4572000"/>
            <a:ext cx="1769979" cy="493123"/>
            <a:chOff x="7642726" y="7848600"/>
            <a:chExt cx="1769979" cy="493123"/>
          </a:xfrm>
        </p:grpSpPr>
        <p:sp>
          <p:nvSpPr>
            <p:cNvPr id="9" name="Rounded Rectangle 8"/>
            <p:cNvSpPr/>
            <p:nvPr/>
          </p:nvSpPr>
          <p:spPr>
            <a:xfrm>
              <a:off x="7642726" y="7848600"/>
              <a:ext cx="1769979" cy="493123"/>
            </a:xfrm>
            <a:prstGeom prst="roundRect">
              <a:avLst/>
            </a:prstGeom>
            <a:solidFill>
              <a:srgbClr val="92D050">
                <a:alpha val="65000"/>
              </a:srgb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395"/>
            <p:cNvSpPr txBox="1">
              <a:spLocks noChangeArrowheads="1"/>
            </p:cNvSpPr>
            <p:nvPr/>
          </p:nvSpPr>
          <p:spPr bwMode="auto">
            <a:xfrm>
              <a:off x="8082206" y="7992058"/>
              <a:ext cx="113096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lumMod val="50000"/>
                    </a:schemeClr>
                  </a:solidFill>
                  <a:latin typeface="+mn-lt"/>
                  <a:cs typeface="+mn-cs"/>
                </a:rPr>
                <a:t>Total Earning</a:t>
              </a:r>
              <a:endParaRPr lang="en-US" sz="1300" dirty="0">
                <a:solidFill>
                  <a:schemeClr val="bg1">
                    <a:lumMod val="50000"/>
                  </a:schemeClr>
                </a:solidFill>
                <a:latin typeface="+mn-lt"/>
                <a:cs typeface="+mn-cs"/>
              </a:endParaRPr>
            </a:p>
          </p:txBody>
        </p:sp>
      </p:grpSp>
      <p:sp>
        <p:nvSpPr>
          <p:cNvPr id="6" name="AutoShape 10" descr="data:image/jpeg;base64,/9j/4AAQSkZJRgABAQAAAQABAAD/2wCEAAkGBwgHBhUIBxQVFBUXGSAXGRgWGCEZGhggHyEiHRwdHhwdJCogJCYoJBscLTUjJi4rLjAvIyAzODMsQygtLisBCgoKBQUFDgUFDisZExkrKysrKysrKysrKysrKysrKysrKysrKysrKysrKysrKysrKysrKysrKysrKysrKysrK//AABEIAOEA4QMBIgACEQEDEQH/xAAcAAEBAQEBAQEBAQAAAAAAAAAABwgGBQQDAQL/xABLEAABAgMDBQkLCgYCAwEAAAABAAIDBBEFBgcSFyExkwg2N0FRVGGz0hMiU3Fyc3SBkrLTFhgyQlKDkaKxwRSCocLR4SNiFTTwM//EABQBAQAAAAAAAAAAAAAAAAAAAAD/xAAUEQEAAAAAAAAAAAAAAAAAAAAA/9oADAMBAAIRAxEAPwC4oiICIiAs/wCPl77TFv8AyekojocJjGueGEtMRzhXviNbQCO91VrWuimgFl3HfhIjeRD9wIJ8iIgq2Bd8LTlbzw7AjvdEgRg4BrjXubmtLgW11DvaEDRprxLRqyhg5wlSflP6t61egIiICIiAiIgIiICh26AvhaclaEO71nPdCYYYiRHMOS5+USA2o00GTq469CuKzZuiN/jPR2e89BL0REFHwYvfadlXrg2S6I58vGd3Mw3EkNJ+i5gP0TWlaaxXoppxZBw13/SXn2fqtfICIiAiIgIiICIvymZiBKQDMTTmsY0Vc5xDWgcpJ0BB+qKbW7jXdWzIpgyfdJlw44TQGD+Z5FfG0ELnTugpauiRfth2EFrWXcd+EiN5EP3Arxh1fJt97HfaLIJghkUwskvy60a11a0H2tXQoPjvwkRvIh+4EE+REQdpg5wlSflP6t61esoYOcJUn5T+retG38vS2593zaz4RigPazJDsn6XHWhQdEiifzgpfmLtuOwnzgpfmLtuOwgtiKJ/OCl+Yu247CfOCl+Yu247CC2Ion84KX5i7bjsJ84KX5i7bjsILYiifzgpfmLtuOwnzgpfmLtuOwgtizZuiN/jPR2e89WPDi/LL8ycWZhwTB7m4NoX5daitfoiijm6I3+M9HZ7z0EvREQdLhrv+kvPs/Va+WQcNd/0l59n6rUV9rxC6l2ottOh91EPJ7zKya5T2s10OrKrqQe4iifzgpfmLtuOwvasbHK7M7FEK0GRpcn6zmh7B62nK/KgqSL5rOtCStSUE3Z0RkWGdTmODh+I/RfSgIiIPNvFbkjdyx32pabsljBxa3Hia0cZJWWb938te+c7lzhMOCD3kFp7xvSdWU7/ALH1U1LqMfr0RLUvMLEgO/4pbWBqdEIq4nxAgDkOVyqWICIiDQu5tmYb7sTMoCMpsfLI4wHMaAfyO/ArhMf5KYl7/OmYrSGRYbCw8RyRkuFeUEaukcq8XDG+j7l3g/iYgLoMQZEZo104nDpafxBI46rSkxK3av5YjXRRCmoDtLSDpaegijmu5dR5UGO0WqMz9xuanbRe2mZ+43NTtovbQRLBGSmJvEaXiQGkiGHvefstyC2p9bmj1qs7oaaZBuI2C7XEjsA9Qc4n+n9V2FnWVdu41kvfKthSsIaXvcdfJlPcS49Arx6NazrizfkXzttv8HUS8GrYVdBcT9J5HFWgoOIAcpQcKiIgIiICIiAiIgvG5pmmGSnJTjDob/UQ4f2/1XP7oySmIV74M69pyHwA1ruIlrnZQ8Yym/iFxuHt7I1zbyNtJgLmEZEVg1uYaVp0ggEeKnGtOw4l27+2DUdzmoDtNDraekfSY4V6D+KDHiLVGZ+43NTtovbTM/cbmp20XtoIJhRJTE9iDKNlmk5EQRHcjWs0knk5PGQONXXHeZhwMOI0N5AMR8Njekh4fQeph/ArobHu/dq5Ui+NIQ4cuylXxHO00H2nvJNOitFAcYr/AEO99pNkrMJ/hoJOSTo7o7UX04hTQAdOknjoAnSIiD3bpXste6Voicsl5A+vDOlkQcjm/vrHEVqa497JG+NhttKS7130YkMmphu4xXjHIeMcmkDHi7bCG9ES7V8YeW6kGORBijioT3rv5XEaeTKHGg1aiIgxRbE6bSteNPu1xYj4h/mcXfuvjREBERAX2WbaloWVF7rZkaJBcdZhvLCfHQ6V8aIOmGIF7wKCemNoUOIN7yP/AHpj2yuZRB91p2xadrPy7UjxYxGruj3Pp4qnR6l8KIgIiICIiAiIgIiIC+mQtCds2N3azosSE7VlQ3lh/FpBXzIg6VuIF72ignpjaFf3ODe/n0x7ZXMog9C1Lbta1yDaseLGppHdHucB4gTQLz0RAREQEREFez0TnT/96kUhRARF+8lKxp6cZJyoynxHBjRyucaAfiUH+ZWWjzkwJeUY573aA1gLnHxAaSuqgYY31jsy2SUQD/sWtP4OcCtFYf3Hs65llCDLgOjOH/LGI75x4wORo4h6zp0rqkGUM1V+OZu2kPtpmqvxzN20h9tavRBlDNVfjmbtpD7aZqr8czdtIfbWr0QZQzVX45m7aQ+2maq/HM3bSH21q9EGUM1V+OZu2kPtpmqvxzN20h9tavRBlDNVfjmbtpD7aZqr8czdtIfbWr0QZQzVX45m7aQ+2maq/HM3bSH21q9EGUM1V+OZu2kPtpmqvxzN20h9tavRBlDNVfjmbtpD7aZqr8czdtIfbWr0QZQzVX45m7aQ+2maq/HM3bSH21q9EGUM1V+OZu2kPtpmqvxzN20h9tavRBk2JhbfaG3KdJv9TmE/gHVXMWjZ07Zc0ZW0ob4Tx9WI0tPjoeLpW2V4l7Lr2XeuynSFqsB+y8fThn7TTxeLUdRQY3ReneWxZm7tuxbInPpwnZNRqcNbXDxgg+teYgIiIC7TBqCyPiXKMiaQHPd62w3uH9QFxa7nBLhOlPvepiINVIiICIiAiIgIiICIiAiIgIiICIiAiIgIiICIiAiIgzbuiYLIV+2PbrfLMcek5cRv6NClyqu6O37wfRWdZFUqQEREBdzglwnSn3vUxFwy7nBLhOlPvepiINVIiICmOLGJ77oR22VZDGvmHNy3OfUthtOrQCKuNDx6NGuqpyy7jvwkRvIh+4EH057r48sDZf7TPdfHlgbL/amqINF4VYrxr0Wl/wCFt1jGxiCYb2VDX0FS0tJNDQE1Gg0OrjrCyhg5wlSflP6t61egIiIJriziY65r2WbZbGvmXtyyX1LIbakAkAipNDQV0UqeIGYZ7r48sDZf7X83QHCCfMs/dTZBSs918eWBsv8Aa7zCzFqYvJawsW8DGNivr3KJDBAcQKlrgSaGgJBGjipy55XW4T8Isn5z+0oNbIiICnWLGJPyLayRs5jYkzEGV39cmG2tA4gUJJINBUaiTxA0VZs3RG/xno7Peeg/HPdfHlgbL/aZ7r48sDZf7U1RBoLC/F2Zt+2G2LeFjA+JXucSGC0EgVyXAk66GhHQKaaqwrIOGu/6S8+z9Vr5AREQZx3R2/eD6KzrIqlSqu6O37wfRWdZFUqQEREBdzglwnSn3vUxFwy7nBLhOlPvepiINVIiICy7jvwkRvIh+4FqJR3GfDW0bftAW7d8CJEyQyJCqATk6nNJoDo0EV4hSqDPyLrc2d9OZRfy/wCUzZ305lF/L/lB++DnCVJ+U/q3rV6iODuGFq2TbbbfvC3uXcwe5Q6guLnAtLnUqAACaDXXkpptyAiIgzNugeEE+ZZ+6mq0NjThvaF45ttuWCMuK1ghvhVALgCSHNJoKipqCdQFOmTZs76cyi/l/wAoOSXW4T8Isn5z+0pmzvpzKL+X/KoeEOF1r2fbzbevEzuIhVMOGSC57iCMo0rQCp0a604tYXNERAWbN0Rv8Z6Oz3nrSalGNOHM9eiKy2bCAdGYzub4ZIGW0ElpaToqCToOsU5KEM5outzZ305lF/L/AJTNnfTmUX8v+UHz4a7/AKS8+z9Vr5QbCbCu2JS8DLbvEzuLYJymQyQXvdxEgE0A16dNQNCvKAiIgzjujt+8H0VnWRVKlVd0dv3g+is6yKpUgIiIC7nBLhOlPvepiLhl3OCXCdKfe9TEQaqREQEREBERAREQEREBERAREQEREBERAREQEREBERBnHdHb94PorOsiqVKq7o7fvB9FZ1kVSpAREQF3OCXCdKfe9TEXDLucEuE6U+96mIg1UiIgIim2KuJ/yNits2zGNiTDm5Zy65ENp0CoFCSaHRUU18aCkos2Z9b2/Yldm7tpn1vb9iV2bu2g0milmFmK7712j/4e2obIccguhuh1DIlNJbkkkhwGnWQQDqoK1NAREQEU6xVxLbcvIkLPY2JMvbl9/XIhtrQFwGkkkGgBGomuqsxz63t+xK7N3bQaTRZsz63t+xK7N3bXeYXYtRL0WmLGtyGyHGcCYb4dQ19BUtLSSQaAmtaGh1aKhV0REBEU+xUxIZcmGyUkmNizEQFwDj3sNuoOcBpNTUACmo6RQAhQUWbM+t7fsSuzd20z63t+xK7N3bQaTRSPDHF2LeS1hY1vQ2Mivr3N8Ooa4gVyS0k0NAaGtDq8dcQEREGcd0dv3g+is6yKpUqrujt+8H0VnWRVKkBERAXc4JcJ0p971MRcMu5wS4TpT73qYiDVSIiAsu478JEbyIfuBaiWXcd+EiN5EP3AgnyIiDtMG+EqT8p/VvWr1lDBzhKk/Kf1b1q9AREQZl3QHCCfMs/dTZUrdA8IJ8yz91NUBdbhPwiyfnP7SuSXW4T8Isn5z+0oNbIiICzZuiN/jPR2e89aTWbN0Rv8Z6Oz3noJeiIg6XDXf9JefZ+q18sg4a7/AKS8+z9Vr5AREQZx3R2/eD6KzrIqlSqu6O37wfRWdZFUqQEREBdzglwnSn3vUxFwy7nBLhOlPvepiINVIiICjGNeHFqW3agt+wG91cWBsWGDR3e/Rc2uvRoI16BStTSzogyD8gL38xmdmU+QF7+YzOzK18iCGYNYaWtZ9utvBb7DBEMHucNx79znAtyiBqABOg6a09dzREBERBHsbMOrSt+dbbtgt7o8MEOJCqA4gEkObXXroR0CnGpF8gL38xmdmVr5EGQfkBe/mMzsyqLg9hlbEpeBlvW+wwWwqljHfTe4ggEjiAqTpoa06VeUQEREBSPG3Dy0byR2W3YQ7pFYzub4dQC5oJLXNroqMo1HHop01xEGQfkBe/mMzsynyAvfzGZ2ZWvkQQDCPDC2oV4odt2/DMCHBOU1r9D3v+r3usAHTU01AUNSRf0RAREQZx3R2/eD6KzrIqlSqu6O37wfRWdZFUqQEREH9IoaFdtgs9sPE2ULuWIPxhPA/VeLfqyn2JfCas94oGxXFvkuOUz8pC8+xbSj2Pa8K0pX6cJ7XjpyTWh6DqPQg2si8i6t47PvTYzLUst1Wu0Ob9aG7jY4cRH9RQioIK9dAREQEREBERAREQEREBERAREQEREBERAREQERfHa1pyVjWc+0LTeIcNgq5x/QcZJ1ADSTQBBnvdGPa6/MIDilmA+3EP7qWL3b8Xifeq9Ea13gtDzRjT9VjRktHJWgqacZK8qz5ONaE9DkpUVfEcGNHKXGg/qUH5dyich/BFqrNrYvIPZC/qDkcfblRLRlReazW1fCbkxmjWWDSH/y1Neg1+qs/rcRAIoVFMRMFv4iK60rnBrSal0uTkt+6J0DyTQchGgII7d+8Vr3bmzNWJGdCcdBpQh3JlNNWn1hd5Bx2vZDZkvhyr+l0N9fyxAFO7Vsm0bHmf4a1YUSC7ke0tr4q6x0hfEgqufq9XgZP2InxUz9Xq8DJ+xE+KpUiCq5+r1eBk/YifFTP1erwMn7ET4qlSIKrn6vV4GT9iJ8VM/V6vAyfsRPiqVIgqufq9XgZP2InxUz9Xq8DJ+xE+KpUiCq5+r1eBk/YifFTP1erwMn7ET4qlSIKrn6vV4GT9iJ8VM/V6vAyfsRPiqVIgqufq9XgZP2InxUz9Xq8DJ+xE+KpUiCq5+r1eBk/YifFTP1erwMn7ET4qlSIKrn6vV4GT9iJ8VM/V6vAyfsRPiqVIgqufq9XgZP2InxUz9Xq8DJ+xE+KpUiCpxMeL1ubRsKUHSIb/3iFcTee+FvXqiB1txnPANWsADWN8TW0FeKpqeleEvokZKbtCYEvIQ3xXnU1jS5x9Q0oPnVkwCuVEmp/wCVNoNpDh1bAB+u/UX+JukeV5KXBwUm5qM2evf/AMcMaRAa7v3+WRoaOgHK1/RV7lpeDKy7ZeWaGMaA1rWigaBoAAGgAIP0REQEREHP353vPWRrS/8Aff40RB8qIiAiIgIiICIiAiIgIiICIiAiIgIiICIiD/cH/wDUeMLVWFG9weIfov6iDtUREBERB//Z"/>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og Out Icon"/>
          <p:cNvSpPr>
            <a:spLocks noChangeAspect="1" noEditPoints="1"/>
          </p:cNvSpPr>
          <p:nvPr/>
        </p:nvSpPr>
        <p:spPr bwMode="auto">
          <a:xfrm>
            <a:off x="8884314" y="1901952"/>
            <a:ext cx="247216" cy="257782"/>
          </a:xfrm>
          <a:custGeom>
            <a:avLst/>
            <a:gdLst>
              <a:gd name="T0" fmla="*/ 142 w 650"/>
              <a:gd name="T1" fmla="*/ 282 h 677"/>
              <a:gd name="T2" fmla="*/ 396 w 650"/>
              <a:gd name="T3" fmla="*/ 282 h 677"/>
              <a:gd name="T4" fmla="*/ 254 w 650"/>
              <a:gd name="T5" fmla="*/ 169 h 677"/>
              <a:gd name="T6" fmla="*/ 452 w 650"/>
              <a:gd name="T7" fmla="*/ 169 h 677"/>
              <a:gd name="T8" fmla="*/ 650 w 650"/>
              <a:gd name="T9" fmla="*/ 339 h 677"/>
              <a:gd name="T10" fmla="*/ 452 w 650"/>
              <a:gd name="T11" fmla="*/ 508 h 677"/>
              <a:gd name="T12" fmla="*/ 254 w 650"/>
              <a:gd name="T13" fmla="*/ 508 h 677"/>
              <a:gd name="T14" fmla="*/ 396 w 650"/>
              <a:gd name="T15" fmla="*/ 395 h 677"/>
              <a:gd name="T16" fmla="*/ 142 w 650"/>
              <a:gd name="T17" fmla="*/ 395 h 677"/>
              <a:gd name="T18" fmla="*/ 142 w 650"/>
              <a:gd name="T19" fmla="*/ 282 h 677"/>
              <a:gd name="T20" fmla="*/ 508 w 650"/>
              <a:gd name="T21" fmla="*/ 0 h 677"/>
              <a:gd name="T22" fmla="*/ 508 w 650"/>
              <a:gd name="T23" fmla="*/ 141 h 677"/>
              <a:gd name="T24" fmla="*/ 452 w 650"/>
              <a:gd name="T25" fmla="*/ 141 h 677"/>
              <a:gd name="T26" fmla="*/ 452 w 650"/>
              <a:gd name="T27" fmla="*/ 56 h 677"/>
              <a:gd name="T28" fmla="*/ 57 w 650"/>
              <a:gd name="T29" fmla="*/ 56 h 677"/>
              <a:gd name="T30" fmla="*/ 57 w 650"/>
              <a:gd name="T31" fmla="*/ 621 h 677"/>
              <a:gd name="T32" fmla="*/ 452 w 650"/>
              <a:gd name="T33" fmla="*/ 621 h 677"/>
              <a:gd name="T34" fmla="*/ 452 w 650"/>
              <a:gd name="T35" fmla="*/ 536 h 677"/>
              <a:gd name="T36" fmla="*/ 508 w 650"/>
              <a:gd name="T37" fmla="*/ 536 h 677"/>
              <a:gd name="T38" fmla="*/ 508 w 650"/>
              <a:gd name="T39" fmla="*/ 677 h 677"/>
              <a:gd name="T40" fmla="*/ 0 w 650"/>
              <a:gd name="T41" fmla="*/ 677 h 677"/>
              <a:gd name="T42" fmla="*/ 0 w 650"/>
              <a:gd name="T43" fmla="*/ 0 h 677"/>
              <a:gd name="T44" fmla="*/ 508 w 650"/>
              <a:gd name="T45"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0" h="677">
                <a:moveTo>
                  <a:pt x="142" y="282"/>
                </a:moveTo>
                <a:lnTo>
                  <a:pt x="396" y="282"/>
                </a:lnTo>
                <a:lnTo>
                  <a:pt x="254" y="169"/>
                </a:lnTo>
                <a:lnTo>
                  <a:pt x="452" y="169"/>
                </a:lnTo>
                <a:lnTo>
                  <a:pt x="650" y="339"/>
                </a:lnTo>
                <a:lnTo>
                  <a:pt x="452" y="508"/>
                </a:lnTo>
                <a:lnTo>
                  <a:pt x="254" y="508"/>
                </a:lnTo>
                <a:lnTo>
                  <a:pt x="396" y="395"/>
                </a:lnTo>
                <a:lnTo>
                  <a:pt x="142" y="395"/>
                </a:lnTo>
                <a:lnTo>
                  <a:pt x="142" y="282"/>
                </a:lnTo>
                <a:close/>
                <a:moveTo>
                  <a:pt x="508" y="0"/>
                </a:moveTo>
                <a:lnTo>
                  <a:pt x="508" y="141"/>
                </a:lnTo>
                <a:lnTo>
                  <a:pt x="452" y="141"/>
                </a:lnTo>
                <a:lnTo>
                  <a:pt x="452" y="56"/>
                </a:lnTo>
                <a:lnTo>
                  <a:pt x="57" y="56"/>
                </a:lnTo>
                <a:lnTo>
                  <a:pt x="57" y="621"/>
                </a:lnTo>
                <a:lnTo>
                  <a:pt x="452" y="621"/>
                </a:lnTo>
                <a:lnTo>
                  <a:pt x="452" y="536"/>
                </a:lnTo>
                <a:lnTo>
                  <a:pt x="508" y="536"/>
                </a:lnTo>
                <a:lnTo>
                  <a:pt x="508" y="677"/>
                </a:lnTo>
                <a:lnTo>
                  <a:pt x="0" y="677"/>
                </a:lnTo>
                <a:lnTo>
                  <a:pt x="0" y="0"/>
                </a:lnTo>
                <a:lnTo>
                  <a:pt x="508"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13" name="Diamond 12"/>
          <p:cNvSpPr/>
          <p:nvPr/>
        </p:nvSpPr>
        <p:spPr>
          <a:xfrm>
            <a:off x="8984597" y="5158184"/>
            <a:ext cx="146933" cy="143829"/>
          </a:xfrm>
          <a:prstGeom prst="diamond">
            <a:avLst/>
          </a:prstGeom>
          <a:solidFill>
            <a:srgbClr val="FFC000"/>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420350" y="1539812"/>
            <a:ext cx="1861942" cy="272653"/>
          </a:xfrm>
          <a:prstGeom prst="roundRect">
            <a:avLst>
              <a:gd name="adj" fmla="val 50000"/>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Search Icon"/>
          <p:cNvSpPr>
            <a:spLocks noChangeAspect="1" noEditPoints="1"/>
          </p:cNvSpPr>
          <p:nvPr/>
        </p:nvSpPr>
        <p:spPr bwMode="auto">
          <a:xfrm flipH="1">
            <a:off x="10502900" y="1612900"/>
            <a:ext cx="126427" cy="127621"/>
          </a:xfrm>
          <a:custGeom>
            <a:avLst/>
            <a:gdLst>
              <a:gd name="T0" fmla="*/ 22 w 591"/>
              <a:gd name="T1" fmla="*/ 483 h 592"/>
              <a:gd name="T2" fmla="*/ 170 w 591"/>
              <a:gd name="T3" fmla="*/ 338 h 592"/>
              <a:gd name="T4" fmla="*/ 147 w 591"/>
              <a:gd name="T5" fmla="*/ 226 h 592"/>
              <a:gd name="T6" fmla="*/ 366 w 591"/>
              <a:gd name="T7" fmla="*/ 0 h 592"/>
              <a:gd name="T8" fmla="*/ 591 w 591"/>
              <a:gd name="T9" fmla="*/ 226 h 592"/>
              <a:gd name="T10" fmla="*/ 366 w 591"/>
              <a:gd name="T11" fmla="*/ 444 h 592"/>
              <a:gd name="T12" fmla="*/ 258 w 591"/>
              <a:gd name="T13" fmla="*/ 424 h 592"/>
              <a:gd name="T14" fmla="*/ 108 w 591"/>
              <a:gd name="T15" fmla="*/ 570 h 592"/>
              <a:gd name="T16" fmla="*/ 22 w 591"/>
              <a:gd name="T17" fmla="*/ 570 h 592"/>
              <a:gd name="T18" fmla="*/ 22 w 591"/>
              <a:gd name="T19" fmla="*/ 483 h 592"/>
              <a:gd name="T20" fmla="*/ 366 w 591"/>
              <a:gd name="T21" fmla="*/ 84 h 592"/>
              <a:gd name="T22" fmla="*/ 225 w 591"/>
              <a:gd name="T23" fmla="*/ 226 h 592"/>
              <a:gd name="T24" fmla="*/ 366 w 591"/>
              <a:gd name="T25" fmla="*/ 367 h 592"/>
              <a:gd name="T26" fmla="*/ 507 w 591"/>
              <a:gd name="T27" fmla="*/ 226 h 592"/>
              <a:gd name="T28" fmla="*/ 366 w 591"/>
              <a:gd name="T29" fmla="*/ 84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1" h="592">
                <a:moveTo>
                  <a:pt x="22" y="483"/>
                </a:moveTo>
                <a:lnTo>
                  <a:pt x="170" y="338"/>
                </a:lnTo>
                <a:cubicBezTo>
                  <a:pt x="151" y="305"/>
                  <a:pt x="147" y="267"/>
                  <a:pt x="147" y="226"/>
                </a:cubicBezTo>
                <a:cubicBezTo>
                  <a:pt x="147" y="101"/>
                  <a:pt x="241" y="0"/>
                  <a:pt x="366" y="0"/>
                </a:cubicBezTo>
                <a:cubicBezTo>
                  <a:pt x="490" y="0"/>
                  <a:pt x="591" y="101"/>
                  <a:pt x="591" y="226"/>
                </a:cubicBezTo>
                <a:cubicBezTo>
                  <a:pt x="591" y="350"/>
                  <a:pt x="490" y="444"/>
                  <a:pt x="366" y="444"/>
                </a:cubicBezTo>
                <a:cubicBezTo>
                  <a:pt x="327" y="444"/>
                  <a:pt x="290" y="441"/>
                  <a:pt x="258" y="424"/>
                </a:cubicBezTo>
                <a:lnTo>
                  <a:pt x="108" y="570"/>
                </a:lnTo>
                <a:cubicBezTo>
                  <a:pt x="86" y="592"/>
                  <a:pt x="44" y="592"/>
                  <a:pt x="22" y="570"/>
                </a:cubicBezTo>
                <a:cubicBezTo>
                  <a:pt x="0" y="548"/>
                  <a:pt x="0" y="505"/>
                  <a:pt x="22" y="483"/>
                </a:cubicBezTo>
                <a:close/>
                <a:moveTo>
                  <a:pt x="366" y="84"/>
                </a:moveTo>
                <a:cubicBezTo>
                  <a:pt x="288" y="84"/>
                  <a:pt x="225" y="148"/>
                  <a:pt x="225" y="226"/>
                </a:cubicBezTo>
                <a:cubicBezTo>
                  <a:pt x="225" y="303"/>
                  <a:pt x="288" y="367"/>
                  <a:pt x="366" y="367"/>
                </a:cubicBezTo>
                <a:cubicBezTo>
                  <a:pt x="444" y="367"/>
                  <a:pt x="507" y="303"/>
                  <a:pt x="507" y="226"/>
                </a:cubicBezTo>
                <a:cubicBezTo>
                  <a:pt x="507" y="148"/>
                  <a:pt x="444" y="84"/>
                  <a:pt x="366" y="84"/>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21" name="Isosceles Triangle 320"/>
          <p:cNvSpPr/>
          <p:nvPr/>
        </p:nvSpPr>
        <p:spPr>
          <a:xfrm flipV="1">
            <a:off x="10648892" y="1675984"/>
            <a:ext cx="79847" cy="53766"/>
          </a:xfrm>
          <a:prstGeom prst="triangle">
            <a:avLst>
              <a:gd name="adj" fmla="val 53125"/>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p>
        </p:txBody>
      </p:sp>
      <p:sp>
        <p:nvSpPr>
          <p:cNvPr id="323" name="TextBox 322"/>
          <p:cNvSpPr txBox="1"/>
          <p:nvPr/>
        </p:nvSpPr>
        <p:spPr>
          <a:xfrm>
            <a:off x="10874516" y="1592068"/>
            <a:ext cx="1183472" cy="184666"/>
          </a:xfrm>
          <a:prstGeom prst="rect">
            <a:avLst/>
          </a:prstGeom>
          <a:noFill/>
        </p:spPr>
        <p:txBody>
          <a:bodyPr wrap="square" lIns="0" tIns="0" rIns="0" bIns="0" rtlCol="0">
            <a:spAutoFit/>
          </a:bodyPr>
          <a:lstStyle/>
          <a:p>
            <a:r>
              <a:rPr lang="en-US" sz="1200" dirty="0" smtClean="0">
                <a:solidFill>
                  <a:schemeClr val="bg1">
                    <a:lumMod val="75000"/>
                  </a:schemeClr>
                </a:solidFill>
              </a:rPr>
              <a:t>Search</a:t>
            </a:r>
            <a:endParaRPr lang="en-US" sz="1200" dirty="0">
              <a:solidFill>
                <a:schemeClr val="bg1">
                  <a:lumMod val="75000"/>
                </a:schemeClr>
              </a:solidFill>
            </a:endParaRPr>
          </a:p>
        </p:txBody>
      </p:sp>
      <p:sp>
        <p:nvSpPr>
          <p:cNvPr id="180" name="TextBox 395"/>
          <p:cNvSpPr txBox="1">
            <a:spLocks noChangeArrowheads="1"/>
          </p:cNvSpPr>
          <p:nvPr/>
        </p:nvSpPr>
        <p:spPr bwMode="auto">
          <a:xfrm>
            <a:off x="7058316" y="2180179"/>
            <a:ext cx="14952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solidFill>
                <a:latin typeface="+mn-lt"/>
                <a:cs typeface="+mn-cs"/>
              </a:rPr>
              <a:t>Create New Measure</a:t>
            </a:r>
            <a:endParaRPr lang="en-US" sz="1300" dirty="0">
              <a:solidFill>
                <a:schemeClr val="bg1"/>
              </a:solidFill>
              <a:latin typeface="+mn-lt"/>
              <a:cs typeface="+mn-cs"/>
            </a:endParaRPr>
          </a:p>
        </p:txBody>
      </p:sp>
      <p:sp>
        <p:nvSpPr>
          <p:cNvPr id="179" name="Rounded Rectangle 178"/>
          <p:cNvSpPr/>
          <p:nvPr/>
        </p:nvSpPr>
        <p:spPr>
          <a:xfrm>
            <a:off x="7032916" y="2556963"/>
            <a:ext cx="1769979" cy="493123"/>
          </a:xfrm>
          <a:prstGeom prst="roundRect">
            <a:avLst/>
          </a:prstGeom>
          <a:solidFill>
            <a:schemeClr val="accent6">
              <a:lumMod val="20000"/>
              <a:lumOff val="80000"/>
              <a:alpha val="65000"/>
            </a:schemeClr>
          </a:solidFill>
          <a:ln w="31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395"/>
          <p:cNvSpPr txBox="1">
            <a:spLocks noChangeArrowheads="1"/>
          </p:cNvSpPr>
          <p:nvPr/>
        </p:nvSpPr>
        <p:spPr bwMode="auto">
          <a:xfrm>
            <a:off x="7543800" y="2698573"/>
            <a:ext cx="85088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lumMod val="50000"/>
                  </a:schemeClr>
                </a:solidFill>
                <a:latin typeface="+mn-lt"/>
                <a:cs typeface="+mn-cs"/>
              </a:rPr>
              <a:t>Measure  1</a:t>
            </a:r>
            <a:endParaRPr lang="en-US" sz="1300" dirty="0">
              <a:solidFill>
                <a:schemeClr val="bg1">
                  <a:lumMod val="50000"/>
                </a:schemeClr>
              </a:solidFill>
              <a:latin typeface="+mn-lt"/>
              <a:cs typeface="+mn-cs"/>
            </a:endParaRPr>
          </a:p>
        </p:txBody>
      </p:sp>
      <p:sp>
        <p:nvSpPr>
          <p:cNvPr id="228" name="Rectangle 227"/>
          <p:cNvSpPr/>
          <p:nvPr/>
        </p:nvSpPr>
        <p:spPr>
          <a:xfrm>
            <a:off x="11722849" y="2189284"/>
            <a:ext cx="782191" cy="45719"/>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Rounded Rectangle 394"/>
          <p:cNvSpPr/>
          <p:nvPr/>
        </p:nvSpPr>
        <p:spPr>
          <a:xfrm>
            <a:off x="7032916" y="3211190"/>
            <a:ext cx="1769979" cy="493123"/>
          </a:xfrm>
          <a:prstGeom prst="roundRect">
            <a:avLst/>
          </a:prstGeom>
          <a:solidFill>
            <a:schemeClr val="accent6">
              <a:lumMod val="20000"/>
              <a:lumOff val="80000"/>
              <a:alpha val="65000"/>
            </a:schemeClr>
          </a:solid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TextBox 395"/>
          <p:cNvSpPr txBox="1">
            <a:spLocks noChangeArrowheads="1"/>
          </p:cNvSpPr>
          <p:nvPr/>
        </p:nvSpPr>
        <p:spPr bwMode="auto">
          <a:xfrm>
            <a:off x="7543800" y="3385458"/>
            <a:ext cx="85088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smtClean="0">
                <a:solidFill>
                  <a:schemeClr val="bg1">
                    <a:lumMod val="50000"/>
                  </a:schemeClr>
                </a:solidFill>
                <a:latin typeface="+mn-lt"/>
                <a:cs typeface="+mn-cs"/>
              </a:rPr>
              <a:t>Measure  2</a:t>
            </a:r>
            <a:endParaRPr lang="en-US" sz="1300" dirty="0">
              <a:solidFill>
                <a:schemeClr val="bg1">
                  <a:lumMod val="50000"/>
                </a:schemeClr>
              </a:solidFill>
              <a:latin typeface="+mn-lt"/>
              <a:cs typeface="+mn-cs"/>
            </a:endParaRPr>
          </a:p>
        </p:txBody>
      </p:sp>
      <p:sp>
        <p:nvSpPr>
          <p:cNvPr id="183" name="Rectangle 182"/>
          <p:cNvSpPr/>
          <p:nvPr/>
        </p:nvSpPr>
        <p:spPr>
          <a:xfrm>
            <a:off x="685800" y="304800"/>
            <a:ext cx="11734800" cy="815340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a:endParaRPr lang="en-US">
              <a:solidFill>
                <a:prstClr val="white"/>
              </a:solidFill>
            </a:endParaRPr>
          </a:p>
        </p:txBody>
      </p:sp>
      <p:pic>
        <p:nvPicPr>
          <p:cNvPr id="184" name="Picture 2" descr="delete, exit, remove icon"/>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2192000" y="152400"/>
            <a:ext cx="332885" cy="340874"/>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838200" y="838200"/>
            <a:ext cx="11353800" cy="701040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p:cNvCxnSpPr/>
          <p:nvPr/>
        </p:nvCxnSpPr>
        <p:spPr>
          <a:xfrm flipV="1">
            <a:off x="692988" y="838200"/>
            <a:ext cx="1170432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V="1">
            <a:off x="868680" y="7391400"/>
            <a:ext cx="1133856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39" name="Group 238"/>
          <p:cNvGrpSpPr/>
          <p:nvPr/>
        </p:nvGrpSpPr>
        <p:grpSpPr>
          <a:xfrm>
            <a:off x="812535" y="423446"/>
            <a:ext cx="2540265" cy="338554"/>
            <a:chOff x="812535" y="423446"/>
            <a:chExt cx="2540265" cy="338554"/>
          </a:xfrm>
        </p:grpSpPr>
        <p:sp>
          <p:nvSpPr>
            <p:cNvPr id="241" name="TextBox 240"/>
            <p:cNvSpPr txBox="1"/>
            <p:nvPr/>
          </p:nvSpPr>
          <p:spPr>
            <a:xfrm>
              <a:off x="812535" y="423446"/>
              <a:ext cx="1625865" cy="338554"/>
            </a:xfrm>
            <a:prstGeom prst="rect">
              <a:avLst/>
            </a:prstGeom>
            <a:noFill/>
          </p:spPr>
          <p:txBody>
            <a:bodyPr wrap="square" rtlCol="0">
              <a:spAutoFit/>
            </a:bodyPr>
            <a:lstStyle/>
            <a:p>
              <a:r>
                <a:rPr lang="en-US" sz="1600" b="1" dirty="0" smtClean="0">
                  <a:solidFill>
                    <a:schemeClr val="tx1">
                      <a:lumMod val="65000"/>
                      <a:lumOff val="35000"/>
                    </a:schemeClr>
                  </a:solidFill>
                </a:rPr>
                <a:t>Enter details for</a:t>
              </a:r>
              <a:endParaRPr lang="en-US" sz="1600" b="1" dirty="0">
                <a:solidFill>
                  <a:schemeClr val="tx1">
                    <a:lumMod val="65000"/>
                    <a:lumOff val="35000"/>
                  </a:schemeClr>
                </a:solidFill>
              </a:endParaRPr>
            </a:p>
          </p:txBody>
        </p:sp>
        <p:sp>
          <p:nvSpPr>
            <p:cNvPr id="247" name="TextBox 246"/>
            <p:cNvSpPr txBox="1"/>
            <p:nvPr/>
          </p:nvSpPr>
          <p:spPr>
            <a:xfrm>
              <a:off x="2387600" y="448846"/>
              <a:ext cx="965200" cy="313154"/>
            </a:xfrm>
            <a:prstGeom prst="rect">
              <a:avLst/>
            </a:prstGeom>
            <a:noFill/>
          </p:spPr>
          <p:txBody>
            <a:bodyPr wrap="square" rtlCol="0">
              <a:spAutoFit/>
            </a:bodyPr>
            <a:lstStyle/>
            <a:p>
              <a:r>
                <a:rPr lang="en-US" sz="1400" dirty="0" smtClean="0">
                  <a:solidFill>
                    <a:schemeClr val="tx1">
                      <a:lumMod val="75000"/>
                      <a:lumOff val="25000"/>
                    </a:schemeClr>
                  </a:solidFill>
                </a:rPr>
                <a:t>Measure 1</a:t>
              </a:r>
              <a:endParaRPr lang="en-US" sz="1400" dirty="0">
                <a:solidFill>
                  <a:schemeClr val="tx1">
                    <a:lumMod val="75000"/>
                    <a:lumOff val="25000"/>
                  </a:schemeClr>
                </a:solidFill>
              </a:endParaRPr>
            </a:p>
          </p:txBody>
        </p:sp>
      </p:grpSp>
      <p:sp>
        <p:nvSpPr>
          <p:cNvPr id="266" name="Rectangle 265"/>
          <p:cNvSpPr/>
          <p:nvPr/>
        </p:nvSpPr>
        <p:spPr>
          <a:xfrm>
            <a:off x="914400" y="1752600"/>
            <a:ext cx="11201400" cy="54864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p:cNvSpPr/>
          <p:nvPr/>
        </p:nvSpPr>
        <p:spPr>
          <a:xfrm>
            <a:off x="3258456" y="3962400"/>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364" name="Oval 363"/>
          <p:cNvSpPr/>
          <p:nvPr/>
        </p:nvSpPr>
        <p:spPr>
          <a:xfrm>
            <a:off x="3258456" y="4351020"/>
            <a:ext cx="137160" cy="1371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p>
        </p:txBody>
      </p:sp>
      <p:sp>
        <p:nvSpPr>
          <p:cNvPr id="284" name="Rectangle 283"/>
          <p:cNvSpPr/>
          <p:nvPr/>
        </p:nvSpPr>
        <p:spPr>
          <a:xfrm>
            <a:off x="855453" y="1338942"/>
            <a:ext cx="1133856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spcCol="0" rtlCol="0" anchor="ctr"/>
          <a:lstStyle/>
          <a:p>
            <a:pPr algn="ctr" defTabSz="1279525" fontAlgn="base">
              <a:spcBef>
                <a:spcPct val="0"/>
              </a:spcBef>
              <a:spcAft>
                <a:spcPct val="0"/>
              </a:spcAft>
            </a:pPr>
            <a:endParaRPr lang="en-US" sz="2500">
              <a:solidFill>
                <a:prstClr val="white"/>
              </a:solidFill>
            </a:endParaRPr>
          </a:p>
        </p:txBody>
      </p:sp>
      <p:sp>
        <p:nvSpPr>
          <p:cNvPr id="285" name="Oval 284"/>
          <p:cNvSpPr/>
          <p:nvPr/>
        </p:nvSpPr>
        <p:spPr>
          <a:xfrm>
            <a:off x="2554104"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286" name="TextBox 285"/>
          <p:cNvSpPr txBox="1"/>
          <p:nvPr/>
        </p:nvSpPr>
        <p:spPr>
          <a:xfrm>
            <a:off x="2762910" y="1396588"/>
            <a:ext cx="1244865" cy="253916"/>
          </a:xfrm>
          <a:prstGeom prst="rect">
            <a:avLst/>
          </a:prstGeom>
          <a:noFill/>
        </p:spPr>
        <p:txBody>
          <a:bodyPr wrap="square" rtlCol="0">
            <a:spAutoFit/>
          </a:bodyPr>
          <a:lstStyle/>
          <a:p>
            <a:r>
              <a:rPr lang="en-US" sz="1050" b="1" dirty="0">
                <a:solidFill>
                  <a:srgbClr val="00B050"/>
                </a:solidFill>
              </a:rPr>
              <a:t>Refine Dataset</a:t>
            </a:r>
          </a:p>
        </p:txBody>
      </p:sp>
      <p:sp>
        <p:nvSpPr>
          <p:cNvPr id="287" name="Oval 286"/>
          <p:cNvSpPr/>
          <p:nvPr/>
        </p:nvSpPr>
        <p:spPr>
          <a:xfrm>
            <a:off x="5584851"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4</a:t>
            </a:r>
          </a:p>
        </p:txBody>
      </p:sp>
      <p:sp>
        <p:nvSpPr>
          <p:cNvPr id="288" name="TextBox 287"/>
          <p:cNvSpPr txBox="1"/>
          <p:nvPr/>
        </p:nvSpPr>
        <p:spPr>
          <a:xfrm>
            <a:off x="5813451" y="1396588"/>
            <a:ext cx="1244865" cy="253916"/>
          </a:xfrm>
          <a:prstGeom prst="rect">
            <a:avLst/>
          </a:prstGeom>
          <a:noFill/>
        </p:spPr>
        <p:txBody>
          <a:bodyPr wrap="square" rtlCol="0">
            <a:spAutoFit/>
          </a:bodyPr>
          <a:lstStyle>
            <a:defPPr>
              <a:defRPr lang="en-US"/>
            </a:defPPr>
            <a:lvl1pPr>
              <a:defRPr sz="1050" b="1">
                <a:solidFill>
                  <a:srgbClr val="00B050"/>
                </a:solidFill>
              </a:defRPr>
            </a:lvl1pPr>
          </a:lstStyle>
          <a:p>
            <a:r>
              <a:rPr lang="en-US" dirty="0"/>
              <a:t>Output Attributes</a:t>
            </a:r>
          </a:p>
        </p:txBody>
      </p:sp>
      <p:sp>
        <p:nvSpPr>
          <p:cNvPr id="289" name="Oval 288"/>
          <p:cNvSpPr/>
          <p:nvPr/>
        </p:nvSpPr>
        <p:spPr>
          <a:xfrm>
            <a:off x="1147998"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1</a:t>
            </a:r>
            <a:endParaRPr lang="en-US" sz="1000" b="1" dirty="0"/>
          </a:p>
        </p:txBody>
      </p:sp>
      <p:sp>
        <p:nvSpPr>
          <p:cNvPr id="290" name="TextBox 289"/>
          <p:cNvSpPr txBox="1"/>
          <p:nvPr/>
        </p:nvSpPr>
        <p:spPr>
          <a:xfrm>
            <a:off x="1398379" y="1396588"/>
            <a:ext cx="1079526" cy="253916"/>
          </a:xfrm>
          <a:prstGeom prst="rect">
            <a:avLst/>
          </a:prstGeom>
          <a:noFill/>
        </p:spPr>
        <p:txBody>
          <a:bodyPr wrap="square" rtlCol="0">
            <a:spAutoFit/>
          </a:bodyPr>
          <a:lstStyle>
            <a:defPPr>
              <a:defRPr lang="en-US"/>
            </a:defPPr>
            <a:lvl1pPr>
              <a:defRPr sz="1050" b="1">
                <a:solidFill>
                  <a:srgbClr val="0070C0"/>
                </a:solidFill>
              </a:defRPr>
            </a:lvl1pPr>
          </a:lstStyle>
          <a:p>
            <a:r>
              <a:rPr lang="en-US" dirty="0">
                <a:solidFill>
                  <a:srgbClr val="00B050"/>
                </a:solidFill>
              </a:rPr>
              <a:t>Select Dataset</a:t>
            </a:r>
          </a:p>
        </p:txBody>
      </p:sp>
      <p:sp>
        <p:nvSpPr>
          <p:cNvPr id="291" name="Oval 290"/>
          <p:cNvSpPr/>
          <p:nvPr/>
        </p:nvSpPr>
        <p:spPr>
          <a:xfrm>
            <a:off x="3928245" y="1404904"/>
            <a:ext cx="237285" cy="23728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292" name="TextBox 291"/>
          <p:cNvSpPr txBox="1"/>
          <p:nvPr/>
        </p:nvSpPr>
        <p:spPr>
          <a:xfrm>
            <a:off x="4137051" y="1396588"/>
            <a:ext cx="1244865" cy="253916"/>
          </a:xfrm>
          <a:prstGeom prst="rect">
            <a:avLst/>
          </a:prstGeom>
          <a:noFill/>
        </p:spPr>
        <p:txBody>
          <a:bodyPr wrap="square" rtlCol="0">
            <a:spAutoFit/>
          </a:bodyPr>
          <a:lstStyle/>
          <a:p>
            <a:r>
              <a:rPr lang="en-US" sz="1050" b="1" dirty="0">
                <a:solidFill>
                  <a:srgbClr val="00B050"/>
                </a:solidFill>
              </a:rPr>
              <a:t>Add Computations</a:t>
            </a:r>
          </a:p>
        </p:txBody>
      </p:sp>
      <p:sp>
        <p:nvSpPr>
          <p:cNvPr id="255" name="TextBox 254"/>
          <p:cNvSpPr txBox="1"/>
          <p:nvPr/>
        </p:nvSpPr>
        <p:spPr>
          <a:xfrm>
            <a:off x="7543800" y="1396588"/>
            <a:ext cx="1244865" cy="253916"/>
          </a:xfrm>
          <a:prstGeom prst="rect">
            <a:avLst/>
          </a:prstGeom>
          <a:noFill/>
        </p:spPr>
        <p:txBody>
          <a:bodyPr wrap="square" rtlCol="0">
            <a:spAutoFit/>
          </a:bodyPr>
          <a:lstStyle/>
          <a:p>
            <a:r>
              <a:rPr lang="en-US" sz="1050" b="1" dirty="0" smtClean="0">
                <a:solidFill>
                  <a:srgbClr val="0070C0"/>
                </a:solidFill>
              </a:rPr>
              <a:t>Summary</a:t>
            </a:r>
            <a:endParaRPr lang="en-US" sz="1050" b="1" dirty="0">
              <a:solidFill>
                <a:srgbClr val="0070C0"/>
              </a:solidFill>
            </a:endParaRPr>
          </a:p>
        </p:txBody>
      </p:sp>
      <p:sp>
        <p:nvSpPr>
          <p:cNvPr id="283" name="Oval 282"/>
          <p:cNvSpPr/>
          <p:nvPr/>
        </p:nvSpPr>
        <p:spPr>
          <a:xfrm>
            <a:off x="7239000" y="1404904"/>
            <a:ext cx="237285" cy="2372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5</a:t>
            </a:r>
            <a:endParaRPr lang="en-US" sz="1000" b="1" dirty="0"/>
          </a:p>
        </p:txBody>
      </p:sp>
      <p:grpSp>
        <p:nvGrpSpPr>
          <p:cNvPr id="24" name="Group 23"/>
          <p:cNvGrpSpPr/>
          <p:nvPr/>
        </p:nvGrpSpPr>
        <p:grpSpPr>
          <a:xfrm>
            <a:off x="5923383" y="2133600"/>
            <a:ext cx="3581400" cy="4876800"/>
            <a:chOff x="3886200" y="1905000"/>
            <a:chExt cx="3581400" cy="4876800"/>
          </a:xfrm>
        </p:grpSpPr>
        <p:grpSp>
          <p:nvGrpSpPr>
            <p:cNvPr id="309" name="Remove"/>
            <p:cNvGrpSpPr>
              <a:grpSpLocks noChangeAspect="1"/>
            </p:cNvGrpSpPr>
            <p:nvPr/>
          </p:nvGrpSpPr>
          <p:grpSpPr>
            <a:xfrm>
              <a:off x="6445544" y="3081342"/>
              <a:ext cx="132425" cy="132425"/>
              <a:chOff x="1935955" y="1403350"/>
              <a:chExt cx="377825" cy="377825"/>
            </a:xfrm>
          </p:grpSpPr>
          <p:sp>
            <p:nvSpPr>
              <p:cNvPr id="310" name="Remove Icon"/>
              <p:cNvSpPr>
                <a:spLocks noChangeAspect="1" noChangeArrowheads="1"/>
              </p:cNvSpPr>
              <p:nvPr/>
            </p:nvSpPr>
            <p:spPr bwMode="auto">
              <a:xfrm>
                <a:off x="2028030" y="1575593"/>
                <a:ext cx="193675" cy="33338"/>
              </a:xfrm>
              <a:prstGeom prst="rect">
                <a:avLst/>
              </a:prstGeom>
              <a:solidFill>
                <a:srgbClr val="2626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p>
            </p:txBody>
          </p:sp>
          <p:sp>
            <p:nvSpPr>
              <p:cNvPr id="311" name="Circle"/>
              <p:cNvSpPr>
                <a:spLocks noChangeAspect="1" noEditPoints="1"/>
              </p:cNvSpPr>
              <p:nvPr/>
            </p:nvSpPr>
            <p:spPr bwMode="auto">
              <a:xfrm>
                <a:off x="1935955" y="1403350"/>
                <a:ext cx="377825" cy="377825"/>
              </a:xfrm>
              <a:custGeom>
                <a:avLst/>
                <a:gdLst>
                  <a:gd name="T0" fmla="*/ 663 w 1327"/>
                  <a:gd name="T1" fmla="*/ 0 h 1326"/>
                  <a:gd name="T2" fmla="*/ 1327 w 1327"/>
                  <a:gd name="T3" fmla="*/ 663 h 1326"/>
                  <a:gd name="T4" fmla="*/ 663 w 1327"/>
                  <a:gd name="T5" fmla="*/ 1326 h 1326"/>
                  <a:gd name="T6" fmla="*/ 0 w 1327"/>
                  <a:gd name="T7" fmla="*/ 663 h 1326"/>
                  <a:gd name="T8" fmla="*/ 663 w 1327"/>
                  <a:gd name="T9" fmla="*/ 0 h 1326"/>
                  <a:gd name="T10" fmla="*/ 663 w 1327"/>
                  <a:gd name="T11" fmla="*/ 85 h 1326"/>
                  <a:gd name="T12" fmla="*/ 85 w 1327"/>
                  <a:gd name="T13" fmla="*/ 663 h 1326"/>
                  <a:gd name="T14" fmla="*/ 663 w 1327"/>
                  <a:gd name="T15" fmla="*/ 1242 h 1326"/>
                  <a:gd name="T16" fmla="*/ 1242 w 1327"/>
                  <a:gd name="T17" fmla="*/ 663 h 1326"/>
                  <a:gd name="T18" fmla="*/ 663 w 1327"/>
                  <a:gd name="T19" fmla="*/ 85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1326">
                    <a:moveTo>
                      <a:pt x="663" y="0"/>
                    </a:moveTo>
                    <a:cubicBezTo>
                      <a:pt x="1030" y="0"/>
                      <a:pt x="1327" y="297"/>
                      <a:pt x="1327" y="663"/>
                    </a:cubicBezTo>
                    <a:cubicBezTo>
                      <a:pt x="1327" y="1029"/>
                      <a:pt x="1030" y="1326"/>
                      <a:pt x="663" y="1326"/>
                    </a:cubicBezTo>
                    <a:cubicBezTo>
                      <a:pt x="297" y="1326"/>
                      <a:pt x="0" y="1029"/>
                      <a:pt x="0" y="663"/>
                    </a:cubicBezTo>
                    <a:cubicBezTo>
                      <a:pt x="0" y="297"/>
                      <a:pt x="297" y="0"/>
                      <a:pt x="663" y="0"/>
                    </a:cubicBezTo>
                    <a:close/>
                    <a:moveTo>
                      <a:pt x="663" y="85"/>
                    </a:moveTo>
                    <a:cubicBezTo>
                      <a:pt x="344" y="85"/>
                      <a:pt x="85" y="344"/>
                      <a:pt x="85" y="663"/>
                    </a:cubicBezTo>
                    <a:cubicBezTo>
                      <a:pt x="85" y="983"/>
                      <a:pt x="344" y="1242"/>
                      <a:pt x="663" y="1242"/>
                    </a:cubicBezTo>
                    <a:cubicBezTo>
                      <a:pt x="983" y="1242"/>
                      <a:pt x="1242" y="983"/>
                      <a:pt x="1242" y="663"/>
                    </a:cubicBezTo>
                    <a:cubicBezTo>
                      <a:pt x="1242" y="344"/>
                      <a:pt x="983" y="85"/>
                      <a:pt x="663" y="85"/>
                    </a:cubicBez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900"/>
              </a:p>
            </p:txBody>
          </p:sp>
        </p:grpSp>
        <p:cxnSp>
          <p:nvCxnSpPr>
            <p:cNvPr id="21" name="Elbow Connector 20"/>
            <p:cNvCxnSpPr>
              <a:stCxn id="311" idx="5"/>
            </p:cNvCxnSpPr>
            <p:nvPr/>
          </p:nvCxnSpPr>
          <p:spPr>
            <a:xfrm flipV="1">
              <a:off x="6511707" y="2859677"/>
              <a:ext cx="471407" cy="2301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2" name="Elbow Connector 311"/>
            <p:cNvCxnSpPr/>
            <p:nvPr/>
          </p:nvCxnSpPr>
          <p:spPr>
            <a:xfrm flipH="1" flipV="1">
              <a:off x="6507243" y="3213100"/>
              <a:ext cx="471407" cy="2301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flipV="1">
              <a:off x="4728410" y="3352800"/>
              <a:ext cx="556431" cy="1219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92" name="Group 391"/>
            <p:cNvGrpSpPr/>
            <p:nvPr/>
          </p:nvGrpSpPr>
          <p:grpSpPr>
            <a:xfrm>
              <a:off x="4648200" y="2827019"/>
              <a:ext cx="1769979" cy="493123"/>
              <a:chOff x="7642726" y="7848600"/>
              <a:chExt cx="1769979" cy="493123"/>
            </a:xfrm>
          </p:grpSpPr>
          <p:sp>
            <p:nvSpPr>
              <p:cNvPr id="393" name="Rounded Rectangle 392"/>
              <p:cNvSpPr/>
              <p:nvPr/>
            </p:nvSpPr>
            <p:spPr>
              <a:xfrm>
                <a:off x="7642726" y="7848600"/>
                <a:ext cx="1769979" cy="493123"/>
              </a:xfrm>
              <a:prstGeom prst="roundRect">
                <a:avLst/>
              </a:prstGeom>
              <a:solidFill>
                <a:schemeClr val="accent5">
                  <a:lumMod val="60000"/>
                  <a:lumOff val="40000"/>
                  <a:alpha val="65000"/>
                </a:schemeClr>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5"/>
              <p:cNvSpPr txBox="1">
                <a:spLocks noChangeArrowheads="1"/>
              </p:cNvSpPr>
              <p:nvPr/>
            </p:nvSpPr>
            <p:spPr bwMode="auto">
              <a:xfrm>
                <a:off x="7982755" y="7992058"/>
                <a:ext cx="118397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500">
                    <a:solidFill>
                      <a:schemeClr val="tx1"/>
                    </a:solidFill>
                    <a:latin typeface="Calibri" pitchFamily="34" charset="0"/>
                    <a:cs typeface="Arial" charset="0"/>
                  </a:defRPr>
                </a:lvl1pPr>
                <a:lvl2pPr marL="742950" indent="-285750" eaLnBrk="0" hangingPunct="0">
                  <a:defRPr sz="2500">
                    <a:solidFill>
                      <a:schemeClr val="tx1"/>
                    </a:solidFill>
                    <a:latin typeface="Calibri" pitchFamily="34" charset="0"/>
                    <a:cs typeface="Arial" charset="0"/>
                  </a:defRPr>
                </a:lvl2pPr>
                <a:lvl3pPr marL="1143000" indent="-228600" eaLnBrk="0" hangingPunct="0">
                  <a:defRPr sz="2500">
                    <a:solidFill>
                      <a:schemeClr val="tx1"/>
                    </a:solidFill>
                    <a:latin typeface="Calibri" pitchFamily="34" charset="0"/>
                    <a:cs typeface="Arial" charset="0"/>
                  </a:defRPr>
                </a:lvl3pPr>
                <a:lvl4pPr marL="1600200" indent="-228600" eaLnBrk="0" hangingPunct="0">
                  <a:defRPr sz="2500">
                    <a:solidFill>
                      <a:schemeClr val="tx1"/>
                    </a:solidFill>
                    <a:latin typeface="Calibri" pitchFamily="34" charset="0"/>
                    <a:cs typeface="Arial" charset="0"/>
                  </a:defRPr>
                </a:lvl4pPr>
                <a:lvl5pPr marL="2057400" indent="-228600" eaLnBrk="0" hangingPunct="0">
                  <a:defRPr sz="2500">
                    <a:solidFill>
                      <a:schemeClr val="tx1"/>
                    </a:solidFill>
                    <a:latin typeface="Calibri" pitchFamily="34" charset="0"/>
                    <a:cs typeface="Arial" charset="0"/>
                  </a:defRPr>
                </a:lvl5pPr>
                <a:lvl6pPr marL="2514600" indent="-228600" defTabSz="1279525" eaLnBrk="0" fontAlgn="base" hangingPunct="0">
                  <a:spcBef>
                    <a:spcPct val="0"/>
                  </a:spcBef>
                  <a:spcAft>
                    <a:spcPct val="0"/>
                  </a:spcAft>
                  <a:defRPr sz="2500">
                    <a:solidFill>
                      <a:schemeClr val="tx1"/>
                    </a:solidFill>
                    <a:latin typeface="Calibri" pitchFamily="34" charset="0"/>
                    <a:cs typeface="Arial" charset="0"/>
                  </a:defRPr>
                </a:lvl6pPr>
                <a:lvl7pPr marL="2971800" indent="-228600" defTabSz="1279525" eaLnBrk="0" fontAlgn="base" hangingPunct="0">
                  <a:spcBef>
                    <a:spcPct val="0"/>
                  </a:spcBef>
                  <a:spcAft>
                    <a:spcPct val="0"/>
                  </a:spcAft>
                  <a:defRPr sz="2500">
                    <a:solidFill>
                      <a:schemeClr val="tx1"/>
                    </a:solidFill>
                    <a:latin typeface="Calibri" pitchFamily="34" charset="0"/>
                    <a:cs typeface="Arial" charset="0"/>
                  </a:defRPr>
                </a:lvl7pPr>
                <a:lvl8pPr marL="3429000" indent="-228600" defTabSz="1279525" eaLnBrk="0" fontAlgn="base" hangingPunct="0">
                  <a:spcBef>
                    <a:spcPct val="0"/>
                  </a:spcBef>
                  <a:spcAft>
                    <a:spcPct val="0"/>
                  </a:spcAft>
                  <a:defRPr sz="2500">
                    <a:solidFill>
                      <a:schemeClr val="tx1"/>
                    </a:solidFill>
                    <a:latin typeface="Calibri" pitchFamily="34" charset="0"/>
                    <a:cs typeface="Arial" charset="0"/>
                  </a:defRPr>
                </a:lvl8pPr>
                <a:lvl9pPr marL="3886200" indent="-228600" defTabSz="1279525" eaLnBrk="0" fontAlgn="base" hangingPunct="0">
                  <a:spcBef>
                    <a:spcPct val="0"/>
                  </a:spcBef>
                  <a:spcAft>
                    <a:spcPct val="0"/>
                  </a:spcAft>
                  <a:defRPr sz="2500">
                    <a:solidFill>
                      <a:schemeClr val="tx1"/>
                    </a:solidFill>
                    <a:latin typeface="Calibri" pitchFamily="34" charset="0"/>
                    <a:cs typeface="Arial" charset="0"/>
                  </a:defRPr>
                </a:lvl9pPr>
              </a:lstStyle>
              <a:p>
                <a:pPr eaLnBrk="1" hangingPunct="1">
                  <a:defRPr/>
                </a:pPr>
                <a:r>
                  <a:rPr lang="en-US" sz="1300" dirty="0">
                    <a:solidFill>
                      <a:schemeClr val="tx1">
                        <a:lumMod val="65000"/>
                        <a:lumOff val="35000"/>
                      </a:schemeClr>
                    </a:solidFill>
                  </a:rPr>
                  <a:t>Goal Attainment</a:t>
                </a:r>
              </a:p>
            </p:txBody>
          </p:sp>
        </p:grpSp>
        <p:sp>
          <p:nvSpPr>
            <p:cNvPr id="302" name="Rectangle 301"/>
            <p:cNvSpPr/>
            <p:nvPr/>
          </p:nvSpPr>
          <p:spPr>
            <a:xfrm>
              <a:off x="3886200" y="1905000"/>
              <a:ext cx="3581400" cy="48768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4095750" y="2057400"/>
              <a:ext cx="3143250" cy="838200"/>
              <a:chOff x="3962400" y="2057400"/>
              <a:chExt cx="3143250" cy="838200"/>
            </a:xfrm>
          </p:grpSpPr>
          <p:sp>
            <p:nvSpPr>
              <p:cNvPr id="324" name="Rectangle 323"/>
              <p:cNvSpPr/>
              <p:nvPr/>
            </p:nvSpPr>
            <p:spPr>
              <a:xfrm>
                <a:off x="3962400" y="2057400"/>
                <a:ext cx="3143250" cy="838200"/>
              </a:xfrm>
              <a:prstGeom prst="rect">
                <a:avLst/>
              </a:prstGeom>
              <a:solidFill>
                <a:schemeClr val="bg1">
                  <a:lumMod val="85000"/>
                  <a:alpha val="38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25" name="TextBox 324"/>
              <p:cNvSpPr txBox="1"/>
              <p:nvPr/>
            </p:nvSpPr>
            <p:spPr>
              <a:xfrm>
                <a:off x="3962400" y="2077584"/>
                <a:ext cx="1143000" cy="284616"/>
              </a:xfrm>
              <a:prstGeom prst="rect">
                <a:avLst/>
              </a:prstGeom>
              <a:noFill/>
            </p:spPr>
            <p:txBody>
              <a:bodyPr wrap="square" rtlCol="0">
                <a:spAutoFit/>
              </a:bodyPr>
              <a:lstStyle/>
              <a:p>
                <a:r>
                  <a:rPr lang="en-US" sz="1200" b="1" dirty="0" smtClean="0">
                    <a:solidFill>
                      <a:schemeClr val="tx1">
                        <a:lumMod val="75000"/>
                        <a:lumOff val="25000"/>
                      </a:schemeClr>
                    </a:solidFill>
                  </a:rPr>
                  <a:t>Computation 1</a:t>
                </a:r>
                <a:endParaRPr lang="en-US" sz="1200" b="1" dirty="0">
                  <a:solidFill>
                    <a:schemeClr val="tx1">
                      <a:lumMod val="75000"/>
                      <a:lumOff val="25000"/>
                    </a:schemeClr>
                  </a:solidFill>
                </a:endParaRPr>
              </a:p>
            </p:txBody>
          </p:sp>
          <p:sp>
            <p:nvSpPr>
              <p:cNvPr id="338" name="TextBox 337"/>
              <p:cNvSpPr txBox="1"/>
              <p:nvPr/>
            </p:nvSpPr>
            <p:spPr>
              <a:xfrm>
                <a:off x="5791200" y="2077585"/>
                <a:ext cx="914400" cy="276999"/>
              </a:xfrm>
              <a:prstGeom prst="rect">
                <a:avLst/>
              </a:prstGeom>
              <a:noFill/>
            </p:spPr>
            <p:txBody>
              <a:bodyPr wrap="square" rtlCol="0">
                <a:spAutoFit/>
              </a:bodyPr>
              <a:lstStyle/>
              <a:p>
                <a:r>
                  <a:rPr lang="en-US" sz="1200" b="1" dirty="0" smtClean="0">
                    <a:solidFill>
                      <a:schemeClr val="tx1">
                        <a:lumMod val="75000"/>
                        <a:lumOff val="25000"/>
                      </a:schemeClr>
                    </a:solidFill>
                  </a:rPr>
                  <a:t>Field 4</a:t>
                </a:r>
                <a:endParaRPr lang="en-US" sz="1200" b="1" dirty="0">
                  <a:solidFill>
                    <a:schemeClr val="tx1">
                      <a:lumMod val="75000"/>
                      <a:lumOff val="25000"/>
                    </a:schemeClr>
                  </a:solidFill>
                </a:endParaRPr>
              </a:p>
            </p:txBody>
          </p:sp>
          <p:cxnSp>
            <p:nvCxnSpPr>
              <p:cNvPr id="29" name="Straight Connector 28"/>
              <p:cNvCxnSpPr/>
              <p:nvPr/>
            </p:nvCxnSpPr>
            <p:spPr>
              <a:xfrm>
                <a:off x="3962400" y="2362200"/>
                <a:ext cx="3143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9" name="TextBox 388"/>
              <p:cNvSpPr txBox="1"/>
              <p:nvPr/>
            </p:nvSpPr>
            <p:spPr>
              <a:xfrm>
                <a:off x="3962400" y="2491601"/>
                <a:ext cx="2133600" cy="276999"/>
              </a:xfrm>
              <a:prstGeom prst="rect">
                <a:avLst/>
              </a:prstGeom>
              <a:noFill/>
            </p:spPr>
            <p:txBody>
              <a:bodyPr wrap="square" rtlCol="0">
                <a:spAutoFit/>
              </a:bodyPr>
              <a:lstStyle/>
              <a:p>
                <a:r>
                  <a:rPr lang="en-US" sz="1200" i="1" dirty="0" smtClean="0">
                    <a:solidFill>
                      <a:schemeClr val="tx1">
                        <a:lumMod val="50000"/>
                        <a:lumOff val="50000"/>
                      </a:schemeClr>
                    </a:solidFill>
                  </a:rPr>
                  <a:t>Expression appears here</a:t>
                </a:r>
                <a:endParaRPr lang="en-US" sz="1200" i="1" dirty="0">
                  <a:solidFill>
                    <a:schemeClr val="tx1">
                      <a:lumMod val="50000"/>
                      <a:lumOff val="50000"/>
                    </a:schemeClr>
                  </a:solidFill>
                </a:endParaRPr>
              </a:p>
            </p:txBody>
          </p:sp>
        </p:grpSp>
        <p:grpSp>
          <p:nvGrpSpPr>
            <p:cNvPr id="390" name="Group 389"/>
            <p:cNvGrpSpPr/>
            <p:nvPr/>
          </p:nvGrpSpPr>
          <p:grpSpPr>
            <a:xfrm>
              <a:off x="4095750" y="2990850"/>
              <a:ext cx="3143250" cy="838200"/>
              <a:chOff x="3962400" y="2057400"/>
              <a:chExt cx="3143250" cy="838200"/>
            </a:xfrm>
          </p:grpSpPr>
          <p:sp>
            <p:nvSpPr>
              <p:cNvPr id="397" name="Rectangle 396"/>
              <p:cNvSpPr/>
              <p:nvPr/>
            </p:nvSpPr>
            <p:spPr>
              <a:xfrm>
                <a:off x="3962400" y="2057400"/>
                <a:ext cx="3143250" cy="838200"/>
              </a:xfrm>
              <a:prstGeom prst="rect">
                <a:avLst/>
              </a:prstGeom>
              <a:solidFill>
                <a:schemeClr val="bg1">
                  <a:lumMod val="85000"/>
                  <a:alpha val="38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98" name="TextBox 397"/>
              <p:cNvSpPr txBox="1"/>
              <p:nvPr/>
            </p:nvSpPr>
            <p:spPr>
              <a:xfrm>
                <a:off x="3962400" y="2077584"/>
                <a:ext cx="1143000" cy="284616"/>
              </a:xfrm>
              <a:prstGeom prst="rect">
                <a:avLst/>
              </a:prstGeom>
              <a:noFill/>
            </p:spPr>
            <p:txBody>
              <a:bodyPr wrap="square" rtlCol="0">
                <a:spAutoFit/>
              </a:bodyPr>
              <a:lstStyle/>
              <a:p>
                <a:r>
                  <a:rPr lang="en-US" sz="1200" b="1" dirty="0" smtClean="0">
                    <a:solidFill>
                      <a:schemeClr val="tx1">
                        <a:lumMod val="75000"/>
                        <a:lumOff val="25000"/>
                      </a:schemeClr>
                    </a:solidFill>
                  </a:rPr>
                  <a:t>Computation 2</a:t>
                </a:r>
                <a:endParaRPr lang="en-US" sz="1200" b="1" dirty="0">
                  <a:solidFill>
                    <a:schemeClr val="tx1">
                      <a:lumMod val="75000"/>
                      <a:lumOff val="25000"/>
                    </a:schemeClr>
                  </a:solidFill>
                </a:endParaRPr>
              </a:p>
            </p:txBody>
          </p:sp>
          <p:sp>
            <p:nvSpPr>
              <p:cNvPr id="399" name="TextBox 398"/>
              <p:cNvSpPr txBox="1"/>
              <p:nvPr/>
            </p:nvSpPr>
            <p:spPr>
              <a:xfrm>
                <a:off x="5791200" y="2077585"/>
                <a:ext cx="914400" cy="276999"/>
              </a:xfrm>
              <a:prstGeom prst="rect">
                <a:avLst/>
              </a:prstGeom>
              <a:noFill/>
            </p:spPr>
            <p:txBody>
              <a:bodyPr wrap="square" rtlCol="0">
                <a:spAutoFit/>
              </a:bodyPr>
              <a:lstStyle/>
              <a:p>
                <a:r>
                  <a:rPr lang="en-US" sz="1200" b="1" dirty="0" smtClean="0">
                    <a:solidFill>
                      <a:schemeClr val="tx1">
                        <a:lumMod val="75000"/>
                        <a:lumOff val="25000"/>
                      </a:schemeClr>
                    </a:solidFill>
                  </a:rPr>
                  <a:t>Field 5</a:t>
                </a:r>
                <a:endParaRPr lang="en-US" sz="1200" b="1" dirty="0">
                  <a:solidFill>
                    <a:schemeClr val="tx1">
                      <a:lumMod val="75000"/>
                      <a:lumOff val="25000"/>
                    </a:schemeClr>
                  </a:solidFill>
                </a:endParaRPr>
              </a:p>
            </p:txBody>
          </p:sp>
          <p:cxnSp>
            <p:nvCxnSpPr>
              <p:cNvPr id="400" name="Straight Connector 399"/>
              <p:cNvCxnSpPr/>
              <p:nvPr/>
            </p:nvCxnSpPr>
            <p:spPr>
              <a:xfrm>
                <a:off x="3962400" y="2362200"/>
                <a:ext cx="31432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1" name="TextBox 400"/>
              <p:cNvSpPr txBox="1"/>
              <p:nvPr/>
            </p:nvSpPr>
            <p:spPr>
              <a:xfrm>
                <a:off x="3962400" y="2491601"/>
                <a:ext cx="2133600" cy="276999"/>
              </a:xfrm>
              <a:prstGeom prst="rect">
                <a:avLst/>
              </a:prstGeom>
              <a:noFill/>
            </p:spPr>
            <p:txBody>
              <a:bodyPr wrap="square" rtlCol="0">
                <a:spAutoFit/>
              </a:bodyPr>
              <a:lstStyle/>
              <a:p>
                <a:r>
                  <a:rPr lang="en-US" sz="1200" i="1" dirty="0" smtClean="0">
                    <a:solidFill>
                      <a:schemeClr val="tx1">
                        <a:lumMod val="50000"/>
                        <a:lumOff val="50000"/>
                      </a:schemeClr>
                    </a:solidFill>
                  </a:rPr>
                  <a:t>Expression appears here</a:t>
                </a:r>
                <a:endParaRPr lang="en-US" sz="1200" i="1" dirty="0">
                  <a:solidFill>
                    <a:schemeClr val="tx1">
                      <a:lumMod val="50000"/>
                      <a:lumOff val="50000"/>
                    </a:schemeClr>
                  </a:solidFill>
                </a:endParaRPr>
              </a:p>
            </p:txBody>
          </p:sp>
        </p:grpSp>
      </p:grpSp>
      <p:grpSp>
        <p:nvGrpSpPr>
          <p:cNvPr id="102" name="Group 101"/>
          <p:cNvGrpSpPr/>
          <p:nvPr/>
        </p:nvGrpSpPr>
        <p:grpSpPr>
          <a:xfrm>
            <a:off x="10134600" y="2971800"/>
            <a:ext cx="1828800" cy="2743199"/>
            <a:chOff x="9368970" y="2819401"/>
            <a:chExt cx="2442030" cy="2743199"/>
          </a:xfrm>
        </p:grpSpPr>
        <p:sp>
          <p:nvSpPr>
            <p:cNvPr id="421" name="Rectangle 420"/>
            <p:cNvSpPr/>
            <p:nvPr/>
          </p:nvSpPr>
          <p:spPr>
            <a:xfrm>
              <a:off x="9369425" y="2819401"/>
              <a:ext cx="2438400" cy="38099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TextBox 421"/>
            <p:cNvSpPr txBox="1"/>
            <p:nvPr/>
          </p:nvSpPr>
          <p:spPr>
            <a:xfrm>
              <a:off x="9649305" y="2875384"/>
              <a:ext cx="1933576" cy="307777"/>
            </a:xfrm>
            <a:prstGeom prst="rect">
              <a:avLst/>
            </a:prstGeom>
            <a:noFill/>
          </p:spPr>
          <p:txBody>
            <a:bodyPr wrap="square" rtlCol="0">
              <a:spAutoFit/>
            </a:bodyPr>
            <a:lstStyle>
              <a:defPPr>
                <a:defRPr lang="en-US"/>
              </a:defPPr>
              <a:lvl1pPr>
                <a:defRPr sz="1050" b="1">
                  <a:solidFill>
                    <a:srgbClr val="0070C0"/>
                  </a:solidFill>
                </a:defRPr>
              </a:lvl1pPr>
            </a:lstStyle>
            <a:p>
              <a:r>
                <a:rPr lang="en-US" sz="1400" dirty="0" smtClean="0">
                  <a:solidFill>
                    <a:schemeClr val="tx1">
                      <a:lumMod val="50000"/>
                      <a:lumOff val="50000"/>
                    </a:schemeClr>
                  </a:solidFill>
                </a:rPr>
                <a:t>Output Dataset</a:t>
              </a:r>
              <a:endParaRPr lang="en-US" sz="1400" dirty="0">
                <a:solidFill>
                  <a:schemeClr val="tx1">
                    <a:lumMod val="50000"/>
                    <a:lumOff val="50000"/>
                  </a:schemeClr>
                </a:solidFill>
              </a:endParaRPr>
            </a:p>
          </p:txBody>
        </p:sp>
        <p:sp>
          <p:nvSpPr>
            <p:cNvPr id="479" name="Rectangle 478"/>
            <p:cNvSpPr/>
            <p:nvPr/>
          </p:nvSpPr>
          <p:spPr>
            <a:xfrm>
              <a:off x="9368970" y="3200400"/>
              <a:ext cx="2442030" cy="23622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0" name="Group 479"/>
            <p:cNvGrpSpPr/>
            <p:nvPr/>
          </p:nvGrpSpPr>
          <p:grpSpPr>
            <a:xfrm>
              <a:off x="9435918" y="3286878"/>
              <a:ext cx="2319928" cy="1010423"/>
              <a:chOff x="9501687" y="2362201"/>
              <a:chExt cx="2319928" cy="1010423"/>
            </a:xfrm>
          </p:grpSpPr>
          <p:sp>
            <p:nvSpPr>
              <p:cNvPr id="481" name="TextBox 480"/>
              <p:cNvSpPr txBox="1"/>
              <p:nvPr/>
            </p:nvSpPr>
            <p:spPr>
              <a:xfrm>
                <a:off x="9501687" y="2362201"/>
                <a:ext cx="2319928" cy="276999"/>
              </a:xfrm>
              <a:prstGeom prst="rect">
                <a:avLst/>
              </a:prstGeom>
              <a:solidFill>
                <a:schemeClr val="bg1"/>
              </a:solidFill>
              <a:ln>
                <a:solidFill>
                  <a:schemeClr val="bg1">
                    <a:lumMod val="95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b="1" dirty="0" smtClean="0"/>
                  <a:t>     Field </a:t>
                </a:r>
                <a:r>
                  <a:rPr lang="en-US" b="1" dirty="0"/>
                  <a:t>1</a:t>
                </a:r>
              </a:p>
            </p:txBody>
          </p:sp>
          <p:sp>
            <p:nvSpPr>
              <p:cNvPr id="482" name="TextBox 481"/>
              <p:cNvSpPr txBox="1"/>
              <p:nvPr/>
            </p:nvSpPr>
            <p:spPr>
              <a:xfrm>
                <a:off x="9501687" y="2743200"/>
                <a:ext cx="2319928" cy="276999"/>
              </a:xfrm>
              <a:prstGeom prst="rect">
                <a:avLst/>
              </a:prstGeom>
              <a:solidFill>
                <a:schemeClr val="bg1"/>
              </a:solidFill>
              <a:ln>
                <a:solidFill>
                  <a:schemeClr val="bg1">
                    <a:lumMod val="95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b="1" dirty="0" smtClean="0"/>
                  <a:t>     Field 2</a:t>
                </a:r>
                <a:endParaRPr lang="en-US" b="1" dirty="0"/>
              </a:p>
            </p:txBody>
          </p:sp>
          <p:sp>
            <p:nvSpPr>
              <p:cNvPr id="483" name="TextBox 482"/>
              <p:cNvSpPr txBox="1"/>
              <p:nvPr/>
            </p:nvSpPr>
            <p:spPr>
              <a:xfrm>
                <a:off x="9501687" y="3095625"/>
                <a:ext cx="2319928" cy="276999"/>
              </a:xfrm>
              <a:prstGeom prst="rect">
                <a:avLst/>
              </a:prstGeom>
              <a:solidFill>
                <a:schemeClr val="bg1"/>
              </a:solidFill>
              <a:ln>
                <a:solidFill>
                  <a:schemeClr val="bg1">
                    <a:lumMod val="95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b="1" dirty="0" smtClean="0"/>
                  <a:t>     Field 3</a:t>
                </a:r>
                <a:endParaRPr lang="en-US" b="1" dirty="0"/>
              </a:p>
            </p:txBody>
          </p:sp>
        </p:grpSp>
      </p:grpSp>
      <p:sp>
        <p:nvSpPr>
          <p:cNvPr id="351" name="Oval 350"/>
          <p:cNvSpPr/>
          <p:nvPr/>
        </p:nvSpPr>
        <p:spPr>
          <a:xfrm>
            <a:off x="13411200" y="742950"/>
            <a:ext cx="228600" cy="22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a:t>
            </a:r>
            <a:endParaRPr lang="en-US" sz="1200" dirty="0">
              <a:solidFill>
                <a:schemeClr val="tx1"/>
              </a:solidFill>
            </a:endParaRPr>
          </a:p>
        </p:txBody>
      </p:sp>
      <p:cxnSp>
        <p:nvCxnSpPr>
          <p:cNvPr id="8" name="Straight Arrow Connector 7"/>
          <p:cNvCxnSpPr/>
          <p:nvPr/>
        </p:nvCxnSpPr>
        <p:spPr>
          <a:xfrm>
            <a:off x="9526052" y="4282749"/>
            <a:ext cx="640080" cy="0"/>
          </a:xfrm>
          <a:prstGeom prst="straightConnector1">
            <a:avLst/>
          </a:prstGeom>
          <a:ln w="3175">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293" idx="3"/>
            <a:endCxn id="491" idx="1"/>
          </p:cNvCxnSpPr>
          <p:nvPr/>
        </p:nvCxnSpPr>
        <p:spPr>
          <a:xfrm>
            <a:off x="2667000" y="2966358"/>
            <a:ext cx="895739" cy="1567541"/>
          </a:xfrm>
          <a:prstGeom prst="bentConnector3">
            <a:avLst/>
          </a:prstGeom>
          <a:ln w="3175">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6" name="Straight Arrow Connector 425"/>
          <p:cNvCxnSpPr/>
          <p:nvPr/>
        </p:nvCxnSpPr>
        <p:spPr>
          <a:xfrm>
            <a:off x="5379720" y="4282749"/>
            <a:ext cx="548640" cy="0"/>
          </a:xfrm>
          <a:prstGeom prst="straightConnector1">
            <a:avLst/>
          </a:prstGeom>
          <a:ln w="3175">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6" name="Elbow Connector 485"/>
          <p:cNvCxnSpPr/>
          <p:nvPr/>
        </p:nvCxnSpPr>
        <p:spPr>
          <a:xfrm flipV="1">
            <a:off x="2667000" y="4533900"/>
            <a:ext cx="895739" cy="805542"/>
          </a:xfrm>
          <a:prstGeom prst="bentConnector3">
            <a:avLst>
              <a:gd name="adj1" fmla="val 50000"/>
            </a:avLst>
          </a:prstGeom>
          <a:ln w="3175">
            <a:solidFill>
              <a:schemeClr val="accent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487" name="Group 486"/>
          <p:cNvGrpSpPr/>
          <p:nvPr/>
        </p:nvGrpSpPr>
        <p:grpSpPr>
          <a:xfrm>
            <a:off x="3562739" y="2971800"/>
            <a:ext cx="1828800" cy="2743199"/>
            <a:chOff x="9368970" y="2819401"/>
            <a:chExt cx="2442030" cy="2743199"/>
          </a:xfrm>
        </p:grpSpPr>
        <p:sp>
          <p:nvSpPr>
            <p:cNvPr id="488" name="Rectangle 487"/>
            <p:cNvSpPr/>
            <p:nvPr/>
          </p:nvSpPr>
          <p:spPr>
            <a:xfrm>
              <a:off x="9369425" y="2819401"/>
              <a:ext cx="2438400" cy="380999"/>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TextBox 488"/>
            <p:cNvSpPr txBox="1"/>
            <p:nvPr/>
          </p:nvSpPr>
          <p:spPr>
            <a:xfrm>
              <a:off x="9649305" y="2875384"/>
              <a:ext cx="1933576" cy="307777"/>
            </a:xfrm>
            <a:prstGeom prst="rect">
              <a:avLst/>
            </a:prstGeom>
            <a:noFill/>
          </p:spPr>
          <p:txBody>
            <a:bodyPr wrap="square" rtlCol="0">
              <a:spAutoFit/>
            </a:bodyPr>
            <a:lstStyle>
              <a:defPPr>
                <a:defRPr lang="en-US"/>
              </a:defPPr>
              <a:lvl1pPr>
                <a:defRPr sz="1050" b="1">
                  <a:solidFill>
                    <a:srgbClr val="0070C0"/>
                  </a:solidFill>
                </a:defRPr>
              </a:lvl1pPr>
            </a:lstStyle>
            <a:p>
              <a:r>
                <a:rPr lang="en-US" sz="1400" dirty="0" smtClean="0">
                  <a:solidFill>
                    <a:schemeClr val="tx1">
                      <a:lumMod val="50000"/>
                      <a:lumOff val="50000"/>
                    </a:schemeClr>
                  </a:solidFill>
                </a:rPr>
                <a:t>Merged  Dataset</a:t>
              </a:r>
              <a:endParaRPr lang="en-US" sz="1400" dirty="0">
                <a:solidFill>
                  <a:schemeClr val="tx1">
                    <a:lumMod val="50000"/>
                    <a:lumOff val="50000"/>
                  </a:schemeClr>
                </a:solidFill>
              </a:endParaRPr>
            </a:p>
          </p:txBody>
        </p:sp>
        <p:sp>
          <p:nvSpPr>
            <p:cNvPr id="491" name="Rectangle 490"/>
            <p:cNvSpPr/>
            <p:nvPr/>
          </p:nvSpPr>
          <p:spPr>
            <a:xfrm>
              <a:off x="9368970" y="3200400"/>
              <a:ext cx="2442030" cy="23622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2" name="Group 491"/>
            <p:cNvGrpSpPr/>
            <p:nvPr/>
          </p:nvGrpSpPr>
          <p:grpSpPr>
            <a:xfrm>
              <a:off x="9452877" y="3286878"/>
              <a:ext cx="2319929" cy="657998"/>
              <a:chOff x="9518646" y="2362201"/>
              <a:chExt cx="2319929" cy="657998"/>
            </a:xfrm>
          </p:grpSpPr>
          <p:sp>
            <p:nvSpPr>
              <p:cNvPr id="494" name="TextBox 493"/>
              <p:cNvSpPr txBox="1"/>
              <p:nvPr/>
            </p:nvSpPr>
            <p:spPr>
              <a:xfrm>
                <a:off x="9518646" y="2362201"/>
                <a:ext cx="2319929" cy="276999"/>
              </a:xfrm>
              <a:prstGeom prst="rect">
                <a:avLst/>
              </a:prstGeom>
              <a:solidFill>
                <a:schemeClr val="bg1">
                  <a:lumMod val="95000"/>
                </a:schemeClr>
              </a:solidFill>
              <a:ln>
                <a:solidFill>
                  <a:schemeClr val="bg1">
                    <a:lumMod val="95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b="1" dirty="0" smtClean="0"/>
                  <a:t>     Field </a:t>
                </a:r>
                <a:r>
                  <a:rPr lang="en-US" b="1" dirty="0"/>
                  <a:t>1</a:t>
                </a:r>
              </a:p>
            </p:txBody>
          </p:sp>
          <p:sp>
            <p:nvSpPr>
              <p:cNvPr id="495" name="TextBox 494"/>
              <p:cNvSpPr txBox="1"/>
              <p:nvPr/>
            </p:nvSpPr>
            <p:spPr>
              <a:xfrm>
                <a:off x="9518646" y="2743200"/>
                <a:ext cx="2319929" cy="276999"/>
              </a:xfrm>
              <a:prstGeom prst="rect">
                <a:avLst/>
              </a:prstGeom>
              <a:solidFill>
                <a:schemeClr val="bg1">
                  <a:lumMod val="95000"/>
                </a:schemeClr>
              </a:solidFill>
              <a:ln>
                <a:solidFill>
                  <a:schemeClr val="bg1">
                    <a:lumMod val="95000"/>
                  </a:schemeClr>
                </a:solidFill>
              </a:ln>
            </p:spPr>
            <p:txBody>
              <a:bodyPr wrap="square" rtlCol="0">
                <a:spAutoFit/>
              </a:bodyPr>
              <a:lstStyle>
                <a:defPPr>
                  <a:defRPr lang="en-US"/>
                </a:defPPr>
                <a:lvl1pPr>
                  <a:defRPr sz="1200">
                    <a:solidFill>
                      <a:schemeClr val="tx1">
                        <a:lumMod val="65000"/>
                        <a:lumOff val="35000"/>
                      </a:schemeClr>
                    </a:solidFill>
                  </a:defRPr>
                </a:lvl1pPr>
              </a:lstStyle>
              <a:p>
                <a:r>
                  <a:rPr lang="en-US" b="1" dirty="0" smtClean="0"/>
                  <a:t>     Field </a:t>
                </a:r>
                <a:r>
                  <a:rPr lang="en-US" b="1" dirty="0" smtClean="0"/>
                  <a:t>6</a:t>
                </a:r>
                <a:endParaRPr lang="en-US" b="1" dirty="0"/>
              </a:p>
            </p:txBody>
          </p:sp>
        </p:grpSp>
      </p:grpSp>
      <p:grpSp>
        <p:nvGrpSpPr>
          <p:cNvPr id="106" name="Group 105"/>
          <p:cNvGrpSpPr/>
          <p:nvPr/>
        </p:nvGrpSpPr>
        <p:grpSpPr>
          <a:xfrm>
            <a:off x="1066799" y="2275116"/>
            <a:ext cx="1600201" cy="1382484"/>
            <a:chOff x="990600" y="3352800"/>
            <a:chExt cx="1371600" cy="1382484"/>
          </a:xfrm>
        </p:grpSpPr>
        <p:grpSp>
          <p:nvGrpSpPr>
            <p:cNvPr id="104" name="Group 103"/>
            <p:cNvGrpSpPr/>
            <p:nvPr/>
          </p:nvGrpSpPr>
          <p:grpSpPr>
            <a:xfrm>
              <a:off x="990600" y="3352800"/>
              <a:ext cx="1371600" cy="1382484"/>
              <a:chOff x="990600" y="3799116"/>
              <a:chExt cx="1371600" cy="1382484"/>
            </a:xfrm>
          </p:grpSpPr>
          <p:grpSp>
            <p:nvGrpSpPr>
              <p:cNvPr id="129" name="Group 128"/>
              <p:cNvGrpSpPr/>
              <p:nvPr/>
            </p:nvGrpSpPr>
            <p:grpSpPr>
              <a:xfrm>
                <a:off x="990600" y="3799116"/>
                <a:ext cx="1371600" cy="1382484"/>
                <a:chOff x="1143000" y="3113316"/>
                <a:chExt cx="1371600" cy="1382484"/>
              </a:xfrm>
            </p:grpSpPr>
            <p:sp>
              <p:nvSpPr>
                <p:cNvPr id="293" name="Rectangle 292"/>
                <p:cNvSpPr/>
                <p:nvPr/>
              </p:nvSpPr>
              <p:spPr>
                <a:xfrm>
                  <a:off x="1143000" y="3113316"/>
                  <a:ext cx="1371600" cy="138248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TextBox 360"/>
                <p:cNvSpPr txBox="1"/>
                <p:nvPr/>
              </p:nvSpPr>
              <p:spPr>
                <a:xfrm>
                  <a:off x="1375228" y="3519716"/>
                  <a:ext cx="772886" cy="276999"/>
                </a:xfrm>
                <a:prstGeom prst="rect">
                  <a:avLst/>
                </a:prstGeom>
                <a:noFill/>
              </p:spPr>
              <p:txBody>
                <a:bodyPr wrap="square" rtlCol="0">
                  <a:spAutoFit/>
                </a:bodyPr>
                <a:lstStyle>
                  <a:defPPr>
                    <a:defRPr lang="en-US"/>
                  </a:defPPr>
                  <a:lvl1pPr>
                    <a:defRPr sz="1050" b="1">
                      <a:solidFill>
                        <a:srgbClr val="0070C0"/>
                      </a:solidFill>
                    </a:defRPr>
                  </a:lvl1pPr>
                </a:lstStyle>
                <a:p>
                  <a:r>
                    <a:rPr lang="en-US" sz="1200" b="0" i="1" dirty="0" smtClean="0">
                      <a:solidFill>
                        <a:schemeClr val="tx1">
                          <a:lumMod val="50000"/>
                          <a:lumOff val="50000"/>
                        </a:schemeClr>
                      </a:solidFill>
                    </a:rPr>
                    <a:t>Jan 2014</a:t>
                  </a:r>
                  <a:endParaRPr lang="en-US" sz="1200" b="0" i="1" dirty="0">
                    <a:solidFill>
                      <a:schemeClr val="tx1">
                        <a:lumMod val="50000"/>
                        <a:lumOff val="50000"/>
                      </a:schemeClr>
                    </a:solidFill>
                  </a:endParaRPr>
                </a:p>
              </p:txBody>
            </p:sp>
          </p:grpSp>
          <p:sp>
            <p:nvSpPr>
              <p:cNvPr id="430" name="Rectangle 429"/>
              <p:cNvSpPr/>
              <p:nvPr/>
            </p:nvSpPr>
            <p:spPr>
              <a:xfrm>
                <a:off x="1011458" y="3817143"/>
                <a:ext cx="1335024" cy="3429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sp>
          <p:nvSpPr>
            <p:cNvPr id="431" name="TextBox 430"/>
            <p:cNvSpPr txBox="1"/>
            <p:nvPr/>
          </p:nvSpPr>
          <p:spPr>
            <a:xfrm>
              <a:off x="1219200" y="3388701"/>
              <a:ext cx="990600" cy="307777"/>
            </a:xfrm>
            <a:prstGeom prst="rect">
              <a:avLst/>
            </a:prstGeom>
            <a:noFill/>
          </p:spPr>
          <p:txBody>
            <a:bodyPr wrap="square" rtlCol="0">
              <a:spAutoFit/>
            </a:bodyPr>
            <a:lstStyle>
              <a:defPPr>
                <a:defRPr lang="en-US"/>
              </a:defPPr>
              <a:lvl1pPr>
                <a:defRPr sz="1050" b="1">
                  <a:solidFill>
                    <a:srgbClr val="0070C0"/>
                  </a:solidFill>
                </a:defRPr>
              </a:lvl1pPr>
            </a:lstStyle>
            <a:p>
              <a:r>
                <a:rPr lang="en-US" sz="1400" dirty="0" smtClean="0">
                  <a:solidFill>
                    <a:schemeClr val="tx1">
                      <a:lumMod val="50000"/>
                      <a:lumOff val="50000"/>
                    </a:schemeClr>
                  </a:solidFill>
                </a:rPr>
                <a:t>Dataset 1</a:t>
              </a:r>
              <a:endParaRPr lang="en-US" sz="1400" dirty="0">
                <a:solidFill>
                  <a:schemeClr val="tx1">
                    <a:lumMod val="50000"/>
                    <a:lumOff val="50000"/>
                  </a:schemeClr>
                </a:solidFill>
              </a:endParaRPr>
            </a:p>
          </p:txBody>
        </p:sp>
      </p:grpSp>
      <p:grpSp>
        <p:nvGrpSpPr>
          <p:cNvPr id="505" name="Group 504"/>
          <p:cNvGrpSpPr/>
          <p:nvPr/>
        </p:nvGrpSpPr>
        <p:grpSpPr>
          <a:xfrm>
            <a:off x="1066799" y="4648200"/>
            <a:ext cx="1600201" cy="1382484"/>
            <a:chOff x="990600" y="3352800"/>
            <a:chExt cx="1371600" cy="1382484"/>
          </a:xfrm>
        </p:grpSpPr>
        <p:grpSp>
          <p:nvGrpSpPr>
            <p:cNvPr id="510" name="Group 509"/>
            <p:cNvGrpSpPr/>
            <p:nvPr/>
          </p:nvGrpSpPr>
          <p:grpSpPr>
            <a:xfrm>
              <a:off x="990600" y="3352800"/>
              <a:ext cx="1371600" cy="1382484"/>
              <a:chOff x="990600" y="3799116"/>
              <a:chExt cx="1371600" cy="1382484"/>
            </a:xfrm>
          </p:grpSpPr>
          <p:grpSp>
            <p:nvGrpSpPr>
              <p:cNvPr id="512" name="Group 511"/>
              <p:cNvGrpSpPr/>
              <p:nvPr/>
            </p:nvGrpSpPr>
            <p:grpSpPr>
              <a:xfrm>
                <a:off x="990600" y="3799116"/>
                <a:ext cx="1371600" cy="1382484"/>
                <a:chOff x="1143000" y="3113316"/>
                <a:chExt cx="1371600" cy="1382484"/>
              </a:xfrm>
            </p:grpSpPr>
            <p:sp>
              <p:nvSpPr>
                <p:cNvPr id="515" name="Rectangle 514"/>
                <p:cNvSpPr/>
                <p:nvPr/>
              </p:nvSpPr>
              <p:spPr>
                <a:xfrm>
                  <a:off x="1143000" y="3113316"/>
                  <a:ext cx="1371600" cy="1382484"/>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TextBox 515"/>
                <p:cNvSpPr txBox="1"/>
                <p:nvPr/>
              </p:nvSpPr>
              <p:spPr>
                <a:xfrm>
                  <a:off x="1375228" y="3519716"/>
                  <a:ext cx="772886" cy="276999"/>
                </a:xfrm>
                <a:prstGeom prst="rect">
                  <a:avLst/>
                </a:prstGeom>
                <a:noFill/>
              </p:spPr>
              <p:txBody>
                <a:bodyPr wrap="square" rtlCol="0">
                  <a:spAutoFit/>
                </a:bodyPr>
                <a:lstStyle>
                  <a:defPPr>
                    <a:defRPr lang="en-US"/>
                  </a:defPPr>
                  <a:lvl1pPr>
                    <a:defRPr sz="1050" b="1">
                      <a:solidFill>
                        <a:srgbClr val="0070C0"/>
                      </a:solidFill>
                    </a:defRPr>
                  </a:lvl1pPr>
                </a:lstStyle>
                <a:p>
                  <a:r>
                    <a:rPr lang="en-US" sz="1200" b="0" i="1" dirty="0" smtClean="0">
                      <a:solidFill>
                        <a:schemeClr val="tx1">
                          <a:lumMod val="50000"/>
                          <a:lumOff val="50000"/>
                        </a:schemeClr>
                      </a:solidFill>
                    </a:rPr>
                    <a:t>Jan 2014</a:t>
                  </a:r>
                  <a:endParaRPr lang="en-US" sz="1200" b="0" i="1" dirty="0">
                    <a:solidFill>
                      <a:schemeClr val="tx1">
                        <a:lumMod val="50000"/>
                        <a:lumOff val="50000"/>
                      </a:schemeClr>
                    </a:solidFill>
                  </a:endParaRPr>
                </a:p>
              </p:txBody>
            </p:sp>
          </p:grpSp>
          <p:sp>
            <p:nvSpPr>
              <p:cNvPr id="514" name="Rectangle 513"/>
              <p:cNvSpPr/>
              <p:nvPr/>
            </p:nvSpPr>
            <p:spPr>
              <a:xfrm>
                <a:off x="1011458" y="3817143"/>
                <a:ext cx="1335024" cy="342900"/>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grpSp>
        <p:sp>
          <p:nvSpPr>
            <p:cNvPr id="511" name="TextBox 510"/>
            <p:cNvSpPr txBox="1"/>
            <p:nvPr/>
          </p:nvSpPr>
          <p:spPr>
            <a:xfrm>
              <a:off x="1219200" y="3388701"/>
              <a:ext cx="990600" cy="307777"/>
            </a:xfrm>
            <a:prstGeom prst="rect">
              <a:avLst/>
            </a:prstGeom>
            <a:noFill/>
          </p:spPr>
          <p:txBody>
            <a:bodyPr wrap="square" rtlCol="0">
              <a:spAutoFit/>
            </a:bodyPr>
            <a:lstStyle>
              <a:defPPr>
                <a:defRPr lang="en-US"/>
              </a:defPPr>
              <a:lvl1pPr>
                <a:defRPr sz="1050" b="1">
                  <a:solidFill>
                    <a:srgbClr val="0070C0"/>
                  </a:solidFill>
                </a:defRPr>
              </a:lvl1pPr>
            </a:lstStyle>
            <a:p>
              <a:r>
                <a:rPr lang="en-US" sz="1400" dirty="0" smtClean="0">
                  <a:solidFill>
                    <a:schemeClr val="tx1">
                      <a:lumMod val="50000"/>
                      <a:lumOff val="50000"/>
                    </a:schemeClr>
                  </a:solidFill>
                </a:rPr>
                <a:t>Dataset </a:t>
              </a:r>
              <a:r>
                <a:rPr lang="en-US" sz="1400" dirty="0" smtClean="0">
                  <a:solidFill>
                    <a:schemeClr val="tx1">
                      <a:lumMod val="50000"/>
                      <a:lumOff val="50000"/>
                    </a:schemeClr>
                  </a:solidFill>
                </a:rPr>
                <a:t>6</a:t>
              </a:r>
              <a:endParaRPr lang="en-US" sz="1400" dirty="0">
                <a:solidFill>
                  <a:schemeClr val="tx1">
                    <a:lumMod val="50000"/>
                    <a:lumOff val="50000"/>
                  </a:schemeClr>
                </a:solidFill>
              </a:endParaRPr>
            </a:p>
          </p:txBody>
        </p:sp>
      </p:grpSp>
      <p:sp>
        <p:nvSpPr>
          <p:cNvPr id="517" name="TextBox 516"/>
          <p:cNvSpPr txBox="1"/>
          <p:nvPr/>
        </p:nvSpPr>
        <p:spPr>
          <a:xfrm>
            <a:off x="2209800" y="3961299"/>
            <a:ext cx="901701" cy="276999"/>
          </a:xfrm>
          <a:prstGeom prst="rect">
            <a:avLst/>
          </a:prstGeom>
          <a:noFill/>
        </p:spPr>
        <p:txBody>
          <a:bodyPr wrap="square" rtlCol="0">
            <a:spAutoFit/>
          </a:bodyPr>
          <a:lstStyle>
            <a:defPPr>
              <a:defRPr lang="en-US"/>
            </a:defPPr>
            <a:lvl1pPr>
              <a:defRPr sz="1050" b="1">
                <a:solidFill>
                  <a:srgbClr val="0070C0"/>
                </a:solidFill>
              </a:defRPr>
            </a:lvl1pPr>
          </a:lstStyle>
          <a:p>
            <a:r>
              <a:rPr lang="en-US" sz="1200" dirty="0" smtClean="0">
                <a:solidFill>
                  <a:schemeClr val="tx1"/>
                </a:solidFill>
              </a:rPr>
              <a:t>Inner Join</a:t>
            </a:r>
            <a:endParaRPr lang="en-US" sz="1200" dirty="0">
              <a:solidFill>
                <a:schemeClr val="tx1"/>
              </a:solidFill>
            </a:endParaRPr>
          </a:p>
        </p:txBody>
      </p:sp>
      <p:sp>
        <p:nvSpPr>
          <p:cNvPr id="518" name="TextBox 517"/>
          <p:cNvSpPr txBox="1"/>
          <p:nvPr/>
        </p:nvSpPr>
        <p:spPr>
          <a:xfrm>
            <a:off x="4816300" y="7467601"/>
            <a:ext cx="974900" cy="304800"/>
          </a:xfrm>
          <a:prstGeom prst="rect">
            <a:avLst/>
          </a:prstGeom>
          <a:noFill/>
        </p:spPr>
        <p:txBody>
          <a:bodyPr wrap="square" rtlCol="0">
            <a:spAutoFit/>
          </a:bodyPr>
          <a:lstStyle/>
          <a:p>
            <a:r>
              <a:rPr lang="en-US" sz="1400" b="1" dirty="0">
                <a:solidFill>
                  <a:schemeClr val="tx2">
                    <a:lumMod val="60000"/>
                    <a:lumOff val="40000"/>
                  </a:schemeClr>
                </a:solidFill>
              </a:rPr>
              <a:t>&lt;&lt; </a:t>
            </a:r>
            <a:r>
              <a:rPr lang="en-US" sz="1400" b="1" dirty="0" smtClean="0">
                <a:solidFill>
                  <a:schemeClr val="tx2">
                    <a:lumMod val="60000"/>
                    <a:lumOff val="40000"/>
                  </a:schemeClr>
                </a:solidFill>
              </a:rPr>
              <a:t>Prev</a:t>
            </a:r>
            <a:endParaRPr lang="en-US" sz="1400" b="1" dirty="0">
              <a:solidFill>
                <a:schemeClr val="tx2">
                  <a:lumMod val="60000"/>
                  <a:lumOff val="40000"/>
                </a:schemeClr>
              </a:solidFill>
            </a:endParaRPr>
          </a:p>
        </p:txBody>
      </p:sp>
      <p:sp>
        <p:nvSpPr>
          <p:cNvPr id="519" name="Rounded Rectangle 518"/>
          <p:cNvSpPr/>
          <p:nvPr/>
        </p:nvSpPr>
        <p:spPr>
          <a:xfrm>
            <a:off x="11277600" y="7996518"/>
            <a:ext cx="857880" cy="333666"/>
          </a:xfrm>
          <a:prstGeom prst="roundRect">
            <a:avLst/>
          </a:prstGeom>
          <a:gradFill flip="none" rotWithShape="1">
            <a:gsLst>
              <a:gs pos="0">
                <a:schemeClr val="bg1">
                  <a:lumMod val="85000"/>
                </a:schemeClr>
              </a:gs>
              <a:gs pos="50000">
                <a:schemeClr val="bg1">
                  <a:lumMod val="85000"/>
                </a:schemeClr>
              </a:gs>
              <a:gs pos="100000">
                <a:schemeClr val="bg1">
                  <a:lumMod val="95000"/>
                </a:schemeClr>
              </a:gs>
            </a:gsLst>
            <a:lin ang="16200000" scaled="1"/>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2307" tIns="56154" rIns="112307" bIns="56154" rtlCol="0" anchor="ctr"/>
          <a:lstStyle/>
          <a:p>
            <a:pPr algn="ctr" defTabSz="914172"/>
            <a:r>
              <a:rPr lang="en-US" sz="1400" dirty="0" smtClean="0">
                <a:solidFill>
                  <a:schemeClr val="tx1">
                    <a:lumMod val="65000"/>
                    <a:lumOff val="35000"/>
                  </a:schemeClr>
                </a:solidFill>
              </a:rPr>
              <a:t>Cancel </a:t>
            </a:r>
            <a:endParaRPr lang="en-US" sz="1400" dirty="0">
              <a:solidFill>
                <a:schemeClr val="tx1">
                  <a:lumMod val="65000"/>
                  <a:lumOff val="35000"/>
                </a:schemeClr>
              </a:solidFill>
            </a:endParaRPr>
          </a:p>
        </p:txBody>
      </p:sp>
      <p:grpSp>
        <p:nvGrpSpPr>
          <p:cNvPr id="4" name="Group 3"/>
          <p:cNvGrpSpPr/>
          <p:nvPr/>
        </p:nvGrpSpPr>
        <p:grpSpPr>
          <a:xfrm>
            <a:off x="3009900" y="4429125"/>
            <a:ext cx="210312" cy="210312"/>
            <a:chOff x="2781300" y="4381500"/>
            <a:chExt cx="210312" cy="210312"/>
          </a:xfrm>
        </p:grpSpPr>
        <p:sp>
          <p:nvSpPr>
            <p:cNvPr id="3" name="Oval 2"/>
            <p:cNvSpPr/>
            <p:nvPr/>
          </p:nvSpPr>
          <p:spPr>
            <a:xfrm>
              <a:off x="2781300" y="4381500"/>
              <a:ext cx="210312" cy="210312"/>
            </a:xfrm>
            <a:prstGeom prst="ellipse">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move Icon"/>
            <p:cNvSpPr>
              <a:spLocks noChangeAspect="1" noChangeArrowheads="1"/>
            </p:cNvSpPr>
            <p:nvPr/>
          </p:nvSpPr>
          <p:spPr bwMode="auto">
            <a:xfrm flipV="1">
              <a:off x="2842888" y="4486274"/>
              <a:ext cx="109860" cy="18911"/>
            </a:xfrm>
            <a:prstGeom prst="rect">
              <a:avLst/>
            </a:prstGeom>
            <a:solidFill>
              <a:srgbClr val="2626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64" name="Group 263"/>
          <p:cNvGrpSpPr/>
          <p:nvPr/>
        </p:nvGrpSpPr>
        <p:grpSpPr>
          <a:xfrm>
            <a:off x="5495925" y="4171950"/>
            <a:ext cx="210312" cy="210312"/>
            <a:chOff x="2781300" y="4381500"/>
            <a:chExt cx="210312" cy="210312"/>
          </a:xfrm>
        </p:grpSpPr>
        <p:sp>
          <p:nvSpPr>
            <p:cNvPr id="265" name="Oval 264"/>
            <p:cNvSpPr/>
            <p:nvPr/>
          </p:nvSpPr>
          <p:spPr>
            <a:xfrm>
              <a:off x="2781300" y="4381500"/>
              <a:ext cx="210312" cy="210312"/>
            </a:xfrm>
            <a:prstGeom prst="ellipse">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move Icon"/>
            <p:cNvSpPr>
              <a:spLocks noChangeAspect="1" noChangeArrowheads="1"/>
            </p:cNvSpPr>
            <p:nvPr/>
          </p:nvSpPr>
          <p:spPr bwMode="auto">
            <a:xfrm flipV="1">
              <a:off x="2842888" y="4486274"/>
              <a:ext cx="109860" cy="18911"/>
            </a:xfrm>
            <a:prstGeom prst="rect">
              <a:avLst/>
            </a:prstGeom>
            <a:solidFill>
              <a:srgbClr val="2626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p>
          </p:txBody>
        </p:sp>
      </p:grpSp>
      <p:grpSp>
        <p:nvGrpSpPr>
          <p:cNvPr id="268" name="Group 267"/>
          <p:cNvGrpSpPr/>
          <p:nvPr/>
        </p:nvGrpSpPr>
        <p:grpSpPr>
          <a:xfrm>
            <a:off x="9675844" y="4171950"/>
            <a:ext cx="210312" cy="210312"/>
            <a:chOff x="2781300" y="4381500"/>
            <a:chExt cx="210312" cy="210312"/>
          </a:xfrm>
        </p:grpSpPr>
        <p:sp>
          <p:nvSpPr>
            <p:cNvPr id="269" name="Oval 268"/>
            <p:cNvSpPr/>
            <p:nvPr/>
          </p:nvSpPr>
          <p:spPr>
            <a:xfrm>
              <a:off x="2781300" y="4381500"/>
              <a:ext cx="210312" cy="210312"/>
            </a:xfrm>
            <a:prstGeom prst="ellipse">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move Icon"/>
            <p:cNvSpPr>
              <a:spLocks noChangeAspect="1" noChangeArrowheads="1"/>
            </p:cNvSpPr>
            <p:nvPr/>
          </p:nvSpPr>
          <p:spPr bwMode="auto">
            <a:xfrm flipV="1">
              <a:off x="2842888" y="4486274"/>
              <a:ext cx="109860" cy="18911"/>
            </a:xfrm>
            <a:prstGeom prst="rect">
              <a:avLst/>
            </a:prstGeom>
            <a:solidFill>
              <a:srgbClr val="262626"/>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p>
          </p:txBody>
        </p:sp>
      </p:grpSp>
    </p:spTree>
    <p:extLst>
      <p:ext uri="{BB962C8B-B14F-4D97-AF65-F5344CB8AC3E}">
        <p14:creationId xmlns:p14="http://schemas.microsoft.com/office/powerpoint/2010/main" val="3517413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8BEA1E8D3F8C46B414F824DCDB874A" ma:contentTypeVersion="0" ma:contentTypeDescription="Create a new document." ma:contentTypeScope="" ma:versionID="6f06bb2063294ca10add907b71df2aa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A0A70E-AA48-4BF0-B36F-6CDD6F7DC739}">
  <ds:schemaRefs>
    <ds:schemaRef ds:uri="http://purl.org/dc/elements/1.1/"/>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78A7C696-1F3A-4CBC-BB44-FA26ED12AA0E}">
  <ds:schemaRefs>
    <ds:schemaRef ds:uri="http://schemas.microsoft.com/sharepoint/v3/contenttype/forms"/>
  </ds:schemaRefs>
</ds:datastoreItem>
</file>

<file path=customXml/itemProps3.xml><?xml version="1.0" encoding="utf-8"?>
<ds:datastoreItem xmlns:ds="http://schemas.openxmlformats.org/officeDocument/2006/customXml" ds:itemID="{042CB077-6844-496B-B13D-A76770F0D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13602</TotalTime>
  <Words>1020</Words>
  <Application>Microsoft Office PowerPoint</Application>
  <PresentationFormat>Custom</PresentationFormat>
  <Paragraphs>427</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 Chandreyee (Cognizant)</dc:creator>
  <cp:lastModifiedBy>Gantasala, Bhanu (Cognizant)</cp:lastModifiedBy>
  <cp:revision>170</cp:revision>
  <dcterms:created xsi:type="dcterms:W3CDTF">2014-09-04T06:50:04Z</dcterms:created>
  <dcterms:modified xsi:type="dcterms:W3CDTF">2017-09-05T06:43:24Z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0x010100108BEA1E8D3F8C46B414F824DCDB874A</vt:lpwstr>
  </property>
</Properties>
</file>